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9" r:id="rId4"/>
    <p:sldId id="260" r:id="rId5"/>
    <p:sldId id="258" r:id="rId6"/>
    <p:sldId id="261" r:id="rId7"/>
    <p:sldId id="262" r:id="rId8"/>
    <p:sldId id="263" r:id="rId9"/>
    <p:sldId id="264" r:id="rId10"/>
    <p:sldId id="265" r:id="rId11"/>
    <p:sldId id="266" r:id="rId12"/>
    <p:sldId id="267" r:id="rId13"/>
    <p:sldId id="268" r:id="rId14"/>
    <p:sldId id="270" r:id="rId15"/>
    <p:sldId id="269" r:id="rId16"/>
    <p:sldId id="272" r:id="rId17"/>
    <p:sldId id="271" r:id="rId18"/>
    <p:sldId id="273" r:id="rId19"/>
    <p:sldId id="284" r:id="rId20"/>
    <p:sldId id="282" r:id="rId21"/>
    <p:sldId id="286" r:id="rId22"/>
    <p:sldId id="281" r:id="rId23"/>
    <p:sldId id="274" r:id="rId24"/>
    <p:sldId id="275" r:id="rId25"/>
    <p:sldId id="276" r:id="rId26"/>
    <p:sldId id="277" r:id="rId27"/>
    <p:sldId id="278" r:id="rId28"/>
    <p:sldId id="279" r:id="rId29"/>
    <p:sldId id="280" r:id="rId30"/>
    <p:sldId id="283" r:id="rId31"/>
    <p:sldId id="287" r:id="rId32"/>
    <p:sldId id="288" r:id="rId33"/>
    <p:sldId id="285"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8588" autoAdjust="0"/>
    <p:restoredTop sz="94660"/>
  </p:normalViewPr>
  <p:slideViewPr>
    <p:cSldViewPr>
      <p:cViewPr varScale="1">
        <p:scale>
          <a:sx n="80" d="100"/>
          <a:sy n="80" d="100"/>
        </p:scale>
        <p:origin x="-624"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255490-B157-4496-A374-7C6274911A9B}" type="datetimeFigureOut">
              <a:rPr lang="en-US" smtClean="0"/>
              <a:pPr/>
              <a:t>4/8/2009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8CC403-9CB2-4E3E-9886-262FA7A182ED}"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a:t>
            </a:r>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8CC403-9CB2-4E3E-9886-262FA7A182ED}"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8CC403-9CB2-4E3E-9886-262FA7A182ED}"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8CC403-9CB2-4E3E-9886-262FA7A182ED}"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8CC403-9CB2-4E3E-9886-262FA7A182ED}"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33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8CC403-9CB2-4E3E-9886-262FA7A182ED}"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3B9339-B492-4486-9612-418254BE5A57}" type="datetimeFigureOut">
              <a:rPr lang="en-US" smtClean="0"/>
              <a:pPr/>
              <a:t>4/8/2009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234AE2-5B33-45A1-BC60-602628F67E3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3B9339-B492-4486-9612-418254BE5A57}" type="datetimeFigureOut">
              <a:rPr lang="en-US" smtClean="0"/>
              <a:pPr/>
              <a:t>4/8/2009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234AE2-5B33-45A1-BC60-602628F67E3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3B9339-B492-4486-9612-418254BE5A57}" type="datetimeFigureOut">
              <a:rPr lang="en-US" smtClean="0"/>
              <a:pPr/>
              <a:t>4/8/2009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234AE2-5B33-45A1-BC60-602628F67E3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3B9339-B492-4486-9612-418254BE5A57}" type="datetimeFigureOut">
              <a:rPr lang="en-US" smtClean="0"/>
              <a:pPr/>
              <a:t>4/8/2009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234AE2-5B33-45A1-BC60-602628F67E3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3B9339-B492-4486-9612-418254BE5A57}" type="datetimeFigureOut">
              <a:rPr lang="en-US" smtClean="0"/>
              <a:pPr/>
              <a:t>4/8/2009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234AE2-5B33-45A1-BC60-602628F67E3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3B9339-B492-4486-9612-418254BE5A57}" type="datetimeFigureOut">
              <a:rPr lang="en-US" smtClean="0"/>
              <a:pPr/>
              <a:t>4/8/2009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234AE2-5B33-45A1-BC60-602628F67E3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3B9339-B492-4486-9612-418254BE5A57}" type="datetimeFigureOut">
              <a:rPr lang="en-US" smtClean="0"/>
              <a:pPr/>
              <a:t>4/8/2009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E234AE2-5B33-45A1-BC60-602628F67E3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3B9339-B492-4486-9612-418254BE5A57}" type="datetimeFigureOut">
              <a:rPr lang="en-US" smtClean="0"/>
              <a:pPr/>
              <a:t>4/8/2009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E234AE2-5B33-45A1-BC60-602628F67E3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3B9339-B492-4486-9612-418254BE5A57}" type="datetimeFigureOut">
              <a:rPr lang="en-US" smtClean="0"/>
              <a:pPr/>
              <a:t>4/8/2009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E234AE2-5B33-45A1-BC60-602628F67E3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3B9339-B492-4486-9612-418254BE5A57}" type="datetimeFigureOut">
              <a:rPr lang="en-US" smtClean="0"/>
              <a:pPr/>
              <a:t>4/8/2009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234AE2-5B33-45A1-BC60-602628F67E3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3B9339-B492-4486-9612-418254BE5A57}" type="datetimeFigureOut">
              <a:rPr lang="en-US" smtClean="0"/>
              <a:pPr/>
              <a:t>4/8/2009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234AE2-5B33-45A1-BC60-602628F67E3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3B9339-B492-4486-9612-418254BE5A57}" type="datetimeFigureOut">
              <a:rPr lang="en-US" smtClean="0"/>
              <a:pPr/>
              <a:t>4/8/2009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34AE2-5B33-45A1-BC60-602628F67E37}"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1"/>
            <a:ext cx="7772400" cy="2133599"/>
          </a:xfrm>
        </p:spPr>
        <p:txBody>
          <a:bodyPr>
            <a:normAutofit fontScale="90000"/>
          </a:bodyPr>
          <a:lstStyle/>
          <a:p>
            <a:r>
              <a:rPr lang="en-US" sz="5300" dirty="0" smtClean="0">
                <a:effectLst>
                  <a:glow rad="101600">
                    <a:schemeClr val="bg1">
                      <a:alpha val="60000"/>
                    </a:schemeClr>
                  </a:glow>
                </a:effectLst>
                <a:ea typeface="Bestseller" pitchFamily="2" charset="0"/>
              </a:rPr>
              <a:t>What the </a:t>
            </a:r>
            <a:r>
              <a:rPr lang="en-US" sz="5300" smtClean="0">
                <a:effectLst>
                  <a:glow rad="101600">
                    <a:schemeClr val="bg1">
                      <a:alpha val="60000"/>
                    </a:schemeClr>
                  </a:glow>
                </a:effectLst>
                <a:ea typeface="Bestseller" pitchFamily="2" charset="0"/>
              </a:rPr>
              <a:t>Bible </a:t>
            </a:r>
            <a:r>
              <a:rPr lang="en-US" sz="5300" smtClean="0">
                <a:effectLst>
                  <a:glow rad="101600">
                    <a:schemeClr val="bg1">
                      <a:alpha val="60000"/>
                    </a:schemeClr>
                  </a:glow>
                </a:effectLst>
                <a:ea typeface="Bestseller" pitchFamily="2" charset="0"/>
              </a:rPr>
              <a:t>Teaches </a:t>
            </a:r>
            <a:r>
              <a:rPr lang="en-US" sz="5300" smtClean="0">
                <a:effectLst>
                  <a:glow rad="101600">
                    <a:schemeClr val="bg1">
                      <a:alpha val="60000"/>
                    </a:schemeClr>
                  </a:glow>
                </a:effectLst>
                <a:ea typeface="Bestseller" pitchFamily="2" charset="0"/>
              </a:rPr>
              <a:t>A</a:t>
            </a:r>
            <a:r>
              <a:rPr lang="en-US" sz="5300" smtClean="0">
                <a:effectLst>
                  <a:glow rad="101600">
                    <a:schemeClr val="bg1">
                      <a:alpha val="60000"/>
                    </a:schemeClr>
                  </a:glow>
                </a:effectLst>
                <a:ea typeface="Bestseller" pitchFamily="2" charset="0"/>
              </a:rPr>
              <a:t>bout Borrowing </a:t>
            </a:r>
            <a:r>
              <a:rPr lang="en-US" sz="5300" dirty="0" smtClean="0">
                <a:effectLst>
                  <a:glow rad="101600">
                    <a:schemeClr val="bg1">
                      <a:alpha val="60000"/>
                    </a:schemeClr>
                  </a:glow>
                </a:effectLst>
                <a:ea typeface="Bestseller" pitchFamily="2" charset="0"/>
              </a:rPr>
              <a:t>M</a:t>
            </a:r>
            <a:r>
              <a:rPr lang="en-US" sz="5300" smtClean="0">
                <a:effectLst>
                  <a:glow rad="101600">
                    <a:schemeClr val="bg1">
                      <a:alpha val="60000"/>
                    </a:schemeClr>
                  </a:glow>
                </a:effectLst>
                <a:ea typeface="Bestseller" pitchFamily="2" charset="0"/>
              </a:rPr>
              <a:t>oney</a:t>
            </a:r>
            <a:r>
              <a:rPr lang="en-US" dirty="0" smtClean="0"/>
              <a:t/>
            </a:r>
            <a:br>
              <a:rPr lang="en-US" dirty="0" smtClean="0"/>
            </a:br>
            <a:endParaRPr lang="en-US" dirty="0"/>
          </a:p>
        </p:txBody>
      </p:sp>
      <p:sp>
        <p:nvSpPr>
          <p:cNvPr id="3" name="Subtitle 2"/>
          <p:cNvSpPr>
            <a:spLocks noGrp="1"/>
          </p:cNvSpPr>
          <p:nvPr>
            <p:ph type="subTitle" idx="1"/>
          </p:nvPr>
        </p:nvSpPr>
        <p:spPr>
          <a:xfrm>
            <a:off x="0" y="2971800"/>
            <a:ext cx="9144000" cy="1447800"/>
          </a:xfrm>
        </p:spPr>
        <p:txBody>
          <a:bodyPr>
            <a:normAutofit/>
          </a:bodyPr>
          <a:lstStyle/>
          <a:p>
            <a:r>
              <a:rPr lang="en-US" sz="4000" i="1" dirty="0" smtClean="0">
                <a:effectLst>
                  <a:glow rad="101600">
                    <a:schemeClr val="bg1">
                      <a:alpha val="60000"/>
                    </a:schemeClr>
                  </a:glow>
                </a:effectLst>
              </a:rPr>
              <a:t>(Deuteronomy 15:5-6; Romans 13:6-8)</a:t>
            </a:r>
            <a:endParaRPr lang="en-US" sz="4000" i="1" dirty="0">
              <a:effectLst>
                <a:glow rad="101600">
                  <a:schemeClr val="bg1">
                    <a:alpha val="60000"/>
                  </a:schemeClr>
                </a:glow>
              </a:effectLst>
            </a:endParaRPr>
          </a:p>
        </p:txBody>
      </p:sp>
      <p:pic>
        <p:nvPicPr>
          <p:cNvPr id="1026" name="Picture 2" descr="c:\Users\Ptr. Daniel White\Desktop\Prophecy pictures\prophecy pictures\open bible.jpg"/>
          <p:cNvPicPr>
            <a:picLocks noChangeAspect="1" noChangeArrowheads="1"/>
          </p:cNvPicPr>
          <p:nvPr/>
        </p:nvPicPr>
        <p:blipFill>
          <a:blip r:embed="rId3"/>
          <a:srcRect/>
          <a:stretch>
            <a:fillRect/>
          </a:stretch>
        </p:blipFill>
        <p:spPr bwMode="auto">
          <a:xfrm>
            <a:off x="3200400" y="4267200"/>
            <a:ext cx="3077282" cy="220218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ACKGROUNDS\Backgrounds for Church\1024-Landscapes-011-09.jpg"/>
          <p:cNvPicPr>
            <a:picLocks noChangeAspect="1" noChangeArrowheads="1"/>
          </p:cNvPicPr>
          <p:nvPr/>
        </p:nvPicPr>
        <p:blipFill>
          <a:blip r:embed="rId3">
            <a:lum bright="-30000"/>
          </a:blip>
          <a:srcRect/>
          <a:stretch>
            <a:fillRect/>
          </a:stretch>
        </p:blipFill>
        <p:spPr bwMode="auto">
          <a:xfrm>
            <a:off x="0" y="0"/>
            <a:ext cx="9144000" cy="7169150"/>
          </a:xfrm>
          <a:prstGeom prst="rect">
            <a:avLst/>
          </a:prstGeom>
          <a:noFill/>
        </p:spPr>
      </p:pic>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ea typeface="Bestseller" pitchFamily="2" charset="0"/>
              </a:rPr>
              <a:t>It </a:t>
            </a:r>
            <a:r>
              <a:rPr lang="en-US" dirty="0" smtClean="0">
                <a:effectLst>
                  <a:glow rad="101600">
                    <a:schemeClr val="bg1">
                      <a:alpha val="60000"/>
                    </a:schemeClr>
                  </a:glow>
                </a:effectLst>
                <a:ea typeface="Bestseller" pitchFamily="2" charset="0"/>
              </a:rPr>
              <a:t>Constitutes </a:t>
            </a:r>
            <a:r>
              <a:rPr lang="en-US" dirty="0" smtClean="0">
                <a:effectLst>
                  <a:glow rad="101600">
                    <a:schemeClr val="bg1">
                      <a:alpha val="60000"/>
                    </a:schemeClr>
                  </a:glow>
                </a:effectLst>
                <a:ea typeface="Bestseller" pitchFamily="2" charset="0"/>
              </a:rPr>
              <a:t>a </a:t>
            </a:r>
            <a:r>
              <a:rPr lang="en-US" dirty="0" smtClean="0">
                <a:effectLst>
                  <a:glow rad="101600">
                    <a:schemeClr val="bg1">
                      <a:alpha val="60000"/>
                    </a:schemeClr>
                  </a:glow>
                </a:effectLst>
                <a:ea typeface="Bestseller" pitchFamily="2" charset="0"/>
              </a:rPr>
              <a:t>Judgment </a:t>
            </a:r>
            <a:r>
              <a:rPr lang="en-US" dirty="0" smtClean="0">
                <a:effectLst>
                  <a:glow rad="101600">
                    <a:schemeClr val="bg1">
                      <a:alpha val="60000"/>
                    </a:schemeClr>
                  </a:glow>
                </a:effectLst>
                <a:ea typeface="Bestseller" pitchFamily="2" charset="0"/>
              </a:rPr>
              <a:t>of God</a:t>
            </a:r>
            <a:br>
              <a:rPr lang="en-US" dirty="0" smtClean="0">
                <a:effectLst>
                  <a:glow rad="101600">
                    <a:schemeClr val="bg1">
                      <a:alpha val="60000"/>
                    </a:schemeClr>
                  </a:glow>
                </a:effectLst>
                <a:ea typeface="Bestseller" pitchFamily="2" charset="0"/>
              </a:rPr>
            </a:br>
            <a:r>
              <a:rPr lang="en-US" i="1" dirty="0" smtClean="0">
                <a:effectLst>
                  <a:glow rad="101600">
                    <a:schemeClr val="bg1">
                      <a:alpha val="60000"/>
                    </a:schemeClr>
                  </a:glow>
                </a:effectLst>
                <a:ea typeface="Bestseller" pitchFamily="2" charset="0"/>
              </a:rPr>
              <a:t>(Deuteronomy 28:15,44)</a:t>
            </a:r>
            <a:endParaRPr lang="en-US" i="1" dirty="0">
              <a:effectLst>
                <a:glow rad="101600">
                  <a:schemeClr val="bg1">
                    <a:alpha val="60000"/>
                  </a:schemeClr>
                </a:glow>
              </a:effectLst>
              <a:ea typeface="Bestseller" pitchFamily="2" charset="0"/>
            </a:endParaRPr>
          </a:p>
        </p:txBody>
      </p:sp>
      <p:sp>
        <p:nvSpPr>
          <p:cNvPr id="3" name="Content Placeholder 2"/>
          <p:cNvSpPr>
            <a:spLocks noGrp="1"/>
          </p:cNvSpPr>
          <p:nvPr>
            <p:ph idx="1"/>
          </p:nvPr>
        </p:nvSpPr>
        <p:spPr>
          <a:xfrm>
            <a:off x="457200" y="1828800"/>
            <a:ext cx="8229600" cy="4876800"/>
          </a:xfrm>
        </p:spPr>
        <p:txBody>
          <a:bodyPr>
            <a:normAutofit/>
          </a:bodyPr>
          <a:lstStyle/>
          <a:p>
            <a:pPr>
              <a:buNone/>
            </a:pPr>
            <a:r>
              <a:rPr lang="en-US" sz="3600" i="1" dirty="0" smtClean="0">
                <a:effectLst>
                  <a:glow rad="101600">
                    <a:schemeClr val="bg1">
                      <a:alpha val="60000"/>
                    </a:schemeClr>
                  </a:glow>
                </a:effectLst>
              </a:rPr>
              <a:t>  “But it shall come to pass, if thou wilt not hearken unto the voice of the Lord thy God, to observe and to do all his commandments and his statues…that all these curses shall come upon thee, and overtake thee…He shall lend to thee, and thou shalt not lend to him: he shall be the head, and thou shalt be the tail.”</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1981200" y="0"/>
            <a:ext cx="5791200" cy="6858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edge">
                                      <p:cBhvr>
                                        <p:cTn id="7" dur="5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ACKGROUNDS\freefallbackgrounds\majesty.jpg"/>
          <p:cNvPicPr>
            <a:picLocks noChangeAspect="1" noChangeArrowheads="1"/>
          </p:cNvPicPr>
          <p:nvPr/>
        </p:nvPicPr>
        <p:blipFill>
          <a:blip r:embed="rId3"/>
          <a:srcRect/>
          <a:stretch>
            <a:fillRect/>
          </a:stretch>
        </p:blipFill>
        <p:spPr bwMode="auto">
          <a:xfrm>
            <a:off x="-762000" y="-457200"/>
            <a:ext cx="10972800" cy="8229600"/>
          </a:xfrm>
          <a:prstGeom prst="rect">
            <a:avLst/>
          </a:prstGeom>
          <a:noFill/>
        </p:spPr>
      </p:pic>
      <p:sp>
        <p:nvSpPr>
          <p:cNvPr id="2" name="Title 1"/>
          <p:cNvSpPr>
            <a:spLocks noGrp="1"/>
          </p:cNvSpPr>
          <p:nvPr>
            <p:ph type="title"/>
          </p:nvPr>
        </p:nvSpPr>
        <p:spPr>
          <a:xfrm>
            <a:off x="0" y="274638"/>
            <a:ext cx="10058400" cy="1143000"/>
          </a:xfrm>
        </p:spPr>
        <p:txBody>
          <a:bodyPr>
            <a:normAutofit/>
          </a:bodyPr>
          <a:lstStyle/>
          <a:p>
            <a:r>
              <a:rPr lang="en-US" dirty="0" smtClean="0">
                <a:effectLst>
                  <a:glow rad="101600">
                    <a:schemeClr val="bg1">
                      <a:alpha val="60000"/>
                    </a:schemeClr>
                  </a:glow>
                </a:effectLst>
                <a:latin typeface="Bestseller" pitchFamily="2" charset="0"/>
                <a:ea typeface="Bestseller" pitchFamily="2" charset="0"/>
              </a:rPr>
              <a:t>It </a:t>
            </a:r>
            <a:r>
              <a:rPr lang="en-US" dirty="0" smtClean="0">
                <a:effectLst>
                  <a:glow rad="101600">
                    <a:schemeClr val="bg1">
                      <a:alpha val="60000"/>
                    </a:schemeClr>
                  </a:glow>
                </a:effectLst>
                <a:latin typeface="Bestseller" pitchFamily="2" charset="0"/>
                <a:ea typeface="Bestseller" pitchFamily="2" charset="0"/>
              </a:rPr>
              <a:t>Presumes upon </a:t>
            </a:r>
            <a:r>
              <a:rPr lang="en-US" dirty="0" smtClean="0">
                <a:effectLst>
                  <a:glow rad="101600">
                    <a:schemeClr val="bg1">
                      <a:alpha val="60000"/>
                    </a:schemeClr>
                  </a:glow>
                </a:effectLst>
                <a:latin typeface="Bestseller" pitchFamily="2" charset="0"/>
                <a:ea typeface="Bestseller" pitchFamily="2" charset="0"/>
              </a:rPr>
              <a:t>the </a:t>
            </a:r>
            <a:r>
              <a:rPr lang="en-US" dirty="0" smtClean="0">
                <a:effectLst>
                  <a:glow rad="101600">
                    <a:schemeClr val="bg1">
                      <a:alpha val="60000"/>
                    </a:schemeClr>
                  </a:glow>
                </a:effectLst>
                <a:latin typeface="Bestseller" pitchFamily="2" charset="0"/>
                <a:ea typeface="Bestseller" pitchFamily="2" charset="0"/>
              </a:rPr>
              <a:t>Future</a:t>
            </a:r>
            <a:endParaRPr lang="en-US" dirty="0">
              <a:effectLst>
                <a:glow rad="101600">
                  <a:schemeClr val="bg1">
                    <a:alpha val="60000"/>
                  </a:schemeClr>
                </a:glow>
              </a:effectLst>
              <a:latin typeface="Bestseller" pitchFamily="2" charset="0"/>
              <a:ea typeface="Bestseller" pitchFamily="2" charset="0"/>
            </a:endParaRPr>
          </a:p>
        </p:txBody>
      </p:sp>
      <p:sp>
        <p:nvSpPr>
          <p:cNvPr id="5" name="Rounded Rectangle 4"/>
          <p:cNvSpPr/>
          <p:nvPr/>
        </p:nvSpPr>
        <p:spPr>
          <a:xfrm>
            <a:off x="0" y="1371600"/>
            <a:ext cx="9296400" cy="5638800"/>
          </a:xfrm>
          <a:prstGeom prst="roundRect">
            <a:avLst/>
          </a:prstGeom>
          <a:solidFill>
            <a:schemeClr val="tx1">
              <a:alpha val="2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8686800" cy="5257800"/>
          </a:xfrm>
        </p:spPr>
        <p:txBody>
          <a:bodyPr>
            <a:noAutofit/>
          </a:bodyPr>
          <a:lstStyle/>
          <a:p>
            <a:r>
              <a:rPr lang="en-US" sz="3600" i="1" dirty="0" smtClean="0">
                <a:effectLst>
                  <a:glow rad="101600">
                    <a:schemeClr val="bg1">
                      <a:alpha val="60000"/>
                    </a:schemeClr>
                  </a:glow>
                </a:effectLst>
              </a:rPr>
              <a:t>“Boast not thyself of tomorrow; for thou knowest not what a day may bring forth.” (Proverbs 27:1)</a:t>
            </a:r>
          </a:p>
          <a:p>
            <a:r>
              <a:rPr lang="en-US" sz="3600" i="1" dirty="0" smtClean="0">
                <a:effectLst>
                  <a:glow rad="101600">
                    <a:schemeClr val="bg1">
                      <a:alpha val="60000"/>
                    </a:schemeClr>
                  </a:glow>
                </a:effectLst>
              </a:rPr>
              <a:t>“Go to now, ye that say, today or tomorrow we will go into such a city, and continue there a year, and buy and sell, and get gain: Whereas ye know not what shall be on the morrow. For what is your life? It is even a vapor.” (James 4:13-14)</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4)">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latin typeface="+mn-lt"/>
                <a:ea typeface="Bestseller" pitchFamily="2" charset="0"/>
              </a:rPr>
              <a:t>Gives an </a:t>
            </a:r>
            <a:r>
              <a:rPr lang="en-US" dirty="0" smtClean="0">
                <a:effectLst>
                  <a:glow rad="101600">
                    <a:schemeClr val="bg1">
                      <a:alpha val="60000"/>
                    </a:schemeClr>
                  </a:glow>
                </a:effectLst>
                <a:latin typeface="+mn-lt"/>
                <a:ea typeface="Bestseller" pitchFamily="2" charset="0"/>
              </a:rPr>
              <a:t>F</a:t>
            </a:r>
            <a:r>
              <a:rPr lang="en-US" dirty="0" smtClean="0">
                <a:effectLst>
                  <a:glow rad="101600">
                    <a:schemeClr val="bg1">
                      <a:alpha val="60000"/>
                    </a:schemeClr>
                  </a:glow>
                </a:effectLst>
                <a:latin typeface="+mn-lt"/>
                <a:ea typeface="Bestseller" pitchFamily="2" charset="0"/>
              </a:rPr>
              <a:t>alse </a:t>
            </a:r>
            <a:r>
              <a:rPr lang="en-US" dirty="0" smtClean="0">
                <a:effectLst>
                  <a:glow rad="101600">
                    <a:schemeClr val="bg1">
                      <a:alpha val="60000"/>
                    </a:schemeClr>
                  </a:glow>
                </a:effectLst>
                <a:latin typeface="+mn-lt"/>
                <a:ea typeface="Bestseller" pitchFamily="2" charset="0"/>
              </a:rPr>
              <a:t>I</a:t>
            </a:r>
            <a:r>
              <a:rPr lang="en-US" dirty="0" smtClean="0">
                <a:effectLst>
                  <a:glow rad="101600">
                    <a:schemeClr val="bg1">
                      <a:alpha val="60000"/>
                    </a:schemeClr>
                  </a:glow>
                </a:effectLst>
                <a:latin typeface="+mn-lt"/>
                <a:ea typeface="Bestseller" pitchFamily="2" charset="0"/>
              </a:rPr>
              <a:t>mpression </a:t>
            </a:r>
            <a:r>
              <a:rPr lang="en-US" dirty="0" smtClean="0">
                <a:effectLst>
                  <a:glow rad="101600">
                    <a:schemeClr val="bg1">
                      <a:alpha val="60000"/>
                    </a:schemeClr>
                  </a:glow>
                </a:effectLst>
                <a:latin typeface="+mn-lt"/>
                <a:ea typeface="Bestseller" pitchFamily="2" charset="0"/>
              </a:rPr>
              <a:t>of </a:t>
            </a:r>
            <a:r>
              <a:rPr lang="en-US" dirty="0" smtClean="0">
                <a:effectLst>
                  <a:glow rad="101600">
                    <a:schemeClr val="bg1">
                      <a:alpha val="60000"/>
                    </a:schemeClr>
                  </a:glow>
                </a:effectLst>
                <a:latin typeface="+mn-lt"/>
                <a:ea typeface="Bestseller" pitchFamily="2" charset="0"/>
              </a:rPr>
              <a:t>Wealth </a:t>
            </a:r>
            <a:r>
              <a:rPr lang="en-US" dirty="0" smtClean="0">
                <a:effectLst>
                  <a:glow rad="101600">
                    <a:schemeClr val="bg1">
                      <a:alpha val="60000"/>
                    </a:schemeClr>
                  </a:glow>
                </a:effectLst>
                <a:latin typeface="+mn-lt"/>
                <a:ea typeface="Bestseller" pitchFamily="2" charset="0"/>
              </a:rPr>
              <a:t>and </a:t>
            </a:r>
            <a:r>
              <a:rPr lang="en-US" dirty="0" smtClean="0">
                <a:effectLst>
                  <a:glow rad="101600">
                    <a:schemeClr val="bg1">
                      <a:alpha val="60000"/>
                    </a:schemeClr>
                  </a:glow>
                </a:effectLst>
                <a:latin typeface="+mn-lt"/>
                <a:ea typeface="Bestseller" pitchFamily="2" charset="0"/>
              </a:rPr>
              <a:t>Independence</a:t>
            </a:r>
            <a:endParaRPr lang="en-US" dirty="0">
              <a:effectLst>
                <a:glow rad="101600">
                  <a:schemeClr val="bg1">
                    <a:alpha val="60000"/>
                  </a:schemeClr>
                </a:glow>
              </a:effectLst>
              <a:latin typeface="+mn-lt"/>
              <a:ea typeface="Bestseller" pitchFamily="2" charset="0"/>
            </a:endParaRPr>
          </a:p>
        </p:txBody>
      </p:sp>
      <p:sp>
        <p:nvSpPr>
          <p:cNvPr id="3" name="Content Placeholder 2"/>
          <p:cNvSpPr>
            <a:spLocks noGrp="1"/>
          </p:cNvSpPr>
          <p:nvPr>
            <p:ph idx="1"/>
          </p:nvPr>
        </p:nvSpPr>
        <p:spPr>
          <a:xfrm>
            <a:off x="457200" y="1752600"/>
            <a:ext cx="8229600" cy="4373563"/>
          </a:xfrm>
        </p:spPr>
        <p:txBody>
          <a:bodyPr>
            <a:normAutofit/>
          </a:bodyPr>
          <a:lstStyle/>
          <a:p>
            <a:r>
              <a:rPr lang="en-US" i="1" dirty="0" smtClean="0">
                <a:effectLst>
                  <a:glow rad="101600">
                    <a:schemeClr val="bg1">
                      <a:alpha val="60000"/>
                    </a:schemeClr>
                  </a:glow>
                </a:effectLst>
              </a:rPr>
              <a:t>“Who is he that saith, and it cometh to pass, when the Lord commandeth it not.” (Lamentations 3:37)</a:t>
            </a:r>
          </a:p>
          <a:p>
            <a:r>
              <a:rPr lang="en-US" i="1" dirty="0" smtClean="0">
                <a:effectLst>
                  <a:glow rad="101600">
                    <a:schemeClr val="bg1">
                      <a:alpha val="60000"/>
                    </a:schemeClr>
                  </a:glow>
                </a:effectLst>
              </a:rPr>
              <a:t>“For that ye ought to say, if the Lord will, we shall live, and do this, or that. But now ye rejoice in your boastings: all such rejoicing is evil.” (James 4:15-16)</a:t>
            </a:r>
          </a:p>
          <a:p>
            <a:endParaRPr lang="en-US" dirty="0" smtClean="0"/>
          </a:p>
          <a:p>
            <a:endParaRPr lang="en-US" dirty="0"/>
          </a:p>
        </p:txBody>
      </p:sp>
      <p:pic>
        <p:nvPicPr>
          <p:cNvPr id="9218" name="Picture 2"/>
          <p:cNvPicPr>
            <a:picLocks noChangeAspect="1" noChangeArrowheads="1"/>
          </p:cNvPicPr>
          <p:nvPr/>
        </p:nvPicPr>
        <p:blipFill>
          <a:blip r:embed="rId3" cstate="print"/>
          <a:srcRect/>
          <a:stretch>
            <a:fillRect/>
          </a:stretch>
        </p:blipFill>
        <p:spPr bwMode="auto">
          <a:xfrm flipH="1">
            <a:off x="7010400" y="4724400"/>
            <a:ext cx="1752600" cy="19812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219" name="Picture 3"/>
          <p:cNvPicPr>
            <a:picLocks noChangeAspect="1" noChangeArrowheads="1"/>
          </p:cNvPicPr>
          <p:nvPr/>
        </p:nvPicPr>
        <p:blipFill>
          <a:blip r:embed="rId4" cstate="print"/>
          <a:srcRect/>
          <a:stretch>
            <a:fillRect/>
          </a:stretch>
        </p:blipFill>
        <p:spPr bwMode="auto">
          <a:xfrm flipH="1">
            <a:off x="4648200" y="4800600"/>
            <a:ext cx="1905000" cy="18802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9219"/>
                                        </p:tgtEl>
                                        <p:attrNameLst>
                                          <p:attrName>style.visibility</p:attrName>
                                        </p:attrNameLst>
                                      </p:cBhvr>
                                      <p:to>
                                        <p:strVal val="visible"/>
                                      </p:to>
                                    </p:set>
                                    <p:animEffect transition="in" filter="diamond(in)">
                                      <p:cBhvr>
                                        <p:cTn id="24" dur="2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ACKGROUNDS\Backgrounds for Church\forest_13.jpg"/>
          <p:cNvPicPr>
            <a:picLocks noChangeAspect="1" noChangeArrowheads="1"/>
          </p:cNvPicPr>
          <p:nvPr/>
        </p:nvPicPr>
        <p:blipFill>
          <a:blip r:embed="rId3">
            <a:lum bright="-20000"/>
          </a:blip>
          <a:srcRect/>
          <a:stretch>
            <a:fillRect/>
          </a:stretch>
        </p:blipFill>
        <p:spPr bwMode="auto">
          <a:xfrm>
            <a:off x="-228600" y="-685800"/>
            <a:ext cx="9753600" cy="7772400"/>
          </a:xfrm>
          <a:prstGeom prst="rect">
            <a:avLst/>
          </a:prstGeom>
          <a:noFill/>
        </p:spPr>
      </p:pic>
      <p:sp>
        <p:nvSpPr>
          <p:cNvPr id="5" name="Rounded Rectangle 4"/>
          <p:cNvSpPr/>
          <p:nvPr/>
        </p:nvSpPr>
        <p:spPr>
          <a:xfrm>
            <a:off x="457200" y="-304800"/>
            <a:ext cx="8229600" cy="1676400"/>
          </a:xfrm>
          <a:prstGeom prst="roundRect">
            <a:avLst/>
          </a:prstGeom>
          <a:solidFill>
            <a:schemeClr val="tx1">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28600"/>
            <a:ext cx="8229600" cy="1371600"/>
          </a:xfrm>
        </p:spPr>
        <p:txBody>
          <a:bodyPr>
            <a:normAutofit/>
          </a:bodyPr>
          <a:lstStyle/>
          <a:p>
            <a:r>
              <a:rPr lang="en-US" dirty="0" smtClean="0">
                <a:effectLst>
                  <a:glow rad="101600">
                    <a:schemeClr val="bg1">
                      <a:alpha val="60000"/>
                    </a:schemeClr>
                  </a:glow>
                </a:effectLst>
                <a:latin typeface="+mn-lt"/>
                <a:ea typeface="Bestseller" pitchFamily="2" charset="0"/>
              </a:rPr>
              <a:t>It interferes with God’s provision</a:t>
            </a:r>
            <a:endParaRPr lang="en-US" dirty="0">
              <a:effectLst>
                <a:glow rad="101600">
                  <a:schemeClr val="bg1">
                    <a:alpha val="60000"/>
                  </a:schemeClr>
                </a:glow>
              </a:effectLst>
              <a:latin typeface="+mn-lt"/>
              <a:ea typeface="Bestseller" pitchFamily="2" charset="0"/>
            </a:endParaRPr>
          </a:p>
        </p:txBody>
      </p:sp>
      <p:sp>
        <p:nvSpPr>
          <p:cNvPr id="6" name="Rounded Rectangle 5"/>
          <p:cNvSpPr/>
          <p:nvPr/>
        </p:nvSpPr>
        <p:spPr>
          <a:xfrm>
            <a:off x="-228600" y="1066800"/>
            <a:ext cx="9525000" cy="5791200"/>
          </a:xfrm>
          <a:prstGeom prst="roundRect">
            <a:avLst/>
          </a:prstGeom>
          <a:solidFill>
            <a:schemeClr val="tx1">
              <a:alpha val="2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1371600"/>
            <a:ext cx="9144000" cy="5867400"/>
          </a:xfrm>
        </p:spPr>
        <p:txBody>
          <a:bodyPr>
            <a:noAutofit/>
          </a:bodyPr>
          <a:lstStyle/>
          <a:p>
            <a:r>
              <a:rPr lang="en-US" sz="3800" i="1" dirty="0" smtClean="0">
                <a:effectLst>
                  <a:glow rad="101600">
                    <a:schemeClr val="bg1">
                      <a:alpha val="60000"/>
                    </a:schemeClr>
                  </a:glow>
                </a:effectLst>
              </a:rPr>
              <a:t>“But my God shall provide all your needs.”</a:t>
            </a:r>
          </a:p>
          <a:p>
            <a:r>
              <a:rPr lang="en-US" sz="3800" i="1" dirty="0" smtClean="0">
                <a:effectLst>
                  <a:glow rad="101600">
                    <a:schemeClr val="bg1">
                      <a:alpha val="60000"/>
                    </a:schemeClr>
                  </a:glow>
                </a:effectLst>
              </a:rPr>
              <a:t>“For the eyes of the Lord run to and fro throughout the whole earth, to show himself strong in the behalf of them whose heart is perfect toward him: Herein thou hast done foolishly.”</a:t>
            </a:r>
          </a:p>
          <a:p>
            <a:r>
              <a:rPr lang="en-US" sz="3800" i="1" dirty="0" smtClean="0">
                <a:effectLst>
                  <a:glow rad="101600">
                    <a:schemeClr val="bg1">
                      <a:alpha val="60000"/>
                    </a:schemeClr>
                  </a:glow>
                </a:effectLst>
                <a:latin typeface="+mj-lt"/>
              </a:rPr>
              <a:t>“Trust in the Lord with all thine heart, and lean not unto thy own understanding.”</a:t>
            </a:r>
            <a:endParaRPr lang="en-US" sz="3800" i="1" dirty="0">
              <a:effectLst>
                <a:glow rad="101600">
                  <a:schemeClr val="bg1">
                    <a:alpha val="60000"/>
                  </a:schemeClr>
                </a:glo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tr. Daniel White\Desktop\Prophecy pictures\prophecy pictures\3-Jesus\07 MIRACLES\Feeding the thousands\5 loaves 1416-1_.jpg"/>
          <p:cNvPicPr>
            <a:picLocks noChangeAspect="1" noChangeArrowheads="1"/>
          </p:cNvPicPr>
          <p:nvPr/>
        </p:nvPicPr>
        <p:blipFill>
          <a:blip r:embed="rId3" cstate="print"/>
          <a:srcRect/>
          <a:stretch>
            <a:fillRect/>
          </a:stretch>
        </p:blipFill>
        <p:spPr bwMode="auto">
          <a:xfrm>
            <a:off x="0" y="381000"/>
            <a:ext cx="3404893" cy="2971800"/>
          </a:xfrm>
          <a:prstGeom prst="rect">
            <a:avLst/>
          </a:prstGeom>
          <a:noFill/>
        </p:spPr>
      </p:pic>
      <p:pic>
        <p:nvPicPr>
          <p:cNvPr id="10246" name="Picture 6" descr="c:\Users\Ptr. Daniel White\Pictures\1-Bib Pics-Ot\Moses3 after Egypt\Red Sea Crossing\Crossing Red Sea C-142.jpg"/>
          <p:cNvPicPr>
            <a:picLocks noChangeAspect="1" noChangeArrowheads="1"/>
          </p:cNvPicPr>
          <p:nvPr/>
        </p:nvPicPr>
        <p:blipFill>
          <a:blip r:embed="rId4"/>
          <a:srcRect/>
          <a:stretch>
            <a:fillRect/>
          </a:stretch>
        </p:blipFill>
        <p:spPr bwMode="auto">
          <a:xfrm>
            <a:off x="3048000" y="3810000"/>
            <a:ext cx="3048000" cy="2919500"/>
          </a:xfrm>
          <a:prstGeom prst="rect">
            <a:avLst/>
          </a:prstGeom>
          <a:ln>
            <a:noFill/>
          </a:ln>
          <a:effectLst>
            <a:outerShdw blurRad="292100" dist="139700" dir="2700000" algn="tl" rotWithShape="0">
              <a:srgbClr val="333333">
                <a:alpha val="65000"/>
              </a:srgbClr>
            </a:outerShdw>
          </a:effectLst>
        </p:spPr>
      </p:pic>
      <p:pic>
        <p:nvPicPr>
          <p:cNvPr id="10242" name="Picture 2" descr="c:\Users\Ptr. Daniel White\Pictures\1-Bib Pics-Ot\Moses3 after Egypt\Manna\Manna 1100-7-7.jpg"/>
          <p:cNvPicPr>
            <a:picLocks noChangeAspect="1" noChangeArrowheads="1"/>
          </p:cNvPicPr>
          <p:nvPr/>
        </p:nvPicPr>
        <p:blipFill>
          <a:blip r:embed="rId5" cstate="print"/>
          <a:srcRect/>
          <a:stretch>
            <a:fillRect/>
          </a:stretch>
        </p:blipFill>
        <p:spPr bwMode="auto">
          <a:xfrm>
            <a:off x="228600" y="3200400"/>
            <a:ext cx="2819400" cy="3430283"/>
          </a:xfrm>
          <a:prstGeom prst="rect">
            <a:avLst/>
          </a:prstGeom>
          <a:ln>
            <a:noFill/>
          </a:ln>
          <a:effectLst>
            <a:outerShdw blurRad="292100" dist="139700" dir="2700000" algn="tl" rotWithShape="0">
              <a:srgbClr val="333333">
                <a:alpha val="65000"/>
              </a:srgbClr>
            </a:outerShdw>
          </a:effectLst>
        </p:spPr>
      </p:pic>
      <p:pic>
        <p:nvPicPr>
          <p:cNvPr id="10243" name="Picture 3" descr="c:\Users\Ptr. Daniel White\Pictures\1-Bib Pics-Ot\Elijah\Elijah Fed by Ravens\1480007 Elijah w ravens.jpg"/>
          <p:cNvPicPr>
            <a:picLocks noChangeAspect="1" noChangeArrowheads="1"/>
          </p:cNvPicPr>
          <p:nvPr/>
        </p:nvPicPr>
        <p:blipFill>
          <a:blip r:embed="rId6" cstate="print"/>
          <a:srcRect/>
          <a:stretch>
            <a:fillRect/>
          </a:stretch>
        </p:blipFill>
        <p:spPr bwMode="auto">
          <a:xfrm>
            <a:off x="6019800" y="3581400"/>
            <a:ext cx="2782535" cy="2937202"/>
          </a:xfrm>
          <a:prstGeom prst="rect">
            <a:avLst/>
          </a:prstGeom>
          <a:ln>
            <a:noFill/>
          </a:ln>
          <a:effectLst>
            <a:outerShdw blurRad="292100" dist="139700" dir="2700000" algn="tl" rotWithShape="0">
              <a:srgbClr val="333333">
                <a:alpha val="65000"/>
              </a:srgbClr>
            </a:outerShdw>
          </a:effectLst>
        </p:spPr>
      </p:pic>
      <p:pic>
        <p:nvPicPr>
          <p:cNvPr id="10244" name="Picture 4" descr="c:\Users\Ptr. Daniel White\Pictures\1-Bib Pics-Ot\Elijah\Elijah w Widow\Elijah&amp;Widow&amp;Oil 52c.jpg"/>
          <p:cNvPicPr>
            <a:picLocks noChangeAspect="1" noChangeArrowheads="1"/>
          </p:cNvPicPr>
          <p:nvPr/>
        </p:nvPicPr>
        <p:blipFill>
          <a:blip r:embed="rId7" cstate="print"/>
          <a:srcRect/>
          <a:stretch>
            <a:fillRect/>
          </a:stretch>
        </p:blipFill>
        <p:spPr bwMode="auto">
          <a:xfrm>
            <a:off x="3048000" y="228600"/>
            <a:ext cx="3163008" cy="3681413"/>
          </a:xfrm>
          <a:prstGeom prst="rect">
            <a:avLst/>
          </a:prstGeom>
          <a:ln>
            <a:noFill/>
          </a:ln>
          <a:effectLst>
            <a:outerShdw blurRad="292100" dist="139700" dir="2700000" algn="tl" rotWithShape="0">
              <a:srgbClr val="333333">
                <a:alpha val="65000"/>
              </a:srgbClr>
            </a:outerShdw>
          </a:effectLst>
        </p:spPr>
      </p:pic>
      <p:pic>
        <p:nvPicPr>
          <p:cNvPr id="10247" name="Picture 7" descr="c:\Users\Ptr. Daniel White\Pictures\1-Bib Pics-Ot\Moses3 after Egypt\Strikes rock\Water from rock H-roll-39.JPG"/>
          <p:cNvPicPr>
            <a:picLocks noChangeAspect="1" noChangeArrowheads="1"/>
          </p:cNvPicPr>
          <p:nvPr/>
        </p:nvPicPr>
        <p:blipFill>
          <a:blip r:embed="rId8" cstate="print"/>
          <a:srcRect/>
          <a:stretch>
            <a:fillRect/>
          </a:stretch>
        </p:blipFill>
        <p:spPr bwMode="auto">
          <a:xfrm>
            <a:off x="6072187" y="304800"/>
            <a:ext cx="2919413" cy="3352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2000"/>
                                        <p:tgtEl>
                                          <p:spTgt spid="102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7"/>
                                        </p:tgtEl>
                                        <p:attrNameLst>
                                          <p:attrName>style.visibility</p:attrName>
                                        </p:attrNameLst>
                                      </p:cBhvr>
                                      <p:to>
                                        <p:strVal val="visible"/>
                                      </p:to>
                                    </p:set>
                                    <p:animEffect transition="in" filter="fade">
                                      <p:cBhvr>
                                        <p:cTn id="12" dur="2000"/>
                                        <p:tgtEl>
                                          <p:spTgt spid="102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2000"/>
                                        <p:tgtEl>
                                          <p:spTgt spid="102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3"/>
                                        </p:tgtEl>
                                        <p:attrNameLst>
                                          <p:attrName>style.visibility</p:attrName>
                                        </p:attrNameLst>
                                      </p:cBhvr>
                                      <p:to>
                                        <p:strVal val="visible"/>
                                      </p:to>
                                    </p:set>
                                    <p:animEffect transition="in" filter="fade">
                                      <p:cBhvr>
                                        <p:cTn id="22" dur="2000"/>
                                        <p:tgtEl>
                                          <p:spTgt spid="102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latin typeface="+mn-lt"/>
                <a:ea typeface="Bestseller" pitchFamily="2" charset="0"/>
              </a:rPr>
              <a:t>It </a:t>
            </a:r>
            <a:r>
              <a:rPr lang="en-US" dirty="0" smtClean="0">
                <a:effectLst>
                  <a:glow rad="101600">
                    <a:schemeClr val="bg1">
                      <a:alpha val="60000"/>
                    </a:schemeClr>
                  </a:glow>
                </a:effectLst>
                <a:latin typeface="+mn-lt"/>
                <a:ea typeface="Bestseller" pitchFamily="2" charset="0"/>
              </a:rPr>
              <a:t>Demonstrates </a:t>
            </a:r>
            <a:r>
              <a:rPr lang="en-US" dirty="0" smtClean="0">
                <a:effectLst>
                  <a:glow rad="101600">
                    <a:schemeClr val="bg1">
                      <a:alpha val="60000"/>
                    </a:schemeClr>
                  </a:glow>
                </a:effectLst>
                <a:latin typeface="+mn-lt"/>
                <a:ea typeface="Bestseller" pitchFamily="2" charset="0"/>
              </a:rPr>
              <a:t>a </a:t>
            </a:r>
            <a:r>
              <a:rPr lang="en-US" dirty="0" smtClean="0">
                <a:effectLst>
                  <a:glow rad="101600">
                    <a:schemeClr val="bg1">
                      <a:alpha val="60000"/>
                    </a:schemeClr>
                  </a:glow>
                </a:effectLst>
                <a:latin typeface="+mn-lt"/>
                <a:ea typeface="Bestseller" pitchFamily="2" charset="0"/>
              </a:rPr>
              <a:t>Lack </a:t>
            </a:r>
            <a:r>
              <a:rPr lang="en-US" dirty="0" smtClean="0">
                <a:effectLst>
                  <a:glow rad="101600">
                    <a:schemeClr val="bg1">
                      <a:alpha val="60000"/>
                    </a:schemeClr>
                  </a:glow>
                </a:effectLst>
                <a:latin typeface="+mn-lt"/>
                <a:ea typeface="Bestseller" pitchFamily="2" charset="0"/>
              </a:rPr>
              <a:t>of </a:t>
            </a:r>
            <a:r>
              <a:rPr lang="en-US" dirty="0" smtClean="0">
                <a:effectLst>
                  <a:glow rad="101600">
                    <a:schemeClr val="bg1">
                      <a:alpha val="60000"/>
                    </a:schemeClr>
                  </a:glow>
                </a:effectLst>
                <a:latin typeface="+mn-lt"/>
                <a:ea typeface="Bestseller" pitchFamily="2" charset="0"/>
              </a:rPr>
              <a:t>Contentment</a:t>
            </a:r>
            <a:endParaRPr lang="en-US" dirty="0">
              <a:effectLst>
                <a:glow rad="101600">
                  <a:schemeClr val="bg1">
                    <a:alpha val="60000"/>
                  </a:schemeClr>
                </a:glow>
              </a:effectLst>
              <a:latin typeface="+mn-lt"/>
              <a:ea typeface="Bestseller" pitchFamily="2" charset="0"/>
            </a:endParaRPr>
          </a:p>
        </p:txBody>
      </p:sp>
      <p:sp>
        <p:nvSpPr>
          <p:cNvPr id="3" name="Content Placeholder 2"/>
          <p:cNvSpPr>
            <a:spLocks noGrp="1"/>
          </p:cNvSpPr>
          <p:nvPr>
            <p:ph idx="1"/>
          </p:nvPr>
        </p:nvSpPr>
        <p:spPr/>
        <p:txBody>
          <a:bodyPr/>
          <a:lstStyle/>
          <a:p>
            <a:pPr>
              <a:buNone/>
            </a:pPr>
            <a:r>
              <a:rPr lang="en-US" i="1" dirty="0" smtClean="0">
                <a:effectLst>
                  <a:glow rad="101600">
                    <a:schemeClr val="bg1">
                      <a:alpha val="60000"/>
                    </a:schemeClr>
                  </a:glow>
                </a:effectLst>
              </a:rPr>
              <a:t>    “And having food and raiment let us be therewith </a:t>
            </a:r>
            <a:r>
              <a:rPr lang="en-US" i="1" dirty="0" smtClean="0">
                <a:solidFill>
                  <a:srgbClr val="FFC000"/>
                </a:solidFill>
                <a:effectLst>
                  <a:glow rad="101600">
                    <a:schemeClr val="bg1">
                      <a:alpha val="60000"/>
                    </a:schemeClr>
                  </a:glow>
                </a:effectLst>
              </a:rPr>
              <a:t>content</a:t>
            </a:r>
            <a:r>
              <a:rPr lang="en-US" i="1" dirty="0" smtClean="0">
                <a:effectLst>
                  <a:glow rad="101600">
                    <a:schemeClr val="bg1">
                      <a:alpha val="60000"/>
                    </a:schemeClr>
                  </a:glow>
                </a:effectLst>
              </a:rPr>
              <a:t>…for the love of money is the root of all evil: which while some </a:t>
            </a:r>
            <a:r>
              <a:rPr lang="en-US" i="1" dirty="0" smtClean="0">
                <a:solidFill>
                  <a:srgbClr val="FFC000"/>
                </a:solidFill>
                <a:effectLst>
                  <a:glow rad="101600">
                    <a:schemeClr val="bg1">
                      <a:alpha val="60000"/>
                    </a:schemeClr>
                  </a:glow>
                </a:effectLst>
              </a:rPr>
              <a:t>coveted </a:t>
            </a:r>
            <a:r>
              <a:rPr lang="en-US" i="1" dirty="0" smtClean="0">
                <a:effectLst>
                  <a:glow rad="101600">
                    <a:schemeClr val="bg1">
                      <a:alpha val="60000"/>
                    </a:schemeClr>
                  </a:glow>
                </a:effectLst>
              </a:rPr>
              <a:t>after, they have erred from the faith, and pierced themselves though with many sorrows. But thou O man of God, flee these things.” (I Timothy 6:8-11)</a:t>
            </a:r>
            <a:endParaRPr lang="en-US" i="1" dirty="0">
              <a:effectLst>
                <a:glow rad="101600">
                  <a:schemeClr val="bg1">
                    <a:alpha val="60000"/>
                  </a:schemeClr>
                </a:glow>
              </a:effectLst>
            </a:endParaRPr>
          </a:p>
        </p:txBody>
      </p:sp>
      <p:pic>
        <p:nvPicPr>
          <p:cNvPr id="11266" name="Picture 2"/>
          <p:cNvPicPr>
            <a:picLocks noChangeAspect="1" noChangeArrowheads="1"/>
          </p:cNvPicPr>
          <p:nvPr/>
        </p:nvPicPr>
        <p:blipFill>
          <a:blip r:embed="rId3" cstate="print"/>
          <a:srcRect/>
          <a:stretch>
            <a:fillRect/>
          </a:stretch>
        </p:blipFill>
        <p:spPr bwMode="auto">
          <a:xfrm>
            <a:off x="457200" y="5105400"/>
            <a:ext cx="2236788" cy="175260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4"/>
          <a:srcRect/>
          <a:stretch>
            <a:fillRect/>
          </a:stretch>
        </p:blipFill>
        <p:spPr bwMode="auto">
          <a:xfrm>
            <a:off x="5638800" y="4724400"/>
            <a:ext cx="2952228" cy="1981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20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7"/>
                                        </p:tgtEl>
                                        <p:attrNameLst>
                                          <p:attrName>style.visibility</p:attrName>
                                        </p:attrNameLst>
                                      </p:cBhvr>
                                      <p:to>
                                        <p:strVal val="visible"/>
                                      </p:to>
                                    </p:set>
                                    <p:animEffect transition="in" filter="fade">
                                      <p:cBhvr>
                                        <p:cTn id="17" dur="2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6" name="Rounded Rectangle 5"/>
          <p:cNvSpPr/>
          <p:nvPr/>
        </p:nvSpPr>
        <p:spPr>
          <a:xfrm>
            <a:off x="152400" y="0"/>
            <a:ext cx="8839200" cy="1524000"/>
          </a:xfrm>
          <a:prstGeom prst="roundRect">
            <a:avLst/>
          </a:prstGeom>
          <a:solidFill>
            <a:schemeClr val="tx1">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normAutofit fontScale="90000"/>
          </a:bodyPr>
          <a:lstStyle/>
          <a:p>
            <a:r>
              <a:rPr lang="en-US" dirty="0" smtClean="0">
                <a:effectLst>
                  <a:glow rad="101600">
                    <a:schemeClr val="bg1">
                      <a:alpha val="60000"/>
                    </a:schemeClr>
                  </a:glow>
                </a:effectLst>
                <a:latin typeface="+mn-lt"/>
                <a:ea typeface="Bestseller" pitchFamily="2" charset="0"/>
              </a:rPr>
              <a:t>It </a:t>
            </a:r>
            <a:r>
              <a:rPr lang="en-US" dirty="0" smtClean="0">
                <a:effectLst>
                  <a:glow rad="101600">
                    <a:schemeClr val="bg1">
                      <a:alpha val="60000"/>
                    </a:schemeClr>
                  </a:glow>
                </a:effectLst>
                <a:latin typeface="+mn-lt"/>
                <a:ea typeface="Bestseller" pitchFamily="2" charset="0"/>
              </a:rPr>
              <a:t>Removes </a:t>
            </a:r>
            <a:r>
              <a:rPr lang="en-US" dirty="0" smtClean="0">
                <a:effectLst>
                  <a:glow rad="101600">
                    <a:schemeClr val="bg1">
                      <a:alpha val="60000"/>
                    </a:schemeClr>
                  </a:glow>
                </a:effectLst>
                <a:latin typeface="+mn-lt"/>
                <a:ea typeface="Bestseller" pitchFamily="2" charset="0"/>
              </a:rPr>
              <a:t>God’s </a:t>
            </a:r>
            <a:r>
              <a:rPr lang="en-US" dirty="0" smtClean="0">
                <a:effectLst>
                  <a:glow rad="101600">
                    <a:schemeClr val="bg1">
                      <a:alpha val="60000"/>
                    </a:schemeClr>
                  </a:glow>
                </a:effectLst>
                <a:latin typeface="+mn-lt"/>
                <a:ea typeface="Bestseller" pitchFamily="2" charset="0"/>
              </a:rPr>
              <a:t>Protective </a:t>
            </a:r>
            <a:r>
              <a:rPr lang="en-US" dirty="0" smtClean="0">
                <a:effectLst>
                  <a:glow rad="101600">
                    <a:schemeClr val="bg1">
                      <a:alpha val="60000"/>
                    </a:schemeClr>
                  </a:glow>
                </a:effectLst>
                <a:latin typeface="+mn-lt"/>
                <a:ea typeface="Bestseller" pitchFamily="2" charset="0"/>
              </a:rPr>
              <a:t>B</a:t>
            </a:r>
            <a:r>
              <a:rPr lang="en-US" dirty="0" smtClean="0">
                <a:effectLst>
                  <a:glow rad="101600">
                    <a:schemeClr val="bg1">
                      <a:alpha val="60000"/>
                    </a:schemeClr>
                  </a:glow>
                </a:effectLst>
                <a:latin typeface="+mn-lt"/>
                <a:ea typeface="Bestseller" pitchFamily="2" charset="0"/>
              </a:rPr>
              <a:t>arriers</a:t>
            </a:r>
            <a:endParaRPr lang="en-US" dirty="0">
              <a:effectLst>
                <a:glow rad="101600">
                  <a:schemeClr val="bg1">
                    <a:alpha val="60000"/>
                  </a:schemeClr>
                </a:glow>
              </a:effectLst>
              <a:latin typeface="+mn-lt"/>
              <a:ea typeface="Bestseller" pitchFamily="2" charset="0"/>
            </a:endParaRPr>
          </a:p>
        </p:txBody>
      </p:sp>
      <p:sp>
        <p:nvSpPr>
          <p:cNvPr id="5" name="Rounded Rectangle 4"/>
          <p:cNvSpPr/>
          <p:nvPr/>
        </p:nvSpPr>
        <p:spPr>
          <a:xfrm>
            <a:off x="-228600" y="1066800"/>
            <a:ext cx="9220200" cy="5791200"/>
          </a:xfrm>
          <a:prstGeom prst="roundRect">
            <a:avLst/>
          </a:prstGeom>
          <a:solidFill>
            <a:schemeClr val="tx1">
              <a:alpha val="2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1295400"/>
            <a:ext cx="8991600" cy="5257800"/>
          </a:xfrm>
        </p:spPr>
        <p:txBody>
          <a:bodyPr>
            <a:noAutofit/>
          </a:bodyPr>
          <a:lstStyle/>
          <a:p>
            <a:r>
              <a:rPr lang="en-US" sz="3400" i="1" dirty="0" smtClean="0">
                <a:effectLst>
                  <a:glow rad="101600">
                    <a:schemeClr val="bg1">
                      <a:alpha val="60000"/>
                    </a:schemeClr>
                  </a:glow>
                </a:effectLst>
              </a:rPr>
              <a:t>From whence come wars and fightings among you? Come they not hence, even of your lust that war in your members. Ye lust, and have not: ye kill and desire to have, and cannot obtain: ye fight and war, yet ye have not because ye ask not. Ye ask, and receive not, because ye ask amiss, that ye may consume it upon your lust.” (James 4:1-3)</a:t>
            </a:r>
          </a:p>
          <a:p>
            <a:r>
              <a:rPr lang="en-US" sz="3400" i="1" dirty="0" smtClean="0">
                <a:effectLst>
                  <a:glow rad="101600">
                    <a:schemeClr val="bg1">
                      <a:alpha val="60000"/>
                    </a:schemeClr>
                  </a:glow>
                </a:effectLst>
              </a:rPr>
              <a:t>“…fall into temptation and a snare, and into many foolish and hurtful lust.” (James 6:9)</a:t>
            </a:r>
            <a:endParaRPr lang="en-US" sz="34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3" cstate="print"/>
          <a:srcRect/>
          <a:stretch>
            <a:fillRect/>
          </a:stretch>
        </p:blipFill>
        <p:spPr bwMode="auto">
          <a:xfrm>
            <a:off x="1066800" y="5255677"/>
            <a:ext cx="1828800" cy="16023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latin typeface="+mn-lt"/>
                <a:ea typeface="Bestseller" pitchFamily="2" charset="0"/>
              </a:rPr>
              <a:t>It </a:t>
            </a:r>
            <a:r>
              <a:rPr lang="en-US" dirty="0" smtClean="0">
                <a:effectLst>
                  <a:glow rad="101600">
                    <a:schemeClr val="bg1">
                      <a:alpha val="60000"/>
                    </a:schemeClr>
                  </a:glow>
                </a:effectLst>
                <a:latin typeface="+mn-lt"/>
                <a:ea typeface="Bestseller" pitchFamily="2" charset="0"/>
              </a:rPr>
              <a:t>Devours </a:t>
            </a:r>
            <a:r>
              <a:rPr lang="en-US" dirty="0" smtClean="0">
                <a:effectLst>
                  <a:glow rad="101600">
                    <a:schemeClr val="bg1">
                      <a:alpha val="60000"/>
                    </a:schemeClr>
                  </a:glow>
                </a:effectLst>
                <a:latin typeface="+mn-lt"/>
                <a:ea typeface="Bestseller" pitchFamily="2" charset="0"/>
              </a:rPr>
              <a:t>R</a:t>
            </a:r>
            <a:r>
              <a:rPr lang="en-US" dirty="0" smtClean="0">
                <a:effectLst>
                  <a:glow rad="101600">
                    <a:schemeClr val="bg1">
                      <a:alpha val="60000"/>
                    </a:schemeClr>
                  </a:glow>
                </a:effectLst>
                <a:latin typeface="+mn-lt"/>
                <a:ea typeface="Bestseller" pitchFamily="2" charset="0"/>
              </a:rPr>
              <a:t>esources </a:t>
            </a:r>
            <a:r>
              <a:rPr lang="en-US" dirty="0" smtClean="0">
                <a:effectLst>
                  <a:glow rad="101600">
                    <a:schemeClr val="bg1">
                      <a:alpha val="60000"/>
                    </a:schemeClr>
                  </a:glow>
                </a:effectLst>
                <a:latin typeface="+mn-lt"/>
                <a:ea typeface="Bestseller" pitchFamily="2" charset="0"/>
              </a:rPr>
              <a:t>T</a:t>
            </a:r>
            <a:r>
              <a:rPr lang="en-US" dirty="0" smtClean="0">
                <a:effectLst>
                  <a:glow rad="101600">
                    <a:schemeClr val="bg1">
                      <a:alpha val="60000"/>
                    </a:schemeClr>
                  </a:glow>
                </a:effectLst>
                <a:latin typeface="+mn-lt"/>
                <a:ea typeface="Bestseller" pitchFamily="2" charset="0"/>
              </a:rPr>
              <a:t>hrough</a:t>
            </a:r>
            <a:r>
              <a:rPr lang="en-US" dirty="0" smtClean="0">
                <a:effectLst>
                  <a:glow rad="101600">
                    <a:schemeClr val="bg1">
                      <a:alpha val="60000"/>
                    </a:schemeClr>
                  </a:glow>
                </a:effectLst>
                <a:latin typeface="+mn-lt"/>
                <a:ea typeface="Bestseller" pitchFamily="2" charset="0"/>
              </a:rPr>
              <a:t/>
            </a:r>
            <a:br>
              <a:rPr lang="en-US" dirty="0" smtClean="0">
                <a:effectLst>
                  <a:glow rad="101600">
                    <a:schemeClr val="bg1">
                      <a:alpha val="60000"/>
                    </a:schemeClr>
                  </a:glow>
                </a:effectLst>
                <a:latin typeface="+mn-lt"/>
                <a:ea typeface="Bestseller" pitchFamily="2" charset="0"/>
              </a:rPr>
            </a:br>
            <a:r>
              <a:rPr lang="en-US" dirty="0" smtClean="0">
                <a:effectLst>
                  <a:glow rad="101600">
                    <a:schemeClr val="bg1">
                      <a:alpha val="60000"/>
                    </a:schemeClr>
                  </a:glow>
                </a:effectLst>
                <a:latin typeface="+mn-lt"/>
                <a:ea typeface="Bestseller" pitchFamily="2" charset="0"/>
              </a:rPr>
              <a:t> </a:t>
            </a:r>
            <a:r>
              <a:rPr lang="en-US" dirty="0" smtClean="0">
                <a:effectLst>
                  <a:glow rad="101600">
                    <a:schemeClr val="bg1">
                      <a:alpha val="60000"/>
                    </a:schemeClr>
                  </a:glow>
                </a:effectLst>
                <a:latin typeface="+mn-lt"/>
                <a:ea typeface="Bestseller" pitchFamily="2" charset="0"/>
              </a:rPr>
              <a:t>Interest </a:t>
            </a:r>
            <a:r>
              <a:rPr lang="en-US" dirty="0" smtClean="0">
                <a:effectLst>
                  <a:glow rad="101600">
                    <a:schemeClr val="bg1">
                      <a:alpha val="60000"/>
                    </a:schemeClr>
                  </a:glow>
                </a:effectLst>
                <a:latin typeface="+mn-lt"/>
                <a:ea typeface="Bestseller" pitchFamily="2" charset="0"/>
              </a:rPr>
              <a:t>P</a:t>
            </a:r>
            <a:r>
              <a:rPr lang="en-US" dirty="0" smtClean="0">
                <a:effectLst>
                  <a:glow rad="101600">
                    <a:schemeClr val="bg1">
                      <a:alpha val="60000"/>
                    </a:schemeClr>
                  </a:glow>
                </a:effectLst>
                <a:latin typeface="+mn-lt"/>
                <a:ea typeface="Bestseller" pitchFamily="2" charset="0"/>
              </a:rPr>
              <a:t>ayments</a:t>
            </a:r>
            <a:endParaRPr lang="en-US" dirty="0">
              <a:effectLst>
                <a:glow rad="101600">
                  <a:schemeClr val="bg1">
                    <a:alpha val="60000"/>
                  </a:schemeClr>
                </a:glow>
              </a:effectLst>
              <a:latin typeface="+mn-lt"/>
              <a:ea typeface="Bestseller" pitchFamily="2" charset="0"/>
            </a:endParaRPr>
          </a:p>
        </p:txBody>
      </p:sp>
      <p:sp>
        <p:nvSpPr>
          <p:cNvPr id="3" name="Content Placeholder 2"/>
          <p:cNvSpPr>
            <a:spLocks noGrp="1"/>
          </p:cNvSpPr>
          <p:nvPr>
            <p:ph idx="1"/>
          </p:nvPr>
        </p:nvSpPr>
        <p:spPr>
          <a:xfrm>
            <a:off x="457200" y="1600200"/>
            <a:ext cx="8229600" cy="5105400"/>
          </a:xfrm>
        </p:spPr>
        <p:txBody>
          <a:bodyPr/>
          <a:lstStyle/>
          <a:p>
            <a:pPr>
              <a:buNone/>
            </a:pPr>
            <a:r>
              <a:rPr lang="en-US" i="1" dirty="0" smtClean="0">
                <a:effectLst>
                  <a:glow rad="101600">
                    <a:schemeClr val="bg1">
                      <a:alpha val="60000"/>
                    </a:schemeClr>
                  </a:glow>
                </a:effectLst>
              </a:rPr>
              <a:t>   “Thou shalt not lend upon usury to thy brother; usury of money, usury of victuals, usury of any thing that is lent upon usury. Unto a stranger thou mayest lend upon usury; but unto thy brother thou shalt not lend upon usury: the   Lord thy God may bless thee in all that thou settest thine hand to.” (Deuteronomy 23:20)</a:t>
            </a:r>
            <a:endParaRPr lang="en-US" i="1" dirty="0">
              <a:effectLst>
                <a:glow rad="101600">
                  <a:schemeClr val="bg1">
                    <a:alpha val="60000"/>
                  </a:schemeClr>
                </a:glow>
              </a:effectLst>
            </a:endParaRPr>
          </a:p>
        </p:txBody>
      </p:sp>
      <p:pic>
        <p:nvPicPr>
          <p:cNvPr id="13314" name="Picture 2"/>
          <p:cNvPicPr>
            <a:picLocks noChangeAspect="1" noChangeArrowheads="1"/>
          </p:cNvPicPr>
          <p:nvPr/>
        </p:nvPicPr>
        <p:blipFill>
          <a:blip r:embed="rId4" cstate="print"/>
          <a:srcRect/>
          <a:stretch>
            <a:fillRect/>
          </a:stretch>
        </p:blipFill>
        <p:spPr bwMode="auto">
          <a:xfrm>
            <a:off x="7391400" y="838200"/>
            <a:ext cx="1585368" cy="838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0" name="Picture 2"/>
          <p:cNvPicPr>
            <a:picLocks noChangeAspect="1" noChangeArrowheads="1"/>
          </p:cNvPicPr>
          <p:nvPr/>
        </p:nvPicPr>
        <p:blipFill>
          <a:blip r:embed="rId5" cstate="print"/>
          <a:srcRect/>
          <a:stretch>
            <a:fillRect/>
          </a:stretch>
        </p:blipFill>
        <p:spPr bwMode="auto">
          <a:xfrm>
            <a:off x="6019800" y="5181600"/>
            <a:ext cx="1971675" cy="167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20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20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14"/>
                                        </p:tgtEl>
                                        <p:attrNameLst>
                                          <p:attrName>style.visibility</p:attrName>
                                        </p:attrNameLst>
                                      </p:cBhvr>
                                      <p:to>
                                        <p:strVal val="visible"/>
                                      </p:to>
                                    </p:set>
                                    <p:animEffect transition="in" filter="fade">
                                      <p:cBhvr>
                                        <p:cTn id="22"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Ptr. Daniel White\Documents\My Scans\2009-02 (Feb)\scan0018.jpg"/>
          <p:cNvPicPr>
            <a:picLocks noChangeAspect="1" noChangeArrowheads="1"/>
          </p:cNvPicPr>
          <p:nvPr/>
        </p:nvPicPr>
        <p:blipFill>
          <a:blip r:embed="rId3"/>
          <a:srcRect/>
          <a:stretch>
            <a:fillRect/>
          </a:stretch>
        </p:blipFill>
        <p:spPr bwMode="auto">
          <a:xfrm>
            <a:off x="304800" y="228600"/>
            <a:ext cx="8610600" cy="5486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Flowchart: Process 2"/>
          <p:cNvSpPr/>
          <p:nvPr/>
        </p:nvSpPr>
        <p:spPr>
          <a:xfrm>
            <a:off x="3810000" y="1828800"/>
            <a:ext cx="4038600" cy="99060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Process 3"/>
          <p:cNvSpPr/>
          <p:nvPr/>
        </p:nvSpPr>
        <p:spPr>
          <a:xfrm>
            <a:off x="4038600" y="2895600"/>
            <a:ext cx="4038600" cy="91440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2000"/>
                                        <p:tgtEl>
                                          <p:spTgt spid="3"/>
                                        </p:tgtEl>
                                        <p:attrNameLst>
                                          <p:attrName>ppt_w</p:attrName>
                                        </p:attrNameLst>
                                      </p:cBhvr>
                                      <p:tavLst>
                                        <p:tav tm="0">
                                          <p:val>
                                            <p:strVal val="ppt_w"/>
                                          </p:val>
                                        </p:tav>
                                        <p:tav tm="100000">
                                          <p:val>
                                            <p:fltVal val="0"/>
                                          </p:val>
                                        </p:tav>
                                      </p:tavLst>
                                    </p:anim>
                                    <p:anim calcmode="lin" valueType="num">
                                      <p:cBhvr>
                                        <p:cTn id="7" dur="2000"/>
                                        <p:tgtEl>
                                          <p:spTgt spid="3"/>
                                        </p:tgtEl>
                                        <p:attrNameLst>
                                          <p:attrName>ppt_h</p:attrName>
                                        </p:attrNameLst>
                                      </p:cBhvr>
                                      <p:tavLst>
                                        <p:tav tm="0">
                                          <p:val>
                                            <p:strVal val="ppt_h"/>
                                          </p:val>
                                        </p:tav>
                                        <p:tav tm="100000">
                                          <p:val>
                                            <p:fltVal val="0"/>
                                          </p:val>
                                        </p:tav>
                                      </p:tavLst>
                                    </p:anim>
                                    <p:animEffect transition="out" filter="fade">
                                      <p:cBhvr>
                                        <p:cTn id="8" dur="2000"/>
                                        <p:tgtEl>
                                          <p:spTgt spid="3"/>
                                        </p:tgtEl>
                                      </p:cBhvr>
                                    </p:animEffect>
                                    <p:set>
                                      <p:cBhvr>
                                        <p:cTn id="9" dur="1" fill="hold">
                                          <p:stCondLst>
                                            <p:cond delay="1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0" nodeType="clickEffect">
                                  <p:stCondLst>
                                    <p:cond delay="0"/>
                                  </p:stCondLst>
                                  <p:childTnLst>
                                    <p:anim calcmode="lin" valueType="num">
                                      <p:cBhvr>
                                        <p:cTn id="13" dur="2000"/>
                                        <p:tgtEl>
                                          <p:spTgt spid="4"/>
                                        </p:tgtEl>
                                        <p:attrNameLst>
                                          <p:attrName>ppt_w</p:attrName>
                                        </p:attrNameLst>
                                      </p:cBhvr>
                                      <p:tavLst>
                                        <p:tav tm="0">
                                          <p:val>
                                            <p:strVal val="ppt_w"/>
                                          </p:val>
                                        </p:tav>
                                        <p:tav tm="100000">
                                          <p:val>
                                            <p:fltVal val="0"/>
                                          </p:val>
                                        </p:tav>
                                      </p:tavLst>
                                    </p:anim>
                                    <p:anim calcmode="lin" valueType="num">
                                      <p:cBhvr>
                                        <p:cTn id="14" dur="2000"/>
                                        <p:tgtEl>
                                          <p:spTgt spid="4"/>
                                        </p:tgtEl>
                                        <p:attrNameLst>
                                          <p:attrName>ppt_h</p:attrName>
                                        </p:attrNameLst>
                                      </p:cBhvr>
                                      <p:tavLst>
                                        <p:tav tm="0">
                                          <p:val>
                                            <p:strVal val="ppt_h"/>
                                          </p:val>
                                        </p:tav>
                                        <p:tav tm="100000">
                                          <p:val>
                                            <p:fltVal val="0"/>
                                          </p:val>
                                        </p:tav>
                                      </p:tavLst>
                                    </p:anim>
                                    <p:animEffect transition="out" filter="fade">
                                      <p:cBhvr>
                                        <p:cTn id="15" dur="2000"/>
                                        <p:tgtEl>
                                          <p:spTgt spid="4"/>
                                        </p:tgtEl>
                                      </p:cBhvr>
                                    </p:animEffect>
                                    <p:set>
                                      <p:cBhvr>
                                        <p:cTn id="16"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ea typeface="Bestseller" pitchFamily="2" charset="0"/>
              </a:rPr>
              <a:t>The </a:t>
            </a:r>
            <a:r>
              <a:rPr lang="en-US" dirty="0" smtClean="0">
                <a:effectLst>
                  <a:glow rad="101600">
                    <a:schemeClr val="bg1">
                      <a:alpha val="60000"/>
                    </a:schemeClr>
                  </a:glow>
                </a:effectLst>
                <a:ea typeface="Bestseller" pitchFamily="2" charset="0"/>
              </a:rPr>
              <a:t>Meaning </a:t>
            </a:r>
            <a:r>
              <a:rPr lang="en-US" dirty="0" smtClean="0">
                <a:effectLst>
                  <a:glow rad="101600">
                    <a:schemeClr val="bg1">
                      <a:alpha val="60000"/>
                    </a:schemeClr>
                  </a:glow>
                </a:effectLst>
                <a:ea typeface="Bestseller" pitchFamily="2" charset="0"/>
              </a:rPr>
              <a:t>of the </a:t>
            </a:r>
            <a:r>
              <a:rPr lang="en-US" dirty="0" smtClean="0">
                <a:effectLst>
                  <a:glow rad="101600">
                    <a:schemeClr val="bg1">
                      <a:alpha val="60000"/>
                    </a:schemeClr>
                  </a:glow>
                </a:effectLst>
                <a:ea typeface="Bestseller" pitchFamily="2" charset="0"/>
              </a:rPr>
              <a:t>D</a:t>
            </a:r>
            <a:r>
              <a:rPr lang="en-US" dirty="0" smtClean="0">
                <a:effectLst>
                  <a:glow rad="101600">
                    <a:schemeClr val="bg1">
                      <a:alpha val="60000"/>
                    </a:schemeClr>
                  </a:glow>
                </a:effectLst>
                <a:ea typeface="Bestseller" pitchFamily="2" charset="0"/>
              </a:rPr>
              <a:t>ebt</a:t>
            </a:r>
            <a:endParaRPr lang="en-US" dirty="0">
              <a:effectLst>
                <a:glow rad="101600">
                  <a:schemeClr val="bg1">
                    <a:alpha val="60000"/>
                  </a:schemeClr>
                </a:glow>
              </a:effectLst>
              <a:ea typeface="Bestseller" pitchFamily="2" charset="0"/>
            </a:endParaRPr>
          </a:p>
        </p:txBody>
      </p:sp>
      <p:sp>
        <p:nvSpPr>
          <p:cNvPr id="3" name="Content Placeholder 2"/>
          <p:cNvSpPr>
            <a:spLocks noGrp="1"/>
          </p:cNvSpPr>
          <p:nvPr>
            <p:ph idx="1"/>
          </p:nvPr>
        </p:nvSpPr>
        <p:spPr>
          <a:xfrm>
            <a:off x="457200" y="2590800"/>
            <a:ext cx="8229600" cy="3886200"/>
          </a:xfrm>
        </p:spPr>
        <p:txBody>
          <a:bodyPr>
            <a:normAutofit lnSpcReduction="10000"/>
          </a:bodyPr>
          <a:lstStyle/>
          <a:p>
            <a:r>
              <a:rPr lang="en-US" dirty="0" smtClean="0">
                <a:effectLst>
                  <a:glow rad="101600">
                    <a:schemeClr val="bg1">
                      <a:alpha val="60000"/>
                    </a:schemeClr>
                  </a:glow>
                </a:effectLst>
              </a:rPr>
              <a:t>A condition of being in bondage to another person.</a:t>
            </a:r>
          </a:p>
          <a:p>
            <a:r>
              <a:rPr lang="en-US" dirty="0" smtClean="0">
                <a:effectLst>
                  <a:glow rad="101600">
                    <a:schemeClr val="bg1">
                      <a:alpha val="60000"/>
                    </a:schemeClr>
                  </a:glow>
                </a:effectLst>
              </a:rPr>
              <a:t>Obligation to pay back what is owned.</a:t>
            </a:r>
          </a:p>
          <a:p>
            <a:r>
              <a:rPr lang="en-US" dirty="0" smtClean="0">
                <a:effectLst>
                  <a:glow rad="101600">
                    <a:schemeClr val="bg1">
                      <a:alpha val="60000"/>
                    </a:schemeClr>
                  </a:glow>
                </a:effectLst>
              </a:rPr>
              <a:t>Allowing another person to have a claim against you.</a:t>
            </a:r>
          </a:p>
          <a:p>
            <a:r>
              <a:rPr lang="en-US" dirty="0" smtClean="0">
                <a:effectLst>
                  <a:glow rad="101600">
                    <a:schemeClr val="bg1">
                      <a:alpha val="60000"/>
                    </a:schemeClr>
                  </a:glow>
                </a:effectLst>
              </a:rPr>
              <a:t>Borrow: (Old English = “Pledge”)</a:t>
            </a:r>
          </a:p>
          <a:p>
            <a:r>
              <a:rPr lang="en-US" dirty="0" smtClean="0">
                <a:effectLst>
                  <a:glow rad="101600">
                    <a:schemeClr val="bg1">
                      <a:alpha val="60000"/>
                    </a:schemeClr>
                  </a:glow>
                </a:effectLst>
              </a:rPr>
              <a:t>Mortgage: (French = “A death pledge”)</a:t>
            </a:r>
            <a:endParaRPr lang="en-US" dirty="0">
              <a:effectLst>
                <a:glow rad="101600">
                  <a:schemeClr val="bg1">
                    <a:alpha val="60000"/>
                  </a:schemeClr>
                </a:glow>
              </a:effectLst>
            </a:endParaRPr>
          </a:p>
        </p:txBody>
      </p:sp>
      <p:pic>
        <p:nvPicPr>
          <p:cNvPr id="2050" name="Picture 2"/>
          <p:cNvPicPr>
            <a:picLocks noChangeAspect="1" noChangeArrowheads="1"/>
          </p:cNvPicPr>
          <p:nvPr/>
        </p:nvPicPr>
        <p:blipFill>
          <a:blip r:embed="rId3" cstate="print"/>
          <a:srcRect/>
          <a:stretch>
            <a:fillRect/>
          </a:stretch>
        </p:blipFill>
        <p:spPr bwMode="auto">
          <a:xfrm>
            <a:off x="228600" y="1143000"/>
            <a:ext cx="2057400" cy="136383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lstStyle/>
          <a:p>
            <a:r>
              <a:rPr lang="en-US" dirty="0" smtClean="0"/>
              <a:t>If you had a debt of $41,754.00</a:t>
            </a:r>
          </a:p>
          <a:p>
            <a:r>
              <a:rPr lang="en-US" dirty="0" smtClean="0"/>
              <a:t>If you paid </a:t>
            </a:r>
            <a:r>
              <a:rPr lang="en-US" smtClean="0"/>
              <a:t>$6000.00 </a:t>
            </a:r>
            <a:r>
              <a:rPr lang="en-US" dirty="0" smtClean="0"/>
              <a:t>a year at 12% interest</a:t>
            </a:r>
          </a:p>
          <a:p>
            <a:r>
              <a:rPr lang="en-US" dirty="0" smtClean="0"/>
              <a:t>How much interest would you pay before the loan was repaid –</a:t>
            </a:r>
          </a:p>
          <a:p>
            <a:endParaRPr lang="en-US" dirty="0"/>
          </a:p>
          <a:p>
            <a:pPr>
              <a:buFont typeface="Wingdings"/>
              <a:buChar char="Ø"/>
            </a:pPr>
            <a:r>
              <a:rPr lang="en-US" dirty="0" smtClean="0"/>
              <a:t>$3,500</a:t>
            </a:r>
          </a:p>
          <a:p>
            <a:pPr>
              <a:buFont typeface="Wingdings"/>
              <a:buChar char="Ø"/>
            </a:pPr>
            <a:r>
              <a:rPr lang="en-US" dirty="0" smtClean="0"/>
              <a:t>$16,500</a:t>
            </a:r>
          </a:p>
          <a:p>
            <a:pPr>
              <a:buFont typeface="Wingdings"/>
              <a:buChar char="Ø"/>
            </a:pPr>
            <a:r>
              <a:rPr lang="en-US" dirty="0" smtClean="0">
                <a:solidFill>
                  <a:srgbClr val="FFC000"/>
                </a:solidFill>
              </a:rPr>
              <a:t>$53,696</a:t>
            </a:r>
          </a:p>
          <a:p>
            <a:pPr>
              <a:buFont typeface="Wingdings"/>
              <a:buChar char="Ø"/>
            </a:pPr>
            <a:r>
              <a:rPr lang="en-US" dirty="0" smtClean="0"/>
              <a:t>Total </a:t>
            </a:r>
            <a:r>
              <a:rPr lang="en-US" b="1" dirty="0" smtClean="0">
                <a:solidFill>
                  <a:srgbClr val="FF0000"/>
                </a:solidFill>
              </a:rPr>
              <a:t>$94,450.00</a:t>
            </a:r>
          </a:p>
          <a:p>
            <a:pPr>
              <a:buFont typeface="Wingdings"/>
              <a:buChar char="Ø"/>
            </a:pPr>
            <a:endParaRPr lang="en-US" dirty="0" smtClean="0"/>
          </a:p>
          <a:p>
            <a:pPr>
              <a:buFont typeface="Wingdings"/>
              <a:buChar char="Ø"/>
            </a:pPr>
            <a:endParaRPr lang="en-US" dirty="0"/>
          </a:p>
        </p:txBody>
      </p:sp>
      <p:pic>
        <p:nvPicPr>
          <p:cNvPr id="21506" name="Picture 2"/>
          <p:cNvPicPr>
            <a:picLocks noChangeAspect="1" noChangeArrowheads="1"/>
          </p:cNvPicPr>
          <p:nvPr/>
        </p:nvPicPr>
        <p:blipFill>
          <a:blip r:embed="rId3"/>
          <a:srcRect/>
          <a:stretch>
            <a:fillRect/>
          </a:stretch>
        </p:blipFill>
        <p:spPr bwMode="auto">
          <a:xfrm>
            <a:off x="4343400" y="2209800"/>
            <a:ext cx="3531183" cy="4419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Prophecy pictures\prophecy pictures\Torah-prophecy.jpg"/>
          <p:cNvPicPr>
            <a:picLocks noChangeAspect="1" noChangeArrowheads="1"/>
          </p:cNvPicPr>
          <p:nvPr/>
        </p:nvPicPr>
        <p:blipFill>
          <a:blip r:embed="rId3"/>
          <a:srcRect/>
          <a:stretch>
            <a:fillRect/>
          </a:stretch>
        </p:blipFill>
        <p:spPr bwMode="auto">
          <a:xfrm>
            <a:off x="5638800" y="2286000"/>
            <a:ext cx="3505200" cy="4343400"/>
          </a:xfrm>
          <a:prstGeom prst="rect">
            <a:avLst/>
          </a:prstGeom>
          <a:noFill/>
        </p:spPr>
      </p:pic>
      <p:sp>
        <p:nvSpPr>
          <p:cNvPr id="3" name="Title 2"/>
          <p:cNvSpPr>
            <a:spLocks noGrp="1"/>
          </p:cNvSpPr>
          <p:nvPr>
            <p:ph type="title"/>
          </p:nvPr>
        </p:nvSpPr>
        <p:spPr>
          <a:xfrm>
            <a:off x="457200" y="457200"/>
            <a:ext cx="8229600" cy="960438"/>
          </a:xfrm>
        </p:spPr>
        <p:txBody>
          <a:bodyPr>
            <a:normAutofit fontScale="90000"/>
          </a:bodyPr>
          <a:lstStyle/>
          <a:p>
            <a:r>
              <a:rPr lang="en-US" dirty="0" smtClean="0">
                <a:effectLst>
                  <a:glow rad="101600">
                    <a:schemeClr val="bg1">
                      <a:alpha val="60000"/>
                    </a:schemeClr>
                  </a:glow>
                </a:effectLst>
              </a:rPr>
              <a:t>Biblical </a:t>
            </a:r>
            <a:r>
              <a:rPr lang="en-US" dirty="0" smtClean="0">
                <a:effectLst>
                  <a:glow rad="101600">
                    <a:schemeClr val="bg1">
                      <a:alpha val="60000"/>
                    </a:schemeClr>
                  </a:glow>
                </a:effectLst>
              </a:rPr>
              <a:t>“Lending</a:t>
            </a:r>
            <a:r>
              <a:rPr lang="en-US" dirty="0" smtClean="0">
                <a:effectLst>
                  <a:glow rad="101600">
                    <a:schemeClr val="bg1">
                      <a:alpha val="60000"/>
                    </a:schemeClr>
                  </a:glow>
                </a:effectLst>
              </a:rPr>
              <a:t>” was </a:t>
            </a:r>
            <a:r>
              <a:rPr lang="en-US" dirty="0" smtClean="0">
                <a:effectLst>
                  <a:glow rad="101600">
                    <a:schemeClr val="bg1">
                      <a:alpha val="60000"/>
                    </a:schemeClr>
                  </a:glow>
                </a:effectLst>
              </a:rPr>
              <a:t>Charitable</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sz="4000" i="1" dirty="0" smtClean="0">
                <a:effectLst>
                  <a:glow rad="101600">
                    <a:schemeClr val="bg1">
                      <a:alpha val="60000"/>
                    </a:schemeClr>
                  </a:glow>
                </a:effectLst>
              </a:rPr>
              <a:t>(Deuteronomy 23:19; 15:1-2; Proverbs 19:17; Luke 6:30-36)</a:t>
            </a:r>
            <a:endParaRPr lang="en-US" sz="4000" i="1" dirty="0">
              <a:effectLst>
                <a:glow rad="101600">
                  <a:schemeClr val="bg1">
                    <a:alpha val="60000"/>
                  </a:schemeClr>
                </a:glow>
              </a:effectLst>
            </a:endParaRPr>
          </a:p>
        </p:txBody>
      </p:sp>
      <p:sp>
        <p:nvSpPr>
          <p:cNvPr id="4" name="Content Placeholder 3"/>
          <p:cNvSpPr>
            <a:spLocks noGrp="1"/>
          </p:cNvSpPr>
          <p:nvPr>
            <p:ph idx="1"/>
          </p:nvPr>
        </p:nvSpPr>
        <p:spPr>
          <a:xfrm>
            <a:off x="457200" y="1828800"/>
            <a:ext cx="5410200" cy="4800600"/>
          </a:xfrm>
        </p:spPr>
        <p:txBody>
          <a:bodyPr/>
          <a:lstStyle/>
          <a:p>
            <a:r>
              <a:rPr lang="en-US" dirty="0" smtClean="0">
                <a:effectLst>
                  <a:glow rad="101600">
                    <a:schemeClr val="bg1">
                      <a:alpha val="60000"/>
                    </a:schemeClr>
                  </a:glow>
                </a:effectLst>
              </a:rPr>
              <a:t>Based on helping others in time of crisis.</a:t>
            </a:r>
          </a:p>
          <a:p>
            <a:r>
              <a:rPr lang="en-US" dirty="0" smtClean="0">
                <a:effectLst>
                  <a:glow rad="101600">
                    <a:schemeClr val="bg1">
                      <a:alpha val="60000"/>
                    </a:schemeClr>
                  </a:glow>
                </a:effectLst>
              </a:rPr>
              <a:t>No interest was to be charged.</a:t>
            </a:r>
          </a:p>
          <a:p>
            <a:r>
              <a:rPr lang="en-US" dirty="0" smtClean="0">
                <a:effectLst>
                  <a:glow rad="101600">
                    <a:schemeClr val="bg1">
                      <a:alpha val="60000"/>
                    </a:schemeClr>
                  </a:glow>
                </a:effectLst>
              </a:rPr>
              <a:t>All debts were released on the seventh year and the year of jubilee.</a:t>
            </a:r>
          </a:p>
          <a:p>
            <a:r>
              <a:rPr lang="en-US" dirty="0" smtClean="0">
                <a:effectLst>
                  <a:glow rad="101600">
                    <a:schemeClr val="bg1">
                      <a:alpha val="60000"/>
                    </a:schemeClr>
                  </a:glow>
                </a:effectLst>
              </a:rPr>
              <a:t>Interest could be charged to strangers (foreigners). </a:t>
            </a:r>
            <a:endParaRPr lang="en-US"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p:cTn id="26"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p:cTn id="33"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rPr>
              <a:t>It is </a:t>
            </a:r>
            <a:r>
              <a:rPr lang="en-US" dirty="0" smtClean="0">
                <a:effectLst>
                  <a:glow rad="101600">
                    <a:schemeClr val="bg1">
                      <a:alpha val="60000"/>
                    </a:schemeClr>
                  </a:glow>
                </a:effectLst>
              </a:rPr>
              <a:t>Poor </a:t>
            </a:r>
            <a:r>
              <a:rPr lang="en-US" dirty="0" smtClean="0">
                <a:effectLst>
                  <a:glow rad="101600">
                    <a:schemeClr val="bg1">
                      <a:alpha val="60000"/>
                    </a:schemeClr>
                  </a:glow>
                </a:effectLst>
              </a:rPr>
              <a:t>S</a:t>
            </a:r>
            <a:r>
              <a:rPr lang="en-US" dirty="0" smtClean="0">
                <a:effectLst>
                  <a:glow rad="101600">
                    <a:schemeClr val="bg1">
                      <a:alpha val="60000"/>
                    </a:schemeClr>
                  </a:glow>
                </a:effectLst>
              </a:rPr>
              <a:t>tewardship</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295400"/>
            <a:ext cx="5410200" cy="5562600"/>
          </a:xfrm>
        </p:spPr>
        <p:txBody>
          <a:bodyPr>
            <a:normAutofit fontScale="92500"/>
          </a:bodyPr>
          <a:lstStyle/>
          <a:p>
            <a:r>
              <a:rPr lang="en-US" i="1" dirty="0" smtClean="0">
                <a:effectLst>
                  <a:glow rad="101600">
                    <a:schemeClr val="bg1">
                      <a:alpha val="60000"/>
                    </a:schemeClr>
                  </a:glow>
                </a:effectLst>
              </a:rPr>
              <a:t>“And he called his ten servants, and delivered them ten pounds, and said unto them occupy till I come…Then came the first, saying, Lord, thy pound hath gained ten pounds. And he said unto him, well, thou good servant: because thou has been faithful in a very little, have thou authority over ten cities.”           </a:t>
            </a:r>
          </a:p>
          <a:p>
            <a:pPr>
              <a:buNone/>
            </a:pPr>
            <a:r>
              <a:rPr lang="en-US" i="1" dirty="0" smtClean="0">
                <a:effectLst>
                  <a:glow rad="101600">
                    <a:schemeClr val="bg1">
                      <a:alpha val="60000"/>
                    </a:schemeClr>
                  </a:glow>
                </a:effectLst>
              </a:rPr>
              <a:t>    (Luke 9:13, 17)</a:t>
            </a:r>
            <a:endParaRPr lang="en-US" i="1" dirty="0">
              <a:effectLst>
                <a:glow rad="101600">
                  <a:schemeClr val="bg1">
                    <a:alpha val="60000"/>
                  </a:schemeClr>
                </a:glow>
              </a:effectLst>
            </a:endParaRPr>
          </a:p>
        </p:txBody>
      </p:sp>
      <p:pic>
        <p:nvPicPr>
          <p:cNvPr id="20483" name="Picture 3" descr="c:\Users\Ptr. Daniel White\Pictures\2-Bible Pics-Nt\Parables &amp; Illustrations\Pounds &amp; Talents\faithfulness_rewarded.jpg"/>
          <p:cNvPicPr>
            <a:picLocks noChangeAspect="1" noChangeArrowheads="1"/>
          </p:cNvPicPr>
          <p:nvPr/>
        </p:nvPicPr>
        <p:blipFill>
          <a:blip r:embed="rId3" cstate="print">
            <a:lum bright="-20000"/>
          </a:blip>
          <a:srcRect/>
          <a:stretch>
            <a:fillRect/>
          </a:stretch>
        </p:blipFill>
        <p:spPr bwMode="auto">
          <a:xfrm>
            <a:off x="5791200" y="1828800"/>
            <a:ext cx="3047999" cy="4157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rPr>
              <a:t>It </a:t>
            </a:r>
            <a:r>
              <a:rPr lang="en-US" dirty="0" smtClean="0">
                <a:effectLst>
                  <a:glow rad="101600">
                    <a:schemeClr val="bg1">
                      <a:alpha val="60000"/>
                    </a:schemeClr>
                  </a:glow>
                </a:effectLst>
              </a:rPr>
              <a:t>Hinders </a:t>
            </a:r>
            <a:r>
              <a:rPr lang="en-US" dirty="0" smtClean="0">
                <a:effectLst>
                  <a:glow rad="101600">
                    <a:schemeClr val="bg1">
                      <a:alpha val="60000"/>
                    </a:schemeClr>
                  </a:glow>
                </a:effectLst>
              </a:rPr>
              <a:t>R</a:t>
            </a:r>
            <a:r>
              <a:rPr lang="en-US" dirty="0" smtClean="0">
                <a:effectLst>
                  <a:glow rad="101600">
                    <a:schemeClr val="bg1">
                      <a:alpha val="60000"/>
                    </a:schemeClr>
                  </a:glow>
                </a:effectLst>
              </a:rPr>
              <a:t>esourcefulness</a:t>
            </a:r>
            <a:endParaRPr lang="en-US" dirty="0">
              <a:effectLst>
                <a:glow rad="101600">
                  <a:schemeClr val="bg1">
                    <a:alpha val="60000"/>
                  </a:schemeClr>
                </a:glow>
              </a:effectLst>
            </a:endParaRPr>
          </a:p>
        </p:txBody>
      </p:sp>
      <p:sp>
        <p:nvSpPr>
          <p:cNvPr id="3" name="Content Placeholder 2"/>
          <p:cNvSpPr>
            <a:spLocks noGrp="1"/>
          </p:cNvSpPr>
          <p:nvPr>
            <p:ph idx="1"/>
          </p:nvPr>
        </p:nvSpPr>
        <p:spPr/>
        <p:txBody>
          <a:bodyPr>
            <a:normAutofit lnSpcReduction="10000"/>
          </a:bodyPr>
          <a:lstStyle/>
          <a:p>
            <a:r>
              <a:rPr lang="en-US" dirty="0" smtClean="0">
                <a:effectLst>
                  <a:glow rad="101600">
                    <a:schemeClr val="bg1">
                      <a:alpha val="60000"/>
                    </a:schemeClr>
                  </a:glow>
                </a:effectLst>
              </a:rPr>
              <a:t>Only when a person makes a decision that they will not borrow money, can they be creative and resourceful.</a:t>
            </a:r>
          </a:p>
          <a:p>
            <a:r>
              <a:rPr lang="en-US" dirty="0" smtClean="0">
                <a:effectLst>
                  <a:glow rad="101600">
                    <a:schemeClr val="bg1">
                      <a:alpha val="60000"/>
                    </a:schemeClr>
                  </a:glow>
                </a:effectLst>
              </a:rPr>
              <a:t>“Easy” money is a deadening influence on creative solutions to financial needs.</a:t>
            </a:r>
          </a:p>
          <a:p>
            <a:pPr>
              <a:buNone/>
            </a:pPr>
            <a:r>
              <a:rPr lang="en-US" i="1" dirty="0" smtClean="0">
                <a:effectLst>
                  <a:glow rad="101600">
                    <a:schemeClr val="bg1">
                      <a:alpha val="60000"/>
                    </a:schemeClr>
                  </a:glow>
                </a:effectLst>
              </a:rPr>
              <a:t>“When he found one pearl of great price, went and sold all that he had, and bought it…for joy thereof goeth and selleth all that he hath, and buyeth that field.”</a:t>
            </a:r>
            <a:endParaRPr lang="en-US" i="1" dirty="0">
              <a:effectLst>
                <a:glow rad="101600">
                  <a:schemeClr val="bg1">
                    <a:alpha val="60000"/>
                  </a:schemeClr>
                </a:glow>
              </a:effectLst>
            </a:endParaRPr>
          </a:p>
        </p:txBody>
      </p:sp>
      <p:pic>
        <p:nvPicPr>
          <p:cNvPr id="14338" name="Picture 2"/>
          <p:cNvPicPr>
            <a:picLocks noChangeAspect="1" noChangeArrowheads="1"/>
          </p:cNvPicPr>
          <p:nvPr/>
        </p:nvPicPr>
        <p:blipFill>
          <a:blip r:embed="rId3" cstate="print"/>
          <a:srcRect/>
          <a:stretch>
            <a:fillRect/>
          </a:stretch>
        </p:blipFill>
        <p:spPr bwMode="auto">
          <a:xfrm>
            <a:off x="7086600" y="5297487"/>
            <a:ext cx="1550987" cy="1560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edg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4)">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rPr>
              <a:t>It </a:t>
            </a:r>
            <a:r>
              <a:rPr lang="en-US" dirty="0" smtClean="0">
                <a:effectLst>
                  <a:glow rad="101600">
                    <a:schemeClr val="bg1">
                      <a:alpha val="60000"/>
                    </a:schemeClr>
                  </a:glow>
                </a:effectLst>
              </a:rPr>
              <a:t>Promotes </a:t>
            </a:r>
            <a:r>
              <a:rPr lang="en-US" dirty="0" smtClean="0">
                <a:effectLst>
                  <a:glow rad="101600">
                    <a:schemeClr val="bg1">
                      <a:alpha val="60000"/>
                    </a:schemeClr>
                  </a:glow>
                </a:effectLst>
              </a:rPr>
              <a:t>I</a:t>
            </a:r>
            <a:r>
              <a:rPr lang="en-US" dirty="0" smtClean="0">
                <a:effectLst>
                  <a:glow rad="101600">
                    <a:schemeClr val="bg1">
                      <a:alpha val="60000"/>
                    </a:schemeClr>
                  </a:glow>
                </a:effectLst>
              </a:rPr>
              <a:t>mpulse </a:t>
            </a:r>
            <a:r>
              <a:rPr lang="en-US" dirty="0" smtClean="0">
                <a:effectLst>
                  <a:glow rad="101600">
                    <a:schemeClr val="bg1">
                      <a:alpha val="60000"/>
                    </a:schemeClr>
                  </a:glow>
                </a:effectLst>
              </a:rPr>
              <a:t>B</a:t>
            </a:r>
            <a:r>
              <a:rPr lang="en-US" dirty="0" smtClean="0">
                <a:effectLst>
                  <a:glow rad="101600">
                    <a:schemeClr val="bg1">
                      <a:alpha val="60000"/>
                    </a:schemeClr>
                  </a:glow>
                </a:effectLst>
              </a:rPr>
              <a:t>uying</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457200" y="1600200"/>
            <a:ext cx="8229600" cy="4800600"/>
          </a:xfrm>
        </p:spPr>
        <p:txBody>
          <a:bodyPr>
            <a:normAutofit fontScale="92500" lnSpcReduction="10000"/>
          </a:bodyPr>
          <a:lstStyle/>
          <a:p>
            <a:r>
              <a:rPr lang="en-US" dirty="0" smtClean="0">
                <a:effectLst>
                  <a:glow rad="101600">
                    <a:schemeClr val="bg1">
                      <a:alpha val="60000"/>
                    </a:schemeClr>
                  </a:glow>
                </a:effectLst>
              </a:rPr>
              <a:t>God expects us to prayerful consider the decisions we make – </a:t>
            </a:r>
            <a:r>
              <a:rPr lang="en-US" i="1" dirty="0" smtClean="0">
                <a:effectLst>
                  <a:glow rad="101600">
                    <a:schemeClr val="bg1">
                      <a:alpha val="60000"/>
                    </a:schemeClr>
                  </a:glow>
                </a:effectLst>
              </a:rPr>
              <a:t>“Men ought always to pray…pray with out ceasing.”</a:t>
            </a:r>
          </a:p>
          <a:p>
            <a:r>
              <a:rPr lang="en-US" dirty="0" smtClean="0">
                <a:effectLst>
                  <a:glow rad="101600">
                    <a:schemeClr val="bg1">
                      <a:alpha val="60000"/>
                    </a:schemeClr>
                  </a:glow>
                </a:effectLst>
              </a:rPr>
              <a:t>World encourages buyers to make impulsive decisions based on fleshly desires –</a:t>
            </a:r>
            <a:endParaRPr lang="en-US" dirty="0">
              <a:effectLst>
                <a:glow rad="101600">
                  <a:schemeClr val="bg1">
                    <a:alpha val="60000"/>
                  </a:schemeClr>
                </a:glow>
              </a:effectLst>
            </a:endParaRPr>
          </a:p>
          <a:p>
            <a:pPr>
              <a:buFont typeface="Wingdings"/>
              <a:buChar char="Ø"/>
            </a:pPr>
            <a:r>
              <a:rPr lang="en-US" dirty="0" smtClean="0">
                <a:effectLst>
                  <a:glow rad="101600">
                    <a:schemeClr val="bg1">
                      <a:alpha val="60000"/>
                    </a:schemeClr>
                  </a:glow>
                </a:effectLst>
              </a:rPr>
              <a:t>No interest for two years</a:t>
            </a:r>
          </a:p>
          <a:p>
            <a:pPr>
              <a:buFont typeface="Wingdings"/>
              <a:buChar char="Ø"/>
            </a:pPr>
            <a:r>
              <a:rPr lang="en-US" dirty="0" smtClean="0">
                <a:effectLst>
                  <a:glow rad="101600">
                    <a:schemeClr val="bg1">
                      <a:alpha val="60000"/>
                    </a:schemeClr>
                  </a:glow>
                </a:effectLst>
              </a:rPr>
              <a:t>No payments for one year</a:t>
            </a:r>
          </a:p>
          <a:p>
            <a:pPr>
              <a:buFont typeface="Wingdings"/>
              <a:buChar char="Ø"/>
            </a:pPr>
            <a:r>
              <a:rPr lang="en-US" dirty="0" smtClean="0">
                <a:effectLst>
                  <a:glow rad="101600">
                    <a:schemeClr val="bg1">
                      <a:alpha val="60000"/>
                    </a:schemeClr>
                  </a:glow>
                </a:effectLst>
              </a:rPr>
              <a:t>Only $________ a month</a:t>
            </a:r>
          </a:p>
          <a:p>
            <a:pPr>
              <a:buFont typeface="Wingdings"/>
              <a:buChar char="Ø"/>
            </a:pPr>
            <a:r>
              <a:rPr lang="en-US" dirty="0" smtClean="0">
                <a:effectLst>
                  <a:glow rad="101600">
                    <a:schemeClr val="bg1">
                      <a:alpha val="60000"/>
                    </a:schemeClr>
                  </a:glow>
                </a:effectLst>
              </a:rPr>
              <a:t>Affordable payments</a:t>
            </a:r>
          </a:p>
          <a:p>
            <a:pPr>
              <a:buFont typeface="Wingdings"/>
              <a:buChar char="Ø"/>
            </a:pPr>
            <a:r>
              <a:rPr lang="en-US" dirty="0" smtClean="0">
                <a:effectLst>
                  <a:glow rad="101600">
                    <a:schemeClr val="bg1">
                      <a:alpha val="60000"/>
                    </a:schemeClr>
                  </a:glow>
                </a:effectLst>
              </a:rPr>
              <a:t>We will pay your sales tax</a:t>
            </a:r>
          </a:p>
          <a:p>
            <a:pPr>
              <a:buFont typeface="Wingdings"/>
              <a:buChar char="Ø"/>
            </a:pPr>
            <a:endParaRPr lang="en-US" i="1" dirty="0">
              <a:effectLst>
                <a:glow rad="101600">
                  <a:schemeClr val="bg1">
                    <a:alpha val="60000"/>
                  </a:schemeClr>
                </a:glow>
              </a:effectLst>
            </a:endParaRPr>
          </a:p>
        </p:txBody>
      </p:sp>
      <p:pic>
        <p:nvPicPr>
          <p:cNvPr id="15362" name="Picture 2"/>
          <p:cNvPicPr>
            <a:picLocks noChangeAspect="1" noChangeArrowheads="1"/>
          </p:cNvPicPr>
          <p:nvPr/>
        </p:nvPicPr>
        <p:blipFill>
          <a:blip r:embed="rId3" cstate="print"/>
          <a:srcRect/>
          <a:stretch>
            <a:fillRect/>
          </a:stretch>
        </p:blipFill>
        <p:spPr bwMode="auto">
          <a:xfrm>
            <a:off x="5486400" y="3886200"/>
            <a:ext cx="3275013" cy="231755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ACKGROUNDS\Earth lighted by an angel.bmp"/>
          <p:cNvPicPr>
            <a:picLocks noChangeAspect="1" noChangeArrowheads="1"/>
          </p:cNvPicPr>
          <p:nvPr/>
        </p:nvPicPr>
        <p:blipFill>
          <a:blip r:embed="rId3">
            <a:lum bright="-2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effectLst>
                  <a:glow rad="101600">
                    <a:schemeClr val="bg1">
                      <a:alpha val="60000"/>
                    </a:schemeClr>
                  </a:glow>
                </a:effectLst>
              </a:rPr>
              <a:t>It can </a:t>
            </a:r>
            <a:r>
              <a:rPr lang="en-US" dirty="0" smtClean="0">
                <a:effectLst>
                  <a:glow rad="101600">
                    <a:schemeClr val="bg1">
                      <a:alpha val="60000"/>
                    </a:schemeClr>
                  </a:glow>
                </a:effectLst>
              </a:rPr>
              <a:t>Damage </a:t>
            </a:r>
            <a:r>
              <a:rPr lang="en-US" dirty="0" smtClean="0">
                <a:effectLst>
                  <a:glow rad="101600">
                    <a:schemeClr val="bg1">
                      <a:alpha val="60000"/>
                    </a:schemeClr>
                  </a:glow>
                </a:effectLst>
              </a:rPr>
              <a:t>God’s </a:t>
            </a:r>
            <a:r>
              <a:rPr lang="en-US" dirty="0" smtClean="0">
                <a:effectLst>
                  <a:glow rad="101600">
                    <a:schemeClr val="bg1">
                      <a:alpha val="60000"/>
                    </a:schemeClr>
                  </a:glow>
                </a:effectLst>
              </a:rPr>
              <a:t>Reputation</a:t>
            </a:r>
            <a:endParaRPr lang="en-US" dirty="0">
              <a:effectLst>
                <a:glow rad="101600">
                  <a:schemeClr val="bg1">
                    <a:alpha val="60000"/>
                  </a:schemeClr>
                </a:glow>
              </a:effectLst>
            </a:endParaRPr>
          </a:p>
        </p:txBody>
      </p:sp>
      <p:sp>
        <p:nvSpPr>
          <p:cNvPr id="5" name="Rounded Rectangle 4"/>
          <p:cNvSpPr/>
          <p:nvPr/>
        </p:nvSpPr>
        <p:spPr>
          <a:xfrm>
            <a:off x="533400" y="1371600"/>
            <a:ext cx="8229600" cy="5181600"/>
          </a:xfrm>
          <a:prstGeom prst="roundRect">
            <a:avLst/>
          </a:prstGeom>
          <a:solidFill>
            <a:schemeClr val="tx1">
              <a:alpha val="2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8229600" cy="5257800"/>
          </a:xfrm>
        </p:spPr>
        <p:txBody>
          <a:bodyPr>
            <a:normAutofit/>
          </a:bodyPr>
          <a:lstStyle/>
          <a:p>
            <a:r>
              <a:rPr lang="en-US" i="1" dirty="0" smtClean="0">
                <a:effectLst>
                  <a:glow rad="101600">
                    <a:schemeClr val="bg1">
                      <a:alpha val="60000"/>
                    </a:schemeClr>
                  </a:glow>
                </a:effectLst>
              </a:rPr>
              <a:t>“Defer not to pay it, for He hath no pleasure in fools: pay that which thou hast vowed.”</a:t>
            </a:r>
          </a:p>
          <a:p>
            <a:r>
              <a:rPr lang="en-US" i="1" dirty="0" smtClean="0">
                <a:effectLst>
                  <a:glow rad="101600">
                    <a:schemeClr val="bg1">
                      <a:alpha val="60000"/>
                    </a:schemeClr>
                  </a:glow>
                </a:effectLst>
              </a:rPr>
              <a:t>“We will surely perform our vows which we have vowed.”</a:t>
            </a:r>
          </a:p>
          <a:p>
            <a:r>
              <a:rPr lang="en-US" i="1" dirty="0" smtClean="0">
                <a:effectLst>
                  <a:glow rad="101600">
                    <a:schemeClr val="bg1">
                      <a:alpha val="60000"/>
                    </a:schemeClr>
                  </a:glow>
                </a:effectLst>
              </a:rPr>
              <a:t>“The wicked </a:t>
            </a:r>
            <a:r>
              <a:rPr lang="en-US" i="1" dirty="0" err="1" smtClean="0">
                <a:effectLst>
                  <a:glow rad="101600">
                    <a:schemeClr val="bg1">
                      <a:alpha val="60000"/>
                    </a:schemeClr>
                  </a:glow>
                </a:effectLst>
              </a:rPr>
              <a:t>borroweth</a:t>
            </a:r>
            <a:r>
              <a:rPr lang="en-US" i="1" dirty="0" smtClean="0">
                <a:effectLst>
                  <a:glow rad="101600">
                    <a:schemeClr val="bg1">
                      <a:alpha val="60000"/>
                    </a:schemeClr>
                  </a:glow>
                </a:effectLst>
              </a:rPr>
              <a:t> and </a:t>
            </a:r>
            <a:r>
              <a:rPr lang="en-US" i="1" dirty="0" err="1" smtClean="0">
                <a:effectLst>
                  <a:glow rad="101600">
                    <a:schemeClr val="bg1">
                      <a:alpha val="60000"/>
                    </a:schemeClr>
                  </a:glow>
                </a:effectLst>
              </a:rPr>
              <a:t>payeth</a:t>
            </a:r>
            <a:r>
              <a:rPr lang="en-US" i="1" dirty="0" smtClean="0">
                <a:effectLst>
                  <a:glow rad="101600">
                    <a:schemeClr val="bg1">
                      <a:alpha val="60000"/>
                    </a:schemeClr>
                  </a:glow>
                </a:effectLst>
              </a:rPr>
              <a:t> not again”</a:t>
            </a:r>
          </a:p>
          <a:p>
            <a:r>
              <a:rPr lang="en-US" dirty="0" smtClean="0">
                <a:effectLst>
                  <a:glow rad="101600">
                    <a:schemeClr val="bg1">
                      <a:alpha val="60000"/>
                    </a:schemeClr>
                  </a:glow>
                </a:effectLst>
              </a:rPr>
              <a:t>When a Christian borrows or when he can not pay back what he has borrowed, he is saying that God is not able to care of his needs -</a:t>
            </a:r>
            <a:r>
              <a:rPr lang="en-US" i="1" dirty="0" smtClean="0">
                <a:effectLst>
                  <a:glow rad="101600">
                    <a:schemeClr val="bg1">
                      <a:alpha val="60000"/>
                    </a:schemeClr>
                  </a:glow>
                </a:effectLst>
              </a:rPr>
              <a:t>(Philippians 4:19)</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rPr>
              <a:t>It </a:t>
            </a:r>
            <a:r>
              <a:rPr lang="en-US" dirty="0" smtClean="0">
                <a:effectLst>
                  <a:glow rad="101600">
                    <a:schemeClr val="bg1">
                      <a:alpha val="60000"/>
                    </a:schemeClr>
                  </a:glow>
                </a:effectLst>
              </a:rPr>
              <a:t>Weakens </a:t>
            </a:r>
            <a:r>
              <a:rPr lang="en-US" dirty="0" smtClean="0">
                <a:effectLst>
                  <a:glow rad="101600">
                    <a:schemeClr val="bg1">
                      <a:alpha val="60000"/>
                    </a:schemeClr>
                  </a:glow>
                </a:effectLst>
              </a:rPr>
              <a:t>P</a:t>
            </a:r>
            <a:r>
              <a:rPr lang="en-US" dirty="0" smtClean="0">
                <a:effectLst>
                  <a:glow rad="101600">
                    <a:schemeClr val="bg1">
                      <a:alpha val="60000"/>
                    </a:schemeClr>
                  </a:glow>
                </a:effectLst>
              </a:rPr>
              <a:t>ersonal </a:t>
            </a:r>
            <a:r>
              <a:rPr lang="en-US" dirty="0" smtClean="0">
                <a:effectLst>
                  <a:glow rad="101600">
                    <a:schemeClr val="bg1">
                      <a:alpha val="60000"/>
                    </a:schemeClr>
                  </a:glow>
                </a:effectLst>
              </a:rPr>
              <a:t>F</a:t>
            </a:r>
            <a:r>
              <a:rPr lang="en-US" dirty="0" smtClean="0">
                <a:effectLst>
                  <a:glow rad="101600">
                    <a:schemeClr val="bg1">
                      <a:alpha val="60000"/>
                    </a:schemeClr>
                  </a:glow>
                </a:effectLst>
              </a:rPr>
              <a:t>aith</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457200" y="1600200"/>
            <a:ext cx="8229600" cy="4952999"/>
          </a:xfrm>
        </p:spPr>
        <p:txBody>
          <a:bodyPr>
            <a:normAutofit/>
          </a:bodyPr>
          <a:lstStyle/>
          <a:p>
            <a:r>
              <a:rPr lang="en-US" i="1" dirty="0" smtClean="0">
                <a:effectLst>
                  <a:glow rad="101600">
                    <a:schemeClr val="bg1">
                      <a:alpha val="60000"/>
                    </a:schemeClr>
                  </a:glow>
                </a:effectLst>
              </a:rPr>
              <a:t>“Without faith it is impossible to please him.”</a:t>
            </a:r>
          </a:p>
          <a:p>
            <a:r>
              <a:rPr lang="en-US" i="1" dirty="0" smtClean="0">
                <a:effectLst>
                  <a:glow rad="101600">
                    <a:schemeClr val="bg1">
                      <a:alpha val="60000"/>
                    </a:schemeClr>
                  </a:glow>
                </a:effectLst>
              </a:rPr>
              <a:t>“Walk by faith and not by sight.”</a:t>
            </a:r>
          </a:p>
          <a:p>
            <a:r>
              <a:rPr lang="en-US" i="1" dirty="0" smtClean="0">
                <a:effectLst>
                  <a:glow rad="101600">
                    <a:schemeClr val="bg1">
                      <a:alpha val="60000"/>
                    </a:schemeClr>
                  </a:glow>
                </a:effectLst>
              </a:rPr>
              <a:t>“The just shall live by faith.”</a:t>
            </a:r>
          </a:p>
          <a:p>
            <a:r>
              <a:rPr lang="en-US" dirty="0" smtClean="0">
                <a:effectLst>
                  <a:glow rad="101600">
                    <a:schemeClr val="bg1">
                      <a:alpha val="60000"/>
                    </a:schemeClr>
                  </a:glow>
                </a:effectLst>
              </a:rPr>
              <a:t>A Christian who relies on credit does not feel that he needs to trust God during the most critical times. </a:t>
            </a:r>
          </a:p>
          <a:p>
            <a:r>
              <a:rPr lang="en-US" dirty="0" smtClean="0">
                <a:effectLst>
                  <a:glow rad="101600">
                    <a:schemeClr val="bg1">
                      <a:alpha val="60000"/>
                    </a:schemeClr>
                  </a:glow>
                </a:effectLst>
              </a:rPr>
              <a:t>Just because you can afford the                         monthly payment does not mean                       that God wants you to buy the item.</a:t>
            </a:r>
            <a:endParaRPr lang="en-US" dirty="0">
              <a:effectLst>
                <a:glow rad="101600">
                  <a:schemeClr val="bg1">
                    <a:alpha val="60000"/>
                  </a:schemeClr>
                </a:glow>
              </a:effectLst>
            </a:endParaRPr>
          </a:p>
        </p:txBody>
      </p:sp>
      <p:pic>
        <p:nvPicPr>
          <p:cNvPr id="17410" name="Picture 2"/>
          <p:cNvPicPr>
            <a:picLocks noChangeAspect="1" noChangeArrowheads="1"/>
          </p:cNvPicPr>
          <p:nvPr/>
        </p:nvPicPr>
        <p:blipFill>
          <a:blip r:embed="rId3" cstate="print"/>
          <a:srcRect/>
          <a:stretch>
            <a:fillRect/>
          </a:stretch>
        </p:blipFill>
        <p:spPr bwMode="auto">
          <a:xfrm>
            <a:off x="6858001" y="4343400"/>
            <a:ext cx="2286000" cy="2286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410"/>
                                        </p:tgtEl>
                                        <p:attrNameLst>
                                          <p:attrName>style.visibility</p:attrName>
                                        </p:attrNameLst>
                                      </p:cBhvr>
                                      <p:to>
                                        <p:strVal val="visible"/>
                                      </p:to>
                                    </p:set>
                                    <p:animEffect transition="in" filter="fade">
                                      <p:cBhvr>
                                        <p:cTn id="37"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It will </a:t>
            </a:r>
            <a:r>
              <a:rPr lang="en-US" dirty="0" smtClean="0">
                <a:effectLst>
                  <a:glow rad="101600">
                    <a:schemeClr val="bg1">
                      <a:alpha val="60000"/>
                    </a:schemeClr>
                  </a:glow>
                </a:effectLst>
              </a:rPr>
              <a:t>Keep </a:t>
            </a:r>
            <a:r>
              <a:rPr lang="en-US" dirty="0" smtClean="0">
                <a:effectLst>
                  <a:glow rad="101600">
                    <a:schemeClr val="bg1">
                      <a:alpha val="60000"/>
                    </a:schemeClr>
                  </a:glow>
                </a:effectLst>
              </a:rPr>
              <a:t>O</a:t>
            </a:r>
            <a:r>
              <a:rPr lang="en-US" dirty="0" smtClean="0">
                <a:effectLst>
                  <a:glow rad="101600">
                    <a:schemeClr val="bg1">
                      <a:alpha val="60000"/>
                    </a:schemeClr>
                  </a:glow>
                </a:effectLst>
              </a:rPr>
              <a:t>thers </a:t>
            </a:r>
            <a:r>
              <a:rPr lang="en-US" dirty="0" smtClean="0">
                <a:effectLst>
                  <a:glow rad="101600">
                    <a:schemeClr val="bg1">
                      <a:alpha val="60000"/>
                    </a:schemeClr>
                  </a:glow>
                </a:effectLst>
              </a:rPr>
              <a:t>from </a:t>
            </a:r>
            <a:r>
              <a:rPr lang="en-US" dirty="0" smtClean="0">
                <a:effectLst>
                  <a:glow rad="101600">
                    <a:schemeClr val="bg1">
                      <a:alpha val="60000"/>
                    </a:schemeClr>
                  </a:glow>
                </a:effectLst>
              </a:rPr>
              <a:t>Helping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dirty="0" smtClean="0">
                <a:effectLst>
                  <a:glow rad="101600">
                    <a:schemeClr val="bg1">
                      <a:alpha val="60000"/>
                    </a:schemeClr>
                  </a:glow>
                </a:effectLst>
              </a:rPr>
              <a:t>During </a:t>
            </a:r>
            <a:r>
              <a:rPr lang="en-US" dirty="0" smtClean="0">
                <a:effectLst>
                  <a:glow rad="101600">
                    <a:schemeClr val="bg1">
                      <a:alpha val="60000"/>
                    </a:schemeClr>
                  </a:glow>
                </a:effectLst>
              </a:rPr>
              <a:t>T</a:t>
            </a:r>
            <a:r>
              <a:rPr lang="en-US" dirty="0" smtClean="0">
                <a:effectLst>
                  <a:glow rad="101600">
                    <a:schemeClr val="bg1">
                      <a:alpha val="60000"/>
                    </a:schemeClr>
                  </a:glow>
                </a:effectLst>
              </a:rPr>
              <a:t>ime </a:t>
            </a:r>
            <a:r>
              <a:rPr lang="en-US" dirty="0" smtClean="0">
                <a:effectLst>
                  <a:glow rad="101600">
                    <a:schemeClr val="bg1">
                      <a:alpha val="60000"/>
                    </a:schemeClr>
                  </a:glow>
                </a:effectLst>
              </a:rPr>
              <a:t>of </a:t>
            </a:r>
            <a:r>
              <a:rPr lang="en-US" dirty="0" smtClean="0">
                <a:effectLst>
                  <a:glow rad="101600">
                    <a:schemeClr val="bg1">
                      <a:alpha val="60000"/>
                    </a:schemeClr>
                  </a:glow>
                </a:effectLst>
              </a:rPr>
              <a:t>Need</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600200"/>
            <a:ext cx="5867400" cy="5638800"/>
          </a:xfrm>
        </p:spPr>
        <p:txBody>
          <a:bodyPr>
            <a:normAutofit/>
          </a:bodyPr>
          <a:lstStyle/>
          <a:p>
            <a:pPr>
              <a:buNone/>
            </a:pPr>
            <a:r>
              <a:rPr lang="en-US" i="1" dirty="0" smtClean="0">
                <a:effectLst>
                  <a:glow rad="101600">
                    <a:schemeClr val="bg1">
                      <a:alpha val="60000"/>
                    </a:schemeClr>
                  </a:glow>
                </a:effectLst>
              </a:rPr>
              <a:t>   “But by an equality, that now at this time your abundance may be a supply for their want, that their abundance also may be a supply for your want…As it is written, he that had gathered much had nothing over; and he that had gathered little had no lack.” (II Corinthians 8:14-15)</a:t>
            </a:r>
            <a:endParaRPr lang="en-US" i="1" dirty="0">
              <a:effectLst>
                <a:glow rad="101600">
                  <a:schemeClr val="bg1">
                    <a:alpha val="60000"/>
                  </a:schemeClr>
                </a:glow>
              </a:effectLst>
            </a:endParaRPr>
          </a:p>
        </p:txBody>
      </p:sp>
      <p:pic>
        <p:nvPicPr>
          <p:cNvPr id="16386" name="Picture 2" descr="c:\Users\Ptr. Daniel White\Pictures\2-Bible Pics-Nt\Church\Giving to poor 1100-11-3.jpg"/>
          <p:cNvPicPr>
            <a:picLocks noChangeAspect="1" noChangeArrowheads="1"/>
          </p:cNvPicPr>
          <p:nvPr/>
        </p:nvPicPr>
        <p:blipFill>
          <a:blip r:embed="rId3" cstate="print">
            <a:lum bright="-20000"/>
          </a:blip>
          <a:srcRect/>
          <a:stretch>
            <a:fillRect/>
          </a:stretch>
        </p:blipFill>
        <p:spPr bwMode="auto">
          <a:xfrm>
            <a:off x="6019800" y="1828800"/>
            <a:ext cx="2667000" cy="4625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386"/>
                                        </p:tgtEl>
                                        <p:attrNameLst>
                                          <p:attrName>style.visibility</p:attrName>
                                        </p:attrNameLst>
                                      </p:cBhvr>
                                      <p:to>
                                        <p:strVal val="visible"/>
                                      </p:to>
                                    </p:set>
                                    <p:animEffect transition="in" filter="fade">
                                      <p:cBhvr>
                                        <p:cTn id="14" dur="2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rPr>
              <a:t>It can </a:t>
            </a:r>
            <a:r>
              <a:rPr lang="en-US" dirty="0" smtClean="0">
                <a:effectLst>
                  <a:glow rad="101600">
                    <a:schemeClr val="bg1">
                      <a:alpha val="60000"/>
                    </a:schemeClr>
                  </a:glow>
                </a:effectLst>
              </a:rPr>
              <a:t>Cause </a:t>
            </a:r>
            <a:r>
              <a:rPr lang="en-US" dirty="0" smtClean="0">
                <a:effectLst>
                  <a:glow rad="101600">
                    <a:schemeClr val="bg1">
                      <a:alpha val="60000"/>
                    </a:schemeClr>
                  </a:glow>
                </a:effectLst>
              </a:rPr>
              <a:t>O</a:t>
            </a:r>
            <a:r>
              <a:rPr lang="en-US" dirty="0" smtClean="0">
                <a:effectLst>
                  <a:glow rad="101600">
                    <a:schemeClr val="bg1">
                      <a:alpha val="60000"/>
                    </a:schemeClr>
                  </a:glow>
                </a:effectLst>
              </a:rPr>
              <a:t>ver </a:t>
            </a:r>
            <a:r>
              <a:rPr lang="en-US" dirty="0" smtClean="0">
                <a:effectLst>
                  <a:glow rad="101600">
                    <a:schemeClr val="bg1">
                      <a:alpha val="60000"/>
                    </a:schemeClr>
                  </a:glow>
                </a:effectLst>
              </a:rPr>
              <a:t>S</a:t>
            </a:r>
            <a:r>
              <a:rPr lang="en-US" dirty="0" smtClean="0">
                <a:effectLst>
                  <a:glow rad="101600">
                    <a:schemeClr val="bg1">
                      <a:alpha val="60000"/>
                    </a:schemeClr>
                  </a:glow>
                </a:effectLst>
              </a:rPr>
              <a:t>pending</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600200"/>
            <a:ext cx="5791200" cy="5257800"/>
          </a:xfrm>
        </p:spPr>
        <p:txBody>
          <a:bodyPr/>
          <a:lstStyle/>
          <a:p>
            <a:r>
              <a:rPr lang="en-US" sz="3600" i="1" dirty="0" smtClean="0">
                <a:effectLst>
                  <a:glow rad="101600">
                    <a:schemeClr val="bg1">
                      <a:alpha val="60000"/>
                    </a:schemeClr>
                  </a:glow>
                </a:effectLst>
              </a:rPr>
              <a:t>“He that </a:t>
            </a:r>
            <a:r>
              <a:rPr lang="en-US" sz="3600" i="1" dirty="0" err="1" smtClean="0">
                <a:effectLst>
                  <a:glow rad="101600">
                    <a:schemeClr val="bg1">
                      <a:alpha val="60000"/>
                    </a:schemeClr>
                  </a:glow>
                </a:effectLst>
              </a:rPr>
              <a:t>loveth</a:t>
            </a:r>
            <a:r>
              <a:rPr lang="en-US" sz="3600" i="1" dirty="0" smtClean="0">
                <a:effectLst>
                  <a:glow rad="101600">
                    <a:schemeClr val="bg1">
                      <a:alpha val="60000"/>
                    </a:schemeClr>
                  </a:glow>
                </a:effectLst>
              </a:rPr>
              <a:t> silver shall not be satisfied with silver; nor he that </a:t>
            </a:r>
            <a:r>
              <a:rPr lang="en-US" sz="3600" i="1" dirty="0" err="1" smtClean="0">
                <a:effectLst>
                  <a:glow rad="101600">
                    <a:schemeClr val="bg1">
                      <a:alpha val="60000"/>
                    </a:schemeClr>
                  </a:glow>
                </a:effectLst>
              </a:rPr>
              <a:t>loveth</a:t>
            </a:r>
            <a:r>
              <a:rPr lang="en-US" sz="3600" i="1" dirty="0" smtClean="0">
                <a:effectLst>
                  <a:glow rad="101600">
                    <a:schemeClr val="bg1">
                      <a:alpha val="60000"/>
                    </a:schemeClr>
                  </a:glow>
                </a:effectLst>
              </a:rPr>
              <a:t> abundance with increase.” (Ecclesiastes 5:10)</a:t>
            </a:r>
          </a:p>
          <a:p>
            <a:r>
              <a:rPr lang="en-US" sz="3600" i="1" dirty="0" smtClean="0">
                <a:effectLst>
                  <a:glow rad="101600">
                    <a:schemeClr val="bg1">
                      <a:alpha val="60000"/>
                    </a:schemeClr>
                  </a:glow>
                </a:effectLst>
              </a:rPr>
              <a:t>“Be content with such things as ye have.” (Hebrews 13:5)</a:t>
            </a:r>
          </a:p>
          <a:p>
            <a:endParaRPr lang="en-US" i="1" dirty="0">
              <a:effectLst>
                <a:glow rad="101600">
                  <a:schemeClr val="bg1">
                    <a:alpha val="60000"/>
                  </a:schemeClr>
                </a:glow>
              </a:effectLst>
            </a:endParaRPr>
          </a:p>
          <a:p>
            <a:pPr>
              <a:buNone/>
            </a:pPr>
            <a:endParaRPr lang="en-US" i="1" dirty="0">
              <a:effectLst>
                <a:glow rad="101600">
                  <a:schemeClr val="bg1">
                    <a:alpha val="60000"/>
                  </a:schemeClr>
                </a:glow>
              </a:effectLst>
            </a:endParaRPr>
          </a:p>
        </p:txBody>
      </p:sp>
      <p:pic>
        <p:nvPicPr>
          <p:cNvPr id="18434" name="Picture 2"/>
          <p:cNvPicPr>
            <a:picLocks noChangeAspect="1" noChangeArrowheads="1"/>
          </p:cNvPicPr>
          <p:nvPr/>
        </p:nvPicPr>
        <p:blipFill>
          <a:blip r:embed="rId3"/>
          <a:srcRect/>
          <a:stretch>
            <a:fillRect/>
          </a:stretch>
        </p:blipFill>
        <p:spPr bwMode="auto">
          <a:xfrm>
            <a:off x="6019800" y="1295400"/>
            <a:ext cx="2686050" cy="539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434"/>
                                        </p:tgtEl>
                                        <p:attrNameLst>
                                          <p:attrName>style.visibility</p:attrName>
                                        </p:attrNameLst>
                                      </p:cBhvr>
                                      <p:to>
                                        <p:strVal val="visible"/>
                                      </p:to>
                                    </p:set>
                                    <p:animEffect transition="in" filter="fade">
                                      <p:cBhvr>
                                        <p:cTn id="14" dur="2000"/>
                                        <p:tgtEl>
                                          <p:spTgt spid="1843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Do </a:t>
            </a:r>
            <a:r>
              <a:rPr lang="en-US" dirty="0" smtClean="0">
                <a:effectLst>
                  <a:glow rad="101600">
                    <a:schemeClr val="bg1">
                      <a:alpha val="60000"/>
                    </a:schemeClr>
                  </a:glow>
                </a:effectLst>
              </a:rPr>
              <a:t>You </a:t>
            </a:r>
            <a:r>
              <a:rPr lang="en-US" dirty="0" smtClean="0">
                <a:effectLst>
                  <a:glow rad="101600">
                    <a:schemeClr val="bg1">
                      <a:alpha val="60000"/>
                    </a:schemeClr>
                  </a:glow>
                </a:effectLst>
              </a:rPr>
              <a:t>U</a:t>
            </a:r>
            <a:r>
              <a:rPr lang="en-US" dirty="0" smtClean="0">
                <a:effectLst>
                  <a:glow rad="101600">
                    <a:schemeClr val="bg1">
                      <a:alpha val="60000"/>
                    </a:schemeClr>
                  </a:glow>
                </a:effectLst>
              </a:rPr>
              <a:t>nderstand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dirty="0" smtClean="0">
                <a:effectLst>
                  <a:glow rad="101600">
                    <a:schemeClr val="bg1">
                      <a:alpha val="60000"/>
                    </a:schemeClr>
                  </a:glow>
                </a:effectLst>
              </a:rPr>
              <a:t>Biblical </a:t>
            </a:r>
            <a:r>
              <a:rPr lang="en-US" dirty="0" smtClean="0">
                <a:effectLst>
                  <a:glow rad="101600">
                    <a:schemeClr val="bg1">
                      <a:alpha val="60000"/>
                    </a:schemeClr>
                  </a:glow>
                </a:effectLst>
              </a:rPr>
              <a:t>Principles </a:t>
            </a:r>
            <a:r>
              <a:rPr lang="en-US" dirty="0" smtClean="0">
                <a:effectLst>
                  <a:glow rad="101600">
                    <a:schemeClr val="bg1">
                      <a:alpha val="60000"/>
                    </a:schemeClr>
                  </a:glow>
                </a:effectLst>
              </a:rPr>
              <a:t>of </a:t>
            </a:r>
            <a:r>
              <a:rPr lang="en-US" dirty="0" smtClean="0">
                <a:effectLst>
                  <a:glow rad="101600">
                    <a:schemeClr val="bg1">
                      <a:alpha val="60000"/>
                    </a:schemeClr>
                  </a:glow>
                </a:effectLst>
              </a:rPr>
              <a:t>Borrowing</a:t>
            </a:r>
            <a:r>
              <a:rPr lang="en-US" dirty="0" smtClean="0">
                <a:effectLst>
                  <a:glow rad="101600">
                    <a:schemeClr val="bg1">
                      <a:alpha val="60000"/>
                    </a:schemeClr>
                  </a:glow>
                </a:effectLst>
              </a:rPr>
              <a:t>?</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457200" y="1905000"/>
            <a:ext cx="8229600" cy="4648200"/>
          </a:xfrm>
        </p:spPr>
        <p:txBody>
          <a:bodyPr>
            <a:normAutofit fontScale="92500" lnSpcReduction="10000"/>
          </a:bodyPr>
          <a:lstStyle/>
          <a:p>
            <a:r>
              <a:rPr lang="en-US" dirty="0" smtClean="0">
                <a:effectLst>
                  <a:glow rad="101600">
                    <a:schemeClr val="bg1">
                      <a:alpha val="60000"/>
                    </a:schemeClr>
                  </a:glow>
                </a:effectLst>
              </a:rPr>
              <a:t>Borrowing is a Scriptural provision for times of special need?</a:t>
            </a:r>
          </a:p>
          <a:p>
            <a:r>
              <a:rPr lang="en-US" dirty="0" smtClean="0">
                <a:effectLst>
                  <a:glow rad="101600">
                    <a:schemeClr val="bg1">
                      <a:alpha val="60000"/>
                    </a:schemeClr>
                  </a:glow>
                </a:effectLst>
              </a:rPr>
              <a:t>Borrowing should only be done if you are sure you can repay the loan?</a:t>
            </a:r>
          </a:p>
          <a:p>
            <a:r>
              <a:rPr lang="en-US" dirty="0" smtClean="0">
                <a:effectLst>
                  <a:glow rad="101600">
                    <a:schemeClr val="bg1">
                      <a:alpha val="60000"/>
                    </a:schemeClr>
                  </a:glow>
                </a:effectLst>
              </a:rPr>
              <a:t>Borrowing is </a:t>
            </a:r>
            <a:r>
              <a:rPr lang="en-US" dirty="0">
                <a:effectLst>
                  <a:glow rad="101600">
                    <a:schemeClr val="bg1">
                      <a:alpha val="60000"/>
                    </a:schemeClr>
                  </a:glow>
                </a:effectLst>
              </a:rPr>
              <a:t>g</a:t>
            </a:r>
            <a:r>
              <a:rPr lang="en-US" dirty="0" smtClean="0">
                <a:effectLst>
                  <a:glow rad="101600">
                    <a:schemeClr val="bg1">
                      <a:alpha val="60000"/>
                    </a:schemeClr>
                  </a:glow>
                </a:effectLst>
              </a:rPr>
              <a:t>ood because it allows you the freedom to do things that you would otherwise not be able to afford to do?</a:t>
            </a:r>
          </a:p>
          <a:p>
            <a:r>
              <a:rPr lang="en-US" dirty="0" smtClean="0">
                <a:effectLst>
                  <a:glow rad="101600">
                    <a:schemeClr val="bg1">
                      <a:alpha val="60000"/>
                    </a:schemeClr>
                  </a:glow>
                </a:effectLst>
              </a:rPr>
              <a:t>Borrowing demonstrates faith that God will provide the funds so that you will be able to repay the loan?</a:t>
            </a:r>
            <a:endParaRPr lang="en-US"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dirty="0" smtClean="0">
                <a:effectLst>
                  <a:glow rad="101600">
                    <a:schemeClr val="bg1">
                      <a:alpha val="60000"/>
                    </a:schemeClr>
                  </a:glow>
                </a:effectLst>
              </a:rPr>
              <a:t>Debt can involve money, promises, possessions, favors, time, etc.</a:t>
            </a:r>
          </a:p>
          <a:p>
            <a:r>
              <a:rPr lang="en-US" dirty="0" smtClean="0">
                <a:effectLst>
                  <a:glow rad="101600">
                    <a:schemeClr val="bg1">
                      <a:alpha val="60000"/>
                    </a:schemeClr>
                  </a:glow>
                </a:effectLst>
              </a:rPr>
              <a:t>Debt creates a relationship of servitude to a creditor.</a:t>
            </a:r>
          </a:p>
          <a:p>
            <a:endParaRPr lang="en-US" dirty="0">
              <a:effectLst>
                <a:glow rad="101600">
                  <a:schemeClr val="bg1">
                    <a:alpha val="60000"/>
                  </a:schemeClr>
                </a:glow>
              </a:effectLst>
            </a:endParaRPr>
          </a:p>
          <a:p>
            <a:endParaRPr lang="en-US" dirty="0"/>
          </a:p>
        </p:txBody>
      </p:sp>
      <p:pic>
        <p:nvPicPr>
          <p:cNvPr id="3074" name="Picture 2" descr="c:\Users\Ptr. Daniel White\Pictures\1-Bib Pics-Ot\Moses2 in Egypt\Egyptian beating slave C-658.jpg"/>
          <p:cNvPicPr>
            <a:picLocks noChangeAspect="1" noChangeArrowheads="1"/>
          </p:cNvPicPr>
          <p:nvPr/>
        </p:nvPicPr>
        <p:blipFill>
          <a:blip r:embed="rId3"/>
          <a:srcRect/>
          <a:stretch>
            <a:fillRect/>
          </a:stretch>
        </p:blipFill>
        <p:spPr bwMode="auto">
          <a:xfrm>
            <a:off x="4953000" y="2286000"/>
            <a:ext cx="3792344" cy="4343400"/>
          </a:xfrm>
          <a:prstGeom prst="rect">
            <a:avLst/>
          </a:prstGeom>
          <a:noFill/>
          <a:effectLst>
            <a:outerShdw blurRad="76200" dir="13500000" sy="23000" kx="1200000" algn="br" rotWithShape="0">
              <a:prstClr val="black">
                <a:alpha val="20000"/>
              </a:prstClr>
            </a:outerShdw>
          </a:effectLst>
        </p:spPr>
      </p:pic>
      <p:pic>
        <p:nvPicPr>
          <p:cNvPr id="3075" name="Picture 3" descr="C:\Users\Ptr. Daniel White\Desktop\Pharisee w man under burden BBL35-lk11.jpg"/>
          <p:cNvPicPr>
            <a:picLocks noChangeAspect="1" noChangeArrowheads="1"/>
          </p:cNvPicPr>
          <p:nvPr/>
        </p:nvPicPr>
        <p:blipFill>
          <a:blip r:embed="rId4" cstate="print"/>
          <a:srcRect/>
          <a:stretch>
            <a:fillRect/>
          </a:stretch>
        </p:blipFill>
        <p:spPr bwMode="auto">
          <a:xfrm>
            <a:off x="1066800" y="2819400"/>
            <a:ext cx="2895600" cy="3733800"/>
          </a:xfrm>
          <a:prstGeom prst="rect">
            <a:avLst/>
          </a:prstGeom>
          <a:noFill/>
          <a:effectLst>
            <a:outerShdw blurRad="76200" dir="13500000" sy="23000" kx="1200000" algn="br" rotWithShape="0">
              <a:prstClr val="black">
                <a:alpha val="2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2000" fill="hold"/>
                                        <p:tgtEl>
                                          <p:spTgt spid="3074"/>
                                        </p:tgtEl>
                                        <p:attrNameLst>
                                          <p:attrName>ppt_w</p:attrName>
                                        </p:attrNameLst>
                                      </p:cBhvr>
                                      <p:tavLst>
                                        <p:tav tm="0">
                                          <p:val>
                                            <p:strVal val="#ppt_w*0.70"/>
                                          </p:val>
                                        </p:tav>
                                        <p:tav tm="100000">
                                          <p:val>
                                            <p:strVal val="#ppt_w"/>
                                          </p:val>
                                        </p:tav>
                                      </p:tavLst>
                                    </p:anim>
                                    <p:anim calcmode="lin" valueType="num">
                                      <p:cBhvr>
                                        <p:cTn id="16" dur="2000" fill="hold"/>
                                        <p:tgtEl>
                                          <p:spTgt spid="3074"/>
                                        </p:tgtEl>
                                        <p:attrNameLst>
                                          <p:attrName>ppt_h</p:attrName>
                                        </p:attrNameLst>
                                      </p:cBhvr>
                                      <p:tavLst>
                                        <p:tav tm="0">
                                          <p:val>
                                            <p:strVal val="#ppt_h"/>
                                          </p:val>
                                        </p:tav>
                                        <p:tav tm="100000">
                                          <p:val>
                                            <p:strVal val="#ppt_h"/>
                                          </p:val>
                                        </p:tav>
                                      </p:tavLst>
                                    </p:anim>
                                    <p:animEffect transition="in" filter="fade">
                                      <p:cBhvr>
                                        <p:cTn id="17" dur="20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 calcmode="lin" valueType="num">
                                      <p:cBhvr>
                                        <p:cTn id="22" dur="2000" fill="hold"/>
                                        <p:tgtEl>
                                          <p:spTgt spid="3075"/>
                                        </p:tgtEl>
                                        <p:attrNameLst>
                                          <p:attrName>ppt_w</p:attrName>
                                        </p:attrNameLst>
                                      </p:cBhvr>
                                      <p:tavLst>
                                        <p:tav tm="0">
                                          <p:val>
                                            <p:strVal val="#ppt_w*0.70"/>
                                          </p:val>
                                        </p:tav>
                                        <p:tav tm="100000">
                                          <p:val>
                                            <p:strVal val="#ppt_w"/>
                                          </p:val>
                                        </p:tav>
                                      </p:tavLst>
                                    </p:anim>
                                    <p:anim calcmode="lin" valueType="num">
                                      <p:cBhvr>
                                        <p:cTn id="23" dur="2000" fill="hold"/>
                                        <p:tgtEl>
                                          <p:spTgt spid="3075"/>
                                        </p:tgtEl>
                                        <p:attrNameLst>
                                          <p:attrName>ppt_h</p:attrName>
                                        </p:attrNameLst>
                                      </p:cBhvr>
                                      <p:tavLst>
                                        <p:tav tm="0">
                                          <p:val>
                                            <p:strVal val="#ppt_h"/>
                                          </p:val>
                                        </p:tav>
                                        <p:tav tm="100000">
                                          <p:val>
                                            <p:strVal val="#ppt_h"/>
                                          </p:val>
                                        </p:tav>
                                      </p:tavLst>
                                    </p:anim>
                                    <p:animEffect transition="in" filter="fade">
                                      <p:cBhvr>
                                        <p:cTn id="24"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normAutofit lnSpcReduction="10000"/>
          </a:bodyPr>
          <a:lstStyle/>
          <a:p>
            <a:r>
              <a:rPr lang="en-US" dirty="0" smtClean="0">
                <a:effectLst>
                  <a:glow rad="101600">
                    <a:schemeClr val="bg1">
                      <a:alpha val="60000"/>
                    </a:schemeClr>
                  </a:glow>
                </a:effectLst>
              </a:rPr>
              <a:t>Borrowing only becomes debt when you cannot repay the loan?</a:t>
            </a:r>
          </a:p>
          <a:p>
            <a:r>
              <a:rPr lang="en-US" dirty="0" smtClean="0">
                <a:effectLst>
                  <a:glow rad="101600">
                    <a:schemeClr val="bg1">
                      <a:alpha val="60000"/>
                    </a:schemeClr>
                  </a:glow>
                </a:effectLst>
              </a:rPr>
              <a:t>Borrowing is making assumptions about the future that God does not want you to make?</a:t>
            </a:r>
          </a:p>
          <a:p>
            <a:r>
              <a:rPr lang="en-US" dirty="0" smtClean="0">
                <a:solidFill>
                  <a:srgbClr val="FFC000"/>
                </a:solidFill>
                <a:effectLst>
                  <a:glow rad="101600">
                    <a:schemeClr val="bg1">
                      <a:alpha val="60000"/>
                    </a:schemeClr>
                  </a:glow>
                </a:effectLst>
              </a:rPr>
              <a:t>Borrowing is acceptable because of the way the present economy is structured?</a:t>
            </a:r>
          </a:p>
          <a:p>
            <a:r>
              <a:rPr lang="en-US" dirty="0" smtClean="0">
                <a:effectLst>
                  <a:glow rad="101600">
                    <a:schemeClr val="bg1">
                      <a:alpha val="60000"/>
                    </a:schemeClr>
                  </a:glow>
                </a:effectLst>
              </a:rPr>
              <a:t>Borrowing can lead to impulse buying which can lead to bankruptcy?</a:t>
            </a:r>
          </a:p>
          <a:p>
            <a:r>
              <a:rPr lang="en-US" dirty="0" smtClean="0">
                <a:effectLst>
                  <a:glow rad="101600">
                    <a:schemeClr val="bg1">
                      <a:alpha val="60000"/>
                    </a:schemeClr>
                  </a:glow>
                </a:effectLst>
              </a:rPr>
              <a:t>Borrowing is actually a form of slavery?</a:t>
            </a:r>
          </a:p>
          <a:p>
            <a:r>
              <a:rPr lang="en-US" dirty="0" smtClean="0">
                <a:effectLst>
                  <a:glow rad="101600">
                    <a:schemeClr val="bg1">
                      <a:alpha val="60000"/>
                    </a:schemeClr>
                  </a:glow>
                </a:effectLst>
              </a:rPr>
              <a:t>Borrowing can limit the power of God in your life?</a:t>
            </a:r>
          </a:p>
          <a:p>
            <a:r>
              <a:rPr lang="en-US" dirty="0" smtClean="0">
                <a:effectLst>
                  <a:glow rad="101600">
                    <a:schemeClr val="bg1">
                      <a:alpha val="60000"/>
                    </a:schemeClr>
                  </a:glow>
                </a:effectLst>
              </a:rPr>
              <a:t>Borrowing is safe today because of bankruptcy laws?</a:t>
            </a:r>
          </a:p>
          <a:p>
            <a:pPr>
              <a:buNone/>
            </a:pPr>
            <a:endParaRPr lang="en-US"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effectLst>
                  <a:glow rad="101600">
                    <a:schemeClr val="bg1">
                      <a:alpha val="60000"/>
                    </a:schemeClr>
                  </a:glow>
                </a:effectLst>
              </a:rPr>
              <a:t>What is Bankruptcy?</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457200" y="990600"/>
            <a:ext cx="8229600" cy="5867400"/>
          </a:xfrm>
        </p:spPr>
        <p:txBody>
          <a:bodyPr>
            <a:normAutofit/>
          </a:bodyPr>
          <a:lstStyle/>
          <a:p>
            <a:r>
              <a:rPr lang="en-US" dirty="0" smtClean="0">
                <a:ln w="18415" cmpd="sng">
                  <a:solidFill>
                    <a:srgbClr val="FFFFFF"/>
                  </a:solidFill>
                  <a:prstDash val="solid"/>
                </a:ln>
                <a:solidFill>
                  <a:srgbClr val="FFFFFF"/>
                </a:solidFill>
                <a:effectLst>
                  <a:glow rad="101600">
                    <a:schemeClr val="bg1">
                      <a:alpha val="60000"/>
                    </a:schemeClr>
                  </a:glow>
                </a:effectLst>
              </a:rPr>
              <a:t>The condition of having loans come due which can not be paid back.</a:t>
            </a:r>
          </a:p>
          <a:p>
            <a:r>
              <a:rPr lang="en-US" dirty="0" smtClean="0">
                <a:ln w="18415" cmpd="sng">
                  <a:solidFill>
                    <a:srgbClr val="FFFFFF"/>
                  </a:solidFill>
                  <a:prstDash val="solid"/>
                </a:ln>
                <a:solidFill>
                  <a:srgbClr val="FFFFFF"/>
                </a:solidFill>
                <a:effectLst>
                  <a:glow rad="101600">
                    <a:schemeClr val="bg1">
                      <a:alpha val="60000"/>
                    </a:schemeClr>
                  </a:glow>
                </a:effectLst>
              </a:rPr>
              <a:t>A person may have valuable assets; however, if they cannot be quickly sold and thereby turned into legal tender, a creditor may initiate foreclosure.</a:t>
            </a:r>
          </a:p>
          <a:p>
            <a:r>
              <a:rPr lang="en-US" dirty="0" smtClean="0">
                <a:ln w="18415" cmpd="sng">
                  <a:solidFill>
                    <a:srgbClr val="FFFFFF"/>
                  </a:solidFill>
                  <a:prstDash val="solid"/>
                </a:ln>
                <a:solidFill>
                  <a:srgbClr val="FFFFFF"/>
                </a:solidFill>
                <a:effectLst>
                  <a:glow rad="101600">
                    <a:schemeClr val="bg1">
                      <a:alpha val="60000"/>
                    </a:schemeClr>
                  </a:glow>
                </a:effectLst>
              </a:rPr>
              <a:t>The word </a:t>
            </a:r>
            <a:r>
              <a:rPr lang="en-US" dirty="0" smtClean="0">
                <a:ln w="18415" cmpd="sng">
                  <a:solidFill>
                    <a:srgbClr val="FFFFFF"/>
                  </a:solidFill>
                  <a:prstDash val="solid"/>
                </a:ln>
                <a:solidFill>
                  <a:srgbClr val="FFC000"/>
                </a:solidFill>
                <a:effectLst>
                  <a:glow rad="101600">
                    <a:schemeClr val="bg1">
                      <a:alpha val="60000"/>
                    </a:schemeClr>
                  </a:glow>
                </a:effectLst>
              </a:rPr>
              <a:t>“bankrupt” </a:t>
            </a:r>
            <a:r>
              <a:rPr lang="en-US" dirty="0" smtClean="0">
                <a:ln w="18415" cmpd="sng">
                  <a:solidFill>
                    <a:srgbClr val="FFFFFF"/>
                  </a:solidFill>
                  <a:prstDash val="solid"/>
                </a:ln>
                <a:solidFill>
                  <a:srgbClr val="FFFFFF"/>
                </a:solidFill>
                <a:effectLst>
                  <a:glow rad="101600">
                    <a:schemeClr val="bg1">
                      <a:alpha val="60000"/>
                    </a:schemeClr>
                  </a:glow>
                </a:effectLst>
              </a:rPr>
              <a:t>is derived from the words for </a:t>
            </a:r>
            <a:r>
              <a:rPr lang="en-US" dirty="0" smtClean="0">
                <a:ln w="18415" cmpd="sng">
                  <a:solidFill>
                    <a:srgbClr val="FFFFFF"/>
                  </a:solidFill>
                  <a:prstDash val="solid"/>
                </a:ln>
                <a:solidFill>
                  <a:srgbClr val="FFC000"/>
                </a:solidFill>
                <a:effectLst>
                  <a:glow rad="101600">
                    <a:schemeClr val="bg1">
                      <a:alpha val="60000"/>
                    </a:schemeClr>
                  </a:glow>
                </a:effectLst>
              </a:rPr>
              <a:t>“broken bench” </a:t>
            </a:r>
            <a:r>
              <a:rPr lang="en-US" dirty="0" smtClean="0">
                <a:ln w="18415" cmpd="sng">
                  <a:solidFill>
                    <a:srgbClr val="FFFFFF"/>
                  </a:solidFill>
                  <a:prstDash val="solid"/>
                </a:ln>
                <a:solidFill>
                  <a:srgbClr val="FFFFFF"/>
                </a:solidFill>
                <a:effectLst>
                  <a:glow rad="101600">
                    <a:schemeClr val="bg1">
                      <a:alpha val="60000"/>
                    </a:schemeClr>
                  </a:glow>
                </a:effectLst>
              </a:rPr>
              <a:t>– Moneychangers conducted business from while sitting on a bench. When a banker went bankrupt his bench was broken.</a:t>
            </a:r>
            <a:endParaRPr lang="en-US" dirty="0">
              <a:ln w="18415" cmpd="sng">
                <a:solidFill>
                  <a:srgbClr val="FFFFFF"/>
                </a:solidFill>
                <a:prstDash val="solid"/>
              </a:ln>
              <a:solidFill>
                <a:srgbClr val="FFFFFF"/>
              </a:solidFill>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The Bible does not </a:t>
            </a:r>
            <a:r>
              <a:rPr lang="en-US" dirty="0" smtClean="0">
                <a:effectLst>
                  <a:glow rad="101600">
                    <a:schemeClr val="bg1">
                      <a:alpha val="60000"/>
                    </a:schemeClr>
                  </a:glow>
                </a:effectLst>
              </a:rPr>
              <a:t>Address</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dirty="0" smtClean="0">
                <a:effectLst>
                  <a:glow rad="101600">
                    <a:schemeClr val="bg1">
                      <a:alpha val="60000"/>
                    </a:schemeClr>
                  </a:glow>
                </a:effectLst>
              </a:rPr>
              <a:t> Bankruptcy </a:t>
            </a:r>
            <a:r>
              <a:rPr lang="en-US" dirty="0" smtClean="0">
                <a:effectLst>
                  <a:glow rad="101600">
                    <a:schemeClr val="bg1">
                      <a:alpha val="60000"/>
                    </a:schemeClr>
                  </a:glow>
                </a:effectLst>
              </a:rPr>
              <a:t>Laws</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457200" y="1828800"/>
            <a:ext cx="8229600" cy="4876800"/>
          </a:xfrm>
        </p:spPr>
        <p:txBody>
          <a:bodyPr>
            <a:normAutofit lnSpcReduction="10000"/>
          </a:bodyPr>
          <a:lstStyle/>
          <a:p>
            <a:r>
              <a:rPr lang="en-US" sz="3600" i="1" dirty="0" smtClean="0">
                <a:effectLst>
                  <a:glow rad="101600">
                    <a:schemeClr val="bg1">
                      <a:alpha val="60000"/>
                    </a:schemeClr>
                  </a:glow>
                </a:effectLst>
              </a:rPr>
              <a:t>“The wicked </a:t>
            </a:r>
            <a:r>
              <a:rPr lang="en-US" sz="3600" i="1" dirty="0" err="1" smtClean="0">
                <a:effectLst>
                  <a:glow rad="101600">
                    <a:schemeClr val="bg1">
                      <a:alpha val="60000"/>
                    </a:schemeClr>
                  </a:glow>
                </a:effectLst>
              </a:rPr>
              <a:t>borrowth</a:t>
            </a:r>
            <a:r>
              <a:rPr lang="en-US" sz="3600" i="1" dirty="0" smtClean="0">
                <a:effectLst>
                  <a:glow rad="101600">
                    <a:schemeClr val="bg1">
                      <a:alpha val="60000"/>
                    </a:schemeClr>
                  </a:glow>
                </a:effectLst>
              </a:rPr>
              <a:t>, and </a:t>
            </a:r>
            <a:r>
              <a:rPr lang="en-US" sz="3600" i="1" dirty="0" err="1" smtClean="0">
                <a:effectLst>
                  <a:glow rad="101600">
                    <a:schemeClr val="bg1">
                      <a:alpha val="60000"/>
                    </a:schemeClr>
                  </a:glow>
                </a:effectLst>
              </a:rPr>
              <a:t>payeth</a:t>
            </a:r>
            <a:r>
              <a:rPr lang="en-US" sz="3600" i="1" dirty="0" smtClean="0">
                <a:effectLst>
                  <a:glow rad="101600">
                    <a:schemeClr val="bg1">
                      <a:alpha val="60000"/>
                    </a:schemeClr>
                  </a:glow>
                </a:effectLst>
              </a:rPr>
              <a:t> not again: but the righteousness </a:t>
            </a:r>
            <a:r>
              <a:rPr lang="en-US" sz="3600" i="1" dirty="0" err="1" smtClean="0">
                <a:effectLst>
                  <a:glow rad="101600">
                    <a:schemeClr val="bg1">
                      <a:alpha val="60000"/>
                    </a:schemeClr>
                  </a:glow>
                </a:effectLst>
              </a:rPr>
              <a:t>showeth</a:t>
            </a:r>
            <a:r>
              <a:rPr lang="en-US" sz="3600" i="1" dirty="0" smtClean="0">
                <a:effectLst>
                  <a:glow rad="101600">
                    <a:schemeClr val="bg1">
                      <a:alpha val="60000"/>
                    </a:schemeClr>
                  </a:glow>
                </a:effectLst>
              </a:rPr>
              <a:t> mercy and </a:t>
            </a:r>
            <a:r>
              <a:rPr lang="en-US" sz="3600" i="1" dirty="0" err="1" smtClean="0">
                <a:effectLst>
                  <a:glow rad="101600">
                    <a:schemeClr val="bg1">
                      <a:alpha val="60000"/>
                    </a:schemeClr>
                  </a:glow>
                </a:effectLst>
              </a:rPr>
              <a:t>giveth</a:t>
            </a:r>
            <a:r>
              <a:rPr lang="en-US" sz="3600" i="1" dirty="0" smtClean="0">
                <a:effectLst>
                  <a:glow rad="101600">
                    <a:schemeClr val="bg1">
                      <a:alpha val="60000"/>
                    </a:schemeClr>
                  </a:glow>
                </a:effectLst>
              </a:rPr>
              <a:t>.” (Psalm 37:21)</a:t>
            </a:r>
          </a:p>
          <a:p>
            <a:r>
              <a:rPr lang="en-US" sz="3600" dirty="0" smtClean="0">
                <a:effectLst>
                  <a:glow rad="101600">
                    <a:schemeClr val="bg1">
                      <a:alpha val="60000"/>
                    </a:schemeClr>
                  </a:glow>
                </a:effectLst>
              </a:rPr>
              <a:t>Sold into slavery in order to pay off debt –  </a:t>
            </a:r>
            <a:r>
              <a:rPr lang="en-US" sz="3600" i="1" dirty="0" smtClean="0">
                <a:effectLst>
                  <a:glow rad="101600">
                    <a:schemeClr val="bg1">
                      <a:alpha val="60000"/>
                    </a:schemeClr>
                  </a:glow>
                </a:effectLst>
              </a:rPr>
              <a:t>Exodus 21:2</a:t>
            </a:r>
          </a:p>
          <a:p>
            <a:r>
              <a:rPr lang="en-US" sz="3600" dirty="0" smtClean="0">
                <a:effectLst>
                  <a:glow rad="101600">
                    <a:schemeClr val="bg1">
                      <a:alpha val="60000"/>
                    </a:schemeClr>
                  </a:glow>
                </a:effectLst>
              </a:rPr>
              <a:t>All debts were released on –</a:t>
            </a:r>
          </a:p>
          <a:p>
            <a:pPr>
              <a:buNone/>
            </a:pPr>
            <a:r>
              <a:rPr lang="en-US" sz="3600" dirty="0" smtClean="0">
                <a:effectLst>
                  <a:glow rad="101600">
                    <a:schemeClr val="bg1">
                      <a:alpha val="60000"/>
                    </a:schemeClr>
                  </a:glow>
                </a:effectLst>
              </a:rPr>
              <a:t>     &gt; Seventy year -  </a:t>
            </a:r>
            <a:r>
              <a:rPr lang="en-US" sz="3600" i="1" dirty="0" smtClean="0">
                <a:effectLst>
                  <a:glow rad="101600">
                    <a:schemeClr val="bg1">
                      <a:alpha val="60000"/>
                    </a:schemeClr>
                  </a:glow>
                </a:effectLst>
              </a:rPr>
              <a:t>Deuteronomy 15:9</a:t>
            </a:r>
          </a:p>
          <a:p>
            <a:pPr>
              <a:buNone/>
            </a:pPr>
            <a:r>
              <a:rPr lang="en-US" sz="3600" dirty="0" smtClean="0">
                <a:effectLst>
                  <a:glow rad="101600">
                    <a:schemeClr val="bg1">
                      <a:alpha val="60000"/>
                    </a:schemeClr>
                  </a:glow>
                </a:effectLst>
              </a:rPr>
              <a:t>     &gt; Jubilee – </a:t>
            </a:r>
            <a:r>
              <a:rPr lang="en-US" sz="3600" i="1" dirty="0" smtClean="0">
                <a:effectLst>
                  <a:glow rad="101600">
                    <a:schemeClr val="bg1">
                      <a:alpha val="60000"/>
                    </a:schemeClr>
                  </a:glow>
                </a:effectLst>
              </a:rPr>
              <a:t>Leviticus 25:8-10</a:t>
            </a:r>
          </a:p>
          <a:p>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Ptr. Daniel White\Documents\My Scans\2009-02 (Feb)\scan0006.jpg"/>
          <p:cNvPicPr>
            <a:picLocks noChangeAspect="1" noChangeArrowheads="1"/>
          </p:cNvPicPr>
          <p:nvPr/>
        </p:nvPicPr>
        <p:blipFill>
          <a:blip r:embed="rId3"/>
          <a:srcRect/>
          <a:stretch>
            <a:fillRect/>
          </a:stretch>
        </p:blipFill>
        <p:spPr bwMode="auto">
          <a:xfrm>
            <a:off x="304800" y="457200"/>
            <a:ext cx="8534400" cy="4038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Flowchart: Process 2"/>
          <p:cNvSpPr/>
          <p:nvPr/>
        </p:nvSpPr>
        <p:spPr>
          <a:xfrm>
            <a:off x="2895600" y="2286000"/>
            <a:ext cx="4800600" cy="144780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2000"/>
                                        <p:tgtEl>
                                          <p:spTgt spid="3"/>
                                        </p:tgtEl>
                                        <p:attrNameLst>
                                          <p:attrName>ppt_w</p:attrName>
                                        </p:attrNameLst>
                                      </p:cBhvr>
                                      <p:tavLst>
                                        <p:tav tm="0">
                                          <p:val>
                                            <p:strVal val="ppt_w"/>
                                          </p:val>
                                        </p:tav>
                                        <p:tav tm="100000">
                                          <p:val>
                                            <p:fltVal val="0"/>
                                          </p:val>
                                        </p:tav>
                                      </p:tavLst>
                                    </p:anim>
                                    <p:anim calcmode="lin" valueType="num">
                                      <p:cBhvr>
                                        <p:cTn id="7" dur="2000"/>
                                        <p:tgtEl>
                                          <p:spTgt spid="3"/>
                                        </p:tgtEl>
                                        <p:attrNameLst>
                                          <p:attrName>ppt_h</p:attrName>
                                        </p:attrNameLst>
                                      </p:cBhvr>
                                      <p:tavLst>
                                        <p:tav tm="0">
                                          <p:val>
                                            <p:strVal val="ppt_h"/>
                                          </p:val>
                                        </p:tav>
                                        <p:tav tm="100000">
                                          <p:val>
                                            <p:fltVal val="0"/>
                                          </p:val>
                                        </p:tav>
                                      </p:tavLst>
                                    </p:anim>
                                    <p:animEffect transition="out" filter="fade">
                                      <p:cBhvr>
                                        <p:cTn id="8" dur="2000"/>
                                        <p:tgtEl>
                                          <p:spTgt spid="3"/>
                                        </p:tgtEl>
                                      </p:cBhvr>
                                    </p:animEffect>
                                    <p:set>
                                      <p:cBhvr>
                                        <p:cTn id="9"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Ptr. Daniel White\Desktop\BACKGROUNDS\Backgrounds for Church\1024-Landscapes-B003.jpg"/>
          <p:cNvPicPr>
            <a:picLocks noChangeAspect="1" noChangeArrowheads="1"/>
          </p:cNvPicPr>
          <p:nvPr/>
        </p:nvPicPr>
        <p:blipFill>
          <a:blip r:embed="rId3">
            <a:lum bright="-20000"/>
          </a:blip>
          <a:srcRect/>
          <a:stretch>
            <a:fillRect/>
          </a:stretch>
        </p:blipFill>
        <p:spPr bwMode="auto">
          <a:xfrm>
            <a:off x="0" y="0"/>
            <a:ext cx="9255967" cy="7467600"/>
          </a:xfrm>
          <a:prstGeom prst="rect">
            <a:avLst/>
          </a:prstGeom>
          <a:noFill/>
        </p:spPr>
      </p:pic>
      <p:sp>
        <p:nvSpPr>
          <p:cNvPr id="2" name="Title 1"/>
          <p:cNvSpPr>
            <a:spLocks noGrp="1"/>
          </p:cNvSpPr>
          <p:nvPr>
            <p:ph type="title"/>
          </p:nvPr>
        </p:nvSpPr>
        <p:spPr>
          <a:xfrm>
            <a:off x="0" y="0"/>
            <a:ext cx="9144000" cy="6858000"/>
          </a:xfrm>
        </p:spPr>
        <p:txBody>
          <a:bodyPr/>
          <a:lstStyle/>
          <a:p>
            <a:r>
              <a:rPr lang="en-US" i="1" dirty="0" smtClean="0">
                <a:effectLst>
                  <a:glow rad="101600">
                    <a:schemeClr val="bg1">
                      <a:alpha val="60000"/>
                    </a:schemeClr>
                  </a:glow>
                </a:effectLst>
              </a:rPr>
              <a:t>“A good name is rather to be chosen then great riches…By humility and the fear of the Lord are riches, and honor and life…Train up a child in the way he should go…The rich ruleth over the poor, and the  </a:t>
            </a:r>
            <a:r>
              <a:rPr lang="en-US" i="1" u="sng" dirty="0" smtClean="0">
                <a:solidFill>
                  <a:srgbClr val="FFC000"/>
                </a:solidFill>
                <a:effectLst>
                  <a:glow rad="101600">
                    <a:schemeClr val="bg1">
                      <a:alpha val="60000"/>
                    </a:schemeClr>
                  </a:glow>
                </a:effectLst>
              </a:rPr>
              <a:t>borrower is servant to the lender</a:t>
            </a:r>
            <a:r>
              <a:rPr lang="en-US" i="1" dirty="0" smtClean="0">
                <a:solidFill>
                  <a:srgbClr val="FFC000"/>
                </a:solidFill>
                <a:effectLst>
                  <a:glow rad="101600">
                    <a:schemeClr val="bg1">
                      <a:alpha val="60000"/>
                    </a:schemeClr>
                  </a:glow>
                </a:effectLst>
              </a:rPr>
              <a:t>…</a:t>
            </a:r>
            <a:r>
              <a:rPr lang="en-US" i="1" dirty="0" smtClean="0">
                <a:effectLst>
                  <a:glow rad="101600">
                    <a:schemeClr val="bg1">
                      <a:alpha val="60000"/>
                    </a:schemeClr>
                  </a:glow>
                </a:effectLst>
              </a:rPr>
              <a:t>He</a:t>
            </a:r>
            <a:r>
              <a:rPr lang="en-US" i="1" dirty="0" smtClean="0">
                <a:solidFill>
                  <a:srgbClr val="FFC000"/>
                </a:solidFill>
                <a:effectLst>
                  <a:glow rad="101600">
                    <a:schemeClr val="bg1">
                      <a:alpha val="60000"/>
                    </a:schemeClr>
                  </a:glow>
                </a:effectLst>
              </a:rPr>
              <a:t> </a:t>
            </a:r>
            <a:r>
              <a:rPr lang="en-US" i="1" dirty="0" smtClean="0">
                <a:effectLst>
                  <a:glow rad="101600">
                    <a:schemeClr val="bg1">
                      <a:alpha val="60000"/>
                    </a:schemeClr>
                  </a:glow>
                </a:effectLst>
              </a:rPr>
              <a:t>that soweth iniquity shall reap vanity…”                      (Proverbs 22:1, 2, 4-8)</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ea typeface="Bestseller" pitchFamily="2" charset="0"/>
              </a:rPr>
              <a:t>Charging</a:t>
            </a:r>
            <a:endParaRPr lang="en-US" dirty="0">
              <a:effectLst>
                <a:glow rad="101600">
                  <a:schemeClr val="bg1">
                    <a:alpha val="60000"/>
                  </a:schemeClr>
                </a:glow>
              </a:effectLst>
              <a:ea typeface="Bestseller" pitchFamily="2" charset="0"/>
            </a:endParaRPr>
          </a:p>
        </p:txBody>
      </p:sp>
      <p:sp>
        <p:nvSpPr>
          <p:cNvPr id="3" name="Content Placeholder 2"/>
          <p:cNvSpPr>
            <a:spLocks noGrp="1"/>
          </p:cNvSpPr>
          <p:nvPr>
            <p:ph idx="1"/>
          </p:nvPr>
        </p:nvSpPr>
        <p:spPr/>
        <p:txBody>
          <a:bodyPr/>
          <a:lstStyle/>
          <a:p>
            <a:r>
              <a:rPr lang="en-US" dirty="0" smtClean="0">
                <a:effectLst>
                  <a:glow rad="101600">
                    <a:schemeClr val="bg1">
                      <a:alpha val="60000"/>
                    </a:schemeClr>
                  </a:glow>
                </a:effectLst>
              </a:rPr>
              <a:t>Using an item before it is paid for.</a:t>
            </a:r>
          </a:p>
          <a:p>
            <a:r>
              <a:rPr lang="en-US" dirty="0" smtClean="0">
                <a:effectLst>
                  <a:glow rad="101600">
                    <a:schemeClr val="bg1">
                      <a:alpha val="60000"/>
                    </a:schemeClr>
                  </a:glow>
                </a:effectLst>
              </a:rPr>
              <a:t>Latin (carrus) = A four-wheeled Roman baggage wagon designed to carry a heavy load.</a:t>
            </a:r>
          </a:p>
          <a:p>
            <a:r>
              <a:rPr lang="en-US" dirty="0" smtClean="0">
                <a:effectLst>
                  <a:glow rad="101600">
                    <a:schemeClr val="bg1">
                      <a:alpha val="60000"/>
                    </a:schemeClr>
                  </a:glow>
                </a:effectLst>
              </a:rPr>
              <a:t>A person who charges an item, becomes a baggage wagon and places himself under a burden.</a:t>
            </a:r>
          </a:p>
          <a:p>
            <a:endParaRPr lang="en-US" dirty="0"/>
          </a:p>
        </p:txBody>
      </p:sp>
      <p:pic>
        <p:nvPicPr>
          <p:cNvPr id="5123" name="Picture 3"/>
          <p:cNvPicPr>
            <a:picLocks noChangeAspect="1" noChangeArrowheads="1"/>
          </p:cNvPicPr>
          <p:nvPr/>
        </p:nvPicPr>
        <p:blipFill>
          <a:blip r:embed="rId3"/>
          <a:srcRect l="16994" t="9937" r="13486" b="12615"/>
          <a:stretch>
            <a:fillRect/>
          </a:stretch>
        </p:blipFill>
        <p:spPr bwMode="auto">
          <a:xfrm>
            <a:off x="3352800" y="4876800"/>
            <a:ext cx="2514600" cy="1844040"/>
          </a:xfrm>
          <a:prstGeom prst="rect">
            <a:avLst/>
          </a:prstGeom>
          <a:noFill/>
          <a:ln w="9525">
            <a:noFill/>
            <a:miter lim="800000"/>
            <a:headEnd/>
            <a:tailEnd/>
          </a:ln>
          <a:effectLst/>
          <a:scene3d>
            <a:camera prst="orthographicFront"/>
            <a:lightRig rig="threePt" dir="t"/>
          </a:scene3d>
          <a:sp3d>
            <a:bevelT prst="convex"/>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1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amond(in)">
                                      <p:cBhvr>
                                        <p:cTn id="16"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Pictures\2-Bible Pics-Nt\Phar &amp; Scribes\~Burden-bearer 1912-169.jpg"/>
          <p:cNvPicPr>
            <a:picLocks noChangeAspect="1" noChangeArrowheads="1"/>
          </p:cNvPicPr>
          <p:nvPr/>
        </p:nvPicPr>
        <p:blipFill>
          <a:blip r:embed="rId3" cstate="print"/>
          <a:srcRect/>
          <a:stretch>
            <a:fillRect/>
          </a:stretch>
        </p:blipFill>
        <p:spPr bwMode="auto">
          <a:xfrm>
            <a:off x="5334000" y="1447800"/>
            <a:ext cx="3657600" cy="5410200"/>
          </a:xfrm>
          <a:prstGeom prst="rect">
            <a:avLst/>
          </a:prstGeom>
          <a:ln>
            <a:noFill/>
          </a:ln>
          <a:effectLst>
            <a:softEdge rad="112500"/>
          </a:effectLst>
        </p:spPr>
      </p:pic>
      <p:sp>
        <p:nvSpPr>
          <p:cNvPr id="4" name="Title 3"/>
          <p:cNvSpPr>
            <a:spLocks noGrp="1"/>
          </p:cNvSpPr>
          <p:nvPr>
            <p:ph type="title"/>
          </p:nvPr>
        </p:nvSpPr>
        <p:spPr/>
        <p:txBody>
          <a:bodyPr>
            <a:normAutofit/>
          </a:bodyPr>
          <a:lstStyle/>
          <a:p>
            <a:r>
              <a:rPr lang="en-US" dirty="0" smtClean="0">
                <a:effectLst>
                  <a:glow rad="101600">
                    <a:schemeClr val="bg1">
                      <a:alpha val="60000"/>
                    </a:schemeClr>
                  </a:glow>
                </a:effectLst>
                <a:ea typeface="Bestseller" pitchFamily="2" charset="0"/>
              </a:rPr>
              <a:t>Burden (Greek = </a:t>
            </a:r>
            <a:r>
              <a:rPr lang="en-US" i="1" dirty="0" smtClean="0">
                <a:effectLst>
                  <a:glow rad="101600">
                    <a:schemeClr val="bg1">
                      <a:alpha val="60000"/>
                    </a:schemeClr>
                  </a:glow>
                </a:effectLst>
                <a:ea typeface="Bestseller" pitchFamily="2" charset="0"/>
              </a:rPr>
              <a:t>baros</a:t>
            </a:r>
            <a:r>
              <a:rPr lang="en-US" dirty="0" smtClean="0">
                <a:effectLst>
                  <a:glow rad="101600">
                    <a:schemeClr val="bg1">
                      <a:alpha val="60000"/>
                    </a:schemeClr>
                  </a:glow>
                </a:effectLst>
                <a:ea typeface="Bestseller" pitchFamily="2" charset="0"/>
              </a:rPr>
              <a:t>)</a:t>
            </a:r>
            <a:endParaRPr lang="en-US" dirty="0">
              <a:effectLst>
                <a:glow rad="101600">
                  <a:schemeClr val="bg1">
                    <a:alpha val="60000"/>
                  </a:schemeClr>
                </a:glow>
              </a:effectLst>
              <a:ea typeface="Bestseller" pitchFamily="2" charset="0"/>
            </a:endParaRPr>
          </a:p>
        </p:txBody>
      </p:sp>
      <p:sp>
        <p:nvSpPr>
          <p:cNvPr id="5" name="Content Placeholder 4"/>
          <p:cNvSpPr>
            <a:spLocks noGrp="1"/>
          </p:cNvSpPr>
          <p:nvPr>
            <p:ph idx="1"/>
          </p:nvPr>
        </p:nvSpPr>
        <p:spPr>
          <a:xfrm>
            <a:off x="457200" y="1600200"/>
            <a:ext cx="4800600" cy="5257800"/>
          </a:xfrm>
        </p:spPr>
        <p:txBody>
          <a:bodyPr/>
          <a:lstStyle/>
          <a:p>
            <a:r>
              <a:rPr lang="en-US" dirty="0" smtClean="0">
                <a:effectLst>
                  <a:glow rad="101600">
                    <a:schemeClr val="bg1">
                      <a:alpha val="60000"/>
                    </a:schemeClr>
                  </a:glow>
                </a:effectLst>
              </a:rPr>
              <a:t>A weight</a:t>
            </a:r>
          </a:p>
          <a:p>
            <a:r>
              <a:rPr lang="en-US" dirty="0" smtClean="0">
                <a:effectLst>
                  <a:glow rad="101600">
                    <a:schemeClr val="bg1">
                      <a:alpha val="60000"/>
                    </a:schemeClr>
                  </a:glow>
                </a:effectLst>
              </a:rPr>
              <a:t>Anything pressing on one physically  - </a:t>
            </a:r>
            <a:r>
              <a:rPr lang="en-US" i="1" dirty="0" smtClean="0">
                <a:effectLst>
                  <a:glow rad="101600">
                    <a:schemeClr val="bg1">
                      <a:alpha val="60000"/>
                    </a:schemeClr>
                  </a:glow>
                </a:effectLst>
              </a:rPr>
              <a:t>“Which have born the burden.” (Matthew 20:12)</a:t>
            </a:r>
          </a:p>
          <a:p>
            <a:r>
              <a:rPr lang="en-US" dirty="0" smtClean="0">
                <a:effectLst>
                  <a:glow rad="101600">
                    <a:schemeClr val="bg1">
                      <a:alpha val="60000"/>
                    </a:schemeClr>
                  </a:glow>
                </a:effectLst>
              </a:rPr>
              <a:t>That which makes a demand on one’s resources – </a:t>
            </a:r>
            <a:r>
              <a:rPr lang="en-US" i="1" dirty="0" smtClean="0">
                <a:effectLst>
                  <a:glow rad="101600">
                    <a:schemeClr val="bg1">
                      <a:alpha val="60000"/>
                    </a:schemeClr>
                  </a:glow>
                </a:effectLst>
              </a:rPr>
              <a:t>“…might have been burdensome.”          (I Thessalonians 2:6)                                               </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98"/>
                                        </p:tgtEl>
                                        <p:attrNameLst>
                                          <p:attrName>style.visibility</p:attrName>
                                        </p:attrNameLst>
                                      </p:cBhvr>
                                      <p:to>
                                        <p:strVal val="visible"/>
                                      </p:to>
                                    </p:set>
                                    <p:animEffect transition="in" filter="fade">
                                      <p:cBhvr>
                                        <p:cTn id="28"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ea typeface="Bestseller" pitchFamily="2" charset="0"/>
              </a:rPr>
              <a:t>The </a:t>
            </a:r>
            <a:r>
              <a:rPr lang="en-US" dirty="0" smtClean="0">
                <a:effectLst>
                  <a:glow rad="101600">
                    <a:schemeClr val="bg1">
                      <a:alpha val="60000"/>
                    </a:schemeClr>
                  </a:glow>
                </a:effectLst>
                <a:ea typeface="Bestseller" pitchFamily="2" charset="0"/>
              </a:rPr>
              <a:t>Consequences </a:t>
            </a:r>
            <a:r>
              <a:rPr lang="en-US" dirty="0" smtClean="0">
                <a:effectLst>
                  <a:glow rad="101600">
                    <a:schemeClr val="bg1">
                      <a:alpha val="60000"/>
                    </a:schemeClr>
                  </a:glow>
                </a:effectLst>
                <a:ea typeface="Bestseller" pitchFamily="2" charset="0"/>
              </a:rPr>
              <a:t>of </a:t>
            </a:r>
            <a:r>
              <a:rPr lang="en-US" dirty="0" smtClean="0">
                <a:effectLst>
                  <a:glow rad="101600">
                    <a:schemeClr val="bg1">
                      <a:alpha val="60000"/>
                    </a:schemeClr>
                  </a:glow>
                </a:effectLst>
                <a:ea typeface="Bestseller" pitchFamily="2" charset="0"/>
              </a:rPr>
              <a:t>Borrowing</a:t>
            </a:r>
            <a:endParaRPr lang="en-US" dirty="0">
              <a:effectLst>
                <a:glow rad="101600">
                  <a:schemeClr val="bg1">
                    <a:alpha val="60000"/>
                  </a:schemeClr>
                </a:glow>
              </a:effectLst>
              <a:ea typeface="Bestseller" pitchFamily="2" charset="0"/>
            </a:endParaRPr>
          </a:p>
        </p:txBody>
      </p:sp>
      <p:sp>
        <p:nvSpPr>
          <p:cNvPr id="3" name="Content Placeholder 2"/>
          <p:cNvSpPr>
            <a:spLocks noGrp="1"/>
          </p:cNvSpPr>
          <p:nvPr>
            <p:ph sz="half" idx="1"/>
          </p:nvPr>
        </p:nvSpPr>
        <p:spPr>
          <a:xfrm>
            <a:off x="457200" y="1752600"/>
            <a:ext cx="8229600" cy="2362199"/>
          </a:xfrm>
        </p:spPr>
        <p:txBody>
          <a:bodyPr>
            <a:normAutofit/>
          </a:bodyPr>
          <a:lstStyle/>
          <a:p>
            <a:r>
              <a:rPr lang="en-US" dirty="0" smtClean="0">
                <a:effectLst>
                  <a:glow rad="101600">
                    <a:schemeClr val="bg1">
                      <a:alpha val="60000"/>
                    </a:schemeClr>
                  </a:glow>
                </a:effectLst>
              </a:rPr>
              <a:t>Produces bondage – </a:t>
            </a:r>
            <a:r>
              <a:rPr lang="en-US" i="1" dirty="0" smtClean="0">
                <a:effectLst>
                  <a:glow rad="101600">
                    <a:schemeClr val="bg1">
                      <a:alpha val="60000"/>
                    </a:schemeClr>
                  </a:glow>
                </a:effectLst>
              </a:rPr>
              <a:t>Proverbs 22:7</a:t>
            </a:r>
          </a:p>
          <a:p>
            <a:r>
              <a:rPr lang="en-US" dirty="0" smtClean="0">
                <a:effectLst>
                  <a:glow rad="101600">
                    <a:schemeClr val="bg1">
                      <a:alpha val="60000"/>
                    </a:schemeClr>
                  </a:glow>
                </a:effectLst>
              </a:rPr>
              <a:t>Causes entanglement – </a:t>
            </a:r>
            <a:r>
              <a:rPr lang="en-US" i="1" dirty="0" smtClean="0">
                <a:effectLst>
                  <a:glow rad="101600">
                    <a:schemeClr val="bg1">
                      <a:alpha val="60000"/>
                    </a:schemeClr>
                  </a:glow>
                </a:effectLst>
              </a:rPr>
              <a:t>II Timothy 2:4</a:t>
            </a:r>
          </a:p>
          <a:p>
            <a:r>
              <a:rPr lang="en-US" dirty="0" smtClean="0">
                <a:effectLst>
                  <a:glow rad="101600">
                    <a:schemeClr val="bg1">
                      <a:alpha val="60000"/>
                    </a:schemeClr>
                  </a:glow>
                </a:effectLst>
              </a:rPr>
              <a:t>Entangled (Greek – </a:t>
            </a:r>
            <a:r>
              <a:rPr lang="en-US" i="1" dirty="0" smtClean="0">
                <a:effectLst>
                  <a:glow rad="101600">
                    <a:schemeClr val="bg1">
                      <a:alpha val="60000"/>
                    </a:schemeClr>
                  </a:glow>
                </a:effectLst>
              </a:rPr>
              <a:t>empleko</a:t>
            </a:r>
            <a:r>
              <a:rPr lang="en-US" dirty="0" smtClean="0">
                <a:effectLst>
                  <a:glow rad="101600">
                    <a:schemeClr val="bg1">
                      <a:alpha val="60000"/>
                    </a:schemeClr>
                  </a:glow>
                </a:effectLst>
              </a:rPr>
              <a:t>) = “to entwine”</a:t>
            </a:r>
          </a:p>
        </p:txBody>
      </p:sp>
      <p:sp>
        <p:nvSpPr>
          <p:cNvPr id="6" name="Content Placeholder 5"/>
          <p:cNvSpPr>
            <a:spLocks noGrp="1"/>
          </p:cNvSpPr>
          <p:nvPr>
            <p:ph sz="half" idx="2"/>
          </p:nvPr>
        </p:nvSpPr>
        <p:spPr>
          <a:xfrm>
            <a:off x="457200" y="3352800"/>
            <a:ext cx="5715000" cy="3200400"/>
          </a:xfrm>
        </p:spPr>
        <p:txBody>
          <a:bodyPr>
            <a:normAutofit/>
          </a:bodyPr>
          <a:lstStyle/>
          <a:p>
            <a:r>
              <a:rPr lang="en-US" dirty="0" smtClean="0">
                <a:effectLst>
                  <a:glow rad="101600">
                    <a:schemeClr val="bg1">
                      <a:alpha val="60000"/>
                    </a:schemeClr>
                  </a:glow>
                </a:effectLst>
              </a:rPr>
              <a:t>Borrowing (Hebrew):</a:t>
            </a:r>
          </a:p>
          <a:p>
            <a:pPr>
              <a:buNone/>
            </a:pPr>
            <a:r>
              <a:rPr lang="en-US" dirty="0" smtClean="0">
                <a:effectLst>
                  <a:glow rad="101600">
                    <a:schemeClr val="bg1">
                      <a:alpha val="60000"/>
                    </a:schemeClr>
                  </a:glow>
                </a:effectLst>
              </a:rPr>
              <a:t>     - (</a:t>
            </a:r>
            <a:r>
              <a:rPr lang="en-US" i="1" dirty="0" smtClean="0">
                <a:effectLst>
                  <a:glow rad="101600">
                    <a:schemeClr val="bg1">
                      <a:alpha val="60000"/>
                    </a:schemeClr>
                  </a:glow>
                </a:effectLst>
              </a:rPr>
              <a:t>abat</a:t>
            </a:r>
            <a:r>
              <a:rPr lang="en-US" dirty="0" smtClean="0">
                <a:effectLst>
                  <a:glow rad="101600">
                    <a:schemeClr val="bg1">
                      <a:alpha val="60000"/>
                    </a:schemeClr>
                  </a:glow>
                </a:effectLst>
              </a:rPr>
              <a:t>) = to entangle</a:t>
            </a:r>
          </a:p>
          <a:p>
            <a:pPr>
              <a:buNone/>
            </a:pPr>
            <a:r>
              <a:rPr lang="en-US" dirty="0" smtClean="0">
                <a:effectLst>
                  <a:glow rad="101600">
                    <a:schemeClr val="bg1">
                      <a:alpha val="60000"/>
                    </a:schemeClr>
                  </a:glow>
                </a:effectLst>
              </a:rPr>
              <a:t>     - (</a:t>
            </a:r>
            <a:r>
              <a:rPr lang="en-US" i="1" dirty="0" smtClean="0">
                <a:effectLst>
                  <a:glow rad="101600">
                    <a:schemeClr val="bg1">
                      <a:alpha val="60000"/>
                    </a:schemeClr>
                  </a:glow>
                </a:effectLst>
              </a:rPr>
              <a:t>lavah</a:t>
            </a:r>
            <a:r>
              <a:rPr lang="en-US" dirty="0" smtClean="0">
                <a:effectLst>
                  <a:glow rad="101600">
                    <a:schemeClr val="bg1">
                      <a:alpha val="60000"/>
                    </a:schemeClr>
                  </a:glow>
                </a:effectLst>
              </a:rPr>
              <a:t>) = to </a:t>
            </a:r>
            <a:r>
              <a:rPr lang="en-US" dirty="0">
                <a:effectLst>
                  <a:glow rad="101600">
                    <a:schemeClr val="bg1">
                      <a:alpha val="60000"/>
                    </a:schemeClr>
                  </a:glow>
                </a:effectLst>
              </a:rPr>
              <a:t>e</a:t>
            </a:r>
            <a:r>
              <a:rPr lang="en-US" dirty="0" smtClean="0">
                <a:effectLst>
                  <a:glow rad="101600">
                    <a:schemeClr val="bg1">
                      <a:alpha val="60000"/>
                    </a:schemeClr>
                  </a:glow>
                </a:effectLst>
              </a:rPr>
              <a:t>ntwine, to take an</a:t>
            </a:r>
          </a:p>
          <a:p>
            <a:pPr>
              <a:buNone/>
            </a:pPr>
            <a:r>
              <a:rPr lang="en-US" dirty="0">
                <a:effectLst>
                  <a:glow rad="101600">
                    <a:schemeClr val="bg1">
                      <a:alpha val="60000"/>
                    </a:schemeClr>
                  </a:glow>
                </a:effectLst>
              </a:rPr>
              <a:t> </a:t>
            </a:r>
            <a:r>
              <a:rPr lang="en-US" dirty="0" smtClean="0">
                <a:effectLst>
                  <a:glow rad="101600">
                    <a:schemeClr val="bg1">
                      <a:alpha val="60000"/>
                    </a:schemeClr>
                  </a:glow>
                </a:effectLst>
              </a:rPr>
              <a:t>       obligation, to unite with</a:t>
            </a:r>
            <a:endParaRPr lang="en-US" dirty="0">
              <a:effectLst>
                <a:glow rad="101600">
                  <a:schemeClr val="bg1">
                    <a:alpha val="60000"/>
                  </a:schemeClr>
                </a:glow>
              </a:effectLst>
            </a:endParaRPr>
          </a:p>
        </p:txBody>
      </p:sp>
      <p:pic>
        <p:nvPicPr>
          <p:cNvPr id="6147" name="Picture 3"/>
          <p:cNvPicPr>
            <a:picLocks noChangeAspect="1" noChangeArrowheads="1"/>
          </p:cNvPicPr>
          <p:nvPr/>
        </p:nvPicPr>
        <p:blipFill>
          <a:blip r:embed="rId3"/>
          <a:srcRect/>
          <a:stretch>
            <a:fillRect/>
          </a:stretch>
        </p:blipFill>
        <p:spPr bwMode="auto">
          <a:xfrm>
            <a:off x="6172200" y="3429000"/>
            <a:ext cx="2362200" cy="3177168"/>
          </a:xfrm>
          <a:prstGeom prst="rect">
            <a:avLst/>
          </a:prstGeom>
          <a:noFill/>
          <a:ln w="9525">
            <a:noFill/>
            <a:miter lim="800000"/>
            <a:headEnd/>
            <a:tailEnd/>
          </a:ln>
          <a:effectLst/>
          <a:scene3d>
            <a:camera prst="perspectiveLeft"/>
            <a:lightRig rig="threePt" dir="t"/>
          </a:scene3d>
        </p:spPr>
      </p:pic>
      <p:pic>
        <p:nvPicPr>
          <p:cNvPr id="6148" name="Picture 4"/>
          <p:cNvPicPr>
            <a:picLocks noChangeAspect="1" noChangeArrowheads="1"/>
          </p:cNvPicPr>
          <p:nvPr/>
        </p:nvPicPr>
        <p:blipFill>
          <a:blip r:embed="rId4"/>
          <a:srcRect/>
          <a:stretch>
            <a:fillRect/>
          </a:stretch>
        </p:blipFill>
        <p:spPr bwMode="auto">
          <a:xfrm>
            <a:off x="7315200" y="1143000"/>
            <a:ext cx="1524001" cy="19812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diamond(in)">
                                      <p:cBhvr>
                                        <p:cTn id="22" dur="20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20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2000"/>
                                        <p:tgtEl>
                                          <p:spTgt spid="6">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20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147"/>
                                        </p:tgtEl>
                                        <p:attrNameLst>
                                          <p:attrName>style.visibility</p:attrName>
                                        </p:attrNameLst>
                                      </p:cBhvr>
                                      <p:to>
                                        <p:strVal val="visible"/>
                                      </p:to>
                                    </p:set>
                                    <p:animEffect transition="in" filter="fade">
                                      <p:cBhvr>
                                        <p:cTn id="40"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BACKGROUNDS\redsilk.jpg"/>
          <p:cNvPicPr>
            <a:picLocks noChangeAspect="1" noChangeArrowheads="1"/>
          </p:cNvPicPr>
          <p:nvPr/>
        </p:nvPicPr>
        <p:blipFill>
          <a:blip r:embed="rId3">
            <a:lum bright="-20000"/>
          </a:blip>
          <a:srcRect/>
          <a:stretch>
            <a:fillRect/>
          </a:stretch>
        </p:blipFill>
        <p:spPr bwMode="auto">
          <a:xfrm>
            <a:off x="1" y="0"/>
            <a:ext cx="9179168" cy="6858000"/>
          </a:xfrm>
          <a:prstGeom prst="rect">
            <a:avLst/>
          </a:prstGeom>
          <a:noFill/>
        </p:spPr>
      </p:pic>
      <p:sp>
        <p:nvSpPr>
          <p:cNvPr id="2" name="Rectangle 1"/>
          <p:cNvSpPr/>
          <p:nvPr/>
        </p:nvSpPr>
        <p:spPr>
          <a:xfrm>
            <a:off x="457200" y="152400"/>
            <a:ext cx="8534400" cy="6001643"/>
          </a:xfrm>
          <a:prstGeom prst="rect">
            <a:avLst/>
          </a:prstGeom>
        </p:spPr>
        <p:txBody>
          <a:bodyPr wrap="square">
            <a:spAutoFit/>
          </a:bodyPr>
          <a:lstStyle/>
          <a:p>
            <a:pPr>
              <a:buNone/>
            </a:pPr>
            <a:r>
              <a:rPr lang="en-US" sz="3200" i="1" dirty="0" smtClean="0">
                <a:effectLst>
                  <a:glow rad="101600">
                    <a:schemeClr val="bg1">
                      <a:alpha val="60000"/>
                    </a:schemeClr>
                  </a:glow>
                </a:effectLst>
              </a:rPr>
              <a:t>“They promise them liberty, they themselves are the servants of corruption: for of whom a man is overcome, of the same is he brought in bondage. For if after they have escaped the pollution’s of the world through the knowledge of the Lord and Savior Jesus Christ, they are again </a:t>
            </a:r>
            <a:r>
              <a:rPr lang="en-US" sz="3200" i="1" u="sng" dirty="0" smtClean="0">
                <a:effectLst>
                  <a:glow rad="101600">
                    <a:schemeClr val="bg1">
                      <a:alpha val="60000"/>
                    </a:schemeClr>
                  </a:glow>
                </a:effectLst>
              </a:rPr>
              <a:t>entangled </a:t>
            </a:r>
            <a:r>
              <a:rPr lang="en-US" sz="3200" i="1" dirty="0" smtClean="0">
                <a:effectLst>
                  <a:glow rad="101600">
                    <a:schemeClr val="bg1">
                      <a:alpha val="60000"/>
                    </a:schemeClr>
                  </a:glow>
                </a:effectLst>
              </a:rPr>
              <a:t>therein, and overcome, that the latter end is worse with them than the beginning.” (II Peter 2:19-20)</a:t>
            </a:r>
          </a:p>
          <a:p>
            <a:pPr>
              <a:buNone/>
            </a:pPr>
            <a:endParaRPr lang="en-US" sz="3200" i="1" dirty="0">
              <a:effectLst>
                <a:glow rad="101600">
                  <a:schemeClr val="bg1">
                    <a:alpha val="60000"/>
                  </a:schemeClr>
                </a:glow>
              </a:effectLst>
            </a:endParaRPr>
          </a:p>
          <a:p>
            <a:pPr>
              <a:buNone/>
            </a:pPr>
            <a:r>
              <a:rPr lang="en-US" sz="3200" i="1" dirty="0" smtClean="0">
                <a:effectLst>
                  <a:glow rad="101600">
                    <a:schemeClr val="bg1">
                      <a:alpha val="60000"/>
                    </a:schemeClr>
                  </a:glow>
                </a:effectLst>
              </a:rPr>
              <a:t>“Stand fast therefore in the liberty wherewith Christ hath made us free, and be not </a:t>
            </a:r>
            <a:r>
              <a:rPr lang="en-US" sz="3200" i="1" u="sng" dirty="0" smtClean="0">
                <a:effectLst>
                  <a:glow rad="101600">
                    <a:schemeClr val="bg1">
                      <a:alpha val="60000"/>
                    </a:schemeClr>
                  </a:glow>
                </a:effectLst>
              </a:rPr>
              <a:t>entangled </a:t>
            </a:r>
            <a:r>
              <a:rPr lang="en-US" sz="3200" i="1" dirty="0" smtClean="0">
                <a:effectLst>
                  <a:glow rad="101600">
                    <a:schemeClr val="bg1">
                      <a:alpha val="60000"/>
                    </a:schemeClr>
                  </a:glow>
                </a:effectLst>
              </a:rPr>
              <a:t>again with the yoke of bondage.” (Galatians 5:1)</a:t>
            </a:r>
            <a:endParaRPr lang="en-US" sz="32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effectLst>
                  <a:glow rad="101600">
                    <a:schemeClr val="bg1">
                      <a:alpha val="60000"/>
                    </a:schemeClr>
                  </a:glow>
                </a:effectLst>
                <a:ea typeface="Bestseller" pitchFamily="2" charset="0"/>
              </a:rPr>
              <a:t>It </a:t>
            </a:r>
            <a:r>
              <a:rPr lang="en-US" dirty="0" smtClean="0">
                <a:effectLst>
                  <a:glow rad="101600">
                    <a:schemeClr val="bg1">
                      <a:alpha val="60000"/>
                    </a:schemeClr>
                  </a:glow>
                </a:effectLst>
                <a:ea typeface="Bestseller" pitchFamily="2" charset="0"/>
              </a:rPr>
              <a:t>Violates </a:t>
            </a:r>
            <a:r>
              <a:rPr lang="en-US" dirty="0" smtClean="0">
                <a:effectLst>
                  <a:glow rad="101600">
                    <a:schemeClr val="bg1">
                      <a:alpha val="60000"/>
                    </a:schemeClr>
                  </a:glow>
                </a:effectLst>
                <a:ea typeface="Bestseller" pitchFamily="2" charset="0"/>
              </a:rPr>
              <a:t>Scripture</a:t>
            </a:r>
            <a:br>
              <a:rPr lang="en-US" dirty="0" smtClean="0">
                <a:effectLst>
                  <a:glow rad="101600">
                    <a:schemeClr val="bg1">
                      <a:alpha val="60000"/>
                    </a:schemeClr>
                  </a:glow>
                </a:effectLst>
                <a:ea typeface="Bestseller" pitchFamily="2" charset="0"/>
              </a:rPr>
            </a:br>
            <a:r>
              <a:rPr lang="en-US" sz="4000" i="1" dirty="0" smtClean="0">
                <a:effectLst>
                  <a:glow rad="101600">
                    <a:schemeClr val="bg1">
                      <a:alpha val="60000"/>
                    </a:schemeClr>
                  </a:glow>
                </a:effectLst>
                <a:ea typeface="Bestseller" pitchFamily="2" charset="0"/>
              </a:rPr>
              <a:t>(Romans 13:8)</a:t>
            </a:r>
            <a:endParaRPr lang="en-US" sz="4000" i="1" dirty="0">
              <a:effectLst>
                <a:glow rad="101600">
                  <a:schemeClr val="bg1">
                    <a:alpha val="60000"/>
                  </a:schemeClr>
                </a:glow>
              </a:effectLst>
              <a:ea typeface="Bestseller" pitchFamily="2" charset="0"/>
            </a:endParaRPr>
          </a:p>
        </p:txBody>
      </p:sp>
      <p:sp>
        <p:nvSpPr>
          <p:cNvPr id="3" name="Content Placeholder 2"/>
          <p:cNvSpPr>
            <a:spLocks noGrp="1"/>
          </p:cNvSpPr>
          <p:nvPr>
            <p:ph idx="1"/>
          </p:nvPr>
        </p:nvSpPr>
        <p:spPr>
          <a:xfrm>
            <a:off x="457200" y="1905000"/>
            <a:ext cx="5791200" cy="4800600"/>
          </a:xfrm>
        </p:spPr>
        <p:txBody>
          <a:bodyPr>
            <a:normAutofit/>
          </a:bodyPr>
          <a:lstStyle/>
          <a:p>
            <a:r>
              <a:rPr lang="en-US" i="1" dirty="0" smtClean="0">
                <a:effectLst>
                  <a:glow rad="101600">
                    <a:schemeClr val="bg1">
                      <a:alpha val="60000"/>
                    </a:schemeClr>
                  </a:glow>
                </a:effectLst>
              </a:rPr>
              <a:t>“Owe no man anything, but to love one another; for he that loveth another hath fulfilled the law.”</a:t>
            </a:r>
          </a:p>
          <a:p>
            <a:r>
              <a:rPr lang="en-US" dirty="0" smtClean="0">
                <a:effectLst>
                  <a:glow rad="101600">
                    <a:schemeClr val="bg1">
                      <a:alpha val="60000"/>
                    </a:schemeClr>
                  </a:glow>
                </a:effectLst>
              </a:rPr>
              <a:t>Strong’s Exhaustive Concordance amplifies the message behind these words – </a:t>
            </a:r>
          </a:p>
          <a:p>
            <a:pPr>
              <a:buNone/>
            </a:pPr>
            <a:r>
              <a:rPr lang="en-US" i="1" dirty="0" smtClean="0">
                <a:effectLst>
                  <a:glow rad="101600">
                    <a:schemeClr val="bg1">
                      <a:alpha val="60000"/>
                    </a:schemeClr>
                  </a:glow>
                </a:effectLst>
              </a:rPr>
              <a:t>   “Owe to no one, no not anything, nothing at all.”</a:t>
            </a:r>
          </a:p>
          <a:p>
            <a:endParaRPr lang="en-US" dirty="0" smtClean="0">
              <a:effectLst>
                <a:glow rad="101600">
                  <a:schemeClr val="bg1">
                    <a:alpha val="60000"/>
                  </a:schemeClr>
                </a:glow>
              </a:effectLst>
            </a:endParaRPr>
          </a:p>
          <a:p>
            <a:pPr>
              <a:buNone/>
            </a:pPr>
            <a:endParaRPr lang="en-US" dirty="0" smtClean="0">
              <a:effectLst>
                <a:glow rad="101600">
                  <a:schemeClr val="bg1">
                    <a:alpha val="60000"/>
                  </a:schemeClr>
                </a:glow>
              </a:effectLst>
            </a:endParaRPr>
          </a:p>
        </p:txBody>
      </p:sp>
      <p:pic>
        <p:nvPicPr>
          <p:cNvPr id="7170" name="Picture 2" descr="c:\Users\Ptr. Daniel White\Pictures\2-Bible Pics-Nt\Parables &amp; Illustrations\Unmerciful Servant\Unjust Debtor 6-353.jpg"/>
          <p:cNvPicPr>
            <a:picLocks noChangeAspect="1" noChangeArrowheads="1"/>
          </p:cNvPicPr>
          <p:nvPr/>
        </p:nvPicPr>
        <p:blipFill>
          <a:blip r:embed="rId3"/>
          <a:srcRect/>
          <a:stretch>
            <a:fillRect/>
          </a:stretch>
        </p:blipFill>
        <p:spPr bwMode="auto">
          <a:xfrm>
            <a:off x="6324600" y="1828800"/>
            <a:ext cx="2500313"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1775</TotalTime>
  <Words>1903</Words>
  <Application>Microsoft Office PowerPoint</Application>
  <PresentationFormat>On-screen Show (4:3)</PresentationFormat>
  <Paragraphs>153</Paragraphs>
  <Slides>33</Slides>
  <Notes>33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What the Bible Teaches About Borrowing Money </vt:lpstr>
      <vt:lpstr>The Meaning of the Debt</vt:lpstr>
      <vt:lpstr>Slide 3</vt:lpstr>
      <vt:lpstr>“A good name is rather to be chosen then great riches…By humility and the fear of the Lord are riches, and honor and life…Train up a child in the way he should go…The rich ruleth over the poor, and the  borrower is servant to the lender…He that soweth iniquity shall reap vanity…”                      (Proverbs 22:1, 2, 4-8)</vt:lpstr>
      <vt:lpstr>Charging</vt:lpstr>
      <vt:lpstr>Burden (Greek = baros)</vt:lpstr>
      <vt:lpstr>The Consequences of Borrowing</vt:lpstr>
      <vt:lpstr>Slide 8</vt:lpstr>
      <vt:lpstr>It Violates Scripture (Romans 13:8)</vt:lpstr>
      <vt:lpstr>It Constitutes a Judgment of God (Deuteronomy 28:15,44)</vt:lpstr>
      <vt:lpstr>Slide 11</vt:lpstr>
      <vt:lpstr>It Presumes upon the Future</vt:lpstr>
      <vt:lpstr>Gives an False Impression of Wealth and Independence</vt:lpstr>
      <vt:lpstr>It interferes with God’s provision</vt:lpstr>
      <vt:lpstr>Slide 15</vt:lpstr>
      <vt:lpstr>It Demonstrates a Lack of Contentment</vt:lpstr>
      <vt:lpstr>It Removes God’s Protective Barriers</vt:lpstr>
      <vt:lpstr>It Devours Resources Through  Interest Payments</vt:lpstr>
      <vt:lpstr>Slide 19</vt:lpstr>
      <vt:lpstr>Slide 20</vt:lpstr>
      <vt:lpstr>Biblical “Lending” was Charitable (Deuteronomy 23:19; 15:1-2; Proverbs 19:17; Luke 6:30-36)</vt:lpstr>
      <vt:lpstr>It is Poor Stewardship</vt:lpstr>
      <vt:lpstr>It Hinders Resourcefulness</vt:lpstr>
      <vt:lpstr>It Promotes Impulse Buying</vt:lpstr>
      <vt:lpstr>It can Damage God’s Reputation</vt:lpstr>
      <vt:lpstr>It Weakens Personal Faith</vt:lpstr>
      <vt:lpstr>It will Keep Others from Helping  During Time of Need</vt:lpstr>
      <vt:lpstr>It can Cause Over Spending</vt:lpstr>
      <vt:lpstr>Do You Understand  Biblical Principles of Borrowing?</vt:lpstr>
      <vt:lpstr>Slide 30</vt:lpstr>
      <vt:lpstr>What is Bankruptcy?</vt:lpstr>
      <vt:lpstr>The Bible does not Address  Bankruptcy Laws</vt:lpstr>
      <vt:lpstr>Slide 33</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Ptr. Daniel White</cp:lastModifiedBy>
  <cp:revision>119</cp:revision>
  <dcterms:created xsi:type="dcterms:W3CDTF">2009-02-20T01:00:24Z</dcterms:created>
  <dcterms:modified xsi:type="dcterms:W3CDTF">2009-04-08T15:07:25Z</dcterms:modified>
</cp:coreProperties>
</file>