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81" r:id="rId6"/>
    <p:sldId id="260" r:id="rId7"/>
    <p:sldId id="261" r:id="rId8"/>
    <p:sldId id="262" r:id="rId9"/>
    <p:sldId id="263" r:id="rId10"/>
    <p:sldId id="264" r:id="rId11"/>
    <p:sldId id="265" r:id="rId12"/>
    <p:sldId id="266" r:id="rId13"/>
    <p:sldId id="267" r:id="rId14"/>
    <p:sldId id="268" r:id="rId15"/>
    <p:sldId id="269" r:id="rId16"/>
    <p:sldId id="270" r:id="rId17"/>
    <p:sldId id="277" r:id="rId18"/>
    <p:sldId id="271" r:id="rId19"/>
    <p:sldId id="272" r:id="rId20"/>
    <p:sldId id="273" r:id="rId21"/>
    <p:sldId id="275" r:id="rId22"/>
    <p:sldId id="276" r:id="rId23"/>
    <p:sldId id="278" r:id="rId24"/>
    <p:sldId id="279" r:id="rId25"/>
    <p:sldId id="280"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4" d="100"/>
          <a:sy n="74" d="100"/>
        </p:scale>
        <p:origin x="-11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25B59-C2A2-4D6B-B06C-C1E100141FDA}" type="datetimeFigureOut">
              <a:rPr lang="en-US" smtClean="0"/>
              <a:pPr/>
              <a:t>6/18/2009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F0C01-CBE9-490F-A10F-FC5CFD20FD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1F0C01-CBE9-490F-A10F-FC5CFD20FD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F0C01-CBE9-490F-A10F-FC5CFD20FD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598FD-EBEC-4410-B87B-613F9B689FC0}" type="datetimeFigureOut">
              <a:rPr lang="en-US" smtClean="0"/>
              <a:pPr/>
              <a:t>6/18/2009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C0EFE-92E6-4563-8917-C3C4FE8C6E5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598FD-EBEC-4410-B87B-613F9B689FC0}" type="datetimeFigureOut">
              <a:rPr lang="en-US" smtClean="0"/>
              <a:pPr/>
              <a:t>6/18/2009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C0EFE-92E6-4563-8917-C3C4FE8C6E5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tr. Daniel White\Desktop\Prophecy pictures\prophecy pictures\riches materal pos. plesures, worldly\Stock-Market-History-DJIA.jpg"/>
          <p:cNvPicPr>
            <a:picLocks noChangeAspect="1" noChangeArrowheads="1"/>
          </p:cNvPicPr>
          <p:nvPr/>
        </p:nvPicPr>
        <p:blipFill>
          <a:blip r:embed="rId3" cstate="print"/>
          <a:srcRect/>
          <a:stretch>
            <a:fillRect/>
          </a:stretch>
        </p:blipFill>
        <p:spPr bwMode="auto">
          <a:xfrm>
            <a:off x="0" y="0"/>
            <a:ext cx="9159025" cy="6858000"/>
          </a:xfrm>
          <a:prstGeom prst="rect">
            <a:avLst/>
          </a:prstGeom>
          <a:noFill/>
        </p:spPr>
      </p:pic>
      <p:sp>
        <p:nvSpPr>
          <p:cNvPr id="5" name="Rectangle 4"/>
          <p:cNvSpPr/>
          <p:nvPr/>
        </p:nvSpPr>
        <p:spPr>
          <a:xfrm>
            <a:off x="228600" y="4419600"/>
            <a:ext cx="8458200" cy="1200329"/>
          </a:xfrm>
          <a:prstGeom prst="rect">
            <a:avLst/>
          </a:prstGeom>
        </p:spPr>
        <p:txBody>
          <a:bodyPr wrap="square">
            <a:spAutoFit/>
          </a:bodyPr>
          <a:lstStyle/>
          <a:p>
            <a:pPr algn="ctr"/>
            <a:r>
              <a:rPr lang="en-US" sz="3600" i="1" dirty="0" smtClean="0">
                <a:solidFill>
                  <a:srgbClr val="FFC000"/>
                </a:solidFill>
                <a:effectLst>
                  <a:glow rad="101600">
                    <a:schemeClr val="bg1">
                      <a:alpha val="60000"/>
                    </a:schemeClr>
                  </a:glow>
                </a:effectLst>
              </a:rPr>
              <a:t>“And ye shall know the truth and the truth shall make you free.” (John 8:32)</a:t>
            </a:r>
            <a:endParaRPr lang="en-US" sz="3600" i="1" dirty="0">
              <a:solidFill>
                <a:srgbClr val="FFC000"/>
              </a:solidFill>
              <a:effectLst>
                <a:glow rad="101600">
                  <a:schemeClr val="bg1">
                    <a:alpha val="60000"/>
                  </a:schemeClr>
                </a:glow>
              </a:effectLst>
            </a:endParaRPr>
          </a:p>
        </p:txBody>
      </p:sp>
      <p:sp>
        <p:nvSpPr>
          <p:cNvPr id="6" name="Rectangle 5"/>
          <p:cNvSpPr/>
          <p:nvPr/>
        </p:nvSpPr>
        <p:spPr>
          <a:xfrm>
            <a:off x="609600" y="2819401"/>
            <a:ext cx="7848600" cy="1200329"/>
          </a:xfrm>
          <a:prstGeom prst="rect">
            <a:avLst/>
          </a:prstGeom>
        </p:spPr>
        <p:txBody>
          <a:bodyPr wrap="square">
            <a:spAutoFit/>
          </a:bodyPr>
          <a:lstStyle/>
          <a:p>
            <a:pPr algn="ctr"/>
            <a:r>
              <a:rPr lang="en-US" sz="3600" i="1" dirty="0" smtClean="0">
                <a:effectLst>
                  <a:glow rad="101600">
                    <a:schemeClr val="bg1">
                      <a:alpha val="60000"/>
                    </a:schemeClr>
                  </a:glow>
                </a:effectLst>
              </a:rPr>
              <a:t>What does it mean to be </a:t>
            </a:r>
          </a:p>
          <a:p>
            <a:pPr algn="ctr"/>
            <a:r>
              <a:rPr lang="en-US" sz="3600" i="1" dirty="0" smtClean="0">
                <a:effectLst>
                  <a:glow rad="101600">
                    <a:schemeClr val="bg1">
                      <a:alpha val="60000"/>
                    </a:schemeClr>
                  </a:glow>
                </a:effectLst>
              </a:rPr>
              <a:t>financially  free?</a:t>
            </a:r>
          </a:p>
        </p:txBody>
      </p:sp>
      <p:sp>
        <p:nvSpPr>
          <p:cNvPr id="7" name="Rectangle 6"/>
          <p:cNvSpPr/>
          <p:nvPr/>
        </p:nvSpPr>
        <p:spPr>
          <a:xfrm>
            <a:off x="2286000" y="1219200"/>
            <a:ext cx="4572000" cy="1323439"/>
          </a:xfrm>
          <a:prstGeom prst="rect">
            <a:avLst/>
          </a:prstGeom>
        </p:spPr>
        <p:txBody>
          <a:bodyPr wrap="square">
            <a:spAutoFit/>
          </a:bodyPr>
          <a:lstStyle/>
          <a:p>
            <a:pPr algn="ctr"/>
            <a:r>
              <a:rPr lang="en-US" sz="4000" dirty="0" smtClean="0">
                <a:effectLst>
                  <a:glow rad="101600">
                    <a:schemeClr val="bg1">
                      <a:alpha val="60000"/>
                    </a:schemeClr>
                  </a:glow>
                </a:effectLst>
              </a:rPr>
              <a:t>Financial Freedom</a:t>
            </a:r>
          </a:p>
          <a:p>
            <a:pPr algn="ctr"/>
            <a:r>
              <a:rPr lang="en-US" sz="4000" dirty="0" smtClean="0">
                <a:effectLst>
                  <a:glow rad="101600">
                    <a:schemeClr val="bg1">
                      <a:alpha val="60000"/>
                    </a:schemeClr>
                  </a:glow>
                </a:effectLst>
              </a:rPr>
              <a:t>(Part 7)</a:t>
            </a:r>
            <a:endParaRPr lang="en-US" sz="40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10000"/>
          </a:bodyPr>
          <a:lstStyle/>
          <a:p>
            <a:pPr>
              <a:buNone/>
            </a:pPr>
            <a:r>
              <a:rPr lang="en-US" dirty="0" smtClean="0">
                <a:effectLst>
                  <a:glow rad="101600">
                    <a:schemeClr val="bg1">
                      <a:alpha val="60000"/>
                    </a:schemeClr>
                  </a:glow>
                </a:effectLst>
              </a:rPr>
              <a:t>3. Isn’t tithing a part of the Old Testament law that does not apply to New Testament believers?</a:t>
            </a:r>
          </a:p>
          <a:p>
            <a:pPr>
              <a:buNone/>
            </a:pPr>
            <a:r>
              <a:rPr lang="en-US" sz="4800" b="1" dirty="0" smtClean="0">
                <a:solidFill>
                  <a:srgbClr val="FFC000"/>
                </a:solidFill>
                <a:effectLst>
                  <a:glow rad="101600">
                    <a:schemeClr val="bg1">
                      <a:alpha val="60000"/>
                    </a:schemeClr>
                  </a:glow>
                </a:effectLst>
              </a:rPr>
              <a:t>NO! Tithing existed before the giving of the Law.</a:t>
            </a:r>
          </a:p>
          <a:p>
            <a:pPr>
              <a:buFont typeface="Wingdings"/>
              <a:buChar char="Ø"/>
            </a:pPr>
            <a:r>
              <a:rPr lang="en-US" dirty="0" smtClean="0">
                <a:effectLst>
                  <a:glow rad="101600">
                    <a:schemeClr val="bg1">
                      <a:alpha val="60000"/>
                    </a:schemeClr>
                  </a:glow>
                </a:effectLst>
              </a:rPr>
              <a:t>Giving before Moses (before the Law) -</a:t>
            </a:r>
          </a:p>
          <a:p>
            <a:pPr>
              <a:buFont typeface="Arial" charset="0"/>
              <a:buChar char="•"/>
            </a:pPr>
            <a:r>
              <a:rPr lang="en-US" dirty="0" smtClean="0">
                <a:effectLst>
                  <a:glow rad="101600">
                    <a:schemeClr val="bg1">
                      <a:alpha val="60000"/>
                    </a:schemeClr>
                  </a:glow>
                </a:effectLst>
              </a:rPr>
              <a:t>Abraham gave tithes to Melchizedek – </a:t>
            </a:r>
            <a:r>
              <a:rPr lang="en-US" i="1" dirty="0" smtClean="0">
                <a:effectLst>
                  <a:glow rad="101600">
                    <a:schemeClr val="bg1">
                      <a:alpha val="60000"/>
                    </a:schemeClr>
                  </a:glow>
                </a:effectLst>
              </a:rPr>
              <a:t>(Genesis 14:20)</a:t>
            </a:r>
          </a:p>
          <a:p>
            <a:pPr>
              <a:buNone/>
            </a:pPr>
            <a:endParaRPr lang="en-US" i="1" dirty="0">
              <a:effectLst>
                <a:glow rad="101600">
                  <a:schemeClr val="bg1">
                    <a:alpha val="60000"/>
                  </a:schemeClr>
                </a:glow>
              </a:effectLst>
            </a:endParaRPr>
          </a:p>
          <a:p>
            <a:pPr>
              <a:buNone/>
            </a:pPr>
            <a:endParaRPr lang="en-US" i="1" dirty="0" smtClean="0">
              <a:effectLst>
                <a:glow rad="101600">
                  <a:schemeClr val="bg1">
                    <a:alpha val="60000"/>
                  </a:schemeClr>
                </a:glow>
              </a:effectLst>
            </a:endParaRPr>
          </a:p>
          <a:p>
            <a:pPr>
              <a:buNone/>
            </a:pPr>
            <a:endParaRPr lang="en-US" i="1" dirty="0" smtClean="0">
              <a:effectLst>
                <a:glow rad="101600">
                  <a:schemeClr val="bg1">
                    <a:alpha val="60000"/>
                  </a:schemeClr>
                </a:glow>
              </a:effectLst>
            </a:endParaRPr>
          </a:p>
          <a:p>
            <a:pPr>
              <a:buFont typeface="Arial" charset="0"/>
              <a:buChar char="•"/>
            </a:pPr>
            <a:r>
              <a:rPr lang="en-US" dirty="0" smtClean="0">
                <a:effectLst>
                  <a:glow rad="101600">
                    <a:schemeClr val="bg1">
                      <a:alpha val="60000"/>
                    </a:schemeClr>
                  </a:glow>
                </a:effectLst>
              </a:rPr>
              <a:t>Jacob gave tithes to the Lord – </a:t>
            </a:r>
            <a:r>
              <a:rPr lang="en-US" i="1" dirty="0" smtClean="0">
                <a:effectLst>
                  <a:glow rad="101600">
                    <a:schemeClr val="bg1">
                      <a:alpha val="60000"/>
                    </a:schemeClr>
                  </a:glow>
                </a:effectLst>
              </a:rPr>
              <a:t>(Genesis 28:22)</a:t>
            </a:r>
          </a:p>
          <a:p>
            <a:pPr>
              <a:buNone/>
            </a:pPr>
            <a:endParaRPr lang="en-US" i="1" dirty="0" smtClean="0">
              <a:effectLst>
                <a:glow rad="101600">
                  <a:schemeClr val="bg1">
                    <a:alpha val="60000"/>
                  </a:schemeClr>
                </a:glow>
              </a:effectLst>
            </a:endParaRPr>
          </a:p>
        </p:txBody>
      </p:sp>
      <p:pic>
        <p:nvPicPr>
          <p:cNvPr id="3074" name="Picture 2" descr="C:\Users\Ptr. Daniel White\Desktop\Bible pictures\Bible pictures Old Testament\Abraham\Abraham w Melchizedek\Melchisedek blesses Abram 1355-11.jpg"/>
          <p:cNvPicPr>
            <a:picLocks noChangeAspect="1" noChangeArrowheads="1"/>
          </p:cNvPicPr>
          <p:nvPr/>
        </p:nvPicPr>
        <p:blipFill>
          <a:blip r:embed="rId3" cstate="print"/>
          <a:srcRect/>
          <a:stretch>
            <a:fillRect/>
          </a:stretch>
        </p:blipFill>
        <p:spPr bwMode="auto">
          <a:xfrm flipH="1">
            <a:off x="2209800" y="3810000"/>
            <a:ext cx="1583461" cy="1816912"/>
          </a:xfrm>
          <a:prstGeom prst="rect">
            <a:avLst/>
          </a:prstGeom>
          <a:noFill/>
        </p:spPr>
      </p:pic>
      <p:pic>
        <p:nvPicPr>
          <p:cNvPr id="3075" name="Picture 3" descr="c:\Users\Ptr. Daniel White\Desktop\Bible pictures\Bible pictures Old Testament\Jacob &amp; Esau\Jacob's Vow at  Bethel 1178.jpg"/>
          <p:cNvPicPr>
            <a:picLocks noChangeAspect="1" noChangeArrowheads="1"/>
          </p:cNvPicPr>
          <p:nvPr/>
        </p:nvPicPr>
        <p:blipFill>
          <a:blip r:embed="rId4" cstate="print"/>
          <a:srcRect/>
          <a:stretch>
            <a:fillRect/>
          </a:stretch>
        </p:blipFill>
        <p:spPr bwMode="auto">
          <a:xfrm flipH="1">
            <a:off x="5334000" y="3733800"/>
            <a:ext cx="1524699" cy="1905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to="" calcmode="lin" valueType="num">
                                      <p:cBhvr>
                                        <p:cTn id="22" dur="1" fill="hold"/>
                                        <p:tgtEl>
                                          <p:spTgt spid="307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to="" calcmode="lin" valueType="num">
                                      <p:cBhvr>
                                        <p:cTn id="27" dur="1" fill="hold"/>
                                        <p:tgtEl>
                                          <p:spTgt spid="3">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 to="" calcmode="lin" valueType="num">
                                      <p:cBhvr>
                                        <p:cTn id="32"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Font typeface="Wingdings"/>
              <a:buChar char="Ø"/>
            </a:pPr>
            <a:r>
              <a:rPr lang="en-US" dirty="0" smtClean="0">
                <a:effectLst>
                  <a:glow rad="101600">
                    <a:schemeClr val="bg1">
                      <a:alpha val="60000"/>
                    </a:schemeClr>
                  </a:glow>
                </a:effectLst>
              </a:rPr>
              <a:t> Giving from Moses to Jesus (Under the Law) –</a:t>
            </a:r>
          </a:p>
          <a:p>
            <a:pPr>
              <a:buFont typeface="Arial" charset="0"/>
              <a:buChar char="•"/>
            </a:pPr>
            <a:r>
              <a:rPr lang="en-US" dirty="0" smtClean="0">
                <a:solidFill>
                  <a:srgbClr val="FFC000"/>
                </a:solidFill>
                <a:effectLst>
                  <a:glow rad="101600">
                    <a:schemeClr val="bg1">
                      <a:alpha val="60000"/>
                    </a:schemeClr>
                  </a:glow>
                </a:effectLst>
              </a:rPr>
              <a:t>Mandatory giving – </a:t>
            </a:r>
          </a:p>
          <a:p>
            <a:pPr marL="514350" indent="-514350">
              <a:buAutoNum type="arabicParenR"/>
            </a:pPr>
            <a:r>
              <a:rPr lang="en-US" i="1" dirty="0" smtClean="0">
                <a:effectLst>
                  <a:glow rad="101600">
                    <a:schemeClr val="bg1">
                      <a:alpha val="60000"/>
                    </a:schemeClr>
                  </a:glow>
                </a:effectLst>
              </a:rPr>
              <a:t>Leviticus 27:30-33 </a:t>
            </a:r>
          </a:p>
          <a:p>
            <a:pPr marL="514350" indent="-514350">
              <a:buNone/>
            </a:pPr>
            <a:r>
              <a:rPr lang="en-US" dirty="0">
                <a:effectLst>
                  <a:glow rad="101600">
                    <a:schemeClr val="bg1">
                      <a:alpha val="60000"/>
                    </a:schemeClr>
                  </a:glow>
                </a:effectLst>
              </a:rPr>
              <a:t> </a:t>
            </a:r>
            <a:r>
              <a:rPr lang="en-US" dirty="0" smtClean="0">
                <a:effectLst>
                  <a:glow rad="101600">
                    <a:schemeClr val="bg1">
                      <a:alpha val="60000"/>
                    </a:schemeClr>
                  </a:glow>
                </a:effectLst>
              </a:rPr>
              <a:t>     10% of all the people had was to be given to the support of the Priest. This provided the needs of the Priest as they ministered to the Lord </a:t>
            </a:r>
            <a:r>
              <a:rPr lang="en-US" i="1" dirty="0" smtClean="0">
                <a:effectLst>
                  <a:glow rad="101600">
                    <a:schemeClr val="bg1">
                      <a:alpha val="60000"/>
                    </a:schemeClr>
                  </a:glow>
                </a:effectLst>
              </a:rPr>
              <a:t>(I Corinthians 9:7-14).</a:t>
            </a:r>
          </a:p>
          <a:p>
            <a:pPr marL="514350" indent="-514350">
              <a:buNone/>
            </a:pPr>
            <a:r>
              <a:rPr lang="en-US" i="1" dirty="0" smtClean="0">
                <a:effectLst>
                  <a:glow rad="101600">
                    <a:schemeClr val="bg1">
                      <a:alpha val="60000"/>
                    </a:schemeClr>
                  </a:glow>
                </a:effectLst>
              </a:rPr>
              <a:t>2) Deuteronomy 12:6-17; 14:22-27</a:t>
            </a:r>
          </a:p>
          <a:p>
            <a:pPr marL="514350" indent="-514350">
              <a:buNone/>
            </a:pPr>
            <a:r>
              <a:rPr lang="en-US" i="1" dirty="0" smtClean="0">
                <a:effectLst>
                  <a:glow rad="101600">
                    <a:schemeClr val="bg1">
                      <a:alpha val="60000"/>
                    </a:schemeClr>
                  </a:glow>
                </a:effectLst>
              </a:rPr>
              <a:t>     </a:t>
            </a:r>
            <a:r>
              <a:rPr lang="en-US" dirty="0" smtClean="0">
                <a:effectLst>
                  <a:glow rad="101600">
                    <a:schemeClr val="bg1">
                      <a:alpha val="60000"/>
                    </a:schemeClr>
                  </a:glow>
                </a:effectLst>
              </a:rPr>
              <a:t>Another 10% was required to fund the national holidays and feast days. This provided for national unity.</a:t>
            </a:r>
          </a:p>
          <a:p>
            <a:pPr>
              <a:buNone/>
            </a:pPr>
            <a:endParaRPr lang="en-US" dirty="0">
              <a:effectLst>
                <a:glow rad="101600">
                  <a:schemeClr val="bg1">
                    <a:alpha val="60000"/>
                  </a:schemeClr>
                </a:glow>
              </a:effectLst>
            </a:endParaRPr>
          </a:p>
        </p:txBody>
      </p:sp>
      <p:pic>
        <p:nvPicPr>
          <p:cNvPr id="5122" name="Picture 2" descr="c:\Users\Ptr. Daniel White\Desktop\Bible pictures\Bible pictures Old Testament\Moses3 after Egypt\A-bs-ten commandments.jpg"/>
          <p:cNvPicPr>
            <a:picLocks noChangeAspect="1" noChangeArrowheads="1"/>
          </p:cNvPicPr>
          <p:nvPr/>
        </p:nvPicPr>
        <p:blipFill>
          <a:blip r:embed="rId3" cstate="print"/>
          <a:srcRect/>
          <a:stretch>
            <a:fillRect/>
          </a:stretch>
        </p:blipFill>
        <p:spPr bwMode="auto">
          <a:xfrm>
            <a:off x="4572000" y="914400"/>
            <a:ext cx="1066800" cy="1332168"/>
          </a:xfrm>
          <a:prstGeom prst="rect">
            <a:avLst/>
          </a:prstGeom>
          <a:noFill/>
        </p:spPr>
      </p:pic>
      <p:pic>
        <p:nvPicPr>
          <p:cNvPr id="5123" name="Picture 3" descr="C:\Users\Ptr. Daniel White\Desktop\Bible pictures\Jesus\12 Crucifixion\carrying_the_cross 3.jpg"/>
          <p:cNvPicPr>
            <a:picLocks noChangeAspect="1" noChangeArrowheads="1"/>
          </p:cNvPicPr>
          <p:nvPr/>
        </p:nvPicPr>
        <p:blipFill>
          <a:blip r:embed="rId4" cstate="print"/>
          <a:srcRect/>
          <a:stretch>
            <a:fillRect/>
          </a:stretch>
        </p:blipFill>
        <p:spPr bwMode="auto">
          <a:xfrm>
            <a:off x="6553200" y="914400"/>
            <a:ext cx="1456464" cy="1274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3600" i="1" dirty="0" smtClean="0">
                <a:effectLst>
                  <a:glow rad="101600">
                    <a:schemeClr val="bg1">
                      <a:alpha val="60000"/>
                    </a:schemeClr>
                  </a:glow>
                </a:effectLst>
              </a:rPr>
              <a:t>3) Deuteronomy 14:28-29</a:t>
            </a:r>
          </a:p>
          <a:p>
            <a:pPr>
              <a:buNone/>
            </a:pPr>
            <a:r>
              <a:rPr lang="en-US" sz="3600" dirty="0" smtClean="0">
                <a:effectLst>
                  <a:glow rad="101600">
                    <a:schemeClr val="bg1">
                      <a:alpha val="60000"/>
                    </a:schemeClr>
                  </a:glow>
                </a:effectLst>
              </a:rPr>
              <a:t>    Every third year there was an additional 10% tithe given to help meet the needs of the poor and needy.</a:t>
            </a:r>
            <a:endParaRPr lang="en-US" sz="3600" dirty="0">
              <a:effectLst>
                <a:glow rad="101600">
                  <a:schemeClr val="bg1">
                    <a:alpha val="60000"/>
                  </a:schemeClr>
                </a:glow>
              </a:effectLst>
            </a:endParaRPr>
          </a:p>
          <a:p>
            <a:pPr>
              <a:buNone/>
            </a:pPr>
            <a:r>
              <a:rPr lang="en-US" sz="3600" i="1" dirty="0" smtClean="0">
                <a:solidFill>
                  <a:srgbClr val="FFC000"/>
                </a:solidFill>
                <a:effectLst>
                  <a:glow rad="101600">
                    <a:schemeClr val="bg1">
                      <a:alpha val="60000"/>
                    </a:schemeClr>
                  </a:glow>
                </a:effectLst>
              </a:rPr>
              <a:t>    Malachi 3:10 “Bring all the tithes into all the storehouse…”</a:t>
            </a:r>
            <a:endParaRPr lang="en-US" sz="3600" i="1" dirty="0" smtClean="0">
              <a:effectLst>
                <a:glow rad="101600">
                  <a:schemeClr val="bg1">
                    <a:alpha val="60000"/>
                  </a:schemeClr>
                </a:glow>
              </a:effectLst>
            </a:endParaRPr>
          </a:p>
          <a:p>
            <a:pPr>
              <a:buNone/>
            </a:pPr>
            <a:r>
              <a:rPr lang="en-US" sz="3600" i="1" dirty="0" smtClean="0">
                <a:solidFill>
                  <a:srgbClr val="FFC000"/>
                </a:solidFill>
                <a:effectLst>
                  <a:glow rad="101600">
                    <a:schemeClr val="bg1">
                      <a:alpha val="60000"/>
                    </a:schemeClr>
                  </a:glow>
                </a:effectLst>
              </a:rPr>
              <a:t>10% Priest</a:t>
            </a:r>
          </a:p>
          <a:p>
            <a:pPr>
              <a:buNone/>
            </a:pPr>
            <a:r>
              <a:rPr lang="en-US" sz="3600" i="1" dirty="0" smtClean="0">
                <a:solidFill>
                  <a:srgbClr val="FFC000"/>
                </a:solidFill>
                <a:effectLst>
                  <a:glow rad="101600">
                    <a:schemeClr val="bg1">
                      <a:alpha val="60000"/>
                    </a:schemeClr>
                  </a:glow>
                </a:effectLst>
              </a:rPr>
              <a:t>10% Holidays and Feast Days</a:t>
            </a:r>
          </a:p>
          <a:p>
            <a:pPr>
              <a:buNone/>
            </a:pPr>
            <a:r>
              <a:rPr lang="en-US" sz="3600" i="1" dirty="0" smtClean="0">
                <a:solidFill>
                  <a:srgbClr val="FFC000"/>
                </a:solidFill>
                <a:effectLst>
                  <a:glow rad="101600">
                    <a:schemeClr val="bg1">
                      <a:alpha val="60000"/>
                    </a:schemeClr>
                  </a:glow>
                </a:effectLst>
              </a:rPr>
              <a:t>10% Collected every 3</a:t>
            </a:r>
            <a:r>
              <a:rPr lang="en-US" sz="3600" i="1" baseline="30000" dirty="0" smtClean="0">
                <a:solidFill>
                  <a:srgbClr val="FFC000"/>
                </a:solidFill>
                <a:effectLst>
                  <a:glow rad="101600">
                    <a:schemeClr val="bg1">
                      <a:alpha val="60000"/>
                    </a:schemeClr>
                  </a:glow>
                </a:effectLst>
              </a:rPr>
              <a:t>rd</a:t>
            </a:r>
            <a:r>
              <a:rPr lang="en-US" sz="3600" i="1" dirty="0" smtClean="0">
                <a:solidFill>
                  <a:srgbClr val="FFC000"/>
                </a:solidFill>
                <a:effectLst>
                  <a:glow rad="101600">
                    <a:schemeClr val="bg1">
                      <a:alpha val="60000"/>
                    </a:schemeClr>
                  </a:glow>
                </a:effectLst>
              </a:rPr>
              <a:t> year for the poor</a:t>
            </a:r>
          </a:p>
          <a:p>
            <a:pPr>
              <a:buNone/>
            </a:pPr>
            <a:r>
              <a:rPr lang="en-US" sz="3600" i="1" dirty="0" smtClean="0">
                <a:solidFill>
                  <a:srgbClr val="FFC000"/>
                </a:solidFill>
                <a:effectLst>
                  <a:glow rad="101600">
                    <a:schemeClr val="bg1">
                      <a:alpha val="60000"/>
                    </a:schemeClr>
                  </a:glow>
                </a:effectLst>
              </a:rPr>
              <a:t>Total yearly tithe = 23 1/3%</a:t>
            </a:r>
          </a:p>
          <a:p>
            <a:pPr>
              <a:buNone/>
            </a:pPr>
            <a:endParaRPr lang="en-US" sz="3600" i="1" dirty="0" smtClean="0">
              <a:solidFill>
                <a:srgbClr val="FFC000"/>
              </a:solidFill>
              <a:effectLst>
                <a:glow rad="101600">
                  <a:schemeClr val="bg1">
                    <a:alpha val="60000"/>
                  </a:schemeClr>
                </a:glow>
              </a:effectLst>
            </a:endParaRPr>
          </a:p>
          <a:p>
            <a:pPr>
              <a:buNone/>
            </a:pPr>
            <a:endParaRPr lang="en-US" sz="3600" i="1" dirty="0">
              <a:solidFill>
                <a:srgbClr val="FFC0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Font typeface="Arial" charset="0"/>
              <a:buChar char="•"/>
            </a:pPr>
            <a:r>
              <a:rPr lang="en-US" dirty="0" smtClean="0">
                <a:solidFill>
                  <a:srgbClr val="FFC000"/>
                </a:solidFill>
                <a:effectLst>
                  <a:glow rad="101600">
                    <a:schemeClr val="bg1">
                      <a:alpha val="60000"/>
                    </a:schemeClr>
                  </a:glow>
                </a:effectLst>
              </a:rPr>
              <a:t>Free will giving –</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This offering was to be given above their required tithes and was an expression of their love for the Lord and their faith in God – </a:t>
            </a:r>
            <a:r>
              <a:rPr lang="en-US" i="1" dirty="0" smtClean="0">
                <a:effectLst>
                  <a:glow rad="101600">
                    <a:schemeClr val="bg1">
                      <a:alpha val="60000"/>
                    </a:schemeClr>
                  </a:glow>
                </a:effectLst>
              </a:rPr>
              <a:t>(Proverbs 3:9-10; 11:24-25; Exodus 25:1-2; 35:5, 21; 36:5-7)</a:t>
            </a:r>
          </a:p>
          <a:p>
            <a:pPr>
              <a:buFont typeface="Wingdings"/>
              <a:buChar char="Ø"/>
            </a:pPr>
            <a:r>
              <a:rPr lang="en-US" dirty="0" smtClean="0">
                <a:effectLst>
                  <a:glow rad="101600">
                    <a:schemeClr val="bg1">
                      <a:alpha val="60000"/>
                    </a:schemeClr>
                  </a:glow>
                </a:effectLst>
              </a:rPr>
              <a:t> Giving from Jesus to the present – </a:t>
            </a:r>
          </a:p>
          <a:p>
            <a:pPr>
              <a:buNone/>
            </a:pPr>
            <a:endParaRPr lang="en-US" dirty="0">
              <a:effectLst>
                <a:glow rad="101600">
                  <a:schemeClr val="bg1">
                    <a:alpha val="60000"/>
                  </a:schemeClr>
                </a:glow>
              </a:effectLst>
            </a:endParaRPr>
          </a:p>
        </p:txBody>
      </p:sp>
      <p:pic>
        <p:nvPicPr>
          <p:cNvPr id="6146" name="Picture 2" descr="c:\Users\Ptr. Daniel White\Desktop\Bible pictures\Jesus\14 Resurrection\ch2_He_Lives by Simon Dewey.jpg"/>
          <p:cNvPicPr>
            <a:picLocks noChangeAspect="1" noChangeArrowheads="1"/>
          </p:cNvPicPr>
          <p:nvPr/>
        </p:nvPicPr>
        <p:blipFill>
          <a:blip r:embed="rId3" cstate="print"/>
          <a:srcRect/>
          <a:stretch>
            <a:fillRect/>
          </a:stretch>
        </p:blipFill>
        <p:spPr bwMode="auto">
          <a:xfrm>
            <a:off x="1143001" y="3810000"/>
            <a:ext cx="2438400" cy="2946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148" name="Picture 4" descr="C:\Users\Ptr. Daniel White\Desktop\Bible pictures\Churches\Church\1-04-05 019.jpg"/>
          <p:cNvPicPr>
            <a:picLocks noChangeAspect="1" noChangeArrowheads="1"/>
          </p:cNvPicPr>
          <p:nvPr/>
        </p:nvPicPr>
        <p:blipFill>
          <a:blip r:embed="rId4" cstate="print"/>
          <a:srcRect/>
          <a:stretch>
            <a:fillRect/>
          </a:stretch>
        </p:blipFill>
        <p:spPr bwMode="auto">
          <a:xfrm>
            <a:off x="4953000" y="3829052"/>
            <a:ext cx="3632353" cy="27241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to="" calcmode="lin" valueType="num">
                                      <p:cBhvr>
                                        <p:cTn id="17" dur="1" fill="hold"/>
                                        <p:tgtEl>
                                          <p:spTgt spid="614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 to="" calcmode="lin" valueType="num">
                                      <p:cBhvr>
                                        <p:cTn id="22" dur="1" fill="hold"/>
                                        <p:tgtEl>
                                          <p:spTgt spid="6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a:buFont typeface="Arial" charset="0"/>
              <a:buChar char="•"/>
            </a:pPr>
            <a:r>
              <a:rPr lang="en-US" dirty="0" smtClean="0">
                <a:solidFill>
                  <a:srgbClr val="FFC000"/>
                </a:solidFill>
                <a:effectLst>
                  <a:glow rad="101600">
                    <a:schemeClr val="bg1">
                      <a:alpha val="60000"/>
                    </a:schemeClr>
                  </a:glow>
                </a:effectLst>
              </a:rPr>
              <a:t>Required giving –</a:t>
            </a:r>
          </a:p>
          <a:p>
            <a:pPr>
              <a:buFontTx/>
              <a:buChar char="-"/>
            </a:pPr>
            <a:r>
              <a:rPr lang="en-US" dirty="0" smtClean="0">
                <a:effectLst>
                  <a:glow rad="101600">
                    <a:schemeClr val="bg1">
                      <a:alpha val="60000"/>
                    </a:schemeClr>
                  </a:glow>
                </a:effectLst>
              </a:rPr>
              <a:t>Taxes</a:t>
            </a:r>
            <a:r>
              <a:rPr lang="en-US" i="1" dirty="0" smtClean="0">
                <a:effectLst>
                  <a:glow rad="101600">
                    <a:schemeClr val="bg1">
                      <a:alpha val="60000"/>
                    </a:schemeClr>
                  </a:glow>
                </a:effectLst>
              </a:rPr>
              <a:t> (Romans 13:6-7)</a:t>
            </a:r>
          </a:p>
          <a:p>
            <a:pPr>
              <a:buFontTx/>
              <a:buChar char="-"/>
            </a:pPr>
            <a:r>
              <a:rPr lang="en-US" dirty="0" smtClean="0">
                <a:effectLst>
                  <a:glow rad="101600">
                    <a:schemeClr val="bg1">
                      <a:alpha val="60000"/>
                    </a:schemeClr>
                  </a:glow>
                </a:effectLst>
              </a:rPr>
              <a:t>Tithe </a:t>
            </a:r>
            <a:r>
              <a:rPr lang="en-US" i="1" dirty="0" smtClean="0">
                <a:effectLst>
                  <a:glow rad="101600">
                    <a:schemeClr val="bg1">
                      <a:alpha val="60000"/>
                    </a:schemeClr>
                  </a:glow>
                </a:effectLst>
              </a:rPr>
              <a:t>(I Corinthians 16:1-4)</a:t>
            </a:r>
          </a:p>
          <a:p>
            <a:pPr>
              <a:buFont typeface="Arial" charset="0"/>
              <a:buChar char="•"/>
            </a:pPr>
            <a:r>
              <a:rPr lang="en-US" dirty="0" smtClean="0">
                <a:solidFill>
                  <a:srgbClr val="FFC000"/>
                </a:solidFill>
                <a:effectLst>
                  <a:glow rad="101600">
                    <a:schemeClr val="bg1">
                      <a:alpha val="60000"/>
                    </a:schemeClr>
                  </a:glow>
                </a:effectLst>
              </a:rPr>
              <a:t>Free will giving – </a:t>
            </a:r>
            <a:r>
              <a:rPr lang="en-US" i="1" dirty="0" smtClean="0">
                <a:solidFill>
                  <a:srgbClr val="FFC000"/>
                </a:solidFill>
                <a:effectLst>
                  <a:glow rad="101600">
                    <a:schemeClr val="bg1">
                      <a:alpha val="60000"/>
                    </a:schemeClr>
                  </a:glow>
                </a:effectLst>
              </a:rPr>
              <a:t>(I Corinthians 9:6-10)</a:t>
            </a:r>
          </a:p>
          <a:p>
            <a:pPr>
              <a:buNone/>
            </a:pPr>
            <a:r>
              <a:rPr lang="en-US" dirty="0" smtClean="0">
                <a:effectLst>
                  <a:glow rad="101600">
                    <a:schemeClr val="bg1">
                      <a:alpha val="60000"/>
                    </a:schemeClr>
                  </a:glow>
                </a:effectLst>
              </a:rPr>
              <a:t>4. The purpose in tithes and offerings –</a:t>
            </a:r>
          </a:p>
          <a:p>
            <a:pPr>
              <a:buFont typeface="Arial" charset="0"/>
              <a:buChar char="•"/>
            </a:pPr>
            <a:r>
              <a:rPr lang="en-US" dirty="0" smtClean="0">
                <a:effectLst>
                  <a:glow rad="101600">
                    <a:schemeClr val="bg1">
                      <a:alpha val="60000"/>
                    </a:schemeClr>
                  </a:glow>
                </a:effectLst>
              </a:rPr>
              <a:t>To support church ministry</a:t>
            </a:r>
          </a:p>
          <a:p>
            <a:pPr>
              <a:buFont typeface="Arial" charset="0"/>
              <a:buChar char="•"/>
            </a:pPr>
            <a:r>
              <a:rPr lang="en-US" dirty="0" smtClean="0">
                <a:effectLst>
                  <a:glow rad="101600">
                    <a:schemeClr val="bg1">
                      <a:alpha val="60000"/>
                    </a:schemeClr>
                  </a:glow>
                </a:effectLst>
              </a:rPr>
              <a:t>To support the upkeep of the building and grounds</a:t>
            </a:r>
          </a:p>
          <a:p>
            <a:pPr>
              <a:buFont typeface="Arial" charset="0"/>
              <a:buChar char="•"/>
            </a:pPr>
            <a:r>
              <a:rPr lang="en-US" dirty="0" smtClean="0">
                <a:effectLst>
                  <a:glow rad="101600">
                    <a:schemeClr val="bg1">
                      <a:alpha val="60000"/>
                    </a:schemeClr>
                  </a:glow>
                </a:effectLst>
              </a:rPr>
              <a:t>To support missionaries</a:t>
            </a:r>
          </a:p>
          <a:p>
            <a:pPr>
              <a:buFont typeface="Arial" charset="0"/>
              <a:buChar char="•"/>
            </a:pPr>
            <a:r>
              <a:rPr lang="en-US" dirty="0" smtClean="0">
                <a:effectLst>
                  <a:glow rad="101600">
                    <a:schemeClr val="bg1">
                      <a:alpha val="60000"/>
                    </a:schemeClr>
                  </a:glow>
                </a:effectLst>
              </a:rPr>
              <a:t>To support pastors</a:t>
            </a:r>
          </a:p>
          <a:p>
            <a:pPr>
              <a:buFont typeface="Arial" charset="0"/>
              <a:buChar char="•"/>
            </a:pPr>
            <a:r>
              <a:rPr lang="en-US" dirty="0" smtClean="0">
                <a:effectLst>
                  <a:glow rad="101600">
                    <a:schemeClr val="bg1">
                      <a:alpha val="60000"/>
                    </a:schemeClr>
                  </a:glow>
                </a:effectLst>
              </a:rPr>
              <a:t>To help meet needs</a:t>
            </a:r>
            <a:endParaRPr lang="en-US" dirty="0">
              <a:effectLst>
                <a:glow rad="101600">
                  <a:schemeClr val="bg1">
                    <a:alpha val="60000"/>
                  </a:schemeClr>
                </a:glow>
              </a:effectLst>
            </a:endParaRPr>
          </a:p>
        </p:txBody>
      </p:sp>
      <p:pic>
        <p:nvPicPr>
          <p:cNvPr id="8194" name="Picture 2" descr="c:\Users\Ptr. Daniel White\Desktop\Bible pictures\Churches\1 Dad's Pix (35).jpg"/>
          <p:cNvPicPr>
            <a:picLocks noChangeAspect="1" noChangeArrowheads="1"/>
          </p:cNvPicPr>
          <p:nvPr/>
        </p:nvPicPr>
        <p:blipFill>
          <a:blip r:embed="rId3" cstate="print"/>
          <a:srcRect/>
          <a:stretch>
            <a:fillRect/>
          </a:stretch>
        </p:blipFill>
        <p:spPr bwMode="auto">
          <a:xfrm>
            <a:off x="5486400" y="4191000"/>
            <a:ext cx="2990850" cy="2247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629400"/>
          </a:xfrm>
        </p:spPr>
        <p:txBody>
          <a:bodyPr>
            <a:normAutofit lnSpcReduction="10000"/>
          </a:bodyPr>
          <a:lstStyle/>
          <a:p>
            <a:pPr>
              <a:buNone/>
            </a:pPr>
            <a:r>
              <a:rPr lang="en-US" dirty="0" smtClean="0">
                <a:effectLst>
                  <a:glow rad="101600">
                    <a:schemeClr val="bg1">
                      <a:alpha val="60000"/>
                    </a:schemeClr>
                  </a:glow>
                </a:effectLst>
              </a:rPr>
              <a:t>5. Where is the tithe to be given?</a:t>
            </a:r>
          </a:p>
          <a:p>
            <a:pPr>
              <a:buNone/>
            </a:pPr>
            <a:endParaRPr lang="en-US" dirty="0">
              <a:effectLst>
                <a:glow rad="101600">
                  <a:schemeClr val="bg1">
                    <a:alpha val="60000"/>
                  </a:schemeClr>
                </a:glow>
              </a:effectLst>
            </a:endParaRPr>
          </a:p>
          <a:p>
            <a:pPr>
              <a:buNone/>
            </a:pPr>
            <a:r>
              <a:rPr lang="en-US" i="1" dirty="0" smtClean="0">
                <a:solidFill>
                  <a:srgbClr val="FFC000"/>
                </a:solidFill>
                <a:effectLst>
                  <a:glow rad="101600">
                    <a:schemeClr val="bg1">
                      <a:alpha val="60000"/>
                    </a:schemeClr>
                  </a:glow>
                </a:effectLst>
              </a:rPr>
              <a:t>     </a:t>
            </a:r>
            <a:r>
              <a:rPr lang="en-US" sz="4000" i="1" dirty="0" smtClean="0">
                <a:solidFill>
                  <a:srgbClr val="FFC000"/>
                </a:solidFill>
                <a:effectLst>
                  <a:glow rad="101600">
                    <a:schemeClr val="bg1">
                      <a:alpha val="60000"/>
                    </a:schemeClr>
                  </a:glow>
                </a:effectLst>
              </a:rPr>
              <a:t>“Store house”</a:t>
            </a:r>
          </a:p>
          <a:p>
            <a:pPr>
              <a:buNone/>
            </a:pPr>
            <a:endParaRPr lang="en-US" dirty="0">
              <a:effectLst>
                <a:glow rad="101600">
                  <a:schemeClr val="bg1">
                    <a:alpha val="60000"/>
                  </a:schemeClr>
                </a:glow>
              </a:effectLst>
            </a:endParaRPr>
          </a:p>
          <a:p>
            <a:pPr>
              <a:buFont typeface="Arial" charset="0"/>
              <a:buChar char="•"/>
            </a:pPr>
            <a:r>
              <a:rPr lang="en-US" dirty="0" smtClean="0">
                <a:effectLst>
                  <a:glow rad="101600">
                    <a:schemeClr val="bg1">
                      <a:alpha val="60000"/>
                    </a:schemeClr>
                  </a:glow>
                </a:effectLst>
              </a:rPr>
              <a:t>Old Testament – Temple</a:t>
            </a:r>
          </a:p>
          <a:p>
            <a:pPr>
              <a:buNone/>
            </a:pPr>
            <a:endParaRPr lang="en-US" dirty="0" smtClean="0">
              <a:effectLst>
                <a:glow rad="101600">
                  <a:schemeClr val="bg1">
                    <a:alpha val="60000"/>
                  </a:schemeClr>
                </a:glow>
              </a:effectLst>
            </a:endParaRPr>
          </a:p>
          <a:p>
            <a:pPr>
              <a:buFont typeface="Arial" charset="0"/>
              <a:buChar char="•"/>
            </a:pPr>
            <a:r>
              <a:rPr lang="en-US" dirty="0" smtClean="0">
                <a:effectLst>
                  <a:glow rad="101600">
                    <a:schemeClr val="bg1">
                      <a:alpha val="60000"/>
                    </a:schemeClr>
                  </a:glow>
                </a:effectLst>
              </a:rPr>
              <a:t>New Testament – Church</a:t>
            </a:r>
          </a:p>
          <a:p>
            <a:pPr>
              <a:buFont typeface="Arial" charset="0"/>
              <a:buChar char="•"/>
            </a:pPr>
            <a:endParaRPr lang="en-US" dirty="0">
              <a:effectLst>
                <a:glow rad="101600">
                  <a:schemeClr val="bg1">
                    <a:alpha val="60000"/>
                  </a:schemeClr>
                </a:glow>
              </a:effectLst>
            </a:endParaRPr>
          </a:p>
          <a:p>
            <a:pPr>
              <a:buNone/>
            </a:pPr>
            <a:r>
              <a:rPr lang="en-US" dirty="0" smtClean="0">
                <a:effectLst>
                  <a:glow rad="101600">
                    <a:schemeClr val="bg1">
                      <a:alpha val="60000"/>
                    </a:schemeClr>
                  </a:glow>
                </a:effectLst>
              </a:rPr>
              <a:t>    In the New Testament collections of the tithes and offerings were to be brought to the church leaders who would oversee the distribution of the funds </a:t>
            </a:r>
            <a:r>
              <a:rPr lang="en-US" i="1" dirty="0" smtClean="0">
                <a:effectLst>
                  <a:glow rad="101600">
                    <a:schemeClr val="bg1">
                      <a:alpha val="60000"/>
                    </a:schemeClr>
                  </a:glow>
                </a:effectLst>
              </a:rPr>
              <a:t>– (Acts 4:34-37)</a:t>
            </a:r>
            <a:endParaRPr lang="en-US" i="1" dirty="0">
              <a:effectLst>
                <a:glow rad="101600">
                  <a:schemeClr val="bg1">
                    <a:alpha val="60000"/>
                  </a:schemeClr>
                </a:glow>
              </a:effectLst>
            </a:endParaRPr>
          </a:p>
        </p:txBody>
      </p:sp>
      <p:pic>
        <p:nvPicPr>
          <p:cNvPr id="7170" name="Picture 2" descr="C:\Users\Ptr. Daniel White\Desktop\Bible pictures\Churches\1 Dad's Pix (31).jpg"/>
          <p:cNvPicPr>
            <a:picLocks noChangeAspect="1" noChangeArrowheads="1"/>
          </p:cNvPicPr>
          <p:nvPr/>
        </p:nvPicPr>
        <p:blipFill>
          <a:blip r:embed="rId3" cstate="print"/>
          <a:srcRect/>
          <a:stretch>
            <a:fillRect/>
          </a:stretch>
        </p:blipFill>
        <p:spPr bwMode="auto">
          <a:xfrm>
            <a:off x="7467600" y="2438400"/>
            <a:ext cx="1393825" cy="20326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171" name="Picture 3" descr="C:\Users\Ptr. Daniel White\Desktop\Bible pictures\fales teachers, churches, idols, temples\gal_grk_oly_temple.jpg"/>
          <p:cNvPicPr>
            <a:picLocks noChangeAspect="1" noChangeArrowheads="1"/>
          </p:cNvPicPr>
          <p:nvPr/>
        </p:nvPicPr>
        <p:blipFill>
          <a:blip r:embed="rId4" cstate="print"/>
          <a:srcRect/>
          <a:stretch>
            <a:fillRect/>
          </a:stretch>
        </p:blipFill>
        <p:spPr bwMode="auto">
          <a:xfrm>
            <a:off x="5105400" y="1143000"/>
            <a:ext cx="2117272" cy="1852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171"/>
                                        </p:tgtEl>
                                        <p:attrNameLst>
                                          <p:attrName>style.visibility</p:attrName>
                                        </p:attrNameLst>
                                      </p:cBhvr>
                                      <p:to>
                                        <p:strVal val="visible"/>
                                      </p:to>
                                    </p:set>
                                    <p:animEffect transition="in" filter="wipe(down)">
                                      <p:cBhvr>
                                        <p:cTn id="29" dur="500"/>
                                        <p:tgtEl>
                                          <p:spTgt spid="717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i="1" dirty="0" smtClean="0">
                <a:solidFill>
                  <a:srgbClr val="FFC000"/>
                </a:solidFill>
                <a:effectLst>
                  <a:glow rad="101600">
                    <a:schemeClr val="bg1">
                      <a:alpha val="60000"/>
                    </a:schemeClr>
                  </a:glow>
                </a:effectLst>
              </a:rPr>
              <a:t>   “Let every one of you lay by him in store…”              (I Corinthians 16:2)</a:t>
            </a:r>
          </a:p>
          <a:p>
            <a:pPr>
              <a:buNone/>
            </a:pPr>
            <a:endParaRPr lang="en-US" i="1" dirty="0">
              <a:solidFill>
                <a:srgbClr val="FFC000"/>
              </a:solidFill>
              <a:effectLst>
                <a:glow rad="101600">
                  <a:schemeClr val="bg1">
                    <a:alpha val="60000"/>
                  </a:schemeClr>
                </a:glow>
              </a:effectLst>
            </a:endParaRPr>
          </a:p>
          <a:p>
            <a:pPr>
              <a:buNone/>
            </a:pPr>
            <a:r>
              <a:rPr lang="en-US" i="1" dirty="0" smtClean="0">
                <a:effectLst>
                  <a:glow rad="101600">
                    <a:schemeClr val="bg1">
                      <a:alpha val="60000"/>
                    </a:schemeClr>
                  </a:glow>
                </a:effectLst>
              </a:rPr>
              <a:t>    Store (Greek – thesaurizo) (English – thesaurus = a treasury of words)</a:t>
            </a:r>
          </a:p>
          <a:p>
            <a:pPr>
              <a:buNone/>
            </a:pPr>
            <a:r>
              <a:rPr lang="en-US" i="1" dirty="0" smtClean="0">
                <a:effectLst>
                  <a:glow rad="101600">
                    <a:schemeClr val="bg1">
                      <a:alpha val="60000"/>
                    </a:schemeClr>
                  </a:glow>
                </a:effectLst>
              </a:rPr>
              <a:t>    Store (thesaurizo = treasury, money box, a chest, a warehouse)</a:t>
            </a:r>
          </a:p>
          <a:p>
            <a:pPr>
              <a:buNone/>
            </a:pPr>
            <a:endParaRPr lang="en-US" i="1" dirty="0">
              <a:effectLst>
                <a:glow rad="101600">
                  <a:schemeClr val="bg1">
                    <a:alpha val="60000"/>
                  </a:schemeClr>
                </a:glow>
              </a:effectLst>
            </a:endParaRPr>
          </a:p>
          <a:p>
            <a:pPr>
              <a:buNone/>
            </a:pPr>
            <a:endParaRPr lang="en-US" i="1" dirty="0">
              <a:effectLst>
                <a:glow rad="101600">
                  <a:schemeClr val="bg1">
                    <a:alpha val="60000"/>
                  </a:schemeClr>
                </a:glow>
              </a:effectLst>
            </a:endParaRPr>
          </a:p>
        </p:txBody>
      </p:sp>
      <p:pic>
        <p:nvPicPr>
          <p:cNvPr id="4" name="Picture 2"/>
          <p:cNvPicPr>
            <a:picLocks noChangeAspect="1" noChangeArrowheads="1"/>
          </p:cNvPicPr>
          <p:nvPr/>
        </p:nvPicPr>
        <p:blipFill>
          <a:blip r:embed="rId3" cstate="print"/>
          <a:srcRect/>
          <a:stretch>
            <a:fillRect/>
          </a:stretch>
        </p:blipFill>
        <p:spPr bwMode="auto">
          <a:xfrm>
            <a:off x="1066800" y="4191000"/>
            <a:ext cx="3246438" cy="2411923"/>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5943600" y="3619298"/>
            <a:ext cx="2028825" cy="3037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 calcmode="lin" valueType="num">
                                      <p:cBhvr>
                                        <p:cTn id="27" dur="500" fill="hold"/>
                                        <p:tgtEl>
                                          <p:spTgt spid="10242"/>
                                        </p:tgtEl>
                                        <p:attrNameLst>
                                          <p:attrName>ppt_w</p:attrName>
                                        </p:attrNameLst>
                                      </p:cBhvr>
                                      <p:tavLst>
                                        <p:tav tm="0">
                                          <p:val>
                                            <p:fltVal val="0"/>
                                          </p:val>
                                        </p:tav>
                                        <p:tav tm="100000">
                                          <p:val>
                                            <p:strVal val="#ppt_w"/>
                                          </p:val>
                                        </p:tav>
                                      </p:tavLst>
                                    </p:anim>
                                    <p:anim calcmode="lin" valueType="num">
                                      <p:cBhvr>
                                        <p:cTn id="28" dur="500" fill="hold"/>
                                        <p:tgtEl>
                                          <p:spTgt spid="10242"/>
                                        </p:tgtEl>
                                        <p:attrNameLst>
                                          <p:attrName>ppt_h</p:attrName>
                                        </p:attrNameLst>
                                      </p:cBhvr>
                                      <p:tavLst>
                                        <p:tav tm="0">
                                          <p:val>
                                            <p:fltVal val="0"/>
                                          </p:val>
                                        </p:tav>
                                        <p:tav tm="100000">
                                          <p:val>
                                            <p:strVal val="#ppt_h"/>
                                          </p:val>
                                        </p:tav>
                                      </p:tavLst>
                                    </p:anim>
                                    <p:animEffect transition="in" filter="fade">
                                      <p:cBhvr>
                                        <p:cTn id="2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7200" i="1" dirty="0" smtClean="0">
                <a:effectLst>
                  <a:glow rad="101600">
                    <a:schemeClr val="bg1">
                      <a:alpha val="60000"/>
                    </a:schemeClr>
                  </a:glow>
                </a:effectLst>
              </a:rPr>
              <a:t>The tithe should only be given to your local Church, not to other Christian ministries!</a:t>
            </a:r>
            <a:endParaRPr lang="en-US" sz="72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Autofit/>
          </a:bodyPr>
          <a:lstStyle/>
          <a:p>
            <a:pPr>
              <a:buNone/>
            </a:pPr>
            <a:r>
              <a:rPr lang="en-US" sz="3600" dirty="0" smtClean="0">
                <a:effectLst>
                  <a:glow rad="101600">
                    <a:schemeClr val="bg1">
                      <a:alpha val="60000"/>
                    </a:schemeClr>
                  </a:glow>
                </a:effectLst>
              </a:rPr>
              <a:t>6. When should the tithe be given? </a:t>
            </a:r>
            <a:r>
              <a:rPr lang="en-US" sz="3600" i="1" dirty="0" smtClean="0">
                <a:effectLst>
                  <a:glow rad="101600">
                    <a:schemeClr val="bg1">
                      <a:alpha val="60000"/>
                    </a:schemeClr>
                  </a:glow>
                </a:effectLst>
              </a:rPr>
              <a:t>“Upon the first day of the week…” (I Corinthians 16:2)</a:t>
            </a:r>
          </a:p>
          <a:p>
            <a:pPr>
              <a:buNone/>
            </a:pPr>
            <a:r>
              <a:rPr lang="en-US" sz="3600" dirty="0" smtClean="0">
                <a:effectLst>
                  <a:glow rad="101600">
                    <a:schemeClr val="bg1">
                      <a:alpha val="60000"/>
                    </a:schemeClr>
                  </a:glow>
                </a:effectLst>
              </a:rPr>
              <a:t>7. Who should be paying tithes? </a:t>
            </a:r>
            <a:r>
              <a:rPr lang="en-US" sz="3600" i="1" dirty="0" smtClean="0">
                <a:effectLst>
                  <a:glow rad="101600">
                    <a:schemeClr val="bg1">
                      <a:alpha val="60000"/>
                    </a:schemeClr>
                  </a:glow>
                </a:effectLst>
              </a:rPr>
              <a:t>“Let every one of you…” (I Corinthians 16:2)</a:t>
            </a:r>
          </a:p>
          <a:p>
            <a:pPr>
              <a:buFont typeface="Arial" charset="0"/>
              <a:buChar char="•"/>
            </a:pPr>
            <a:r>
              <a:rPr lang="en-US" sz="3600" i="1" dirty="0" smtClean="0">
                <a:effectLst>
                  <a:glow rad="101600">
                    <a:schemeClr val="bg1">
                      <a:alpha val="60000"/>
                    </a:schemeClr>
                  </a:glow>
                </a:effectLst>
              </a:rPr>
              <a:t>Young</a:t>
            </a:r>
          </a:p>
          <a:p>
            <a:pPr>
              <a:buFont typeface="Arial" charset="0"/>
              <a:buChar char="•"/>
            </a:pPr>
            <a:r>
              <a:rPr lang="en-US" sz="3600" i="1" dirty="0" smtClean="0">
                <a:effectLst>
                  <a:glow rad="101600">
                    <a:schemeClr val="bg1">
                      <a:alpha val="60000"/>
                    </a:schemeClr>
                  </a:glow>
                </a:effectLst>
              </a:rPr>
              <a:t>Old</a:t>
            </a:r>
          </a:p>
          <a:p>
            <a:pPr>
              <a:buFont typeface="Arial" charset="0"/>
              <a:buChar char="•"/>
            </a:pPr>
            <a:r>
              <a:rPr lang="en-US" sz="3600" i="1" dirty="0" smtClean="0">
                <a:effectLst>
                  <a:glow rad="101600">
                    <a:schemeClr val="bg1">
                      <a:alpha val="60000"/>
                    </a:schemeClr>
                  </a:glow>
                </a:effectLst>
              </a:rPr>
              <a:t>Rich</a:t>
            </a:r>
          </a:p>
          <a:p>
            <a:pPr>
              <a:buFont typeface="Arial" charset="0"/>
              <a:buChar char="•"/>
            </a:pPr>
            <a:r>
              <a:rPr lang="en-US" sz="3600" i="1" dirty="0" smtClean="0">
                <a:effectLst>
                  <a:glow rad="101600">
                    <a:schemeClr val="bg1">
                      <a:alpha val="60000"/>
                    </a:schemeClr>
                  </a:glow>
                </a:effectLst>
              </a:rPr>
              <a:t>Poor</a:t>
            </a:r>
          </a:p>
          <a:p>
            <a:pPr>
              <a:buFont typeface="Arial" charset="0"/>
              <a:buChar char="•"/>
            </a:pPr>
            <a:r>
              <a:rPr lang="en-US" sz="3600" i="1" dirty="0" smtClean="0">
                <a:effectLst>
                  <a:glow rad="101600">
                    <a:schemeClr val="bg1">
                      <a:alpha val="60000"/>
                    </a:schemeClr>
                  </a:glow>
                </a:effectLst>
              </a:rPr>
              <a:t>Middle class</a:t>
            </a:r>
          </a:p>
          <a:p>
            <a:pPr>
              <a:buFont typeface="Arial" charset="0"/>
              <a:buChar char="•"/>
            </a:pPr>
            <a:r>
              <a:rPr lang="en-US" sz="3600" i="1" dirty="0" smtClean="0">
                <a:solidFill>
                  <a:srgbClr val="FFC000"/>
                </a:solidFill>
                <a:effectLst>
                  <a:glow rad="101600">
                    <a:schemeClr val="bg1">
                      <a:alpha val="60000"/>
                    </a:schemeClr>
                  </a:glow>
                </a:effectLst>
              </a:rPr>
              <a:t>Mark 12:41-44; Luke 16:10-11; II Corinthians 8:1-5</a:t>
            </a:r>
          </a:p>
        </p:txBody>
      </p:sp>
      <p:pic>
        <p:nvPicPr>
          <p:cNvPr id="11266" name="Picture 2" descr="C:\Users\Ptr. Daniel White\Desktop\Bible pictures\faces\1 Dad's Pix (102).jpg"/>
          <p:cNvPicPr>
            <a:picLocks noChangeAspect="1" noChangeArrowheads="1"/>
          </p:cNvPicPr>
          <p:nvPr/>
        </p:nvPicPr>
        <p:blipFill>
          <a:blip r:embed="rId3" cstate="print"/>
          <a:srcRect/>
          <a:stretch>
            <a:fillRect/>
          </a:stretch>
        </p:blipFill>
        <p:spPr bwMode="auto">
          <a:xfrm>
            <a:off x="4114800" y="2514600"/>
            <a:ext cx="4267200" cy="2988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1266"/>
                                        </p:tgtEl>
                                        <p:attrNameLst>
                                          <p:attrName>style.visibility</p:attrName>
                                        </p:attrNameLst>
                                      </p:cBhvr>
                                      <p:to>
                                        <p:strVal val="visible"/>
                                      </p:to>
                                    </p:set>
                                    <p:animEffect transition="in" filter="barn(inHorizontal)">
                                      <p:cBhvr>
                                        <p:cTn id="4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7010400"/>
          </a:xfrm>
        </p:spPr>
        <p:txBody>
          <a:bodyPr>
            <a:normAutofit fontScale="70000" lnSpcReduction="20000"/>
          </a:bodyPr>
          <a:lstStyle/>
          <a:p>
            <a:pPr>
              <a:buNone/>
            </a:pPr>
            <a:r>
              <a:rPr lang="en-US" sz="5100" dirty="0" smtClean="0">
                <a:effectLst>
                  <a:glow rad="101600">
                    <a:schemeClr val="bg1">
                      <a:alpha val="60000"/>
                    </a:schemeClr>
                  </a:glow>
                </a:effectLst>
              </a:rPr>
              <a:t>8. Should a person tithe if they can not  afford     </a:t>
            </a:r>
          </a:p>
          <a:p>
            <a:pPr>
              <a:buNone/>
            </a:pPr>
            <a:r>
              <a:rPr lang="en-US" sz="5100" dirty="0" smtClean="0">
                <a:effectLst>
                  <a:glow rad="101600">
                    <a:schemeClr val="bg1">
                      <a:alpha val="60000"/>
                    </a:schemeClr>
                  </a:glow>
                </a:effectLst>
              </a:rPr>
              <a:t>     to tithe?– </a:t>
            </a:r>
          </a:p>
          <a:p>
            <a:pPr>
              <a:buNone/>
            </a:pPr>
            <a:r>
              <a:rPr lang="en-US" sz="5100" dirty="0" smtClean="0">
                <a:effectLst>
                  <a:glow rad="101600">
                    <a:schemeClr val="bg1">
                      <a:alpha val="60000"/>
                    </a:schemeClr>
                  </a:glow>
                </a:effectLst>
              </a:rPr>
              <a:t>     Yes!</a:t>
            </a:r>
          </a:p>
          <a:p>
            <a:pPr>
              <a:buNone/>
            </a:pPr>
            <a:r>
              <a:rPr lang="en-US" sz="5100" dirty="0">
                <a:solidFill>
                  <a:srgbClr val="FFC000"/>
                </a:solidFill>
                <a:effectLst>
                  <a:glow rad="101600">
                    <a:schemeClr val="bg1">
                      <a:alpha val="60000"/>
                    </a:schemeClr>
                  </a:glow>
                </a:effectLst>
              </a:rPr>
              <a:t> </a:t>
            </a:r>
            <a:r>
              <a:rPr lang="en-US" sz="5100" dirty="0" smtClean="0">
                <a:solidFill>
                  <a:srgbClr val="FFC000"/>
                </a:solidFill>
                <a:effectLst>
                  <a:glow rad="101600">
                    <a:schemeClr val="bg1">
                      <a:alpha val="60000"/>
                    </a:schemeClr>
                  </a:glow>
                </a:effectLst>
              </a:rPr>
              <a:t>  </a:t>
            </a:r>
            <a:r>
              <a:rPr lang="en-US" sz="5100" i="1" dirty="0" smtClean="0">
                <a:solidFill>
                  <a:srgbClr val="FFC000"/>
                </a:solidFill>
                <a:effectLst>
                  <a:glow rad="101600">
                    <a:schemeClr val="bg1">
                      <a:alpha val="60000"/>
                    </a:schemeClr>
                  </a:glow>
                </a:effectLst>
              </a:rPr>
              <a:t>“How that in great trial of affliction the abundance of their joy and their deep poverty abounded unto the riches of their liberality. For to their power, and beyond their power they were willing of themselves…”</a:t>
            </a:r>
          </a:p>
          <a:p>
            <a:pPr>
              <a:buNone/>
            </a:pPr>
            <a:endParaRPr lang="en-US" sz="5100" dirty="0" smtClean="0">
              <a:solidFill>
                <a:srgbClr val="FFC000"/>
              </a:solidFill>
              <a:effectLst>
                <a:glow rad="101600">
                  <a:schemeClr val="bg1">
                    <a:alpha val="60000"/>
                  </a:schemeClr>
                </a:glow>
              </a:effectLst>
            </a:endParaRPr>
          </a:p>
          <a:p>
            <a:pPr>
              <a:buNone/>
            </a:pPr>
            <a:r>
              <a:rPr lang="en-US" sz="5100" i="1" dirty="0" smtClean="0">
                <a:solidFill>
                  <a:srgbClr val="FFC000"/>
                </a:solidFill>
                <a:effectLst>
                  <a:glow rad="101600">
                    <a:schemeClr val="bg1">
                      <a:alpha val="60000"/>
                    </a:schemeClr>
                  </a:glow>
                </a:effectLst>
              </a:rPr>
              <a:t>   “Give and it shall be given you…And God is able to make all grace abound toward you; that ye, always having all sufficiency </a:t>
            </a:r>
            <a:r>
              <a:rPr lang="en-US" sz="5100" i="1" smtClean="0">
                <a:solidFill>
                  <a:srgbClr val="FFC000"/>
                </a:solidFill>
                <a:effectLst>
                  <a:glow rad="101600">
                    <a:schemeClr val="bg1">
                      <a:alpha val="60000"/>
                    </a:schemeClr>
                  </a:glow>
                </a:effectLst>
              </a:rPr>
              <a:t>in </a:t>
            </a:r>
            <a:r>
              <a:rPr lang="en-US" sz="5100" i="1" smtClean="0">
                <a:solidFill>
                  <a:srgbClr val="FFC000"/>
                </a:solidFill>
                <a:effectLst>
                  <a:glow rad="101600">
                    <a:schemeClr val="bg1">
                      <a:alpha val="60000"/>
                    </a:schemeClr>
                  </a:glow>
                </a:effectLst>
              </a:rPr>
              <a:t>all things</a:t>
            </a:r>
            <a:r>
              <a:rPr lang="en-US" sz="5100" i="1" dirty="0" smtClean="0">
                <a:solidFill>
                  <a:srgbClr val="FFC000"/>
                </a:solidFill>
                <a:effectLst>
                  <a:glow rad="101600">
                    <a:schemeClr val="bg1">
                      <a:alpha val="60000"/>
                    </a:schemeClr>
                  </a:glow>
                </a:effectLst>
              </a:rPr>
              <a:t>, may abound to every good work.”</a:t>
            </a:r>
            <a:endParaRPr lang="en-US" sz="5100" i="1" dirty="0">
              <a:solidFill>
                <a:srgbClr val="FFC0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00200"/>
            <a:ext cx="8458200" cy="6186309"/>
          </a:xfrm>
          <a:prstGeom prst="rect">
            <a:avLst/>
          </a:prstGeom>
        </p:spPr>
        <p:txBody>
          <a:bodyPr wrap="square">
            <a:spAutoFit/>
          </a:bodyPr>
          <a:lstStyle/>
          <a:p>
            <a:pPr>
              <a:buFont typeface="Arial" charset="0"/>
              <a:buChar char="•"/>
            </a:pPr>
            <a:r>
              <a:rPr lang="en-US" sz="3600" dirty="0" smtClean="0">
                <a:effectLst>
                  <a:glow rad="101600">
                    <a:schemeClr val="bg1">
                      <a:alpha val="60000"/>
                    </a:schemeClr>
                  </a:glow>
                </a:effectLst>
              </a:rPr>
              <a:t> Biblical principles of Stewardship</a:t>
            </a:r>
          </a:p>
          <a:p>
            <a:pPr>
              <a:buFont typeface="Arial" charset="0"/>
              <a:buChar char="•"/>
            </a:pPr>
            <a:r>
              <a:rPr lang="en-US" sz="3600" dirty="0" smtClean="0">
                <a:effectLst>
                  <a:glow rad="101600">
                    <a:schemeClr val="bg1">
                      <a:alpha val="60000"/>
                    </a:schemeClr>
                  </a:glow>
                </a:effectLst>
              </a:rPr>
              <a:t> What the Bible teaches about  borrowing</a:t>
            </a:r>
          </a:p>
          <a:p>
            <a:pPr>
              <a:buFont typeface="Arial" charset="0"/>
              <a:buChar char="•"/>
            </a:pPr>
            <a:r>
              <a:rPr lang="en-US" sz="3600" dirty="0" smtClean="0">
                <a:effectLst>
                  <a:glow rad="101600">
                    <a:schemeClr val="bg1">
                      <a:alpha val="60000"/>
                    </a:schemeClr>
                  </a:glow>
                </a:effectLst>
              </a:rPr>
              <a:t> The sting of interest</a:t>
            </a:r>
          </a:p>
          <a:p>
            <a:pPr>
              <a:buFont typeface="Arial" charset="0"/>
              <a:buChar char="•"/>
            </a:pPr>
            <a:r>
              <a:rPr lang="en-US" sz="3600" dirty="0" smtClean="0">
                <a:effectLst>
                  <a:glow rad="101600">
                    <a:schemeClr val="bg1">
                      <a:alpha val="60000"/>
                    </a:schemeClr>
                  </a:glow>
                </a:effectLst>
              </a:rPr>
              <a:t> Establishing scriptural convictions</a:t>
            </a:r>
          </a:p>
          <a:p>
            <a:pPr>
              <a:buFont typeface="Arial" charset="0"/>
              <a:buChar char="•"/>
            </a:pPr>
            <a:r>
              <a:rPr lang="en-US" sz="3600" dirty="0" smtClean="0">
                <a:effectLst>
                  <a:glow rad="101600">
                    <a:schemeClr val="bg1">
                      <a:alpha val="60000"/>
                    </a:schemeClr>
                  </a:glow>
                </a:effectLst>
              </a:rPr>
              <a:t> Developing a giving spirit</a:t>
            </a:r>
          </a:p>
          <a:p>
            <a:pPr>
              <a:buFont typeface="Arial" charset="0"/>
              <a:buChar char="•"/>
            </a:pPr>
            <a:r>
              <a:rPr lang="en-US" sz="3600" dirty="0" smtClean="0">
                <a:effectLst>
                  <a:glow rad="101600">
                    <a:schemeClr val="bg1">
                      <a:alpha val="60000"/>
                    </a:schemeClr>
                  </a:glow>
                </a:effectLst>
              </a:rPr>
              <a:t> What it means to be financially free</a:t>
            </a:r>
          </a:p>
          <a:p>
            <a:pPr>
              <a:buFont typeface="Arial" charset="0"/>
              <a:buChar char="•"/>
            </a:pPr>
            <a:r>
              <a:rPr lang="en-US" sz="3600" dirty="0" smtClean="0">
                <a:effectLst>
                  <a:glow rad="101600">
                    <a:schemeClr val="bg1">
                      <a:alpha val="60000"/>
                    </a:schemeClr>
                  </a:glow>
                </a:effectLst>
              </a:rPr>
              <a:t> The evidence of financial bondage</a:t>
            </a:r>
          </a:p>
          <a:p>
            <a:pPr>
              <a:buFont typeface="Arial" charset="0"/>
              <a:buChar char="•"/>
            </a:pPr>
            <a:r>
              <a:rPr lang="en-US" sz="3600" dirty="0" smtClean="0">
                <a:effectLst>
                  <a:glow rad="101600">
                    <a:schemeClr val="bg1">
                      <a:alpha val="60000"/>
                    </a:schemeClr>
                  </a:glow>
                </a:effectLst>
              </a:rPr>
              <a:t> God’s purpose for money</a:t>
            </a:r>
          </a:p>
          <a:p>
            <a:pPr>
              <a:buFont typeface="Arial" charset="0"/>
              <a:buChar char="•"/>
            </a:pPr>
            <a:r>
              <a:rPr lang="en-US" sz="3600" dirty="0" smtClean="0">
                <a:effectLst>
                  <a:glow rad="101600">
                    <a:schemeClr val="bg1">
                      <a:alpha val="60000"/>
                    </a:schemeClr>
                  </a:glow>
                </a:effectLst>
              </a:rPr>
              <a:t> Reasons for lack of funds</a:t>
            </a:r>
          </a:p>
          <a:p>
            <a:pPr>
              <a:buFont typeface="Arial" charset="0"/>
              <a:buChar char="•"/>
            </a:pPr>
            <a:endParaRPr lang="en-US" sz="3600" dirty="0" smtClean="0">
              <a:effectLst>
                <a:glow rad="101600">
                  <a:schemeClr val="bg1">
                    <a:alpha val="60000"/>
                  </a:schemeClr>
                </a:glow>
              </a:effectLst>
            </a:endParaRPr>
          </a:p>
          <a:p>
            <a:r>
              <a:rPr lang="en-US" sz="3600" dirty="0" smtClean="0">
                <a:effectLst>
                  <a:glow rad="101600">
                    <a:schemeClr val="bg1">
                      <a:alpha val="60000"/>
                    </a:schemeClr>
                  </a:glow>
                </a:effectLst>
              </a:rPr>
              <a:t>     </a:t>
            </a:r>
          </a:p>
        </p:txBody>
      </p:sp>
      <p:sp>
        <p:nvSpPr>
          <p:cNvPr id="3" name="Rectangle 2"/>
          <p:cNvSpPr/>
          <p:nvPr/>
        </p:nvSpPr>
        <p:spPr>
          <a:xfrm>
            <a:off x="533400" y="381000"/>
            <a:ext cx="4524502" cy="830997"/>
          </a:xfrm>
          <a:prstGeom prst="rect">
            <a:avLst/>
          </a:prstGeom>
        </p:spPr>
        <p:txBody>
          <a:bodyPr wrap="square">
            <a:spAutoFit/>
          </a:bodyPr>
          <a:lstStyle/>
          <a:p>
            <a:r>
              <a:rPr lang="en-US" sz="4000" dirty="0" smtClean="0">
                <a:effectLst>
                  <a:glow rad="101600">
                    <a:schemeClr val="bg1">
                      <a:alpha val="60000"/>
                    </a:schemeClr>
                  </a:glow>
                </a:effectLst>
              </a:rPr>
              <a:t> </a:t>
            </a:r>
            <a:r>
              <a:rPr lang="en-US" sz="4800" dirty="0" smtClean="0">
                <a:effectLst>
                  <a:glow rad="101600">
                    <a:schemeClr val="bg1">
                      <a:alpha val="60000"/>
                    </a:schemeClr>
                  </a:glow>
                </a:effectLst>
              </a:rPr>
              <a:t>Review:</a:t>
            </a:r>
            <a:endParaRPr lang="en-US" sz="4800" dirty="0"/>
          </a:p>
        </p:txBody>
      </p:sp>
      <p:pic>
        <p:nvPicPr>
          <p:cNvPr id="2050" name="Picture 2"/>
          <p:cNvPicPr>
            <a:picLocks noChangeAspect="1" noChangeArrowheads="1"/>
          </p:cNvPicPr>
          <p:nvPr/>
        </p:nvPicPr>
        <p:blipFill>
          <a:blip r:embed="rId3" cstate="print"/>
          <a:srcRect/>
          <a:stretch>
            <a:fillRect/>
          </a:stretch>
        </p:blipFill>
        <p:spPr bwMode="auto">
          <a:xfrm>
            <a:off x="3962400" y="228600"/>
            <a:ext cx="3352800" cy="1453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a:bodyPr>
          <a:lstStyle/>
          <a:p>
            <a:pPr>
              <a:buNone/>
            </a:pPr>
            <a:r>
              <a:rPr lang="en-US" dirty="0" smtClean="0">
                <a:effectLst>
                  <a:glow rad="101600">
                    <a:schemeClr val="bg1">
                      <a:alpha val="60000"/>
                    </a:schemeClr>
                  </a:glow>
                </a:effectLst>
              </a:rPr>
              <a:t>9</a:t>
            </a:r>
            <a:r>
              <a:rPr lang="en-US" sz="3600" dirty="0" smtClean="0">
                <a:effectLst>
                  <a:glow rad="101600">
                    <a:schemeClr val="bg1">
                      <a:alpha val="60000"/>
                    </a:schemeClr>
                  </a:glow>
                </a:effectLst>
              </a:rPr>
              <a:t>. Should a wife tithe if her husband does not  want her to tithe?</a:t>
            </a:r>
          </a:p>
          <a:p>
            <a:pPr>
              <a:buNone/>
            </a:pPr>
            <a:r>
              <a:rPr lang="en-US" sz="4800" dirty="0">
                <a:effectLst>
                  <a:glow rad="101600">
                    <a:schemeClr val="bg1">
                      <a:alpha val="60000"/>
                    </a:schemeClr>
                  </a:glow>
                </a:effectLst>
              </a:rPr>
              <a:t> </a:t>
            </a:r>
            <a:r>
              <a:rPr lang="en-US" sz="4800" dirty="0" smtClean="0">
                <a:effectLst>
                  <a:glow rad="101600">
                    <a:schemeClr val="bg1">
                      <a:alpha val="60000"/>
                    </a:schemeClr>
                  </a:glow>
                </a:effectLst>
              </a:rPr>
              <a:t>  No!</a:t>
            </a:r>
            <a:endParaRPr lang="en-US" sz="4800" b="1" dirty="0" smtClean="0">
              <a:effectLst>
                <a:glow rad="101600">
                  <a:schemeClr val="bg1">
                    <a:alpha val="60000"/>
                  </a:schemeClr>
                </a:glow>
              </a:effectLst>
            </a:endParaRPr>
          </a:p>
          <a:p>
            <a:pPr>
              <a:buNone/>
            </a:pPr>
            <a:r>
              <a:rPr lang="en-US" sz="3600" b="1" i="1" dirty="0">
                <a:effectLst>
                  <a:glow rad="101600">
                    <a:schemeClr val="bg1">
                      <a:alpha val="60000"/>
                    </a:schemeClr>
                  </a:glow>
                </a:effectLst>
              </a:rPr>
              <a:t> </a:t>
            </a:r>
            <a:r>
              <a:rPr lang="en-US" sz="3600" b="1" i="1" dirty="0" smtClean="0">
                <a:effectLst>
                  <a:glow rad="101600">
                    <a:schemeClr val="bg1">
                      <a:alpha val="60000"/>
                    </a:schemeClr>
                  </a:glow>
                </a:effectLst>
              </a:rPr>
              <a:t>  </a:t>
            </a:r>
            <a:r>
              <a:rPr lang="en-US" sz="3600" i="1" dirty="0" smtClean="0">
                <a:solidFill>
                  <a:srgbClr val="FFC000"/>
                </a:solidFill>
                <a:effectLst>
                  <a:glow rad="101600">
                    <a:schemeClr val="bg1">
                      <a:alpha val="60000"/>
                    </a:schemeClr>
                  </a:glow>
                </a:effectLst>
              </a:rPr>
              <a:t>(Numbers 30:8)</a:t>
            </a:r>
          </a:p>
          <a:p>
            <a:pPr>
              <a:buNone/>
            </a:pPr>
            <a:endParaRPr lang="en-US" i="1" dirty="0">
              <a:effectLst>
                <a:glow rad="101600">
                  <a:schemeClr val="bg1">
                    <a:alpha val="60000"/>
                  </a:schemeClr>
                </a:glow>
              </a:effectLst>
            </a:endParaRPr>
          </a:p>
          <a:p>
            <a:pPr>
              <a:buNone/>
            </a:pPr>
            <a:r>
              <a:rPr lang="en-US" sz="3600" i="1" dirty="0" smtClean="0">
                <a:effectLst>
                  <a:glow rad="101600">
                    <a:schemeClr val="bg1">
                      <a:alpha val="60000"/>
                    </a:schemeClr>
                  </a:glow>
                </a:effectLst>
              </a:rPr>
              <a:t>10. Should a husband tithe if his wife does not want him to tithe?</a:t>
            </a:r>
            <a:endParaRPr lang="en-US" sz="3600" i="1" dirty="0">
              <a:effectLst>
                <a:glow rad="101600">
                  <a:schemeClr val="bg1">
                    <a:alpha val="60000"/>
                  </a:schemeClr>
                </a:glow>
              </a:effectLst>
            </a:endParaRPr>
          </a:p>
          <a:p>
            <a:pPr>
              <a:buNone/>
            </a:pPr>
            <a:r>
              <a:rPr lang="en-US" i="1" dirty="0" smtClean="0">
                <a:effectLst>
                  <a:glow rad="101600">
                    <a:schemeClr val="bg1">
                      <a:alpha val="60000"/>
                    </a:schemeClr>
                  </a:glow>
                </a:effectLst>
              </a:rPr>
              <a:t>    </a:t>
            </a:r>
            <a:r>
              <a:rPr lang="en-US" sz="4800" i="1" dirty="0" smtClean="0">
                <a:effectLst>
                  <a:glow rad="101600">
                    <a:schemeClr val="bg1">
                      <a:alpha val="60000"/>
                    </a:schemeClr>
                  </a:glow>
                </a:effectLst>
              </a:rPr>
              <a:t>Yes!</a:t>
            </a:r>
          </a:p>
          <a:p>
            <a:pPr>
              <a:buNone/>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  </a:t>
            </a:r>
            <a:r>
              <a:rPr lang="en-US" sz="3600" i="1" dirty="0" smtClean="0">
                <a:solidFill>
                  <a:srgbClr val="FFC000"/>
                </a:solidFill>
                <a:effectLst>
                  <a:glow rad="101600">
                    <a:schemeClr val="bg1">
                      <a:alpha val="60000"/>
                    </a:schemeClr>
                  </a:glow>
                </a:effectLst>
              </a:rPr>
              <a:t>(Ephesians 5:26)</a:t>
            </a:r>
            <a:endParaRPr lang="en-US" sz="3600" i="1" dirty="0">
              <a:solidFill>
                <a:srgbClr val="FFC000"/>
              </a:solidFill>
              <a:effectLst>
                <a:glow rad="101600">
                  <a:schemeClr val="bg1">
                    <a:alpha val="60000"/>
                  </a:schemeClr>
                </a:glow>
              </a:effectLst>
            </a:endParaRPr>
          </a:p>
        </p:txBody>
      </p:sp>
      <p:pic>
        <p:nvPicPr>
          <p:cNvPr id="12290" name="Picture 2"/>
          <p:cNvPicPr>
            <a:picLocks noChangeAspect="1" noChangeArrowheads="1"/>
          </p:cNvPicPr>
          <p:nvPr/>
        </p:nvPicPr>
        <p:blipFill>
          <a:blip r:embed="rId3" cstate="print"/>
          <a:srcRect/>
          <a:stretch>
            <a:fillRect/>
          </a:stretch>
        </p:blipFill>
        <p:spPr bwMode="auto">
          <a:xfrm flipH="1">
            <a:off x="5257800" y="762000"/>
            <a:ext cx="1752600" cy="245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1" name="Picture 3"/>
          <p:cNvPicPr>
            <a:picLocks noChangeAspect="1" noChangeArrowheads="1"/>
          </p:cNvPicPr>
          <p:nvPr/>
        </p:nvPicPr>
        <p:blipFill>
          <a:blip r:embed="rId4" cstate="print"/>
          <a:srcRect/>
          <a:stretch>
            <a:fillRect/>
          </a:stretch>
        </p:blipFill>
        <p:spPr bwMode="auto">
          <a:xfrm flipH="1">
            <a:off x="6172199" y="4091402"/>
            <a:ext cx="1651180" cy="27665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534400" cy="6096000"/>
          </a:xfrm>
        </p:spPr>
        <p:txBody>
          <a:bodyPr>
            <a:normAutofit fontScale="92500" lnSpcReduction="10000"/>
          </a:bodyPr>
          <a:lstStyle/>
          <a:p>
            <a:pPr>
              <a:buNone/>
            </a:pPr>
            <a:r>
              <a:rPr lang="en-US" sz="3600" dirty="0" smtClean="0">
                <a:effectLst>
                  <a:glow rad="101600">
                    <a:schemeClr val="bg1">
                      <a:alpha val="60000"/>
                    </a:schemeClr>
                  </a:glow>
                </a:effectLst>
              </a:rPr>
              <a:t>11. What if I have not paid my tithe for several </a:t>
            </a:r>
          </a:p>
          <a:p>
            <a:pPr>
              <a:buNone/>
            </a:pPr>
            <a:r>
              <a:rPr lang="en-US" sz="3900" dirty="0">
                <a:effectLst>
                  <a:glow rad="101600">
                    <a:schemeClr val="bg1">
                      <a:alpha val="60000"/>
                    </a:schemeClr>
                  </a:glow>
                </a:effectLst>
              </a:rPr>
              <a:t> </a:t>
            </a:r>
            <a:r>
              <a:rPr lang="en-US" sz="3900" dirty="0" smtClean="0">
                <a:effectLst>
                  <a:glow rad="101600">
                    <a:schemeClr val="bg1">
                      <a:alpha val="60000"/>
                    </a:schemeClr>
                  </a:glow>
                </a:effectLst>
              </a:rPr>
              <a:t>      years, should I try to pay it back?</a:t>
            </a:r>
          </a:p>
          <a:p>
            <a:pPr>
              <a:buFont typeface="Arial" charset="0"/>
              <a:buChar char="•"/>
            </a:pPr>
            <a:r>
              <a:rPr lang="en-US" sz="3900" dirty="0" smtClean="0">
                <a:effectLst>
                  <a:glow rad="101600">
                    <a:schemeClr val="bg1">
                      <a:alpha val="60000"/>
                    </a:schemeClr>
                  </a:glow>
                </a:effectLst>
              </a:rPr>
              <a:t>Failure to tithe is robbing God – </a:t>
            </a:r>
            <a:r>
              <a:rPr lang="en-US" sz="3900" i="1" dirty="0" smtClean="0">
                <a:effectLst>
                  <a:glow rad="101600">
                    <a:schemeClr val="bg1">
                      <a:alpha val="60000"/>
                    </a:schemeClr>
                  </a:glow>
                </a:effectLst>
              </a:rPr>
              <a:t>(Malachi        3:8-10)</a:t>
            </a:r>
          </a:p>
          <a:p>
            <a:pPr>
              <a:buFont typeface="Arial" charset="0"/>
              <a:buChar char="•"/>
            </a:pPr>
            <a:r>
              <a:rPr lang="en-US" sz="3900" dirty="0" smtClean="0">
                <a:effectLst>
                  <a:glow rad="101600">
                    <a:schemeClr val="bg1">
                      <a:alpha val="60000"/>
                    </a:schemeClr>
                  </a:glow>
                </a:effectLst>
              </a:rPr>
              <a:t>Catching up on past tithes will give you a clear conscience – </a:t>
            </a:r>
            <a:r>
              <a:rPr lang="en-US" sz="3900" i="1" dirty="0" smtClean="0">
                <a:effectLst>
                  <a:glow rad="101600">
                    <a:schemeClr val="bg1">
                      <a:alpha val="60000"/>
                    </a:schemeClr>
                  </a:glow>
                </a:effectLst>
              </a:rPr>
              <a:t>(Acts 24:16)</a:t>
            </a:r>
          </a:p>
          <a:p>
            <a:pPr>
              <a:buFont typeface="Arial" charset="0"/>
              <a:buChar char="•"/>
            </a:pPr>
            <a:r>
              <a:rPr lang="en-US" sz="3900" dirty="0" smtClean="0">
                <a:effectLst>
                  <a:glow rad="101600">
                    <a:schemeClr val="bg1">
                      <a:alpha val="60000"/>
                    </a:schemeClr>
                  </a:glow>
                </a:effectLst>
              </a:rPr>
              <a:t>Each Christian must come to his own decision on this matter – </a:t>
            </a:r>
            <a:r>
              <a:rPr lang="en-US" sz="3900" i="1" dirty="0" smtClean="0">
                <a:effectLst>
                  <a:glow rad="101600">
                    <a:schemeClr val="bg1">
                      <a:alpha val="60000"/>
                    </a:schemeClr>
                  </a:glow>
                </a:effectLst>
              </a:rPr>
              <a:t>(Romans 14:5)</a:t>
            </a:r>
          </a:p>
          <a:p>
            <a:pPr>
              <a:buFont typeface="Arial" charset="0"/>
              <a:buChar char="•"/>
            </a:pPr>
            <a:endParaRPr lang="en-US" i="1" dirty="0" smtClean="0">
              <a:effectLst>
                <a:glow rad="101600">
                  <a:schemeClr val="bg1">
                    <a:alpha val="60000"/>
                  </a:schemeClr>
                </a:glow>
              </a:effectLst>
            </a:endParaRPr>
          </a:p>
          <a:p>
            <a:pPr>
              <a:buNone/>
            </a:pPr>
            <a:r>
              <a:rPr lang="en-US" i="1" dirty="0" smtClean="0">
                <a:solidFill>
                  <a:srgbClr val="FFC000"/>
                </a:solidFill>
                <a:effectLst>
                  <a:glow rad="101600">
                    <a:schemeClr val="bg1">
                      <a:alpha val="60000"/>
                    </a:schemeClr>
                  </a:glow>
                </a:effectLst>
              </a:rPr>
              <a:t>   </a:t>
            </a:r>
            <a:r>
              <a:rPr lang="en-US" sz="3900" i="1" dirty="0" smtClean="0">
                <a:solidFill>
                  <a:srgbClr val="FFC000"/>
                </a:solidFill>
                <a:effectLst>
                  <a:glow rad="101600">
                    <a:schemeClr val="bg1">
                      <a:alpha val="60000"/>
                    </a:schemeClr>
                  </a:glow>
                </a:effectLst>
              </a:rPr>
              <a:t>“For with God nothing shall be impossible…”   (Luke 1:37)</a:t>
            </a:r>
            <a:endParaRPr lang="en-US" sz="3900" dirty="0" smtClean="0">
              <a:solidFill>
                <a:srgbClr val="FFC000"/>
              </a:solidFill>
              <a:effectLst>
                <a:glow rad="101600">
                  <a:schemeClr val="bg1">
                    <a:alpha val="60000"/>
                  </a:schemeClr>
                </a:glow>
              </a:effectLst>
            </a:endParaRPr>
          </a:p>
          <a:p>
            <a:pPr>
              <a:buNone/>
            </a:pP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dissolv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sz="3600" dirty="0" smtClean="0">
                <a:effectLst>
                  <a:glow rad="101600">
                    <a:schemeClr val="bg1">
                      <a:alpha val="60000"/>
                    </a:schemeClr>
                  </a:glow>
                </a:effectLst>
              </a:rPr>
              <a:t>12. Should  my tithe be paid on the net or   </a:t>
            </a:r>
          </a:p>
          <a:p>
            <a:pPr>
              <a:buNone/>
            </a:pPr>
            <a:r>
              <a:rPr lang="en-US" sz="3600" dirty="0" smtClean="0">
                <a:effectLst>
                  <a:glow rad="101600">
                    <a:schemeClr val="bg1">
                      <a:alpha val="60000"/>
                    </a:schemeClr>
                  </a:glow>
                </a:effectLst>
              </a:rPr>
              <a:t>       on the gross of my income?</a:t>
            </a:r>
          </a:p>
          <a:p>
            <a:pPr>
              <a:buNone/>
            </a:pPr>
            <a:endParaRPr lang="en-US" dirty="0" smtClean="0">
              <a:effectLst>
                <a:glow rad="101600">
                  <a:schemeClr val="bg1">
                    <a:alpha val="60000"/>
                  </a:schemeClr>
                </a:glow>
              </a:effectLst>
            </a:endParaRPr>
          </a:p>
          <a:p>
            <a:pPr>
              <a:buNone/>
            </a:pPr>
            <a:r>
              <a:rPr lang="en-US" sz="4800" dirty="0" smtClean="0">
                <a:effectLst>
                  <a:glow rad="101600">
                    <a:schemeClr val="bg1">
                      <a:alpha val="60000"/>
                    </a:schemeClr>
                  </a:glow>
                </a:effectLst>
              </a:rPr>
              <a:t>    Gross</a:t>
            </a:r>
            <a:endParaRPr lang="en-US" sz="4800" dirty="0">
              <a:effectLst>
                <a:glow rad="101600">
                  <a:schemeClr val="bg1">
                    <a:alpha val="60000"/>
                  </a:schemeClr>
                </a:glow>
              </a:effectLst>
            </a:endParaRPr>
          </a:p>
          <a:p>
            <a:pPr>
              <a:buNone/>
            </a:pPr>
            <a:endParaRPr lang="en-US" dirty="0" smtClean="0">
              <a:effectLst>
                <a:glow rad="101600">
                  <a:schemeClr val="bg1">
                    <a:alpha val="60000"/>
                  </a:schemeClr>
                </a:glow>
              </a:effectLst>
            </a:endParaRPr>
          </a:p>
          <a:p>
            <a:pPr>
              <a:buNone/>
            </a:pPr>
            <a:r>
              <a:rPr lang="en-US" sz="4400" i="1" dirty="0" smtClean="0">
                <a:effectLst>
                  <a:glow rad="101600">
                    <a:schemeClr val="bg1">
                      <a:alpha val="60000"/>
                    </a:schemeClr>
                  </a:glow>
                </a:effectLst>
              </a:rPr>
              <a:t>  “Honor the Lord with                    the first fruits of</a:t>
            </a:r>
            <a:r>
              <a:rPr lang="en-US" sz="5400" i="1" dirty="0" smtClean="0">
                <a:effectLst>
                  <a:glow rad="101600">
                    <a:schemeClr val="bg1">
                      <a:alpha val="60000"/>
                    </a:schemeClr>
                  </a:glow>
                </a:effectLst>
              </a:rPr>
              <a:t> </a:t>
            </a:r>
            <a:r>
              <a:rPr lang="en-US" sz="5400" i="1" dirty="0" smtClean="0">
                <a:solidFill>
                  <a:srgbClr val="FFC000"/>
                </a:solidFill>
                <a:effectLst>
                  <a:glow rad="101600">
                    <a:schemeClr val="bg1">
                      <a:alpha val="60000"/>
                    </a:schemeClr>
                  </a:glow>
                </a:effectLst>
              </a:rPr>
              <a:t>all</a:t>
            </a:r>
            <a:r>
              <a:rPr lang="en-US" sz="5400" i="1" dirty="0" smtClean="0">
                <a:effectLst>
                  <a:glow rad="101600">
                    <a:schemeClr val="bg1">
                      <a:alpha val="60000"/>
                    </a:schemeClr>
                  </a:glow>
                </a:effectLst>
              </a:rPr>
              <a:t>                   </a:t>
            </a:r>
            <a:r>
              <a:rPr lang="en-US" sz="4400" i="1" dirty="0" err="1" smtClean="0">
                <a:effectLst>
                  <a:glow rad="101600">
                    <a:schemeClr val="bg1">
                      <a:alpha val="60000"/>
                    </a:schemeClr>
                  </a:glow>
                </a:effectLst>
              </a:rPr>
              <a:t>thine</a:t>
            </a:r>
            <a:r>
              <a:rPr lang="en-US" sz="4400" i="1" dirty="0" smtClean="0">
                <a:effectLst>
                  <a:glow rad="101600">
                    <a:schemeClr val="bg1">
                      <a:alpha val="60000"/>
                    </a:schemeClr>
                  </a:glow>
                </a:effectLst>
              </a:rPr>
              <a:t> increase.”</a:t>
            </a:r>
            <a:endParaRPr lang="en-US" sz="4400" i="1" dirty="0">
              <a:effectLst>
                <a:glow rad="101600">
                  <a:schemeClr val="bg1">
                    <a:alpha val="60000"/>
                  </a:schemeClr>
                </a:glow>
              </a:effectLst>
            </a:endParaRPr>
          </a:p>
        </p:txBody>
      </p:sp>
      <p:pic>
        <p:nvPicPr>
          <p:cNvPr id="14338" name="Picture 2"/>
          <p:cNvPicPr>
            <a:picLocks noChangeAspect="1" noChangeArrowheads="1"/>
          </p:cNvPicPr>
          <p:nvPr/>
        </p:nvPicPr>
        <p:blipFill>
          <a:blip r:embed="rId3" cstate="print"/>
          <a:srcRect/>
          <a:stretch>
            <a:fillRect/>
          </a:stretch>
        </p:blipFill>
        <p:spPr bwMode="auto">
          <a:xfrm flipH="1">
            <a:off x="6629400" y="1219200"/>
            <a:ext cx="1943100" cy="539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solidFill>
                  <a:srgbClr val="FFC000"/>
                </a:solidFill>
                <a:effectLst>
                  <a:glow rad="101600">
                    <a:schemeClr val="bg1">
                      <a:alpha val="60000"/>
                    </a:schemeClr>
                  </a:glow>
                </a:effectLst>
              </a:rPr>
              <a:t>God Created Tithing for Our Benefit</a:t>
            </a:r>
            <a:endParaRPr lang="en-US" dirty="0">
              <a:solidFill>
                <a:srgbClr val="FFC000"/>
              </a:solidFill>
              <a:effectLst>
                <a:glow rad="101600">
                  <a:schemeClr val="bg1">
                    <a:alpha val="60000"/>
                  </a:schemeClr>
                </a:glow>
              </a:effectLst>
            </a:endParaRPr>
          </a:p>
        </p:txBody>
      </p:sp>
      <p:sp>
        <p:nvSpPr>
          <p:cNvPr id="3" name="Content Placeholder 2"/>
          <p:cNvSpPr>
            <a:spLocks noGrp="1"/>
          </p:cNvSpPr>
          <p:nvPr>
            <p:ph idx="1"/>
          </p:nvPr>
        </p:nvSpPr>
        <p:spPr>
          <a:xfrm>
            <a:off x="457200" y="990600"/>
            <a:ext cx="8229600" cy="5867400"/>
          </a:xfrm>
        </p:spPr>
        <p:txBody>
          <a:bodyPr>
            <a:normAutofit/>
          </a:bodyPr>
          <a:lstStyle/>
          <a:p>
            <a:r>
              <a:rPr lang="en-US" dirty="0" smtClean="0">
                <a:effectLst>
                  <a:glow rad="101600">
                    <a:schemeClr val="bg1">
                      <a:alpha val="60000"/>
                    </a:schemeClr>
                  </a:glow>
                </a:effectLst>
              </a:rPr>
              <a:t>Teach us how to keep God first in our lives</a:t>
            </a:r>
          </a:p>
          <a:p>
            <a:r>
              <a:rPr lang="en-US" dirty="0" smtClean="0">
                <a:effectLst>
                  <a:glow rad="101600">
                    <a:schemeClr val="bg1">
                      <a:alpha val="60000"/>
                    </a:schemeClr>
                  </a:glow>
                </a:effectLst>
              </a:rPr>
              <a:t>Teach us how to be unselfish people</a:t>
            </a:r>
          </a:p>
          <a:p>
            <a:r>
              <a:rPr lang="en-US" dirty="0" smtClean="0">
                <a:effectLst>
                  <a:glow rad="101600">
                    <a:schemeClr val="bg1">
                      <a:alpha val="60000"/>
                    </a:schemeClr>
                  </a:glow>
                </a:effectLst>
              </a:rPr>
              <a:t>Unselfish people make better -</a:t>
            </a:r>
          </a:p>
          <a:p>
            <a:pPr>
              <a:buFont typeface="Wingdings"/>
              <a:buChar char="Ø"/>
            </a:pPr>
            <a:r>
              <a:rPr lang="en-US" dirty="0" smtClean="0">
                <a:effectLst>
                  <a:glow rad="101600">
                    <a:schemeClr val="bg1">
                      <a:alpha val="60000"/>
                    </a:schemeClr>
                  </a:glow>
                </a:effectLst>
              </a:rPr>
              <a:t>Husbands</a:t>
            </a:r>
          </a:p>
          <a:p>
            <a:pPr>
              <a:buFont typeface="Wingdings"/>
              <a:buChar char="Ø"/>
            </a:pPr>
            <a:r>
              <a:rPr lang="en-US" dirty="0" smtClean="0">
                <a:effectLst>
                  <a:glow rad="101600">
                    <a:schemeClr val="bg1">
                      <a:alpha val="60000"/>
                    </a:schemeClr>
                  </a:glow>
                </a:effectLst>
              </a:rPr>
              <a:t>Wives</a:t>
            </a:r>
          </a:p>
          <a:p>
            <a:pPr>
              <a:buFont typeface="Wingdings"/>
              <a:buChar char="Ø"/>
            </a:pPr>
            <a:r>
              <a:rPr lang="en-US" dirty="0" smtClean="0">
                <a:effectLst>
                  <a:glow rad="101600">
                    <a:schemeClr val="bg1">
                      <a:alpha val="60000"/>
                    </a:schemeClr>
                  </a:glow>
                </a:effectLst>
              </a:rPr>
              <a:t>Friends</a:t>
            </a:r>
          </a:p>
          <a:p>
            <a:pPr>
              <a:buFont typeface="Wingdings"/>
              <a:buChar char="Ø"/>
            </a:pPr>
            <a:r>
              <a:rPr lang="en-US" dirty="0" smtClean="0">
                <a:effectLst>
                  <a:glow rad="101600">
                    <a:schemeClr val="bg1">
                      <a:alpha val="60000"/>
                    </a:schemeClr>
                  </a:glow>
                </a:effectLst>
              </a:rPr>
              <a:t>Relatives</a:t>
            </a:r>
          </a:p>
          <a:p>
            <a:pPr>
              <a:buFont typeface="Wingdings"/>
              <a:buChar char="Ø"/>
            </a:pPr>
            <a:r>
              <a:rPr lang="en-US" dirty="0" smtClean="0">
                <a:effectLst>
                  <a:glow rad="101600">
                    <a:schemeClr val="bg1">
                      <a:alpha val="60000"/>
                    </a:schemeClr>
                  </a:glow>
                </a:effectLst>
              </a:rPr>
              <a:t>Employees</a:t>
            </a:r>
          </a:p>
          <a:p>
            <a:pPr>
              <a:buFont typeface="Wingdings"/>
              <a:buChar char="Ø"/>
            </a:pPr>
            <a:r>
              <a:rPr lang="en-US" dirty="0" smtClean="0">
                <a:effectLst>
                  <a:glow rad="101600">
                    <a:schemeClr val="bg1">
                      <a:alpha val="60000"/>
                    </a:schemeClr>
                  </a:glow>
                </a:effectLst>
              </a:rPr>
              <a:t>Employers</a:t>
            </a:r>
          </a:p>
          <a:p>
            <a:pPr>
              <a:buFont typeface="Wingdings"/>
              <a:buChar char="Ø"/>
            </a:pPr>
            <a:r>
              <a:rPr lang="en-US" dirty="0" smtClean="0">
                <a:effectLst>
                  <a:glow rad="101600">
                    <a:schemeClr val="bg1">
                      <a:alpha val="60000"/>
                    </a:schemeClr>
                  </a:glow>
                </a:effectLst>
              </a:rPr>
              <a:t>Church members</a:t>
            </a:r>
            <a:endParaRPr lang="en-US" dirty="0">
              <a:effectLst>
                <a:glow rad="101600">
                  <a:schemeClr val="bg1">
                    <a:alpha val="60000"/>
                  </a:schemeClr>
                </a:glow>
              </a:effectLst>
            </a:endParaRPr>
          </a:p>
        </p:txBody>
      </p:sp>
      <p:pic>
        <p:nvPicPr>
          <p:cNvPr id="1026" name="Picture 2" descr="C:\Users\Ptr. Daniel White\Desktop\Bible pictures\Jesus\GOD\God 1208OT-9.jpg"/>
          <p:cNvPicPr>
            <a:picLocks noChangeAspect="1" noChangeArrowheads="1"/>
          </p:cNvPicPr>
          <p:nvPr/>
        </p:nvPicPr>
        <p:blipFill>
          <a:blip r:embed="rId3" cstate="print"/>
          <a:srcRect/>
          <a:stretch>
            <a:fillRect/>
          </a:stretch>
        </p:blipFill>
        <p:spPr bwMode="auto">
          <a:xfrm>
            <a:off x="3798887" y="2794849"/>
            <a:ext cx="5345113" cy="40631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457200"/>
            <a:ext cx="6248400" cy="5668963"/>
          </a:xfrm>
        </p:spPr>
        <p:txBody>
          <a:bodyPr>
            <a:normAutofit/>
          </a:bodyPr>
          <a:lstStyle/>
          <a:p>
            <a:pPr>
              <a:buNone/>
            </a:pPr>
            <a:r>
              <a:rPr lang="en-US" sz="4800" i="1" dirty="0" smtClean="0">
                <a:effectLst>
                  <a:glow rad="101600">
                    <a:schemeClr val="bg1">
                      <a:alpha val="60000"/>
                    </a:schemeClr>
                  </a:glow>
                </a:effectLst>
              </a:rPr>
              <a:t>“Money is like manure. If you leave it in a pile, it stinks. But if you spread it around, it does a lot of good.”</a:t>
            </a:r>
            <a:endParaRPr lang="en-US" sz="4800" i="1" dirty="0">
              <a:effectLst>
                <a:glow rad="101600">
                  <a:schemeClr val="bg1">
                    <a:alpha val="60000"/>
                  </a:schemeClr>
                </a:glow>
              </a:effectLst>
            </a:endParaRPr>
          </a:p>
        </p:txBody>
      </p:sp>
      <p:pic>
        <p:nvPicPr>
          <p:cNvPr id="4" name="Picture 2"/>
          <p:cNvPicPr>
            <a:picLocks noChangeAspect="1" noChangeArrowheads="1"/>
          </p:cNvPicPr>
          <p:nvPr/>
        </p:nvPicPr>
        <p:blipFill>
          <a:blip r:embed="rId3" cstate="print"/>
          <a:srcRect/>
          <a:stretch>
            <a:fillRect/>
          </a:stretch>
        </p:blipFill>
        <p:spPr bwMode="auto">
          <a:xfrm>
            <a:off x="5791200" y="4436969"/>
            <a:ext cx="3352800" cy="2421031"/>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0" y="1466850"/>
            <a:ext cx="2343150" cy="539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83362"/>
          </a:xfrm>
        </p:spPr>
        <p:txBody>
          <a:bodyPr>
            <a:normAutofit/>
          </a:bodyPr>
          <a:lstStyle/>
          <a:p>
            <a:r>
              <a:rPr lang="en-US" sz="5400" dirty="0" smtClean="0">
                <a:effectLst>
                  <a:glow rad="101600">
                    <a:schemeClr val="bg1">
                      <a:alpha val="60000"/>
                    </a:schemeClr>
                  </a:glow>
                </a:effectLst>
              </a:rPr>
              <a:t>God has given us two hands – one to receive with and the other to give with. We are not cisterns made for hoarding; we are channels made for sharing.</a:t>
            </a:r>
            <a:endParaRPr lang="en-US" sz="5400" dirty="0">
              <a:effectLst>
                <a:glow rad="101600">
                  <a:schemeClr val="bg1">
                    <a:alpha val="60000"/>
                  </a:schemeClr>
                </a:glow>
              </a:effectLst>
            </a:endParaRPr>
          </a:p>
        </p:txBody>
      </p:sp>
      <p:pic>
        <p:nvPicPr>
          <p:cNvPr id="4099" name="Picture 3"/>
          <p:cNvPicPr>
            <a:picLocks noChangeAspect="1" noChangeArrowheads="1"/>
          </p:cNvPicPr>
          <p:nvPr/>
        </p:nvPicPr>
        <p:blipFill>
          <a:blip r:embed="rId3" cstate="print"/>
          <a:srcRect/>
          <a:stretch>
            <a:fillRect/>
          </a:stretch>
        </p:blipFill>
        <p:spPr bwMode="auto">
          <a:xfrm>
            <a:off x="0" y="1066800"/>
            <a:ext cx="9144000" cy="5362575"/>
          </a:xfrm>
          <a:prstGeom prst="rect">
            <a:avLst/>
          </a:prstGeom>
          <a:noFill/>
          <a:ln w="9525">
            <a:noFill/>
            <a:miter lim="800000"/>
            <a:headEnd/>
            <a:tailEnd/>
          </a:ln>
        </p:spPr>
      </p:pic>
      <p:pic>
        <p:nvPicPr>
          <p:cNvPr id="4100" name="Picture 4" descr="C:\Users\Ptr. Daniel White\Desktop\Bible pictures\riches materal pos. plesures, worldly\Blue_Money.jpg"/>
          <p:cNvPicPr>
            <a:picLocks noChangeAspect="1" noChangeArrowheads="1"/>
          </p:cNvPicPr>
          <p:nvPr/>
        </p:nvPicPr>
        <p:blipFill>
          <a:blip r:embed="rId4" cstate="print"/>
          <a:srcRect/>
          <a:stretch>
            <a:fillRect/>
          </a:stretch>
        </p:blipFill>
        <p:spPr bwMode="auto">
          <a:xfrm>
            <a:off x="609600" y="2362200"/>
            <a:ext cx="3902075" cy="3121025"/>
          </a:xfrm>
          <a:prstGeom prst="ellipse">
            <a:avLst/>
          </a:prstGeom>
          <a:ln>
            <a:noFill/>
          </a:ln>
          <a:effectLst>
            <a:softEdge rad="112500"/>
          </a:effectLst>
        </p:spPr>
      </p:pic>
      <p:pic>
        <p:nvPicPr>
          <p:cNvPr id="4101" name="Picture 5" descr="C:\Users\Ptr. Daniel White\Desktop\Bible pictures\riches materal pos. plesures, worldly\Blue_Money.jpg"/>
          <p:cNvPicPr>
            <a:picLocks noChangeAspect="1" noChangeArrowheads="1"/>
          </p:cNvPicPr>
          <p:nvPr/>
        </p:nvPicPr>
        <p:blipFill>
          <a:blip r:embed="rId4" cstate="print"/>
          <a:srcRect/>
          <a:stretch>
            <a:fillRect/>
          </a:stretch>
        </p:blipFill>
        <p:spPr bwMode="auto">
          <a:xfrm>
            <a:off x="4876800" y="2514600"/>
            <a:ext cx="3902075" cy="312102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500" fill="hold"/>
                                        <p:tgtEl>
                                          <p:spTgt spid="4100"/>
                                        </p:tgtEl>
                                        <p:attrNameLst>
                                          <p:attrName>ppt_w</p:attrName>
                                        </p:attrNameLst>
                                      </p:cBhvr>
                                      <p:tavLst>
                                        <p:tav tm="0">
                                          <p:val>
                                            <p:fltVal val="0"/>
                                          </p:val>
                                        </p:tav>
                                        <p:tav tm="100000">
                                          <p:val>
                                            <p:strVal val="#ppt_w"/>
                                          </p:val>
                                        </p:tav>
                                      </p:tavLst>
                                    </p:anim>
                                    <p:anim calcmode="lin" valueType="num">
                                      <p:cBhvr>
                                        <p:cTn id="15" dur="500" fill="hold"/>
                                        <p:tgtEl>
                                          <p:spTgt spid="4100"/>
                                        </p:tgtEl>
                                        <p:attrNameLst>
                                          <p:attrName>ppt_h</p:attrName>
                                        </p:attrNameLst>
                                      </p:cBhvr>
                                      <p:tavLst>
                                        <p:tav tm="0">
                                          <p:val>
                                            <p:fltVal val="0"/>
                                          </p:val>
                                        </p:tav>
                                        <p:tav tm="100000">
                                          <p:val>
                                            <p:strVal val="#ppt_h"/>
                                          </p:val>
                                        </p:tav>
                                      </p:tavLst>
                                    </p:anim>
                                    <p:animEffect transition="in" filter="fade">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nodeType="clickEffect">
                                  <p:stCondLst>
                                    <p:cond delay="0"/>
                                  </p:stCondLst>
                                  <p:childTnLst>
                                    <p:anim calcmode="lin" valueType="num">
                                      <p:cBhvr>
                                        <p:cTn id="20" dur="500"/>
                                        <p:tgtEl>
                                          <p:spTgt spid="4100"/>
                                        </p:tgtEl>
                                        <p:attrNameLst>
                                          <p:attrName>ppt_w</p:attrName>
                                        </p:attrNameLst>
                                      </p:cBhvr>
                                      <p:tavLst>
                                        <p:tav tm="0">
                                          <p:val>
                                            <p:strVal val="ppt_w"/>
                                          </p:val>
                                        </p:tav>
                                        <p:tav tm="100000">
                                          <p:val>
                                            <p:fltVal val="0"/>
                                          </p:val>
                                        </p:tav>
                                      </p:tavLst>
                                    </p:anim>
                                    <p:anim calcmode="lin" valueType="num">
                                      <p:cBhvr>
                                        <p:cTn id="21" dur="500"/>
                                        <p:tgtEl>
                                          <p:spTgt spid="4100"/>
                                        </p:tgtEl>
                                        <p:attrNameLst>
                                          <p:attrName>ppt_h</p:attrName>
                                        </p:attrNameLst>
                                      </p:cBhvr>
                                      <p:tavLst>
                                        <p:tav tm="0">
                                          <p:val>
                                            <p:strVal val="ppt_h"/>
                                          </p:val>
                                        </p:tav>
                                        <p:tav tm="100000">
                                          <p:val>
                                            <p:fltVal val="0"/>
                                          </p:val>
                                        </p:tav>
                                      </p:tavLst>
                                    </p:anim>
                                    <p:animEffect transition="out" filter="fade">
                                      <p:cBhvr>
                                        <p:cTn id="22" dur="500"/>
                                        <p:tgtEl>
                                          <p:spTgt spid="4100"/>
                                        </p:tgtEl>
                                      </p:cBhvr>
                                    </p:animEffect>
                                    <p:set>
                                      <p:cBhvr>
                                        <p:cTn id="23" dur="1" fill="hold">
                                          <p:stCondLst>
                                            <p:cond delay="499"/>
                                          </p:stCondLst>
                                        </p:cTn>
                                        <p:tgtEl>
                                          <p:spTgt spid="410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101"/>
                                        </p:tgtEl>
                                        <p:attrNameLst>
                                          <p:attrName>style.visibility</p:attrName>
                                        </p:attrNameLst>
                                      </p:cBhvr>
                                      <p:to>
                                        <p:strVal val="visible"/>
                                      </p:to>
                                    </p:set>
                                    <p:anim calcmode="lin" valueType="num">
                                      <p:cBhvr>
                                        <p:cTn id="28" dur="500" fill="hold"/>
                                        <p:tgtEl>
                                          <p:spTgt spid="4101"/>
                                        </p:tgtEl>
                                        <p:attrNameLst>
                                          <p:attrName>ppt_w</p:attrName>
                                        </p:attrNameLst>
                                      </p:cBhvr>
                                      <p:tavLst>
                                        <p:tav tm="0">
                                          <p:val>
                                            <p:fltVal val="0"/>
                                          </p:val>
                                        </p:tav>
                                        <p:tav tm="100000">
                                          <p:val>
                                            <p:strVal val="#ppt_w"/>
                                          </p:val>
                                        </p:tav>
                                      </p:tavLst>
                                    </p:anim>
                                    <p:anim calcmode="lin" valueType="num">
                                      <p:cBhvr>
                                        <p:cTn id="29" dur="500" fill="hold"/>
                                        <p:tgtEl>
                                          <p:spTgt spid="4101"/>
                                        </p:tgtEl>
                                        <p:attrNameLst>
                                          <p:attrName>ppt_h</p:attrName>
                                        </p:attrNameLst>
                                      </p:cBhvr>
                                      <p:tavLst>
                                        <p:tav tm="0">
                                          <p:val>
                                            <p:fltVal val="0"/>
                                          </p:val>
                                        </p:tav>
                                        <p:tav tm="100000">
                                          <p:val>
                                            <p:strVal val="#ppt_h"/>
                                          </p:val>
                                        </p:tav>
                                      </p:tavLst>
                                    </p:anim>
                                    <p:animEffect transition="in" filter="fade">
                                      <p:cBhvr>
                                        <p:cTn id="3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normAutofit fontScale="90000"/>
          </a:bodyPr>
          <a:lstStyle/>
          <a:p>
            <a:r>
              <a:rPr lang="en-US" dirty="0" smtClean="0">
                <a:effectLst>
                  <a:glow rad="101600">
                    <a:schemeClr val="bg1">
                      <a:alpha val="60000"/>
                    </a:schemeClr>
                  </a:glow>
                </a:effectLst>
              </a:rPr>
              <a:t>Personal Commitment</a:t>
            </a:r>
            <a:br>
              <a:rPr lang="en-US" dirty="0" smtClean="0">
                <a:effectLst>
                  <a:glow rad="101600">
                    <a:schemeClr val="bg1">
                      <a:alpha val="60000"/>
                    </a:schemeClr>
                  </a:glow>
                </a:effectLst>
              </a:rPr>
            </a:br>
            <a:r>
              <a:rPr lang="en-US" dirty="0">
                <a:effectLst>
                  <a:glow rad="101600">
                    <a:schemeClr val="bg1">
                      <a:alpha val="60000"/>
                    </a:schemeClr>
                  </a:glow>
                </a:effectLst>
              </a:rPr>
              <a:t/>
            </a:r>
            <a:br>
              <a:rPr lang="en-US" dirty="0">
                <a:effectLst>
                  <a:glow rad="101600">
                    <a:schemeClr val="bg1">
                      <a:alpha val="60000"/>
                    </a:schemeClr>
                  </a:glow>
                </a:effectLst>
              </a:rPr>
            </a:br>
            <a:r>
              <a:rPr lang="en-US" dirty="0" smtClean="0">
                <a:solidFill>
                  <a:srgbClr val="FFC000"/>
                </a:solidFill>
                <a:effectLst>
                  <a:glow rad="101600">
                    <a:schemeClr val="bg1">
                      <a:alpha val="60000"/>
                    </a:schemeClr>
                  </a:glow>
                </a:effectLst>
              </a:rPr>
              <a:t>“</a:t>
            </a:r>
            <a:r>
              <a:rPr lang="en-US" i="1" dirty="0" smtClean="0">
                <a:solidFill>
                  <a:srgbClr val="FFC000"/>
                </a:solidFill>
                <a:effectLst>
                  <a:glow rad="101600">
                    <a:schemeClr val="bg1">
                      <a:alpha val="60000"/>
                    </a:schemeClr>
                  </a:glow>
                </a:effectLst>
              </a:rPr>
              <a:t>From this point on I will purpose to faithfully pay my tithe to my local Church.”</a:t>
            </a:r>
            <a:endParaRPr lang="en-US" i="1" dirty="0">
              <a:solidFill>
                <a:srgbClr val="FFC000"/>
              </a:solidFill>
              <a:effectLst>
                <a:glow rad="101600">
                  <a:schemeClr val="bg1">
                    <a:alpha val="60000"/>
                  </a:schemeClr>
                </a:glow>
              </a:effectLst>
            </a:endParaRPr>
          </a:p>
        </p:txBody>
      </p:sp>
      <p:sp>
        <p:nvSpPr>
          <p:cNvPr id="5" name="Subtitle 4"/>
          <p:cNvSpPr>
            <a:spLocks noGrp="1"/>
          </p:cNvSpPr>
          <p:nvPr>
            <p:ph type="subTitle" idx="1"/>
          </p:nvPr>
        </p:nvSpPr>
        <p:spPr>
          <a:xfrm>
            <a:off x="152400" y="4114800"/>
            <a:ext cx="6019800" cy="2743200"/>
          </a:xfrm>
        </p:spPr>
        <p:txBody>
          <a:bodyPr>
            <a:normAutofit/>
          </a:bodyPr>
          <a:lstStyle/>
          <a:p>
            <a:r>
              <a:rPr lang="en-US" sz="3600" i="1" dirty="0" smtClean="0">
                <a:solidFill>
                  <a:schemeClr val="tx1"/>
                </a:solidFill>
                <a:effectLst>
                  <a:glow rad="101600">
                    <a:schemeClr val="bg1">
                      <a:alpha val="60000"/>
                    </a:schemeClr>
                  </a:glow>
                </a:effectLst>
              </a:rPr>
              <a:t>“Vow, and pay unto the Lord your God; let all that be round about Him bring presents unto Him.” (Psalms 76:11)</a:t>
            </a:r>
            <a:endParaRPr lang="en-US" sz="3600" i="1" dirty="0">
              <a:solidFill>
                <a:schemeClr val="tx1"/>
              </a:solidFill>
              <a:effectLst>
                <a:glow rad="101600">
                  <a:schemeClr val="bg1">
                    <a:alpha val="60000"/>
                  </a:schemeClr>
                </a:glow>
              </a:effectLst>
            </a:endParaRPr>
          </a:p>
        </p:txBody>
      </p:sp>
      <p:pic>
        <p:nvPicPr>
          <p:cNvPr id="13314" name="Picture 2" descr="C:\Users\Ptr. Daniel White\Desktop\Bible pictures\Praying\1 Dad's Pix (125).jpg"/>
          <p:cNvPicPr>
            <a:picLocks noChangeAspect="1" noChangeArrowheads="1"/>
          </p:cNvPicPr>
          <p:nvPr/>
        </p:nvPicPr>
        <p:blipFill>
          <a:blip r:embed="rId3" cstate="print"/>
          <a:srcRect/>
          <a:stretch>
            <a:fillRect/>
          </a:stretch>
        </p:blipFill>
        <p:spPr bwMode="auto">
          <a:xfrm>
            <a:off x="6400800" y="3352800"/>
            <a:ext cx="2209800" cy="3314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7478970"/>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Loaning money/Co-signing </a:t>
            </a:r>
          </a:p>
          <a:p>
            <a:pPr>
              <a:buFont typeface="Arial" charset="0"/>
              <a:buChar char="•"/>
            </a:pPr>
            <a:r>
              <a:rPr lang="en-US" sz="4000" dirty="0" smtClean="0">
                <a:effectLst>
                  <a:glow rad="101600">
                    <a:schemeClr val="bg1">
                      <a:alpha val="60000"/>
                    </a:schemeClr>
                  </a:glow>
                </a:effectLst>
              </a:rPr>
              <a:t> Bankruptcy </a:t>
            </a:r>
          </a:p>
          <a:p>
            <a:pPr>
              <a:buFont typeface="Arial" charset="0"/>
              <a:buChar char="•"/>
            </a:pPr>
            <a:r>
              <a:rPr lang="en-US" sz="4000" dirty="0" smtClean="0">
                <a:effectLst>
                  <a:glow rad="101600">
                    <a:schemeClr val="bg1">
                      <a:alpha val="60000"/>
                    </a:schemeClr>
                  </a:glow>
                </a:effectLst>
              </a:rPr>
              <a:t> Identifying and rejecting false financial                                     </a:t>
            </a:r>
          </a:p>
          <a:p>
            <a:r>
              <a:rPr lang="en-US" sz="4000" dirty="0">
                <a:effectLst>
                  <a:glow rad="101600">
                    <a:schemeClr val="bg1">
                      <a:alpha val="60000"/>
                    </a:schemeClr>
                  </a:glow>
                </a:effectLst>
              </a:rPr>
              <a:t> </a:t>
            </a:r>
            <a:r>
              <a:rPr lang="en-US" sz="4000" dirty="0" smtClean="0">
                <a:effectLst>
                  <a:glow rad="101600">
                    <a:schemeClr val="bg1">
                      <a:alpha val="60000"/>
                    </a:schemeClr>
                  </a:glow>
                </a:effectLst>
              </a:rPr>
              <a:t>  concepts</a:t>
            </a:r>
          </a:p>
          <a:p>
            <a:pPr>
              <a:buFont typeface="Arial" charset="0"/>
              <a:buChar char="•"/>
            </a:pPr>
            <a:r>
              <a:rPr lang="en-US" sz="4000" dirty="0" smtClean="0">
                <a:effectLst>
                  <a:glow rad="101600">
                    <a:schemeClr val="bg1">
                      <a:alpha val="60000"/>
                    </a:schemeClr>
                  </a:glow>
                </a:effectLst>
              </a:rPr>
              <a:t> God’s way vs. Man’s way to financial </a:t>
            </a:r>
          </a:p>
          <a:p>
            <a:r>
              <a:rPr lang="en-US" sz="4000" dirty="0">
                <a:effectLst>
                  <a:glow rad="101600">
                    <a:schemeClr val="bg1">
                      <a:alpha val="60000"/>
                    </a:schemeClr>
                  </a:glow>
                </a:effectLst>
              </a:rPr>
              <a:t> </a:t>
            </a:r>
            <a:r>
              <a:rPr lang="en-US" sz="4000" dirty="0" smtClean="0">
                <a:effectLst>
                  <a:glow rad="101600">
                    <a:schemeClr val="bg1">
                      <a:alpha val="60000"/>
                    </a:schemeClr>
                  </a:glow>
                </a:effectLst>
              </a:rPr>
              <a:t>  success</a:t>
            </a:r>
          </a:p>
          <a:p>
            <a:pPr>
              <a:buFont typeface="Arial" charset="0"/>
              <a:buChar char="•"/>
            </a:pPr>
            <a:r>
              <a:rPr lang="en-US" sz="4000" dirty="0" smtClean="0">
                <a:effectLst>
                  <a:glow rad="101600">
                    <a:schemeClr val="bg1">
                      <a:alpha val="60000"/>
                    </a:schemeClr>
                  </a:glow>
                </a:effectLst>
              </a:rPr>
              <a:t> Recognizing God’s financial reproofs</a:t>
            </a:r>
          </a:p>
          <a:p>
            <a:pPr>
              <a:buFont typeface="Arial" charset="0"/>
              <a:buChar char="•"/>
            </a:pPr>
            <a:r>
              <a:rPr lang="en-US" sz="4000" dirty="0" smtClean="0">
                <a:effectLst>
                  <a:glow rad="101600">
                    <a:schemeClr val="bg1">
                      <a:alpha val="60000"/>
                    </a:schemeClr>
                  </a:glow>
                </a:effectLst>
              </a:rPr>
              <a:t> Importance of living on a budget</a:t>
            </a:r>
          </a:p>
          <a:p>
            <a:pPr>
              <a:buFont typeface="Arial" charset="0"/>
              <a:buChar char="•"/>
            </a:pPr>
            <a:r>
              <a:rPr lang="en-US" sz="4000" dirty="0">
                <a:effectLst>
                  <a:glow rad="101600">
                    <a:schemeClr val="bg1">
                      <a:alpha val="60000"/>
                    </a:schemeClr>
                  </a:glow>
                </a:effectLst>
              </a:rPr>
              <a:t> </a:t>
            </a:r>
            <a:r>
              <a:rPr lang="en-US" sz="4000" dirty="0" smtClean="0">
                <a:effectLst>
                  <a:glow rad="101600">
                    <a:schemeClr val="bg1">
                      <a:alpha val="60000"/>
                    </a:schemeClr>
                  </a:glow>
                </a:effectLst>
              </a:rPr>
              <a:t>Making a choice to serve God rather    </a:t>
            </a:r>
          </a:p>
          <a:p>
            <a:r>
              <a:rPr lang="en-US" sz="4000" dirty="0" smtClean="0">
                <a:effectLst>
                  <a:glow rad="101600">
                    <a:schemeClr val="bg1">
                      <a:alpha val="60000"/>
                    </a:schemeClr>
                  </a:glow>
                </a:effectLst>
              </a:rPr>
              <a:t>   than money or material possessions</a:t>
            </a:r>
          </a:p>
          <a:p>
            <a:pPr>
              <a:buFont typeface="Arial" charset="0"/>
              <a:buChar char="•"/>
            </a:pPr>
            <a:endParaRPr lang="en-US" sz="4000" dirty="0" smtClean="0">
              <a:effectLst>
                <a:glow rad="101600">
                  <a:schemeClr val="bg1">
                    <a:alpha val="60000"/>
                  </a:schemeClr>
                </a:glow>
              </a:effectLst>
            </a:endParaRPr>
          </a:p>
          <a:p>
            <a:pPr>
              <a:buFont typeface="Arial" charset="0"/>
              <a:buChar char="•"/>
            </a:pPr>
            <a:endParaRPr lang="en-US" sz="4000" dirty="0" smtClean="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5632311"/>
          </a:xfrm>
          <a:prstGeom prst="rect">
            <a:avLst/>
          </a:prstGeom>
        </p:spPr>
        <p:txBody>
          <a:bodyPr wrap="square">
            <a:spAutoFit/>
          </a:bodyPr>
          <a:lstStyle/>
          <a:p>
            <a:r>
              <a:rPr lang="en-US" sz="4000" i="1" dirty="0" smtClean="0">
                <a:solidFill>
                  <a:srgbClr val="FFFF00"/>
                </a:solidFill>
                <a:effectLst>
                  <a:glow rad="101600">
                    <a:schemeClr val="bg1">
                      <a:alpha val="60000"/>
                    </a:schemeClr>
                  </a:glow>
                </a:effectLst>
              </a:rPr>
              <a:t>“I will purpose to work towards gaining and maintaining financial freedom according to Biblical principles.”</a:t>
            </a:r>
          </a:p>
          <a:p>
            <a:endParaRPr lang="en-US" sz="4000" i="1" dirty="0" smtClean="0">
              <a:solidFill>
                <a:srgbClr val="FFFF00"/>
              </a:solidFill>
              <a:effectLst>
                <a:glow rad="101600">
                  <a:schemeClr val="bg1">
                    <a:alpha val="60000"/>
                  </a:schemeClr>
                </a:glow>
              </a:effectLst>
            </a:endParaRPr>
          </a:p>
          <a:p>
            <a:endParaRPr lang="en-US" sz="4000" i="1" dirty="0" smtClean="0">
              <a:solidFill>
                <a:srgbClr val="FFFF00"/>
              </a:solidFill>
              <a:effectLst>
                <a:glow rad="101600">
                  <a:schemeClr val="bg1">
                    <a:alpha val="60000"/>
                  </a:schemeClr>
                </a:glow>
              </a:effectLst>
            </a:endParaRPr>
          </a:p>
          <a:p>
            <a:r>
              <a:rPr lang="en-US" sz="4000" i="1" dirty="0" smtClean="0">
                <a:solidFill>
                  <a:srgbClr val="FFFF00"/>
                </a:solidFill>
                <a:effectLst>
                  <a:glow rad="101600">
                    <a:schemeClr val="bg1">
                      <a:alpha val="60000"/>
                    </a:schemeClr>
                  </a:glow>
                </a:effectLst>
              </a:rPr>
              <a:t>“I hereby acknowledge that any funds that I have or will receive are from God’s hand and must be earned and managed according to the principles of His 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915400" cy="5509200"/>
          </a:xfrm>
          <a:prstGeom prst="rect">
            <a:avLst/>
          </a:prstGeom>
        </p:spPr>
        <p:txBody>
          <a:bodyPr wrap="square">
            <a:spAutoFit/>
          </a:bodyPr>
          <a:lstStyle/>
          <a:p>
            <a:r>
              <a:rPr lang="en-US" sz="4400" i="1" dirty="0" smtClean="0">
                <a:solidFill>
                  <a:srgbClr val="FFFF00"/>
                </a:solidFill>
                <a:effectLst>
                  <a:glow rad="101600">
                    <a:schemeClr val="bg1">
                      <a:alpha val="60000"/>
                    </a:schemeClr>
                  </a:glow>
                </a:effectLst>
              </a:rPr>
              <a:t>“I accept full responsibility for the financial problems and pressures that I am facing. I realize that many of these are God’s reproof for violating His financial principles. I will learn the reason for these reproofs and take the proper Scriptural steps to resolve them.”</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4401205"/>
          </a:xfrm>
          <a:prstGeom prst="rect">
            <a:avLst/>
          </a:prstGeom>
        </p:spPr>
        <p:txBody>
          <a:bodyPr wrap="square">
            <a:spAutoFit/>
          </a:bodyPr>
          <a:lstStyle/>
          <a:p>
            <a:r>
              <a:rPr lang="en-US" sz="4000" i="1" dirty="0" smtClean="0">
                <a:solidFill>
                  <a:srgbClr val="FFFF00"/>
                </a:solidFill>
                <a:effectLst>
                  <a:glow rad="101600">
                    <a:schemeClr val="bg1">
                      <a:alpha val="60000"/>
                    </a:schemeClr>
                  </a:glow>
                </a:effectLst>
              </a:rPr>
              <a:t> “I choose today to die to self. I now give the ownership and rights to all my money, possessions, relationships, and time to God. I purpose that the principles of His Word will now be my final authority for earning and managing whatever God entrusts to me.”</a:t>
            </a:r>
            <a:endParaRPr lang="en-US" sz="4000" dirty="0"/>
          </a:p>
        </p:txBody>
      </p:sp>
      <p:pic>
        <p:nvPicPr>
          <p:cNvPr id="4" name="Picture 2" descr="c:\Users\Ptr. Daniel White\Desktop\Bible pictures\Bible pictures Old Testament\Abraham\Abraham cov w God\abraham_and_altar.jpg"/>
          <p:cNvPicPr>
            <a:picLocks noChangeAspect="1" noChangeArrowheads="1"/>
          </p:cNvPicPr>
          <p:nvPr/>
        </p:nvPicPr>
        <p:blipFill>
          <a:blip r:embed="rId3" cstate="print"/>
          <a:srcRect/>
          <a:stretch>
            <a:fillRect/>
          </a:stretch>
        </p:blipFill>
        <p:spPr bwMode="auto">
          <a:xfrm>
            <a:off x="6095268" y="4343400"/>
            <a:ext cx="2248632" cy="2514600"/>
          </a:xfrm>
          <a:prstGeom prst="rect">
            <a:avLst/>
          </a:prstGeom>
          <a:noFill/>
        </p:spPr>
      </p:pic>
      <p:pic>
        <p:nvPicPr>
          <p:cNvPr id="6" name="Picture 2" descr="c:\Users\Ptr. Daniel White\Desktop\Bible pictures\Bible pictures Old Testament\Tabernacle &amp; furniture\Brazen altar\Altar 58-1177-b.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33400" y="4800600"/>
            <a:ext cx="1981200" cy="1808922"/>
          </a:xfrm>
          <a:prstGeom prst="rect">
            <a:avLst/>
          </a:prstGeom>
          <a:noFill/>
        </p:spPr>
      </p:pic>
      <p:pic>
        <p:nvPicPr>
          <p:cNvPr id="7" name="Picture 3" descr="C:\Users\Ptr. Daniel White\Desktop\Bible pictures\Praying\scan0001 (2).jpg"/>
          <p:cNvPicPr>
            <a:picLocks noChangeAspect="1" noChangeArrowheads="1"/>
          </p:cNvPicPr>
          <p:nvPr/>
        </p:nvPicPr>
        <p:blipFill>
          <a:blip r:embed="rId5" cstate="print">
            <a:duotone>
              <a:prstClr val="black"/>
              <a:schemeClr val="accent3">
                <a:tint val="45000"/>
                <a:satMod val="400000"/>
              </a:schemeClr>
            </a:duotone>
            <a:lum bright="-20000"/>
          </a:blip>
          <a:srcRect/>
          <a:stretch>
            <a:fillRect/>
          </a:stretch>
        </p:blipFill>
        <p:spPr bwMode="auto">
          <a:xfrm flipH="1">
            <a:off x="3505200" y="5105400"/>
            <a:ext cx="1636712" cy="15454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effectLst>
                  <a:glow rad="101600">
                    <a:schemeClr val="bg1">
                      <a:alpha val="60000"/>
                    </a:schemeClr>
                  </a:glow>
                </a:effectLst>
              </a:rPr>
              <a:t>Establishing the Tithe as a Weekly Reminder that Everything I have Belongs to God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133600"/>
            <a:ext cx="8229600" cy="4724400"/>
          </a:xfrm>
        </p:spPr>
        <p:txBody>
          <a:bodyPr>
            <a:normAutofit fontScale="92500" lnSpcReduction="20000"/>
          </a:bodyPr>
          <a:lstStyle/>
          <a:p>
            <a:r>
              <a:rPr lang="en-US" i="1" dirty="0" smtClean="0">
                <a:solidFill>
                  <a:srgbClr val="FFC000"/>
                </a:solidFill>
                <a:effectLst>
                  <a:glow rad="101600">
                    <a:schemeClr val="bg1">
                      <a:alpha val="60000"/>
                    </a:schemeClr>
                  </a:glow>
                </a:effectLst>
              </a:rPr>
              <a:t>Malachi 3:8-10</a:t>
            </a:r>
          </a:p>
          <a:p>
            <a:r>
              <a:rPr lang="en-US" i="1" dirty="0" smtClean="0">
                <a:solidFill>
                  <a:srgbClr val="FFC000"/>
                </a:solidFill>
                <a:effectLst>
                  <a:glow rad="101600">
                    <a:schemeClr val="bg1">
                      <a:alpha val="60000"/>
                    </a:schemeClr>
                  </a:glow>
                </a:effectLst>
              </a:rPr>
              <a:t>I Corinthians 16:1-4</a:t>
            </a:r>
            <a:endParaRPr lang="en-US" i="1" dirty="0">
              <a:solidFill>
                <a:srgbClr val="FFC000"/>
              </a:solidFill>
              <a:effectLst>
                <a:glow rad="101600">
                  <a:schemeClr val="bg1">
                    <a:alpha val="60000"/>
                  </a:schemeClr>
                </a:glow>
              </a:effectLst>
            </a:endParaRPr>
          </a:p>
          <a:p>
            <a:pPr marL="514350" indent="-514350">
              <a:buAutoNum type="arabicPeriod"/>
            </a:pPr>
            <a:r>
              <a:rPr lang="en-US" dirty="0" smtClean="0">
                <a:effectLst>
                  <a:glow rad="101600">
                    <a:schemeClr val="bg1">
                      <a:alpha val="60000"/>
                    </a:schemeClr>
                  </a:glow>
                </a:effectLst>
              </a:rPr>
              <a:t>What is the tithe?</a:t>
            </a:r>
          </a:p>
          <a:p>
            <a:pPr marL="514350" indent="-514350">
              <a:buNone/>
            </a:pPr>
            <a:r>
              <a:rPr lang="en-US" dirty="0" smtClean="0">
                <a:effectLst>
                  <a:glow rad="101600">
                    <a:schemeClr val="bg1">
                      <a:alpha val="60000"/>
                    </a:schemeClr>
                  </a:glow>
                </a:effectLst>
              </a:rPr>
              <a:t>      The tithe is the first 10% of our income which belongs to the Lord –</a:t>
            </a:r>
          </a:p>
          <a:p>
            <a:pPr marL="514350" indent="-514350">
              <a:buNone/>
            </a:pPr>
            <a:r>
              <a:rPr lang="en-US" i="1" dirty="0" smtClean="0">
                <a:solidFill>
                  <a:srgbClr val="FFC000"/>
                </a:solidFill>
                <a:effectLst>
                  <a:glow rad="101600">
                    <a:schemeClr val="bg1">
                      <a:alpha val="60000"/>
                    </a:schemeClr>
                  </a:glow>
                </a:effectLst>
              </a:rPr>
              <a:t>     “Honor the Lord with thy substance (possessions) and with the first fruits of all thine increase. So shall thy barns be filled with plenty, and thy presses shall burst out with new wine. My son despise not the chastening of the Lord; neither be weary of his correction.” (Proverbs 3:9-10)</a:t>
            </a:r>
          </a:p>
          <a:p>
            <a:pPr marL="514350" indent="-514350">
              <a:buNone/>
            </a:pPr>
            <a:endParaRPr lang="en-US" dirty="0">
              <a:effectLst>
                <a:glow rad="101600">
                  <a:schemeClr val="bg1">
                    <a:alpha val="60000"/>
                  </a:schemeClr>
                </a:glow>
              </a:effectLst>
            </a:endParaRPr>
          </a:p>
        </p:txBody>
      </p:sp>
      <p:pic>
        <p:nvPicPr>
          <p:cNvPr id="4098" name="Picture 2" descr="C:\Users\Ptr. Daniel White\Desktop\Bible pictures\Bible mis\GIVING\Giving 1474105.jpg"/>
          <p:cNvPicPr>
            <a:picLocks noChangeAspect="1" noChangeArrowheads="1"/>
          </p:cNvPicPr>
          <p:nvPr/>
        </p:nvPicPr>
        <p:blipFill>
          <a:blip r:embed="rId3" cstate="print"/>
          <a:srcRect/>
          <a:stretch>
            <a:fillRect/>
          </a:stretch>
        </p:blipFill>
        <p:spPr bwMode="auto">
          <a:xfrm>
            <a:off x="6477000" y="1524000"/>
            <a:ext cx="2540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172200"/>
          </a:xfrm>
        </p:spPr>
        <p:txBody>
          <a:bodyPr>
            <a:normAutofit lnSpcReduction="10000"/>
          </a:bodyPr>
          <a:lstStyle/>
          <a:p>
            <a:pPr>
              <a:buNone/>
            </a:pPr>
            <a:r>
              <a:rPr lang="en-US" dirty="0" smtClean="0">
                <a:effectLst>
                  <a:glow rad="101600">
                    <a:schemeClr val="bg1">
                      <a:alpha val="60000"/>
                    </a:schemeClr>
                  </a:glow>
                </a:effectLst>
              </a:rPr>
              <a:t>2. What are offerings?</a:t>
            </a:r>
          </a:p>
          <a:p>
            <a:pPr>
              <a:buNone/>
            </a:pPr>
            <a:r>
              <a:rPr lang="en-US" dirty="0">
                <a:effectLst>
                  <a:glow rad="101600">
                    <a:schemeClr val="bg1">
                      <a:alpha val="60000"/>
                    </a:schemeClr>
                  </a:glow>
                </a:effectLst>
              </a:rPr>
              <a:t> </a:t>
            </a:r>
            <a:r>
              <a:rPr lang="en-US" dirty="0" smtClean="0">
                <a:effectLst>
                  <a:glow rad="101600">
                    <a:schemeClr val="bg1">
                      <a:alpha val="60000"/>
                    </a:schemeClr>
                  </a:glow>
                </a:effectLst>
              </a:rPr>
              <a:t>   Offerings are above and beyond the tithe. In both the Old and New Testament the tithes and offerings are combined – </a:t>
            </a:r>
            <a:r>
              <a:rPr lang="en-US" i="1" dirty="0" smtClean="0">
                <a:solidFill>
                  <a:srgbClr val="FFC000"/>
                </a:solidFill>
                <a:effectLst>
                  <a:glow rad="101600">
                    <a:schemeClr val="bg1">
                      <a:alpha val="60000"/>
                    </a:schemeClr>
                  </a:glow>
                </a:effectLst>
              </a:rPr>
              <a:t>“Tithes and offerings.”</a:t>
            </a:r>
          </a:p>
          <a:p>
            <a:pPr>
              <a:buNone/>
            </a:pPr>
            <a:endParaRPr lang="en-US" dirty="0">
              <a:effectLst>
                <a:glow rad="101600">
                  <a:schemeClr val="bg1">
                    <a:alpha val="60000"/>
                  </a:schemeClr>
                </a:glow>
              </a:effectLst>
            </a:endParaRPr>
          </a:p>
          <a:p>
            <a:pPr>
              <a:buNone/>
            </a:pPr>
            <a:r>
              <a:rPr lang="en-US" sz="3500" i="1" dirty="0" smtClean="0">
                <a:solidFill>
                  <a:srgbClr val="FFC000"/>
                </a:solidFill>
                <a:effectLst>
                  <a:glow rad="101600">
                    <a:schemeClr val="bg1">
                      <a:alpha val="60000"/>
                    </a:schemeClr>
                  </a:glow>
                </a:effectLst>
              </a:rPr>
              <a:t>    “But this I say, He which soweth sparingly shall reap also sparingly; and he which soweth bountifully shall reap also bountifully. Every man according as he purposeth in his heart, so let him give; not grudgingly, or of necessity: for God loveth a cheerful giver…”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278562"/>
          </a:xfrm>
        </p:spPr>
        <p:txBody>
          <a:bodyPr>
            <a:normAutofit fontScale="90000"/>
          </a:bodyPr>
          <a:lstStyle/>
          <a:p>
            <a:r>
              <a:rPr lang="en-US" i="1" dirty="0" smtClean="0">
                <a:solidFill>
                  <a:srgbClr val="FFC000"/>
                </a:solidFill>
                <a:effectLst>
                  <a:glow rad="101600">
                    <a:schemeClr val="bg1">
                      <a:alpha val="60000"/>
                    </a:schemeClr>
                  </a:glow>
                </a:effectLst>
              </a:rPr>
              <a:t>“…And God is able to make all grace abound toward you; that ye, always having all sufficiency in all things, may abound to every good work: As it is written, He hath dispersed abroad…He hath given to the poor…He that ministereth seed to the sower…</a:t>
            </a:r>
            <a:br>
              <a:rPr lang="en-US" i="1" dirty="0" smtClean="0">
                <a:solidFill>
                  <a:srgbClr val="FFC000"/>
                </a:solidFill>
                <a:effectLst>
                  <a:glow rad="101600">
                    <a:schemeClr val="bg1">
                      <a:alpha val="60000"/>
                    </a:schemeClr>
                  </a:glow>
                </a:effectLst>
              </a:rPr>
            </a:br>
            <a:r>
              <a:rPr lang="en-US" i="1" dirty="0" smtClean="0">
                <a:solidFill>
                  <a:srgbClr val="FFC000"/>
                </a:solidFill>
                <a:effectLst>
                  <a:glow rad="101600">
                    <a:schemeClr val="bg1">
                      <a:alpha val="60000"/>
                    </a:schemeClr>
                  </a:glow>
                </a:effectLst>
              </a:rPr>
              <a:t>His righteousness remaineth forever…enriched in every thing to all bountifulness…” (I Corinthians 9:6-11)</a:t>
            </a:r>
            <a:endParaRPr lang="en-US" i="1" dirty="0">
              <a:solidFill>
                <a:srgbClr val="FFC0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1446</Words>
  <Application>Microsoft Office PowerPoint</Application>
  <PresentationFormat>On-screen Show (4:3)</PresentationFormat>
  <Paragraphs>167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Establishing the Tithe as a Weekly Reminder that Everything I have Belongs to God</vt:lpstr>
      <vt:lpstr>Slide 8</vt:lpstr>
      <vt:lpstr>“…And God is able to make all grace abound toward you; that ye, always having all sufficiency in all things, may abound to every good work: As it is written, He hath dispersed abroad…He hath given to the poor…He that ministereth seed to the sower… His righteousness remaineth forever…enriched in every thing to all bountifulness…” (I Corinthians 9:6-11)</vt:lpstr>
      <vt:lpstr>Slide 10</vt:lpstr>
      <vt:lpstr>Slide 11</vt:lpstr>
      <vt:lpstr>Slide 12</vt:lpstr>
      <vt:lpstr>Slide 13</vt:lpstr>
      <vt:lpstr>Slide 14</vt:lpstr>
      <vt:lpstr>Slide 15</vt:lpstr>
      <vt:lpstr>Slide 16</vt:lpstr>
      <vt:lpstr>The tithe should only be given to your local Church, not to other Christian ministries!</vt:lpstr>
      <vt:lpstr>Slide 18</vt:lpstr>
      <vt:lpstr>Slide 19</vt:lpstr>
      <vt:lpstr>Slide 20</vt:lpstr>
      <vt:lpstr>Slide 21</vt:lpstr>
      <vt:lpstr>Slide 22</vt:lpstr>
      <vt:lpstr>God Created Tithing for Our Benefit</vt:lpstr>
      <vt:lpstr>Slide 24</vt:lpstr>
      <vt:lpstr>God has given us two hands – one to receive with and the other to give with. We are not cisterns made for hoarding; we are channels made for sharing.</vt:lpstr>
      <vt:lpstr>Personal Commitment  “From this point on I will purpose to faithfully pay my tithe to my local Church.”</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Ptr. Daniel White</cp:lastModifiedBy>
  <cp:revision>56</cp:revision>
  <dcterms:created xsi:type="dcterms:W3CDTF">2009-05-28T09:02:56Z</dcterms:created>
  <dcterms:modified xsi:type="dcterms:W3CDTF">2009-06-18T12:39:53Z</dcterms:modified>
</cp:coreProperties>
</file>