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83" r:id="rId3"/>
    <p:sldId id="284" r:id="rId4"/>
    <p:sldId id="281" r:id="rId5"/>
    <p:sldId id="280" r:id="rId6"/>
    <p:sldId id="282" r:id="rId7"/>
    <p:sldId id="286" r:id="rId8"/>
    <p:sldId id="258" r:id="rId9"/>
    <p:sldId id="257" r:id="rId10"/>
    <p:sldId id="285" r:id="rId11"/>
    <p:sldId id="318" r:id="rId12"/>
    <p:sldId id="259" r:id="rId13"/>
    <p:sldId id="314" r:id="rId14"/>
    <p:sldId id="315" r:id="rId15"/>
    <p:sldId id="260" r:id="rId16"/>
    <p:sldId id="287" r:id="rId17"/>
    <p:sldId id="293" r:id="rId18"/>
    <p:sldId id="294" r:id="rId19"/>
    <p:sldId id="295" r:id="rId20"/>
    <p:sldId id="296" r:id="rId21"/>
    <p:sldId id="297" r:id="rId22"/>
    <p:sldId id="317" r:id="rId23"/>
    <p:sldId id="261" r:id="rId24"/>
    <p:sldId id="308" r:id="rId25"/>
    <p:sldId id="312" r:id="rId26"/>
    <p:sldId id="262" r:id="rId27"/>
    <p:sldId id="291" r:id="rId28"/>
    <p:sldId id="292" r:id="rId29"/>
    <p:sldId id="263" r:id="rId30"/>
    <p:sldId id="298" r:id="rId31"/>
    <p:sldId id="264" r:id="rId32"/>
    <p:sldId id="301" r:id="rId33"/>
    <p:sldId id="305" r:id="rId34"/>
    <p:sldId id="265" r:id="rId35"/>
    <p:sldId id="303" r:id="rId36"/>
    <p:sldId id="266" r:id="rId37"/>
    <p:sldId id="290" r:id="rId38"/>
    <p:sldId id="267" r:id="rId39"/>
    <p:sldId id="302" r:id="rId40"/>
    <p:sldId id="268" r:id="rId41"/>
    <p:sldId id="289" r:id="rId42"/>
    <p:sldId id="269" r:id="rId43"/>
    <p:sldId id="288" r:id="rId44"/>
    <p:sldId id="316" r:id="rId45"/>
    <p:sldId id="270" r:id="rId46"/>
    <p:sldId id="304" r:id="rId47"/>
    <p:sldId id="271" r:id="rId48"/>
    <p:sldId id="309" r:id="rId49"/>
    <p:sldId id="272" r:id="rId50"/>
    <p:sldId id="307" r:id="rId51"/>
    <p:sldId id="273" r:id="rId52"/>
    <p:sldId id="310" r:id="rId53"/>
    <p:sldId id="313" r:id="rId54"/>
    <p:sldId id="306" r:id="rId55"/>
    <p:sldId id="275" r:id="rId56"/>
    <p:sldId id="277" r:id="rId57"/>
    <p:sldId id="299" r:id="rId58"/>
    <p:sldId id="276" r:id="rId59"/>
    <p:sldId id="278" r:id="rId60"/>
    <p:sldId id="279"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75" autoAdjust="0"/>
    <p:restoredTop sz="94595" autoAdjust="0"/>
  </p:normalViewPr>
  <p:slideViewPr>
    <p:cSldViewPr>
      <p:cViewPr varScale="1">
        <p:scale>
          <a:sx n="80" d="100"/>
          <a:sy n="80" d="100"/>
        </p:scale>
        <p:origin x="-1020"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E3C20E-CD15-4BD6-900C-4ACF5FB30D1D}" type="datetimeFigureOut">
              <a:rPr lang="en-US" smtClean="0"/>
              <a:pPr/>
              <a:t>8/5/2009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87AA85-9B7D-4237-84DD-F0EFFAAD70DF}"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31:</a:t>
            </a:r>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87AA85-9B7D-4237-84DD-F0EFFAAD70DF}"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60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87AA85-9B7D-4237-84DD-F0EFFAAD70DF}"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BD842F-CFB1-4A47-A660-933D59E97F0A}" type="datetimeFigureOut">
              <a:rPr lang="en-US" smtClean="0"/>
              <a:pPr/>
              <a:t>8/5/2009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41F76E-BD8E-4AA7-A052-CA1B08B5DE1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BD842F-CFB1-4A47-A660-933D59E97F0A}" type="datetimeFigureOut">
              <a:rPr lang="en-US" smtClean="0"/>
              <a:pPr/>
              <a:t>8/5/2009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41F76E-BD8E-4AA7-A052-CA1B08B5DE1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BD842F-CFB1-4A47-A660-933D59E97F0A}" type="datetimeFigureOut">
              <a:rPr lang="en-US" smtClean="0"/>
              <a:pPr/>
              <a:t>8/5/2009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41F76E-BD8E-4AA7-A052-CA1B08B5DE1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BD842F-CFB1-4A47-A660-933D59E97F0A}" type="datetimeFigureOut">
              <a:rPr lang="en-US" smtClean="0"/>
              <a:pPr/>
              <a:t>8/5/2009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41F76E-BD8E-4AA7-A052-CA1B08B5DE1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BD842F-CFB1-4A47-A660-933D59E97F0A}" type="datetimeFigureOut">
              <a:rPr lang="en-US" smtClean="0"/>
              <a:pPr/>
              <a:t>8/5/2009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41F76E-BD8E-4AA7-A052-CA1B08B5DE1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BD842F-CFB1-4A47-A660-933D59E97F0A}" type="datetimeFigureOut">
              <a:rPr lang="en-US" smtClean="0"/>
              <a:pPr/>
              <a:t>8/5/2009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41F76E-BD8E-4AA7-A052-CA1B08B5DE1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BD842F-CFB1-4A47-A660-933D59E97F0A}" type="datetimeFigureOut">
              <a:rPr lang="en-US" smtClean="0"/>
              <a:pPr/>
              <a:t>8/5/2009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41F76E-BD8E-4AA7-A052-CA1B08B5DE1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BD842F-CFB1-4A47-A660-933D59E97F0A}" type="datetimeFigureOut">
              <a:rPr lang="en-US" smtClean="0"/>
              <a:pPr/>
              <a:t>8/5/2009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41F76E-BD8E-4AA7-A052-CA1B08B5DE1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D842F-CFB1-4A47-A660-933D59E97F0A}" type="datetimeFigureOut">
              <a:rPr lang="en-US" smtClean="0"/>
              <a:pPr/>
              <a:t>8/5/2009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41F76E-BD8E-4AA7-A052-CA1B08B5DE1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BD842F-CFB1-4A47-A660-933D59E97F0A}" type="datetimeFigureOut">
              <a:rPr lang="en-US" smtClean="0"/>
              <a:pPr/>
              <a:t>8/5/2009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41F76E-BD8E-4AA7-A052-CA1B08B5DE1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BD842F-CFB1-4A47-A660-933D59E97F0A}" type="datetimeFigureOut">
              <a:rPr lang="en-US" smtClean="0"/>
              <a:pPr/>
              <a:t>8/5/2009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41F76E-BD8E-4AA7-A052-CA1B08B5DE1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D842F-CFB1-4A47-A660-933D59E97F0A}" type="datetimeFigureOut">
              <a:rPr lang="en-US" smtClean="0"/>
              <a:pPr/>
              <a:t>8/5/2009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1F76E-BD8E-4AA7-A052-CA1B08B5DE16}"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descr="C:\Users\Ptr. Daniel White\Desktop\Prophecy pictures\prophecy pictures\riches materal pos. plesures, worldly\Stock-Market-History-DJIA.jpg"/>
          <p:cNvPicPr>
            <a:picLocks noChangeAspect="1" noChangeArrowheads="1"/>
          </p:cNvPicPr>
          <p:nvPr/>
        </p:nvPicPr>
        <p:blipFill>
          <a:blip r:embed="rId3" cstate="print"/>
          <a:srcRect/>
          <a:stretch>
            <a:fillRect/>
          </a:stretch>
        </p:blipFill>
        <p:spPr bwMode="auto">
          <a:xfrm>
            <a:off x="0" y="0"/>
            <a:ext cx="9159025" cy="6858000"/>
          </a:xfrm>
          <a:prstGeom prst="rect">
            <a:avLst/>
          </a:prstGeom>
          <a:noFill/>
        </p:spPr>
      </p:pic>
      <p:sp>
        <p:nvSpPr>
          <p:cNvPr id="5" name="Rectangle 4"/>
          <p:cNvSpPr/>
          <p:nvPr/>
        </p:nvSpPr>
        <p:spPr>
          <a:xfrm>
            <a:off x="381000" y="4572000"/>
            <a:ext cx="8001000" cy="1200329"/>
          </a:xfrm>
          <a:prstGeom prst="rect">
            <a:avLst/>
          </a:prstGeom>
        </p:spPr>
        <p:txBody>
          <a:bodyPr wrap="square">
            <a:spAutoFit/>
          </a:bodyPr>
          <a:lstStyle/>
          <a:p>
            <a:pPr algn="ctr"/>
            <a:r>
              <a:rPr lang="en-US" sz="3600" i="1" dirty="0" smtClean="0">
                <a:solidFill>
                  <a:srgbClr val="FFC000"/>
                </a:solidFill>
                <a:effectLst>
                  <a:glow rad="101600">
                    <a:schemeClr val="bg1">
                      <a:alpha val="60000"/>
                    </a:schemeClr>
                  </a:glow>
                </a:effectLst>
              </a:rPr>
              <a:t>“And ye shall know the truth and the truth shall make you free.” (John 8:32)</a:t>
            </a:r>
            <a:endParaRPr lang="en-US" sz="3600" i="1" dirty="0">
              <a:solidFill>
                <a:srgbClr val="FFC000"/>
              </a:solidFill>
              <a:effectLst>
                <a:glow rad="101600">
                  <a:schemeClr val="bg1">
                    <a:alpha val="60000"/>
                  </a:schemeClr>
                </a:glow>
              </a:effectLst>
            </a:endParaRPr>
          </a:p>
        </p:txBody>
      </p:sp>
      <p:sp>
        <p:nvSpPr>
          <p:cNvPr id="6" name="Rectangle 5"/>
          <p:cNvSpPr/>
          <p:nvPr/>
        </p:nvSpPr>
        <p:spPr>
          <a:xfrm>
            <a:off x="685800" y="2590800"/>
            <a:ext cx="7620000" cy="1200329"/>
          </a:xfrm>
          <a:prstGeom prst="rect">
            <a:avLst/>
          </a:prstGeom>
        </p:spPr>
        <p:txBody>
          <a:bodyPr wrap="square">
            <a:spAutoFit/>
          </a:bodyPr>
          <a:lstStyle/>
          <a:p>
            <a:pPr algn="ctr"/>
            <a:r>
              <a:rPr lang="en-US" sz="3600" i="1" dirty="0" smtClean="0">
                <a:effectLst>
                  <a:glow rad="101600">
                    <a:schemeClr val="bg1">
                      <a:alpha val="60000"/>
                    </a:schemeClr>
                  </a:glow>
                </a:effectLst>
              </a:rPr>
              <a:t>What does it mean to be </a:t>
            </a:r>
          </a:p>
          <a:p>
            <a:pPr algn="ctr"/>
            <a:r>
              <a:rPr lang="en-US" sz="3600" i="1" dirty="0" smtClean="0">
                <a:effectLst>
                  <a:glow rad="101600">
                    <a:schemeClr val="bg1">
                      <a:alpha val="60000"/>
                    </a:schemeClr>
                  </a:glow>
                </a:effectLst>
              </a:rPr>
              <a:t>financially  free?</a:t>
            </a:r>
          </a:p>
        </p:txBody>
      </p:sp>
      <p:sp>
        <p:nvSpPr>
          <p:cNvPr id="9" name="Rectangle 8"/>
          <p:cNvSpPr/>
          <p:nvPr/>
        </p:nvSpPr>
        <p:spPr>
          <a:xfrm>
            <a:off x="304800" y="914401"/>
            <a:ext cx="7772400" cy="1323439"/>
          </a:xfrm>
          <a:prstGeom prst="rect">
            <a:avLst/>
          </a:prstGeom>
        </p:spPr>
        <p:txBody>
          <a:bodyPr wrap="square">
            <a:spAutoFit/>
          </a:bodyPr>
          <a:lstStyle/>
          <a:p>
            <a:pPr algn="ctr"/>
            <a:r>
              <a:rPr lang="en-US" sz="4000" dirty="0" smtClean="0">
                <a:effectLst>
                  <a:glow rad="101600">
                    <a:schemeClr val="bg1">
                      <a:alpha val="60000"/>
                    </a:schemeClr>
                  </a:glow>
                </a:effectLst>
              </a:rPr>
              <a:t>Financial Freedom</a:t>
            </a:r>
          </a:p>
          <a:p>
            <a:pPr algn="ctr"/>
            <a:r>
              <a:rPr lang="en-US" sz="4000" dirty="0" smtClean="0">
                <a:effectLst>
                  <a:glow rad="101600">
                    <a:schemeClr val="bg1">
                      <a:alpha val="60000"/>
                    </a:schemeClr>
                  </a:glow>
                </a:effectLst>
              </a:rPr>
              <a:t>(Part 10)</a:t>
            </a:r>
            <a:endParaRPr lang="en-US" sz="40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Bible pictures Old Testament\Solomon\Sol &amp; Queen of Sheba\1487031.jpg"/>
          <p:cNvPicPr>
            <a:picLocks noChangeAspect="1" noChangeArrowheads="1"/>
          </p:cNvPicPr>
          <p:nvPr/>
        </p:nvPicPr>
        <p:blipFill>
          <a:blip r:embed="rId3" cstate="print"/>
          <a:srcRect/>
          <a:stretch>
            <a:fillRect/>
          </a:stretch>
        </p:blipFill>
        <p:spPr bwMode="auto">
          <a:xfrm>
            <a:off x="6705600" y="1"/>
            <a:ext cx="2438400" cy="3223344"/>
          </a:xfrm>
          <a:prstGeom prst="rect">
            <a:avLst/>
          </a:prstGeom>
          <a:noFill/>
        </p:spPr>
      </p:pic>
      <p:sp>
        <p:nvSpPr>
          <p:cNvPr id="3" name="Title 2"/>
          <p:cNvSpPr>
            <a:spLocks noGrp="1"/>
          </p:cNvSpPr>
          <p:nvPr>
            <p:ph type="title"/>
          </p:nvPr>
        </p:nvSpPr>
        <p:spPr>
          <a:xfrm>
            <a:off x="0" y="152400"/>
            <a:ext cx="6553200" cy="3124200"/>
          </a:xfrm>
        </p:spPr>
        <p:txBody>
          <a:bodyPr>
            <a:noAutofit/>
          </a:bodyPr>
          <a:lstStyle/>
          <a:p>
            <a:r>
              <a:rPr lang="en-US" sz="3600" i="1" dirty="0" smtClean="0">
                <a:effectLst>
                  <a:glow rad="101600">
                    <a:schemeClr val="bg1">
                      <a:alpha val="60000"/>
                    </a:schemeClr>
                  </a:glow>
                </a:effectLst>
              </a:rPr>
              <a:t>“Bow down thine ear, and</a:t>
            </a:r>
            <a:r>
              <a:rPr lang="en-US" sz="3600" i="1" dirty="0" smtClean="0">
                <a:solidFill>
                  <a:srgbClr val="FFFF00"/>
                </a:solidFill>
                <a:effectLst>
                  <a:glow rad="101600">
                    <a:schemeClr val="bg1">
                      <a:alpha val="60000"/>
                    </a:schemeClr>
                  </a:glow>
                </a:effectLst>
              </a:rPr>
              <a:t> hear the words of the wise</a:t>
            </a:r>
            <a:r>
              <a:rPr lang="en-US" sz="3600" i="1" dirty="0" smtClean="0">
                <a:effectLst>
                  <a:glow rad="101600">
                    <a:schemeClr val="bg1">
                      <a:alpha val="60000"/>
                    </a:schemeClr>
                  </a:glow>
                </a:effectLst>
              </a:rPr>
              <a:t>, and apply thine heart unto my knowledge. For it is a pleasant thing if thou keep them within thee; </a:t>
            </a:r>
            <a:r>
              <a:rPr lang="en-US" sz="3600" i="1" dirty="0" smtClean="0">
                <a:solidFill>
                  <a:srgbClr val="FFFF00"/>
                </a:solidFill>
                <a:effectLst>
                  <a:glow rad="101600">
                    <a:schemeClr val="bg1">
                      <a:alpha val="60000"/>
                    </a:schemeClr>
                  </a:glow>
                </a:effectLst>
              </a:rPr>
              <a:t>That thy trust may be in the Lord. </a:t>
            </a:r>
            <a:endParaRPr lang="en-US" sz="3600" i="1" dirty="0">
              <a:solidFill>
                <a:srgbClr val="FFFF00"/>
              </a:solidFill>
              <a:effectLst>
                <a:glow rad="101600">
                  <a:schemeClr val="bg1">
                    <a:alpha val="60000"/>
                  </a:schemeClr>
                </a:glow>
              </a:effectLst>
            </a:endParaRPr>
          </a:p>
        </p:txBody>
      </p:sp>
      <p:sp>
        <p:nvSpPr>
          <p:cNvPr id="4" name="Content Placeholder 3"/>
          <p:cNvSpPr>
            <a:spLocks noGrp="1"/>
          </p:cNvSpPr>
          <p:nvPr>
            <p:ph idx="1"/>
          </p:nvPr>
        </p:nvSpPr>
        <p:spPr>
          <a:xfrm>
            <a:off x="0" y="3276600"/>
            <a:ext cx="9144000" cy="4038600"/>
          </a:xfrm>
        </p:spPr>
        <p:txBody>
          <a:bodyPr>
            <a:normAutofit/>
          </a:bodyPr>
          <a:lstStyle/>
          <a:p>
            <a:pPr algn="ctr">
              <a:buNone/>
            </a:pPr>
            <a:r>
              <a:rPr lang="en-US" sz="3600" i="1" dirty="0" smtClean="0">
                <a:effectLst>
                  <a:glow rad="101600">
                    <a:schemeClr val="bg1">
                      <a:alpha val="60000"/>
                    </a:schemeClr>
                  </a:glow>
                </a:effectLst>
                <a:latin typeface="+mj-lt"/>
              </a:rPr>
              <a:t>I have made known to thee this day, even to thee. Have not I written to thee </a:t>
            </a:r>
            <a:r>
              <a:rPr lang="en-US" sz="3600" i="1" dirty="0" smtClean="0">
                <a:solidFill>
                  <a:srgbClr val="FFFF00"/>
                </a:solidFill>
                <a:effectLst>
                  <a:glow rad="101600">
                    <a:schemeClr val="bg1">
                      <a:alpha val="60000"/>
                    </a:schemeClr>
                  </a:glow>
                </a:effectLst>
                <a:latin typeface="+mj-lt"/>
              </a:rPr>
              <a:t>excellent things in counsels and knowledge</a:t>
            </a:r>
            <a:r>
              <a:rPr lang="en-US" sz="3600" i="1" dirty="0" smtClean="0">
                <a:effectLst>
                  <a:glow rad="101600">
                    <a:schemeClr val="bg1">
                      <a:alpha val="60000"/>
                    </a:schemeClr>
                  </a:glow>
                </a:effectLst>
                <a:latin typeface="+mj-lt"/>
              </a:rPr>
              <a:t>, that I might make thee know the certainty of the </a:t>
            </a:r>
            <a:r>
              <a:rPr lang="en-US" sz="3600" i="1" dirty="0" smtClean="0">
                <a:solidFill>
                  <a:srgbClr val="FFFF00"/>
                </a:solidFill>
                <a:effectLst>
                  <a:glow rad="101600">
                    <a:schemeClr val="bg1">
                      <a:alpha val="60000"/>
                    </a:schemeClr>
                  </a:glow>
                </a:effectLst>
                <a:latin typeface="+mj-lt"/>
              </a:rPr>
              <a:t>words of truth</a:t>
            </a:r>
            <a:r>
              <a:rPr lang="en-US" sz="3600" i="1" dirty="0" smtClean="0">
                <a:effectLst>
                  <a:glow rad="101600">
                    <a:schemeClr val="bg1">
                      <a:alpha val="60000"/>
                    </a:schemeClr>
                  </a:glow>
                </a:effectLst>
                <a:latin typeface="+mj-lt"/>
              </a:rPr>
              <a:t>, that thou mightest answer the words of truth to them that send thee.”</a:t>
            </a:r>
            <a:endParaRPr lang="en-US" sz="3600" i="1" dirty="0">
              <a:effectLst>
                <a:glow rad="101600">
                  <a:schemeClr val="bg1">
                    <a:alpha val="60000"/>
                  </a:schemeClr>
                </a:glow>
              </a:effectLst>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28600"/>
            <a:ext cx="8077200" cy="2308324"/>
          </a:xfrm>
          <a:prstGeom prst="rect">
            <a:avLst/>
          </a:prstGeom>
        </p:spPr>
        <p:txBody>
          <a:bodyPr wrap="square">
            <a:spAutoFit/>
          </a:bodyPr>
          <a:lstStyle/>
          <a:p>
            <a:pPr algn="ctr"/>
            <a:r>
              <a:rPr lang="en-US" sz="4800" i="1" dirty="0" smtClean="0">
                <a:effectLst>
                  <a:glow rad="101600">
                    <a:schemeClr val="bg1">
                      <a:alpha val="60000"/>
                    </a:schemeClr>
                  </a:glow>
                </a:effectLst>
              </a:rPr>
              <a:t>“The blessing of the LORD, it </a:t>
            </a:r>
            <a:r>
              <a:rPr lang="en-US" sz="4800" i="1" dirty="0" err="1" smtClean="0">
                <a:effectLst>
                  <a:glow rad="101600">
                    <a:schemeClr val="bg1">
                      <a:alpha val="60000"/>
                    </a:schemeClr>
                  </a:glow>
                </a:effectLst>
              </a:rPr>
              <a:t>maketh</a:t>
            </a:r>
            <a:r>
              <a:rPr lang="en-US" sz="4800" i="1" dirty="0" smtClean="0">
                <a:effectLst>
                  <a:glow rad="101600">
                    <a:schemeClr val="bg1">
                      <a:alpha val="60000"/>
                    </a:schemeClr>
                  </a:glow>
                </a:effectLst>
              </a:rPr>
              <a:t> rich, and he </a:t>
            </a:r>
            <a:r>
              <a:rPr lang="en-US" sz="4800" i="1" dirty="0" err="1" smtClean="0">
                <a:effectLst>
                  <a:glow rad="101600">
                    <a:schemeClr val="bg1">
                      <a:alpha val="60000"/>
                    </a:schemeClr>
                  </a:glow>
                </a:effectLst>
              </a:rPr>
              <a:t>addeth</a:t>
            </a:r>
            <a:r>
              <a:rPr lang="en-US" sz="4800" i="1" dirty="0" smtClean="0">
                <a:effectLst>
                  <a:glow rad="101600">
                    <a:schemeClr val="bg1">
                      <a:alpha val="60000"/>
                    </a:schemeClr>
                  </a:glow>
                </a:effectLst>
              </a:rPr>
              <a:t> no sorrow with it.” Proverbs 10:22</a:t>
            </a:r>
            <a:endParaRPr lang="en-US" sz="4800" i="1" dirty="0">
              <a:effectLst>
                <a:glow rad="101600">
                  <a:schemeClr val="bg1">
                    <a:alpha val="60000"/>
                  </a:schemeClr>
                </a:glow>
              </a:effectLst>
            </a:endParaRPr>
          </a:p>
        </p:txBody>
      </p:sp>
      <p:pic>
        <p:nvPicPr>
          <p:cNvPr id="3074" name="Picture 2" descr="C:\Users\Ptr. Daniel White\Desktop\Bible pictures\faces\234074_res4_cryingMan.jpg"/>
          <p:cNvPicPr>
            <a:picLocks noChangeAspect="1" noChangeArrowheads="1"/>
          </p:cNvPicPr>
          <p:nvPr/>
        </p:nvPicPr>
        <p:blipFill>
          <a:blip r:embed="rId3" cstate="print"/>
          <a:srcRect/>
          <a:stretch>
            <a:fillRect/>
          </a:stretch>
        </p:blipFill>
        <p:spPr bwMode="auto">
          <a:xfrm>
            <a:off x="533400" y="3124200"/>
            <a:ext cx="2466898"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descr="C:\Users\Ptr. Daniel White\Desktop\Bible pictures\faces\01stox.2.jpg"/>
          <p:cNvPicPr>
            <a:picLocks noChangeAspect="1" noChangeArrowheads="1"/>
          </p:cNvPicPr>
          <p:nvPr/>
        </p:nvPicPr>
        <p:blipFill>
          <a:blip r:embed="rId4" cstate="print"/>
          <a:srcRect/>
          <a:stretch>
            <a:fillRect/>
          </a:stretch>
        </p:blipFill>
        <p:spPr bwMode="auto">
          <a:xfrm>
            <a:off x="3810000" y="3124200"/>
            <a:ext cx="4855610" cy="33242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6" name="Picture 2"/>
          <p:cNvPicPr>
            <a:picLocks noChangeAspect="1" noChangeArrowheads="1"/>
          </p:cNvPicPr>
          <p:nvPr/>
        </p:nvPicPr>
        <p:blipFill>
          <a:blip r:embed="rId5" cstate="print"/>
          <a:srcRect r="-312" b="28302"/>
          <a:stretch>
            <a:fillRect/>
          </a:stretch>
        </p:blipFill>
        <p:spPr bwMode="auto">
          <a:xfrm>
            <a:off x="3733800" y="2514600"/>
            <a:ext cx="51816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6" cstate="print"/>
          <a:srcRect b="26316"/>
          <a:stretch>
            <a:fillRect/>
          </a:stretch>
        </p:blipFill>
        <p:spPr bwMode="auto">
          <a:xfrm>
            <a:off x="228600" y="2514600"/>
            <a:ext cx="29718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to="" calcmode="lin" valueType="num">
                                      <p:cBhvr>
                                        <p:cTn id="7" dur="1" fill="hold"/>
                                        <p:tgtEl>
                                          <p:spTgt spid="307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to="" calcmode="lin" valueType="num">
                                      <p:cBhvr>
                                        <p:cTn id="12" dur="1" fill="hold"/>
                                        <p:tgtEl>
                                          <p:spTgt spid="307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strVal val="#ppt_w*0.70"/>
                                          </p:val>
                                        </p:tav>
                                        <p:tav tm="100000">
                                          <p:val>
                                            <p:strVal val="#ppt_w"/>
                                          </p:val>
                                        </p:tav>
                                      </p:tavLst>
                                    </p:anim>
                                    <p:anim calcmode="lin" valueType="num">
                                      <p:cBhvr>
                                        <p:cTn id="18" dur="1000" fill="hold"/>
                                        <p:tgtEl>
                                          <p:spTgt spid="1026"/>
                                        </p:tgtEl>
                                        <p:attrNameLst>
                                          <p:attrName>ppt_h</p:attrName>
                                        </p:attrNameLst>
                                      </p:cBhvr>
                                      <p:tavLst>
                                        <p:tav tm="0">
                                          <p:val>
                                            <p:strVal val="#ppt_h"/>
                                          </p:val>
                                        </p:tav>
                                        <p:tav tm="100000">
                                          <p:val>
                                            <p:strVal val="#ppt_h"/>
                                          </p:val>
                                        </p:tav>
                                      </p:tavLst>
                                    </p:anim>
                                    <p:animEffect transition="in" filter="fade">
                                      <p:cBhvr>
                                        <p:cTn id="19" dur="1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 calcmode="lin" valueType="num">
                                      <p:cBhvr>
                                        <p:cTn id="24" dur="1000" fill="hold"/>
                                        <p:tgtEl>
                                          <p:spTgt spid="1027"/>
                                        </p:tgtEl>
                                        <p:attrNameLst>
                                          <p:attrName>ppt_w</p:attrName>
                                        </p:attrNameLst>
                                      </p:cBhvr>
                                      <p:tavLst>
                                        <p:tav tm="0">
                                          <p:val>
                                            <p:strVal val="#ppt_w*0.70"/>
                                          </p:val>
                                        </p:tav>
                                        <p:tav tm="100000">
                                          <p:val>
                                            <p:strVal val="#ppt_w"/>
                                          </p:val>
                                        </p:tav>
                                      </p:tavLst>
                                    </p:anim>
                                    <p:anim calcmode="lin" valueType="num">
                                      <p:cBhvr>
                                        <p:cTn id="25" dur="1000" fill="hold"/>
                                        <p:tgtEl>
                                          <p:spTgt spid="1027"/>
                                        </p:tgtEl>
                                        <p:attrNameLst>
                                          <p:attrName>ppt_h</p:attrName>
                                        </p:attrNameLst>
                                      </p:cBhvr>
                                      <p:tavLst>
                                        <p:tav tm="0">
                                          <p:val>
                                            <p:strVal val="#ppt_h"/>
                                          </p:val>
                                        </p:tav>
                                        <p:tav tm="100000">
                                          <p:val>
                                            <p:strVal val="#ppt_h"/>
                                          </p:val>
                                        </p:tav>
                                      </p:tavLst>
                                    </p:anim>
                                    <p:animEffect transition="in" filter="fade">
                                      <p:cBhvr>
                                        <p:cTn id="26"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Being immoral</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5:3-13)</a:t>
            </a:r>
            <a:endParaRPr lang="en-US" sz="4000" i="1" dirty="0">
              <a:effectLst>
                <a:glow rad="101600">
                  <a:schemeClr val="bg1">
                    <a:alpha val="60000"/>
                  </a:schemeClr>
                </a:glow>
              </a:effectLst>
            </a:endParaRPr>
          </a:p>
        </p:txBody>
      </p:sp>
      <p:pic>
        <p:nvPicPr>
          <p:cNvPr id="4098" name="Picture 2"/>
          <p:cNvPicPr>
            <a:picLocks noChangeAspect="1" noChangeArrowheads="1"/>
          </p:cNvPicPr>
          <p:nvPr/>
        </p:nvPicPr>
        <p:blipFill>
          <a:blip r:embed="rId3" cstate="print">
            <a:lum bright="-10000"/>
          </a:blip>
          <a:srcRect/>
          <a:stretch>
            <a:fillRect/>
          </a:stretch>
        </p:blipFill>
        <p:spPr bwMode="auto">
          <a:xfrm>
            <a:off x="2743200" y="1676400"/>
            <a:ext cx="3752850" cy="48903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7086600"/>
          </a:xfrm>
        </p:spPr>
        <p:txBody>
          <a:bodyPr>
            <a:normAutofit/>
          </a:bodyPr>
          <a:lstStyle/>
          <a:p>
            <a:r>
              <a:rPr lang="en-US" sz="4000" i="1" dirty="0" smtClean="0">
                <a:effectLst>
                  <a:glow rad="101600">
                    <a:schemeClr val="bg1">
                      <a:alpha val="60000"/>
                    </a:schemeClr>
                  </a:glow>
                </a:effectLst>
              </a:rPr>
              <a:t>“Stolen waters are sweet, and bread eaten in secret is pleasant. But he </a:t>
            </a:r>
            <a:r>
              <a:rPr lang="en-US" sz="4000" i="1" dirty="0" err="1" smtClean="0">
                <a:effectLst>
                  <a:glow rad="101600">
                    <a:schemeClr val="bg1">
                      <a:alpha val="60000"/>
                    </a:schemeClr>
                  </a:glow>
                </a:effectLst>
              </a:rPr>
              <a:t>knoweth</a:t>
            </a:r>
            <a:r>
              <a:rPr lang="en-US" sz="4000" i="1" dirty="0" smtClean="0">
                <a:effectLst>
                  <a:glow rad="101600">
                    <a:schemeClr val="bg1">
                      <a:alpha val="60000"/>
                    </a:schemeClr>
                  </a:glow>
                </a:effectLst>
              </a:rPr>
              <a:t> not that the dead are there; and that her guests are in the depths of hell.” – 9:17-18</a:t>
            </a:r>
          </a:p>
          <a:p>
            <a:r>
              <a:rPr lang="en-US" sz="4000" i="1" dirty="0" smtClean="0">
                <a:effectLst>
                  <a:glow rad="101600">
                    <a:schemeClr val="bg1">
                      <a:alpha val="60000"/>
                    </a:schemeClr>
                  </a:glow>
                </a:effectLst>
              </a:rPr>
              <a:t>“Lust not after her beauty…For by means of a whorish woman a man is brought to a piece of bread…Can a man take fire into his bosom, and his clothes not be burned? Can one go upon hot coals, and his feet not be burned?” – 6:25-28</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hell\100_2077.JPG"/>
          <p:cNvPicPr>
            <a:picLocks noChangeAspect="1" noChangeArrowheads="1"/>
          </p:cNvPicPr>
          <p:nvPr/>
        </p:nvPicPr>
        <p:blipFill>
          <a:blip r:embed="rId3" cstate="print"/>
          <a:srcRect/>
          <a:stretch>
            <a:fillRect/>
          </a:stretch>
        </p:blipFill>
        <p:spPr bwMode="auto">
          <a:xfrm>
            <a:off x="0" y="0"/>
            <a:ext cx="9466226" cy="7099300"/>
          </a:xfrm>
          <a:prstGeom prst="rect">
            <a:avLst/>
          </a:prstGeom>
          <a:noFill/>
        </p:spPr>
      </p:pic>
      <p:sp>
        <p:nvSpPr>
          <p:cNvPr id="5" name="Title 4"/>
          <p:cNvSpPr>
            <a:spLocks noGrp="1"/>
          </p:cNvSpPr>
          <p:nvPr>
            <p:ph type="title"/>
          </p:nvPr>
        </p:nvSpPr>
        <p:spPr>
          <a:xfrm>
            <a:off x="457200" y="274638"/>
            <a:ext cx="8229600" cy="6583362"/>
          </a:xfrm>
        </p:spPr>
        <p:txBody>
          <a:bodyPr>
            <a:normAutofit/>
          </a:bodyPr>
          <a:lstStyle/>
          <a:p>
            <a:r>
              <a:rPr lang="en-US" sz="4800" i="1" dirty="0" smtClean="0">
                <a:effectLst>
                  <a:glow rad="101600">
                    <a:schemeClr val="bg1">
                      <a:alpha val="60000"/>
                    </a:schemeClr>
                  </a:glow>
                </a:effectLst>
              </a:rPr>
              <a:t>“But whoso </a:t>
            </a:r>
            <a:r>
              <a:rPr lang="en-US" sz="4800" i="1" dirty="0" err="1" smtClean="0">
                <a:effectLst>
                  <a:glow rad="101600">
                    <a:schemeClr val="bg1">
                      <a:alpha val="60000"/>
                    </a:schemeClr>
                  </a:glow>
                </a:effectLst>
              </a:rPr>
              <a:t>committeth</a:t>
            </a:r>
            <a:r>
              <a:rPr lang="en-US" sz="4800" i="1" dirty="0" smtClean="0">
                <a:effectLst>
                  <a:glow rad="101600">
                    <a:schemeClr val="bg1">
                      <a:alpha val="60000"/>
                    </a:schemeClr>
                  </a:glow>
                </a:effectLst>
              </a:rPr>
              <a:t> adultery with a woman </a:t>
            </a:r>
            <a:r>
              <a:rPr lang="en-US" sz="4800" i="1" dirty="0" err="1" smtClean="0">
                <a:effectLst>
                  <a:glow rad="101600">
                    <a:schemeClr val="bg1">
                      <a:alpha val="60000"/>
                    </a:schemeClr>
                  </a:glow>
                </a:effectLst>
              </a:rPr>
              <a:t>lacketh</a:t>
            </a:r>
            <a:r>
              <a:rPr lang="en-US" sz="4800" i="1" dirty="0" smtClean="0">
                <a:effectLst>
                  <a:glow rad="101600">
                    <a:schemeClr val="bg1">
                      <a:alpha val="60000"/>
                    </a:schemeClr>
                  </a:glow>
                </a:effectLst>
              </a:rPr>
              <a:t> understanding: he that doeth it </a:t>
            </a:r>
            <a:r>
              <a:rPr lang="en-US" sz="4800" i="1" dirty="0" err="1" smtClean="0">
                <a:effectLst>
                  <a:glow rad="101600">
                    <a:schemeClr val="bg1">
                      <a:alpha val="60000"/>
                    </a:schemeClr>
                  </a:glow>
                </a:effectLst>
              </a:rPr>
              <a:t>destroyeth</a:t>
            </a:r>
            <a:r>
              <a:rPr lang="en-US" sz="4800" i="1" dirty="0" smtClean="0">
                <a:effectLst>
                  <a:glow rad="101600">
                    <a:schemeClr val="bg1">
                      <a:alpha val="60000"/>
                    </a:schemeClr>
                  </a:glow>
                </a:effectLst>
              </a:rPr>
              <a:t> his own soul. A wound and dishonor shall he get; and his reproach shall </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not be wiped away.” </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 Proverbs 6:32-33</a:t>
            </a:r>
            <a:endParaRPr lang="en-US" sz="48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Spending too much time sleeping</a:t>
            </a:r>
            <a:br>
              <a:rPr lang="en-US" dirty="0" smtClean="0">
                <a:effectLst>
                  <a:glow rad="101600">
                    <a:schemeClr val="bg1">
                      <a:alpha val="60000"/>
                    </a:schemeClr>
                  </a:glow>
                </a:effectLst>
              </a:rPr>
            </a:br>
            <a:r>
              <a:rPr lang="en-US" sz="4000" i="1" dirty="0" smtClean="0">
                <a:effectLst>
                  <a:glow rad="101600">
                    <a:schemeClr val="bg1">
                      <a:alpha val="60000"/>
                    </a:schemeClr>
                  </a:glow>
                </a:effectLst>
              </a:rPr>
              <a:t>(</a:t>
            </a:r>
            <a:r>
              <a:rPr lang="en-US" sz="4000" i="1" smtClean="0">
                <a:effectLst>
                  <a:glow rad="101600">
                    <a:schemeClr val="bg1">
                      <a:alpha val="60000"/>
                    </a:schemeClr>
                  </a:glow>
                </a:effectLst>
              </a:rPr>
              <a:t>Proverbs 6:10-11</a:t>
            </a:r>
            <a:r>
              <a:rPr lang="en-US" sz="4000" i="1" dirty="0" smtClean="0">
                <a:effectLst>
                  <a:glow rad="101600">
                    <a:schemeClr val="bg1">
                      <a:alpha val="60000"/>
                    </a:schemeClr>
                  </a:glow>
                </a:effectLst>
              </a:rPr>
              <a:t>)</a:t>
            </a:r>
            <a:endParaRPr lang="en-US" sz="4000" i="1" dirty="0">
              <a:effectLst>
                <a:glow rad="101600">
                  <a:schemeClr val="bg1">
                    <a:alpha val="60000"/>
                  </a:schemeClr>
                </a:glow>
              </a:effectLst>
            </a:endParaRPr>
          </a:p>
        </p:txBody>
      </p:sp>
      <p:pic>
        <p:nvPicPr>
          <p:cNvPr id="15362" name="Picture 2"/>
          <p:cNvPicPr>
            <a:picLocks noChangeAspect="1" noChangeArrowheads="1"/>
          </p:cNvPicPr>
          <p:nvPr/>
        </p:nvPicPr>
        <p:blipFill>
          <a:blip r:embed="rId3" cstate="print"/>
          <a:srcRect/>
          <a:stretch>
            <a:fillRect/>
          </a:stretch>
        </p:blipFill>
        <p:spPr bwMode="auto">
          <a:xfrm>
            <a:off x="1371600" y="1752600"/>
            <a:ext cx="6503988" cy="4311447"/>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1066800" y="1676400"/>
            <a:ext cx="6989763" cy="46334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1000" fill="hold"/>
                                        <p:tgtEl>
                                          <p:spTgt spid="15363"/>
                                        </p:tgtEl>
                                        <p:attrNameLst>
                                          <p:attrName>ppt_w</p:attrName>
                                        </p:attrNameLst>
                                      </p:cBhvr>
                                      <p:tavLst>
                                        <p:tav tm="0">
                                          <p:val>
                                            <p:fltVal val="0"/>
                                          </p:val>
                                        </p:tav>
                                        <p:tav tm="100000">
                                          <p:val>
                                            <p:strVal val="#ppt_w"/>
                                          </p:val>
                                        </p:tav>
                                      </p:tavLst>
                                    </p:anim>
                                    <p:anim calcmode="lin" valueType="num">
                                      <p:cBhvr>
                                        <p:cTn id="8" dur="1000" fill="hold"/>
                                        <p:tgtEl>
                                          <p:spTgt spid="15363"/>
                                        </p:tgtEl>
                                        <p:attrNameLst>
                                          <p:attrName>ppt_h</p:attrName>
                                        </p:attrNameLst>
                                      </p:cBhvr>
                                      <p:tavLst>
                                        <p:tav tm="0">
                                          <p:val>
                                            <p:fltVal val="0"/>
                                          </p:val>
                                        </p:tav>
                                        <p:tav tm="100000">
                                          <p:val>
                                            <p:strVal val="#ppt_h"/>
                                          </p:val>
                                        </p:tav>
                                      </p:tavLst>
                                    </p:anim>
                                    <p:animEffect transition="in" filter="fade">
                                      <p:cBhvr>
                                        <p:cTn id="9" dur="1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sz="3600" i="1" dirty="0" smtClean="0">
                <a:effectLst>
                  <a:glow rad="101600">
                    <a:schemeClr val="bg1">
                      <a:alpha val="60000"/>
                    </a:schemeClr>
                  </a:glow>
                </a:effectLst>
              </a:rPr>
              <a:t>“As the door turneth upon his hinges, so doth the slothful upon his bed.” - 26:14</a:t>
            </a:r>
          </a:p>
          <a:p>
            <a:r>
              <a:rPr lang="en-US" sz="3600" i="1" dirty="0" smtClean="0">
                <a:effectLst>
                  <a:glow rad="101600">
                    <a:schemeClr val="bg1">
                      <a:alpha val="60000"/>
                    </a:schemeClr>
                  </a:glow>
                </a:effectLst>
              </a:rPr>
              <a:t>“I went by the field of the slothful, and by the vineyard of a man void of understanding; And, lo, it was all grown over with thorns, and nettles had covered the face thereof, and the stone wall thereof was broken down. Then I saw, and considered it well: I looked upon it, and received instruction. Yet a little sleep, a little slumber, a little folding of the hands to sleep. So shall thy poverty come as one that </a:t>
            </a:r>
            <a:r>
              <a:rPr lang="en-US" sz="3600" i="1" dirty="0" err="1" smtClean="0">
                <a:effectLst>
                  <a:glow rad="101600">
                    <a:schemeClr val="bg1">
                      <a:alpha val="60000"/>
                    </a:schemeClr>
                  </a:glow>
                </a:effectLst>
              </a:rPr>
              <a:t>travaileth</a:t>
            </a:r>
            <a:r>
              <a:rPr lang="en-US" sz="3600" i="1" dirty="0" smtClean="0">
                <a:effectLst>
                  <a:glow rad="101600">
                    <a:schemeClr val="bg1">
                      <a:alpha val="60000"/>
                    </a:schemeClr>
                  </a:glow>
                </a:effectLst>
              </a:rPr>
              <a:t>; and thy want as an armed man.” – 24:30-34</a:t>
            </a:r>
          </a:p>
          <a:p>
            <a:endParaRPr lang="en-US" sz="3600" i="1" dirty="0" smtClean="0">
              <a:effectLst>
                <a:glow rad="101600">
                  <a:schemeClr val="bg1">
                    <a:alpha val="60000"/>
                  </a:schemeClr>
                </a:glow>
              </a:effectLst>
            </a:endParaRPr>
          </a:p>
          <a:p>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28600"/>
            <a:ext cx="8077200" cy="1189038"/>
          </a:xfrm>
        </p:spPr>
        <p:txBody>
          <a:bodyPr>
            <a:normAutofit fontScale="90000"/>
          </a:bodyPr>
          <a:lstStyle/>
          <a:p>
            <a:r>
              <a:rPr lang="en-US" dirty="0" smtClean="0">
                <a:effectLst>
                  <a:glow rad="101600">
                    <a:schemeClr val="bg1">
                      <a:alpha val="60000"/>
                    </a:schemeClr>
                  </a:glow>
                </a:effectLst>
              </a:rPr>
              <a:t>A Good Housewife</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31:10-31)</a:t>
            </a:r>
            <a:endParaRPr lang="en-US" sz="4000" i="1" dirty="0">
              <a:effectLst>
                <a:glow rad="101600">
                  <a:schemeClr val="bg1">
                    <a:alpha val="60000"/>
                  </a:schemeClr>
                </a:glow>
              </a:effectLst>
            </a:endParaRPr>
          </a:p>
        </p:txBody>
      </p:sp>
      <p:sp>
        <p:nvSpPr>
          <p:cNvPr id="5" name="Content Placeholder 4"/>
          <p:cNvSpPr>
            <a:spLocks noGrp="1"/>
          </p:cNvSpPr>
          <p:nvPr>
            <p:ph idx="1"/>
          </p:nvPr>
        </p:nvSpPr>
        <p:spPr>
          <a:xfrm>
            <a:off x="0" y="1981200"/>
            <a:ext cx="9144000" cy="4876800"/>
          </a:xfrm>
        </p:spPr>
        <p:txBody>
          <a:bodyPr>
            <a:normAutofit/>
          </a:bodyPr>
          <a:lstStyle/>
          <a:p>
            <a:r>
              <a:rPr lang="en-US" sz="3600" dirty="0" smtClean="0">
                <a:solidFill>
                  <a:srgbClr val="FFC000"/>
                </a:solidFill>
                <a:effectLst>
                  <a:glow rad="101600">
                    <a:schemeClr val="bg1">
                      <a:alpha val="60000"/>
                    </a:schemeClr>
                  </a:glow>
                </a:effectLst>
              </a:rPr>
              <a:t>Organized</a:t>
            </a:r>
            <a:r>
              <a:rPr lang="en-US" sz="3600" dirty="0" smtClean="0">
                <a:effectLst>
                  <a:glow rad="101600">
                    <a:schemeClr val="bg1">
                      <a:alpha val="60000"/>
                    </a:schemeClr>
                  </a:glow>
                </a:effectLst>
              </a:rPr>
              <a:t> – </a:t>
            </a:r>
            <a:r>
              <a:rPr lang="en-US" sz="3600" i="1" dirty="0" smtClean="0">
                <a:effectLst>
                  <a:glow rad="101600">
                    <a:schemeClr val="bg1">
                      <a:alpha val="60000"/>
                    </a:schemeClr>
                  </a:glow>
                </a:effectLst>
              </a:rPr>
              <a:t>“She looketh well to the ways of her household, and eateth not the bread of idleness.”</a:t>
            </a:r>
          </a:p>
          <a:p>
            <a:r>
              <a:rPr lang="en-US" sz="3600" dirty="0" smtClean="0">
                <a:solidFill>
                  <a:srgbClr val="FFC000"/>
                </a:solidFill>
                <a:effectLst>
                  <a:glow rad="101600">
                    <a:schemeClr val="bg1">
                      <a:alpha val="60000"/>
                    </a:schemeClr>
                  </a:glow>
                </a:effectLst>
              </a:rPr>
              <a:t>Skillful</a:t>
            </a:r>
            <a:r>
              <a:rPr lang="en-US" sz="3600" dirty="0" smtClean="0">
                <a:effectLst>
                  <a:glow rad="101600">
                    <a:schemeClr val="bg1">
                      <a:alpha val="60000"/>
                    </a:schemeClr>
                  </a:glow>
                </a:effectLst>
              </a:rPr>
              <a:t> – </a:t>
            </a:r>
            <a:r>
              <a:rPr lang="en-US" sz="3600" i="1" dirty="0" smtClean="0">
                <a:effectLst>
                  <a:glow rad="101600">
                    <a:schemeClr val="bg1">
                      <a:alpha val="60000"/>
                    </a:schemeClr>
                  </a:glow>
                </a:effectLst>
              </a:rPr>
              <a:t>“She </a:t>
            </a:r>
            <a:r>
              <a:rPr lang="en-US" sz="3600" i="1" dirty="0" err="1" smtClean="0">
                <a:effectLst>
                  <a:glow rad="101600">
                    <a:schemeClr val="bg1">
                      <a:alpha val="60000"/>
                    </a:schemeClr>
                  </a:glow>
                </a:effectLst>
              </a:rPr>
              <a:t>seeketh</a:t>
            </a:r>
            <a:r>
              <a:rPr lang="en-US" sz="3600" i="1" dirty="0" smtClean="0">
                <a:effectLst>
                  <a:glow rad="101600">
                    <a:schemeClr val="bg1">
                      <a:alpha val="60000"/>
                    </a:schemeClr>
                  </a:glow>
                </a:effectLst>
              </a:rPr>
              <a:t> wool and flax, and worketh willingly with her hands…She layeth her hands to the spindle, and her hands hold the distaff…She maketh herself coverings of tapestry; her clothing is silk and purple.”</a:t>
            </a:r>
            <a:endParaRPr lang="en-US" sz="3600" i="1"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a:stretch>
            <a:fillRect/>
          </a:stretch>
        </p:blipFill>
        <p:spPr bwMode="auto">
          <a:xfrm>
            <a:off x="0" y="-1"/>
            <a:ext cx="2438400" cy="1960417"/>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flipH="1">
            <a:off x="6934200" y="0"/>
            <a:ext cx="2209800" cy="20304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6553200"/>
          </a:xfrm>
        </p:spPr>
        <p:txBody>
          <a:bodyPr>
            <a:normAutofit lnSpcReduction="10000"/>
          </a:bodyPr>
          <a:lstStyle/>
          <a:p>
            <a:r>
              <a:rPr lang="en-US" sz="3600" dirty="0" smtClean="0">
                <a:solidFill>
                  <a:srgbClr val="FFC000"/>
                </a:solidFill>
                <a:effectLst>
                  <a:glow rad="101600">
                    <a:schemeClr val="bg1">
                      <a:alpha val="60000"/>
                    </a:schemeClr>
                  </a:glow>
                </a:effectLst>
              </a:rPr>
              <a:t>Hardworking</a:t>
            </a:r>
            <a:r>
              <a:rPr lang="en-US" sz="3600" dirty="0" smtClean="0">
                <a:effectLst>
                  <a:glow rad="101600">
                    <a:schemeClr val="bg1">
                      <a:alpha val="60000"/>
                    </a:schemeClr>
                  </a:glow>
                </a:effectLst>
              </a:rPr>
              <a:t> – </a:t>
            </a:r>
            <a:r>
              <a:rPr lang="en-US" sz="3600" i="1" dirty="0" smtClean="0">
                <a:effectLst>
                  <a:glow rad="101600">
                    <a:schemeClr val="bg1">
                      <a:alpha val="60000"/>
                    </a:schemeClr>
                  </a:glow>
                </a:effectLst>
              </a:rPr>
              <a:t>“She riseth also while it is yet night, and giveth meat to her household…She girdeth her loins with strength, and strengtheneth her arms…She </a:t>
            </a:r>
            <a:r>
              <a:rPr lang="en-US" sz="3600" i="1" dirty="0" err="1" smtClean="0">
                <a:effectLst>
                  <a:glow rad="101600">
                    <a:schemeClr val="bg1">
                      <a:alpha val="60000"/>
                    </a:schemeClr>
                  </a:glow>
                </a:effectLst>
              </a:rPr>
              <a:t>perceiveth</a:t>
            </a:r>
            <a:r>
              <a:rPr lang="en-US" sz="3600" i="1" dirty="0" smtClean="0">
                <a:effectLst>
                  <a:glow rad="101600">
                    <a:schemeClr val="bg1">
                      <a:alpha val="60000"/>
                    </a:schemeClr>
                  </a:glow>
                </a:effectLst>
              </a:rPr>
              <a:t> that her merchandise is good: her candle goeth not out by night.”</a:t>
            </a:r>
          </a:p>
          <a:p>
            <a:r>
              <a:rPr lang="en-US" sz="3600" dirty="0" smtClean="0">
                <a:solidFill>
                  <a:srgbClr val="FFC000"/>
                </a:solidFill>
                <a:effectLst>
                  <a:glow rad="101600">
                    <a:schemeClr val="bg1">
                      <a:alpha val="60000"/>
                    </a:schemeClr>
                  </a:glow>
                </a:effectLst>
              </a:rPr>
              <a:t>Wise concerning financial matters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“She considereth a field, and buyeth it: with the fruit of her hands she planteth a vineyard…She maketh fine linen, and selleth it; and delivereth girdles unto the merchants.”</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86800" cy="6629400"/>
          </a:xfrm>
        </p:spPr>
        <p:txBody>
          <a:bodyPr>
            <a:normAutofit/>
          </a:bodyPr>
          <a:lstStyle/>
          <a:p>
            <a:r>
              <a:rPr lang="en-US" sz="3600" dirty="0" smtClean="0">
                <a:solidFill>
                  <a:srgbClr val="FFC000"/>
                </a:solidFill>
                <a:effectLst>
                  <a:glow rad="101600">
                    <a:schemeClr val="bg1">
                      <a:alpha val="60000"/>
                    </a:schemeClr>
                  </a:glow>
                </a:effectLst>
              </a:rPr>
              <a:t>Faithful wife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“The heart of her husband doth safely trust in her…She will do him good and not evil all the days of her life…Her husband is known in the gates, when he sitteth among the elders of the land.”</a:t>
            </a:r>
          </a:p>
          <a:p>
            <a:r>
              <a:rPr lang="en-US" sz="3600" dirty="0" smtClean="0">
                <a:solidFill>
                  <a:srgbClr val="FFC000"/>
                </a:solidFill>
                <a:effectLst>
                  <a:glow rad="101600">
                    <a:schemeClr val="bg1">
                      <a:alpha val="60000"/>
                    </a:schemeClr>
                  </a:glow>
                </a:effectLst>
              </a:rPr>
              <a:t>Prepares good meals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“She is like the merchants ships; she bringeth her food from afar…and giveth meat to her household.”</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0"/>
            <a:ext cx="9144000" cy="3785652"/>
          </a:xfrm>
          <a:prstGeom prst="rect">
            <a:avLst/>
          </a:prstGeom>
        </p:spPr>
        <p:txBody>
          <a:bodyPr wrap="square">
            <a:spAutoFit/>
          </a:bodyPr>
          <a:lstStyle/>
          <a:p>
            <a:pPr>
              <a:buFont typeface="Arial" charset="0"/>
              <a:buChar char="•"/>
            </a:pPr>
            <a:r>
              <a:rPr lang="en-US" sz="4000" dirty="0" smtClean="0">
                <a:effectLst>
                  <a:glow rad="101600">
                    <a:schemeClr val="bg1">
                      <a:alpha val="60000"/>
                    </a:schemeClr>
                  </a:glow>
                </a:effectLst>
              </a:rPr>
              <a:t> Biblical principles of Stewardship</a:t>
            </a:r>
          </a:p>
          <a:p>
            <a:pPr>
              <a:buFont typeface="Arial" charset="0"/>
              <a:buChar char="•"/>
            </a:pPr>
            <a:r>
              <a:rPr lang="en-US" sz="4000" dirty="0" smtClean="0">
                <a:effectLst>
                  <a:glow rad="101600">
                    <a:schemeClr val="bg1">
                      <a:alpha val="60000"/>
                    </a:schemeClr>
                  </a:glow>
                </a:effectLst>
              </a:rPr>
              <a:t> What the Bible teaches about borrowing</a:t>
            </a:r>
          </a:p>
          <a:p>
            <a:pPr>
              <a:buFont typeface="Arial" charset="0"/>
              <a:buChar char="•"/>
            </a:pPr>
            <a:r>
              <a:rPr lang="en-US" sz="4000" dirty="0" smtClean="0">
                <a:effectLst>
                  <a:glow rad="101600">
                    <a:schemeClr val="bg1">
                      <a:alpha val="60000"/>
                    </a:schemeClr>
                  </a:glow>
                </a:effectLst>
              </a:rPr>
              <a:t> The sting of interest</a:t>
            </a:r>
          </a:p>
          <a:p>
            <a:pPr>
              <a:buFont typeface="Arial" charset="0"/>
              <a:buChar char="•"/>
            </a:pPr>
            <a:r>
              <a:rPr lang="en-US" sz="4000" dirty="0" smtClean="0">
                <a:effectLst>
                  <a:glow rad="101600">
                    <a:schemeClr val="bg1">
                      <a:alpha val="60000"/>
                    </a:schemeClr>
                  </a:glow>
                </a:effectLst>
              </a:rPr>
              <a:t> Establishing scriptural convictions</a:t>
            </a:r>
          </a:p>
          <a:p>
            <a:pPr>
              <a:buFont typeface="Arial" charset="0"/>
              <a:buChar char="•"/>
            </a:pPr>
            <a:r>
              <a:rPr lang="en-US" sz="4000" dirty="0" smtClean="0">
                <a:effectLst>
                  <a:glow rad="101600">
                    <a:schemeClr val="bg1">
                      <a:alpha val="60000"/>
                    </a:schemeClr>
                  </a:glow>
                </a:effectLst>
              </a:rPr>
              <a:t> Developing a giving spirit</a:t>
            </a:r>
          </a:p>
          <a:p>
            <a:pPr>
              <a:buFont typeface="Arial" charset="0"/>
              <a:buChar char="•"/>
            </a:pPr>
            <a:r>
              <a:rPr lang="en-US" sz="4000" dirty="0" smtClean="0">
                <a:effectLst>
                  <a:glow rad="101600">
                    <a:schemeClr val="bg1">
                      <a:alpha val="60000"/>
                    </a:schemeClr>
                  </a:glow>
                </a:effectLst>
              </a:rPr>
              <a:t> What it means to be financially free</a:t>
            </a:r>
          </a:p>
        </p:txBody>
      </p:sp>
      <p:sp>
        <p:nvSpPr>
          <p:cNvPr id="3" name="Rectangle 2"/>
          <p:cNvSpPr/>
          <p:nvPr/>
        </p:nvSpPr>
        <p:spPr>
          <a:xfrm>
            <a:off x="228600" y="228600"/>
            <a:ext cx="4802853" cy="707886"/>
          </a:xfrm>
          <a:prstGeom prst="rect">
            <a:avLst/>
          </a:prstGeom>
        </p:spPr>
        <p:txBody>
          <a:bodyPr wrap="square">
            <a:spAutoFit/>
          </a:bodyPr>
          <a:lstStyle/>
          <a:p>
            <a:r>
              <a:rPr lang="en-US" sz="4000" dirty="0" smtClean="0">
                <a:effectLst>
                  <a:glow rad="101600">
                    <a:schemeClr val="bg1">
                      <a:alpha val="60000"/>
                    </a:schemeClr>
                  </a:glow>
                </a:effectLst>
              </a:rPr>
              <a:t>Review:</a:t>
            </a:r>
            <a:endParaRPr lang="en-US" sz="4000" dirty="0"/>
          </a:p>
        </p:txBody>
      </p:sp>
      <p:pic>
        <p:nvPicPr>
          <p:cNvPr id="4" name="Picture 2"/>
          <p:cNvPicPr>
            <a:picLocks noChangeAspect="1" noChangeArrowheads="1"/>
          </p:cNvPicPr>
          <p:nvPr/>
        </p:nvPicPr>
        <p:blipFill>
          <a:blip r:embed="rId3" cstate="print"/>
          <a:srcRect/>
          <a:stretch>
            <a:fillRect/>
          </a:stretch>
        </p:blipFill>
        <p:spPr bwMode="auto">
          <a:xfrm>
            <a:off x="3581400" y="228600"/>
            <a:ext cx="3352800" cy="14539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458200" cy="6248400"/>
          </a:xfrm>
        </p:spPr>
        <p:txBody>
          <a:bodyPr>
            <a:normAutofit/>
          </a:bodyPr>
          <a:lstStyle/>
          <a:p>
            <a:r>
              <a:rPr lang="en-US" sz="3600" dirty="0" smtClean="0">
                <a:solidFill>
                  <a:srgbClr val="FFC000"/>
                </a:solidFill>
                <a:effectLst>
                  <a:glow rad="101600">
                    <a:schemeClr val="bg1">
                      <a:alpha val="60000"/>
                    </a:schemeClr>
                  </a:glow>
                </a:effectLst>
              </a:rPr>
              <a:t>Wise teacher and counselor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“She </a:t>
            </a:r>
            <a:r>
              <a:rPr lang="en-US" sz="3600" i="1" dirty="0" err="1" smtClean="0">
                <a:effectLst>
                  <a:glow rad="101600">
                    <a:schemeClr val="bg1">
                      <a:alpha val="60000"/>
                    </a:schemeClr>
                  </a:glow>
                </a:effectLst>
              </a:rPr>
              <a:t>openeth</a:t>
            </a:r>
            <a:r>
              <a:rPr lang="en-US" sz="3600" i="1" dirty="0" smtClean="0">
                <a:effectLst>
                  <a:glow rad="101600">
                    <a:schemeClr val="bg1">
                      <a:alpha val="60000"/>
                    </a:schemeClr>
                  </a:glow>
                </a:effectLst>
              </a:rPr>
              <a:t> her mouth with wisdom: and in her tongue is the law of kindness.”</a:t>
            </a:r>
          </a:p>
          <a:p>
            <a:r>
              <a:rPr lang="en-US" sz="3600" dirty="0" smtClean="0">
                <a:solidFill>
                  <a:srgbClr val="FFC000"/>
                </a:solidFill>
                <a:effectLst>
                  <a:glow rad="101600">
                    <a:schemeClr val="bg1">
                      <a:alpha val="60000"/>
                    </a:schemeClr>
                  </a:glow>
                </a:effectLst>
              </a:rPr>
              <a:t>Compassionate</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 “She </a:t>
            </a:r>
            <a:r>
              <a:rPr lang="en-US" sz="3600" i="1" dirty="0" err="1" smtClean="0">
                <a:effectLst>
                  <a:glow rad="101600">
                    <a:schemeClr val="bg1">
                      <a:alpha val="60000"/>
                    </a:schemeClr>
                  </a:glow>
                </a:effectLst>
              </a:rPr>
              <a:t>stretcheth</a:t>
            </a:r>
            <a:r>
              <a:rPr lang="en-US" sz="3600" i="1" dirty="0" smtClean="0">
                <a:effectLst>
                  <a:glow rad="101600">
                    <a:schemeClr val="bg1">
                      <a:alpha val="60000"/>
                    </a:schemeClr>
                  </a:glow>
                </a:effectLst>
              </a:rPr>
              <a:t> out her hand to the poor; yea, she </a:t>
            </a:r>
            <a:r>
              <a:rPr lang="en-US" sz="3600" i="1" dirty="0" err="1" smtClean="0">
                <a:effectLst>
                  <a:glow rad="101600">
                    <a:schemeClr val="bg1">
                      <a:alpha val="60000"/>
                    </a:schemeClr>
                  </a:glow>
                </a:effectLst>
              </a:rPr>
              <a:t>reacheth</a:t>
            </a:r>
            <a:r>
              <a:rPr lang="en-US" sz="3600" i="1" dirty="0" smtClean="0">
                <a:effectLst>
                  <a:glow rad="101600">
                    <a:schemeClr val="bg1">
                      <a:alpha val="60000"/>
                    </a:schemeClr>
                  </a:glow>
                </a:effectLst>
              </a:rPr>
              <a:t> forth her hands to the needy.” </a:t>
            </a:r>
          </a:p>
          <a:p>
            <a:r>
              <a:rPr lang="en-US" sz="3600" dirty="0" smtClean="0">
                <a:solidFill>
                  <a:srgbClr val="FFC000"/>
                </a:solidFill>
                <a:effectLst>
                  <a:glow rad="101600">
                    <a:schemeClr val="bg1">
                      <a:alpha val="60000"/>
                    </a:schemeClr>
                  </a:glow>
                </a:effectLst>
              </a:rPr>
              <a:t>Well respected </a:t>
            </a:r>
            <a:r>
              <a:rPr lang="en-US" sz="3600" i="1" dirty="0" smtClean="0">
                <a:effectLst>
                  <a:glow rad="101600">
                    <a:schemeClr val="bg1">
                      <a:alpha val="60000"/>
                    </a:schemeClr>
                  </a:glow>
                </a:effectLst>
              </a:rPr>
              <a:t>– “Strength and honor are her clothing…Her children arise up and call her blessed; her husband also and he </a:t>
            </a:r>
            <a:r>
              <a:rPr lang="en-US" sz="3600" i="1" dirty="0" err="1" smtClean="0">
                <a:effectLst>
                  <a:glow rad="101600">
                    <a:schemeClr val="bg1">
                      <a:alpha val="60000"/>
                    </a:schemeClr>
                  </a:glow>
                </a:effectLst>
              </a:rPr>
              <a:t>praiseth</a:t>
            </a:r>
            <a:r>
              <a:rPr lang="en-US" sz="3600" i="1" dirty="0" smtClean="0">
                <a:effectLst>
                  <a:glow rad="101600">
                    <a:schemeClr val="bg1">
                      <a:alpha val="60000"/>
                    </a:schemeClr>
                  </a:glow>
                </a:effectLst>
              </a:rPr>
              <a:t> her.”</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324600"/>
          </a:xfrm>
        </p:spPr>
        <p:txBody>
          <a:bodyPr>
            <a:normAutofit/>
          </a:bodyPr>
          <a:lstStyle/>
          <a:p>
            <a:r>
              <a:rPr lang="en-US" sz="3600" dirty="0" smtClean="0">
                <a:solidFill>
                  <a:srgbClr val="FFC000"/>
                </a:solidFill>
                <a:effectLst>
                  <a:glow rad="101600">
                    <a:schemeClr val="bg1">
                      <a:alpha val="60000"/>
                    </a:schemeClr>
                  </a:glow>
                </a:effectLst>
              </a:rPr>
              <a:t>Fears the Lord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“Favor is deceitful, and beauty is vain: but the woman that </a:t>
            </a:r>
            <a:r>
              <a:rPr lang="en-US" sz="3600" i="1" dirty="0" err="1" smtClean="0">
                <a:effectLst>
                  <a:glow rad="101600">
                    <a:schemeClr val="bg1">
                      <a:alpha val="60000"/>
                    </a:schemeClr>
                  </a:glow>
                </a:effectLst>
              </a:rPr>
              <a:t>feareth</a:t>
            </a:r>
            <a:r>
              <a:rPr lang="en-US" sz="3600" i="1" dirty="0" smtClean="0">
                <a:effectLst>
                  <a:glow rad="101600">
                    <a:schemeClr val="bg1">
                      <a:alpha val="60000"/>
                    </a:schemeClr>
                  </a:glow>
                </a:effectLst>
              </a:rPr>
              <a:t> the Lord, she shall be praised.”</a:t>
            </a:r>
          </a:p>
          <a:p>
            <a:endParaRPr lang="en-US" sz="3600" dirty="0">
              <a:effectLst>
                <a:glow rad="101600">
                  <a:schemeClr val="bg1">
                    <a:alpha val="60000"/>
                  </a:schemeClr>
                </a:glow>
              </a:effectLst>
            </a:endParaRPr>
          </a:p>
        </p:txBody>
      </p:sp>
      <p:pic>
        <p:nvPicPr>
          <p:cNvPr id="3074" name="Picture 2"/>
          <p:cNvPicPr>
            <a:picLocks noChangeAspect="1" noChangeArrowheads="1"/>
          </p:cNvPicPr>
          <p:nvPr/>
        </p:nvPicPr>
        <p:blipFill>
          <a:blip r:embed="rId3" cstate="print"/>
          <a:srcRect/>
          <a:stretch>
            <a:fillRect/>
          </a:stretch>
        </p:blipFill>
        <p:spPr bwMode="auto">
          <a:xfrm>
            <a:off x="0" y="0"/>
            <a:ext cx="9170988" cy="7189788"/>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733800" y="0"/>
            <a:ext cx="5410200" cy="7315201"/>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0" y="0"/>
            <a:ext cx="3733800" cy="7237413"/>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1828800" y="0"/>
            <a:ext cx="5386387" cy="7333705"/>
          </a:xfrm>
          <a:prstGeom prst="rect">
            <a:avLst/>
          </a:prstGeom>
          <a:noFill/>
          <a:ln w="9525">
            <a:noFill/>
            <a:miter lim="800000"/>
            <a:headEnd/>
            <a:tailEnd/>
          </a:ln>
        </p:spPr>
      </p:pic>
      <p:pic>
        <p:nvPicPr>
          <p:cNvPr id="3078" name="Picture 6"/>
          <p:cNvPicPr>
            <a:picLocks noChangeAspect="1" noChangeArrowheads="1"/>
          </p:cNvPicPr>
          <p:nvPr/>
        </p:nvPicPr>
        <p:blipFill>
          <a:blip r:embed="rId7" cstate="print"/>
          <a:srcRect/>
          <a:stretch>
            <a:fillRect/>
          </a:stretch>
        </p:blipFill>
        <p:spPr bwMode="auto">
          <a:xfrm>
            <a:off x="0" y="29225"/>
            <a:ext cx="9144000" cy="7362175"/>
          </a:xfrm>
          <a:prstGeom prst="rect">
            <a:avLst/>
          </a:prstGeom>
          <a:noFill/>
          <a:ln w="9525">
            <a:noFill/>
            <a:miter lim="800000"/>
            <a:headEnd/>
            <a:tailEnd/>
          </a:ln>
        </p:spPr>
      </p:pic>
      <p:pic>
        <p:nvPicPr>
          <p:cNvPr id="3079" name="Picture 7"/>
          <p:cNvPicPr>
            <a:picLocks noChangeAspect="1" noChangeArrowheads="1"/>
          </p:cNvPicPr>
          <p:nvPr/>
        </p:nvPicPr>
        <p:blipFill>
          <a:blip r:embed="rId8" cstate="print"/>
          <a:srcRect/>
          <a:stretch>
            <a:fillRect/>
          </a:stretch>
        </p:blipFill>
        <p:spPr bwMode="auto">
          <a:xfrm>
            <a:off x="1676400" y="640792"/>
            <a:ext cx="5867400" cy="6217208"/>
          </a:xfrm>
          <a:prstGeom prst="rect">
            <a:avLst/>
          </a:prstGeom>
          <a:noFill/>
          <a:ln w="9525">
            <a:noFill/>
            <a:miter lim="800000"/>
            <a:headEnd/>
            <a:tailEnd/>
          </a:ln>
        </p:spPr>
      </p:pic>
      <p:pic>
        <p:nvPicPr>
          <p:cNvPr id="3080" name="Picture 8"/>
          <p:cNvPicPr>
            <a:picLocks noChangeAspect="1" noChangeArrowheads="1"/>
          </p:cNvPicPr>
          <p:nvPr/>
        </p:nvPicPr>
        <p:blipFill>
          <a:blip r:embed="rId9" cstate="print"/>
          <a:srcRect/>
          <a:stretch>
            <a:fillRect/>
          </a:stretch>
        </p:blipFill>
        <p:spPr bwMode="auto">
          <a:xfrm>
            <a:off x="1066800" y="0"/>
            <a:ext cx="7085013" cy="7494588"/>
          </a:xfrm>
          <a:prstGeom prst="rect">
            <a:avLst/>
          </a:prstGeom>
          <a:noFill/>
          <a:ln w="9525">
            <a:noFill/>
            <a:miter lim="800000"/>
            <a:headEnd/>
            <a:tailEnd/>
          </a:ln>
        </p:spPr>
      </p:pic>
      <p:pic>
        <p:nvPicPr>
          <p:cNvPr id="3081" name="Picture 9"/>
          <p:cNvPicPr>
            <a:picLocks noChangeAspect="1" noChangeArrowheads="1"/>
          </p:cNvPicPr>
          <p:nvPr/>
        </p:nvPicPr>
        <p:blipFill>
          <a:blip r:embed="rId10" cstate="print"/>
          <a:srcRect/>
          <a:stretch>
            <a:fillRect/>
          </a:stretch>
        </p:blipFill>
        <p:spPr bwMode="auto">
          <a:xfrm>
            <a:off x="1752600" y="0"/>
            <a:ext cx="5638800" cy="6856413"/>
          </a:xfrm>
          <a:prstGeom prst="rect">
            <a:avLst/>
          </a:prstGeom>
          <a:noFill/>
          <a:ln w="9525">
            <a:noFill/>
            <a:miter lim="800000"/>
            <a:headEnd/>
            <a:tailEnd/>
          </a:ln>
        </p:spPr>
      </p:pic>
      <p:pic>
        <p:nvPicPr>
          <p:cNvPr id="3082" name="Picture 10"/>
          <p:cNvPicPr>
            <a:picLocks noChangeAspect="1" noChangeArrowheads="1"/>
          </p:cNvPicPr>
          <p:nvPr/>
        </p:nvPicPr>
        <p:blipFill>
          <a:blip r:embed="rId11" cstate="print"/>
          <a:srcRect/>
          <a:stretch>
            <a:fillRect/>
          </a:stretch>
        </p:blipFill>
        <p:spPr bwMode="auto">
          <a:xfrm>
            <a:off x="1219200" y="0"/>
            <a:ext cx="6637396" cy="7239000"/>
          </a:xfrm>
          <a:prstGeom prst="rect">
            <a:avLst/>
          </a:prstGeom>
          <a:noFill/>
          <a:ln w="9525">
            <a:noFill/>
            <a:miter lim="800000"/>
            <a:headEnd/>
            <a:tailEnd/>
          </a:ln>
        </p:spPr>
      </p:pic>
      <p:pic>
        <p:nvPicPr>
          <p:cNvPr id="3083" name="Picture 11"/>
          <p:cNvPicPr>
            <a:picLocks noChangeAspect="1" noChangeArrowheads="1"/>
          </p:cNvPicPr>
          <p:nvPr/>
        </p:nvPicPr>
        <p:blipFill>
          <a:blip r:embed="rId12" cstate="print"/>
          <a:srcRect/>
          <a:stretch>
            <a:fillRect/>
          </a:stretch>
        </p:blipFill>
        <p:spPr bwMode="auto">
          <a:xfrm>
            <a:off x="0" y="0"/>
            <a:ext cx="9144000" cy="7219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to="" calcmode="lin" valueType="num">
                                      <p:cBhvr>
                                        <p:cTn id="7" dur="1" fill="hold"/>
                                        <p:tgtEl>
                                          <p:spTgt spid="307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p:cTn id="19" dur="500" fill="hold"/>
                                        <p:tgtEl>
                                          <p:spTgt spid="3075"/>
                                        </p:tgtEl>
                                        <p:attrNameLst>
                                          <p:attrName>ppt_w</p:attrName>
                                        </p:attrNameLst>
                                      </p:cBhvr>
                                      <p:tavLst>
                                        <p:tav tm="0">
                                          <p:val>
                                            <p:fltVal val="0"/>
                                          </p:val>
                                        </p:tav>
                                        <p:tav tm="100000">
                                          <p:val>
                                            <p:strVal val="#ppt_w"/>
                                          </p:val>
                                        </p:tav>
                                      </p:tavLst>
                                    </p:anim>
                                    <p:anim calcmode="lin" valueType="num">
                                      <p:cBhvr>
                                        <p:cTn id="20" dur="500" fill="hold"/>
                                        <p:tgtEl>
                                          <p:spTgt spid="3075"/>
                                        </p:tgtEl>
                                        <p:attrNameLst>
                                          <p:attrName>ppt_h</p:attrName>
                                        </p:attrNameLst>
                                      </p:cBhvr>
                                      <p:tavLst>
                                        <p:tav tm="0">
                                          <p:val>
                                            <p:fltVal val="0"/>
                                          </p:val>
                                        </p:tav>
                                        <p:tav tm="100000">
                                          <p:val>
                                            <p:strVal val="#ppt_h"/>
                                          </p:val>
                                        </p:tav>
                                      </p:tavLst>
                                    </p:anim>
                                    <p:animEffect transition="in" filter="fade">
                                      <p:cBhvr>
                                        <p:cTn id="21" dur="500"/>
                                        <p:tgtEl>
                                          <p:spTgt spid="3075"/>
                                        </p:tgtEl>
                                      </p:cBhvr>
                                    </p:animEffect>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3077"/>
                                        </p:tgtEl>
                                        <p:attrNameLst>
                                          <p:attrName>style.visibility</p:attrName>
                                        </p:attrNameLst>
                                      </p:cBhvr>
                                      <p:to>
                                        <p:strVal val="visible"/>
                                      </p:to>
                                    </p:set>
                                    <p:anim to="" calcmode="lin" valueType="num">
                                      <p:cBhvr>
                                        <p:cTn id="26" dur="1" fill="hold"/>
                                        <p:tgtEl>
                                          <p:spTgt spid="3077"/>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3078"/>
                                        </p:tgtEl>
                                        <p:attrNameLst>
                                          <p:attrName>style.visibility</p:attrName>
                                        </p:attrNameLst>
                                      </p:cBhvr>
                                      <p:to>
                                        <p:strVal val="visible"/>
                                      </p:to>
                                    </p:set>
                                    <p:anim to="" calcmode="lin" valueType="num">
                                      <p:cBhvr>
                                        <p:cTn id="31" dur="1" fill="hold"/>
                                        <p:tgtEl>
                                          <p:spTgt spid="3078"/>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nodeType="clickEffect">
                                  <p:stCondLst>
                                    <p:cond delay="0"/>
                                  </p:stCondLst>
                                  <p:childTnLst>
                                    <p:set>
                                      <p:cBhvr>
                                        <p:cTn id="35" dur="1" fill="hold">
                                          <p:stCondLst>
                                            <p:cond delay="0"/>
                                          </p:stCondLst>
                                        </p:cTn>
                                        <p:tgtEl>
                                          <p:spTgt spid="3079"/>
                                        </p:tgtEl>
                                        <p:attrNameLst>
                                          <p:attrName>style.visibility</p:attrName>
                                        </p:attrNameLst>
                                      </p:cBhvr>
                                      <p:to>
                                        <p:strVal val="visible"/>
                                      </p:to>
                                    </p:set>
                                    <p:anim to="" calcmode="lin" valueType="num">
                                      <p:cBhvr>
                                        <p:cTn id="36" dur="1" fill="hold"/>
                                        <p:tgtEl>
                                          <p:spTgt spid="3079"/>
                                        </p:tgtEl>
                                        <p:attrNameLst>
                                          <p:attrName/>
                                        </p:attrNameLst>
                                      </p:cBhvr>
                                    </p:anim>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nodeType="clickEffect">
                                  <p:stCondLst>
                                    <p:cond delay="0"/>
                                  </p:stCondLst>
                                  <p:childTnLst>
                                    <p:set>
                                      <p:cBhvr>
                                        <p:cTn id="40" dur="1" fill="hold">
                                          <p:stCondLst>
                                            <p:cond delay="0"/>
                                          </p:stCondLst>
                                        </p:cTn>
                                        <p:tgtEl>
                                          <p:spTgt spid="3080"/>
                                        </p:tgtEl>
                                        <p:attrNameLst>
                                          <p:attrName>style.visibility</p:attrName>
                                        </p:attrNameLst>
                                      </p:cBhvr>
                                      <p:to>
                                        <p:strVal val="visible"/>
                                      </p:to>
                                    </p:set>
                                    <p:anim to="" calcmode="lin" valueType="num">
                                      <p:cBhvr>
                                        <p:cTn id="41" dur="1" fill="hold"/>
                                        <p:tgtEl>
                                          <p:spTgt spid="3080"/>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4" presetClass="entr" presetSubtype="0" fill="hold" nodeType="clickEffect">
                                  <p:stCondLst>
                                    <p:cond delay="0"/>
                                  </p:stCondLst>
                                  <p:childTnLst>
                                    <p:set>
                                      <p:cBhvr>
                                        <p:cTn id="45" dur="1" fill="hold">
                                          <p:stCondLst>
                                            <p:cond delay="0"/>
                                          </p:stCondLst>
                                        </p:cTn>
                                        <p:tgtEl>
                                          <p:spTgt spid="3081"/>
                                        </p:tgtEl>
                                        <p:attrNameLst>
                                          <p:attrName>style.visibility</p:attrName>
                                        </p:attrNameLst>
                                      </p:cBhvr>
                                      <p:to>
                                        <p:strVal val="visible"/>
                                      </p:to>
                                    </p:set>
                                    <p:anim to="" calcmode="lin" valueType="num">
                                      <p:cBhvr>
                                        <p:cTn id="46" dur="1" fill="hold"/>
                                        <p:tgtEl>
                                          <p:spTgt spid="3081"/>
                                        </p:tgtEl>
                                        <p:attrNameLst>
                                          <p:attrName/>
                                        </p:attrNameLst>
                                      </p:cBhvr>
                                    </p:anim>
                                  </p:childTnLst>
                                </p:cTn>
                              </p:par>
                            </p:childTnLst>
                          </p:cTn>
                        </p:par>
                      </p:childTnLst>
                    </p:cTn>
                  </p:par>
                  <p:par>
                    <p:cTn id="47" fill="hold">
                      <p:stCondLst>
                        <p:cond delay="indefinite"/>
                      </p:stCondLst>
                      <p:childTnLst>
                        <p:par>
                          <p:cTn id="48" fill="hold">
                            <p:stCondLst>
                              <p:cond delay="0"/>
                            </p:stCondLst>
                            <p:childTnLst>
                              <p:par>
                                <p:cTn id="49" presetID="24" presetClass="entr" presetSubtype="0" fill="hold" nodeType="clickEffect">
                                  <p:stCondLst>
                                    <p:cond delay="0"/>
                                  </p:stCondLst>
                                  <p:childTnLst>
                                    <p:set>
                                      <p:cBhvr>
                                        <p:cTn id="50" dur="1" fill="hold">
                                          <p:stCondLst>
                                            <p:cond delay="0"/>
                                          </p:stCondLst>
                                        </p:cTn>
                                        <p:tgtEl>
                                          <p:spTgt spid="3082"/>
                                        </p:tgtEl>
                                        <p:attrNameLst>
                                          <p:attrName>style.visibility</p:attrName>
                                        </p:attrNameLst>
                                      </p:cBhvr>
                                      <p:to>
                                        <p:strVal val="visible"/>
                                      </p:to>
                                    </p:set>
                                    <p:anim to="" calcmode="lin" valueType="num">
                                      <p:cBhvr>
                                        <p:cTn id="51" dur="1" fill="hold"/>
                                        <p:tgtEl>
                                          <p:spTgt spid="3082"/>
                                        </p:tgtEl>
                                        <p:attrNameLst>
                                          <p:attrName/>
                                        </p:attrNameLst>
                                      </p:cBhvr>
                                    </p:anim>
                                  </p:childTnLst>
                                </p:cTn>
                              </p:par>
                            </p:childTnLst>
                          </p:cTn>
                        </p:par>
                      </p:childTnLst>
                    </p:cTn>
                  </p:par>
                  <p:par>
                    <p:cTn id="52" fill="hold">
                      <p:stCondLst>
                        <p:cond delay="indefinite"/>
                      </p:stCondLst>
                      <p:childTnLst>
                        <p:par>
                          <p:cTn id="53" fill="hold">
                            <p:stCondLst>
                              <p:cond delay="0"/>
                            </p:stCondLst>
                            <p:childTnLst>
                              <p:par>
                                <p:cTn id="54" presetID="24" presetClass="entr" presetSubtype="0" fill="hold" nodeType="clickEffect">
                                  <p:stCondLst>
                                    <p:cond delay="0"/>
                                  </p:stCondLst>
                                  <p:childTnLst>
                                    <p:set>
                                      <p:cBhvr>
                                        <p:cTn id="55" dur="1" fill="hold">
                                          <p:stCondLst>
                                            <p:cond delay="0"/>
                                          </p:stCondLst>
                                        </p:cTn>
                                        <p:tgtEl>
                                          <p:spTgt spid="3083"/>
                                        </p:tgtEl>
                                        <p:attrNameLst>
                                          <p:attrName>style.visibility</p:attrName>
                                        </p:attrNameLst>
                                      </p:cBhvr>
                                      <p:to>
                                        <p:strVal val="visible"/>
                                      </p:to>
                                    </p:set>
                                    <p:anim to="" calcmode="lin" valueType="num">
                                      <p:cBhvr>
                                        <p:cTn id="56" dur="1" fill="hold"/>
                                        <p:tgtEl>
                                          <p:spTgt spid="308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Ptr. Daniel White\Desktop\Bible pictures\riches materal pos. plesures, worldly\scan0003.jpg"/>
          <p:cNvPicPr>
            <a:picLocks noChangeAspect="1" noChangeArrowheads="1"/>
          </p:cNvPicPr>
          <p:nvPr/>
        </p:nvPicPr>
        <p:blipFill>
          <a:blip r:embed="rId3" cstate="print"/>
          <a:srcRect/>
          <a:stretch>
            <a:fillRect/>
          </a:stretch>
        </p:blipFill>
        <p:spPr bwMode="auto">
          <a:xfrm>
            <a:off x="1219200" y="0"/>
            <a:ext cx="6786907"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Getting money by doing evil</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10:3)</a:t>
            </a:r>
            <a:endParaRPr lang="en-US" sz="4000" i="1" dirty="0">
              <a:effectLst>
                <a:glow rad="101600">
                  <a:schemeClr val="bg1">
                    <a:alpha val="60000"/>
                  </a:schemeClr>
                </a:glow>
              </a:effectLst>
            </a:endParaRPr>
          </a:p>
        </p:txBody>
      </p:sp>
      <p:pic>
        <p:nvPicPr>
          <p:cNvPr id="16386" name="Picture 2"/>
          <p:cNvPicPr>
            <a:picLocks noChangeAspect="1" noChangeArrowheads="1"/>
          </p:cNvPicPr>
          <p:nvPr/>
        </p:nvPicPr>
        <p:blipFill>
          <a:blip r:embed="rId3" cstate="print"/>
          <a:srcRect/>
          <a:stretch>
            <a:fillRect/>
          </a:stretch>
        </p:blipFill>
        <p:spPr bwMode="auto">
          <a:xfrm>
            <a:off x="3048000" y="1676400"/>
            <a:ext cx="2952750" cy="48867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sz="3600" i="1" dirty="0" smtClean="0">
                <a:effectLst>
                  <a:glow rad="101600">
                    <a:schemeClr val="bg1">
                      <a:alpha val="60000"/>
                    </a:schemeClr>
                  </a:glow>
                </a:effectLst>
              </a:rPr>
              <a:t>“Treasures of wickedness profit nothing.” – 10:2</a:t>
            </a:r>
          </a:p>
          <a:p>
            <a:r>
              <a:rPr lang="en-US" sz="3600" i="1" dirty="0" smtClean="0">
                <a:effectLst>
                  <a:glow rad="101600">
                    <a:schemeClr val="bg1">
                      <a:alpha val="60000"/>
                    </a:schemeClr>
                  </a:glow>
                </a:effectLst>
              </a:rPr>
              <a:t>“Blessings are upon the head of the just: but violence </a:t>
            </a:r>
            <a:r>
              <a:rPr lang="en-US" sz="3600" i="1" dirty="0" err="1" smtClean="0">
                <a:effectLst>
                  <a:glow rad="101600">
                    <a:schemeClr val="bg1">
                      <a:alpha val="60000"/>
                    </a:schemeClr>
                  </a:glow>
                </a:effectLst>
              </a:rPr>
              <a:t>covereth</a:t>
            </a:r>
            <a:r>
              <a:rPr lang="en-US" sz="3600" i="1" dirty="0" smtClean="0">
                <a:effectLst>
                  <a:glow rad="101600">
                    <a:schemeClr val="bg1">
                      <a:alpha val="60000"/>
                    </a:schemeClr>
                  </a:glow>
                </a:effectLst>
              </a:rPr>
              <a:t> the mouth of the wicked.” – 10:6</a:t>
            </a:r>
          </a:p>
          <a:p>
            <a:r>
              <a:rPr lang="en-US" sz="3600" i="1" dirty="0" smtClean="0">
                <a:effectLst>
                  <a:glow rad="101600">
                    <a:schemeClr val="bg1">
                      <a:alpha val="60000"/>
                    </a:schemeClr>
                  </a:glow>
                </a:effectLst>
              </a:rPr>
              <a:t>“He that is perverse in his ways shall fall.” – 28:18</a:t>
            </a:r>
          </a:p>
          <a:p>
            <a:r>
              <a:rPr lang="en-US" sz="3600" i="1" dirty="0" smtClean="0">
                <a:effectLst>
                  <a:glow rad="101600">
                    <a:schemeClr val="bg1">
                      <a:alpha val="60000"/>
                    </a:schemeClr>
                  </a:glow>
                </a:effectLst>
              </a:rPr>
              <a:t>“Do they not err that devise evil? But mercy and truth shall be to them that devise good.” – 14:22</a:t>
            </a:r>
          </a:p>
          <a:p>
            <a:r>
              <a:rPr lang="en-US" sz="3600" i="1" dirty="0" smtClean="0">
                <a:effectLst>
                  <a:glow rad="101600">
                    <a:schemeClr val="bg1">
                      <a:alpha val="60000"/>
                    </a:schemeClr>
                  </a:glow>
                </a:effectLst>
              </a:rPr>
              <a:t>“Getting treasures by a lying tongue is vanity.”  - 21:6</a:t>
            </a:r>
          </a:p>
          <a:p>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8686800" cy="6248400"/>
          </a:xfrm>
        </p:spPr>
        <p:txBody>
          <a:bodyPr>
            <a:normAutofit/>
          </a:bodyPr>
          <a:lstStyle/>
          <a:p>
            <a:r>
              <a:rPr lang="en-US" sz="3600" i="1" dirty="0" smtClean="0">
                <a:effectLst>
                  <a:glow rad="101600">
                    <a:schemeClr val="bg1">
                      <a:alpha val="60000"/>
                    </a:schemeClr>
                  </a:glow>
                </a:effectLst>
              </a:rPr>
              <a:t>“A false balance is an abomination to the Lord: but a just weight is his delight.” – 11:1</a:t>
            </a:r>
          </a:p>
          <a:p>
            <a:r>
              <a:rPr lang="en-US" sz="3600" i="1" dirty="0" smtClean="0">
                <a:effectLst>
                  <a:glow rad="101600">
                    <a:schemeClr val="bg1">
                      <a:alpha val="60000"/>
                    </a:schemeClr>
                  </a:glow>
                </a:effectLst>
              </a:rPr>
              <a:t>“Divers weights, and divers measures, both of them are alike abomination to the Lord.” – 20:10</a:t>
            </a:r>
            <a:endParaRPr lang="en-US" sz="3600" i="1" dirty="0">
              <a:effectLst>
                <a:glow rad="101600">
                  <a:schemeClr val="bg1">
                    <a:alpha val="60000"/>
                  </a:schemeClr>
                </a:glow>
              </a:effectLst>
            </a:endParaRPr>
          </a:p>
        </p:txBody>
      </p:sp>
      <p:pic>
        <p:nvPicPr>
          <p:cNvPr id="6146" name="Picture 2"/>
          <p:cNvPicPr>
            <a:picLocks noChangeAspect="1" noChangeArrowheads="1"/>
          </p:cNvPicPr>
          <p:nvPr/>
        </p:nvPicPr>
        <p:blipFill>
          <a:blip r:embed="rId3" cstate="print"/>
          <a:srcRect/>
          <a:stretch>
            <a:fillRect/>
          </a:stretch>
        </p:blipFill>
        <p:spPr bwMode="auto">
          <a:xfrm>
            <a:off x="2438400" y="2971801"/>
            <a:ext cx="5848754"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Failing to be diligent </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10:4)</a:t>
            </a:r>
            <a:endParaRPr lang="en-US" sz="4000" i="1" dirty="0">
              <a:effectLst>
                <a:glow rad="101600">
                  <a:schemeClr val="bg1">
                    <a:alpha val="60000"/>
                  </a:schemeClr>
                </a:glow>
              </a:effectLst>
            </a:endParaRPr>
          </a:p>
        </p:txBody>
      </p:sp>
      <p:pic>
        <p:nvPicPr>
          <p:cNvPr id="17410" name="Picture 2"/>
          <p:cNvPicPr>
            <a:picLocks noChangeAspect="1" noChangeArrowheads="1"/>
          </p:cNvPicPr>
          <p:nvPr/>
        </p:nvPicPr>
        <p:blipFill>
          <a:blip r:embed="rId3" cstate="print"/>
          <a:srcRect/>
          <a:stretch>
            <a:fillRect/>
          </a:stretch>
        </p:blipFill>
        <p:spPr bwMode="auto">
          <a:xfrm>
            <a:off x="0" y="1524000"/>
            <a:ext cx="7361238" cy="504515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5000" fill="hold"/>
                                        <p:tgtEl>
                                          <p:spTgt spid="17410"/>
                                        </p:tgtEl>
                                        <p:attrNameLst>
                                          <p:attrName>ppt_w</p:attrName>
                                        </p:attrNameLst>
                                      </p:cBhvr>
                                      <p:tavLst>
                                        <p:tav tm="0">
                                          <p:val>
                                            <p:fltVal val="0"/>
                                          </p:val>
                                        </p:tav>
                                        <p:tav tm="100000">
                                          <p:val>
                                            <p:strVal val="#ppt_w"/>
                                          </p:val>
                                        </p:tav>
                                      </p:tavLst>
                                    </p:anim>
                                    <p:anim calcmode="lin" valueType="num">
                                      <p:cBhvr>
                                        <p:cTn id="8" dur="5000" fill="hold"/>
                                        <p:tgtEl>
                                          <p:spTgt spid="17410"/>
                                        </p:tgtEl>
                                        <p:attrNameLst>
                                          <p:attrName>ppt_h</p:attrName>
                                        </p:attrNameLst>
                                      </p:cBhvr>
                                      <p:tavLst>
                                        <p:tav tm="0">
                                          <p:val>
                                            <p:fltVal val="0"/>
                                          </p:val>
                                        </p:tav>
                                        <p:tav tm="100000">
                                          <p:val>
                                            <p:strVal val="#ppt_h"/>
                                          </p:val>
                                        </p:tav>
                                      </p:tavLst>
                                    </p:anim>
                                    <p:animEffect transition="in" filter="fade">
                                      <p:cBhvr>
                                        <p:cTn id="9" dur="5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705600"/>
          </a:xfrm>
        </p:spPr>
        <p:txBody>
          <a:bodyPr>
            <a:normAutofit/>
          </a:bodyPr>
          <a:lstStyle/>
          <a:p>
            <a:r>
              <a:rPr lang="en-US" sz="3600" i="1" dirty="0" smtClean="0">
                <a:effectLst>
                  <a:glow rad="101600">
                    <a:schemeClr val="bg1">
                      <a:alpha val="60000"/>
                    </a:schemeClr>
                  </a:glow>
                </a:effectLst>
              </a:rPr>
              <a:t>“Seest thou a man diligent in his business? He shall stand before kings; he shall not stand before mean (unknown) men.” – 22:29</a:t>
            </a:r>
          </a:p>
          <a:p>
            <a:r>
              <a:rPr lang="en-US" sz="3600" i="1" dirty="0" smtClean="0">
                <a:effectLst>
                  <a:glow rad="101600">
                    <a:schemeClr val="bg1">
                      <a:alpha val="60000"/>
                    </a:schemeClr>
                  </a:glow>
                </a:effectLst>
              </a:rPr>
              <a:t>“The hand of the diligent shall bear rule: but the slothful shall be under tribute.” – 12:24</a:t>
            </a:r>
          </a:p>
          <a:p>
            <a:r>
              <a:rPr lang="en-US" sz="3600" i="1" dirty="0" smtClean="0">
                <a:effectLst>
                  <a:glow rad="101600">
                    <a:schemeClr val="bg1">
                      <a:alpha val="60000"/>
                    </a:schemeClr>
                  </a:glow>
                </a:effectLst>
              </a:rPr>
              <a:t>“A wise servant (diligent) shall have rule over a son that causeth shame, and shall have part of the inheritance among the brethren.” – 17:2</a:t>
            </a:r>
          </a:p>
          <a:p>
            <a:r>
              <a:rPr lang="en-US" sz="3600" i="1" dirty="0" smtClean="0">
                <a:effectLst>
                  <a:glow rad="101600">
                    <a:schemeClr val="bg1">
                      <a:alpha val="60000"/>
                    </a:schemeClr>
                  </a:glow>
                </a:effectLst>
              </a:rPr>
              <a:t>“The labor of the righteous tendeth to life.” – 10:16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066800"/>
            <a:ext cx="8610600" cy="5632311"/>
          </a:xfrm>
          <a:prstGeom prst="rect">
            <a:avLst/>
          </a:prstGeom>
        </p:spPr>
        <p:txBody>
          <a:bodyPr wrap="square">
            <a:spAutoFit/>
          </a:bodyPr>
          <a:lstStyle/>
          <a:p>
            <a:pPr>
              <a:buFont typeface="Arial" charset="0"/>
              <a:buChar char="•"/>
            </a:pPr>
            <a:r>
              <a:rPr lang="en-US" sz="4000" i="1" dirty="0" smtClean="0">
                <a:effectLst>
                  <a:glow rad="101600">
                    <a:schemeClr val="bg1">
                      <a:alpha val="60000"/>
                    </a:schemeClr>
                  </a:glow>
                </a:effectLst>
              </a:rPr>
              <a:t> “The soul of the sluggard desireth, and hath nothing: but the soul of the diligent shall be made fat.” – 13:4</a:t>
            </a:r>
          </a:p>
          <a:p>
            <a:endParaRPr lang="en-US" sz="4000" i="1" dirty="0" smtClean="0">
              <a:effectLst>
                <a:glow rad="101600">
                  <a:schemeClr val="bg1">
                    <a:alpha val="60000"/>
                  </a:schemeClr>
                </a:glow>
              </a:effectLst>
            </a:endParaRPr>
          </a:p>
          <a:p>
            <a:pPr>
              <a:buFont typeface="Arial" charset="0"/>
              <a:buChar char="•"/>
            </a:pPr>
            <a:r>
              <a:rPr lang="en-US" sz="4000" i="1" dirty="0" smtClean="0">
                <a:effectLst>
                  <a:glow rad="101600">
                    <a:schemeClr val="bg1">
                      <a:alpha val="60000"/>
                    </a:schemeClr>
                  </a:glow>
                </a:effectLst>
              </a:rPr>
              <a:t> “The slothful man roasteth  not that which he took in hunting: but the substance of the diligent man is precious.” – 12:27</a:t>
            </a:r>
          </a:p>
          <a:p>
            <a:endParaRPr lang="en-US" sz="4000" i="1" dirty="0">
              <a:effectLst>
                <a:glow rad="101600">
                  <a:schemeClr val="bg1">
                    <a:alpha val="60000"/>
                  </a:schemeClr>
                </a:glow>
              </a:effectLst>
            </a:endParaRPr>
          </a:p>
        </p:txBody>
      </p:sp>
      <p:pic>
        <p:nvPicPr>
          <p:cNvPr id="2050" name="Picture 2"/>
          <p:cNvPicPr>
            <a:picLocks noChangeAspect="1" noChangeArrowheads="1"/>
          </p:cNvPicPr>
          <p:nvPr/>
        </p:nvPicPr>
        <p:blipFill>
          <a:blip r:embed="rId3" cstate="print"/>
          <a:srcRect/>
          <a:stretch>
            <a:fillRect/>
          </a:stretch>
        </p:blipFill>
        <p:spPr bwMode="auto">
          <a:xfrm>
            <a:off x="0" y="0"/>
            <a:ext cx="9109426"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3000" fill="hold"/>
                                        <p:tgtEl>
                                          <p:spTgt spid="2050"/>
                                        </p:tgtEl>
                                        <p:attrNameLst>
                                          <p:attrName>ppt_w</p:attrName>
                                        </p:attrNameLst>
                                      </p:cBhvr>
                                      <p:tavLst>
                                        <p:tav tm="0">
                                          <p:val>
                                            <p:fltVal val="0"/>
                                          </p:val>
                                        </p:tav>
                                        <p:tav tm="100000">
                                          <p:val>
                                            <p:strVal val="#ppt_w"/>
                                          </p:val>
                                        </p:tav>
                                      </p:tavLst>
                                    </p:anim>
                                    <p:anim calcmode="lin" valueType="num">
                                      <p:cBhvr>
                                        <p:cTn id="22" dur="3000" fill="hold"/>
                                        <p:tgtEl>
                                          <p:spTgt spid="2050"/>
                                        </p:tgtEl>
                                        <p:attrNameLst>
                                          <p:attrName>ppt_h</p:attrName>
                                        </p:attrNameLst>
                                      </p:cBhvr>
                                      <p:tavLst>
                                        <p:tav tm="0">
                                          <p:val>
                                            <p:fltVal val="0"/>
                                          </p:val>
                                        </p:tav>
                                        <p:tav tm="100000">
                                          <p:val>
                                            <p:strVal val="#ppt_h"/>
                                          </p:val>
                                        </p:tav>
                                      </p:tavLst>
                                    </p:anim>
                                    <p:animEffect transition="in" filter="fade">
                                      <p:cBhvr>
                                        <p:cTn id="23"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Co-signing </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6:1-5)</a:t>
            </a:r>
            <a:endParaRPr lang="en-US" sz="4000" i="1" dirty="0">
              <a:effectLst>
                <a:glow rad="101600">
                  <a:schemeClr val="bg1">
                    <a:alpha val="60000"/>
                  </a:schemeClr>
                </a:glow>
              </a:effectLst>
            </a:endParaRPr>
          </a:p>
        </p:txBody>
      </p:sp>
      <p:pic>
        <p:nvPicPr>
          <p:cNvPr id="14338" name="Picture 2"/>
          <p:cNvPicPr>
            <a:picLocks noChangeAspect="1" noChangeArrowheads="1"/>
          </p:cNvPicPr>
          <p:nvPr/>
        </p:nvPicPr>
        <p:blipFill>
          <a:blip r:embed="rId3" cstate="print">
            <a:lum bright="-30000"/>
          </a:blip>
          <a:srcRect l="40106" t="10424" r="530" b="530"/>
          <a:stretch>
            <a:fillRect/>
          </a:stretch>
        </p:blipFill>
        <p:spPr bwMode="auto">
          <a:xfrm>
            <a:off x="2895600" y="1600200"/>
            <a:ext cx="3352800" cy="5029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8094524"/>
          </a:xfrm>
          <a:prstGeom prst="rect">
            <a:avLst/>
          </a:prstGeom>
        </p:spPr>
        <p:txBody>
          <a:bodyPr wrap="square">
            <a:spAutoFit/>
          </a:bodyPr>
          <a:lstStyle/>
          <a:p>
            <a:pPr>
              <a:buFont typeface="Arial" charset="0"/>
              <a:buChar char="•"/>
            </a:pPr>
            <a:r>
              <a:rPr lang="en-US" sz="4000" dirty="0" smtClean="0">
                <a:effectLst>
                  <a:glow rad="101600">
                    <a:schemeClr val="bg1">
                      <a:alpha val="60000"/>
                    </a:schemeClr>
                  </a:glow>
                </a:effectLst>
              </a:rPr>
              <a:t> Importance of living on a budget</a:t>
            </a:r>
          </a:p>
          <a:p>
            <a:pPr>
              <a:buFont typeface="Arial" charset="0"/>
              <a:buChar char="•"/>
            </a:pPr>
            <a:r>
              <a:rPr lang="en-US" sz="4000" dirty="0" smtClean="0">
                <a:effectLst>
                  <a:glow rad="101600">
                    <a:schemeClr val="bg1">
                      <a:alpha val="60000"/>
                    </a:schemeClr>
                  </a:glow>
                </a:effectLst>
              </a:rPr>
              <a:t> Making a choice to serve God rather      </a:t>
            </a:r>
          </a:p>
          <a:p>
            <a:r>
              <a:rPr lang="en-US" sz="4000" dirty="0" smtClean="0">
                <a:effectLst>
                  <a:glow rad="101600">
                    <a:schemeClr val="bg1">
                      <a:alpha val="60000"/>
                    </a:schemeClr>
                  </a:glow>
                </a:effectLst>
              </a:rPr>
              <a:t>   than money or material possessions</a:t>
            </a:r>
          </a:p>
          <a:p>
            <a:pPr>
              <a:buFont typeface="Arial" charset="0"/>
              <a:buChar char="•"/>
            </a:pPr>
            <a:r>
              <a:rPr lang="en-US" sz="4000" dirty="0" smtClean="0">
                <a:effectLst>
                  <a:glow rad="101600">
                    <a:schemeClr val="bg1">
                      <a:alpha val="60000"/>
                    </a:schemeClr>
                  </a:glow>
                </a:effectLst>
              </a:rPr>
              <a:t> Reasons for lack of funds</a:t>
            </a:r>
          </a:p>
          <a:p>
            <a:pPr>
              <a:buFont typeface="Arial" charset="0"/>
              <a:buChar char="•"/>
            </a:pPr>
            <a:r>
              <a:rPr lang="en-US" sz="4000" dirty="0" smtClean="0">
                <a:effectLst>
                  <a:glow rad="101600">
                    <a:schemeClr val="bg1">
                      <a:alpha val="60000"/>
                    </a:schemeClr>
                  </a:glow>
                </a:effectLst>
              </a:rPr>
              <a:t> Establishing the tithe as a weekly     </a:t>
            </a:r>
          </a:p>
          <a:p>
            <a:r>
              <a:rPr lang="en-US" sz="4000" dirty="0" smtClean="0">
                <a:effectLst>
                  <a:glow rad="101600">
                    <a:schemeClr val="bg1">
                      <a:alpha val="60000"/>
                    </a:schemeClr>
                  </a:glow>
                </a:effectLst>
              </a:rPr>
              <a:t>   reminder that everything we have  </a:t>
            </a:r>
          </a:p>
          <a:p>
            <a:r>
              <a:rPr lang="en-US" sz="4000" dirty="0">
                <a:effectLst>
                  <a:glow rad="101600">
                    <a:schemeClr val="bg1">
                      <a:alpha val="60000"/>
                    </a:schemeClr>
                  </a:glow>
                </a:effectLst>
              </a:rPr>
              <a:t> </a:t>
            </a:r>
            <a:r>
              <a:rPr lang="en-US" sz="4000" dirty="0" smtClean="0">
                <a:effectLst>
                  <a:glow rad="101600">
                    <a:schemeClr val="bg1">
                      <a:alpha val="60000"/>
                    </a:schemeClr>
                  </a:glow>
                </a:effectLst>
              </a:rPr>
              <a:t>  belongs to God</a:t>
            </a:r>
          </a:p>
          <a:p>
            <a:pPr>
              <a:buFont typeface="Arial" charset="0"/>
              <a:buChar char="•"/>
            </a:pPr>
            <a:r>
              <a:rPr lang="en-US" sz="4000" dirty="0" smtClean="0">
                <a:effectLst>
                  <a:glow rad="101600">
                    <a:schemeClr val="bg1">
                      <a:alpha val="60000"/>
                    </a:schemeClr>
                  </a:glow>
                </a:effectLst>
              </a:rPr>
              <a:t> Giving to meet the needs of others</a:t>
            </a:r>
          </a:p>
          <a:p>
            <a:pPr>
              <a:buFont typeface="Arial" charset="0"/>
              <a:buChar char="•"/>
            </a:pPr>
            <a:r>
              <a:rPr lang="en-US" sz="4000" dirty="0" smtClean="0">
                <a:effectLst>
                  <a:glow rad="101600">
                    <a:schemeClr val="bg1">
                      <a:alpha val="60000"/>
                    </a:schemeClr>
                  </a:glow>
                </a:effectLst>
              </a:rPr>
              <a:t> Knowing who not to give money to</a:t>
            </a:r>
          </a:p>
          <a:p>
            <a:pPr>
              <a:buFont typeface="Arial" charset="0"/>
              <a:buChar char="•"/>
            </a:pPr>
            <a:r>
              <a:rPr lang="en-US" sz="4000" dirty="0" smtClean="0">
                <a:effectLst>
                  <a:glow rad="101600">
                    <a:schemeClr val="bg1">
                      <a:alpha val="60000"/>
                    </a:schemeClr>
                  </a:glow>
                </a:effectLst>
              </a:rPr>
              <a:t> The Law of the Harvest</a:t>
            </a:r>
          </a:p>
          <a:p>
            <a:pPr>
              <a:buFont typeface="Arial" charset="0"/>
              <a:buChar char="•"/>
            </a:pPr>
            <a:endParaRPr lang="en-US" sz="4000" dirty="0" smtClean="0">
              <a:effectLst>
                <a:glow rad="101600">
                  <a:schemeClr val="bg1">
                    <a:alpha val="60000"/>
                  </a:schemeClr>
                </a:glow>
              </a:effectLst>
            </a:endParaRPr>
          </a:p>
          <a:p>
            <a:endParaRPr lang="en-US" sz="4000" dirty="0" smtClean="0">
              <a:effectLst>
                <a:glow rad="101600">
                  <a:schemeClr val="bg1">
                    <a:alpha val="60000"/>
                  </a:schemeClr>
                </a:glow>
              </a:effectLst>
            </a:endParaRPr>
          </a:p>
          <a:p>
            <a:endParaRPr lang="en-US" sz="4000" dirty="0" smtClean="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382000" cy="6629400"/>
          </a:xfrm>
        </p:spPr>
        <p:txBody>
          <a:bodyPr>
            <a:normAutofit/>
          </a:bodyPr>
          <a:lstStyle/>
          <a:p>
            <a:r>
              <a:rPr lang="en-US" sz="4000" i="1" dirty="0" smtClean="0">
                <a:effectLst>
                  <a:glow rad="101600">
                    <a:schemeClr val="bg1">
                      <a:alpha val="60000"/>
                    </a:schemeClr>
                  </a:glow>
                </a:effectLst>
              </a:rPr>
              <a:t>“Be not thou one of them that strike hands, or of them that are sureties for debts. Why should he take away thy bed from under thee?” – 22:26-27</a:t>
            </a:r>
          </a:p>
          <a:p>
            <a:r>
              <a:rPr lang="en-US" sz="4000" i="1" dirty="0" smtClean="0">
                <a:effectLst>
                  <a:glow rad="101600">
                    <a:schemeClr val="bg1">
                      <a:alpha val="60000"/>
                    </a:schemeClr>
                  </a:glow>
                </a:effectLst>
              </a:rPr>
              <a:t>He that is surety for a stranger shall smart for it.” – 11:15</a:t>
            </a:r>
          </a:p>
          <a:p>
            <a:r>
              <a:rPr lang="en-US" sz="4000" i="1" dirty="0" smtClean="0">
                <a:effectLst>
                  <a:glow rad="101600">
                    <a:schemeClr val="bg1">
                      <a:alpha val="60000"/>
                    </a:schemeClr>
                  </a:glow>
                </a:effectLst>
              </a:rPr>
              <a:t>“A man void of understanding </a:t>
            </a:r>
            <a:r>
              <a:rPr lang="en-US" sz="4000" i="1" dirty="0" err="1" smtClean="0">
                <a:effectLst>
                  <a:glow rad="101600">
                    <a:schemeClr val="bg1">
                      <a:alpha val="60000"/>
                    </a:schemeClr>
                  </a:glow>
                </a:effectLst>
              </a:rPr>
              <a:t>striketh</a:t>
            </a:r>
            <a:r>
              <a:rPr lang="en-US" sz="4000" i="1" dirty="0" smtClean="0">
                <a:effectLst>
                  <a:glow rad="101600">
                    <a:schemeClr val="bg1">
                      <a:alpha val="60000"/>
                    </a:schemeClr>
                  </a:glow>
                </a:effectLst>
              </a:rPr>
              <a:t> hands, and </a:t>
            </a:r>
            <a:r>
              <a:rPr lang="en-US" sz="4000" i="1" dirty="0" err="1" smtClean="0">
                <a:effectLst>
                  <a:glow rad="101600">
                    <a:schemeClr val="bg1">
                      <a:alpha val="60000"/>
                    </a:schemeClr>
                  </a:glow>
                </a:effectLst>
              </a:rPr>
              <a:t>becometh</a:t>
            </a:r>
            <a:r>
              <a:rPr lang="en-US" sz="4000" i="1" dirty="0" smtClean="0">
                <a:effectLst>
                  <a:glow rad="101600">
                    <a:schemeClr val="bg1">
                      <a:alpha val="60000"/>
                    </a:schemeClr>
                  </a:glow>
                </a:effectLst>
              </a:rPr>
              <a:t> surety in the presence of his friends.” – 17:18</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Having a stingy attitude</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11:24)</a:t>
            </a:r>
            <a:endParaRPr lang="en-US" sz="4000" i="1" dirty="0">
              <a:effectLst>
                <a:glow rad="101600">
                  <a:schemeClr val="bg1">
                    <a:alpha val="60000"/>
                  </a:schemeClr>
                </a:glow>
              </a:effectLst>
            </a:endParaRPr>
          </a:p>
        </p:txBody>
      </p:sp>
      <p:pic>
        <p:nvPicPr>
          <p:cNvPr id="9218" name="Picture 2" descr="C:\Users\Ptr. Daniel White\Desktop\Bible pictures\riches materal pos. plesures, worldly\1 Dad's Pix (61).jpg"/>
          <p:cNvPicPr>
            <a:picLocks noChangeAspect="1" noChangeArrowheads="1"/>
          </p:cNvPicPr>
          <p:nvPr/>
        </p:nvPicPr>
        <p:blipFill>
          <a:blip r:embed="rId3" cstate="print"/>
          <a:srcRect/>
          <a:stretch>
            <a:fillRect/>
          </a:stretch>
        </p:blipFill>
        <p:spPr bwMode="auto">
          <a:xfrm>
            <a:off x="6324600" y="1600200"/>
            <a:ext cx="22860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9" name="Picture 3" descr="C:\Users\Ptr. Daniel White\Desktop\Bible pictures\riches materal pos. plesures, worldly\71014_MoneyHappiness_vl-vertical.jpg"/>
          <p:cNvPicPr>
            <a:picLocks noChangeAspect="1" noChangeArrowheads="1"/>
          </p:cNvPicPr>
          <p:nvPr/>
        </p:nvPicPr>
        <p:blipFill>
          <a:blip r:embed="rId4" cstate="print"/>
          <a:srcRect/>
          <a:stretch>
            <a:fillRect/>
          </a:stretch>
        </p:blipFill>
        <p:spPr bwMode="auto">
          <a:xfrm>
            <a:off x="304800" y="2819400"/>
            <a:ext cx="2857500" cy="3838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0" name="Picture 4" descr="C:\Users\Ptr. Daniel White\Desktop\Bible pictures\riches materal pos. plesures, worldly\greed (2).jpg"/>
          <p:cNvPicPr>
            <a:picLocks noChangeAspect="1" noChangeArrowheads="1"/>
          </p:cNvPicPr>
          <p:nvPr/>
        </p:nvPicPr>
        <p:blipFill>
          <a:blip r:embed="rId5" cstate="print">
            <a:lum bright="-20000"/>
          </a:blip>
          <a:srcRect/>
          <a:stretch>
            <a:fillRect/>
          </a:stretch>
        </p:blipFill>
        <p:spPr bwMode="auto">
          <a:xfrm>
            <a:off x="3733800" y="2286000"/>
            <a:ext cx="2128515" cy="3197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i="1" dirty="0" smtClean="0">
                <a:effectLst>
                  <a:glow rad="101600">
                    <a:schemeClr val="bg1">
                      <a:alpha val="60000"/>
                    </a:schemeClr>
                  </a:glow>
                </a:effectLst>
              </a:rPr>
              <a:t>“The poor </a:t>
            </a:r>
            <a:r>
              <a:rPr lang="en-US" sz="3600" i="1" dirty="0" err="1" smtClean="0">
                <a:effectLst>
                  <a:glow rad="101600">
                    <a:schemeClr val="bg1">
                      <a:alpha val="60000"/>
                    </a:schemeClr>
                  </a:glow>
                </a:effectLst>
              </a:rPr>
              <a:t>useth</a:t>
            </a:r>
            <a:r>
              <a:rPr lang="en-US" sz="3600" i="1" dirty="0" smtClean="0">
                <a:effectLst>
                  <a:glow rad="101600">
                    <a:schemeClr val="bg1">
                      <a:alpha val="60000"/>
                    </a:schemeClr>
                  </a:glow>
                </a:effectLst>
              </a:rPr>
              <a:t> entreaties; but the rich </a:t>
            </a:r>
            <a:r>
              <a:rPr lang="en-US" sz="3600" i="1" dirty="0" err="1" smtClean="0">
                <a:effectLst>
                  <a:glow rad="101600">
                    <a:schemeClr val="bg1">
                      <a:alpha val="60000"/>
                    </a:schemeClr>
                  </a:glow>
                </a:effectLst>
              </a:rPr>
              <a:t>answereth</a:t>
            </a:r>
            <a:r>
              <a:rPr lang="en-US" sz="3600" i="1" dirty="0" smtClean="0">
                <a:effectLst>
                  <a:glow rad="101600">
                    <a:schemeClr val="bg1">
                      <a:alpha val="60000"/>
                    </a:schemeClr>
                  </a:glow>
                </a:effectLst>
              </a:rPr>
              <a:t> roughly.” – 18:23</a:t>
            </a:r>
          </a:p>
          <a:p>
            <a:r>
              <a:rPr lang="en-US" sz="3600" i="1" dirty="0" smtClean="0">
                <a:effectLst>
                  <a:glow rad="101600">
                    <a:schemeClr val="bg1">
                      <a:alpha val="60000"/>
                    </a:schemeClr>
                  </a:glow>
                </a:effectLst>
              </a:rPr>
              <a:t>“The rich and the poor meet together: the Lord is the maker of them all.” – 22:2</a:t>
            </a:r>
          </a:p>
          <a:p>
            <a:r>
              <a:rPr lang="en-US" sz="3600" i="1" dirty="0" smtClean="0">
                <a:effectLst>
                  <a:glow rad="101600">
                    <a:schemeClr val="bg1">
                      <a:alpha val="60000"/>
                    </a:schemeClr>
                  </a:glow>
                </a:effectLst>
              </a:rPr>
              <a:t>“He that </a:t>
            </a:r>
            <a:r>
              <a:rPr lang="en-US" sz="3600" i="1" dirty="0" err="1" smtClean="0">
                <a:effectLst>
                  <a:glow rad="101600">
                    <a:schemeClr val="bg1">
                      <a:alpha val="60000"/>
                    </a:schemeClr>
                  </a:glow>
                </a:effectLst>
              </a:rPr>
              <a:t>oppresseth</a:t>
            </a:r>
            <a:r>
              <a:rPr lang="en-US" sz="3600" i="1" dirty="0" smtClean="0">
                <a:effectLst>
                  <a:glow rad="101600">
                    <a:schemeClr val="bg1">
                      <a:alpha val="60000"/>
                    </a:schemeClr>
                  </a:glow>
                </a:effectLst>
              </a:rPr>
              <a:t> the poor </a:t>
            </a:r>
            <a:r>
              <a:rPr lang="en-US" sz="3600" i="1" dirty="0" err="1" smtClean="0">
                <a:effectLst>
                  <a:glow rad="101600">
                    <a:schemeClr val="bg1">
                      <a:alpha val="60000"/>
                    </a:schemeClr>
                  </a:glow>
                </a:effectLst>
              </a:rPr>
              <a:t>reproacheth</a:t>
            </a:r>
            <a:r>
              <a:rPr lang="en-US" sz="3600" i="1" dirty="0" smtClean="0">
                <a:effectLst>
                  <a:glow rad="101600">
                    <a:schemeClr val="bg1">
                      <a:alpha val="60000"/>
                    </a:schemeClr>
                  </a:glow>
                </a:effectLst>
              </a:rPr>
              <a:t> his maker: but he that </a:t>
            </a:r>
            <a:r>
              <a:rPr lang="en-US" sz="3600" i="1" dirty="0" err="1" smtClean="0">
                <a:effectLst>
                  <a:glow rad="101600">
                    <a:schemeClr val="bg1">
                      <a:alpha val="60000"/>
                    </a:schemeClr>
                  </a:glow>
                </a:effectLst>
              </a:rPr>
              <a:t>honoureth</a:t>
            </a:r>
            <a:r>
              <a:rPr lang="en-US" sz="3600" i="1" dirty="0" smtClean="0">
                <a:effectLst>
                  <a:glow rad="101600">
                    <a:schemeClr val="bg1">
                      <a:alpha val="60000"/>
                    </a:schemeClr>
                  </a:glow>
                </a:effectLst>
              </a:rPr>
              <a:t> him hath mercy on the poor.” – 14:31</a:t>
            </a:r>
          </a:p>
          <a:p>
            <a:r>
              <a:rPr lang="en-US" sz="3600" i="1" dirty="0" smtClean="0">
                <a:effectLst>
                  <a:glow rad="101600">
                    <a:schemeClr val="bg1">
                      <a:alpha val="60000"/>
                    </a:schemeClr>
                  </a:glow>
                </a:effectLst>
              </a:rPr>
              <a:t>“Rob not the poor, because he is poor: neither oppress the afflicted.” – 22:22</a:t>
            </a:r>
          </a:p>
          <a:p>
            <a:r>
              <a:rPr lang="en-US" sz="3600" i="1" dirty="0" smtClean="0">
                <a:effectLst>
                  <a:glow rad="101600">
                    <a:schemeClr val="bg1">
                      <a:alpha val="60000"/>
                    </a:schemeClr>
                  </a:glow>
                </a:effectLst>
              </a:rPr>
              <a:t>“He that hath mercy on the poor, happy is he.” – 14:21</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6705600"/>
          </a:xfrm>
        </p:spPr>
        <p:txBody>
          <a:bodyPr>
            <a:normAutofit lnSpcReduction="10000"/>
          </a:bodyPr>
          <a:lstStyle/>
          <a:p>
            <a:r>
              <a:rPr lang="en-US" sz="3600" i="1" dirty="0" smtClean="0">
                <a:effectLst>
                  <a:glow rad="101600">
                    <a:schemeClr val="bg1">
                      <a:alpha val="60000"/>
                    </a:schemeClr>
                  </a:glow>
                </a:effectLst>
              </a:rPr>
              <a:t>“Open thy mouth, judge righteously, and plead the cause of the poor and needy.” – 31:9</a:t>
            </a:r>
          </a:p>
          <a:p>
            <a:r>
              <a:rPr lang="en-US" sz="3600" i="1" dirty="0" smtClean="0">
                <a:effectLst>
                  <a:glow rad="101600">
                    <a:schemeClr val="bg1">
                      <a:alpha val="60000"/>
                    </a:schemeClr>
                  </a:glow>
                </a:effectLst>
              </a:rPr>
              <a:t>“He that hath a bountiful eye shall be blessed; for he </a:t>
            </a:r>
            <a:r>
              <a:rPr lang="en-US" sz="3600" i="1" dirty="0" err="1" smtClean="0">
                <a:effectLst>
                  <a:glow rad="101600">
                    <a:schemeClr val="bg1">
                      <a:alpha val="60000"/>
                    </a:schemeClr>
                  </a:glow>
                </a:effectLst>
              </a:rPr>
              <a:t>giveth</a:t>
            </a:r>
            <a:r>
              <a:rPr lang="en-US" sz="3600" i="1" dirty="0" smtClean="0">
                <a:effectLst>
                  <a:glow rad="101600">
                    <a:schemeClr val="bg1">
                      <a:alpha val="60000"/>
                    </a:schemeClr>
                  </a:glow>
                </a:effectLst>
              </a:rPr>
              <a:t> of his bread to the poor.” – 22:9</a:t>
            </a:r>
          </a:p>
          <a:p>
            <a:r>
              <a:rPr lang="en-US" sz="3600" i="1" dirty="0" smtClean="0">
                <a:effectLst>
                  <a:glow rad="101600">
                    <a:schemeClr val="bg1">
                      <a:alpha val="60000"/>
                    </a:schemeClr>
                  </a:glow>
                </a:effectLst>
              </a:rPr>
              <a:t>“He that </a:t>
            </a:r>
            <a:r>
              <a:rPr lang="en-US" sz="3600" i="1" dirty="0" err="1" smtClean="0">
                <a:effectLst>
                  <a:glow rad="101600">
                    <a:schemeClr val="bg1">
                      <a:alpha val="60000"/>
                    </a:schemeClr>
                  </a:glow>
                </a:effectLst>
              </a:rPr>
              <a:t>giveth</a:t>
            </a:r>
            <a:r>
              <a:rPr lang="en-US" sz="3600" i="1" dirty="0" smtClean="0">
                <a:effectLst>
                  <a:glow rad="101600">
                    <a:schemeClr val="bg1">
                      <a:alpha val="60000"/>
                    </a:schemeClr>
                  </a:glow>
                </a:effectLst>
              </a:rPr>
              <a:t> unto the poor shall not lack; but he that </a:t>
            </a:r>
            <a:r>
              <a:rPr lang="en-US" sz="3600" i="1" dirty="0" err="1" smtClean="0">
                <a:effectLst>
                  <a:glow rad="101600">
                    <a:schemeClr val="bg1">
                      <a:alpha val="60000"/>
                    </a:schemeClr>
                  </a:glow>
                </a:effectLst>
              </a:rPr>
              <a:t>hideth</a:t>
            </a:r>
            <a:r>
              <a:rPr lang="en-US" sz="3600" i="1" dirty="0" smtClean="0">
                <a:effectLst>
                  <a:glow rad="101600">
                    <a:schemeClr val="bg1">
                      <a:alpha val="60000"/>
                    </a:schemeClr>
                  </a:glow>
                </a:effectLst>
              </a:rPr>
              <a:t> his eyes shall have many a curse.” – 28:27</a:t>
            </a:r>
          </a:p>
          <a:p>
            <a:r>
              <a:rPr lang="en-US" sz="3600" i="1" dirty="0" smtClean="0">
                <a:effectLst>
                  <a:glow rad="101600">
                    <a:schemeClr val="bg1">
                      <a:alpha val="60000"/>
                    </a:schemeClr>
                  </a:glow>
                </a:effectLst>
              </a:rPr>
              <a:t>“He that hath pity upon the poor </a:t>
            </a:r>
            <a:r>
              <a:rPr lang="en-US" sz="3600" i="1" dirty="0" err="1" smtClean="0">
                <a:effectLst>
                  <a:glow rad="101600">
                    <a:schemeClr val="bg1">
                      <a:alpha val="60000"/>
                    </a:schemeClr>
                  </a:glow>
                </a:effectLst>
              </a:rPr>
              <a:t>lendeth</a:t>
            </a:r>
            <a:r>
              <a:rPr lang="en-US" sz="3600" i="1" dirty="0" smtClean="0">
                <a:effectLst>
                  <a:glow rad="101600">
                    <a:schemeClr val="bg1">
                      <a:alpha val="60000"/>
                    </a:schemeClr>
                  </a:glow>
                </a:effectLst>
              </a:rPr>
              <a:t> unto the Lord; and that which he hath given will he pay him again.” – 19:17</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Provoking your family to anger</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11:29)</a:t>
            </a:r>
            <a:endParaRPr lang="en-US" sz="4000" i="1" dirty="0">
              <a:effectLst>
                <a:glow rad="101600">
                  <a:schemeClr val="bg1">
                    <a:alpha val="60000"/>
                  </a:schemeClr>
                </a:glow>
              </a:effectLst>
            </a:endParaRPr>
          </a:p>
        </p:txBody>
      </p:sp>
      <p:pic>
        <p:nvPicPr>
          <p:cNvPr id="3074" name="Picture 2" descr="C:\Users\Ptr. Daniel White\Desktop\Bible pictures\Marriage\arguing.jpg"/>
          <p:cNvPicPr>
            <a:picLocks noChangeAspect="1" noChangeArrowheads="1"/>
          </p:cNvPicPr>
          <p:nvPr/>
        </p:nvPicPr>
        <p:blipFill>
          <a:blip r:embed="rId3" cstate="print"/>
          <a:srcRect/>
          <a:stretch>
            <a:fillRect/>
          </a:stretch>
        </p:blipFill>
        <p:spPr bwMode="auto">
          <a:xfrm>
            <a:off x="228600" y="1752600"/>
            <a:ext cx="3654651" cy="2743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3" descr="C:\Users\Ptr. Daniel White\Desktop\Bible pictures\faces\pd_angry_teen_070622_mn.jpg"/>
          <p:cNvPicPr>
            <a:picLocks noChangeAspect="1" noChangeArrowheads="1"/>
          </p:cNvPicPr>
          <p:nvPr/>
        </p:nvPicPr>
        <p:blipFill>
          <a:blip r:embed="rId4" cstate="print"/>
          <a:srcRect/>
          <a:stretch>
            <a:fillRect/>
          </a:stretch>
        </p:blipFill>
        <p:spPr bwMode="auto">
          <a:xfrm>
            <a:off x="4343400" y="3048000"/>
            <a:ext cx="4339625" cy="26955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8458200" cy="6096000"/>
          </a:xfrm>
        </p:spPr>
        <p:txBody>
          <a:bodyPr>
            <a:normAutofit/>
          </a:bodyPr>
          <a:lstStyle/>
          <a:p>
            <a:r>
              <a:rPr lang="en-US" sz="4000" i="1" dirty="0" smtClean="0">
                <a:effectLst>
                  <a:glow rad="101600">
                    <a:schemeClr val="bg1">
                      <a:alpha val="60000"/>
                    </a:schemeClr>
                  </a:glow>
                </a:effectLst>
              </a:rPr>
              <a:t>“He that is greedy of gain </a:t>
            </a:r>
            <a:r>
              <a:rPr lang="en-US" sz="4000" i="1" dirty="0" err="1" smtClean="0">
                <a:effectLst>
                  <a:glow rad="101600">
                    <a:schemeClr val="bg1">
                      <a:alpha val="60000"/>
                    </a:schemeClr>
                  </a:glow>
                </a:effectLst>
              </a:rPr>
              <a:t>troubleth</a:t>
            </a:r>
            <a:r>
              <a:rPr lang="en-US" sz="4000" i="1" dirty="0" smtClean="0">
                <a:effectLst>
                  <a:glow rad="101600">
                    <a:schemeClr val="bg1">
                      <a:alpha val="60000"/>
                    </a:schemeClr>
                  </a:glow>
                </a:effectLst>
              </a:rPr>
              <a:t> his own house.” – 15:27</a:t>
            </a:r>
          </a:p>
          <a:p>
            <a:r>
              <a:rPr lang="en-US" sz="4000" i="1" dirty="0" smtClean="0">
                <a:effectLst>
                  <a:glow rad="101600">
                    <a:schemeClr val="bg1">
                      <a:alpha val="60000"/>
                    </a:schemeClr>
                  </a:glow>
                </a:effectLst>
              </a:rPr>
              <a:t>“Better is a dinner of herbs where love is, than a stalled ox and hatred therewith.” – 15:17</a:t>
            </a:r>
          </a:p>
          <a:p>
            <a:r>
              <a:rPr lang="en-US" sz="4000" i="1" dirty="0" smtClean="0">
                <a:effectLst>
                  <a:glow rad="101600">
                    <a:schemeClr val="bg1">
                      <a:alpha val="60000"/>
                    </a:schemeClr>
                  </a:glow>
                </a:effectLst>
              </a:rPr>
              <a:t> “Better is a dry morsel, and quietness therewith, than a house full of sacrifices with strife.” – 17:1</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Getting money without labor</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13:11)</a:t>
            </a:r>
            <a:endParaRPr lang="en-US" sz="4000" i="1" dirty="0">
              <a:effectLst>
                <a:glow rad="101600">
                  <a:schemeClr val="bg1">
                    <a:alpha val="60000"/>
                  </a:schemeClr>
                </a:glow>
              </a:effectLst>
            </a:endParaRPr>
          </a:p>
        </p:txBody>
      </p:sp>
      <p:pic>
        <p:nvPicPr>
          <p:cNvPr id="8194" name="Picture 2"/>
          <p:cNvPicPr>
            <a:picLocks noChangeAspect="1" noChangeArrowheads="1"/>
          </p:cNvPicPr>
          <p:nvPr/>
        </p:nvPicPr>
        <p:blipFill>
          <a:blip r:embed="rId3" cstate="print"/>
          <a:srcRect/>
          <a:stretch>
            <a:fillRect/>
          </a:stretch>
        </p:blipFill>
        <p:spPr bwMode="auto">
          <a:xfrm>
            <a:off x="2819400" y="1752600"/>
            <a:ext cx="3600450" cy="4783696"/>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1524000" y="1466850"/>
            <a:ext cx="5772150" cy="5391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629400"/>
          </a:xfrm>
        </p:spPr>
        <p:txBody>
          <a:bodyPr>
            <a:normAutofit/>
          </a:bodyPr>
          <a:lstStyle/>
          <a:p>
            <a:r>
              <a:rPr lang="en-US" sz="3600" i="1" dirty="0" smtClean="0">
                <a:effectLst>
                  <a:glow rad="101600">
                    <a:schemeClr val="bg1">
                      <a:alpha val="60000"/>
                    </a:schemeClr>
                  </a:glow>
                </a:effectLst>
              </a:rPr>
              <a:t>“Wealth gotten by vanity shall be diminished: but he that </a:t>
            </a:r>
            <a:r>
              <a:rPr lang="en-US" sz="3600" i="1" dirty="0" err="1" smtClean="0">
                <a:effectLst>
                  <a:glow rad="101600">
                    <a:schemeClr val="bg1">
                      <a:alpha val="60000"/>
                    </a:schemeClr>
                  </a:glow>
                </a:effectLst>
              </a:rPr>
              <a:t>gathereth</a:t>
            </a:r>
            <a:r>
              <a:rPr lang="en-US" sz="3600" i="1" dirty="0" smtClean="0">
                <a:effectLst>
                  <a:glow rad="101600">
                    <a:schemeClr val="bg1">
                      <a:alpha val="60000"/>
                    </a:schemeClr>
                  </a:glow>
                </a:effectLst>
              </a:rPr>
              <a:t> by labor shall increase.” – 13:11</a:t>
            </a:r>
          </a:p>
          <a:p>
            <a:r>
              <a:rPr lang="en-US" sz="3600" i="1" dirty="0" smtClean="0">
                <a:effectLst>
                  <a:glow rad="101600">
                    <a:schemeClr val="bg1">
                      <a:alpha val="60000"/>
                    </a:schemeClr>
                  </a:glow>
                </a:effectLst>
              </a:rPr>
              <a:t>“The desire of the slothful </a:t>
            </a:r>
            <a:r>
              <a:rPr lang="en-US" sz="3600" i="1" dirty="0" err="1" smtClean="0">
                <a:effectLst>
                  <a:glow rad="101600">
                    <a:schemeClr val="bg1">
                      <a:alpha val="60000"/>
                    </a:schemeClr>
                  </a:glow>
                </a:effectLst>
              </a:rPr>
              <a:t>killeth</a:t>
            </a:r>
            <a:r>
              <a:rPr lang="en-US" sz="3600" i="1" dirty="0" smtClean="0">
                <a:effectLst>
                  <a:glow rad="101600">
                    <a:schemeClr val="bg1">
                      <a:alpha val="60000"/>
                    </a:schemeClr>
                  </a:glow>
                </a:effectLst>
              </a:rPr>
              <a:t> him; for his hands refuse to labor.” – 21:25</a:t>
            </a:r>
          </a:p>
          <a:p>
            <a:r>
              <a:rPr lang="en-US" sz="3600" i="1" dirty="0" smtClean="0">
                <a:effectLst>
                  <a:glow rad="101600">
                    <a:schemeClr val="bg1">
                      <a:alpha val="60000"/>
                    </a:schemeClr>
                  </a:glow>
                </a:effectLst>
              </a:rPr>
              <a:t>“In all labor there is profit.” – 14:23</a:t>
            </a:r>
          </a:p>
          <a:p>
            <a:r>
              <a:rPr lang="en-US" sz="3600" i="1" dirty="0" smtClean="0">
                <a:effectLst>
                  <a:glow rad="101600">
                    <a:schemeClr val="bg1">
                      <a:alpha val="60000"/>
                    </a:schemeClr>
                  </a:glow>
                </a:effectLst>
              </a:rPr>
              <a:t>“A good name is rather to be chosen than great riches.” 22:1</a:t>
            </a:r>
          </a:p>
          <a:p>
            <a:r>
              <a:rPr lang="en-US" sz="3600" i="1" dirty="0" smtClean="0">
                <a:effectLst>
                  <a:glow rad="101600">
                    <a:schemeClr val="bg1">
                      <a:alpha val="60000"/>
                    </a:schemeClr>
                  </a:glow>
                </a:effectLst>
              </a:rPr>
              <a:t>“By humility and the fear of the Lord are riches, and honor and life.” 22:4</a:t>
            </a:r>
          </a:p>
          <a:p>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Ptr. Daniel White\Desktop\Bible pictures\faces\scan0029 (3).jpg"/>
          <p:cNvPicPr>
            <a:picLocks noChangeAspect="1" noChangeArrowheads="1"/>
          </p:cNvPicPr>
          <p:nvPr/>
        </p:nvPicPr>
        <p:blipFill>
          <a:blip r:embed="rId3" cstate="print">
            <a:duotone>
              <a:prstClr val="black"/>
              <a:schemeClr val="accent1">
                <a:tint val="45000"/>
                <a:satMod val="400000"/>
              </a:schemeClr>
            </a:duotone>
          </a:blip>
          <a:srcRect t="13498"/>
          <a:stretch>
            <a:fillRect/>
          </a:stretch>
        </p:blipFill>
        <p:spPr bwMode="auto">
          <a:xfrm>
            <a:off x="2514600" y="1447800"/>
            <a:ext cx="3962400" cy="5182205"/>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Refusing to listen to reproofs</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13:18)</a:t>
            </a:r>
            <a:endParaRPr lang="en-US" sz="4000" i="1" dirty="0">
              <a:effectLst>
                <a:glow rad="101600">
                  <a:schemeClr val="bg1">
                    <a:alpha val="60000"/>
                  </a:schemeClr>
                </a:glow>
              </a:effectLst>
            </a:endParaRPr>
          </a:p>
        </p:txBody>
      </p:sp>
      <p:pic>
        <p:nvPicPr>
          <p:cNvPr id="6146" name="Picture 2" descr="C:\Users\Ptr. Daniel White\Desktop\Bible pictures\Courtship\betrayed____by_Miss_Deathwish.jpg"/>
          <p:cNvPicPr>
            <a:picLocks noChangeAspect="1" noChangeArrowheads="1"/>
          </p:cNvPicPr>
          <p:nvPr/>
        </p:nvPicPr>
        <p:blipFill>
          <a:blip r:embed="rId4" cstate="print"/>
          <a:srcRect/>
          <a:stretch>
            <a:fillRect/>
          </a:stretch>
        </p:blipFill>
        <p:spPr bwMode="auto">
          <a:xfrm rot="1009361">
            <a:off x="5761376" y="1816877"/>
            <a:ext cx="3592396" cy="3484625"/>
          </a:xfrm>
          <a:prstGeom prst="rect">
            <a:avLst/>
          </a:prstGeom>
          <a:ln>
            <a:noFill/>
          </a:ln>
          <a:effectLst>
            <a:softEdge rad="112500"/>
          </a:effectLst>
        </p:spPr>
      </p:pic>
      <p:pic>
        <p:nvPicPr>
          <p:cNvPr id="6149" name="Picture 5"/>
          <p:cNvPicPr>
            <a:picLocks noChangeAspect="1" noChangeArrowheads="1"/>
          </p:cNvPicPr>
          <p:nvPr/>
        </p:nvPicPr>
        <p:blipFill>
          <a:blip r:embed="rId5" cstate="print"/>
          <a:srcRect/>
          <a:stretch>
            <a:fillRect/>
          </a:stretch>
        </p:blipFill>
        <p:spPr bwMode="auto">
          <a:xfrm>
            <a:off x="0" y="1466850"/>
            <a:ext cx="2514600" cy="5391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Effect transition="in" filter="fade">
                                      <p:cBhvr>
                                        <p:cTn id="9" dur="10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149"/>
                                        </p:tgtEl>
                                        <p:attrNameLst>
                                          <p:attrName>style.visibility</p:attrName>
                                        </p:attrNameLst>
                                      </p:cBhvr>
                                      <p:to>
                                        <p:strVal val="visible"/>
                                      </p:to>
                                    </p:set>
                                    <p:anim calcmode="lin" valueType="num">
                                      <p:cBhvr>
                                        <p:cTn id="14" dur="1000" fill="hold"/>
                                        <p:tgtEl>
                                          <p:spTgt spid="6149"/>
                                        </p:tgtEl>
                                        <p:attrNameLst>
                                          <p:attrName>ppt_w</p:attrName>
                                        </p:attrNameLst>
                                      </p:cBhvr>
                                      <p:tavLst>
                                        <p:tav tm="0">
                                          <p:val>
                                            <p:fltVal val="0"/>
                                          </p:val>
                                        </p:tav>
                                        <p:tav tm="100000">
                                          <p:val>
                                            <p:strVal val="#ppt_w"/>
                                          </p:val>
                                        </p:tav>
                                      </p:tavLst>
                                    </p:anim>
                                    <p:anim calcmode="lin" valueType="num">
                                      <p:cBhvr>
                                        <p:cTn id="15" dur="1000" fill="hold"/>
                                        <p:tgtEl>
                                          <p:spTgt spid="6149"/>
                                        </p:tgtEl>
                                        <p:attrNameLst>
                                          <p:attrName>ppt_h</p:attrName>
                                        </p:attrNameLst>
                                      </p:cBhvr>
                                      <p:tavLst>
                                        <p:tav tm="0">
                                          <p:val>
                                            <p:fltVal val="0"/>
                                          </p:val>
                                        </p:tav>
                                        <p:tav tm="100000">
                                          <p:val>
                                            <p:strVal val="#ppt_h"/>
                                          </p:val>
                                        </p:tav>
                                      </p:tavLst>
                                    </p:anim>
                                    <p:animEffect transition="in" filter="fade">
                                      <p:cBhvr>
                                        <p:cTn id="16"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915400" cy="6553200"/>
          </a:xfrm>
        </p:spPr>
        <p:txBody>
          <a:bodyPr>
            <a:normAutofit/>
          </a:bodyPr>
          <a:lstStyle/>
          <a:p>
            <a:r>
              <a:rPr lang="en-US" sz="3600" i="1" dirty="0" smtClean="0">
                <a:effectLst>
                  <a:glow rad="101600">
                    <a:schemeClr val="bg1">
                      <a:alpha val="60000"/>
                    </a:schemeClr>
                  </a:glow>
                </a:effectLst>
              </a:rPr>
              <a:t>“Poverty and shame shall be to him that </a:t>
            </a:r>
            <a:r>
              <a:rPr lang="en-US" sz="3600" i="1" dirty="0" err="1" smtClean="0">
                <a:effectLst>
                  <a:glow rad="101600">
                    <a:schemeClr val="bg1">
                      <a:alpha val="60000"/>
                    </a:schemeClr>
                  </a:glow>
                </a:effectLst>
              </a:rPr>
              <a:t>refuseth</a:t>
            </a:r>
            <a:r>
              <a:rPr lang="en-US" sz="3600" i="1" dirty="0" smtClean="0">
                <a:effectLst>
                  <a:glow rad="101600">
                    <a:schemeClr val="bg1">
                      <a:alpha val="60000"/>
                    </a:schemeClr>
                  </a:glow>
                </a:effectLst>
              </a:rPr>
              <a:t> instruction, but he that </a:t>
            </a:r>
            <a:r>
              <a:rPr lang="en-US" sz="3600" i="1" dirty="0" err="1" smtClean="0">
                <a:effectLst>
                  <a:glow rad="101600">
                    <a:schemeClr val="bg1">
                      <a:alpha val="60000"/>
                    </a:schemeClr>
                  </a:glow>
                </a:effectLst>
              </a:rPr>
              <a:t>regardeth</a:t>
            </a:r>
            <a:r>
              <a:rPr lang="en-US" sz="3600" i="1" dirty="0" smtClean="0">
                <a:effectLst>
                  <a:glow rad="101600">
                    <a:schemeClr val="bg1">
                      <a:alpha val="60000"/>
                    </a:schemeClr>
                  </a:glow>
                </a:effectLst>
              </a:rPr>
              <a:t> reproof shall be </a:t>
            </a:r>
            <a:r>
              <a:rPr lang="en-US" sz="3600" i="1" dirty="0" err="1" smtClean="0">
                <a:effectLst>
                  <a:glow rad="101600">
                    <a:schemeClr val="bg1">
                      <a:alpha val="60000"/>
                    </a:schemeClr>
                  </a:glow>
                </a:effectLst>
              </a:rPr>
              <a:t>honoured</a:t>
            </a:r>
            <a:r>
              <a:rPr lang="en-US" sz="3600" i="1" dirty="0" smtClean="0">
                <a:effectLst>
                  <a:glow rad="101600">
                    <a:schemeClr val="bg1">
                      <a:alpha val="60000"/>
                    </a:schemeClr>
                  </a:glow>
                </a:effectLst>
              </a:rPr>
              <a:t>.” – 13:18</a:t>
            </a:r>
          </a:p>
          <a:p>
            <a:r>
              <a:rPr lang="en-US" sz="3600" i="1" dirty="0" smtClean="0">
                <a:effectLst>
                  <a:glow rad="101600">
                    <a:schemeClr val="bg1">
                      <a:alpha val="60000"/>
                    </a:schemeClr>
                  </a:glow>
                </a:effectLst>
              </a:rPr>
              <a:t>“Turn you at my reproof…Because I have called, and ye refused…Ye have set at </a:t>
            </a:r>
            <a:r>
              <a:rPr lang="en-US" sz="3600" i="1" dirty="0" err="1" smtClean="0">
                <a:effectLst>
                  <a:glow rad="101600">
                    <a:schemeClr val="bg1">
                      <a:alpha val="60000"/>
                    </a:schemeClr>
                  </a:glow>
                </a:effectLst>
              </a:rPr>
              <a:t>nought</a:t>
            </a:r>
            <a:r>
              <a:rPr lang="en-US" sz="3600" i="1" dirty="0" smtClean="0">
                <a:effectLst>
                  <a:glow rad="101600">
                    <a:schemeClr val="bg1">
                      <a:alpha val="60000"/>
                    </a:schemeClr>
                  </a:glow>
                </a:effectLst>
              </a:rPr>
              <a:t> all my counsel, and would none of my reproof: I also will laugh at your calamity; I will mock when your fear cometh…Then shall they call upon me, but I will not answer; they shall seek me early, but they shall not find me.” – 1:23-28</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0"/>
            <a:ext cx="9144000" cy="5016758"/>
          </a:xfrm>
          <a:prstGeom prst="rect">
            <a:avLst/>
          </a:prstGeom>
        </p:spPr>
        <p:txBody>
          <a:bodyPr wrap="square">
            <a:spAutoFit/>
          </a:bodyPr>
          <a:lstStyle/>
          <a:p>
            <a:r>
              <a:rPr lang="en-US" sz="4000" i="1" dirty="0" smtClean="0">
                <a:solidFill>
                  <a:srgbClr val="FFFF00"/>
                </a:solidFill>
                <a:effectLst>
                  <a:glow rad="101600">
                    <a:schemeClr val="bg1">
                      <a:alpha val="60000"/>
                    </a:schemeClr>
                  </a:glow>
                </a:effectLst>
              </a:rPr>
              <a:t>“I will purpose to work towards gaining and maintaining financial freedom according to Biblical principles.”</a:t>
            </a:r>
          </a:p>
          <a:p>
            <a:endParaRPr lang="en-US" sz="4000" i="1" dirty="0" smtClean="0">
              <a:solidFill>
                <a:srgbClr val="FFFF00"/>
              </a:solidFill>
              <a:effectLst>
                <a:glow rad="101600">
                  <a:schemeClr val="bg1">
                    <a:alpha val="60000"/>
                  </a:schemeClr>
                </a:glow>
              </a:effectLst>
            </a:endParaRPr>
          </a:p>
          <a:p>
            <a:r>
              <a:rPr lang="en-US" sz="4000" i="1" dirty="0" smtClean="0">
                <a:solidFill>
                  <a:srgbClr val="FFFF00"/>
                </a:solidFill>
                <a:effectLst>
                  <a:glow rad="101600">
                    <a:schemeClr val="bg1">
                      <a:alpha val="60000"/>
                    </a:schemeClr>
                  </a:glow>
                </a:effectLst>
              </a:rPr>
              <a:t>“I hereby acknowledge that any funds that I have or will receive are from God’s hand and must be earned and managed according to the principles of His Word.”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to="" calcmode="lin" valueType="num">
                                      <p:cBhvr>
                                        <p:cTn id="7" dur="1" fill="hold"/>
                                        <p:tgtEl>
                                          <p:spTgt spid="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Talking too much</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14:23)</a:t>
            </a:r>
            <a:endParaRPr lang="en-US" sz="4000" i="1" dirty="0">
              <a:effectLst>
                <a:glow rad="101600">
                  <a:schemeClr val="bg1">
                    <a:alpha val="60000"/>
                  </a:schemeClr>
                </a:glow>
              </a:effectLst>
            </a:endParaRPr>
          </a:p>
        </p:txBody>
      </p:sp>
      <p:pic>
        <p:nvPicPr>
          <p:cNvPr id="5122" name="Picture 2" descr="C:\Users\Ptr. Daniel White\Desktop\Bible pictures\Courtship\scan0007.jpg"/>
          <p:cNvPicPr>
            <a:picLocks noChangeAspect="1" noChangeArrowheads="1"/>
          </p:cNvPicPr>
          <p:nvPr/>
        </p:nvPicPr>
        <p:blipFill>
          <a:blip r:embed="rId3" cstate="print">
            <a:lum bright="-10000"/>
          </a:blip>
          <a:srcRect/>
          <a:stretch>
            <a:fillRect/>
          </a:stretch>
        </p:blipFill>
        <p:spPr bwMode="auto">
          <a:xfrm>
            <a:off x="0" y="1447800"/>
            <a:ext cx="2667000" cy="4811909"/>
          </a:xfrm>
          <a:prstGeom prst="ellipse">
            <a:avLst/>
          </a:prstGeom>
          <a:ln>
            <a:noFill/>
          </a:ln>
          <a:effectLst>
            <a:softEdge rad="112500"/>
          </a:effectLst>
        </p:spPr>
      </p:pic>
      <p:pic>
        <p:nvPicPr>
          <p:cNvPr id="5123" name="Picture 3" descr="C:\Users\Ptr. Daniel White\Desktop\Bible pictures\Courtship\whispering-small.jpg"/>
          <p:cNvPicPr>
            <a:picLocks noChangeAspect="1" noChangeArrowheads="1"/>
          </p:cNvPicPr>
          <p:nvPr/>
        </p:nvPicPr>
        <p:blipFill>
          <a:blip r:embed="rId4" cstate="print">
            <a:lum bright="-10000"/>
          </a:blip>
          <a:srcRect/>
          <a:stretch>
            <a:fillRect/>
          </a:stretch>
        </p:blipFill>
        <p:spPr bwMode="auto">
          <a:xfrm>
            <a:off x="2819400" y="2438400"/>
            <a:ext cx="3733800" cy="2686050"/>
          </a:xfrm>
          <a:prstGeom prst="rect">
            <a:avLst/>
          </a:prstGeom>
          <a:ln>
            <a:noFill/>
          </a:ln>
          <a:effectLst>
            <a:softEdge rad="112500"/>
          </a:effectLst>
        </p:spPr>
      </p:pic>
      <p:pic>
        <p:nvPicPr>
          <p:cNvPr id="5125" name="Picture 5" descr="C:\Users\Ptr. Daniel White\Desktop\Bible pictures\Courtship\scan0019.jpg"/>
          <p:cNvPicPr>
            <a:picLocks noChangeAspect="1" noChangeArrowheads="1"/>
          </p:cNvPicPr>
          <p:nvPr/>
        </p:nvPicPr>
        <p:blipFill>
          <a:blip r:embed="rId5" cstate="print">
            <a:lum bright="-10000"/>
          </a:blip>
          <a:srcRect/>
          <a:stretch>
            <a:fillRect/>
          </a:stretch>
        </p:blipFill>
        <p:spPr bwMode="auto">
          <a:xfrm>
            <a:off x="6705600" y="1524000"/>
            <a:ext cx="2438400" cy="4750704"/>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to="" calcmode="lin" valueType="num">
                                      <p:cBhvr>
                                        <p:cTn id="7" dur="1" fill="hold"/>
                                        <p:tgtEl>
                                          <p:spTgt spid="512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858000"/>
          </a:xfrm>
        </p:spPr>
        <p:txBody>
          <a:bodyPr>
            <a:normAutofit/>
          </a:bodyPr>
          <a:lstStyle/>
          <a:p>
            <a:r>
              <a:rPr lang="en-US" sz="3600" i="1" dirty="0" smtClean="0">
                <a:effectLst>
                  <a:glow rad="101600">
                    <a:schemeClr val="bg1">
                      <a:alpha val="60000"/>
                    </a:schemeClr>
                  </a:glow>
                </a:effectLst>
              </a:rPr>
              <a:t>“In all labor there is profit: but the talk of the lips tendeth only to penury (impoverishment).” - 14:23</a:t>
            </a:r>
          </a:p>
          <a:p>
            <a:r>
              <a:rPr lang="en-US" sz="3600" i="1" dirty="0" smtClean="0">
                <a:effectLst>
                  <a:glow rad="101600">
                    <a:schemeClr val="bg1">
                      <a:alpha val="60000"/>
                    </a:schemeClr>
                  </a:glow>
                </a:effectLst>
              </a:rPr>
              <a:t>“Be not thou envious against evil men, neither desire to be with them. For their heart </a:t>
            </a:r>
            <a:r>
              <a:rPr lang="en-US" sz="3600" i="1" dirty="0" err="1" smtClean="0">
                <a:effectLst>
                  <a:glow rad="101600">
                    <a:schemeClr val="bg1">
                      <a:alpha val="60000"/>
                    </a:schemeClr>
                  </a:glow>
                </a:effectLst>
              </a:rPr>
              <a:t>studieth</a:t>
            </a:r>
            <a:r>
              <a:rPr lang="en-US" sz="3600" i="1" dirty="0" smtClean="0">
                <a:effectLst>
                  <a:glow rad="101600">
                    <a:schemeClr val="bg1">
                      <a:alpha val="60000"/>
                    </a:schemeClr>
                  </a:glow>
                </a:effectLst>
              </a:rPr>
              <a:t> destruction, and their lips talk of mischief.” 24:1-2</a:t>
            </a:r>
          </a:p>
          <a:p>
            <a:r>
              <a:rPr lang="en-US" sz="3600" i="1" dirty="0" smtClean="0">
                <a:effectLst>
                  <a:glow rad="101600">
                    <a:schemeClr val="bg1">
                      <a:alpha val="60000"/>
                    </a:schemeClr>
                  </a:glow>
                </a:effectLst>
              </a:rPr>
              <a:t>“The mouth of the foolish is a rod of pride.” – 14:3</a:t>
            </a:r>
          </a:p>
          <a:p>
            <a:r>
              <a:rPr lang="en-US" sz="3600" i="1" dirty="0" smtClean="0">
                <a:solidFill>
                  <a:srgbClr val="FFC000"/>
                </a:solidFill>
                <a:effectLst>
                  <a:glow rad="101600">
                    <a:schemeClr val="bg1">
                      <a:alpha val="60000"/>
                    </a:schemeClr>
                  </a:glow>
                </a:effectLst>
              </a:rPr>
              <a:t>Mouth </a:t>
            </a:r>
            <a:r>
              <a:rPr lang="en-US" sz="3600" i="1" dirty="0" smtClean="0">
                <a:effectLst>
                  <a:glow rad="101600">
                    <a:schemeClr val="bg1">
                      <a:alpha val="60000"/>
                    </a:schemeClr>
                  </a:glow>
                </a:effectLst>
              </a:rPr>
              <a:t>= 50 times</a:t>
            </a:r>
          </a:p>
          <a:p>
            <a:r>
              <a:rPr lang="en-US" sz="3600" i="1" dirty="0" smtClean="0">
                <a:solidFill>
                  <a:srgbClr val="FFC000"/>
                </a:solidFill>
                <a:effectLst>
                  <a:glow rad="101600">
                    <a:schemeClr val="bg1">
                      <a:alpha val="60000"/>
                    </a:schemeClr>
                  </a:glow>
                </a:effectLst>
              </a:rPr>
              <a:t>Lips </a:t>
            </a:r>
            <a:r>
              <a:rPr lang="en-US" sz="3600" i="1" dirty="0" smtClean="0">
                <a:effectLst>
                  <a:glow rad="101600">
                    <a:schemeClr val="bg1">
                      <a:alpha val="60000"/>
                    </a:schemeClr>
                  </a:glow>
                </a:effectLst>
              </a:rPr>
              <a:t>= 42 times</a:t>
            </a:r>
          </a:p>
          <a:p>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Being slothful</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19:15)</a:t>
            </a:r>
            <a:endParaRPr lang="en-US" sz="4000" i="1" dirty="0">
              <a:effectLst>
                <a:glow rad="101600">
                  <a:schemeClr val="bg1">
                    <a:alpha val="60000"/>
                  </a:schemeClr>
                </a:glow>
              </a:effectLst>
            </a:endParaRPr>
          </a:p>
        </p:txBody>
      </p:sp>
      <p:pic>
        <p:nvPicPr>
          <p:cNvPr id="7170" name="Picture 2"/>
          <p:cNvPicPr>
            <a:picLocks noChangeAspect="1" noChangeArrowheads="1"/>
          </p:cNvPicPr>
          <p:nvPr/>
        </p:nvPicPr>
        <p:blipFill>
          <a:blip r:embed="rId3" cstate="print"/>
          <a:srcRect/>
          <a:stretch>
            <a:fillRect/>
          </a:stretch>
        </p:blipFill>
        <p:spPr bwMode="auto">
          <a:xfrm>
            <a:off x="2743200" y="1665602"/>
            <a:ext cx="3981450" cy="51923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buFont typeface="Arial" charset="0"/>
              <a:buChar char="•"/>
            </a:pPr>
            <a:r>
              <a:rPr lang="en-US" sz="3600" i="1" dirty="0" smtClean="0">
                <a:effectLst>
                  <a:glow rad="101600">
                    <a:schemeClr val="bg1">
                      <a:alpha val="60000"/>
                    </a:schemeClr>
                  </a:glow>
                </a:effectLst>
              </a:rPr>
              <a:t>“The slothful man hideth his hand in his bosom, and will not so much as bring it to his mouth again.” – 19:24</a:t>
            </a:r>
          </a:p>
          <a:p>
            <a:pPr>
              <a:buFont typeface="Arial" charset="0"/>
              <a:buChar char="•"/>
            </a:pPr>
            <a:r>
              <a:rPr lang="en-US" sz="3600" i="1" dirty="0" smtClean="0">
                <a:effectLst>
                  <a:glow rad="101600">
                    <a:schemeClr val="bg1">
                      <a:alpha val="60000"/>
                    </a:schemeClr>
                  </a:glow>
                </a:effectLst>
              </a:rPr>
              <a:t>“He that is slothful in his work is brother to him that is a great waster.” – 18:9</a:t>
            </a:r>
          </a:p>
          <a:p>
            <a:pPr>
              <a:buFont typeface="Arial" charset="0"/>
              <a:buChar char="•"/>
            </a:pPr>
            <a:r>
              <a:rPr lang="en-US" sz="3600" i="1" dirty="0" smtClean="0">
                <a:effectLst>
                  <a:glow rad="101600">
                    <a:schemeClr val="bg1">
                      <a:alpha val="60000"/>
                    </a:schemeClr>
                  </a:glow>
                </a:effectLst>
              </a:rPr>
              <a:t>“Drowsiness shall clothe a man with rags.” – 22:21</a:t>
            </a:r>
          </a:p>
          <a:p>
            <a:pPr>
              <a:buFont typeface="Arial" charset="0"/>
              <a:buChar char="•"/>
            </a:pPr>
            <a:r>
              <a:rPr lang="en-US" sz="3600" i="1" dirty="0" smtClean="0">
                <a:effectLst>
                  <a:glow rad="101600">
                    <a:schemeClr val="bg1">
                      <a:alpha val="60000"/>
                    </a:schemeClr>
                  </a:glow>
                </a:effectLst>
              </a:rPr>
              <a:t>“Go to the ant, thou sluggard: consider her ways, and be wise.” – 6:6</a:t>
            </a:r>
          </a:p>
          <a:p>
            <a:pPr>
              <a:buFont typeface="Arial" charset="0"/>
              <a:buChar char="•"/>
            </a:pPr>
            <a:endParaRPr lang="en-US" sz="3600" i="1" dirty="0" smtClean="0">
              <a:effectLst>
                <a:glow rad="101600">
                  <a:schemeClr val="bg1">
                    <a:alpha val="60000"/>
                  </a:schemeClr>
                </a:glow>
              </a:effectLst>
            </a:endParaRPr>
          </a:p>
          <a:p>
            <a:pPr>
              <a:buFont typeface="Arial" charset="0"/>
              <a:buChar char="•"/>
            </a:pP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Rejecting the cry of the poor</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21:13)</a:t>
            </a:r>
            <a:endParaRPr lang="en-US" sz="4000" i="1" dirty="0">
              <a:effectLst>
                <a:glow rad="101600">
                  <a:schemeClr val="bg1">
                    <a:alpha val="60000"/>
                  </a:schemeClr>
                </a:glow>
              </a:effectLst>
            </a:endParaRPr>
          </a:p>
        </p:txBody>
      </p:sp>
      <p:pic>
        <p:nvPicPr>
          <p:cNvPr id="10242" name="Picture 2" descr="C:\Users\Ptr. Daniel White\Desktop\Bible pictures\Persecution and suffering, poverity\1 Dad's Pix (123).jpg"/>
          <p:cNvPicPr>
            <a:picLocks noChangeAspect="1" noChangeArrowheads="1"/>
          </p:cNvPicPr>
          <p:nvPr/>
        </p:nvPicPr>
        <p:blipFill>
          <a:blip r:embed="rId3" cstate="print"/>
          <a:srcRect/>
          <a:stretch>
            <a:fillRect/>
          </a:stretch>
        </p:blipFill>
        <p:spPr bwMode="auto">
          <a:xfrm>
            <a:off x="5105400" y="1600200"/>
            <a:ext cx="3543300" cy="265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3" name="Picture 3" descr="C:\Users\Ptr. Daniel White\Desktop\Bible pictures\Persecution and suffering, poverity\1 Dad's Pix (21).bmp"/>
          <p:cNvPicPr>
            <a:picLocks noChangeAspect="1" noChangeArrowheads="1"/>
          </p:cNvPicPr>
          <p:nvPr/>
        </p:nvPicPr>
        <p:blipFill>
          <a:blip r:embed="rId4" cstate="print"/>
          <a:srcRect/>
          <a:stretch>
            <a:fillRect/>
          </a:stretch>
        </p:blipFill>
        <p:spPr bwMode="auto">
          <a:xfrm>
            <a:off x="609600" y="1676400"/>
            <a:ext cx="2381250" cy="2781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4" name="Picture 4" descr="C:\Users\Ptr. Daniel White\Desktop\Bible pictures\Persecution and suffering, poverity\poverty.jpg"/>
          <p:cNvPicPr>
            <a:picLocks noChangeAspect="1" noChangeArrowheads="1"/>
          </p:cNvPicPr>
          <p:nvPr/>
        </p:nvPicPr>
        <p:blipFill>
          <a:blip r:embed="rId5" cstate="print"/>
          <a:srcRect/>
          <a:stretch>
            <a:fillRect/>
          </a:stretch>
        </p:blipFill>
        <p:spPr bwMode="auto">
          <a:xfrm>
            <a:off x="2362200" y="3657600"/>
            <a:ext cx="4113251" cy="2936875"/>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8915400" cy="6096000"/>
          </a:xfrm>
        </p:spPr>
        <p:txBody>
          <a:bodyPr>
            <a:normAutofit lnSpcReduction="10000"/>
          </a:bodyPr>
          <a:lstStyle/>
          <a:p>
            <a:r>
              <a:rPr lang="en-US" sz="3600" i="1" dirty="0" smtClean="0">
                <a:effectLst>
                  <a:glow rad="101600">
                    <a:schemeClr val="bg1">
                      <a:alpha val="60000"/>
                    </a:schemeClr>
                  </a:glow>
                </a:effectLst>
              </a:rPr>
              <a:t>“There is he that </a:t>
            </a:r>
            <a:r>
              <a:rPr lang="en-US" sz="3600" i="1" dirty="0" err="1" smtClean="0">
                <a:effectLst>
                  <a:glow rad="101600">
                    <a:schemeClr val="bg1">
                      <a:alpha val="60000"/>
                    </a:schemeClr>
                  </a:glow>
                </a:effectLst>
              </a:rPr>
              <a:t>scattereth</a:t>
            </a:r>
            <a:r>
              <a:rPr lang="en-US" sz="3600" i="1" dirty="0" smtClean="0">
                <a:effectLst>
                  <a:glow rad="101600">
                    <a:schemeClr val="bg1">
                      <a:alpha val="60000"/>
                    </a:schemeClr>
                  </a:glow>
                </a:effectLst>
              </a:rPr>
              <a:t>, and yet </a:t>
            </a:r>
            <a:r>
              <a:rPr lang="en-US" sz="3600" i="1" dirty="0" err="1" smtClean="0">
                <a:effectLst>
                  <a:glow rad="101600">
                    <a:schemeClr val="bg1">
                      <a:alpha val="60000"/>
                    </a:schemeClr>
                  </a:glow>
                </a:effectLst>
              </a:rPr>
              <a:t>inceaseth</a:t>
            </a:r>
            <a:r>
              <a:rPr lang="en-US" sz="3600" i="1" dirty="0" smtClean="0">
                <a:effectLst>
                  <a:glow rad="101600">
                    <a:schemeClr val="bg1">
                      <a:alpha val="60000"/>
                    </a:schemeClr>
                  </a:glow>
                </a:effectLst>
              </a:rPr>
              <a:t>; and there is he that </a:t>
            </a:r>
            <a:r>
              <a:rPr lang="en-US" sz="3600" i="1" dirty="0" err="1" smtClean="0">
                <a:effectLst>
                  <a:glow rad="101600">
                    <a:schemeClr val="bg1">
                      <a:alpha val="60000"/>
                    </a:schemeClr>
                  </a:glow>
                </a:effectLst>
              </a:rPr>
              <a:t>withholdeth</a:t>
            </a:r>
            <a:r>
              <a:rPr lang="en-US" sz="3600" i="1" dirty="0" smtClean="0">
                <a:effectLst>
                  <a:glow rad="101600">
                    <a:schemeClr val="bg1">
                      <a:alpha val="60000"/>
                    </a:schemeClr>
                  </a:glow>
                </a:effectLst>
              </a:rPr>
              <a:t> more than is meet, but </a:t>
            </a:r>
            <a:r>
              <a:rPr lang="en-US" sz="3600" i="1" dirty="0" err="1" smtClean="0">
                <a:effectLst>
                  <a:glow rad="101600">
                    <a:schemeClr val="bg1">
                      <a:alpha val="60000"/>
                    </a:schemeClr>
                  </a:glow>
                </a:effectLst>
              </a:rPr>
              <a:t>tendeth</a:t>
            </a:r>
            <a:r>
              <a:rPr lang="en-US" sz="3600" i="1" dirty="0" smtClean="0">
                <a:effectLst>
                  <a:glow rad="101600">
                    <a:schemeClr val="bg1">
                      <a:alpha val="60000"/>
                    </a:schemeClr>
                  </a:glow>
                </a:effectLst>
              </a:rPr>
              <a:t> to poverty.” – 11:24</a:t>
            </a:r>
          </a:p>
          <a:p>
            <a:r>
              <a:rPr lang="en-US" sz="3600" i="1" dirty="0" smtClean="0">
                <a:effectLst>
                  <a:glow rad="101600">
                    <a:schemeClr val="bg1">
                      <a:alpha val="60000"/>
                    </a:schemeClr>
                  </a:glow>
                </a:effectLst>
              </a:rPr>
              <a:t>“The righteous </a:t>
            </a:r>
            <a:r>
              <a:rPr lang="en-US" sz="3600" i="1" dirty="0" err="1" smtClean="0">
                <a:effectLst>
                  <a:glow rad="101600">
                    <a:schemeClr val="bg1">
                      <a:alpha val="60000"/>
                    </a:schemeClr>
                  </a:glow>
                </a:effectLst>
              </a:rPr>
              <a:t>considereth</a:t>
            </a:r>
            <a:r>
              <a:rPr lang="en-US" sz="3600" i="1" dirty="0" smtClean="0">
                <a:effectLst>
                  <a:glow rad="101600">
                    <a:schemeClr val="bg1">
                      <a:alpha val="60000"/>
                    </a:schemeClr>
                  </a:glow>
                </a:effectLst>
              </a:rPr>
              <a:t> the cause of the poor: but the wicked </a:t>
            </a:r>
            <a:r>
              <a:rPr lang="en-US" sz="3600" i="1" dirty="0" err="1" smtClean="0">
                <a:effectLst>
                  <a:glow rad="101600">
                    <a:schemeClr val="bg1">
                      <a:alpha val="60000"/>
                    </a:schemeClr>
                  </a:glow>
                </a:effectLst>
              </a:rPr>
              <a:t>regardeth</a:t>
            </a:r>
            <a:r>
              <a:rPr lang="en-US" sz="3600" i="1" dirty="0" smtClean="0">
                <a:effectLst>
                  <a:glow rad="101600">
                    <a:schemeClr val="bg1">
                      <a:alpha val="60000"/>
                    </a:schemeClr>
                  </a:glow>
                </a:effectLst>
              </a:rPr>
              <a:t> not to know it.” – 29:7</a:t>
            </a:r>
          </a:p>
          <a:p>
            <a:r>
              <a:rPr lang="en-US" sz="3600" i="1" dirty="0" smtClean="0">
                <a:effectLst>
                  <a:glow rad="101600">
                    <a:schemeClr val="bg1">
                      <a:alpha val="60000"/>
                    </a:schemeClr>
                  </a:glow>
                </a:effectLst>
              </a:rPr>
              <a:t>“There is a generation, whose teeth are as swords, and their jaw teeth as knives, to devour the poor from off the earth, and the needy from among men.”  - 30:14</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Loving Pleasure</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21:7)</a:t>
            </a:r>
            <a:endParaRPr lang="en-US" sz="4000" i="1" dirty="0">
              <a:effectLst>
                <a:glow rad="101600">
                  <a:schemeClr val="bg1">
                    <a:alpha val="60000"/>
                  </a:schemeClr>
                </a:glow>
              </a:effectLst>
            </a:endParaRPr>
          </a:p>
        </p:txBody>
      </p:sp>
      <p:pic>
        <p:nvPicPr>
          <p:cNvPr id="11269" name="Picture 5" descr="C:\Users\Ptr. Daniel White\Desktop\Bible pictures\riches materal pos. plesures, worldly\1119074313_bruce.jpg"/>
          <p:cNvPicPr>
            <a:picLocks noChangeAspect="1" noChangeArrowheads="1"/>
          </p:cNvPicPr>
          <p:nvPr/>
        </p:nvPicPr>
        <p:blipFill>
          <a:blip r:embed="rId3" cstate="print"/>
          <a:srcRect/>
          <a:stretch>
            <a:fillRect/>
          </a:stretch>
        </p:blipFill>
        <p:spPr bwMode="auto">
          <a:xfrm>
            <a:off x="304800" y="1600200"/>
            <a:ext cx="3352800" cy="2648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1" name="Picture 7" descr="C:\Users\Ptr. Daniel White\Desktop\Bible pictures\riches materal pos. plesures, worldly\j0422472-main_Full.jpg"/>
          <p:cNvPicPr>
            <a:picLocks noChangeAspect="1" noChangeArrowheads="1"/>
          </p:cNvPicPr>
          <p:nvPr/>
        </p:nvPicPr>
        <p:blipFill>
          <a:blip r:embed="rId4" cstate="print"/>
          <a:srcRect/>
          <a:stretch>
            <a:fillRect/>
          </a:stretch>
        </p:blipFill>
        <p:spPr bwMode="auto">
          <a:xfrm>
            <a:off x="6477000" y="571023"/>
            <a:ext cx="2450430" cy="3678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3" name="Picture 9" descr="C:\Users\Ptr. Daniel White\Desktop\Bible pictures\riches materal pos. plesures, worldly\boatsC4.jpg"/>
          <p:cNvPicPr>
            <a:picLocks noChangeAspect="1" noChangeArrowheads="1"/>
          </p:cNvPicPr>
          <p:nvPr/>
        </p:nvPicPr>
        <p:blipFill>
          <a:blip r:embed="rId5" cstate="print"/>
          <a:srcRect/>
          <a:stretch>
            <a:fillRect/>
          </a:stretch>
        </p:blipFill>
        <p:spPr bwMode="auto">
          <a:xfrm>
            <a:off x="838200" y="4038600"/>
            <a:ext cx="3471863" cy="2617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0" name="Picture 6" descr="C:\Users\Ptr. Daniel White\Desktop\Bible pictures\riches materal pos. plesures, worldly\casino-gambling.jpg"/>
          <p:cNvPicPr>
            <a:picLocks noChangeAspect="1" noChangeArrowheads="1"/>
          </p:cNvPicPr>
          <p:nvPr/>
        </p:nvPicPr>
        <p:blipFill>
          <a:blip r:embed="rId6" cstate="print"/>
          <a:srcRect/>
          <a:stretch>
            <a:fillRect/>
          </a:stretch>
        </p:blipFill>
        <p:spPr bwMode="auto">
          <a:xfrm>
            <a:off x="3056467" y="2286000"/>
            <a:ext cx="3944298"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2" name="Picture 8" descr="C:\Users\Ptr. Daniel White\Desktop\Bible pictures\riches materal pos. plesures, worldly\laplaya-beach-and-golf-resort-dining-3.jpg"/>
          <p:cNvPicPr>
            <a:picLocks noChangeAspect="1" noChangeArrowheads="1"/>
          </p:cNvPicPr>
          <p:nvPr/>
        </p:nvPicPr>
        <p:blipFill>
          <a:blip r:embed="rId7" cstate="print"/>
          <a:srcRect/>
          <a:stretch>
            <a:fillRect/>
          </a:stretch>
        </p:blipFill>
        <p:spPr bwMode="auto">
          <a:xfrm>
            <a:off x="5562600" y="4224984"/>
            <a:ext cx="2852046" cy="2499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lnSpcReduction="10000"/>
          </a:bodyPr>
          <a:lstStyle/>
          <a:p>
            <a:r>
              <a:rPr lang="en-US" sz="3600" i="1" dirty="0" smtClean="0">
                <a:effectLst>
                  <a:glow rad="101600">
                    <a:schemeClr val="bg1">
                      <a:alpha val="60000"/>
                    </a:schemeClr>
                  </a:glow>
                </a:effectLst>
              </a:rPr>
              <a:t>“Labor not to be rich. Wilt thou set </a:t>
            </a:r>
            <a:r>
              <a:rPr lang="en-US" sz="3600" i="1" dirty="0" err="1" smtClean="0">
                <a:effectLst>
                  <a:glow rad="101600">
                    <a:schemeClr val="bg1">
                      <a:alpha val="60000"/>
                    </a:schemeClr>
                  </a:glow>
                </a:effectLst>
              </a:rPr>
              <a:t>thine</a:t>
            </a:r>
            <a:r>
              <a:rPr lang="en-US" sz="3600" i="1" dirty="0" smtClean="0">
                <a:effectLst>
                  <a:glow rad="101600">
                    <a:schemeClr val="bg1">
                      <a:alpha val="60000"/>
                    </a:schemeClr>
                  </a:glow>
                </a:effectLst>
              </a:rPr>
              <a:t> eyes upon that which is not? For riches certainly make themselves wings; they fly away as an eagle toward heaven. Eat thou not the bread of him that hath an evil eye, neither desire thou his dainty meats. For as he </a:t>
            </a:r>
            <a:r>
              <a:rPr lang="en-US" sz="3600" i="1" dirty="0" err="1" smtClean="0">
                <a:effectLst>
                  <a:glow rad="101600">
                    <a:schemeClr val="bg1">
                      <a:alpha val="60000"/>
                    </a:schemeClr>
                  </a:glow>
                </a:effectLst>
              </a:rPr>
              <a:t>thinketh</a:t>
            </a:r>
            <a:r>
              <a:rPr lang="en-US" sz="3600" i="1" dirty="0" smtClean="0">
                <a:effectLst>
                  <a:glow rad="101600">
                    <a:schemeClr val="bg1">
                      <a:alpha val="60000"/>
                    </a:schemeClr>
                  </a:glow>
                </a:effectLst>
              </a:rPr>
              <a:t> in his heart, so is he: Eat and drink,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he to thee; but his heart is not with thee. The morsel which thou hast eaten shall thou vomit up.” – 23:4-8</a:t>
            </a:r>
          </a:p>
          <a:p>
            <a:endParaRPr lang="en-US" sz="3600" i="1" dirty="0">
              <a:effectLst>
                <a:glow rad="101600">
                  <a:schemeClr val="bg1">
                    <a:alpha val="60000"/>
                  </a:schemeClr>
                </a:glow>
              </a:effectLst>
            </a:endParaRPr>
          </a:p>
        </p:txBody>
      </p:sp>
      <p:pic>
        <p:nvPicPr>
          <p:cNvPr id="5122" name="Picture 2"/>
          <p:cNvPicPr>
            <a:picLocks noChangeAspect="1" noChangeArrowheads="1"/>
          </p:cNvPicPr>
          <p:nvPr/>
        </p:nvPicPr>
        <p:blipFill>
          <a:blip r:embed="rId3" cstate="print"/>
          <a:srcRect/>
          <a:stretch>
            <a:fillRect/>
          </a:stretch>
        </p:blipFill>
        <p:spPr bwMode="auto">
          <a:xfrm>
            <a:off x="533400" y="283887"/>
            <a:ext cx="8229600" cy="6574113"/>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304800" y="0"/>
            <a:ext cx="8534400" cy="69117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to="" calcmode="lin" valueType="num">
                                      <p:cBhvr>
                                        <p:cTn id="7" dur="1" fill="hold"/>
                                        <p:tgtEl>
                                          <p:spTgt spid="512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 to="" calcmode="lin" valueType="num">
                                      <p:cBhvr>
                                        <p:cTn id="12" dur="1" fill="hold"/>
                                        <p:tgtEl>
                                          <p:spTgt spid="512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Loving wine</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21:17)</a:t>
            </a:r>
            <a:endParaRPr lang="en-US" sz="4000" i="1" dirty="0">
              <a:effectLst>
                <a:glow rad="101600">
                  <a:schemeClr val="bg1">
                    <a:alpha val="60000"/>
                  </a:schemeClr>
                </a:glow>
              </a:effectLst>
            </a:endParaRPr>
          </a:p>
        </p:txBody>
      </p:sp>
      <p:pic>
        <p:nvPicPr>
          <p:cNvPr id="19458" name="Picture 2"/>
          <p:cNvPicPr>
            <a:picLocks noChangeAspect="1" noChangeArrowheads="1"/>
          </p:cNvPicPr>
          <p:nvPr/>
        </p:nvPicPr>
        <p:blipFill>
          <a:blip r:embed="rId3" cstate="print"/>
          <a:srcRect/>
          <a:stretch>
            <a:fillRect/>
          </a:stretch>
        </p:blipFill>
        <p:spPr bwMode="auto">
          <a:xfrm>
            <a:off x="0" y="1676400"/>
            <a:ext cx="3416816" cy="4150038"/>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6022829" y="1524000"/>
            <a:ext cx="3121171" cy="3649964"/>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3581400" y="2383255"/>
            <a:ext cx="2286000" cy="42561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876800"/>
            <a:ext cx="8763000" cy="1938992"/>
          </a:xfrm>
          <a:prstGeom prst="rect">
            <a:avLst/>
          </a:prstGeom>
        </p:spPr>
        <p:txBody>
          <a:bodyPr wrap="square">
            <a:spAutoFit/>
          </a:bodyPr>
          <a:lstStyle/>
          <a:p>
            <a:pPr algn="ctr"/>
            <a:r>
              <a:rPr lang="en-US" sz="4000" dirty="0" smtClean="0">
                <a:solidFill>
                  <a:srgbClr val="FFFF00"/>
                </a:solidFill>
                <a:effectLst>
                  <a:glow rad="101600">
                    <a:schemeClr val="bg1">
                      <a:alpha val="60000"/>
                    </a:schemeClr>
                  </a:glow>
                </a:effectLst>
              </a:rPr>
              <a:t>“</a:t>
            </a:r>
            <a:r>
              <a:rPr lang="en-US" sz="4000" i="1" dirty="0" smtClean="0">
                <a:solidFill>
                  <a:srgbClr val="FFFF00"/>
                </a:solidFill>
                <a:effectLst>
                  <a:glow rad="101600">
                    <a:schemeClr val="bg1">
                      <a:alpha val="60000"/>
                    </a:schemeClr>
                  </a:glow>
                </a:effectLst>
              </a:rPr>
              <a:t>From this point on I will purpose to faithfully pay my tithe to my local Church.”</a:t>
            </a:r>
            <a:endParaRPr lang="en-US" sz="4000" dirty="0">
              <a:solidFill>
                <a:srgbClr val="FFFF00"/>
              </a:solidFill>
            </a:endParaRPr>
          </a:p>
        </p:txBody>
      </p:sp>
      <p:sp>
        <p:nvSpPr>
          <p:cNvPr id="3" name="Rectangle 2"/>
          <p:cNvSpPr/>
          <p:nvPr/>
        </p:nvSpPr>
        <p:spPr>
          <a:xfrm>
            <a:off x="152400" y="228601"/>
            <a:ext cx="8991600" cy="4401205"/>
          </a:xfrm>
          <a:prstGeom prst="rect">
            <a:avLst/>
          </a:prstGeom>
        </p:spPr>
        <p:txBody>
          <a:bodyPr wrap="square">
            <a:spAutoFit/>
          </a:bodyPr>
          <a:lstStyle/>
          <a:p>
            <a:pPr algn="ctr"/>
            <a:r>
              <a:rPr lang="en-US" sz="4000" i="1" dirty="0" smtClean="0">
                <a:solidFill>
                  <a:srgbClr val="FFFF00"/>
                </a:solidFill>
                <a:effectLst>
                  <a:glow rad="101600">
                    <a:schemeClr val="bg1">
                      <a:alpha val="60000"/>
                    </a:schemeClr>
                  </a:glow>
                </a:effectLst>
              </a:rPr>
              <a:t>“I accept full responsibility for the financial problems and pressures that I am facing. I realize that many of these are God’s reproof for violating His financial principles. I will learn the reason for these reproofs and take the proper Scriptural steps to resolve them.”</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lnSpcReduction="10000"/>
          </a:bodyPr>
          <a:lstStyle/>
          <a:p>
            <a:r>
              <a:rPr lang="en-US" sz="3600" i="1" dirty="0" smtClean="0">
                <a:effectLst>
                  <a:glow rad="101600">
                    <a:schemeClr val="bg1">
                      <a:alpha val="60000"/>
                    </a:schemeClr>
                  </a:glow>
                </a:effectLst>
              </a:rPr>
              <a:t>“Look not thou upon the wine when it is red, when it </a:t>
            </a:r>
            <a:r>
              <a:rPr lang="en-US" sz="3600" i="1" dirty="0" err="1" smtClean="0">
                <a:effectLst>
                  <a:glow rad="101600">
                    <a:schemeClr val="bg1">
                      <a:alpha val="60000"/>
                    </a:schemeClr>
                  </a:glow>
                </a:effectLst>
              </a:rPr>
              <a:t>giveth</a:t>
            </a:r>
            <a:r>
              <a:rPr lang="en-US" sz="3600" i="1" dirty="0" smtClean="0">
                <a:effectLst>
                  <a:glow rad="101600">
                    <a:schemeClr val="bg1">
                      <a:alpha val="60000"/>
                    </a:schemeClr>
                  </a:glow>
                </a:effectLst>
              </a:rPr>
              <a:t> his </a:t>
            </a:r>
            <a:r>
              <a:rPr lang="en-US" sz="3600" i="1" dirty="0" err="1" smtClean="0">
                <a:effectLst>
                  <a:glow rad="101600">
                    <a:schemeClr val="bg1">
                      <a:alpha val="60000"/>
                    </a:schemeClr>
                  </a:glow>
                </a:effectLst>
              </a:rPr>
              <a:t>colour</a:t>
            </a:r>
            <a:r>
              <a:rPr lang="en-US" sz="3600" i="1" dirty="0" smtClean="0">
                <a:effectLst>
                  <a:glow rad="101600">
                    <a:schemeClr val="bg1">
                      <a:alpha val="60000"/>
                    </a:schemeClr>
                  </a:glow>
                </a:effectLst>
              </a:rPr>
              <a:t> in the cup, when it </a:t>
            </a:r>
            <a:r>
              <a:rPr lang="en-US" sz="3600" i="1" dirty="0" err="1" smtClean="0">
                <a:effectLst>
                  <a:glow rad="101600">
                    <a:schemeClr val="bg1">
                      <a:alpha val="60000"/>
                    </a:schemeClr>
                  </a:glow>
                </a:effectLst>
              </a:rPr>
              <a:t>moveth</a:t>
            </a:r>
            <a:r>
              <a:rPr lang="en-US" sz="3600" i="1" dirty="0" smtClean="0">
                <a:effectLst>
                  <a:glow rad="101600">
                    <a:schemeClr val="bg1">
                      <a:alpha val="60000"/>
                    </a:schemeClr>
                  </a:glow>
                </a:effectLst>
              </a:rPr>
              <a:t> itself aright. At the last it </a:t>
            </a:r>
            <a:r>
              <a:rPr lang="en-US" sz="3600" i="1" dirty="0" err="1" smtClean="0">
                <a:effectLst>
                  <a:glow rad="101600">
                    <a:schemeClr val="bg1">
                      <a:alpha val="60000"/>
                    </a:schemeClr>
                  </a:glow>
                </a:effectLst>
              </a:rPr>
              <a:t>biteth</a:t>
            </a:r>
            <a:r>
              <a:rPr lang="en-US" sz="3600" i="1" dirty="0" smtClean="0">
                <a:effectLst>
                  <a:glow rad="101600">
                    <a:schemeClr val="bg1">
                      <a:alpha val="60000"/>
                    </a:schemeClr>
                  </a:glow>
                </a:effectLst>
              </a:rPr>
              <a:t> like a serpent, and </a:t>
            </a:r>
            <a:r>
              <a:rPr lang="en-US" sz="3600" i="1" dirty="0" err="1" smtClean="0">
                <a:effectLst>
                  <a:glow rad="101600">
                    <a:schemeClr val="bg1">
                      <a:alpha val="60000"/>
                    </a:schemeClr>
                  </a:glow>
                </a:effectLst>
              </a:rPr>
              <a:t>stingeth</a:t>
            </a:r>
            <a:r>
              <a:rPr lang="en-US" sz="3600" i="1" dirty="0" smtClean="0">
                <a:effectLst>
                  <a:glow rad="101600">
                    <a:schemeClr val="bg1">
                      <a:alpha val="60000"/>
                    </a:schemeClr>
                  </a:glow>
                </a:effectLst>
              </a:rPr>
              <a:t> like an adder.” – 23:31-32</a:t>
            </a:r>
          </a:p>
          <a:p>
            <a:r>
              <a:rPr lang="en-US" sz="3600" i="1" dirty="0" smtClean="0">
                <a:effectLst>
                  <a:glow rad="101600">
                    <a:schemeClr val="bg1">
                      <a:alpha val="60000"/>
                    </a:schemeClr>
                  </a:glow>
                </a:effectLst>
              </a:rPr>
              <a:t>“Wine is a mocker, and strong drink is raging and whosoever is deceived thereby is not wise.” – 20:1</a:t>
            </a:r>
          </a:p>
          <a:p>
            <a:r>
              <a:rPr lang="en-US" sz="3600" i="1" dirty="0" smtClean="0">
                <a:effectLst>
                  <a:glow rad="101600">
                    <a:schemeClr val="bg1">
                      <a:alpha val="60000"/>
                    </a:schemeClr>
                  </a:glow>
                </a:effectLst>
              </a:rPr>
              <a:t>“It is not for kings to drink wine, nor for princes strong drink. Lest they drink and forget the law, and pervert the judgment.” – 31:4-5</a:t>
            </a:r>
          </a:p>
          <a:p>
            <a:r>
              <a:rPr lang="en-US" sz="3600" i="1" dirty="0" smtClean="0">
                <a:effectLst>
                  <a:glow rad="101600">
                    <a:schemeClr val="bg1">
                      <a:alpha val="60000"/>
                    </a:schemeClr>
                  </a:glow>
                </a:effectLst>
              </a:rPr>
              <a:t>“Be not among winebibbers.” -23:20</a:t>
            </a:r>
          </a:p>
          <a:p>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Giving to the rich</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22:16)</a:t>
            </a:r>
            <a:endParaRPr lang="en-US" sz="4000" i="1" dirty="0">
              <a:effectLst>
                <a:glow rad="101600">
                  <a:schemeClr val="bg1">
                    <a:alpha val="60000"/>
                  </a:schemeClr>
                </a:glow>
              </a:effectLst>
            </a:endParaRPr>
          </a:p>
        </p:txBody>
      </p:sp>
      <p:pic>
        <p:nvPicPr>
          <p:cNvPr id="4" name="Picture 4" descr="C:\Users\Ptr. Daniel White\Desktop\Bible pictures\riches materal pos. plesures, worldly\17340_04 Barney Billionaire.jpg"/>
          <p:cNvPicPr>
            <a:picLocks noChangeAspect="1" noChangeArrowheads="1"/>
          </p:cNvPicPr>
          <p:nvPr/>
        </p:nvPicPr>
        <p:blipFill>
          <a:blip r:embed="rId3" cstate="print"/>
          <a:srcRect/>
          <a:stretch>
            <a:fillRect/>
          </a:stretch>
        </p:blipFill>
        <p:spPr bwMode="auto">
          <a:xfrm>
            <a:off x="5486400" y="1905000"/>
            <a:ext cx="3657600" cy="5064370"/>
          </a:xfrm>
          <a:prstGeom prst="rect">
            <a:avLst/>
          </a:prstGeom>
          <a:ln>
            <a:noFill/>
          </a:ln>
          <a:effectLst>
            <a:softEdge rad="112500"/>
          </a:effectLst>
        </p:spPr>
      </p:pic>
      <p:pic>
        <p:nvPicPr>
          <p:cNvPr id="20482" name="Picture 2"/>
          <p:cNvPicPr>
            <a:picLocks noChangeAspect="1" noChangeArrowheads="1"/>
          </p:cNvPicPr>
          <p:nvPr/>
        </p:nvPicPr>
        <p:blipFill>
          <a:blip r:embed="rId4" cstate="print"/>
          <a:srcRect/>
          <a:stretch>
            <a:fillRect/>
          </a:stretch>
        </p:blipFill>
        <p:spPr bwMode="auto">
          <a:xfrm rot="18238566">
            <a:off x="730699" y="1424837"/>
            <a:ext cx="3376410" cy="466109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sz="3600" i="1" dirty="0" smtClean="0">
                <a:effectLst>
                  <a:glow rad="101600">
                    <a:schemeClr val="bg1">
                      <a:alpha val="60000"/>
                    </a:schemeClr>
                  </a:glow>
                </a:effectLst>
              </a:rPr>
              <a:t>“Wealth </a:t>
            </a:r>
            <a:r>
              <a:rPr lang="en-US" sz="3600" i="1" dirty="0" err="1" smtClean="0">
                <a:effectLst>
                  <a:glow rad="101600">
                    <a:schemeClr val="bg1">
                      <a:alpha val="60000"/>
                    </a:schemeClr>
                  </a:glow>
                </a:effectLst>
              </a:rPr>
              <a:t>maketh</a:t>
            </a:r>
            <a:r>
              <a:rPr lang="en-US" sz="3600" i="1" dirty="0" smtClean="0">
                <a:effectLst>
                  <a:glow rad="101600">
                    <a:schemeClr val="bg1">
                      <a:alpha val="60000"/>
                    </a:schemeClr>
                  </a:glow>
                </a:effectLst>
              </a:rPr>
              <a:t> many friends.” – 19:4</a:t>
            </a:r>
          </a:p>
          <a:p>
            <a:r>
              <a:rPr lang="en-US" sz="3600" i="1" dirty="0" smtClean="0">
                <a:effectLst>
                  <a:glow rad="101600">
                    <a:schemeClr val="bg1">
                      <a:alpha val="60000"/>
                    </a:schemeClr>
                  </a:glow>
                </a:effectLst>
              </a:rPr>
              <a:t>“The poor is hated even of his own neighbor: but the rich hath many friends.” – 14:20</a:t>
            </a:r>
          </a:p>
          <a:p>
            <a:r>
              <a:rPr lang="en-US" sz="3600" i="1" dirty="0" smtClean="0">
                <a:effectLst>
                  <a:glow rad="101600">
                    <a:schemeClr val="bg1">
                      <a:alpha val="60000"/>
                    </a:schemeClr>
                  </a:glow>
                </a:effectLst>
              </a:rPr>
              <a:t>“Envy not the oppressor, and choose none of his ways – 3:31</a:t>
            </a:r>
          </a:p>
          <a:p>
            <a:r>
              <a:rPr lang="en-US" sz="3600" i="1" dirty="0" smtClean="0">
                <a:effectLst>
                  <a:glow rad="101600">
                    <a:schemeClr val="bg1">
                      <a:alpha val="60000"/>
                    </a:schemeClr>
                  </a:glow>
                </a:effectLst>
              </a:rPr>
              <a:t>“There shall be no reward to the evil man; the candle of the wicked shall be put out.” – 24:20</a:t>
            </a:r>
          </a:p>
          <a:p>
            <a:r>
              <a:rPr lang="en-US" sz="3600" i="1" dirty="0" smtClean="0">
                <a:effectLst>
                  <a:glow rad="101600">
                    <a:schemeClr val="bg1">
                      <a:alpha val="60000"/>
                    </a:schemeClr>
                  </a:glow>
                </a:effectLst>
              </a:rPr>
              <a:t>“The rich man’s wealth is his strong city, and as a high wall in his own conceit.” 18:11</a:t>
            </a:r>
          </a:p>
          <a:p>
            <a:r>
              <a:rPr lang="en-US" sz="3600" i="1" dirty="0" smtClean="0">
                <a:effectLst>
                  <a:glow rad="101600">
                    <a:schemeClr val="bg1">
                      <a:alpha val="60000"/>
                    </a:schemeClr>
                  </a:glow>
                </a:effectLst>
              </a:rPr>
              <a:t>“He that </a:t>
            </a:r>
            <a:r>
              <a:rPr lang="en-US" sz="3600" i="1" dirty="0" err="1" smtClean="0">
                <a:effectLst>
                  <a:glow rad="101600">
                    <a:schemeClr val="bg1">
                      <a:alpha val="60000"/>
                    </a:schemeClr>
                  </a:glow>
                </a:effectLst>
              </a:rPr>
              <a:t>hasteth</a:t>
            </a:r>
            <a:r>
              <a:rPr lang="en-US" sz="3600" i="1" dirty="0" smtClean="0">
                <a:effectLst>
                  <a:glow rad="101600">
                    <a:schemeClr val="bg1">
                      <a:alpha val="60000"/>
                    </a:schemeClr>
                  </a:glow>
                </a:effectLst>
              </a:rPr>
              <a:t> to be rich hath an evil eye, and </a:t>
            </a:r>
            <a:r>
              <a:rPr lang="en-US" sz="3600" i="1" dirty="0" err="1" smtClean="0">
                <a:effectLst>
                  <a:glow rad="101600">
                    <a:schemeClr val="bg1">
                      <a:alpha val="60000"/>
                    </a:schemeClr>
                  </a:glow>
                </a:effectLst>
              </a:rPr>
              <a:t>considereth</a:t>
            </a:r>
            <a:r>
              <a:rPr lang="en-US" sz="3600" i="1" dirty="0" smtClean="0">
                <a:effectLst>
                  <a:glow rad="101600">
                    <a:schemeClr val="bg1">
                      <a:alpha val="60000"/>
                    </a:schemeClr>
                  </a:glow>
                </a:effectLst>
              </a:rPr>
              <a:t> not that poverty shall come upon him.” – 28:22</a:t>
            </a:r>
          </a:p>
          <a:p>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Overeating</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23:21)</a:t>
            </a:r>
            <a:endParaRPr lang="en-US" sz="4000" i="1" dirty="0">
              <a:effectLst>
                <a:glow rad="101600">
                  <a:schemeClr val="bg1">
                    <a:alpha val="60000"/>
                  </a:schemeClr>
                </a:glow>
              </a:effectLst>
            </a:endParaRPr>
          </a:p>
        </p:txBody>
      </p:sp>
      <p:pic>
        <p:nvPicPr>
          <p:cNvPr id="23556" name="Picture 4"/>
          <p:cNvPicPr>
            <a:picLocks noChangeAspect="1" noChangeArrowheads="1"/>
          </p:cNvPicPr>
          <p:nvPr/>
        </p:nvPicPr>
        <p:blipFill>
          <a:blip r:embed="rId3" cstate="print"/>
          <a:srcRect/>
          <a:stretch>
            <a:fillRect/>
          </a:stretch>
        </p:blipFill>
        <p:spPr bwMode="auto">
          <a:xfrm>
            <a:off x="2819400" y="2286000"/>
            <a:ext cx="3375283"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557" name="Picture 5"/>
          <p:cNvPicPr>
            <a:picLocks noChangeAspect="1" noChangeArrowheads="1"/>
          </p:cNvPicPr>
          <p:nvPr/>
        </p:nvPicPr>
        <p:blipFill>
          <a:blip r:embed="rId4" cstate="print"/>
          <a:srcRect/>
          <a:stretch>
            <a:fillRect/>
          </a:stretch>
        </p:blipFill>
        <p:spPr bwMode="auto">
          <a:xfrm>
            <a:off x="6400800" y="381000"/>
            <a:ext cx="2375849" cy="1578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558" name="Picture 6"/>
          <p:cNvPicPr>
            <a:picLocks noChangeAspect="1" noChangeArrowheads="1"/>
          </p:cNvPicPr>
          <p:nvPr/>
        </p:nvPicPr>
        <p:blipFill>
          <a:blip r:embed="rId5" cstate="print"/>
          <a:srcRect/>
          <a:stretch>
            <a:fillRect/>
          </a:stretch>
        </p:blipFill>
        <p:spPr bwMode="auto">
          <a:xfrm>
            <a:off x="457200" y="3810000"/>
            <a:ext cx="1724025" cy="2581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561" name="Picture 9"/>
          <p:cNvPicPr>
            <a:picLocks noChangeAspect="1" noChangeArrowheads="1"/>
          </p:cNvPicPr>
          <p:nvPr/>
        </p:nvPicPr>
        <p:blipFill>
          <a:blip r:embed="rId6" cstate="print"/>
          <a:srcRect/>
          <a:stretch>
            <a:fillRect/>
          </a:stretch>
        </p:blipFill>
        <p:spPr bwMode="auto">
          <a:xfrm>
            <a:off x="228600" y="381000"/>
            <a:ext cx="2281692"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562" name="Picture 10"/>
          <p:cNvPicPr>
            <a:picLocks noChangeAspect="1" noChangeArrowheads="1"/>
          </p:cNvPicPr>
          <p:nvPr/>
        </p:nvPicPr>
        <p:blipFill>
          <a:blip r:embed="rId7" cstate="print"/>
          <a:srcRect/>
          <a:stretch>
            <a:fillRect/>
          </a:stretch>
        </p:blipFill>
        <p:spPr bwMode="auto">
          <a:xfrm>
            <a:off x="6705600" y="2362200"/>
            <a:ext cx="1924824" cy="4289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r>
              <a:rPr lang="en-US" sz="4000" i="1" dirty="0" smtClean="0">
                <a:effectLst>
                  <a:glow rad="101600">
                    <a:schemeClr val="bg1">
                      <a:alpha val="60000"/>
                    </a:schemeClr>
                  </a:glow>
                </a:effectLst>
              </a:rPr>
              <a:t>“Glutton shall come to poverty.” – 23:21</a:t>
            </a:r>
          </a:p>
          <a:p>
            <a:r>
              <a:rPr lang="en-US" sz="4000" i="1" dirty="0" smtClean="0">
                <a:effectLst>
                  <a:glow rad="101600">
                    <a:schemeClr val="bg1">
                      <a:alpha val="60000"/>
                    </a:schemeClr>
                  </a:glow>
                </a:effectLst>
              </a:rPr>
              <a:t>“Be not among riotous eaters of flesh.” – 23:20</a:t>
            </a:r>
          </a:p>
          <a:p>
            <a:r>
              <a:rPr lang="en-US" sz="4000" i="1" dirty="0" smtClean="0">
                <a:effectLst>
                  <a:glow rad="101600">
                    <a:schemeClr val="bg1">
                      <a:alpha val="60000"/>
                    </a:schemeClr>
                  </a:glow>
                </a:effectLst>
              </a:rPr>
              <a:t>“Put a knife to thy throat, if thou be a man given to appetite.” – 23:2</a:t>
            </a:r>
          </a:p>
        </p:txBody>
      </p:sp>
      <p:pic>
        <p:nvPicPr>
          <p:cNvPr id="4" name="Picture 2"/>
          <p:cNvPicPr>
            <a:picLocks noChangeAspect="1" noChangeArrowheads="1"/>
          </p:cNvPicPr>
          <p:nvPr/>
        </p:nvPicPr>
        <p:blipFill>
          <a:blip r:embed="rId3" cstate="print">
            <a:lum bright="-20000"/>
          </a:blip>
          <a:srcRect/>
          <a:stretch>
            <a:fillRect/>
          </a:stretch>
        </p:blipFill>
        <p:spPr bwMode="auto">
          <a:xfrm flipH="1">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Charging usury on loans</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28:8)</a:t>
            </a:r>
            <a:endParaRPr lang="en-US" sz="4000" i="1" dirty="0">
              <a:effectLst>
                <a:glow rad="101600">
                  <a:schemeClr val="bg1">
                    <a:alpha val="60000"/>
                  </a:schemeClr>
                </a:glow>
              </a:effectLst>
            </a:endParaRPr>
          </a:p>
        </p:txBody>
      </p:sp>
      <p:pic>
        <p:nvPicPr>
          <p:cNvPr id="22530" name="Picture 2"/>
          <p:cNvPicPr>
            <a:picLocks noChangeAspect="1" noChangeArrowheads="1"/>
          </p:cNvPicPr>
          <p:nvPr/>
        </p:nvPicPr>
        <p:blipFill>
          <a:blip r:embed="rId3" cstate="print"/>
          <a:srcRect/>
          <a:stretch>
            <a:fillRect/>
          </a:stretch>
        </p:blipFill>
        <p:spPr bwMode="auto">
          <a:xfrm>
            <a:off x="5029200" y="1581555"/>
            <a:ext cx="3505200" cy="5276445"/>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l="8917" r="32484" b="5653"/>
          <a:stretch>
            <a:fillRect/>
          </a:stretch>
        </p:blipFill>
        <p:spPr bwMode="auto">
          <a:xfrm>
            <a:off x="533400" y="1752600"/>
            <a:ext cx="3581400" cy="4800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2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Following vain persons</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28:19)</a:t>
            </a:r>
            <a:endParaRPr lang="en-US" sz="4000" i="1" dirty="0">
              <a:effectLst>
                <a:glow rad="101600">
                  <a:schemeClr val="bg1">
                    <a:alpha val="60000"/>
                  </a:schemeClr>
                </a:glow>
              </a:effectLst>
            </a:endParaRPr>
          </a:p>
        </p:txBody>
      </p:sp>
      <p:pic>
        <p:nvPicPr>
          <p:cNvPr id="18434" name="Picture 2"/>
          <p:cNvPicPr>
            <a:picLocks noChangeAspect="1" noChangeArrowheads="1"/>
          </p:cNvPicPr>
          <p:nvPr/>
        </p:nvPicPr>
        <p:blipFill>
          <a:blip r:embed="rId3" cstate="print"/>
          <a:srcRect/>
          <a:stretch>
            <a:fillRect/>
          </a:stretch>
        </p:blipFill>
        <p:spPr bwMode="auto">
          <a:xfrm rot="21185460">
            <a:off x="364668" y="1672154"/>
            <a:ext cx="3880835" cy="2496555"/>
          </a:xfrm>
          <a:prstGeom prst="rect">
            <a:avLst/>
          </a:prstGeom>
          <a:noFill/>
          <a:ln w="9525">
            <a:noFill/>
            <a:miter lim="800000"/>
            <a:headEnd/>
            <a:tailEnd/>
          </a:ln>
        </p:spPr>
      </p:pic>
      <p:pic>
        <p:nvPicPr>
          <p:cNvPr id="18435" name="Picture 3" descr="C:\Users\Ptr. Daniel White\Desktop\Bible pictures\Courtship\scan0013.jpg"/>
          <p:cNvPicPr>
            <a:picLocks noChangeAspect="1" noChangeArrowheads="1"/>
          </p:cNvPicPr>
          <p:nvPr/>
        </p:nvPicPr>
        <p:blipFill>
          <a:blip r:embed="rId4" cstate="print"/>
          <a:srcRect/>
          <a:stretch>
            <a:fillRect/>
          </a:stretch>
        </p:blipFill>
        <p:spPr bwMode="auto">
          <a:xfrm rot="21088761">
            <a:off x="4409957" y="1562763"/>
            <a:ext cx="3863975" cy="1695450"/>
          </a:xfrm>
          <a:prstGeom prst="rect">
            <a:avLst/>
          </a:prstGeom>
          <a:ln>
            <a:noFill/>
          </a:ln>
          <a:effectLst>
            <a:softEdge rad="112500"/>
          </a:effectLst>
        </p:spPr>
      </p:pic>
      <p:pic>
        <p:nvPicPr>
          <p:cNvPr id="18436" name="Picture 4" descr="C:\Users\Ptr. Daniel White\Desktop\Bible pictures\faces\1 Dad's Pix (64).jpg"/>
          <p:cNvPicPr>
            <a:picLocks noChangeAspect="1" noChangeArrowheads="1"/>
          </p:cNvPicPr>
          <p:nvPr/>
        </p:nvPicPr>
        <p:blipFill>
          <a:blip r:embed="rId5" cstate="print">
            <a:lum bright="-20000"/>
          </a:blip>
          <a:srcRect/>
          <a:stretch>
            <a:fillRect/>
          </a:stretch>
        </p:blipFill>
        <p:spPr bwMode="auto">
          <a:xfrm rot="496717">
            <a:off x="5276236" y="3584041"/>
            <a:ext cx="2414518" cy="3606099"/>
          </a:xfrm>
          <a:prstGeom prst="rect">
            <a:avLst/>
          </a:prstGeom>
          <a:ln>
            <a:noFill/>
          </a:ln>
          <a:effectLst>
            <a:softEdge rad="112500"/>
          </a:effectLst>
        </p:spPr>
      </p:pic>
      <p:pic>
        <p:nvPicPr>
          <p:cNvPr id="18437" name="Picture 5"/>
          <p:cNvPicPr>
            <a:picLocks noChangeAspect="1" noChangeArrowheads="1"/>
          </p:cNvPicPr>
          <p:nvPr/>
        </p:nvPicPr>
        <p:blipFill>
          <a:blip r:embed="rId6" cstate="print"/>
          <a:srcRect/>
          <a:stretch>
            <a:fillRect/>
          </a:stretch>
        </p:blipFill>
        <p:spPr bwMode="auto">
          <a:xfrm>
            <a:off x="1676400" y="4222868"/>
            <a:ext cx="2160249" cy="2635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6324600"/>
          </a:xfrm>
        </p:spPr>
        <p:txBody>
          <a:bodyPr>
            <a:normAutofit/>
          </a:bodyPr>
          <a:lstStyle/>
          <a:p>
            <a:r>
              <a:rPr lang="en-US" sz="4000" i="1" dirty="0" smtClean="0">
                <a:effectLst>
                  <a:glow rad="101600">
                    <a:schemeClr val="bg1">
                      <a:alpha val="60000"/>
                    </a:schemeClr>
                  </a:glow>
                </a:effectLst>
              </a:rPr>
              <a:t>“He that </a:t>
            </a:r>
            <a:r>
              <a:rPr lang="en-US" sz="4000" i="1" dirty="0" err="1" smtClean="0">
                <a:effectLst>
                  <a:glow rad="101600">
                    <a:schemeClr val="bg1">
                      <a:alpha val="60000"/>
                    </a:schemeClr>
                  </a:glow>
                </a:effectLst>
              </a:rPr>
              <a:t>followeth</a:t>
            </a:r>
            <a:r>
              <a:rPr lang="en-US" sz="4000" i="1" dirty="0" smtClean="0">
                <a:effectLst>
                  <a:glow rad="101600">
                    <a:schemeClr val="bg1">
                      <a:alpha val="60000"/>
                    </a:schemeClr>
                  </a:glow>
                </a:effectLst>
              </a:rPr>
              <a:t> vain persons is void of understanding.” –  12:11</a:t>
            </a:r>
          </a:p>
          <a:p>
            <a:r>
              <a:rPr lang="en-US" sz="4000" i="1" dirty="0" smtClean="0">
                <a:effectLst>
                  <a:glow rad="101600">
                    <a:schemeClr val="bg1">
                      <a:alpha val="60000"/>
                    </a:schemeClr>
                  </a:glow>
                </a:effectLst>
              </a:rPr>
              <a:t>“My son when sinners entice thee, consent thou not…cast in thy lot among us; let us all have one purse. My son, walk not thou in the way with them; refrain thy foot from their path. For their feet run to evil…So are the ways of every one that is greedy of gain.” – 1:10-19 </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effectLst>
                  <a:glow rad="101600">
                    <a:schemeClr val="bg1">
                      <a:alpha val="60000"/>
                    </a:schemeClr>
                  </a:glow>
                </a:effectLst>
              </a:rPr>
              <a:t>Trying to get rich quick</a:t>
            </a:r>
            <a:br>
              <a:rPr lang="en-US" dirty="0" smtClean="0">
                <a:effectLst>
                  <a:glow rad="101600">
                    <a:schemeClr val="bg1">
                      <a:alpha val="60000"/>
                    </a:schemeClr>
                  </a:glow>
                </a:effectLst>
              </a:rPr>
            </a:br>
            <a:r>
              <a:rPr lang="en-US" sz="4000" i="1" dirty="0" smtClean="0">
                <a:effectLst>
                  <a:glow rad="101600">
                    <a:schemeClr val="bg1">
                      <a:alpha val="60000"/>
                    </a:schemeClr>
                  </a:glow>
                </a:effectLst>
              </a:rPr>
              <a:t>(Proverbs 28:20, 22)</a:t>
            </a:r>
            <a:endParaRPr lang="en-US" sz="4000" i="1" dirty="0">
              <a:effectLst>
                <a:glow rad="101600">
                  <a:schemeClr val="bg1">
                    <a:alpha val="60000"/>
                  </a:schemeClr>
                </a:glow>
              </a:effectLst>
            </a:endParaRPr>
          </a:p>
        </p:txBody>
      </p:sp>
      <p:pic>
        <p:nvPicPr>
          <p:cNvPr id="21507" name="Picture 3" descr="C:\Users\Ptr. Daniel White\Documents\My Scans\2009-07 (Jul)\scan0001.jpg"/>
          <p:cNvPicPr>
            <a:picLocks noChangeAspect="1" noChangeArrowheads="1"/>
          </p:cNvPicPr>
          <p:nvPr/>
        </p:nvPicPr>
        <p:blipFill>
          <a:blip r:embed="rId3" cstate="print">
            <a:duotone>
              <a:prstClr val="black"/>
              <a:schemeClr val="accent1">
                <a:tint val="45000"/>
                <a:satMod val="400000"/>
              </a:schemeClr>
            </a:duotone>
            <a:lum bright="-10000"/>
          </a:blip>
          <a:srcRect t="3088" r="7407" b="1173"/>
          <a:stretch>
            <a:fillRect/>
          </a:stretch>
        </p:blipFill>
        <p:spPr bwMode="auto">
          <a:xfrm>
            <a:off x="2438400" y="1981200"/>
            <a:ext cx="394138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508" name="Picture 4"/>
          <p:cNvPicPr>
            <a:picLocks noChangeAspect="1" noChangeArrowheads="1"/>
          </p:cNvPicPr>
          <p:nvPr/>
        </p:nvPicPr>
        <p:blipFill>
          <a:blip r:embed="rId4" cstate="print"/>
          <a:srcRect/>
          <a:stretch>
            <a:fillRect/>
          </a:stretch>
        </p:blipFill>
        <p:spPr bwMode="auto">
          <a:xfrm rot="20390654">
            <a:off x="541514" y="1875132"/>
            <a:ext cx="2894577" cy="2330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506" name="Picture 2"/>
          <p:cNvPicPr>
            <a:picLocks noChangeAspect="1" noChangeArrowheads="1"/>
          </p:cNvPicPr>
          <p:nvPr/>
        </p:nvPicPr>
        <p:blipFill>
          <a:blip r:embed="rId5" cstate="print"/>
          <a:srcRect/>
          <a:stretch>
            <a:fillRect/>
          </a:stretch>
        </p:blipFill>
        <p:spPr bwMode="auto">
          <a:xfrm rot="1343412">
            <a:off x="6078126" y="1624087"/>
            <a:ext cx="2019717" cy="3506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509" name="Picture 5"/>
          <p:cNvPicPr>
            <a:picLocks noChangeAspect="1" noChangeArrowheads="1"/>
          </p:cNvPicPr>
          <p:nvPr/>
        </p:nvPicPr>
        <p:blipFill>
          <a:blip r:embed="rId6" cstate="print"/>
          <a:srcRect/>
          <a:stretch>
            <a:fillRect/>
          </a:stretch>
        </p:blipFill>
        <p:spPr bwMode="auto">
          <a:xfrm>
            <a:off x="1905000" y="1981200"/>
            <a:ext cx="4953000"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1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4572000" cy="1143000"/>
          </a:xfrm>
        </p:spPr>
        <p:txBody>
          <a:bodyPr/>
          <a:lstStyle/>
          <a:p>
            <a:r>
              <a:rPr lang="en-US" dirty="0" smtClean="0">
                <a:solidFill>
                  <a:srgbClr val="FFC000"/>
                </a:solidFill>
                <a:effectLst>
                  <a:glow rad="101600">
                    <a:schemeClr val="bg1">
                      <a:alpha val="60000"/>
                    </a:schemeClr>
                  </a:glow>
                </a:effectLst>
              </a:rPr>
              <a:t>Review:</a:t>
            </a:r>
            <a:endParaRPr lang="en-US" dirty="0">
              <a:solidFill>
                <a:srgbClr val="FFC000"/>
              </a:solidFill>
              <a:effectLst>
                <a:glow rad="101600">
                  <a:schemeClr val="bg1">
                    <a:alpha val="60000"/>
                  </a:schemeClr>
                </a:glow>
              </a:effectLst>
            </a:endParaRPr>
          </a:p>
        </p:txBody>
      </p:sp>
      <p:sp>
        <p:nvSpPr>
          <p:cNvPr id="3" name="Content Placeholder 2"/>
          <p:cNvSpPr>
            <a:spLocks noGrp="1"/>
          </p:cNvSpPr>
          <p:nvPr>
            <p:ph idx="4294967295"/>
          </p:nvPr>
        </p:nvSpPr>
        <p:spPr>
          <a:xfrm>
            <a:off x="0" y="1676400"/>
            <a:ext cx="9144000" cy="5181600"/>
          </a:xfrm>
        </p:spPr>
        <p:txBody>
          <a:bodyPr>
            <a:normAutofit lnSpcReduction="10000"/>
          </a:bodyPr>
          <a:lstStyle/>
          <a:p>
            <a:r>
              <a:rPr lang="en-US" sz="3600" dirty="0" smtClean="0">
                <a:effectLst>
                  <a:glow rad="101600">
                    <a:schemeClr val="bg1">
                      <a:alpha val="60000"/>
                    </a:schemeClr>
                  </a:glow>
                </a:effectLst>
              </a:rPr>
              <a:t>Being immoral – </a:t>
            </a:r>
            <a:r>
              <a:rPr lang="en-US" sz="3600" i="1" dirty="0" smtClean="0">
                <a:effectLst>
                  <a:glow rad="101600">
                    <a:schemeClr val="bg1">
                      <a:alpha val="60000"/>
                    </a:schemeClr>
                  </a:glow>
                </a:effectLst>
              </a:rPr>
              <a:t>5:3-10</a:t>
            </a:r>
          </a:p>
          <a:p>
            <a:r>
              <a:rPr lang="en-US" sz="3600" dirty="0" smtClean="0">
                <a:effectLst>
                  <a:glow rad="101600">
                    <a:schemeClr val="bg1">
                      <a:alpha val="60000"/>
                    </a:schemeClr>
                  </a:glow>
                </a:effectLst>
              </a:rPr>
              <a:t>Spending too much time sleeping –</a:t>
            </a:r>
            <a:r>
              <a:rPr lang="en-US" sz="3600" i="1" dirty="0" smtClean="0">
                <a:effectLst>
                  <a:glow rad="101600">
                    <a:schemeClr val="bg1">
                      <a:alpha val="60000"/>
                    </a:schemeClr>
                  </a:glow>
                </a:effectLst>
              </a:rPr>
              <a:t> 6:11</a:t>
            </a:r>
          </a:p>
          <a:p>
            <a:r>
              <a:rPr lang="en-US" sz="3600" dirty="0" smtClean="0">
                <a:effectLst>
                  <a:glow rad="101600">
                    <a:schemeClr val="bg1">
                      <a:alpha val="60000"/>
                    </a:schemeClr>
                  </a:glow>
                </a:effectLst>
              </a:rPr>
              <a:t>Getting money by doing evil – </a:t>
            </a:r>
            <a:r>
              <a:rPr lang="en-US" sz="3600" i="1" dirty="0" smtClean="0">
                <a:effectLst>
                  <a:glow rad="101600">
                    <a:schemeClr val="bg1">
                      <a:alpha val="60000"/>
                    </a:schemeClr>
                  </a:glow>
                </a:effectLst>
              </a:rPr>
              <a:t>10:3</a:t>
            </a:r>
          </a:p>
          <a:p>
            <a:r>
              <a:rPr lang="en-US" sz="3600" dirty="0" smtClean="0">
                <a:effectLst>
                  <a:glow rad="101600">
                    <a:schemeClr val="bg1">
                      <a:alpha val="60000"/>
                    </a:schemeClr>
                  </a:glow>
                </a:effectLst>
              </a:rPr>
              <a:t>Failing to be diligent – </a:t>
            </a:r>
            <a:r>
              <a:rPr lang="en-US" sz="3600" i="1" dirty="0" smtClean="0">
                <a:effectLst>
                  <a:glow rad="101600">
                    <a:schemeClr val="bg1">
                      <a:alpha val="60000"/>
                    </a:schemeClr>
                  </a:glow>
                </a:effectLst>
              </a:rPr>
              <a:t>10:4</a:t>
            </a:r>
          </a:p>
          <a:p>
            <a:r>
              <a:rPr lang="en-US" sz="3600" dirty="0" smtClean="0">
                <a:effectLst>
                  <a:glow rad="101600">
                    <a:schemeClr val="bg1">
                      <a:alpha val="60000"/>
                    </a:schemeClr>
                  </a:glow>
                </a:effectLst>
              </a:rPr>
              <a:t>Co-signing – </a:t>
            </a:r>
            <a:r>
              <a:rPr lang="en-US" sz="3600" i="1" dirty="0" smtClean="0">
                <a:effectLst>
                  <a:glow rad="101600">
                    <a:schemeClr val="bg1">
                      <a:alpha val="60000"/>
                    </a:schemeClr>
                  </a:glow>
                </a:effectLst>
              </a:rPr>
              <a:t>11:15</a:t>
            </a:r>
          </a:p>
          <a:p>
            <a:r>
              <a:rPr lang="en-US" sz="3600" dirty="0" smtClean="0">
                <a:effectLst>
                  <a:glow rad="101600">
                    <a:schemeClr val="bg1">
                      <a:alpha val="60000"/>
                    </a:schemeClr>
                  </a:glow>
                </a:effectLst>
              </a:rPr>
              <a:t>Having a stingy attitude – </a:t>
            </a:r>
            <a:r>
              <a:rPr lang="en-US" sz="3600" i="1" dirty="0" smtClean="0">
                <a:effectLst>
                  <a:glow rad="101600">
                    <a:schemeClr val="bg1">
                      <a:alpha val="60000"/>
                    </a:schemeClr>
                  </a:glow>
                </a:effectLst>
              </a:rPr>
              <a:t>11:24</a:t>
            </a:r>
          </a:p>
          <a:p>
            <a:r>
              <a:rPr lang="en-US" sz="3600" dirty="0" smtClean="0">
                <a:effectLst>
                  <a:glow rad="101600">
                    <a:schemeClr val="bg1">
                      <a:alpha val="60000"/>
                    </a:schemeClr>
                  </a:glow>
                </a:effectLst>
              </a:rPr>
              <a:t>Provoking your family to anger – </a:t>
            </a:r>
            <a:r>
              <a:rPr lang="en-US" sz="3600" i="1" dirty="0" smtClean="0">
                <a:effectLst>
                  <a:glow rad="101600">
                    <a:schemeClr val="bg1">
                      <a:alpha val="60000"/>
                    </a:schemeClr>
                  </a:glow>
                </a:effectLst>
              </a:rPr>
              <a:t>11:29</a:t>
            </a:r>
          </a:p>
          <a:p>
            <a:r>
              <a:rPr lang="en-US" sz="3600" dirty="0" smtClean="0">
                <a:effectLst>
                  <a:glow rad="101600">
                    <a:schemeClr val="bg1">
                      <a:alpha val="60000"/>
                    </a:schemeClr>
                  </a:glow>
                </a:effectLst>
              </a:rPr>
              <a:t>Getting money without labor – </a:t>
            </a:r>
            <a:r>
              <a:rPr lang="en-US" sz="3600" i="1" dirty="0" smtClean="0">
                <a:effectLst>
                  <a:glow rad="101600">
                    <a:schemeClr val="bg1">
                      <a:alpha val="60000"/>
                    </a:schemeClr>
                  </a:glow>
                </a:effectLst>
              </a:rPr>
              <a:t>13:11</a:t>
            </a:r>
            <a:endParaRPr lang="en-US" sz="3600" i="1" dirty="0">
              <a:effectLst>
                <a:glow rad="101600">
                  <a:schemeClr val="bg1">
                    <a:alpha val="60000"/>
                  </a:schemeClr>
                </a:glow>
              </a:effectLst>
            </a:endParaRPr>
          </a:p>
        </p:txBody>
      </p:sp>
      <p:pic>
        <p:nvPicPr>
          <p:cNvPr id="12290" name="Picture 2" descr="C:\Users\Ptr. Daniel White\Desktop\Bible pictures\faces\scan0005.jpg"/>
          <p:cNvPicPr>
            <a:picLocks noChangeAspect="1" noChangeArrowheads="1"/>
          </p:cNvPicPr>
          <p:nvPr/>
        </p:nvPicPr>
        <p:blipFill>
          <a:blip r:embed="rId3" cstate="print"/>
          <a:srcRect/>
          <a:stretch>
            <a:fillRect/>
          </a:stretch>
        </p:blipFill>
        <p:spPr bwMode="auto">
          <a:xfrm>
            <a:off x="6172200" y="228600"/>
            <a:ext cx="2743200" cy="20923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7200"/>
            <a:ext cx="8610600" cy="1938992"/>
          </a:xfrm>
          <a:prstGeom prst="rect">
            <a:avLst/>
          </a:prstGeom>
        </p:spPr>
        <p:txBody>
          <a:bodyPr wrap="square">
            <a:spAutoFit/>
          </a:bodyPr>
          <a:lstStyle/>
          <a:p>
            <a:pPr algn="ctr"/>
            <a:r>
              <a:rPr lang="en-US" sz="4000" i="1" dirty="0" smtClean="0">
                <a:solidFill>
                  <a:srgbClr val="FFFF00"/>
                </a:solidFill>
                <a:effectLst>
                  <a:glow rad="101600">
                    <a:schemeClr val="bg1">
                      <a:alpha val="60000"/>
                    </a:schemeClr>
                  </a:glow>
                </a:effectLst>
              </a:rPr>
              <a:t>“From this point on I will purpose in my heart to be open to the promptings of</a:t>
            </a:r>
          </a:p>
          <a:p>
            <a:pPr algn="ctr"/>
            <a:r>
              <a:rPr lang="en-US" sz="4000" i="1" dirty="0" smtClean="0">
                <a:solidFill>
                  <a:srgbClr val="FFFF00"/>
                </a:solidFill>
                <a:effectLst>
                  <a:glow rad="101600">
                    <a:schemeClr val="bg1">
                      <a:alpha val="60000"/>
                    </a:schemeClr>
                  </a:glow>
                </a:effectLst>
              </a:rPr>
              <a:t>the Holy Spirit in the area of giving.”</a:t>
            </a:r>
            <a:endParaRPr lang="en-US" sz="4000" dirty="0"/>
          </a:p>
        </p:txBody>
      </p:sp>
      <p:sp>
        <p:nvSpPr>
          <p:cNvPr id="3" name="Rectangle 2"/>
          <p:cNvSpPr/>
          <p:nvPr/>
        </p:nvSpPr>
        <p:spPr>
          <a:xfrm>
            <a:off x="381000" y="2514601"/>
            <a:ext cx="8534400" cy="1938992"/>
          </a:xfrm>
          <a:prstGeom prst="rect">
            <a:avLst/>
          </a:prstGeom>
        </p:spPr>
        <p:txBody>
          <a:bodyPr wrap="square">
            <a:spAutoFit/>
          </a:bodyPr>
          <a:lstStyle/>
          <a:p>
            <a:pPr algn="ctr"/>
            <a:r>
              <a:rPr lang="en-US" sz="4000" i="1" dirty="0" smtClean="0">
                <a:solidFill>
                  <a:srgbClr val="FFFF00"/>
                </a:solidFill>
                <a:effectLst>
                  <a:glow rad="101600">
                    <a:schemeClr val="bg1">
                      <a:alpha val="60000"/>
                    </a:schemeClr>
                  </a:glow>
                </a:effectLst>
              </a:rPr>
              <a:t>“I will prayerfully consider how the Law of the Harvest applies to my personal finances.”</a:t>
            </a:r>
            <a:endParaRPr lang="en-US" sz="4000" dirty="0">
              <a:solidFill>
                <a:srgbClr val="FFFF00"/>
              </a:solidFill>
            </a:endParaRPr>
          </a:p>
        </p:txBody>
      </p:sp>
      <p:pic>
        <p:nvPicPr>
          <p:cNvPr id="4" name="Picture 3"/>
          <p:cNvPicPr>
            <a:picLocks noChangeAspect="1" noChangeArrowheads="1"/>
          </p:cNvPicPr>
          <p:nvPr/>
        </p:nvPicPr>
        <p:blipFill>
          <a:blip r:embed="rId3" cstate="print"/>
          <a:srcRect r="25397"/>
          <a:stretch>
            <a:fillRect/>
          </a:stretch>
        </p:blipFill>
        <p:spPr bwMode="auto">
          <a:xfrm>
            <a:off x="0" y="4514850"/>
            <a:ext cx="4800600" cy="2343150"/>
          </a:xfrm>
          <a:prstGeom prst="rect">
            <a:avLst/>
          </a:prstGeom>
          <a:ln>
            <a:noFill/>
          </a:ln>
          <a:effectLst>
            <a:softEdge rad="112500"/>
          </a:effectLst>
        </p:spPr>
      </p:pic>
      <p:pic>
        <p:nvPicPr>
          <p:cNvPr id="6" name="Picture 5"/>
          <p:cNvPicPr>
            <a:picLocks noChangeAspect="1" noChangeArrowheads="1"/>
          </p:cNvPicPr>
          <p:nvPr/>
        </p:nvPicPr>
        <p:blipFill>
          <a:blip r:embed="rId3" cstate="print"/>
          <a:srcRect/>
          <a:stretch>
            <a:fillRect/>
          </a:stretch>
        </p:blipFill>
        <p:spPr bwMode="auto">
          <a:xfrm>
            <a:off x="4267200" y="4514850"/>
            <a:ext cx="4876800" cy="234315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sz="3600" dirty="0" smtClean="0">
                <a:effectLst>
                  <a:glow rad="101600">
                    <a:schemeClr val="bg1">
                      <a:alpha val="60000"/>
                    </a:schemeClr>
                  </a:glow>
                </a:effectLst>
              </a:rPr>
              <a:t>Refusing to listen to reproofs </a:t>
            </a:r>
            <a:r>
              <a:rPr lang="en-US" sz="3600" i="1" dirty="0" smtClean="0">
                <a:effectLst>
                  <a:glow rad="101600">
                    <a:schemeClr val="bg1">
                      <a:alpha val="60000"/>
                    </a:schemeClr>
                  </a:glow>
                </a:effectLst>
              </a:rPr>
              <a:t>– 13:18</a:t>
            </a:r>
          </a:p>
          <a:p>
            <a:r>
              <a:rPr lang="en-US" sz="3600" dirty="0" smtClean="0">
                <a:effectLst>
                  <a:glow rad="101600">
                    <a:schemeClr val="bg1">
                      <a:alpha val="60000"/>
                    </a:schemeClr>
                  </a:glow>
                </a:effectLst>
              </a:rPr>
              <a:t>Talking too much – </a:t>
            </a:r>
            <a:r>
              <a:rPr lang="en-US" sz="3600" i="1" dirty="0" smtClean="0">
                <a:effectLst>
                  <a:glow rad="101600">
                    <a:schemeClr val="bg1">
                      <a:alpha val="60000"/>
                    </a:schemeClr>
                  </a:glow>
                </a:effectLst>
              </a:rPr>
              <a:t>14:23</a:t>
            </a:r>
          </a:p>
          <a:p>
            <a:r>
              <a:rPr lang="en-US" sz="3600" dirty="0" smtClean="0">
                <a:effectLst>
                  <a:glow rad="101600">
                    <a:schemeClr val="bg1">
                      <a:alpha val="60000"/>
                    </a:schemeClr>
                  </a:glow>
                </a:effectLst>
              </a:rPr>
              <a:t>Being slothful – </a:t>
            </a:r>
            <a:r>
              <a:rPr lang="en-US" sz="3600" i="1" dirty="0" smtClean="0">
                <a:effectLst>
                  <a:glow rad="101600">
                    <a:schemeClr val="bg1">
                      <a:alpha val="60000"/>
                    </a:schemeClr>
                  </a:glow>
                </a:effectLst>
              </a:rPr>
              <a:t>19:15</a:t>
            </a:r>
          </a:p>
          <a:p>
            <a:r>
              <a:rPr lang="en-US" sz="3600" dirty="0" smtClean="0">
                <a:effectLst>
                  <a:glow rad="101600">
                    <a:schemeClr val="bg1">
                      <a:alpha val="60000"/>
                    </a:schemeClr>
                  </a:glow>
                </a:effectLst>
              </a:rPr>
              <a:t>Rejecting the cry of the poor – </a:t>
            </a:r>
            <a:r>
              <a:rPr lang="en-US" sz="3600" i="1" dirty="0" smtClean="0">
                <a:effectLst>
                  <a:glow rad="101600">
                    <a:schemeClr val="bg1">
                      <a:alpha val="60000"/>
                    </a:schemeClr>
                  </a:glow>
                </a:effectLst>
              </a:rPr>
              <a:t>21:13</a:t>
            </a:r>
          </a:p>
          <a:p>
            <a:r>
              <a:rPr lang="en-US" sz="3600" dirty="0" smtClean="0">
                <a:effectLst>
                  <a:glow rad="101600">
                    <a:schemeClr val="bg1">
                      <a:alpha val="60000"/>
                    </a:schemeClr>
                  </a:glow>
                </a:effectLst>
              </a:rPr>
              <a:t>Loving pleasure – </a:t>
            </a:r>
            <a:r>
              <a:rPr lang="en-US" sz="3600" i="1" dirty="0" smtClean="0">
                <a:effectLst>
                  <a:glow rad="101600">
                    <a:schemeClr val="bg1">
                      <a:alpha val="60000"/>
                    </a:schemeClr>
                  </a:glow>
                </a:effectLst>
              </a:rPr>
              <a:t>21:17</a:t>
            </a:r>
          </a:p>
          <a:p>
            <a:r>
              <a:rPr lang="en-US" sz="3600" dirty="0" smtClean="0">
                <a:effectLst>
                  <a:glow rad="101600">
                    <a:schemeClr val="bg1">
                      <a:alpha val="60000"/>
                    </a:schemeClr>
                  </a:glow>
                </a:effectLst>
              </a:rPr>
              <a:t>Loving wine – </a:t>
            </a:r>
            <a:r>
              <a:rPr lang="en-US" sz="3600" i="1" dirty="0" smtClean="0">
                <a:effectLst>
                  <a:glow rad="101600">
                    <a:schemeClr val="bg1">
                      <a:alpha val="60000"/>
                    </a:schemeClr>
                  </a:glow>
                </a:effectLst>
              </a:rPr>
              <a:t>21:17</a:t>
            </a:r>
          </a:p>
          <a:p>
            <a:r>
              <a:rPr lang="en-US" sz="3600" dirty="0" smtClean="0">
                <a:effectLst>
                  <a:glow rad="101600">
                    <a:schemeClr val="bg1">
                      <a:alpha val="60000"/>
                    </a:schemeClr>
                  </a:glow>
                </a:effectLst>
              </a:rPr>
              <a:t>Giving to the rich – </a:t>
            </a:r>
            <a:r>
              <a:rPr lang="en-US" sz="3600" i="1" dirty="0" smtClean="0">
                <a:effectLst>
                  <a:glow rad="101600">
                    <a:schemeClr val="bg1">
                      <a:alpha val="60000"/>
                    </a:schemeClr>
                  </a:glow>
                </a:effectLst>
              </a:rPr>
              <a:t>22:16</a:t>
            </a:r>
          </a:p>
          <a:p>
            <a:r>
              <a:rPr lang="en-US" sz="3600" dirty="0" smtClean="0">
                <a:effectLst>
                  <a:glow rad="101600">
                    <a:schemeClr val="bg1">
                      <a:alpha val="60000"/>
                    </a:schemeClr>
                  </a:glow>
                </a:effectLst>
              </a:rPr>
              <a:t>Overeating – </a:t>
            </a:r>
            <a:r>
              <a:rPr lang="en-US" sz="3600" i="1" dirty="0" smtClean="0">
                <a:effectLst>
                  <a:glow rad="101600">
                    <a:schemeClr val="bg1">
                      <a:alpha val="60000"/>
                    </a:schemeClr>
                  </a:glow>
                </a:effectLst>
              </a:rPr>
              <a:t>23:21</a:t>
            </a:r>
          </a:p>
          <a:p>
            <a:r>
              <a:rPr lang="en-US" sz="3600" dirty="0" smtClean="0">
                <a:effectLst>
                  <a:glow rad="101600">
                    <a:schemeClr val="bg1">
                      <a:alpha val="60000"/>
                    </a:schemeClr>
                  </a:glow>
                </a:effectLst>
              </a:rPr>
              <a:t>Charging usury – </a:t>
            </a:r>
            <a:r>
              <a:rPr lang="en-US" sz="3600" i="1" dirty="0" smtClean="0">
                <a:effectLst>
                  <a:glow rad="101600">
                    <a:schemeClr val="bg1">
                      <a:alpha val="60000"/>
                    </a:schemeClr>
                  </a:glow>
                </a:effectLst>
              </a:rPr>
              <a:t>28:8</a:t>
            </a:r>
          </a:p>
          <a:p>
            <a:r>
              <a:rPr lang="en-US" sz="3600" dirty="0" smtClean="0">
                <a:effectLst>
                  <a:glow rad="101600">
                    <a:schemeClr val="bg1">
                      <a:alpha val="60000"/>
                    </a:schemeClr>
                  </a:glow>
                </a:effectLst>
              </a:rPr>
              <a:t>Following vain persons – </a:t>
            </a:r>
            <a:r>
              <a:rPr lang="en-US" sz="3600" i="1" dirty="0" smtClean="0">
                <a:effectLst>
                  <a:glow rad="101600">
                    <a:schemeClr val="bg1">
                      <a:alpha val="60000"/>
                    </a:schemeClr>
                  </a:glow>
                </a:effectLst>
              </a:rPr>
              <a:t>28:19</a:t>
            </a:r>
          </a:p>
          <a:p>
            <a:r>
              <a:rPr lang="en-US" sz="3600" dirty="0" smtClean="0">
                <a:effectLst>
                  <a:glow rad="101600">
                    <a:schemeClr val="bg1">
                      <a:alpha val="60000"/>
                    </a:schemeClr>
                  </a:glow>
                </a:effectLst>
              </a:rPr>
              <a:t>Trying to get rich quick – </a:t>
            </a:r>
            <a:r>
              <a:rPr lang="en-US" sz="3600" i="1" dirty="0" smtClean="0">
                <a:effectLst>
                  <a:glow rad="101600">
                    <a:schemeClr val="bg1">
                      <a:alpha val="60000"/>
                    </a:schemeClr>
                  </a:glow>
                </a:effectLst>
              </a:rPr>
              <a:t>28:22</a:t>
            </a:r>
            <a:endParaRPr lang="en-US" sz="3600" i="1" dirty="0">
              <a:effectLst>
                <a:glow rad="101600">
                  <a:schemeClr val="bg1">
                    <a:alpha val="60000"/>
                  </a:schemeClr>
                </a:glow>
              </a:effectLst>
            </a:endParaRPr>
          </a:p>
        </p:txBody>
      </p:sp>
      <p:pic>
        <p:nvPicPr>
          <p:cNvPr id="13314" name="Picture 2" descr="C:\Users\Ptr. Daniel White\Desktop\Bible pictures\Praying\14-1.gif"/>
          <p:cNvPicPr>
            <a:picLocks noChangeAspect="1" noChangeArrowheads="1"/>
          </p:cNvPicPr>
          <p:nvPr/>
        </p:nvPicPr>
        <p:blipFill>
          <a:blip r:embed="rId3" cstate="print"/>
          <a:srcRect/>
          <a:stretch>
            <a:fillRect/>
          </a:stretch>
        </p:blipFill>
        <p:spPr bwMode="auto">
          <a:xfrm>
            <a:off x="6248400" y="2590800"/>
            <a:ext cx="2438400" cy="34398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to="" calcmode="lin" valueType="num">
                                      <p:cBhvr>
                                        <p:cTn id="52" dur="1" fill="hold"/>
                                        <p:tgtEl>
                                          <p:spTgt spid="3">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to="" calcmode="lin" valueType="num">
                                      <p:cBhvr>
                                        <p:cTn id="57" dur="1" fill="hold"/>
                                        <p:tgtEl>
                                          <p:spTgt spid="3">
                                            <p:txEl>
                                              <p:pRg st="10" end="1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3314"/>
                                        </p:tgtEl>
                                        <p:attrNameLst>
                                          <p:attrName>style.visibility</p:attrName>
                                        </p:attrNameLst>
                                      </p:cBhvr>
                                      <p:to>
                                        <p:strVal val="visible"/>
                                      </p:to>
                                    </p:set>
                                    <p:anim to="" calcmode="lin" valueType="num">
                                      <p:cBhvr>
                                        <p:cTn id="62" dur="1" fill="hold"/>
                                        <p:tgtEl>
                                          <p:spTgt spid="133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228600"/>
            <a:ext cx="8915400" cy="68580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48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Galatians 6:7-9</a:t>
            </a: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US" sz="48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a:buChar char="Ø"/>
              <a:tabLst/>
              <a:defRPr/>
            </a:pPr>
            <a:r>
              <a:rPr kumimoji="0" lang="en-US" sz="44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We reap what we sow</a:t>
            </a:r>
          </a:p>
          <a:p>
            <a:pPr marL="342900" marR="0" lvl="0" indent="-342900" algn="l" defTabSz="914400" rtl="0" eaLnBrk="1" fontAlgn="auto" latinLnBrk="0" hangingPunct="1">
              <a:lnSpc>
                <a:spcPct val="100000"/>
              </a:lnSpc>
              <a:spcBef>
                <a:spcPct val="20000"/>
              </a:spcBef>
              <a:spcAft>
                <a:spcPts val="0"/>
              </a:spcAft>
              <a:buClrTx/>
              <a:buSzTx/>
              <a:buFont typeface="Wingdings"/>
              <a:buChar char="Ø"/>
              <a:tabLst/>
              <a:defRPr/>
            </a:pPr>
            <a:r>
              <a:rPr kumimoji="0" lang="en-US" sz="44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We reap where we sow</a:t>
            </a:r>
          </a:p>
          <a:p>
            <a:pPr marL="342900" marR="0" lvl="0" indent="-342900" algn="l" defTabSz="914400" rtl="0" eaLnBrk="1" fontAlgn="auto" latinLnBrk="0" hangingPunct="1">
              <a:lnSpc>
                <a:spcPct val="100000"/>
              </a:lnSpc>
              <a:spcBef>
                <a:spcPct val="20000"/>
              </a:spcBef>
              <a:spcAft>
                <a:spcPts val="0"/>
              </a:spcAft>
              <a:buClrTx/>
              <a:buSzTx/>
              <a:buFont typeface="Wingdings"/>
              <a:buChar char="Ø"/>
              <a:tabLst/>
              <a:defRPr/>
            </a:pPr>
            <a:r>
              <a:rPr kumimoji="0" lang="en-US" sz="44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We reap in proportion to what we sow</a:t>
            </a:r>
          </a:p>
          <a:p>
            <a:pPr marL="342900" marR="0" lvl="0" indent="-342900" algn="l" defTabSz="914400" rtl="0" eaLnBrk="1" fontAlgn="auto" latinLnBrk="0" hangingPunct="1">
              <a:lnSpc>
                <a:spcPct val="100000"/>
              </a:lnSpc>
              <a:spcBef>
                <a:spcPct val="20000"/>
              </a:spcBef>
              <a:spcAft>
                <a:spcPts val="0"/>
              </a:spcAft>
              <a:buClrTx/>
              <a:buSzTx/>
              <a:buFont typeface="Wingdings"/>
              <a:buChar char="Ø"/>
              <a:tabLst/>
              <a:defRPr/>
            </a:pPr>
            <a:r>
              <a:rPr kumimoji="0" lang="en-US" sz="44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We reap in another season than which we sow</a:t>
            </a:r>
            <a:endParaRPr kumimoji="0" lang="en-US" sz="4400" b="0" i="1" u="none" strike="noStrike" kern="1200" cap="none" spc="0" normalizeH="0" baseline="0" noProof="0" dirty="0">
              <a:ln>
                <a:noFill/>
              </a:ln>
              <a:solidFill>
                <a:srgbClr val="FFFF00"/>
              </a:solidFill>
              <a:effectLst>
                <a:glow rad="101600">
                  <a:schemeClr val="bg1">
                    <a:alpha val="60000"/>
                  </a:schemeClr>
                </a:glow>
              </a:effectLst>
              <a:uLnTx/>
              <a:uFillTx/>
              <a:latin typeface="+mn-lt"/>
              <a:ea typeface="+mn-ea"/>
              <a:cs typeface="+mn-cs"/>
            </a:endParaRPr>
          </a:p>
        </p:txBody>
      </p:sp>
      <p:pic>
        <p:nvPicPr>
          <p:cNvPr id="3" name="Picture 2"/>
          <p:cNvPicPr>
            <a:picLocks noChangeAspect="1" noChangeArrowheads="1"/>
          </p:cNvPicPr>
          <p:nvPr/>
        </p:nvPicPr>
        <p:blipFill>
          <a:blip r:embed="rId3" cstate="print"/>
          <a:srcRect/>
          <a:stretch>
            <a:fillRect/>
          </a:stretch>
        </p:blipFill>
        <p:spPr bwMode="auto">
          <a:xfrm>
            <a:off x="6324600" y="1066800"/>
            <a:ext cx="2466087" cy="2590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to="" calcmode="lin" valueType="num">
                                      <p:cBhvr>
                                        <p:cTn id="7" dur="1" fill="hold"/>
                                        <p:tgtEl>
                                          <p:spTgt spid="2">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 to="" calcmode="lin" valueType="num">
                                      <p:cBhvr>
                                        <p:cTn id="12" dur="1" fill="hold"/>
                                        <p:tgtEl>
                                          <p:spTgt spid="2">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to="" calcmode="lin" valueType="num">
                                      <p:cBhvr>
                                        <p:cTn id="17" dur="1" fill="hold"/>
                                        <p:tgtEl>
                                          <p:spTgt spid="2">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 to="" calcmode="lin" valueType="num">
                                      <p:cBhvr>
                                        <p:cTn id="22" dur="1" fill="hold"/>
                                        <p:tgtEl>
                                          <p:spTgt spid="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Bible pictures Old Testament\Solomon\Baby Judgment\Solomon's Wise Judgement 1197-38.jpg"/>
          <p:cNvPicPr>
            <a:picLocks noChangeAspect="1" noChangeArrowheads="1"/>
          </p:cNvPicPr>
          <p:nvPr/>
        </p:nvPicPr>
        <p:blipFill>
          <a:blip r:embed="rId3" cstate="print"/>
          <a:srcRect/>
          <a:stretch>
            <a:fillRect/>
          </a:stretch>
        </p:blipFill>
        <p:spPr bwMode="auto">
          <a:xfrm>
            <a:off x="1" y="0"/>
            <a:ext cx="5029200" cy="6858000"/>
          </a:xfrm>
          <a:prstGeom prst="rect">
            <a:avLst/>
          </a:prstGeom>
          <a:noFill/>
        </p:spPr>
      </p:pic>
      <p:sp>
        <p:nvSpPr>
          <p:cNvPr id="3" name="Title 2"/>
          <p:cNvSpPr>
            <a:spLocks noGrp="1"/>
          </p:cNvSpPr>
          <p:nvPr>
            <p:ph type="title"/>
          </p:nvPr>
        </p:nvSpPr>
        <p:spPr>
          <a:xfrm>
            <a:off x="5105400" y="274638"/>
            <a:ext cx="3886200" cy="6583362"/>
          </a:xfrm>
        </p:spPr>
        <p:txBody>
          <a:bodyPr>
            <a:normAutofit fontScale="90000"/>
          </a:bodyPr>
          <a:lstStyle/>
          <a:p>
            <a:r>
              <a:rPr lang="en-US" sz="4900" dirty="0" smtClean="0">
                <a:effectLst>
                  <a:glow rad="101600">
                    <a:schemeClr val="bg1">
                      <a:alpha val="60000"/>
                    </a:schemeClr>
                  </a:glow>
                </a:effectLst>
              </a:rPr>
              <a:t>The Wisdom of Solomon Concerning Finances</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a:effectLst>
                  <a:glow rad="101600">
                    <a:schemeClr val="bg1">
                      <a:alpha val="60000"/>
                    </a:schemeClr>
                  </a:glow>
                </a:effectLst>
              </a:rPr>
              <a:t/>
            </a:r>
            <a:br>
              <a:rPr lang="en-US" dirty="0">
                <a:effectLst>
                  <a:glow rad="101600">
                    <a:schemeClr val="bg1">
                      <a:alpha val="60000"/>
                    </a:schemeClr>
                  </a:glow>
                </a:effectLst>
              </a:rPr>
            </a:br>
            <a:r>
              <a:rPr lang="en-US" i="1" dirty="0" smtClean="0">
                <a:solidFill>
                  <a:srgbClr val="FFC000"/>
                </a:solidFill>
                <a:effectLst>
                  <a:glow rad="101600">
                    <a:schemeClr val="bg1">
                      <a:alpha val="60000"/>
                    </a:schemeClr>
                  </a:glow>
                </a:effectLst>
              </a:rPr>
              <a:t>“</a:t>
            </a:r>
            <a:r>
              <a:rPr lang="en-US" i="1" dirty="0">
                <a:solidFill>
                  <a:srgbClr val="FFC000"/>
                </a:solidFill>
                <a:effectLst>
                  <a:glow rad="101600">
                    <a:schemeClr val="bg1">
                      <a:alpha val="60000"/>
                    </a:schemeClr>
                  </a:glow>
                </a:effectLst>
              </a:rPr>
              <a:t>V</a:t>
            </a:r>
            <a:r>
              <a:rPr lang="en-US" i="1" dirty="0" smtClean="0">
                <a:solidFill>
                  <a:srgbClr val="FFC000"/>
                </a:solidFill>
                <a:effectLst>
                  <a:glow rad="101600">
                    <a:schemeClr val="bg1">
                      <a:alpha val="60000"/>
                    </a:schemeClr>
                  </a:glow>
                </a:effectLst>
              </a:rPr>
              <a:t>iolations of God’s Word bring financial loss.” </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(Proverbs)</a:t>
            </a:r>
            <a:endParaRPr lang="en-US" i="1" dirty="0">
              <a:solidFill>
                <a:srgbClr val="FFC000"/>
              </a:solidFill>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Bible pictures Old Testament\Solomon\Solomon asking for wisdom 1334.jpg"/>
          <p:cNvPicPr>
            <a:picLocks noChangeAspect="1" noChangeArrowheads="1"/>
          </p:cNvPicPr>
          <p:nvPr/>
        </p:nvPicPr>
        <p:blipFill>
          <a:blip r:embed="rId3" cstate="print"/>
          <a:srcRect/>
          <a:stretch>
            <a:fillRect/>
          </a:stretch>
        </p:blipFill>
        <p:spPr bwMode="auto">
          <a:xfrm>
            <a:off x="0" y="0"/>
            <a:ext cx="4906963" cy="6858000"/>
          </a:xfrm>
          <a:prstGeom prst="rect">
            <a:avLst/>
          </a:prstGeom>
          <a:noFill/>
        </p:spPr>
      </p:pic>
      <p:sp>
        <p:nvSpPr>
          <p:cNvPr id="3" name="Title 2"/>
          <p:cNvSpPr>
            <a:spLocks noGrp="1"/>
          </p:cNvSpPr>
          <p:nvPr>
            <p:ph type="title"/>
          </p:nvPr>
        </p:nvSpPr>
        <p:spPr>
          <a:xfrm>
            <a:off x="5105400" y="274638"/>
            <a:ext cx="3886200" cy="6583362"/>
          </a:xfrm>
        </p:spPr>
        <p:txBody>
          <a:bodyPr>
            <a:normAutofit fontScale="90000"/>
          </a:bodyPr>
          <a:lstStyle/>
          <a:p>
            <a:r>
              <a:rPr lang="en-US" i="1" dirty="0" smtClean="0">
                <a:effectLst>
                  <a:glow rad="101600">
                    <a:schemeClr val="bg1">
                      <a:alpha val="60000"/>
                    </a:schemeClr>
                  </a:glow>
                </a:effectLst>
              </a:rPr>
              <a:t>“I have given thee a wise and understanding heart; so that there was none like thee before thee, neither after thee shall any arise like unto thee…”</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2004</TotalTime>
  <Words>2685</Words>
  <Application>Microsoft Office PowerPoint</Application>
  <PresentationFormat>On-screen Show (4:3)</PresentationFormat>
  <Paragraphs>222</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Slide 1</vt:lpstr>
      <vt:lpstr>Slide 2</vt:lpstr>
      <vt:lpstr>Slide 3</vt:lpstr>
      <vt:lpstr>Slide 4</vt:lpstr>
      <vt:lpstr>Slide 5</vt:lpstr>
      <vt:lpstr>Slide 6</vt:lpstr>
      <vt:lpstr>Slide 7</vt:lpstr>
      <vt:lpstr>The Wisdom of Solomon Concerning Finances  “Violations of God’s Word bring financial loss.”  (Proverbs)</vt:lpstr>
      <vt:lpstr>“I have given thee a wise and understanding heart; so that there was none like thee before thee, neither after thee shall any arise like unto thee…”</vt:lpstr>
      <vt:lpstr>“Bow down thine ear, and hear the words of the wise, and apply thine heart unto my knowledge. For it is a pleasant thing if thou keep them within thee; That thy trust may be in the Lord. </vt:lpstr>
      <vt:lpstr>Slide 11</vt:lpstr>
      <vt:lpstr>Being immoral (Proverbs 5:3-13)</vt:lpstr>
      <vt:lpstr>Slide 13</vt:lpstr>
      <vt:lpstr>“But whoso committeth adultery with a woman lacketh understanding: he that doeth it destroyeth his own soul. A wound and dishonor shall he get; and his reproach shall  not be wiped away.”   Proverbs 6:32-33</vt:lpstr>
      <vt:lpstr>Spending too much time sleeping (Proverbs 6:10-11)</vt:lpstr>
      <vt:lpstr>Slide 16</vt:lpstr>
      <vt:lpstr>A Good Housewife (Proverbs 31:10-31)</vt:lpstr>
      <vt:lpstr>Slide 18</vt:lpstr>
      <vt:lpstr>Slide 19</vt:lpstr>
      <vt:lpstr>Slide 20</vt:lpstr>
      <vt:lpstr>Slide 21</vt:lpstr>
      <vt:lpstr>Slide 22</vt:lpstr>
      <vt:lpstr>Getting money by doing evil (Proverbs 10:3)</vt:lpstr>
      <vt:lpstr>Slide 24</vt:lpstr>
      <vt:lpstr>Slide 25</vt:lpstr>
      <vt:lpstr>Failing to be diligent  (Proverbs 10:4)</vt:lpstr>
      <vt:lpstr>Slide 27</vt:lpstr>
      <vt:lpstr>Slide 28</vt:lpstr>
      <vt:lpstr>Co-signing  (Proverbs 6:1-5)</vt:lpstr>
      <vt:lpstr>Slide 30</vt:lpstr>
      <vt:lpstr>Having a stingy attitude (Proverbs 11:24)</vt:lpstr>
      <vt:lpstr>Slide 32</vt:lpstr>
      <vt:lpstr>Slide 33</vt:lpstr>
      <vt:lpstr>Provoking your family to anger (Proverbs 11:29)</vt:lpstr>
      <vt:lpstr>Slide 35</vt:lpstr>
      <vt:lpstr>Getting money without labor (Proverbs 13:11)</vt:lpstr>
      <vt:lpstr>Slide 37</vt:lpstr>
      <vt:lpstr>Refusing to listen to reproofs (Proverbs 13:18)</vt:lpstr>
      <vt:lpstr>Slide 39</vt:lpstr>
      <vt:lpstr>Talking too much (Proverbs 14:23)</vt:lpstr>
      <vt:lpstr>Slide 41</vt:lpstr>
      <vt:lpstr>Being slothful (Proverbs 19:15)</vt:lpstr>
      <vt:lpstr>Slide 43</vt:lpstr>
      <vt:lpstr>Slide 44</vt:lpstr>
      <vt:lpstr>Rejecting the cry of the poor (Proverbs 21:13)</vt:lpstr>
      <vt:lpstr>Slide 46</vt:lpstr>
      <vt:lpstr>Loving Pleasure (Proverbs 21:7)</vt:lpstr>
      <vt:lpstr>Slide 48</vt:lpstr>
      <vt:lpstr>Loving wine (Proverbs 21:17)</vt:lpstr>
      <vt:lpstr>Slide 50</vt:lpstr>
      <vt:lpstr>Giving to the rich (Proverbs 22:16)</vt:lpstr>
      <vt:lpstr>Slide 52</vt:lpstr>
      <vt:lpstr>Overeating (Proverbs 23:21)</vt:lpstr>
      <vt:lpstr>Slide 54</vt:lpstr>
      <vt:lpstr>Charging usury on loans (Proverbs 28:8)</vt:lpstr>
      <vt:lpstr>Following vain persons (Proverbs 28:19)</vt:lpstr>
      <vt:lpstr>Slide 57</vt:lpstr>
      <vt:lpstr>Trying to get rich quick (Proverbs 28:20, 22)</vt:lpstr>
      <vt:lpstr>Review:</vt:lpstr>
      <vt:lpstr>Slide 60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78</cp:revision>
  <dcterms:created xsi:type="dcterms:W3CDTF">2009-07-01T15:52:59Z</dcterms:created>
  <dcterms:modified xsi:type="dcterms:W3CDTF">2009-08-05T21:58:05Z</dcterms:modified>
</cp:coreProperties>
</file>