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8" r:id="rId3"/>
    <p:sldId id="279" r:id="rId4"/>
    <p:sldId id="280" r:id="rId5"/>
    <p:sldId id="260" r:id="rId6"/>
    <p:sldId id="261" r:id="rId7"/>
    <p:sldId id="262" r:id="rId8"/>
    <p:sldId id="263" r:id="rId9"/>
    <p:sldId id="264" r:id="rId10"/>
    <p:sldId id="265" r:id="rId11"/>
    <p:sldId id="266" r:id="rId12"/>
    <p:sldId id="267" r:id="rId13"/>
    <p:sldId id="274" r:id="rId14"/>
    <p:sldId id="275" r:id="rId15"/>
    <p:sldId id="276" r:id="rId16"/>
    <p:sldId id="277" r:id="rId17"/>
    <p:sldId id="268" r:id="rId18"/>
    <p:sldId id="269" r:id="rId19"/>
    <p:sldId id="272" r:id="rId20"/>
    <p:sldId id="270" r:id="rId21"/>
    <p:sldId id="282" r:id="rId22"/>
    <p:sldId id="271" r:id="rId23"/>
    <p:sldId id="28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60" autoAdjust="0"/>
    <p:restoredTop sz="94660"/>
  </p:normalViewPr>
  <p:slideViewPr>
    <p:cSldViewPr>
      <p:cViewPr varScale="1">
        <p:scale>
          <a:sx n="72" d="100"/>
          <a:sy n="72" d="100"/>
        </p:scale>
        <p:origin x="-24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339656-9509-4F0F-8017-5B90DA717F5C}" type="datetimeFigureOut">
              <a:rPr lang="en-US" smtClean="0"/>
              <a:pPr/>
              <a:t>10/19/2009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45FCF-E717-457A-A37E-5A21DADEEC3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ED7243-BA05-4313-974C-4ABFFDB7961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45FCF-E717-457A-A37E-5A21DADEEC3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ED7243-BA05-4313-974C-4ABFFDB7961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ED7243-BA05-4313-974C-4ABFFDB7961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45FCF-E717-457A-A37E-5A21DADEEC3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51DD1-F40A-441F-9E64-6AF54FB01A85}" type="datetimeFigureOut">
              <a:rPr lang="en-US" smtClean="0"/>
              <a:pPr/>
              <a:t>10/19/2009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745DAED-AD5D-4445-BBC7-9297A58F2C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51DD1-F40A-441F-9E64-6AF54FB01A85}" type="datetimeFigureOut">
              <a:rPr lang="en-US" smtClean="0"/>
              <a:pPr/>
              <a:t>10/19/2009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5DAED-AD5D-4445-BBC7-9297A58F2CC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descr="C:\Users\Ptr. Daniel White\Desktop\Prophecy pictures\prophecy pictures\riches materal pos. plesures, worldly\Stock-Market-History-DJIA.jpg"/>
          <p:cNvPicPr>
            <a:picLocks noChangeAspect="1" noChangeArrowheads="1"/>
          </p:cNvPicPr>
          <p:nvPr/>
        </p:nvPicPr>
        <p:blipFill>
          <a:blip r:embed="rId3" cstate="print"/>
          <a:srcRect/>
          <a:stretch>
            <a:fillRect/>
          </a:stretch>
        </p:blipFill>
        <p:spPr bwMode="auto">
          <a:xfrm>
            <a:off x="0" y="0"/>
            <a:ext cx="9159025" cy="6858000"/>
          </a:xfrm>
          <a:prstGeom prst="rect">
            <a:avLst/>
          </a:prstGeom>
          <a:noFill/>
        </p:spPr>
      </p:pic>
      <p:sp>
        <p:nvSpPr>
          <p:cNvPr id="5" name="Rectangle 4"/>
          <p:cNvSpPr/>
          <p:nvPr/>
        </p:nvSpPr>
        <p:spPr>
          <a:xfrm>
            <a:off x="381000" y="4572000"/>
            <a:ext cx="8001000" cy="1200329"/>
          </a:xfrm>
          <a:prstGeom prst="rect">
            <a:avLst/>
          </a:prstGeom>
        </p:spPr>
        <p:txBody>
          <a:bodyPr wrap="square">
            <a:spAutoFit/>
          </a:bodyPr>
          <a:lstStyle/>
          <a:p>
            <a:pPr algn="ctr"/>
            <a:r>
              <a:rPr lang="en-US" sz="3600" i="1" dirty="0" smtClean="0">
                <a:solidFill>
                  <a:srgbClr val="FFC000"/>
                </a:solidFill>
                <a:effectLst>
                  <a:glow rad="101600">
                    <a:schemeClr val="bg1">
                      <a:alpha val="60000"/>
                    </a:schemeClr>
                  </a:glow>
                </a:effectLst>
              </a:rPr>
              <a:t>“And ye shall know the truth and the truth shall make you free.” (John 8:32)</a:t>
            </a:r>
            <a:endParaRPr lang="en-US" sz="3600" i="1" dirty="0">
              <a:solidFill>
                <a:srgbClr val="FFC000"/>
              </a:solidFill>
              <a:effectLst>
                <a:glow rad="101600">
                  <a:schemeClr val="bg1">
                    <a:alpha val="60000"/>
                  </a:schemeClr>
                </a:glow>
              </a:effectLst>
            </a:endParaRPr>
          </a:p>
        </p:txBody>
      </p:sp>
      <p:sp>
        <p:nvSpPr>
          <p:cNvPr id="6" name="Rectangle 5"/>
          <p:cNvSpPr/>
          <p:nvPr/>
        </p:nvSpPr>
        <p:spPr>
          <a:xfrm>
            <a:off x="685800" y="2590800"/>
            <a:ext cx="7620000" cy="1200329"/>
          </a:xfrm>
          <a:prstGeom prst="rect">
            <a:avLst/>
          </a:prstGeom>
        </p:spPr>
        <p:txBody>
          <a:bodyPr wrap="square">
            <a:spAutoFit/>
          </a:bodyPr>
          <a:lstStyle/>
          <a:p>
            <a:pPr algn="ctr"/>
            <a:r>
              <a:rPr lang="en-US" sz="3600" i="1" dirty="0" smtClean="0">
                <a:effectLst>
                  <a:glow rad="101600">
                    <a:schemeClr val="bg1">
                      <a:alpha val="60000"/>
                    </a:schemeClr>
                  </a:glow>
                </a:effectLst>
              </a:rPr>
              <a:t>What does it mean to be </a:t>
            </a:r>
          </a:p>
          <a:p>
            <a:pPr algn="ctr"/>
            <a:r>
              <a:rPr lang="en-US" sz="3600" i="1" dirty="0" smtClean="0">
                <a:effectLst>
                  <a:glow rad="101600">
                    <a:schemeClr val="bg1">
                      <a:alpha val="60000"/>
                    </a:schemeClr>
                  </a:glow>
                </a:effectLst>
              </a:rPr>
              <a:t>financially  free?</a:t>
            </a:r>
          </a:p>
        </p:txBody>
      </p:sp>
      <p:sp>
        <p:nvSpPr>
          <p:cNvPr id="7" name="Rectangle 6"/>
          <p:cNvSpPr/>
          <p:nvPr/>
        </p:nvSpPr>
        <p:spPr>
          <a:xfrm>
            <a:off x="304800" y="914401"/>
            <a:ext cx="7772400" cy="1323439"/>
          </a:xfrm>
          <a:prstGeom prst="rect">
            <a:avLst/>
          </a:prstGeom>
        </p:spPr>
        <p:txBody>
          <a:bodyPr wrap="square">
            <a:spAutoFit/>
          </a:bodyPr>
          <a:lstStyle/>
          <a:p>
            <a:pPr algn="ctr"/>
            <a:r>
              <a:rPr lang="en-US" sz="4000" dirty="0" smtClean="0">
                <a:effectLst>
                  <a:glow rad="101600">
                    <a:schemeClr val="bg1">
                      <a:alpha val="60000"/>
                    </a:schemeClr>
                  </a:glow>
                </a:effectLst>
              </a:rPr>
              <a:t>Financial Freedom</a:t>
            </a:r>
          </a:p>
          <a:p>
            <a:pPr algn="ctr"/>
            <a:r>
              <a:rPr lang="en-US" sz="4000" dirty="0" smtClean="0">
                <a:effectLst>
                  <a:glow rad="101600">
                    <a:schemeClr val="bg1">
                      <a:alpha val="60000"/>
                    </a:schemeClr>
                  </a:glow>
                </a:effectLst>
              </a:rPr>
              <a:t>(Part 14)</a:t>
            </a:r>
            <a:endParaRPr lang="en-US" sz="40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705600"/>
          </a:xfrm>
        </p:spPr>
        <p:txBody>
          <a:bodyPr>
            <a:noAutofit/>
          </a:bodyPr>
          <a:lstStyle/>
          <a:p>
            <a:r>
              <a:rPr lang="en-US" sz="3600" dirty="0" smtClean="0">
                <a:effectLst>
                  <a:glow rad="101600">
                    <a:schemeClr val="bg1">
                      <a:alpha val="60000"/>
                    </a:schemeClr>
                  </a:glow>
                </a:effectLst>
              </a:rPr>
              <a:t>Abundance (ability, opportunity, wealth, etc.) –     </a:t>
            </a:r>
            <a:r>
              <a:rPr lang="en-US" sz="3600" i="1" dirty="0" smtClean="0">
                <a:solidFill>
                  <a:srgbClr val="FFFF00"/>
                </a:solidFill>
                <a:effectLst>
                  <a:glow rad="101600">
                    <a:schemeClr val="bg1">
                      <a:alpha val="60000"/>
                    </a:schemeClr>
                  </a:glow>
                </a:effectLst>
              </a:rPr>
              <a:t>“But thou shalt remember the LORD thy God: for it is he that giveth thee power to get wealth, that he may establish his covenant which he sware unto thy fathers, as it is this day.” – Deuteronomy 8:18 </a:t>
            </a:r>
          </a:p>
          <a:p>
            <a:r>
              <a:rPr lang="en-US" sz="3600" dirty="0" smtClean="0">
                <a:effectLst>
                  <a:glow rad="101600">
                    <a:schemeClr val="bg1">
                      <a:alpha val="60000"/>
                    </a:schemeClr>
                  </a:glow>
                </a:effectLst>
              </a:rPr>
              <a:t>Test (dedicate wealth to God, use your wealth for God’s purposes, give to those in need, etc.)</a:t>
            </a:r>
          </a:p>
          <a:p>
            <a:pPr>
              <a:buNone/>
            </a:pPr>
            <a:r>
              <a:rPr lang="en-US" sz="3600" i="1" dirty="0">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“If riches increase, set not your heart upon them.” (Psalms 62:10)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buFont typeface="Arial" charset="0"/>
              <a:buChar char="•"/>
            </a:pPr>
            <a:r>
              <a:rPr lang="en-US" dirty="0" smtClean="0">
                <a:effectLst>
                  <a:glow rad="101600">
                    <a:schemeClr val="bg1">
                      <a:alpha val="60000"/>
                    </a:schemeClr>
                  </a:glow>
                </a:effectLst>
              </a:rPr>
              <a:t>Need (unwise investments, violation of the </a:t>
            </a:r>
            <a:r>
              <a:rPr lang="en-US" i="1" dirty="0" smtClean="0">
                <a:solidFill>
                  <a:srgbClr val="FFFF00"/>
                </a:solidFill>
                <a:effectLst>
                  <a:glow rad="101600">
                    <a:schemeClr val="bg1">
                      <a:alpha val="60000"/>
                    </a:schemeClr>
                  </a:glow>
                </a:effectLst>
              </a:rPr>
              <a:t>“Law of the harvest”</a:t>
            </a:r>
            <a:r>
              <a:rPr lang="en-US" i="1" dirty="0" smtClean="0">
                <a:effectLst>
                  <a:glow rad="101600">
                    <a:schemeClr val="bg1">
                      <a:alpha val="60000"/>
                    </a:schemeClr>
                  </a:glow>
                </a:effectLst>
              </a:rPr>
              <a:t>,</a:t>
            </a:r>
            <a:r>
              <a:rPr lang="en-US" i="1" dirty="0" smtClean="0">
                <a:solidFill>
                  <a:srgbClr val="FFFF00"/>
                </a:solidFill>
                <a:effectLst>
                  <a:glow rad="101600">
                    <a:schemeClr val="bg1">
                      <a:alpha val="60000"/>
                    </a:schemeClr>
                  </a:glow>
                </a:effectLst>
              </a:rPr>
              <a:t> </a:t>
            </a:r>
            <a:r>
              <a:rPr lang="en-US" dirty="0" smtClean="0">
                <a:effectLst>
                  <a:glow rad="101600">
                    <a:schemeClr val="bg1">
                      <a:alpha val="60000"/>
                    </a:schemeClr>
                  </a:glow>
                </a:effectLst>
              </a:rPr>
              <a:t>acts of God, etc.) –</a:t>
            </a:r>
          </a:p>
          <a:p>
            <a:pPr>
              <a:buNone/>
            </a:pPr>
            <a:r>
              <a:rPr lang="en-US" i="1" dirty="0" smtClean="0">
                <a:solidFill>
                  <a:srgbClr val="FFFF00"/>
                </a:solidFill>
                <a:effectLst>
                  <a:glow rad="101600">
                    <a:schemeClr val="bg1">
                      <a:alpha val="60000"/>
                    </a:schemeClr>
                  </a:glow>
                </a:effectLst>
              </a:rPr>
              <a:t>    “And said, Naked came I out of my mother's womb, and naked shall I return thither: the LORD gave, and the LORD hath taken away; blessed be the name of the LORD. In all this Job sinned not, nor charged God foolishly.” Job 1:21-22</a:t>
            </a:r>
          </a:p>
          <a:p>
            <a:pPr>
              <a:buFont typeface="Arial" charset="0"/>
              <a:buChar char="•"/>
            </a:pPr>
            <a:r>
              <a:rPr lang="en-US" dirty="0" smtClean="0">
                <a:effectLst>
                  <a:glow rad="101600">
                    <a:schemeClr val="bg1">
                      <a:alpha val="60000"/>
                    </a:schemeClr>
                  </a:glow>
                </a:effectLst>
              </a:rPr>
              <a:t>Faith (claim God’s promises, set affections on things above, pray for provisions, etc.)</a:t>
            </a:r>
          </a:p>
          <a:p>
            <a:pPr>
              <a:buNone/>
            </a:pPr>
            <a:r>
              <a:rPr lang="en-US" i="1" dirty="0">
                <a:solidFill>
                  <a:srgbClr val="FFFF00"/>
                </a:solidFill>
                <a:effectLst>
                  <a:glow rad="101600">
                    <a:schemeClr val="bg1">
                      <a:alpha val="60000"/>
                    </a:schemeClr>
                  </a:glow>
                </a:effectLst>
              </a:rPr>
              <a:t> </a:t>
            </a:r>
            <a:r>
              <a:rPr lang="en-US" i="1" dirty="0" smtClean="0">
                <a:solidFill>
                  <a:srgbClr val="FFFF00"/>
                </a:solidFill>
                <a:effectLst>
                  <a:glow rad="101600">
                    <a:schemeClr val="bg1">
                      <a:alpha val="60000"/>
                    </a:schemeClr>
                  </a:glow>
                </a:effectLst>
              </a:rPr>
              <a:t>  “Hearken, my beloved brethren, hath not God chosen the poor of this world rich in faith, and heirs of the kingdom which he hath promised to them that love him?” James 2:5 </a:t>
            </a:r>
          </a:p>
          <a:p>
            <a:pPr>
              <a:buNone/>
            </a:pPr>
            <a:endParaRPr lang="en-US" i="1" dirty="0" smtClean="0">
              <a:effectLst>
                <a:glow rad="101600">
                  <a:schemeClr val="bg1">
                    <a:alpha val="60000"/>
                  </a:schemeClr>
                </a:glow>
              </a:effectLst>
            </a:endParaRPr>
          </a:p>
          <a:p>
            <a:pPr>
              <a:buNone/>
            </a:pPr>
            <a:endParaRPr lang="en-US" i="1" dirty="0" smtClean="0">
              <a:effectLst>
                <a:glow rad="101600">
                  <a:schemeClr val="bg1">
                    <a:alpha val="60000"/>
                  </a:schemeClr>
                </a:glow>
              </a:effectLst>
            </a:endParaRPr>
          </a:p>
          <a:p>
            <a:pPr>
              <a:buNone/>
            </a:pPr>
            <a:endParaRPr lang="en-US"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324600"/>
          </a:xfrm>
        </p:spPr>
        <p:txBody>
          <a:bodyPr>
            <a:noAutofit/>
          </a:bodyPr>
          <a:lstStyle/>
          <a:p>
            <a:pPr algn="ctr">
              <a:buNone/>
            </a:pPr>
            <a:r>
              <a:rPr lang="en-US" sz="3600" dirty="0" smtClean="0">
                <a:effectLst>
                  <a:glow rad="101600">
                    <a:schemeClr val="bg1">
                      <a:alpha val="60000"/>
                    </a:schemeClr>
                  </a:glow>
                </a:effectLst>
              </a:rPr>
              <a:t>Abundance</a:t>
            </a:r>
          </a:p>
          <a:p>
            <a:pPr>
              <a:buNone/>
            </a:pPr>
            <a:r>
              <a:rPr lang="en-US" sz="3600" dirty="0" smtClean="0">
                <a:effectLst>
                  <a:glow rad="101600">
                    <a:schemeClr val="bg1">
                      <a:alpha val="60000"/>
                    </a:schemeClr>
                  </a:glow>
                </a:effectLst>
              </a:rPr>
              <a:t>                                                       </a:t>
            </a:r>
          </a:p>
          <a:p>
            <a:pPr>
              <a:buNone/>
            </a:pPr>
            <a:r>
              <a:rPr lang="en-US" sz="3600" dirty="0">
                <a:effectLst>
                  <a:glow rad="101600">
                    <a:schemeClr val="bg1">
                      <a:alpha val="60000"/>
                    </a:schemeClr>
                  </a:glow>
                </a:effectLst>
              </a:rPr>
              <a:t> </a:t>
            </a:r>
            <a:r>
              <a:rPr lang="en-US" sz="3600" dirty="0" smtClean="0">
                <a:effectLst>
                  <a:glow rad="101600">
                    <a:schemeClr val="bg1">
                      <a:alpha val="60000"/>
                    </a:schemeClr>
                  </a:glow>
                </a:effectLst>
              </a:rPr>
              <a:t>                                                            </a:t>
            </a:r>
          </a:p>
          <a:p>
            <a:pPr>
              <a:buNone/>
            </a:pPr>
            <a:r>
              <a:rPr lang="en-US" sz="3600" dirty="0" smtClean="0">
                <a:effectLst>
                  <a:glow rad="101600">
                    <a:schemeClr val="bg1">
                      <a:alpha val="60000"/>
                    </a:schemeClr>
                  </a:glow>
                </a:effectLst>
              </a:rPr>
              <a:t>   Faith                                                     Test</a:t>
            </a:r>
          </a:p>
          <a:p>
            <a:pPr>
              <a:buNone/>
            </a:pPr>
            <a:r>
              <a:rPr lang="en-US" sz="3600" dirty="0" smtClean="0">
                <a:effectLst>
                  <a:glow rad="101600">
                    <a:schemeClr val="bg1">
                      <a:alpha val="60000"/>
                    </a:schemeClr>
                  </a:glow>
                </a:effectLst>
              </a:rPr>
              <a:t>  </a:t>
            </a:r>
          </a:p>
          <a:p>
            <a:pPr>
              <a:buNone/>
            </a:pPr>
            <a:r>
              <a:rPr lang="en-US" sz="3600" dirty="0" smtClean="0">
                <a:effectLst>
                  <a:glow rad="101600">
                    <a:schemeClr val="bg1">
                      <a:alpha val="60000"/>
                    </a:schemeClr>
                  </a:glow>
                </a:effectLst>
              </a:rPr>
              <a:t>                                                     </a:t>
            </a:r>
          </a:p>
          <a:p>
            <a:pPr algn="ctr">
              <a:buNone/>
            </a:pPr>
            <a:endParaRPr lang="en-US" sz="3600" dirty="0" smtClean="0">
              <a:effectLst>
                <a:glow rad="101600">
                  <a:schemeClr val="bg1">
                    <a:alpha val="60000"/>
                  </a:schemeClr>
                </a:glow>
              </a:effectLst>
            </a:endParaRPr>
          </a:p>
          <a:p>
            <a:pPr algn="ctr">
              <a:buNone/>
            </a:pPr>
            <a:r>
              <a:rPr lang="en-US" sz="3600" dirty="0" smtClean="0">
                <a:effectLst>
                  <a:glow rad="101600">
                    <a:schemeClr val="bg1">
                      <a:alpha val="60000"/>
                    </a:schemeClr>
                  </a:glow>
                </a:effectLst>
              </a:rPr>
              <a:t>Need </a:t>
            </a:r>
            <a:endParaRPr lang="en-US" sz="3600" dirty="0">
              <a:effectLst>
                <a:glow rad="101600">
                  <a:schemeClr val="bg1">
                    <a:alpha val="60000"/>
                  </a:schemeClr>
                </a:glow>
              </a:effectLst>
            </a:endParaRPr>
          </a:p>
        </p:txBody>
      </p:sp>
      <p:sp>
        <p:nvSpPr>
          <p:cNvPr id="4" name="Rounded Rectangle 3"/>
          <p:cNvSpPr/>
          <p:nvPr/>
        </p:nvSpPr>
        <p:spPr>
          <a:xfrm>
            <a:off x="3124200" y="457200"/>
            <a:ext cx="2819400"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0" y="2362200"/>
            <a:ext cx="2819400"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6324600" y="2438400"/>
            <a:ext cx="2819400"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3200400" y="5029200"/>
            <a:ext cx="2819400"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C:\Users\Ptr. Daniel White\Desktop\Bible pictures\Bible mis\Family\Widows\Older lady content 1899-429.jpg"/>
          <p:cNvPicPr>
            <a:picLocks noChangeAspect="1" noChangeArrowheads="1"/>
          </p:cNvPicPr>
          <p:nvPr/>
        </p:nvPicPr>
        <p:blipFill>
          <a:blip r:embed="rId3" cstate="print"/>
          <a:srcRect/>
          <a:stretch>
            <a:fillRect/>
          </a:stretch>
        </p:blipFill>
        <p:spPr bwMode="auto">
          <a:xfrm>
            <a:off x="3276600" y="1447800"/>
            <a:ext cx="2625725" cy="3462495"/>
          </a:xfrm>
          <a:prstGeom prst="rect">
            <a:avLst/>
          </a:prstGeom>
          <a:ln>
            <a:noFill/>
          </a:ln>
          <a:effectLst>
            <a:softEdge rad="112500"/>
          </a:effectLst>
        </p:spPr>
      </p:pic>
      <p:sp>
        <p:nvSpPr>
          <p:cNvPr id="10" name="Right Arrow 9"/>
          <p:cNvSpPr/>
          <p:nvPr/>
        </p:nvSpPr>
        <p:spPr>
          <a:xfrm rot="2923464">
            <a:off x="6094498" y="1407502"/>
            <a:ext cx="1641821"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7966820">
            <a:off x="5927122" y="4046387"/>
            <a:ext cx="1686531"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4084591">
            <a:off x="1390086" y="3967406"/>
            <a:ext cx="1569601"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9133303">
            <a:off x="1185021" y="1294480"/>
            <a:ext cx="1569601"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1000"/>
                                        <p:tgtEl>
                                          <p:spTgt spid="7"/>
                                        </p:tgtEl>
                                        <p:attrNameLst>
                                          <p:attrName>ppt_w</p:attrName>
                                        </p:attrNameLst>
                                      </p:cBhvr>
                                      <p:tavLst>
                                        <p:tav tm="0">
                                          <p:val>
                                            <p:strVal val="ppt_w"/>
                                          </p:val>
                                        </p:tav>
                                        <p:tav tm="100000">
                                          <p:val>
                                            <p:fltVal val="0"/>
                                          </p:val>
                                        </p:tav>
                                      </p:tavLst>
                                    </p:anim>
                                    <p:anim calcmode="lin" valueType="num">
                                      <p:cBhvr>
                                        <p:cTn id="14" dur="1000"/>
                                        <p:tgtEl>
                                          <p:spTgt spid="7"/>
                                        </p:tgtEl>
                                        <p:attrNameLst>
                                          <p:attrName>ppt_h</p:attrName>
                                        </p:attrNameLst>
                                      </p:cBhvr>
                                      <p:tavLst>
                                        <p:tav tm="0">
                                          <p:val>
                                            <p:strVal val="ppt_h"/>
                                          </p:val>
                                        </p:tav>
                                        <p:tav tm="100000">
                                          <p:val>
                                            <p:fltVal val="0"/>
                                          </p:val>
                                        </p:tav>
                                      </p:tavLst>
                                    </p:anim>
                                    <p:animEffect transition="out" filter="fade">
                                      <p:cBhvr>
                                        <p:cTn id="15" dur="1000"/>
                                        <p:tgtEl>
                                          <p:spTgt spid="7"/>
                                        </p:tgtEl>
                                      </p:cBhvr>
                                    </p:animEffect>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0" fill="hold" grpId="0" nodeType="clickEffect">
                                  <p:stCondLst>
                                    <p:cond delay="0"/>
                                  </p:stCondLst>
                                  <p:childTnLst>
                                    <p:anim calcmode="lin" valueType="num">
                                      <p:cBhvr>
                                        <p:cTn id="20" dur="1000"/>
                                        <p:tgtEl>
                                          <p:spTgt spid="8"/>
                                        </p:tgtEl>
                                        <p:attrNameLst>
                                          <p:attrName>ppt_w</p:attrName>
                                        </p:attrNameLst>
                                      </p:cBhvr>
                                      <p:tavLst>
                                        <p:tav tm="0">
                                          <p:val>
                                            <p:strVal val="ppt_w"/>
                                          </p:val>
                                        </p:tav>
                                        <p:tav tm="100000">
                                          <p:val>
                                            <p:fltVal val="0"/>
                                          </p:val>
                                        </p:tav>
                                      </p:tavLst>
                                    </p:anim>
                                    <p:anim calcmode="lin" valueType="num">
                                      <p:cBhvr>
                                        <p:cTn id="21" dur="1000"/>
                                        <p:tgtEl>
                                          <p:spTgt spid="8"/>
                                        </p:tgtEl>
                                        <p:attrNameLst>
                                          <p:attrName>ppt_h</p:attrName>
                                        </p:attrNameLst>
                                      </p:cBhvr>
                                      <p:tavLst>
                                        <p:tav tm="0">
                                          <p:val>
                                            <p:strVal val="ppt_h"/>
                                          </p:val>
                                        </p:tav>
                                        <p:tav tm="100000">
                                          <p:val>
                                            <p:fltVal val="0"/>
                                          </p:val>
                                        </p:tav>
                                      </p:tavLst>
                                    </p:anim>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grpId="0" nodeType="clickEffect">
                                  <p:stCondLst>
                                    <p:cond delay="0"/>
                                  </p:stCondLst>
                                  <p:childTnLst>
                                    <p:anim calcmode="lin" valueType="num">
                                      <p:cBhvr>
                                        <p:cTn id="27" dur="1000"/>
                                        <p:tgtEl>
                                          <p:spTgt spid="6"/>
                                        </p:tgtEl>
                                        <p:attrNameLst>
                                          <p:attrName>ppt_w</p:attrName>
                                        </p:attrNameLst>
                                      </p:cBhvr>
                                      <p:tavLst>
                                        <p:tav tm="0">
                                          <p:val>
                                            <p:strVal val="ppt_w"/>
                                          </p:val>
                                        </p:tav>
                                        <p:tav tm="100000">
                                          <p:val>
                                            <p:fltVal val="0"/>
                                          </p:val>
                                        </p:tav>
                                      </p:tavLst>
                                    </p:anim>
                                    <p:anim calcmode="lin" valueType="num">
                                      <p:cBhvr>
                                        <p:cTn id="28" dur="1000"/>
                                        <p:tgtEl>
                                          <p:spTgt spid="6"/>
                                        </p:tgtEl>
                                        <p:attrNameLst>
                                          <p:attrName>ppt_h</p:attrName>
                                        </p:attrNameLst>
                                      </p:cBhvr>
                                      <p:tavLst>
                                        <p:tav tm="0">
                                          <p:val>
                                            <p:strVal val="ppt_h"/>
                                          </p:val>
                                        </p:tav>
                                        <p:tav tm="100000">
                                          <p:val>
                                            <p:fltVal val="0"/>
                                          </p:val>
                                        </p:tav>
                                      </p:tavLst>
                                    </p:anim>
                                    <p:animEffect transition="out" filter="fad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122"/>
                                        </p:tgtEl>
                                        <p:attrNameLst>
                                          <p:attrName>style.visibility</p:attrName>
                                        </p:attrNameLst>
                                      </p:cBhvr>
                                      <p:to>
                                        <p:strVal val="visible"/>
                                      </p:to>
                                    </p:set>
                                    <p:animEffect transition="in" filter="fade">
                                      <p:cBhvr>
                                        <p:cTn id="35"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382000" cy="2862322"/>
          </a:xfrm>
          <a:prstGeom prst="rect">
            <a:avLst/>
          </a:prstGeom>
        </p:spPr>
        <p:txBody>
          <a:bodyPr wrap="square">
            <a:spAutoFit/>
          </a:bodyPr>
          <a:lstStyle/>
          <a:p>
            <a:pPr algn="ctr"/>
            <a:r>
              <a:rPr lang="en-US" sz="3600" dirty="0">
                <a:effectLst>
                  <a:glow rad="101600">
                    <a:schemeClr val="bg1">
                      <a:alpha val="60000"/>
                    </a:schemeClr>
                  </a:glow>
                </a:effectLst>
              </a:rPr>
              <a:t>What is contentment? </a:t>
            </a: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a:p>
            <a:r>
              <a:rPr lang="en-US" sz="3600" i="1" dirty="0" smtClean="0">
                <a:solidFill>
                  <a:srgbClr val="FFFF00"/>
                </a:solidFill>
                <a:effectLst>
                  <a:glow rad="101600">
                    <a:schemeClr val="bg1">
                      <a:alpha val="60000"/>
                    </a:schemeClr>
                  </a:glow>
                </a:effectLst>
              </a:rPr>
              <a:t> </a:t>
            </a:r>
            <a:r>
              <a:rPr lang="en-US" sz="3600" i="1" dirty="0">
                <a:solidFill>
                  <a:srgbClr val="FFFF00"/>
                </a:solidFill>
                <a:effectLst>
                  <a:glow rad="101600">
                    <a:schemeClr val="bg1">
                      <a:alpha val="60000"/>
                    </a:schemeClr>
                  </a:glow>
                </a:effectLst>
              </a:rPr>
              <a:t>Contentment is realizing that God </a:t>
            </a:r>
            <a:r>
              <a:rPr lang="en-US" sz="3600" i="1" dirty="0" smtClean="0">
                <a:solidFill>
                  <a:srgbClr val="FFFF00"/>
                </a:solidFill>
                <a:effectLst>
                  <a:glow rad="101600">
                    <a:schemeClr val="bg1">
                      <a:alpha val="60000"/>
                    </a:schemeClr>
                  </a:glow>
                </a:effectLst>
              </a:rPr>
              <a:t>has given </a:t>
            </a:r>
            <a:r>
              <a:rPr lang="en-US" sz="3600" i="1" dirty="0">
                <a:solidFill>
                  <a:srgbClr val="FFFF00"/>
                </a:solidFill>
                <a:effectLst>
                  <a:glow rad="101600">
                    <a:schemeClr val="bg1">
                      <a:alpha val="60000"/>
                    </a:schemeClr>
                  </a:glow>
                </a:effectLst>
              </a:rPr>
              <a:t>you every thing you need for your present </a:t>
            </a:r>
            <a:r>
              <a:rPr lang="en-US" sz="3600" i="1" dirty="0" smtClean="0">
                <a:solidFill>
                  <a:srgbClr val="FFFF00"/>
                </a:solidFill>
                <a:effectLst>
                  <a:glow rad="101600">
                    <a:schemeClr val="bg1">
                      <a:alpha val="60000"/>
                    </a:schemeClr>
                  </a:glow>
                </a:effectLst>
              </a:rPr>
              <a:t>happiness! </a:t>
            </a:r>
            <a:endParaRPr lang="en-US" sz="3600" i="1" dirty="0">
              <a:solidFill>
                <a:srgbClr val="FFFF00"/>
              </a:solidFill>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srcRect/>
          <a:stretch>
            <a:fillRect/>
          </a:stretch>
        </p:blipFill>
        <p:spPr bwMode="auto">
          <a:xfrm>
            <a:off x="2667000" y="2819400"/>
            <a:ext cx="3889834" cy="3799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to="" calcmode="lin" valueType="num">
                                      <p:cBhvr>
                                        <p:cTn id="7" dur="1" fill="hold"/>
                                        <p:tgtEl>
                                          <p:spTgt spid="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52400" y="286560"/>
            <a:ext cx="8763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Many things can steal your</a:t>
            </a:r>
            <a:r>
              <a:rPr kumimoji="0" lang="en-US" sz="3600" b="0" i="0" u="none" strike="noStrike" cap="none" normalizeH="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joy, peace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happiness if you allow them.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lvl="0" eaLnBrk="0" fontAlgn="base" hangingPunct="0">
              <a:spcBef>
                <a:spcPct val="0"/>
              </a:spcBef>
              <a:spcAft>
                <a:spcPct val="0"/>
              </a:spcAft>
            </a:pPr>
            <a:r>
              <a:rPr lang="en-US" sz="3200" dirty="0">
                <a:effectLst>
                  <a:glow rad="101600">
                    <a:schemeClr val="bg1">
                      <a:alpha val="60000"/>
                    </a:schemeClr>
                  </a:glow>
                </a:effectLst>
              </a:rPr>
              <a:t>Paul was sitting in prison accused of treason against the Roman Government. His sentence if convicted would be the death penalty and yet he is expresses </a:t>
            </a:r>
            <a:r>
              <a:rPr lang="en-US" sz="3200" i="1" dirty="0">
                <a:solidFill>
                  <a:srgbClr val="FFFF00"/>
                </a:solidFill>
                <a:effectLst>
                  <a:glow rad="101600">
                    <a:schemeClr val="bg1">
                      <a:alpha val="60000"/>
                    </a:schemeClr>
                  </a:glow>
                </a:effectLst>
              </a:rPr>
              <a:t>“contentment</a:t>
            </a:r>
            <a:r>
              <a:rPr lang="en-US" sz="3200" i="1" dirty="0" smtClean="0">
                <a:solidFill>
                  <a:srgbClr val="FFFF00"/>
                </a:solidFill>
                <a:effectLst>
                  <a:glow rad="101600">
                    <a:schemeClr val="bg1">
                      <a:alpha val="60000"/>
                    </a:schemeClr>
                  </a:glow>
                </a:effectLst>
              </a:rPr>
              <a:t>”. </a:t>
            </a:r>
            <a:endParaRPr lang="en-US" sz="3200" dirty="0">
              <a:effectLst>
                <a:glow rad="101600">
                  <a:schemeClr val="bg1">
                    <a:alpha val="60000"/>
                  </a:schemeClr>
                </a:glow>
              </a:effectLst>
            </a:endParaRPr>
          </a:p>
          <a:p>
            <a:pPr lvl="0" eaLnBrk="0" fontAlgn="base" hangingPunct="0">
              <a:spcBef>
                <a:spcPct val="0"/>
              </a:spcBef>
              <a:spcAft>
                <a:spcPct val="0"/>
              </a:spcAft>
            </a:pPr>
            <a:r>
              <a:rPr lang="en-US" sz="3800" i="1" dirty="0" smtClean="0">
                <a:effectLst>
                  <a:glow rad="101600">
                    <a:schemeClr val="bg1">
                      <a:alpha val="60000"/>
                    </a:schemeClr>
                  </a:glow>
                </a:effectLst>
              </a:rPr>
              <a:t>He </a:t>
            </a:r>
            <a:r>
              <a:rPr lang="en-US" sz="3800" i="1" dirty="0">
                <a:effectLst>
                  <a:glow rad="101600">
                    <a:schemeClr val="bg1">
                      <a:alpha val="60000"/>
                    </a:schemeClr>
                  </a:glow>
                </a:effectLst>
              </a:rPr>
              <a:t>had learned contentment through the experience of </a:t>
            </a:r>
            <a:r>
              <a:rPr lang="en-US" sz="3800" i="1" dirty="0" smtClean="0">
                <a:effectLst>
                  <a:glow rad="101600">
                    <a:schemeClr val="bg1">
                      <a:alpha val="60000"/>
                    </a:schemeClr>
                  </a:glow>
                </a:effectLst>
              </a:rPr>
              <a:t>life.</a:t>
            </a:r>
          </a:p>
          <a:p>
            <a:pPr lvl="0" eaLnBrk="0" fontAlgn="base" hangingPunct="0">
              <a:spcBef>
                <a:spcPct val="0"/>
              </a:spcBef>
              <a:spcAft>
                <a:spcPct val="0"/>
              </a:spcAft>
            </a:pPr>
            <a:r>
              <a:rPr lang="en-US" sz="3800" i="1" dirty="0" smtClean="0">
                <a:effectLst>
                  <a:glow rad="101600">
                    <a:schemeClr val="bg1">
                      <a:alpha val="60000"/>
                    </a:schemeClr>
                  </a:glow>
                </a:effectLst>
              </a:rPr>
              <a:t>W</a:t>
            </a: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hen writing to the church at Philippi, he penned the</a:t>
            </a:r>
            <a:r>
              <a:rPr kumimoji="0" lang="en-US" sz="3200" b="0" i="1" u="none" strike="noStrike" cap="none" normalizeH="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 following </a:t>
            </a: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words -</a:t>
            </a:r>
            <a:endPar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pic>
        <p:nvPicPr>
          <p:cNvPr id="2050" name="Picture 2" descr="C:\Users\Ptr. Daniel White\Desktop\Bible pictures\Bible pictures New Testament\PAUL\Writing\Paul in prison C-181.jpg"/>
          <p:cNvPicPr>
            <a:picLocks noChangeAspect="1" noChangeArrowheads="1"/>
          </p:cNvPicPr>
          <p:nvPr/>
        </p:nvPicPr>
        <p:blipFill>
          <a:blip r:embed="rId3" cstate="print"/>
          <a:srcRect/>
          <a:stretch>
            <a:fillRect/>
          </a:stretch>
        </p:blipFill>
        <p:spPr bwMode="auto">
          <a:xfrm>
            <a:off x="2438400" y="1617127"/>
            <a:ext cx="4279900" cy="52408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2050"/>
                                        </p:tgtEl>
                                        <p:attrNameLst>
                                          <p:attrName>ppt_w</p:attrName>
                                        </p:attrNameLst>
                                      </p:cBhvr>
                                      <p:tavLst>
                                        <p:tav tm="0">
                                          <p:val>
                                            <p:strVal val="ppt_w"/>
                                          </p:val>
                                        </p:tav>
                                        <p:tav tm="100000">
                                          <p:val>
                                            <p:fltVal val="0"/>
                                          </p:val>
                                        </p:tav>
                                      </p:tavLst>
                                    </p:anim>
                                    <p:anim calcmode="lin" valueType="num">
                                      <p:cBhvr>
                                        <p:cTn id="7" dur="1000"/>
                                        <p:tgtEl>
                                          <p:spTgt spid="2050"/>
                                        </p:tgtEl>
                                        <p:attrNameLst>
                                          <p:attrName>ppt_h</p:attrName>
                                        </p:attrNameLst>
                                      </p:cBhvr>
                                      <p:tavLst>
                                        <p:tav tm="0">
                                          <p:val>
                                            <p:strVal val="ppt_h"/>
                                          </p:val>
                                        </p:tav>
                                        <p:tav tm="100000">
                                          <p:val>
                                            <p:fltVal val="0"/>
                                          </p:val>
                                        </p:tav>
                                      </p:tavLst>
                                    </p:anim>
                                    <p:animEffect transition="out" filter="fade">
                                      <p:cBhvr>
                                        <p:cTn id="8" dur="1000"/>
                                        <p:tgtEl>
                                          <p:spTgt spid="2050"/>
                                        </p:tgtEl>
                                      </p:cBhvr>
                                    </p:animEffect>
                                    <p:set>
                                      <p:cBhvr>
                                        <p:cTn id="9" dur="1" fill="hold">
                                          <p:stCondLst>
                                            <p:cond delay="999"/>
                                          </p:stCondLst>
                                        </p:cTn>
                                        <p:tgtEl>
                                          <p:spTgt spid="205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9217">
                                            <p:txEl>
                                              <p:pRg st="3" end="3"/>
                                            </p:txEl>
                                          </p:spTgt>
                                        </p:tgtEl>
                                        <p:attrNameLst>
                                          <p:attrName>style.visibility</p:attrName>
                                        </p:attrNameLst>
                                      </p:cBhvr>
                                      <p:to>
                                        <p:strVal val="visible"/>
                                      </p:to>
                                    </p:set>
                                    <p:anim to="" calcmode="lin" valueType="num">
                                      <p:cBhvr>
                                        <p:cTn id="14" dur="1" fill="hold"/>
                                        <p:tgtEl>
                                          <p:spTgt spid="9217">
                                            <p:txEl>
                                              <p:pRg st="3" end="3"/>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9217">
                                            <p:txEl>
                                              <p:pRg st="4" end="4"/>
                                            </p:txEl>
                                          </p:spTgt>
                                        </p:tgtEl>
                                        <p:attrNameLst>
                                          <p:attrName>style.visibility</p:attrName>
                                        </p:attrNameLst>
                                      </p:cBhvr>
                                      <p:to>
                                        <p:strVal val="visible"/>
                                      </p:to>
                                    </p:set>
                                    <p:anim to="" calcmode="lin" valueType="num">
                                      <p:cBhvr>
                                        <p:cTn id="19" dur="1" fill="hold"/>
                                        <p:tgtEl>
                                          <p:spTgt spid="9217">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217">
                                            <p:txEl>
                                              <p:pRg st="5" end="5"/>
                                            </p:txEl>
                                          </p:spTgt>
                                        </p:tgtEl>
                                        <p:attrNameLst>
                                          <p:attrName>style.visibility</p:attrName>
                                        </p:attrNameLst>
                                      </p:cBhvr>
                                      <p:to>
                                        <p:strVal val="visible"/>
                                      </p:to>
                                    </p:set>
                                    <p:anim to="" calcmode="lin" valueType="num">
                                      <p:cBhvr>
                                        <p:cTn id="24" dur="1" fill="hold"/>
                                        <p:tgtEl>
                                          <p:spTgt spid="921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c:\Users\Ptr. Daniel White\Desktop\Bible pictures\Bible pictures New Testament\PAUL\Arrest &amp; prison\Paul in prison 1349-393.jpg"/>
          <p:cNvPicPr>
            <a:picLocks noChangeAspect="1" noChangeArrowheads="1"/>
          </p:cNvPicPr>
          <p:nvPr/>
        </p:nvPicPr>
        <p:blipFill>
          <a:blip r:embed="rId3" cstate="print">
            <a:lum bright="-20000"/>
          </a:blip>
          <a:srcRect/>
          <a:stretch>
            <a:fillRect/>
          </a:stretch>
        </p:blipFill>
        <p:spPr bwMode="auto">
          <a:xfrm>
            <a:off x="4419600" y="0"/>
            <a:ext cx="4953000" cy="6858000"/>
          </a:xfrm>
          <a:prstGeom prst="rect">
            <a:avLst/>
          </a:prstGeom>
          <a:noFill/>
        </p:spPr>
      </p:pic>
      <p:pic>
        <p:nvPicPr>
          <p:cNvPr id="55298" name="Picture 2" descr="C:\Users\Ptr. Daniel White\Desktop\Bible pictures\Bible pictures New Testament\PAUL\Arrest &amp; prison\Paul in prison C-107.jpg"/>
          <p:cNvPicPr>
            <a:picLocks noChangeAspect="1" noChangeArrowheads="1"/>
          </p:cNvPicPr>
          <p:nvPr/>
        </p:nvPicPr>
        <p:blipFill>
          <a:blip r:embed="rId4" cstate="print">
            <a:lum bright="-20000"/>
          </a:blip>
          <a:srcRect/>
          <a:stretch>
            <a:fillRect/>
          </a:stretch>
        </p:blipFill>
        <p:spPr bwMode="auto">
          <a:xfrm>
            <a:off x="1" y="6350"/>
            <a:ext cx="4419599" cy="6851650"/>
          </a:xfrm>
          <a:prstGeom prst="rect">
            <a:avLst/>
          </a:prstGeom>
          <a:noFill/>
        </p:spPr>
      </p:pic>
      <p:sp>
        <p:nvSpPr>
          <p:cNvPr id="2" name="Rectangle 1"/>
          <p:cNvSpPr/>
          <p:nvPr/>
        </p:nvSpPr>
        <p:spPr>
          <a:xfrm>
            <a:off x="381000" y="228599"/>
            <a:ext cx="8534400" cy="6986528"/>
          </a:xfrm>
          <a:prstGeom prst="rect">
            <a:avLst/>
          </a:prstGeom>
        </p:spPr>
        <p:txBody>
          <a:bodyPr wrap="square">
            <a:spAutoFit/>
          </a:bodyPr>
          <a:lstStyle/>
          <a:p>
            <a:pPr lvl="0" eaLnBrk="0" fontAlgn="base" hangingPunct="0">
              <a:spcBef>
                <a:spcPct val="0"/>
              </a:spcBef>
              <a:spcAft>
                <a:spcPct val="0"/>
              </a:spcAft>
            </a:pP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“Be careful for nothing </a:t>
            </a:r>
            <a:r>
              <a:rPr kumimoji="0" lang="en-US" sz="3200" b="0" i="1" u="none" strike="noStrike" cap="none" normalizeH="0" baseline="0" dirty="0" smtClean="0">
                <a:ln>
                  <a:noFill/>
                </a:ln>
                <a:solidFill>
                  <a:srgbClr val="FFFF00"/>
                </a:solidFill>
                <a:effectLst>
                  <a:glow rad="101600">
                    <a:schemeClr val="bg1">
                      <a:alpha val="60000"/>
                    </a:schemeClr>
                  </a:glow>
                </a:effectLst>
                <a:latin typeface="Arial" pitchFamily="34" charset="0"/>
                <a:ea typeface="Times New Roman" pitchFamily="18" charset="0"/>
                <a:cs typeface="Arial" pitchFamily="34" charset="0"/>
              </a:rPr>
              <a:t>(don’t worry about anything) </a:t>
            </a: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but in every thing by prayer and supplication with thanksgiving let your request be made known unto God. And the peace of God, which passeth all understanding, shall keep your hearts and minds through Christ Jesus…I know how to be abased, and I know how to abound: every where and in all things </a:t>
            </a:r>
            <a:r>
              <a:rPr kumimoji="0" lang="en-US" sz="3200" b="0" i="1" u="none" strike="noStrike" cap="none" normalizeH="0" baseline="0" dirty="0" smtClean="0">
                <a:ln>
                  <a:noFill/>
                </a:ln>
                <a:solidFill>
                  <a:srgbClr val="FFFF00"/>
                </a:solidFill>
                <a:effectLst>
                  <a:glow rad="101600">
                    <a:schemeClr val="bg1">
                      <a:alpha val="60000"/>
                    </a:schemeClr>
                  </a:glow>
                </a:effectLst>
                <a:latin typeface="Arial" pitchFamily="34" charset="0"/>
                <a:ea typeface="Times New Roman" pitchFamily="18" charset="0"/>
                <a:cs typeface="Arial" pitchFamily="34" charset="0"/>
              </a:rPr>
              <a:t>(all circumstances) </a:t>
            </a: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I am instructed both to be full and to be hungry, both to abound and to suffer need…I have learned in whatsoever state I am in </a:t>
            </a:r>
            <a:r>
              <a:rPr kumimoji="0" lang="en-US" sz="3200" b="0" i="1" u="none" strike="noStrike" cap="none" normalizeH="0" baseline="0" dirty="0" smtClean="0">
                <a:ln>
                  <a:noFill/>
                </a:ln>
                <a:solidFill>
                  <a:srgbClr val="FFFF00"/>
                </a:solidFill>
                <a:effectLst>
                  <a:glow rad="101600">
                    <a:schemeClr val="bg1">
                      <a:alpha val="60000"/>
                    </a:schemeClr>
                  </a:glow>
                </a:effectLst>
                <a:latin typeface="Arial" pitchFamily="34" charset="0"/>
                <a:ea typeface="Times New Roman" pitchFamily="18" charset="0"/>
                <a:cs typeface="Arial" pitchFamily="34" charset="0"/>
              </a:rPr>
              <a:t>(even in prison) </a:t>
            </a:r>
            <a:r>
              <a:rPr kumimoji="0" lang="en-US" sz="3200" b="0" i="1"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therewith to be content…” </a:t>
            </a: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a:p>
            <a:pPr lvl="0" eaLnBrk="0" fontAlgn="base" hangingPunct="0">
              <a:spcBef>
                <a:spcPct val="0"/>
              </a:spcBef>
              <a:spcAft>
                <a:spcPct val="0"/>
              </a:spcAft>
            </a:pPr>
            <a:endParaRPr kumimoji="0" lang="en-US" sz="32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Ptr. Daniel White\Desktop\Bible pictures\Jesus\05 Tempted in Wilderness\Temptation of Christ 1351-9.jpg"/>
          <p:cNvPicPr>
            <a:picLocks noChangeAspect="1" noChangeArrowheads="1"/>
          </p:cNvPicPr>
          <p:nvPr/>
        </p:nvPicPr>
        <p:blipFill>
          <a:blip r:embed="rId3" cstate="print">
            <a:lum bright="-20000"/>
          </a:blip>
          <a:srcRect/>
          <a:stretch>
            <a:fillRect/>
          </a:stretch>
        </p:blipFill>
        <p:spPr bwMode="auto">
          <a:xfrm>
            <a:off x="1" y="0"/>
            <a:ext cx="9144000" cy="6858000"/>
          </a:xfrm>
          <a:prstGeom prst="rect">
            <a:avLst/>
          </a:prstGeom>
          <a:noFill/>
        </p:spPr>
      </p:pic>
      <p:sp>
        <p:nvSpPr>
          <p:cNvPr id="57345" name="Rectangle 1"/>
          <p:cNvSpPr>
            <a:spLocks noChangeArrowheads="1"/>
          </p:cNvSpPr>
          <p:nvPr/>
        </p:nvSpPr>
        <p:spPr bwMode="auto">
          <a:xfrm>
            <a:off x="0" y="1315677"/>
            <a:ext cx="891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Satan’s temptation to be “discontent” </a:t>
            </a:r>
          </a:p>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rPr>
              <a:t>must be resisted  </a:t>
            </a:r>
          </a:p>
          <a:p>
            <a:pPr marL="0" marR="0" lvl="0" indent="0" algn="ctr" defTabSz="914400" rtl="0" eaLnBrk="1" fontAlgn="base" latinLnBrk="0" hangingPunct="1">
              <a:lnSpc>
                <a:spcPct val="100000"/>
              </a:lnSpc>
              <a:spcBef>
                <a:spcPct val="0"/>
              </a:spcBef>
              <a:spcAft>
                <a:spcPct val="0"/>
              </a:spcAft>
              <a:buClrTx/>
              <a:buSzTx/>
              <a:tabLst>
                <a:tab pos="457200" algn="l"/>
              </a:tabLst>
            </a:pPr>
            <a:endPar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tab pos="457200" algn="l"/>
              </a:tabLst>
            </a:pPr>
            <a:endParaRPr lang="en-US" sz="3600" dirty="0">
              <a:solidFill>
                <a:srgbClr val="FFFF00"/>
              </a:solidFill>
              <a:effectLst>
                <a:glow rad="101600">
                  <a:schemeClr val="bg1">
                    <a:alpha val="60000"/>
                  </a:schemeClr>
                </a:glow>
              </a:effectLst>
              <a:latin typeface="Arial" pitchFamily="34" charset="0"/>
              <a:ea typeface="Times New Roman" pitchFamily="18" charset="0"/>
              <a:cs typeface="Arial" pitchFamily="34" charset="0"/>
            </a:endParaRPr>
          </a:p>
          <a:p>
            <a:pPr algn="ctr" fontAlgn="base">
              <a:spcBef>
                <a:spcPct val="0"/>
              </a:spcBef>
              <a:spcAft>
                <a:spcPct val="0"/>
              </a:spcAft>
              <a:tabLst>
                <a:tab pos="457200" algn="l"/>
              </a:tabLst>
            </a:pPr>
            <a:r>
              <a:rPr kumimoji="0" lang="en-US" sz="3600" b="0" i="1" u="none" strike="noStrike" cap="none" normalizeH="0" baseline="0" dirty="0" smtClean="0">
                <a:ln>
                  <a:noFill/>
                </a:ln>
                <a:solidFill>
                  <a:srgbClr val="FFFF00"/>
                </a:solidFill>
                <a:effectLst>
                  <a:glow rad="228600">
                    <a:schemeClr val="accent2">
                      <a:satMod val="175000"/>
                      <a:alpha val="40000"/>
                    </a:schemeClr>
                  </a:glow>
                </a:effectLst>
                <a:latin typeface="Arial" pitchFamily="34" charset="0"/>
                <a:ea typeface="Times New Roman" pitchFamily="18" charset="0"/>
                <a:cs typeface="Arial" pitchFamily="34" charset="0"/>
              </a:rPr>
              <a:t>“Resist the devil and he will flee from you…Resist </a:t>
            </a:r>
            <a:r>
              <a:rPr lang="en-US" sz="3600" i="1" dirty="0" smtClean="0">
                <a:solidFill>
                  <a:srgbClr val="FFFF00"/>
                </a:solidFill>
                <a:effectLst>
                  <a:glow rad="228600">
                    <a:schemeClr val="accent2">
                      <a:satMod val="175000"/>
                      <a:alpha val="40000"/>
                    </a:schemeClr>
                  </a:glow>
                </a:effectLst>
                <a:latin typeface="Arial" pitchFamily="34" charset="0"/>
                <a:ea typeface="Times New Roman" pitchFamily="18" charset="0"/>
                <a:cs typeface="Arial" pitchFamily="34" charset="0"/>
              </a:rPr>
              <a:t>steadfast in the faith…”</a:t>
            </a:r>
            <a:endParaRPr lang="en-US" sz="3600" dirty="0" smtClean="0">
              <a:solidFill>
                <a:srgbClr val="FFFF00"/>
              </a:solidFill>
              <a:effectLst>
                <a:glow rad="228600">
                  <a:schemeClr val="accent2">
                    <a:satMod val="175000"/>
                    <a:alpha val="40000"/>
                  </a:schemeClr>
                </a:glow>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tab pos="457200" algn="l"/>
              </a:tabLst>
            </a:pPr>
            <a:endParaRPr kumimoji="0" lang="en-US" sz="3600" b="0" i="1" u="none" strike="noStrike" cap="none" normalizeH="0" baseline="0" dirty="0" smtClean="0">
              <a:ln>
                <a:noFill/>
              </a:ln>
              <a:solidFill>
                <a:srgbClr val="FFFF00"/>
              </a:solidFill>
              <a:effectLst>
                <a:glow rad="101600">
                  <a:schemeClr val="bg1">
                    <a:alpha val="60000"/>
                  </a:schemeClr>
                </a:glow>
              </a:effectLst>
              <a:latin typeface="Arial" pitchFamily="34" charset="0"/>
              <a:ea typeface="Times New Roman"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p:cTn id="7" dur="1000" fill="hold"/>
                                        <p:tgtEl>
                                          <p:spTgt spid="57345"/>
                                        </p:tgtEl>
                                        <p:attrNameLst>
                                          <p:attrName>ppt_w</p:attrName>
                                        </p:attrNameLst>
                                      </p:cBhvr>
                                      <p:tavLst>
                                        <p:tav tm="0">
                                          <p:val>
                                            <p:strVal val="#ppt_w*0.70"/>
                                          </p:val>
                                        </p:tav>
                                        <p:tav tm="100000">
                                          <p:val>
                                            <p:strVal val="#ppt_w"/>
                                          </p:val>
                                        </p:tav>
                                      </p:tavLst>
                                    </p:anim>
                                    <p:anim calcmode="lin" valueType="num">
                                      <p:cBhvr>
                                        <p:cTn id="8" dur="1000" fill="hold"/>
                                        <p:tgtEl>
                                          <p:spTgt spid="57345"/>
                                        </p:tgtEl>
                                        <p:attrNameLst>
                                          <p:attrName>ppt_h</p:attrName>
                                        </p:attrNameLst>
                                      </p:cBhvr>
                                      <p:tavLst>
                                        <p:tav tm="0">
                                          <p:val>
                                            <p:strVal val="#ppt_h"/>
                                          </p:val>
                                        </p:tav>
                                        <p:tav tm="100000">
                                          <p:val>
                                            <p:strVal val="#ppt_h"/>
                                          </p:val>
                                        </p:tav>
                                      </p:tavLst>
                                    </p:anim>
                                    <p:animEffect transition="in" filter="fade">
                                      <p:cBhvr>
                                        <p:cTn id="9" dur="10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effectLst>
                  <a:glow rad="101600">
                    <a:schemeClr val="bg1">
                      <a:alpha val="60000"/>
                    </a:schemeClr>
                  </a:glow>
                </a:effectLst>
              </a:rPr>
              <a:t>Learning Contentment</a:t>
            </a:r>
            <a:endParaRPr lang="en-US" dirty="0">
              <a:effectLst>
                <a:glow rad="101600">
                  <a:schemeClr val="bg1">
                    <a:alpha val="60000"/>
                  </a:schemeClr>
                </a:glow>
              </a:effectLst>
            </a:endParaRPr>
          </a:p>
        </p:txBody>
      </p:sp>
      <p:sp>
        <p:nvSpPr>
          <p:cNvPr id="5" name="Text Placeholder 4"/>
          <p:cNvSpPr>
            <a:spLocks noGrp="1"/>
          </p:cNvSpPr>
          <p:nvPr>
            <p:ph type="body" idx="1"/>
          </p:nvPr>
        </p:nvSpPr>
        <p:spPr>
          <a:xfrm>
            <a:off x="457200" y="914401"/>
            <a:ext cx="4040188" cy="762000"/>
          </a:xfrm>
        </p:spPr>
        <p:txBody>
          <a:bodyPr>
            <a:normAutofit/>
          </a:bodyPr>
          <a:lstStyle/>
          <a:p>
            <a:pPr algn="ctr"/>
            <a:r>
              <a:rPr lang="en-US" sz="3200" dirty="0" smtClean="0">
                <a:solidFill>
                  <a:srgbClr val="FFFF00"/>
                </a:solidFill>
                <a:effectLst>
                  <a:glow rad="101600">
                    <a:schemeClr val="bg1">
                      <a:alpha val="60000"/>
                    </a:schemeClr>
                  </a:glow>
                </a:effectLst>
              </a:rPr>
              <a:t>Abundance</a:t>
            </a:r>
            <a:endParaRPr lang="en-US" sz="3200" dirty="0">
              <a:solidFill>
                <a:srgbClr val="FFFF00"/>
              </a:solidFill>
              <a:effectLst>
                <a:glow rad="101600">
                  <a:schemeClr val="bg1">
                    <a:alpha val="60000"/>
                  </a:schemeClr>
                </a:glow>
              </a:effectLst>
            </a:endParaRPr>
          </a:p>
        </p:txBody>
      </p:sp>
      <p:sp>
        <p:nvSpPr>
          <p:cNvPr id="3" name="Content Placeholder 2"/>
          <p:cNvSpPr>
            <a:spLocks noGrp="1"/>
          </p:cNvSpPr>
          <p:nvPr>
            <p:ph sz="half" idx="2"/>
          </p:nvPr>
        </p:nvSpPr>
        <p:spPr>
          <a:xfrm>
            <a:off x="457200" y="1828800"/>
            <a:ext cx="4040188" cy="5029199"/>
          </a:xfrm>
        </p:spPr>
        <p:txBody>
          <a:bodyPr>
            <a:normAutofit/>
          </a:bodyPr>
          <a:lstStyle/>
          <a:p>
            <a:r>
              <a:rPr lang="en-US" sz="2800" dirty="0" smtClean="0">
                <a:effectLst>
                  <a:glow rad="101600">
                    <a:schemeClr val="bg1">
                      <a:alpha val="60000"/>
                    </a:schemeClr>
                  </a:glow>
                </a:effectLst>
              </a:rPr>
              <a:t>Be grateful for what you have</a:t>
            </a:r>
          </a:p>
          <a:p>
            <a:r>
              <a:rPr lang="en-US" sz="2800" dirty="0" smtClean="0">
                <a:effectLst>
                  <a:glow rad="101600">
                    <a:schemeClr val="bg1">
                      <a:alpha val="60000"/>
                    </a:schemeClr>
                  </a:glow>
                </a:effectLst>
              </a:rPr>
              <a:t>Enjoy what you have</a:t>
            </a:r>
          </a:p>
          <a:p>
            <a:r>
              <a:rPr lang="en-US" sz="2800" dirty="0" smtClean="0">
                <a:effectLst>
                  <a:glow rad="101600">
                    <a:schemeClr val="bg1">
                      <a:alpha val="60000"/>
                    </a:schemeClr>
                  </a:glow>
                </a:effectLst>
              </a:rPr>
              <a:t>Make wise use of your material things</a:t>
            </a:r>
          </a:p>
          <a:p>
            <a:r>
              <a:rPr lang="en-US" sz="2800" dirty="0" smtClean="0">
                <a:effectLst>
                  <a:glow rad="101600">
                    <a:schemeClr val="bg1">
                      <a:alpha val="60000"/>
                    </a:schemeClr>
                  </a:glow>
                </a:effectLst>
              </a:rPr>
              <a:t>Appreciate physical comforts</a:t>
            </a:r>
          </a:p>
          <a:p>
            <a:r>
              <a:rPr lang="en-US" sz="2800" dirty="0" smtClean="0">
                <a:effectLst>
                  <a:glow rad="101600">
                    <a:schemeClr val="bg1">
                      <a:alpha val="60000"/>
                    </a:schemeClr>
                  </a:glow>
                </a:effectLst>
              </a:rPr>
              <a:t>Use your abundance for God’s glory</a:t>
            </a:r>
          </a:p>
          <a:p>
            <a:r>
              <a:rPr lang="en-US" sz="2800" dirty="0" smtClean="0">
                <a:effectLst>
                  <a:glow rad="101600">
                    <a:schemeClr val="bg1">
                      <a:alpha val="60000"/>
                    </a:schemeClr>
                  </a:glow>
                </a:effectLst>
              </a:rPr>
              <a:t>Invest in the Lord’s work</a:t>
            </a:r>
          </a:p>
          <a:p>
            <a:endParaRPr lang="en-US" sz="2800" dirty="0">
              <a:effectLst>
                <a:glow rad="101600">
                  <a:schemeClr val="bg1">
                    <a:alpha val="60000"/>
                  </a:schemeClr>
                </a:glow>
              </a:effectLst>
            </a:endParaRPr>
          </a:p>
        </p:txBody>
      </p:sp>
      <p:sp>
        <p:nvSpPr>
          <p:cNvPr id="6" name="Text Placeholder 5"/>
          <p:cNvSpPr>
            <a:spLocks noGrp="1"/>
          </p:cNvSpPr>
          <p:nvPr>
            <p:ph type="body" sz="quarter" idx="3"/>
          </p:nvPr>
        </p:nvSpPr>
        <p:spPr>
          <a:xfrm>
            <a:off x="4645025" y="914401"/>
            <a:ext cx="4041775" cy="762000"/>
          </a:xfrm>
        </p:spPr>
        <p:txBody>
          <a:bodyPr>
            <a:normAutofit/>
          </a:bodyPr>
          <a:lstStyle/>
          <a:p>
            <a:pPr algn="ctr"/>
            <a:r>
              <a:rPr lang="en-US" sz="3200" dirty="0" smtClean="0">
                <a:solidFill>
                  <a:srgbClr val="FFFF00"/>
                </a:solidFill>
                <a:effectLst>
                  <a:glow rad="101600">
                    <a:schemeClr val="bg1">
                      <a:alpha val="60000"/>
                    </a:schemeClr>
                  </a:glow>
                </a:effectLst>
              </a:rPr>
              <a:t>Need</a:t>
            </a:r>
            <a:endParaRPr lang="en-US" sz="3200" dirty="0">
              <a:solidFill>
                <a:srgbClr val="FFFF00"/>
              </a:solidFill>
              <a:effectLst>
                <a:glow rad="101600">
                  <a:schemeClr val="bg1">
                    <a:alpha val="60000"/>
                  </a:schemeClr>
                </a:glow>
              </a:effectLst>
            </a:endParaRPr>
          </a:p>
        </p:txBody>
      </p:sp>
      <p:sp>
        <p:nvSpPr>
          <p:cNvPr id="7" name="Content Placeholder 6"/>
          <p:cNvSpPr>
            <a:spLocks noGrp="1"/>
          </p:cNvSpPr>
          <p:nvPr>
            <p:ph sz="quarter" idx="4"/>
          </p:nvPr>
        </p:nvSpPr>
        <p:spPr>
          <a:xfrm>
            <a:off x="4645025" y="1752600"/>
            <a:ext cx="4498975" cy="5105400"/>
          </a:xfrm>
        </p:spPr>
        <p:txBody>
          <a:bodyPr>
            <a:normAutofit/>
          </a:bodyPr>
          <a:lstStyle/>
          <a:p>
            <a:r>
              <a:rPr lang="en-US" sz="2800" dirty="0" smtClean="0">
                <a:effectLst>
                  <a:glow rad="101600">
                    <a:schemeClr val="bg1">
                      <a:alpha val="60000"/>
                    </a:schemeClr>
                  </a:glow>
                </a:effectLst>
              </a:rPr>
              <a:t>Be silent about your needs</a:t>
            </a:r>
          </a:p>
          <a:p>
            <a:r>
              <a:rPr lang="en-US" sz="2800" dirty="0" smtClean="0">
                <a:effectLst>
                  <a:glow rad="101600">
                    <a:schemeClr val="bg1">
                      <a:alpha val="60000"/>
                    </a:schemeClr>
                  </a:glow>
                </a:effectLst>
              </a:rPr>
              <a:t>Let your request be made known unto God</a:t>
            </a:r>
          </a:p>
          <a:p>
            <a:r>
              <a:rPr lang="en-US" sz="2800" dirty="0" smtClean="0">
                <a:effectLst>
                  <a:glow rad="101600">
                    <a:schemeClr val="bg1">
                      <a:alpha val="60000"/>
                    </a:schemeClr>
                  </a:glow>
                </a:effectLst>
              </a:rPr>
              <a:t>Learn to get along with out material things</a:t>
            </a:r>
          </a:p>
          <a:p>
            <a:r>
              <a:rPr lang="en-US" sz="2800" dirty="0" smtClean="0">
                <a:effectLst>
                  <a:glow rad="101600">
                    <a:schemeClr val="bg1">
                      <a:alpha val="60000"/>
                    </a:schemeClr>
                  </a:glow>
                </a:effectLst>
              </a:rPr>
              <a:t>Learn to live with out physical comforts</a:t>
            </a:r>
          </a:p>
          <a:p>
            <a:r>
              <a:rPr lang="en-US" sz="2800" dirty="0" smtClean="0">
                <a:effectLst>
                  <a:glow rad="101600">
                    <a:schemeClr val="bg1">
                      <a:alpha val="60000"/>
                    </a:schemeClr>
                  </a:glow>
                </a:effectLst>
              </a:rPr>
              <a:t>Be cheerful when in need</a:t>
            </a:r>
          </a:p>
          <a:p>
            <a:r>
              <a:rPr lang="en-US" sz="2800" dirty="0" smtClean="0">
                <a:effectLst>
                  <a:glow rad="101600">
                    <a:schemeClr val="bg1">
                      <a:alpha val="60000"/>
                    </a:schemeClr>
                  </a:glow>
                </a:effectLst>
              </a:rPr>
              <a:t>Trust God to meet your needs</a:t>
            </a:r>
          </a:p>
          <a:p>
            <a:pPr>
              <a:buNone/>
            </a:pPr>
            <a:endParaRPr lang="en-US" sz="2800" dirty="0" smtClean="0">
              <a:effectLst>
                <a:glow rad="101600">
                  <a:schemeClr val="bg1">
                    <a:alpha val="60000"/>
                  </a:schemeClr>
                </a:glow>
              </a:effectLst>
            </a:endParaRPr>
          </a:p>
          <a:p>
            <a:endParaRPr lang="en-US" sz="28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to="" calcmode="lin" valueType="num">
                                      <p:cBhvr>
                                        <p:cTn id="37" dur="1" fill="hold"/>
                                        <p:tgtEl>
                                          <p:spTgt spid="7">
                                            <p:txEl>
                                              <p:pRg st="0" end="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 to="" calcmode="lin" valueType="num">
                                      <p:cBhvr>
                                        <p:cTn id="42" dur="1" fill="hold"/>
                                        <p:tgtEl>
                                          <p:spTgt spid="7">
                                            <p:txEl>
                                              <p:pRg st="1" end="1"/>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to="" calcmode="lin" valueType="num">
                                      <p:cBhvr>
                                        <p:cTn id="47" dur="1" fill="hold"/>
                                        <p:tgtEl>
                                          <p:spTgt spid="7">
                                            <p:txEl>
                                              <p:pRg st="2" end="2"/>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 to="" calcmode="lin" valueType="num">
                                      <p:cBhvr>
                                        <p:cTn id="52" dur="1" fill="hold"/>
                                        <p:tgtEl>
                                          <p:spTgt spid="7">
                                            <p:txEl>
                                              <p:pRg st="3" end="3"/>
                                            </p:txEl>
                                          </p:spTgt>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 to="" calcmode="lin" valueType="num">
                                      <p:cBhvr>
                                        <p:cTn id="57" dur="1" fill="hold"/>
                                        <p:tgtEl>
                                          <p:spTgt spid="7">
                                            <p:txEl>
                                              <p:pRg st="4" end="4"/>
                                            </p:txEl>
                                          </p:spTgt>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 to="" calcmode="lin" valueType="num">
                                      <p:cBhvr>
                                        <p:cTn id="62" dur="1" fill="hold"/>
                                        <p:tgtEl>
                                          <p:spTgt spid="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Reduce your bills and improve </a:t>
            </a:r>
            <a:br>
              <a:rPr lang="en-US" dirty="0" smtClean="0">
                <a:effectLst>
                  <a:glow rad="101600">
                    <a:schemeClr val="bg1">
                      <a:alpha val="60000"/>
                    </a:schemeClr>
                  </a:glow>
                </a:effectLst>
              </a:rPr>
            </a:br>
            <a:r>
              <a:rPr lang="en-US" dirty="0" smtClean="0">
                <a:effectLst>
                  <a:glow rad="101600">
                    <a:schemeClr val="bg1">
                      <a:alpha val="60000"/>
                    </a:schemeClr>
                  </a:glow>
                </a:effectLst>
              </a:rPr>
              <a:t>the quality of your life</a:t>
            </a:r>
            <a:endParaRPr lang="en-US" dirty="0">
              <a:effectLst>
                <a:glow rad="101600">
                  <a:schemeClr val="bg1">
                    <a:alpha val="60000"/>
                  </a:schemeClr>
                </a:glow>
              </a:effectLst>
            </a:endParaRPr>
          </a:p>
        </p:txBody>
      </p:sp>
      <p:pic>
        <p:nvPicPr>
          <p:cNvPr id="6146" name="Picture 2" descr="C:\Users\Ptr. Daniel White\Desktop\Bible pictures\riches materal pos. plesures, worldly\scan0005.jpg"/>
          <p:cNvPicPr>
            <a:picLocks noChangeAspect="1" noChangeArrowheads="1"/>
          </p:cNvPicPr>
          <p:nvPr/>
        </p:nvPicPr>
        <p:blipFill>
          <a:blip r:embed="rId3" cstate="print"/>
          <a:srcRect r="2762" b="10608"/>
          <a:stretch>
            <a:fillRect/>
          </a:stretch>
        </p:blipFill>
        <p:spPr bwMode="auto">
          <a:xfrm>
            <a:off x="1143000" y="1524000"/>
            <a:ext cx="6645639" cy="533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304800"/>
            <a:ext cx="8763000" cy="6553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Learn to do things yourself instead of paying for them to be done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Get rid of subscriptions you do not need – </a:t>
            </a:r>
            <a:r>
              <a:rPr kumimoji="0" lang="en-US" sz="32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magazines, newspapers, books, cable TV,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Cut down on long distance phone calls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Get rid of cell phones</a:t>
            </a:r>
            <a:r>
              <a:rPr kumimoji="0" lang="en-US" sz="3200" b="0" i="0" u="none" strike="noStrike" kern="1200" cap="none" spc="0" normalizeH="0" noProof="0" dirty="0" smtClean="0">
                <a:ln>
                  <a:noFill/>
                </a:ln>
                <a:solidFill>
                  <a:schemeClr val="tx1"/>
                </a:solidFill>
                <a:effectLst>
                  <a:glow rad="101600">
                    <a:schemeClr val="bg1">
                      <a:alpha val="60000"/>
                    </a:schemeClr>
                  </a:glow>
                </a:effectLst>
                <a:uLnTx/>
                <a:uFillTx/>
                <a:latin typeface="+mn-lt"/>
                <a:ea typeface="+mn-ea"/>
                <a:cs typeface="+mn-cs"/>
              </a:rPr>
              <a:t> </a:t>
            </a:r>
            <a:r>
              <a:rPr kumimoji="0" lang="en-US" sz="3200" b="0" i="0" u="none" strike="noStrike" kern="1200" cap="none" spc="0" normalizeH="0" noProof="0" dirty="0" smtClean="0">
                <a:ln>
                  <a:noFill/>
                </a:ln>
                <a:solidFill>
                  <a:srgbClr val="FFC000"/>
                </a:solidFill>
                <a:effectLst>
                  <a:glow rad="228600">
                    <a:schemeClr val="accent2">
                      <a:satMod val="175000"/>
                      <a:alpha val="40000"/>
                    </a:schemeClr>
                  </a:glow>
                </a:effectLst>
                <a:uLnTx/>
                <a:uFillTx/>
                <a:latin typeface="+mn-lt"/>
                <a:ea typeface="+mn-ea"/>
                <a:cs typeface="+mn-cs"/>
              </a:rPr>
              <a:t>(teens do not need phones)</a:t>
            </a:r>
            <a:endParaRPr kumimoji="0" lang="en-US" sz="3200" b="0" i="0" u="none" strike="noStrike" kern="1200" cap="none" spc="0" normalizeH="0" baseline="0" noProof="0" dirty="0" smtClean="0">
              <a:ln>
                <a:noFill/>
              </a:ln>
              <a:solidFill>
                <a:srgbClr val="FFC000"/>
              </a:solidFill>
              <a:effectLst>
                <a:glow rad="228600">
                  <a:schemeClr val="accent2">
                    <a:satMod val="175000"/>
                    <a:alpha val="40000"/>
                  </a:schemeClr>
                </a:glo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Cancel internet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Reduce the number of times you eat out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 Plan your meals and shop wisely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effectLst>
                  <a:glow rad="101600">
                    <a:schemeClr val="bg1">
                      <a:alpha val="60000"/>
                    </a:schemeClr>
                  </a:glow>
                </a:effectLst>
              </a:rPr>
              <a:t>Drink water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Eat 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to="" calcmode="lin" valueType="num">
                                      <p:cBhvr>
                                        <p:cTn id="17" dur="1" fill="hold"/>
                                        <p:tgtEl>
                                          <p:spTgt spid="2">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to="" calcmode="lin" valueType="num">
                                      <p:cBhvr>
                                        <p:cTn id="22" dur="1" fill="hold"/>
                                        <p:tgtEl>
                                          <p:spTgt spid="2">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to="" calcmode="lin" valueType="num">
                                      <p:cBhvr>
                                        <p:cTn id="27" dur="1" fill="hold"/>
                                        <p:tgtEl>
                                          <p:spTgt spid="2">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to="" calcmode="lin" valueType="num">
                                      <p:cBhvr>
                                        <p:cTn id="32" dur="1" fill="hold"/>
                                        <p:tgtEl>
                                          <p:spTgt spid="2">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to="" calcmode="lin" valueType="num">
                                      <p:cBhvr>
                                        <p:cTn id="37" dur="1" fill="hold"/>
                                        <p:tgtEl>
                                          <p:spTgt spid="2">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to="" calcmode="lin" valueType="num">
                                      <p:cBhvr>
                                        <p:cTn id="42" dur="1" fill="hold"/>
                                        <p:tgtEl>
                                          <p:spTgt spid="2">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to="" calcmode="lin" valueType="num">
                                      <p:cBhvr>
                                        <p:cTn id="47" dur="1" fill="hold"/>
                                        <p:tgtEl>
                                          <p:spTgt spid="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4802853" cy="707886"/>
          </a:xfrm>
          <a:prstGeom prst="rect">
            <a:avLst/>
          </a:prstGeom>
        </p:spPr>
        <p:txBody>
          <a:bodyPr wrap="square">
            <a:spAutoFit/>
          </a:bodyPr>
          <a:lstStyle/>
          <a:p>
            <a:r>
              <a:rPr lang="en-US" sz="4000" dirty="0" smtClean="0">
                <a:effectLst>
                  <a:glow rad="101600">
                    <a:schemeClr val="bg1">
                      <a:alpha val="60000"/>
                    </a:schemeClr>
                  </a:glow>
                </a:effectLst>
              </a:rPr>
              <a:t>Review:</a:t>
            </a:r>
            <a:endParaRPr lang="en-US" sz="4000" dirty="0"/>
          </a:p>
        </p:txBody>
      </p:sp>
      <p:pic>
        <p:nvPicPr>
          <p:cNvPr id="3" name="Picture 2"/>
          <p:cNvPicPr>
            <a:picLocks noChangeAspect="1" noChangeArrowheads="1"/>
          </p:cNvPicPr>
          <p:nvPr/>
        </p:nvPicPr>
        <p:blipFill>
          <a:blip r:embed="rId3" cstate="print"/>
          <a:srcRect/>
          <a:stretch>
            <a:fillRect/>
          </a:stretch>
        </p:blipFill>
        <p:spPr bwMode="auto">
          <a:xfrm>
            <a:off x="3581400" y="228600"/>
            <a:ext cx="3352800" cy="1453986"/>
          </a:xfrm>
          <a:prstGeom prst="rect">
            <a:avLst/>
          </a:prstGeom>
          <a:noFill/>
          <a:ln w="9525">
            <a:noFill/>
            <a:miter lim="800000"/>
            <a:headEnd/>
            <a:tailEnd/>
          </a:ln>
        </p:spPr>
      </p:pic>
      <p:sp>
        <p:nvSpPr>
          <p:cNvPr id="4" name="Rectangle 3"/>
          <p:cNvSpPr/>
          <p:nvPr/>
        </p:nvSpPr>
        <p:spPr>
          <a:xfrm>
            <a:off x="0" y="2286000"/>
            <a:ext cx="9144000" cy="3785652"/>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Biblical principles of stewardship</a:t>
            </a:r>
          </a:p>
          <a:p>
            <a:pPr>
              <a:buFont typeface="Arial" charset="0"/>
              <a:buChar char="•"/>
            </a:pPr>
            <a:r>
              <a:rPr lang="en-US" sz="4000" dirty="0" smtClean="0">
                <a:effectLst>
                  <a:glow rad="101600">
                    <a:schemeClr val="bg1">
                      <a:alpha val="60000"/>
                    </a:schemeClr>
                  </a:glow>
                </a:effectLst>
              </a:rPr>
              <a:t> What the Bible teaches about borrowing</a:t>
            </a:r>
          </a:p>
          <a:p>
            <a:pPr>
              <a:buFont typeface="Arial" charset="0"/>
              <a:buChar char="•"/>
            </a:pPr>
            <a:r>
              <a:rPr lang="en-US" sz="4000" dirty="0" smtClean="0">
                <a:effectLst>
                  <a:glow rad="101600">
                    <a:schemeClr val="bg1">
                      <a:alpha val="60000"/>
                    </a:schemeClr>
                  </a:glow>
                </a:effectLst>
              </a:rPr>
              <a:t> The sting of interest</a:t>
            </a:r>
          </a:p>
          <a:p>
            <a:pPr>
              <a:buFont typeface="Arial" charset="0"/>
              <a:buChar char="•"/>
            </a:pPr>
            <a:r>
              <a:rPr lang="en-US" sz="4000" dirty="0" smtClean="0">
                <a:effectLst>
                  <a:glow rad="101600">
                    <a:schemeClr val="bg1">
                      <a:alpha val="60000"/>
                    </a:schemeClr>
                  </a:glow>
                </a:effectLst>
              </a:rPr>
              <a:t> Establishing scriptural convictions</a:t>
            </a:r>
          </a:p>
          <a:p>
            <a:pPr>
              <a:buFont typeface="Arial" charset="0"/>
              <a:buChar char="•"/>
            </a:pPr>
            <a:r>
              <a:rPr lang="en-US" sz="4000" dirty="0" smtClean="0">
                <a:effectLst>
                  <a:glow rad="101600">
                    <a:schemeClr val="bg1">
                      <a:alpha val="60000"/>
                    </a:schemeClr>
                  </a:glow>
                </a:effectLst>
              </a:rPr>
              <a:t> Developing a giving spirit</a:t>
            </a:r>
          </a:p>
          <a:p>
            <a:pPr>
              <a:buFont typeface="Arial" charset="0"/>
              <a:buChar char="•"/>
            </a:pPr>
            <a:r>
              <a:rPr lang="en-US" sz="4000" dirty="0" smtClean="0">
                <a:effectLst>
                  <a:glow rad="101600">
                    <a:schemeClr val="bg1">
                      <a:alpha val="60000"/>
                    </a:schemeClr>
                  </a:glow>
                </a:effectLst>
              </a:rPr>
              <a:t> What it means to be financially free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7086600"/>
          </a:xfrm>
        </p:spPr>
        <p:txBody>
          <a:bodyPr>
            <a:normAutofit/>
          </a:bodyPr>
          <a:lstStyle/>
          <a:p>
            <a:r>
              <a:rPr lang="en-US" dirty="0" smtClean="0">
                <a:effectLst>
                  <a:glow rad="101600">
                    <a:schemeClr val="bg1">
                      <a:alpha val="60000"/>
                    </a:schemeClr>
                  </a:glow>
                </a:effectLst>
              </a:rPr>
              <a:t>Sell items that you do not need </a:t>
            </a:r>
          </a:p>
          <a:p>
            <a:r>
              <a:rPr lang="en-US" dirty="0" smtClean="0">
                <a:effectLst>
                  <a:glow rad="101600">
                    <a:schemeClr val="bg1">
                      <a:alpha val="60000"/>
                    </a:schemeClr>
                  </a:glow>
                </a:effectLst>
              </a:rPr>
              <a:t>Get rid of high-depreciating items</a:t>
            </a:r>
          </a:p>
          <a:p>
            <a:r>
              <a:rPr lang="en-US" dirty="0" smtClean="0">
                <a:effectLst>
                  <a:glow rad="101600">
                    <a:schemeClr val="bg1">
                      <a:alpha val="60000"/>
                    </a:schemeClr>
                  </a:glow>
                </a:effectLst>
              </a:rPr>
              <a:t>Reduce your heating </a:t>
            </a:r>
            <a:r>
              <a:rPr lang="en-US" smtClean="0">
                <a:effectLst>
                  <a:glow rad="101600">
                    <a:schemeClr val="bg1">
                      <a:alpha val="60000"/>
                    </a:schemeClr>
                  </a:glow>
                </a:effectLst>
              </a:rPr>
              <a:t>and electrical </a:t>
            </a:r>
            <a:r>
              <a:rPr lang="en-US" dirty="0" smtClean="0">
                <a:effectLst>
                  <a:glow rad="101600">
                    <a:schemeClr val="bg1">
                      <a:alpha val="60000"/>
                    </a:schemeClr>
                  </a:glow>
                </a:effectLst>
              </a:rPr>
              <a:t>bill</a:t>
            </a:r>
          </a:p>
          <a:p>
            <a:r>
              <a:rPr lang="en-US" dirty="0" smtClean="0">
                <a:effectLst>
                  <a:glow rad="101600">
                    <a:schemeClr val="bg1">
                      <a:alpha val="60000"/>
                    </a:schemeClr>
                  </a:glow>
                </a:effectLst>
              </a:rPr>
              <a:t>Practice preventive medicine to avoid high medical cost</a:t>
            </a:r>
          </a:p>
          <a:p>
            <a:r>
              <a:rPr lang="en-US" dirty="0" smtClean="0">
                <a:effectLst>
                  <a:glow rad="101600">
                    <a:schemeClr val="bg1">
                      <a:alpha val="60000"/>
                    </a:schemeClr>
                  </a:glow>
                </a:effectLst>
              </a:rPr>
              <a:t>Cut down on driving</a:t>
            </a:r>
          </a:p>
          <a:p>
            <a:r>
              <a:rPr lang="en-US" dirty="0" smtClean="0">
                <a:effectLst>
                  <a:glow rad="101600">
                    <a:schemeClr val="bg1">
                      <a:alpha val="60000"/>
                    </a:schemeClr>
                  </a:glow>
                </a:effectLst>
              </a:rPr>
              <a:t>Do not spend excessive amounts of money on hobbies</a:t>
            </a:r>
          </a:p>
          <a:p>
            <a:r>
              <a:rPr lang="en-US" dirty="0" smtClean="0">
                <a:effectLst>
                  <a:glow rad="101600">
                    <a:schemeClr val="bg1">
                      <a:alpha val="60000"/>
                    </a:schemeClr>
                  </a:glow>
                </a:effectLst>
              </a:rPr>
              <a:t>Avoid spending money on entertainment</a:t>
            </a:r>
          </a:p>
          <a:p>
            <a:r>
              <a:rPr lang="en-US" dirty="0" smtClean="0">
                <a:effectLst>
                  <a:glow rad="101600">
                    <a:schemeClr val="bg1">
                      <a:alpha val="60000"/>
                    </a:schemeClr>
                  </a:glow>
                </a:effectLst>
              </a:rPr>
              <a:t>Conquer expensive habits</a:t>
            </a:r>
          </a:p>
          <a:p>
            <a:r>
              <a:rPr lang="en-US" dirty="0" smtClean="0">
                <a:effectLst>
                  <a:glow rad="101600">
                    <a:schemeClr val="bg1">
                      <a:alpha val="60000"/>
                    </a:schemeClr>
                  </a:glow>
                </a:effectLst>
              </a:rPr>
              <a:t>Reduce vacation cost</a:t>
            </a:r>
          </a:p>
          <a:p>
            <a:endParaRPr lang="en-US"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5344322" cy="1077218"/>
          </a:xfrm>
          <a:prstGeom prst="rect">
            <a:avLst/>
          </a:prstGeom>
        </p:spPr>
        <p:txBody>
          <a:bodyPr wrap="square">
            <a:spAutoFit/>
          </a:bodyPr>
          <a:lstStyle/>
          <a:p>
            <a:pPr>
              <a:buFont typeface="Arial" charset="0"/>
              <a:buChar char="•"/>
            </a:pPr>
            <a:r>
              <a:rPr lang="en-US" sz="3200" dirty="0" smtClean="0">
                <a:effectLst>
                  <a:glow rad="101600">
                    <a:schemeClr val="bg1">
                      <a:alpha val="60000"/>
                    </a:schemeClr>
                  </a:glow>
                </a:effectLst>
              </a:rPr>
              <a:t> Get rid of family pets</a:t>
            </a:r>
          </a:p>
          <a:p>
            <a:pPr>
              <a:buFont typeface="Arial" charset="0"/>
              <a:buChar char="•"/>
            </a:pPr>
            <a:endParaRPr lang="en-US" sz="3200" dirty="0" smtClean="0">
              <a:effectLst>
                <a:glow rad="101600">
                  <a:schemeClr val="bg1">
                    <a:alpha val="60000"/>
                  </a:schemeClr>
                </a:glow>
              </a:effectLst>
            </a:endParaRPr>
          </a:p>
        </p:txBody>
      </p:sp>
      <p:pic>
        <p:nvPicPr>
          <p:cNvPr id="1026" name="Picture 2" descr="C:\Users\Ptr. Daniel White\Desktop\Bible pictures\faces\ATT2.jpg"/>
          <p:cNvPicPr>
            <a:picLocks noChangeAspect="1" noChangeArrowheads="1"/>
          </p:cNvPicPr>
          <p:nvPr/>
        </p:nvPicPr>
        <p:blipFill>
          <a:blip r:embed="rId3" cstate="print"/>
          <a:srcRect/>
          <a:stretch>
            <a:fillRect/>
          </a:stretch>
        </p:blipFill>
        <p:spPr bwMode="auto">
          <a:xfrm>
            <a:off x="914400" y="990600"/>
            <a:ext cx="7403771" cy="57295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600"/>
          </a:xfrm>
        </p:spPr>
        <p:txBody>
          <a:bodyPr/>
          <a:lstStyle/>
          <a:p>
            <a:r>
              <a:rPr lang="en-US" dirty="0" smtClean="0">
                <a:effectLst>
                  <a:glow rad="101600">
                    <a:schemeClr val="bg1">
                      <a:alpha val="60000"/>
                    </a:schemeClr>
                  </a:glow>
                </a:effectLst>
              </a:rPr>
              <a:t>Avoid impulse buying (wait and                     pray before buying an item)</a:t>
            </a:r>
          </a:p>
          <a:p>
            <a:r>
              <a:rPr lang="en-US" dirty="0" smtClean="0">
                <a:effectLst>
                  <a:glow rad="101600">
                    <a:schemeClr val="bg1">
                      <a:alpha val="60000"/>
                    </a:schemeClr>
                  </a:glow>
                </a:effectLst>
              </a:rPr>
              <a:t>Shop around for the best price</a:t>
            </a:r>
          </a:p>
          <a:p>
            <a:r>
              <a:rPr lang="en-US" dirty="0" smtClean="0">
                <a:effectLst>
                  <a:glow rad="101600">
                    <a:schemeClr val="bg1">
                      <a:alpha val="60000"/>
                    </a:schemeClr>
                  </a:glow>
                </a:effectLst>
              </a:rPr>
              <a:t>Relate purchases </a:t>
            </a:r>
            <a:r>
              <a:rPr lang="en-US" smtClean="0">
                <a:effectLst>
                  <a:glow rad="101600">
                    <a:schemeClr val="bg1">
                      <a:alpha val="60000"/>
                    </a:schemeClr>
                  </a:glow>
                </a:effectLst>
              </a:rPr>
              <a:t>to the amount of              time worked</a:t>
            </a:r>
            <a:endParaRPr lang="en-US" dirty="0" smtClean="0">
              <a:effectLst>
                <a:glow rad="101600">
                  <a:schemeClr val="bg1">
                    <a:alpha val="60000"/>
                  </a:schemeClr>
                </a:glow>
              </a:effectLst>
            </a:endParaRPr>
          </a:p>
          <a:p>
            <a:r>
              <a:rPr lang="en-US" dirty="0" smtClean="0">
                <a:effectLst>
                  <a:glow rad="101600">
                    <a:schemeClr val="bg1">
                      <a:alpha val="60000"/>
                    </a:schemeClr>
                  </a:glow>
                </a:effectLst>
              </a:rPr>
              <a:t>Garden </a:t>
            </a:r>
          </a:p>
          <a:p>
            <a:r>
              <a:rPr lang="en-US" dirty="0" smtClean="0">
                <a:effectLst>
                  <a:glow rad="101600">
                    <a:schemeClr val="bg1">
                      <a:alpha val="60000"/>
                    </a:schemeClr>
                  </a:glow>
                </a:effectLst>
              </a:rPr>
              <a:t>Buy good used cars</a:t>
            </a:r>
          </a:p>
          <a:p>
            <a:r>
              <a:rPr lang="en-US" dirty="0" smtClean="0">
                <a:effectLst>
                  <a:glow rad="101600">
                    <a:schemeClr val="bg1">
                      <a:alpha val="60000"/>
                    </a:schemeClr>
                  </a:glow>
                </a:effectLst>
              </a:rPr>
              <a:t>Live on a budget</a:t>
            </a:r>
          </a:p>
          <a:p>
            <a:r>
              <a:rPr lang="en-US" dirty="0" smtClean="0">
                <a:effectLst>
                  <a:glow rad="101600">
                    <a:schemeClr val="bg1">
                      <a:alpha val="60000"/>
                    </a:schemeClr>
                  </a:glow>
                </a:effectLst>
              </a:rPr>
              <a:t>Avoid bowering money</a:t>
            </a:r>
          </a:p>
          <a:p>
            <a:r>
              <a:rPr lang="en-US" dirty="0" smtClean="0">
                <a:effectLst>
                  <a:glow rad="101600">
                    <a:schemeClr val="bg1">
                      <a:alpha val="60000"/>
                    </a:schemeClr>
                  </a:glow>
                </a:effectLst>
              </a:rPr>
              <a:t>Pay off credit cards</a:t>
            </a:r>
          </a:p>
          <a:p>
            <a:r>
              <a:rPr lang="en-US" dirty="0" smtClean="0">
                <a:effectLst>
                  <a:glow rad="101600">
                    <a:schemeClr val="bg1">
                      <a:alpha val="60000"/>
                    </a:schemeClr>
                  </a:glow>
                </a:effectLst>
              </a:rPr>
              <a:t>Cut up your credit cards</a:t>
            </a:r>
            <a:endParaRPr lang="en-US" dirty="0">
              <a:effectLst>
                <a:glow rad="101600">
                  <a:schemeClr val="bg1">
                    <a:alpha val="60000"/>
                  </a:schemeClr>
                </a:glow>
              </a:effectLst>
            </a:endParaRPr>
          </a:p>
        </p:txBody>
      </p:sp>
      <p:pic>
        <p:nvPicPr>
          <p:cNvPr id="7170" name="Picture 2" descr="C:\Users\Ptr. Daniel White\Desktop\Bible pictures\riches materal pos. plesures, worldly\scan0009.jpg"/>
          <p:cNvPicPr>
            <a:picLocks noChangeAspect="1" noChangeArrowheads="1"/>
          </p:cNvPicPr>
          <p:nvPr/>
        </p:nvPicPr>
        <p:blipFill>
          <a:blip r:embed="rId3" cstate="print"/>
          <a:srcRect/>
          <a:stretch>
            <a:fillRect/>
          </a:stretch>
        </p:blipFill>
        <p:spPr bwMode="auto">
          <a:xfrm>
            <a:off x="5638800" y="3612776"/>
            <a:ext cx="2819400" cy="3151095"/>
          </a:xfrm>
          <a:prstGeom prst="rect">
            <a:avLst/>
          </a:prstGeom>
          <a:noFill/>
          <a:scene3d>
            <a:camera prst="orthographicFront"/>
            <a:lightRig rig="threePt" dir="t"/>
          </a:scene3d>
          <a:sp3d>
            <a:bevelT prst="convex"/>
          </a:sp3d>
        </p:spPr>
      </p:pic>
      <p:pic>
        <p:nvPicPr>
          <p:cNvPr id="1026" name="Picture 2" descr="C:\Users\Ptr. Daniel White\Desktop\Bible pictures\riches materal pos. plesures, worldly\scan0012.jpg"/>
          <p:cNvPicPr>
            <a:picLocks noChangeAspect="1" noChangeArrowheads="1"/>
          </p:cNvPicPr>
          <p:nvPr/>
        </p:nvPicPr>
        <p:blipFill>
          <a:blip r:embed="rId4" cstate="print"/>
          <a:srcRect/>
          <a:stretch>
            <a:fillRect/>
          </a:stretch>
        </p:blipFill>
        <p:spPr bwMode="auto">
          <a:xfrm>
            <a:off x="6934200" y="228600"/>
            <a:ext cx="2057400" cy="2847499"/>
          </a:xfrm>
          <a:prstGeom prst="rect">
            <a:avLst/>
          </a:prstGeom>
          <a:noFill/>
          <a:scene3d>
            <a:camera prst="orthographicFront"/>
            <a:lightRig rig="threePt" dir="t"/>
          </a:scene3d>
          <a:sp3d>
            <a:bevelT prst="convex"/>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nodeType="clickEffect">
                                  <p:stCondLst>
                                    <p:cond delay="0"/>
                                  </p:stCondLst>
                                  <p:childTnLst>
                                    <p:set>
                                      <p:cBhvr>
                                        <p:cTn id="51" dur="1" fill="hold">
                                          <p:stCondLst>
                                            <p:cond delay="0"/>
                                          </p:stCondLst>
                                        </p:cTn>
                                        <p:tgtEl>
                                          <p:spTgt spid="7170"/>
                                        </p:tgtEl>
                                        <p:attrNameLst>
                                          <p:attrName>style.visibility</p:attrName>
                                        </p:attrNameLst>
                                      </p:cBhvr>
                                      <p:to>
                                        <p:strVal val="visible"/>
                                      </p:to>
                                    </p:set>
                                    <p:anim to="" calcmode="lin" valueType="num">
                                      <p:cBhvr>
                                        <p:cTn id="52" dur="1" fill="hold"/>
                                        <p:tgtEl>
                                          <p:spTgt spid="7170"/>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 to="" calcmode="lin" valueType="num">
                                      <p:cBhvr>
                                        <p:cTn id="5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5821363"/>
          </a:xfrm>
        </p:spPr>
        <p:txBody>
          <a:bodyPr/>
          <a:lstStyle/>
          <a:p>
            <a:r>
              <a:rPr lang="en-US" dirty="0" smtClean="0">
                <a:effectLst>
                  <a:glow rad="101600">
                    <a:schemeClr val="bg1">
                      <a:alpha val="60000"/>
                    </a:schemeClr>
                  </a:glow>
                </a:effectLst>
              </a:rPr>
              <a:t>Do not allow your wife to go to Shipshewanna with the credit card</a:t>
            </a:r>
          </a:p>
        </p:txBody>
      </p:sp>
      <p:pic>
        <p:nvPicPr>
          <p:cNvPr id="1026" name="Picture 2"/>
          <p:cNvPicPr>
            <a:picLocks noChangeAspect="1" noChangeArrowheads="1"/>
          </p:cNvPicPr>
          <p:nvPr/>
        </p:nvPicPr>
        <p:blipFill>
          <a:blip r:embed="rId3" cstate="print"/>
          <a:srcRect/>
          <a:stretch>
            <a:fillRect/>
          </a:stretch>
        </p:blipFill>
        <p:spPr bwMode="auto">
          <a:xfrm>
            <a:off x="6400800" y="1295400"/>
            <a:ext cx="2552700" cy="53911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flipH="1">
            <a:off x="762000" y="2133600"/>
            <a:ext cx="3886200" cy="3462259"/>
          </a:xfrm>
          <a:prstGeom prst="rect">
            <a:avLst/>
          </a:prstGeom>
          <a:noFill/>
          <a:ln w="9525">
            <a:noFill/>
            <a:miter lim="800000"/>
            <a:headEnd/>
            <a:tailEnd/>
          </a:ln>
        </p:spPr>
      </p:pic>
      <p:pic>
        <p:nvPicPr>
          <p:cNvPr id="1028" name="Picture 4" descr="C:\Users\Ptr. Daniel White\Documents\My Scans\2009-10 (Oct)\scan0001.jpg"/>
          <p:cNvPicPr>
            <a:picLocks noChangeAspect="1" noChangeArrowheads="1"/>
          </p:cNvPicPr>
          <p:nvPr/>
        </p:nvPicPr>
        <p:blipFill>
          <a:blip r:embed="rId5" cstate="print"/>
          <a:srcRect/>
          <a:stretch>
            <a:fillRect/>
          </a:stretch>
        </p:blipFill>
        <p:spPr bwMode="auto">
          <a:xfrm>
            <a:off x="228600" y="1882608"/>
            <a:ext cx="6096000" cy="393391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to="" calcmode="lin" valueType="num">
                                      <p:cBhvr>
                                        <p:cTn id="7" dur="1" fill="hold"/>
                                        <p:tgtEl>
                                          <p:spTgt spid="102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to="" calcmode="lin" valueType="num">
                                      <p:cBhvr>
                                        <p:cTn id="12" dur="1" fill="hold"/>
                                        <p:tgtEl>
                                          <p:spTgt spid="102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to="" calcmode="lin" valueType="num">
                                      <p:cBhvr>
                                        <p:cTn id="17" dur="1" fill="hold"/>
                                        <p:tgtEl>
                                          <p:spTgt spid="10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8094524"/>
          </a:xfrm>
          <a:prstGeom prst="rect">
            <a:avLst/>
          </a:prstGeom>
        </p:spPr>
        <p:txBody>
          <a:bodyPr wrap="square">
            <a:spAutoFit/>
          </a:bodyPr>
          <a:lstStyle/>
          <a:p>
            <a:pPr>
              <a:buFont typeface="Arial" charset="0"/>
              <a:buChar char="•"/>
            </a:pPr>
            <a:r>
              <a:rPr lang="en-US" sz="4000" dirty="0" smtClean="0">
                <a:effectLst>
                  <a:glow rad="101600">
                    <a:schemeClr val="bg1">
                      <a:alpha val="60000"/>
                    </a:schemeClr>
                  </a:glow>
                </a:effectLst>
              </a:rPr>
              <a:t> Importance of living on a budget</a:t>
            </a:r>
          </a:p>
          <a:p>
            <a:pPr>
              <a:buFont typeface="Arial" charset="0"/>
              <a:buChar char="•"/>
            </a:pPr>
            <a:r>
              <a:rPr lang="en-US" sz="4000" dirty="0" smtClean="0">
                <a:effectLst>
                  <a:glow rad="101600">
                    <a:schemeClr val="bg1">
                      <a:alpha val="60000"/>
                    </a:schemeClr>
                  </a:glow>
                </a:effectLst>
              </a:rPr>
              <a:t> Making a choice to serve God rather      </a:t>
            </a:r>
          </a:p>
          <a:p>
            <a:r>
              <a:rPr lang="en-US" sz="4000" dirty="0" smtClean="0">
                <a:effectLst>
                  <a:glow rad="101600">
                    <a:schemeClr val="bg1">
                      <a:alpha val="60000"/>
                    </a:schemeClr>
                  </a:glow>
                </a:effectLst>
              </a:rPr>
              <a:t>   than money or material possessions</a:t>
            </a:r>
          </a:p>
          <a:p>
            <a:pPr>
              <a:buFont typeface="Arial" charset="0"/>
              <a:buChar char="•"/>
            </a:pPr>
            <a:r>
              <a:rPr lang="en-US" sz="4000" dirty="0" smtClean="0">
                <a:effectLst>
                  <a:glow rad="101600">
                    <a:schemeClr val="bg1">
                      <a:alpha val="60000"/>
                    </a:schemeClr>
                  </a:glow>
                </a:effectLst>
              </a:rPr>
              <a:t> Reasons for lack of funds</a:t>
            </a:r>
          </a:p>
          <a:p>
            <a:pPr>
              <a:buFont typeface="Arial" charset="0"/>
              <a:buChar char="•"/>
            </a:pPr>
            <a:r>
              <a:rPr lang="en-US" sz="4000" dirty="0" smtClean="0">
                <a:effectLst>
                  <a:glow rad="101600">
                    <a:schemeClr val="bg1">
                      <a:alpha val="60000"/>
                    </a:schemeClr>
                  </a:glow>
                </a:effectLst>
              </a:rPr>
              <a:t> Establishing the tithe as a weekly     </a:t>
            </a:r>
          </a:p>
          <a:p>
            <a:r>
              <a:rPr lang="en-US" sz="4000" dirty="0" smtClean="0">
                <a:effectLst>
                  <a:glow rad="101600">
                    <a:schemeClr val="bg1">
                      <a:alpha val="60000"/>
                    </a:schemeClr>
                  </a:glow>
                </a:effectLst>
              </a:rPr>
              <a:t>   reminder that everything we have  </a:t>
            </a:r>
          </a:p>
          <a:p>
            <a:r>
              <a:rPr lang="en-US" sz="4000" dirty="0">
                <a:effectLst>
                  <a:glow rad="101600">
                    <a:schemeClr val="bg1">
                      <a:alpha val="60000"/>
                    </a:schemeClr>
                  </a:glow>
                </a:effectLst>
              </a:rPr>
              <a:t> </a:t>
            </a:r>
            <a:r>
              <a:rPr lang="en-US" sz="4000" dirty="0" smtClean="0">
                <a:effectLst>
                  <a:glow rad="101600">
                    <a:schemeClr val="bg1">
                      <a:alpha val="60000"/>
                    </a:schemeClr>
                  </a:glow>
                </a:effectLst>
              </a:rPr>
              <a:t>  belongs to God</a:t>
            </a:r>
          </a:p>
          <a:p>
            <a:pPr>
              <a:buFont typeface="Arial" charset="0"/>
              <a:buChar char="•"/>
            </a:pPr>
            <a:r>
              <a:rPr lang="en-US" sz="4000" dirty="0" smtClean="0">
                <a:effectLst>
                  <a:glow rad="101600">
                    <a:schemeClr val="bg1">
                      <a:alpha val="60000"/>
                    </a:schemeClr>
                  </a:glow>
                </a:effectLst>
              </a:rPr>
              <a:t> Giving to meet the needs of others</a:t>
            </a:r>
          </a:p>
          <a:p>
            <a:pPr>
              <a:buFont typeface="Arial" charset="0"/>
              <a:buChar char="•"/>
            </a:pPr>
            <a:r>
              <a:rPr lang="en-US" sz="4000" dirty="0" smtClean="0">
                <a:effectLst>
                  <a:glow rad="101600">
                    <a:schemeClr val="bg1">
                      <a:alpha val="60000"/>
                    </a:schemeClr>
                  </a:glow>
                </a:effectLst>
              </a:rPr>
              <a:t> Knowing who not to give money to</a:t>
            </a:r>
          </a:p>
          <a:p>
            <a:pPr>
              <a:buFont typeface="Arial" charset="0"/>
              <a:buChar char="•"/>
            </a:pPr>
            <a:r>
              <a:rPr lang="en-US" sz="4000" dirty="0" smtClean="0">
                <a:effectLst>
                  <a:glow rad="101600">
                    <a:schemeClr val="bg1">
                      <a:alpha val="60000"/>
                    </a:schemeClr>
                  </a:glow>
                </a:effectLst>
              </a:rPr>
              <a:t> The Law of the Harvest</a:t>
            </a:r>
          </a:p>
          <a:p>
            <a:pPr>
              <a:buFont typeface="Arial" charset="0"/>
              <a:buChar char="•"/>
            </a:pPr>
            <a:endParaRPr lang="en-US" sz="4000" dirty="0" smtClean="0">
              <a:effectLst>
                <a:glow rad="101600">
                  <a:schemeClr val="bg1">
                    <a:alpha val="60000"/>
                  </a:schemeClr>
                </a:glow>
              </a:effectLst>
            </a:endParaRPr>
          </a:p>
          <a:p>
            <a:endParaRPr lang="en-US" sz="4000" dirty="0" smtClean="0">
              <a:effectLst>
                <a:glow rad="101600">
                  <a:schemeClr val="bg1">
                    <a:alpha val="60000"/>
                  </a:schemeClr>
                </a:glow>
              </a:effectLst>
            </a:endParaRPr>
          </a:p>
          <a:p>
            <a:endParaRPr lang="en-US" sz="4000" dirty="0" smtClean="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0" y="228600"/>
            <a:ext cx="9144000" cy="6629400"/>
          </a:xfrm>
          <a:prstGeom prst="rect">
            <a:avLst/>
          </a:prstGeom>
        </p:spPr>
        <p:txBody>
          <a:bodyPr>
            <a:normAutofit/>
          </a:bodyPr>
          <a:lstStyle/>
          <a:p>
            <a:pPr marL="342900" lvl="0" indent="-342900">
              <a:spcBef>
                <a:spcPct val="20000"/>
              </a:spcBef>
              <a:buFont typeface="Arial" pitchFamily="34" charset="0"/>
              <a:buChar char="•"/>
            </a:pPr>
            <a:r>
              <a:rPr lang="en-US" sz="3600" dirty="0" smtClean="0">
                <a:effectLst>
                  <a:glow rad="101600">
                    <a:schemeClr val="bg1">
                      <a:alpha val="60000"/>
                    </a:schemeClr>
                  </a:glow>
                </a:effectLst>
              </a:rPr>
              <a:t>Gambling – Right or Wrong?</a:t>
            </a:r>
          </a:p>
          <a:p>
            <a:pPr marL="342900" indent="-342900">
              <a:spcBef>
                <a:spcPct val="20000"/>
              </a:spcBef>
              <a:buFont typeface="Arial" pitchFamily="34" charset="0"/>
              <a:buChar cha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Violation </a:t>
            </a: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of God’s Word results in financial loss </a:t>
            </a:r>
            <a:r>
              <a:rPr kumimoji="0" lang="en-US" sz="3600" b="0" i="0" u="none" strike="noStrike" kern="1200" cap="none" spc="0" normalizeH="0" baseline="0" noProof="0" dirty="0" smtClean="0">
                <a:ln>
                  <a:noFill/>
                </a:ln>
                <a:effectLst>
                  <a:glow rad="101600">
                    <a:schemeClr val="bg1">
                      <a:alpha val="60000"/>
                    </a:schemeClr>
                  </a:glow>
                </a:effectLst>
                <a:uLnTx/>
                <a:uFillTx/>
                <a:latin typeface="+mn-lt"/>
                <a:ea typeface="+mn-ea"/>
                <a:cs typeface="+mn-cs"/>
              </a:rPr>
              <a:t>–</a:t>
            </a:r>
            <a:r>
              <a:rPr kumimoji="0" lang="en-US" sz="3600" b="0" i="0"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 </a:t>
            </a:r>
            <a:r>
              <a:rPr lang="en-US" sz="3600" i="1" dirty="0">
                <a:solidFill>
                  <a:srgbClr val="FFFF00"/>
                </a:solidFill>
                <a:effectLst>
                  <a:glow rad="101600">
                    <a:schemeClr val="bg1">
                      <a:alpha val="60000"/>
                    </a:schemeClr>
                  </a:glow>
                </a:effectLst>
              </a:rPr>
              <a:t>(</a:t>
            </a:r>
            <a:r>
              <a:rPr lang="en-US" sz="3600" i="1" dirty="0" smtClean="0">
                <a:solidFill>
                  <a:srgbClr val="FFFF00"/>
                </a:solidFill>
                <a:effectLst>
                  <a:glow rad="101600">
                    <a:schemeClr val="bg1">
                      <a:alpha val="60000"/>
                    </a:schemeClr>
                  </a:glow>
                </a:effectLst>
              </a:rPr>
              <a:t>Proverb</a:t>
            </a:r>
            <a:r>
              <a:rPr lang="en-US" sz="3600" i="1" dirty="0">
                <a:solidFill>
                  <a:srgbClr val="FFFF00"/>
                </a:solidFill>
                <a:effectLst>
                  <a:glow rad="101600">
                    <a:schemeClr val="bg1">
                      <a:alpha val="60000"/>
                    </a:schemeClr>
                  </a:glow>
                </a:effectLst>
              </a:rPr>
              <a:t>s</a:t>
            </a:r>
            <a:r>
              <a:rPr lang="en-US" sz="3600" i="1" dirty="0" smtClean="0">
                <a:solidFill>
                  <a:srgbClr val="FFFF00"/>
                </a:solidFill>
                <a:effectLst>
                  <a:glow rad="101600">
                    <a:schemeClr val="bg1">
                      <a:alpha val="60000"/>
                    </a:schemeClr>
                  </a:glow>
                </a:effectLst>
              </a:rPr>
              <a:t>)</a:t>
            </a:r>
            <a:endParaRPr lang="en-US" sz="3600" i="1" dirty="0">
              <a:solidFill>
                <a:srgbClr val="FFFF00"/>
              </a:solidFill>
              <a:effectLst>
                <a:glow rad="101600">
                  <a:schemeClr val="bg1">
                    <a:alpha val="60000"/>
                  </a:schemeClr>
                </a:glow>
              </a:effectLst>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The </a:t>
            </a:r>
            <a:r>
              <a:rPr kumimoji="0" lang="en-US" sz="3600" b="0" i="0" u="none" strike="noStrike" kern="1200" cap="none" spc="0" normalizeH="0" baseline="0" noProof="0" dirty="0" smtClean="0">
                <a:ln>
                  <a:noFill/>
                </a:ln>
                <a:solidFill>
                  <a:schemeClr val="tx1"/>
                </a:solidFill>
                <a:effectLst>
                  <a:glow rad="101600">
                    <a:schemeClr val="bg1">
                      <a:alpha val="60000"/>
                    </a:schemeClr>
                  </a:glow>
                </a:effectLst>
                <a:uLnTx/>
                <a:uFillTx/>
                <a:latin typeface="+mn-lt"/>
                <a:ea typeface="+mn-ea"/>
                <a:cs typeface="+mn-cs"/>
              </a:rPr>
              <a:t>Wisdom of Solomon concerning finances – </a:t>
            </a:r>
            <a:r>
              <a:rPr kumimoji="0" lang="en-US" sz="3600" b="0" i="1" u="none" strike="noStrike" kern="1200" cap="none" spc="0" normalizeH="0" baseline="0" noProof="0" dirty="0" smtClean="0">
                <a:ln>
                  <a:noFill/>
                </a:ln>
                <a:solidFill>
                  <a:srgbClr val="FFFF00"/>
                </a:solidFill>
                <a:effectLst>
                  <a:glow rad="101600">
                    <a:schemeClr val="bg1">
                      <a:alpha val="60000"/>
                    </a:schemeClr>
                  </a:glow>
                </a:effectLst>
                <a:uLnTx/>
                <a:uFillTx/>
                <a:latin typeface="+mn-lt"/>
                <a:ea typeface="+mn-ea"/>
                <a:cs typeface="+mn-cs"/>
              </a:rPr>
              <a:t>(Proverbs)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dirty="0" smtClean="0">
                <a:effectLst>
                  <a:glow rad="101600">
                    <a:schemeClr val="bg1">
                      <a:alpha val="60000"/>
                    </a:schemeClr>
                  </a:glow>
                </a:effectLst>
              </a:rPr>
              <a:t>Learning to live within your                             income -</a:t>
            </a:r>
            <a:endParaRPr kumimoji="0" lang="en-US" sz="3600" b="0" u="none" strike="noStrike" kern="1200" cap="none" spc="0" normalizeH="0" baseline="0" noProof="0" dirty="0" smtClean="0">
              <a:ln>
                <a:noFill/>
              </a:ln>
              <a:effectLst>
                <a:glow rad="101600">
                  <a:schemeClr val="bg1">
                    <a:alpha val="60000"/>
                  </a:schemeClr>
                </a:glow>
              </a:effectLst>
              <a:uLnTx/>
              <a:uFillTx/>
              <a:latin typeface="+mn-lt"/>
              <a:ea typeface="+mn-ea"/>
              <a:cs typeface="+mn-cs"/>
            </a:endParaRPr>
          </a:p>
        </p:txBody>
      </p:sp>
      <p:pic>
        <p:nvPicPr>
          <p:cNvPr id="2050" name="Picture 2" descr="C:\Users\Ptr. Daniel White\Desktop\Bible pictures\riches materal pos. plesures, worldly\scan0013.jpg"/>
          <p:cNvPicPr>
            <a:picLocks noChangeAspect="1" noChangeArrowheads="1"/>
          </p:cNvPicPr>
          <p:nvPr/>
        </p:nvPicPr>
        <p:blipFill>
          <a:blip r:embed="rId3" cstate="print"/>
          <a:srcRect/>
          <a:stretch>
            <a:fillRect/>
          </a:stretch>
        </p:blipFill>
        <p:spPr bwMode="auto">
          <a:xfrm>
            <a:off x="2362200" y="4495800"/>
            <a:ext cx="2887695" cy="2209800"/>
          </a:xfrm>
          <a:prstGeom prst="rect">
            <a:avLst/>
          </a:prstGeom>
          <a:noFill/>
          <a:scene3d>
            <a:camera prst="orthographicFront"/>
            <a:lightRig rig="threePt" dir="t"/>
          </a:scene3d>
          <a:sp3d>
            <a:bevelT prst="convex"/>
          </a:sp3d>
        </p:spPr>
      </p:pic>
      <p:pic>
        <p:nvPicPr>
          <p:cNvPr id="2052" name="Picture 4" descr="C:\Users\Ptr. Daniel White\Desktop\Bible pictures\riches materal pos. plesures, worldly\scan0007.jpg"/>
          <p:cNvPicPr>
            <a:picLocks noChangeAspect="1" noChangeArrowheads="1"/>
          </p:cNvPicPr>
          <p:nvPr/>
        </p:nvPicPr>
        <p:blipFill>
          <a:blip r:embed="rId4" cstate="print"/>
          <a:srcRect/>
          <a:stretch>
            <a:fillRect/>
          </a:stretch>
        </p:blipFill>
        <p:spPr bwMode="auto">
          <a:xfrm>
            <a:off x="6019800" y="3328117"/>
            <a:ext cx="3124200" cy="3529883"/>
          </a:xfrm>
          <a:prstGeom prst="rect">
            <a:avLst/>
          </a:prstGeom>
          <a:noFill/>
          <a:scene3d>
            <a:camera prst="orthographicFront"/>
            <a:lightRig rig="threePt" dir="t"/>
          </a:scene3d>
          <a:sp3d>
            <a:bevelT prst="convex"/>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to="" calcmode="lin" valueType="num">
                                      <p:cBhvr>
                                        <p:cTn id="7" dur="1" fill="hold"/>
                                        <p:tgtEl>
                                          <p:spTgt spid="2">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to="" calcmode="lin" valueType="num">
                                      <p:cBhvr>
                                        <p:cTn id="12" dur="1" fill="hold"/>
                                        <p:tgtEl>
                                          <p:spTgt spid="205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to="" calcmode="lin" valueType="num">
                                      <p:cBhvr>
                                        <p:cTn id="17"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effectLst>
                  <a:glow rad="101600">
                    <a:schemeClr val="bg1">
                      <a:alpha val="60000"/>
                    </a:schemeClr>
                  </a:glow>
                </a:effectLst>
              </a:rPr>
              <a:t>Learn to live within </a:t>
            </a:r>
            <a:r>
              <a:rPr lang="en-US" dirty="0">
                <a:effectLst>
                  <a:glow rad="101600">
                    <a:schemeClr val="bg1">
                      <a:alpha val="60000"/>
                    </a:schemeClr>
                  </a:glow>
                </a:effectLst>
              </a:rPr>
              <a:t>y</a:t>
            </a:r>
            <a:r>
              <a:rPr lang="en-US" dirty="0" smtClean="0">
                <a:effectLst>
                  <a:glow rad="101600">
                    <a:schemeClr val="bg1">
                      <a:alpha val="60000"/>
                    </a:schemeClr>
                  </a:glow>
                </a:effectLst>
              </a:rPr>
              <a:t>our income</a:t>
            </a:r>
            <a:endParaRPr lang="en-US" dirty="0">
              <a:effectLst>
                <a:glow rad="101600">
                  <a:schemeClr val="bg1">
                    <a:alpha val="60000"/>
                  </a:schemeClr>
                </a:glow>
              </a:effectLst>
            </a:endParaRPr>
          </a:p>
        </p:txBody>
      </p:sp>
      <p:sp>
        <p:nvSpPr>
          <p:cNvPr id="4" name="Content Placeholder 3"/>
          <p:cNvSpPr>
            <a:spLocks noGrp="1"/>
          </p:cNvSpPr>
          <p:nvPr>
            <p:ph idx="1"/>
          </p:nvPr>
        </p:nvSpPr>
        <p:spPr>
          <a:xfrm>
            <a:off x="2133600" y="1219200"/>
            <a:ext cx="7010400" cy="5638800"/>
          </a:xfrm>
        </p:spPr>
        <p:txBody>
          <a:bodyPr>
            <a:noAutofit/>
          </a:bodyPr>
          <a:lstStyle/>
          <a:p>
            <a:pPr>
              <a:buNone/>
            </a:pPr>
            <a:r>
              <a:rPr lang="en-US" sz="3600" i="1" dirty="0" smtClean="0">
                <a:solidFill>
                  <a:srgbClr val="FFFF00"/>
                </a:solidFill>
                <a:effectLst>
                  <a:glow rad="101600">
                    <a:schemeClr val="bg1">
                      <a:alpha val="60000"/>
                    </a:schemeClr>
                  </a:glow>
                </a:effectLst>
              </a:rPr>
              <a:t>    “Not that I speak in respect of want: for I have learned, in whatsoever state I am, therewith to be content. I know both how to be abased, and I know how to abound: every where and in all things I am instructed both to be full and to be hungry, both to abound and to suffer need.” (Philippians  4:11-12) </a:t>
            </a:r>
            <a:endParaRPr lang="en-US" sz="3600" i="1" dirty="0">
              <a:solidFill>
                <a:srgbClr val="FFFF00"/>
              </a:solidFill>
              <a:effectLst>
                <a:glow rad="101600">
                  <a:schemeClr val="bg1">
                    <a:alpha val="60000"/>
                  </a:schemeClr>
                </a:glow>
              </a:effectLst>
            </a:endParaRPr>
          </a:p>
        </p:txBody>
      </p:sp>
      <p:pic>
        <p:nvPicPr>
          <p:cNvPr id="1026" name="Picture 2" descr="C:\Users\Ptr. Daniel White\Desktop\Bible pictures\faces\scan0002.jpg"/>
          <p:cNvPicPr>
            <a:picLocks noChangeAspect="1" noChangeArrowheads="1"/>
          </p:cNvPicPr>
          <p:nvPr/>
        </p:nvPicPr>
        <p:blipFill>
          <a:blip r:embed="rId3" cstate="print">
            <a:duotone>
              <a:schemeClr val="bg2">
                <a:shade val="45000"/>
                <a:satMod val="135000"/>
              </a:schemeClr>
              <a:prstClr val="white"/>
            </a:duotone>
            <a:lum bright="-10000"/>
          </a:blip>
          <a:srcRect l="3571" r="7143"/>
          <a:stretch>
            <a:fillRect/>
          </a:stretch>
        </p:blipFill>
        <p:spPr bwMode="auto">
          <a:xfrm>
            <a:off x="304800" y="1524000"/>
            <a:ext cx="1981200" cy="207200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629400"/>
          </a:xfrm>
        </p:spPr>
        <p:txBody>
          <a:bodyPr>
            <a:normAutofit/>
          </a:bodyPr>
          <a:lstStyle/>
          <a:p>
            <a:pPr algn="ctr">
              <a:buNone/>
            </a:pPr>
            <a:r>
              <a:rPr lang="en-US" dirty="0" smtClean="0">
                <a:effectLst>
                  <a:glow rad="101600">
                    <a:schemeClr val="bg1">
                      <a:alpha val="60000"/>
                    </a:schemeClr>
                  </a:glow>
                </a:effectLst>
              </a:rPr>
              <a:t>      </a:t>
            </a:r>
            <a:r>
              <a:rPr lang="en-US" sz="3600" dirty="0" smtClean="0">
                <a:effectLst>
                  <a:glow rad="101600">
                    <a:schemeClr val="bg1">
                      <a:alpha val="60000"/>
                    </a:schemeClr>
                  </a:glow>
                </a:effectLst>
              </a:rPr>
              <a:t>The key to living within your income  </a:t>
            </a:r>
          </a:p>
          <a:p>
            <a:pPr algn="ctr">
              <a:buNone/>
            </a:pPr>
            <a:r>
              <a:rPr lang="en-US" i="1" dirty="0" smtClean="0">
                <a:solidFill>
                  <a:srgbClr val="FFFF00"/>
                </a:solidFill>
                <a:effectLst>
                  <a:glow rad="101600">
                    <a:schemeClr val="bg1">
                      <a:alpha val="60000"/>
                    </a:schemeClr>
                  </a:glow>
                </a:effectLst>
              </a:rPr>
              <a:t>  “Being content with such things as ye have.”</a:t>
            </a:r>
          </a:p>
          <a:p>
            <a:pPr algn="ctr">
              <a:buNone/>
            </a:pPr>
            <a:r>
              <a:rPr lang="en-US" i="1" dirty="0" smtClean="0">
                <a:solidFill>
                  <a:srgbClr val="FFFF00"/>
                </a:solidFill>
                <a:effectLst>
                  <a:glow rad="101600">
                    <a:schemeClr val="bg1">
                      <a:alpha val="60000"/>
                    </a:schemeClr>
                  </a:glow>
                </a:effectLst>
              </a:rPr>
              <a:t> (Hebrews 13:5)</a:t>
            </a:r>
          </a:p>
          <a:p>
            <a:pPr>
              <a:buFont typeface="Arial" charset="0"/>
              <a:buChar char="•"/>
            </a:pPr>
            <a:r>
              <a:rPr lang="en-US" dirty="0" smtClean="0">
                <a:effectLst>
                  <a:glow rad="101600">
                    <a:schemeClr val="bg1">
                      <a:alpha val="60000"/>
                    </a:schemeClr>
                  </a:glow>
                </a:effectLst>
              </a:rPr>
              <a:t>Life is full of ever changing circumstances </a:t>
            </a:r>
            <a:r>
              <a:rPr lang="en-US" i="1" dirty="0" smtClean="0">
                <a:effectLst>
                  <a:glow rad="101600">
                    <a:schemeClr val="bg1">
                      <a:alpha val="60000"/>
                    </a:schemeClr>
                  </a:glow>
                </a:effectLst>
              </a:rPr>
              <a:t>–             </a:t>
            </a:r>
            <a:r>
              <a:rPr lang="en-US" i="1" dirty="0" smtClean="0">
                <a:solidFill>
                  <a:srgbClr val="FFC000"/>
                </a:solidFill>
                <a:effectLst>
                  <a:glow rad="101600">
                    <a:schemeClr val="bg1">
                      <a:alpha val="60000"/>
                    </a:schemeClr>
                  </a:glow>
                </a:effectLst>
              </a:rPr>
              <a:t>“I know both how to be abased, and I know how to abound: every where and in all things I am instructed both to be full and to be hungry, both to abound and to suffer need.”</a:t>
            </a:r>
          </a:p>
          <a:p>
            <a:pPr>
              <a:buFont typeface="Arial" charset="0"/>
              <a:buChar char="•"/>
            </a:pPr>
            <a:r>
              <a:rPr lang="en-US" dirty="0" smtClean="0">
                <a:effectLst>
                  <a:glow rad="101600">
                    <a:schemeClr val="bg1">
                      <a:alpha val="60000"/>
                    </a:schemeClr>
                  </a:glow>
                </a:effectLst>
              </a:rPr>
              <a:t>Contentment is discovering the secret of living triumphantly above changing circumstances - </a:t>
            </a:r>
          </a:p>
          <a:p>
            <a:pPr>
              <a:buNone/>
            </a:pPr>
            <a:r>
              <a:rPr lang="en-US" i="1" dirty="0" smtClean="0">
                <a:solidFill>
                  <a:srgbClr val="FFC000"/>
                </a:solidFill>
                <a:effectLst>
                  <a:glow rad="101600">
                    <a:schemeClr val="bg1">
                      <a:alpha val="60000"/>
                    </a:schemeClr>
                  </a:glow>
                </a:effectLst>
              </a:rPr>
              <a:t>   “Now thanks be unto God, which always causeth us to triumph in Christ.”  (II Corinthians 2:14)</a:t>
            </a:r>
            <a:endParaRPr lang="en-US" i="1" dirty="0">
              <a:solidFill>
                <a:srgbClr val="FFC000"/>
              </a:solidFill>
              <a:effectLst>
                <a:glow rad="101600">
                  <a:schemeClr val="bg1">
                    <a:alpha val="60000"/>
                  </a:schemeClr>
                </a:glow>
              </a:effectLst>
            </a:endParaRPr>
          </a:p>
          <a:p>
            <a:pPr>
              <a:buFont typeface="Arial" charset="0"/>
              <a:buChar char="•"/>
            </a:pPr>
            <a:endParaRPr lang="en-US" i="1" dirty="0">
              <a:effectLst>
                <a:glow rad="101600">
                  <a:schemeClr val="bg1">
                    <a:alpha val="60000"/>
                  </a:schemeClr>
                </a:glow>
              </a:effectLst>
            </a:endParaRPr>
          </a:p>
          <a:p>
            <a:pPr>
              <a:buNone/>
            </a:pPr>
            <a:endParaRPr lang="en-US" i="1" dirty="0" smtClean="0">
              <a:effectLst>
                <a:glow rad="101600">
                  <a:schemeClr val="bg1">
                    <a:alpha val="60000"/>
                  </a:schemeClr>
                </a:glow>
              </a:effectLst>
            </a:endParaRPr>
          </a:p>
          <a:p>
            <a:pPr algn="ctr">
              <a:buNone/>
            </a:pPr>
            <a:endParaRPr lang="en-US" i="1" dirty="0">
              <a:solidFill>
                <a:srgbClr val="FFFF00"/>
              </a:solidFill>
              <a:effectLst>
                <a:glow rad="101600">
                  <a:schemeClr val="bg1">
                    <a:alpha val="60000"/>
                  </a:schemeClr>
                </a:glow>
              </a:effectLst>
            </a:endParaRPr>
          </a:p>
        </p:txBody>
      </p:sp>
      <p:pic>
        <p:nvPicPr>
          <p:cNvPr id="2050" name="Picture 2" descr="c:\Users\Ptr. Daniel White\Desktop\Bible pictures\Prophecy pictures\prophecy pictures\revelation\Keys2.jpg"/>
          <p:cNvPicPr>
            <a:picLocks noChangeAspect="1" noChangeArrowheads="1"/>
          </p:cNvPicPr>
          <p:nvPr/>
        </p:nvPicPr>
        <p:blipFill>
          <a:blip r:embed="rId3" cstate="print"/>
          <a:srcRect/>
          <a:stretch>
            <a:fillRect/>
          </a:stretch>
        </p:blipFill>
        <p:spPr bwMode="auto">
          <a:xfrm>
            <a:off x="0" y="0"/>
            <a:ext cx="1066800" cy="11033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to="" calcmode="lin" valueType="num">
                                      <p:cBhvr>
                                        <p:cTn id="20" dur="1" fill="hold"/>
                                        <p:tgtEl>
                                          <p:spTgt spid="3">
                                            <p:txEl>
                                              <p:pRg st="4" end="4"/>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to="" calcmode="lin" valueType="num">
                                      <p:cBhvr>
                                        <p:cTn id="25"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effectLst>
                  <a:glow rad="101600">
                    <a:schemeClr val="bg1">
                      <a:alpha val="60000"/>
                    </a:schemeClr>
                  </a:glow>
                </a:effectLst>
              </a:rPr>
              <a:t>The financial cycles of life</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152400" y="1143000"/>
            <a:ext cx="8991600" cy="5715000"/>
          </a:xfrm>
        </p:spPr>
        <p:txBody>
          <a:bodyPr>
            <a:normAutofit/>
          </a:bodyPr>
          <a:lstStyle/>
          <a:p>
            <a:pPr algn="ctr">
              <a:buNone/>
            </a:pPr>
            <a:r>
              <a:rPr lang="en-US" b="1" dirty="0" smtClean="0">
                <a:solidFill>
                  <a:schemeClr val="accent6">
                    <a:lumMod val="75000"/>
                  </a:schemeClr>
                </a:solidFill>
                <a:effectLst>
                  <a:glow rad="101600">
                    <a:schemeClr val="bg1">
                      <a:alpha val="60000"/>
                    </a:schemeClr>
                  </a:glow>
                </a:effectLst>
              </a:rPr>
              <a:t>    God does not view abundance or need as permanent conditions in an individual, </a:t>
            </a:r>
          </a:p>
          <a:p>
            <a:pPr algn="ctr">
              <a:buNone/>
            </a:pPr>
            <a:r>
              <a:rPr lang="en-US" b="1" dirty="0" smtClean="0">
                <a:solidFill>
                  <a:schemeClr val="accent6">
                    <a:lumMod val="75000"/>
                  </a:schemeClr>
                </a:solidFill>
                <a:effectLst>
                  <a:glow rad="101600">
                    <a:schemeClr val="bg1">
                      <a:alpha val="60000"/>
                    </a:schemeClr>
                  </a:glow>
                </a:effectLst>
              </a:rPr>
              <a:t>family, church, or nation!</a:t>
            </a:r>
          </a:p>
          <a:p>
            <a:pPr>
              <a:buNone/>
            </a:pPr>
            <a:r>
              <a:rPr lang="en-US" sz="3600" i="1"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   “Charge them that are rich in this world, that they be not highminded, nor trust in uncertain riches, but in the living God, who giveth us richly all things to enjoy; That they do good, that they be rich in good works, ready to distribute, willing to communicate.”            (I Timothy 6:17-18)</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01600">
                    <a:schemeClr val="bg1">
                      <a:alpha val="60000"/>
                    </a:schemeClr>
                  </a:glow>
                </a:effectLst>
              </a:rPr>
              <a:t>Abundance and need are related to God’s higher purposes</a:t>
            </a:r>
            <a:endParaRPr lang="en-US" dirty="0">
              <a:effectLst>
                <a:glow rad="101600">
                  <a:schemeClr val="bg1">
                    <a:alpha val="60000"/>
                  </a:schemeClr>
                </a:glow>
              </a:effectLst>
            </a:endParaRPr>
          </a:p>
        </p:txBody>
      </p:sp>
      <p:sp>
        <p:nvSpPr>
          <p:cNvPr id="3" name="Content Placeholder 2"/>
          <p:cNvSpPr>
            <a:spLocks noGrp="1"/>
          </p:cNvSpPr>
          <p:nvPr>
            <p:ph idx="1"/>
          </p:nvPr>
        </p:nvSpPr>
        <p:spPr>
          <a:xfrm>
            <a:off x="0" y="1752600"/>
            <a:ext cx="4495800" cy="5105400"/>
          </a:xfrm>
        </p:spPr>
        <p:txBody>
          <a:bodyPr>
            <a:normAutofit/>
          </a:bodyPr>
          <a:lstStyle/>
          <a:p>
            <a:pPr algn="ctr">
              <a:buNone/>
            </a:pPr>
            <a:r>
              <a:rPr lang="en-US" sz="3600" i="1" dirty="0" smtClean="0">
                <a:solidFill>
                  <a:srgbClr val="FFFF00"/>
                </a:solidFill>
                <a:effectLst>
                  <a:glow rad="101600">
                    <a:schemeClr val="bg1">
                      <a:alpha val="60000"/>
                    </a:schemeClr>
                  </a:glow>
                </a:effectLst>
              </a:rPr>
              <a:t>    “For ye know the grace of our Lord Jesus Christ, that, though he was rich, yet for your sakes he became poor, that ye through his poverty might be rich.”               (II Corinthians 8:9) </a:t>
            </a:r>
            <a:endParaRPr lang="en-US" sz="3600" i="1" dirty="0">
              <a:solidFill>
                <a:srgbClr val="FFFF00"/>
              </a:solidFill>
              <a:effectLst>
                <a:glow rad="101600">
                  <a:schemeClr val="bg1">
                    <a:alpha val="60000"/>
                  </a:schemeClr>
                </a:glow>
              </a:effectLst>
            </a:endParaRPr>
          </a:p>
        </p:txBody>
      </p:sp>
      <p:pic>
        <p:nvPicPr>
          <p:cNvPr id="3074" name="Picture 2" descr="C:\Users\Ptr. Daniel White\Desktop\Bible pictures\heaven\Jesus-cross-heaven.jpg"/>
          <p:cNvPicPr>
            <a:picLocks noChangeAspect="1" noChangeArrowheads="1"/>
          </p:cNvPicPr>
          <p:nvPr/>
        </p:nvPicPr>
        <p:blipFill>
          <a:blip r:embed="rId3" cstate="print">
            <a:lum bright="-10000"/>
          </a:blip>
          <a:srcRect/>
          <a:stretch>
            <a:fillRect/>
          </a:stretch>
        </p:blipFill>
        <p:spPr bwMode="auto">
          <a:xfrm>
            <a:off x="5181600" y="2590800"/>
            <a:ext cx="3452191" cy="2590800"/>
          </a:xfrm>
          <a:prstGeom prst="rect">
            <a:avLst/>
          </a:prstGeom>
          <a:noFill/>
        </p:spPr>
      </p:pic>
      <p:pic>
        <p:nvPicPr>
          <p:cNvPr id="3075" name="Picture 3" descr="C:\Users\Ptr. Daniel White\Desktop\Bible pictures\Jesus\01 Birth\1-Babe Lk 2-16 7-5.jpg"/>
          <p:cNvPicPr>
            <a:picLocks noChangeAspect="1" noChangeArrowheads="1"/>
          </p:cNvPicPr>
          <p:nvPr/>
        </p:nvPicPr>
        <p:blipFill>
          <a:blip r:embed="rId4" cstate="print"/>
          <a:srcRect t="9926" r="2174" b="18935"/>
          <a:stretch>
            <a:fillRect/>
          </a:stretch>
        </p:blipFill>
        <p:spPr bwMode="auto">
          <a:xfrm>
            <a:off x="5105400" y="2590800"/>
            <a:ext cx="3581400" cy="3276600"/>
          </a:xfrm>
          <a:prstGeom prst="rect">
            <a:avLst/>
          </a:prstGeom>
          <a:noFill/>
        </p:spPr>
      </p:pic>
      <p:pic>
        <p:nvPicPr>
          <p:cNvPr id="3076" name="Picture 4" descr="C:\Users\Ptr. Daniel White\Desktop\Bible pictures\Jesus\12 Crucifixion\Jesus_131 (www.cute-pictures.blogspot.com).jpg"/>
          <p:cNvPicPr>
            <a:picLocks noChangeAspect="1" noChangeArrowheads="1"/>
          </p:cNvPicPr>
          <p:nvPr/>
        </p:nvPicPr>
        <p:blipFill>
          <a:blip r:embed="rId5" cstate="print"/>
          <a:srcRect/>
          <a:stretch>
            <a:fillRect/>
          </a:stretch>
        </p:blipFill>
        <p:spPr bwMode="auto">
          <a:xfrm>
            <a:off x="4876800" y="2590800"/>
            <a:ext cx="3886200" cy="3276600"/>
          </a:xfrm>
          <a:prstGeom prst="rect">
            <a:avLst/>
          </a:prstGeom>
          <a:noFill/>
        </p:spPr>
      </p:pic>
      <p:pic>
        <p:nvPicPr>
          <p:cNvPr id="3077" name="Picture 5" descr="C:\Users\Ptr. Daniel White\Desktop\Bible pictures\Praying\man praising God.bmp"/>
          <p:cNvPicPr>
            <a:picLocks noChangeAspect="1" noChangeArrowheads="1"/>
          </p:cNvPicPr>
          <p:nvPr/>
        </p:nvPicPr>
        <p:blipFill>
          <a:blip r:embed="rId6" cstate="print"/>
          <a:srcRect/>
          <a:stretch>
            <a:fillRect/>
          </a:stretch>
        </p:blipFill>
        <p:spPr bwMode="auto">
          <a:xfrm>
            <a:off x="4800600" y="2515297"/>
            <a:ext cx="4038600" cy="4342703"/>
          </a:xfrm>
          <a:prstGeom prst="rect">
            <a:avLst/>
          </a:prstGeom>
          <a:noFill/>
        </p:spPr>
      </p:pic>
      <p:sp>
        <p:nvSpPr>
          <p:cNvPr id="8" name="Rectangle 7"/>
          <p:cNvSpPr/>
          <p:nvPr/>
        </p:nvSpPr>
        <p:spPr>
          <a:xfrm>
            <a:off x="4800600" y="2514600"/>
            <a:ext cx="3962400" cy="2862322"/>
          </a:xfrm>
          <a:prstGeom prst="rect">
            <a:avLst/>
          </a:prstGeom>
        </p:spPr>
        <p:txBody>
          <a:bodyPr wrap="square">
            <a:spAutoFit/>
          </a:bodyPr>
          <a:lstStyle/>
          <a:p>
            <a:pPr algn="ctr"/>
            <a:r>
              <a:rPr lang="en-US" sz="3600" b="1" i="1" dirty="0" smtClean="0">
                <a:solidFill>
                  <a:schemeClr val="bg1"/>
                </a:solidFill>
                <a:effectLst>
                  <a:glow rad="101600">
                    <a:schemeClr val="tx1">
                      <a:alpha val="60000"/>
                    </a:schemeClr>
                  </a:glow>
                </a:effectLst>
              </a:rPr>
              <a:t>“That ye may know, the riches of the glory of his inheritance in the saints.”</a:t>
            </a:r>
            <a:endParaRPr lang="en-US" sz="3600" b="1" i="1" dirty="0">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to="" calcmode="lin" valueType="num">
                                      <p:cBhvr>
                                        <p:cTn id="12" dur="1" fill="hold"/>
                                        <p:tgtEl>
                                          <p:spTgt spid="307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to="" calcmode="lin" valueType="num">
                                      <p:cBhvr>
                                        <p:cTn id="17" dur="1" fill="hold"/>
                                        <p:tgtEl>
                                          <p:spTgt spid="307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 to="" calcmode="lin" valueType="num">
                                      <p:cBhvr>
                                        <p:cTn id="22" dur="1" fill="hold"/>
                                        <p:tgtEl>
                                          <p:spTgt spid="307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 to="" calcmode="lin" valueType="num">
                                      <p:cBhvr>
                                        <p:cTn id="27" dur="1" fill="hold"/>
                                        <p:tgtEl>
                                          <p:spTgt spid="307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tr. Daniel White\Desktop\Bible pictures\Praying\sh01-bb-01.jpg"/>
          <p:cNvPicPr>
            <a:picLocks noChangeAspect="1" noChangeArrowheads="1"/>
          </p:cNvPicPr>
          <p:nvPr/>
        </p:nvPicPr>
        <p:blipFill>
          <a:blip r:embed="rId3" cstate="print"/>
          <a:srcRect/>
          <a:stretch>
            <a:fillRect/>
          </a:stretch>
        </p:blipFill>
        <p:spPr bwMode="auto">
          <a:xfrm>
            <a:off x="1" y="1"/>
            <a:ext cx="9144000" cy="6858000"/>
          </a:xfrm>
          <a:prstGeom prst="rect">
            <a:avLst/>
          </a:prstGeom>
          <a:noFill/>
        </p:spPr>
      </p:pic>
      <p:sp>
        <p:nvSpPr>
          <p:cNvPr id="2" name="Rectangle 1"/>
          <p:cNvSpPr/>
          <p:nvPr/>
        </p:nvSpPr>
        <p:spPr>
          <a:xfrm>
            <a:off x="3886200" y="838200"/>
            <a:ext cx="4876800" cy="4401205"/>
          </a:xfrm>
          <a:prstGeom prst="rect">
            <a:avLst/>
          </a:prstGeom>
        </p:spPr>
        <p:txBody>
          <a:bodyPr wrap="square">
            <a:spAutoFit/>
          </a:bodyPr>
          <a:lstStyle/>
          <a:p>
            <a:pPr algn="ctr"/>
            <a:r>
              <a:rPr lang="en-US" sz="4000" i="1" dirty="0" smtClean="0">
                <a:effectLst>
                  <a:glow rad="101600">
                    <a:schemeClr val="bg1">
                      <a:alpha val="60000"/>
                    </a:schemeClr>
                  </a:glow>
                </a:effectLst>
              </a:rPr>
              <a:t>“In whom we have redemption through his blood, the forgiveness of sins, according to the riches of his grace.” (Ephesians 1:7) </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1295</Words>
  <Application>Microsoft Office PowerPoint</Application>
  <PresentationFormat>On-screen Show (4:3)</PresentationFormat>
  <Paragraphs>143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Learn to live within your income</vt:lpstr>
      <vt:lpstr>Slide 6</vt:lpstr>
      <vt:lpstr>The financial cycles of life</vt:lpstr>
      <vt:lpstr>Abundance and need are related to God’s higher purposes</vt:lpstr>
      <vt:lpstr>Slide 9</vt:lpstr>
      <vt:lpstr>Slide 10</vt:lpstr>
      <vt:lpstr>Slide 11</vt:lpstr>
      <vt:lpstr>Slide 12</vt:lpstr>
      <vt:lpstr>Slide 13</vt:lpstr>
      <vt:lpstr>Slide 14</vt:lpstr>
      <vt:lpstr>Slide 15</vt:lpstr>
      <vt:lpstr>Slide 16</vt:lpstr>
      <vt:lpstr>Learning Contentment</vt:lpstr>
      <vt:lpstr>Reduce your bills and improve  the quality of your life</vt:lpstr>
      <vt:lpstr>Slide 19</vt:lpstr>
      <vt:lpstr>Slide 20</vt:lpstr>
      <vt:lpstr>Slide 21</vt:lpstr>
      <vt:lpstr>Slide 22</vt:lpstr>
      <vt:lpstr>Slide 23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Ptr. Daniel White</dc:creator>
  <cp:lastModifiedBy>Ptr. Daniel White</cp:lastModifiedBy>
  <cp:revision>62</cp:revision>
  <dcterms:created xsi:type="dcterms:W3CDTF">2009-09-29T10:13:47Z</dcterms:created>
  <dcterms:modified xsi:type="dcterms:W3CDTF">2009-10-19T19:04:07Z</dcterms:modified>
</cp:coreProperties>
</file>