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57" r:id="rId3"/>
    <p:sldId id="258" r:id="rId4"/>
    <p:sldId id="259" r:id="rId5"/>
    <p:sldId id="260" r:id="rId6"/>
    <p:sldId id="261" r:id="rId7"/>
    <p:sldId id="281" r:id="rId8"/>
    <p:sldId id="282" r:id="rId9"/>
    <p:sldId id="283" r:id="rId10"/>
    <p:sldId id="284" r:id="rId11"/>
    <p:sldId id="285" r:id="rId12"/>
    <p:sldId id="286" r:id="rId13"/>
    <p:sldId id="262" r:id="rId14"/>
    <p:sldId id="263" r:id="rId15"/>
    <p:sldId id="265" r:id="rId16"/>
    <p:sldId id="264" r:id="rId17"/>
    <p:sldId id="266" r:id="rId18"/>
    <p:sldId id="267" r:id="rId19"/>
    <p:sldId id="268" r:id="rId20"/>
    <p:sldId id="269" r:id="rId21"/>
    <p:sldId id="270" r:id="rId22"/>
    <p:sldId id="271" r:id="rId23"/>
    <p:sldId id="272" r:id="rId24"/>
    <p:sldId id="273" r:id="rId25"/>
    <p:sldId id="288" r:id="rId26"/>
    <p:sldId id="274" r:id="rId27"/>
    <p:sldId id="275" r:id="rId28"/>
    <p:sldId id="276" r:id="rId29"/>
    <p:sldId id="287" r:id="rId30"/>
    <p:sldId id="278" r:id="rId31"/>
    <p:sldId id="279" r:id="rId32"/>
    <p:sldId id="280" r:id="rId33"/>
    <p:sldId id="277"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varScale="1">
        <p:scale>
          <a:sx n="72" d="100"/>
          <a:sy n="72" d="100"/>
        </p:scale>
        <p:origin x="-186"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3BC821-9070-4FF8-BBBF-B30BD2F12EEA}" type="datetimeFigureOut">
              <a:rPr lang="en-US" smtClean="0"/>
              <a:pPr/>
              <a:t>10/19/2009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272B46-EDDC-4451-8584-86D5375FE25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2272B46-EDDC-4451-8584-86D5375FE25E}"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2272B46-EDDC-4451-8584-86D5375FE25E}"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2272B46-EDDC-4451-8584-86D5375FE25E}"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2272B46-EDDC-4451-8584-86D5375FE25E}"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2272B46-EDDC-4451-8584-86D5375FE25E}"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2272B46-EDDC-4451-8584-86D5375FE25E}"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2272B46-EDDC-4451-8584-86D5375FE25E}"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2272B46-EDDC-4451-8584-86D5375FE25E}"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2272B46-EDDC-4451-8584-86D5375FE25E}"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2272B46-EDDC-4451-8584-86D5375FE25E}"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2272B46-EDDC-4451-8584-86D5375FE25E}"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2272B46-EDDC-4451-8584-86D5375FE25E}"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2272B46-EDDC-4451-8584-86D5375FE25E}"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2272B46-EDDC-4451-8584-86D5375FE25E}"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2272B46-EDDC-4451-8584-86D5375FE25E}"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2272B46-EDDC-4451-8584-86D5375FE25E}"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2272B46-EDDC-4451-8584-86D5375FE25E}"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2272B46-EDDC-4451-8584-86D5375FE25E}"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2272B46-EDDC-4451-8584-86D5375FE25E}"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2272B46-EDDC-4451-8584-86D5375FE25E}"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2272B46-EDDC-4451-8584-86D5375FE25E}"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2272B46-EDDC-4451-8584-86D5375FE25E}"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2272B46-EDDC-4451-8584-86D5375FE25E}"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2272B46-EDDC-4451-8584-86D5375FE25E}"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2272B46-EDDC-4451-8584-86D5375FE25E}"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2272B46-EDDC-4451-8584-86D5375FE25E}"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2272B46-EDDC-4451-8584-86D5375FE25E}" type="slidenum">
              <a:rPr lang="en-US" smtClean="0"/>
              <a:pPr/>
              <a:t>33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2272B46-EDDC-4451-8584-86D5375FE25E}"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2272B46-EDDC-4451-8584-86D5375FE25E}"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2272B46-EDDC-4451-8584-86D5375FE25E}"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2272B46-EDDC-4451-8584-86D5375FE25E}"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2272B46-EDDC-4451-8584-86D5375FE25E}"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2272B46-EDDC-4451-8584-86D5375FE25E}"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2FC0422-4B8F-43F7-94F7-05E99E8769A5}" type="datetimeFigureOut">
              <a:rPr lang="en-US" smtClean="0"/>
              <a:pPr/>
              <a:t>10/19/2009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383F2C-4BFF-4736-9915-66530DA166C8}"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FC0422-4B8F-43F7-94F7-05E99E8769A5}" type="datetimeFigureOut">
              <a:rPr lang="en-US" smtClean="0"/>
              <a:pPr/>
              <a:t>10/19/2009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383F2C-4BFF-4736-9915-66530DA166C8}"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FC0422-4B8F-43F7-94F7-05E99E8769A5}" type="datetimeFigureOut">
              <a:rPr lang="en-US" smtClean="0"/>
              <a:pPr/>
              <a:t>10/19/2009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383F2C-4BFF-4736-9915-66530DA166C8}"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FC0422-4B8F-43F7-94F7-05E99E8769A5}" type="datetimeFigureOut">
              <a:rPr lang="en-US" smtClean="0"/>
              <a:pPr/>
              <a:t>10/19/2009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383F2C-4BFF-4736-9915-66530DA166C8}"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FC0422-4B8F-43F7-94F7-05E99E8769A5}" type="datetimeFigureOut">
              <a:rPr lang="en-US" smtClean="0"/>
              <a:pPr/>
              <a:t>10/19/2009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383F2C-4BFF-4736-9915-66530DA166C8}"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2FC0422-4B8F-43F7-94F7-05E99E8769A5}" type="datetimeFigureOut">
              <a:rPr lang="en-US" smtClean="0"/>
              <a:pPr/>
              <a:t>10/19/2009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383F2C-4BFF-4736-9915-66530DA166C8}"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2FC0422-4B8F-43F7-94F7-05E99E8769A5}" type="datetimeFigureOut">
              <a:rPr lang="en-US" smtClean="0"/>
              <a:pPr/>
              <a:t>10/19/2009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383F2C-4BFF-4736-9915-66530DA166C8}"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2FC0422-4B8F-43F7-94F7-05E99E8769A5}" type="datetimeFigureOut">
              <a:rPr lang="en-US" smtClean="0"/>
              <a:pPr/>
              <a:t>10/19/2009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383F2C-4BFF-4736-9915-66530DA166C8}"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FC0422-4B8F-43F7-94F7-05E99E8769A5}" type="datetimeFigureOut">
              <a:rPr lang="en-US" smtClean="0"/>
              <a:pPr/>
              <a:t>10/19/2009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383F2C-4BFF-4736-9915-66530DA166C8}"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FC0422-4B8F-43F7-94F7-05E99E8769A5}" type="datetimeFigureOut">
              <a:rPr lang="en-US" smtClean="0"/>
              <a:pPr/>
              <a:t>10/19/2009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383F2C-4BFF-4736-9915-66530DA166C8}"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FC0422-4B8F-43F7-94F7-05E99E8769A5}" type="datetimeFigureOut">
              <a:rPr lang="en-US" smtClean="0"/>
              <a:pPr/>
              <a:t>10/19/2009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383F2C-4BFF-4736-9915-66530DA166C8}"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FC0422-4B8F-43F7-94F7-05E99E8769A5}" type="datetimeFigureOut">
              <a:rPr lang="en-US" smtClean="0"/>
              <a:pPr/>
              <a:t>10/19/2009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383F2C-4BFF-4736-9915-66530DA166C8}"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png"/><Relationship Id="rId7"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10" Type="http://schemas.openxmlformats.org/officeDocument/2006/relationships/image" Target="../media/image29.jpeg"/><Relationship Id="rId4" Type="http://schemas.openxmlformats.org/officeDocument/2006/relationships/image" Target="../media/image23.png"/><Relationship Id="rId9" Type="http://schemas.openxmlformats.org/officeDocument/2006/relationships/image" Target="../media/image28.jpeg"/></Relationships>
</file>

<file path=ppt/slides/_rels/slide27.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10" Type="http://schemas.openxmlformats.org/officeDocument/2006/relationships/image" Target="../media/image37.jpeg"/><Relationship Id="rId4" Type="http://schemas.openxmlformats.org/officeDocument/2006/relationships/image" Target="../media/image31.jpeg"/><Relationship Id="rId9" Type="http://schemas.openxmlformats.org/officeDocument/2006/relationships/image" Target="../media/image36.jpeg"/></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4" name="Picture 2" descr="C:\Users\Ptr. Daniel White\Desktop\Prophecy pictures\prophecy pictures\riches materal pos. plesures, worldly\Stock-Market-History-DJIA.jpg"/>
          <p:cNvPicPr>
            <a:picLocks noChangeAspect="1" noChangeArrowheads="1"/>
          </p:cNvPicPr>
          <p:nvPr/>
        </p:nvPicPr>
        <p:blipFill>
          <a:blip r:embed="rId3" cstate="print"/>
          <a:srcRect/>
          <a:stretch>
            <a:fillRect/>
          </a:stretch>
        </p:blipFill>
        <p:spPr bwMode="auto">
          <a:xfrm>
            <a:off x="0" y="0"/>
            <a:ext cx="9159025" cy="6858000"/>
          </a:xfrm>
          <a:prstGeom prst="rect">
            <a:avLst/>
          </a:prstGeom>
          <a:noFill/>
        </p:spPr>
      </p:pic>
      <p:sp>
        <p:nvSpPr>
          <p:cNvPr id="5" name="Rectangle 4"/>
          <p:cNvSpPr/>
          <p:nvPr/>
        </p:nvSpPr>
        <p:spPr>
          <a:xfrm>
            <a:off x="381000" y="4572000"/>
            <a:ext cx="8001000" cy="1200329"/>
          </a:xfrm>
          <a:prstGeom prst="rect">
            <a:avLst/>
          </a:prstGeom>
        </p:spPr>
        <p:txBody>
          <a:bodyPr wrap="square">
            <a:spAutoFit/>
          </a:bodyPr>
          <a:lstStyle/>
          <a:p>
            <a:pPr algn="ctr"/>
            <a:r>
              <a:rPr lang="en-US" sz="3600" i="1" dirty="0" smtClean="0">
                <a:solidFill>
                  <a:srgbClr val="FFC000"/>
                </a:solidFill>
                <a:effectLst>
                  <a:glow rad="101600">
                    <a:schemeClr val="bg1">
                      <a:alpha val="60000"/>
                    </a:schemeClr>
                  </a:glow>
                </a:effectLst>
              </a:rPr>
              <a:t>“And ye shall know the truth and the truth shall make you free.” (John 8:32)</a:t>
            </a:r>
            <a:endParaRPr lang="en-US" sz="3600" i="1" dirty="0">
              <a:solidFill>
                <a:srgbClr val="FFC000"/>
              </a:solidFill>
              <a:effectLst>
                <a:glow rad="101600">
                  <a:schemeClr val="bg1">
                    <a:alpha val="60000"/>
                  </a:schemeClr>
                </a:glow>
              </a:effectLst>
            </a:endParaRPr>
          </a:p>
        </p:txBody>
      </p:sp>
      <p:sp>
        <p:nvSpPr>
          <p:cNvPr id="6" name="Rectangle 5"/>
          <p:cNvSpPr/>
          <p:nvPr/>
        </p:nvSpPr>
        <p:spPr>
          <a:xfrm>
            <a:off x="685800" y="2590800"/>
            <a:ext cx="7620000" cy="1200329"/>
          </a:xfrm>
          <a:prstGeom prst="rect">
            <a:avLst/>
          </a:prstGeom>
        </p:spPr>
        <p:txBody>
          <a:bodyPr wrap="square">
            <a:spAutoFit/>
          </a:bodyPr>
          <a:lstStyle/>
          <a:p>
            <a:pPr algn="ctr"/>
            <a:r>
              <a:rPr lang="en-US" sz="3600" i="1" dirty="0" smtClean="0">
                <a:effectLst>
                  <a:glow rad="101600">
                    <a:schemeClr val="bg1">
                      <a:alpha val="60000"/>
                    </a:schemeClr>
                  </a:glow>
                </a:effectLst>
              </a:rPr>
              <a:t>What does it mean to be </a:t>
            </a:r>
          </a:p>
          <a:p>
            <a:pPr algn="ctr"/>
            <a:r>
              <a:rPr lang="en-US" sz="3600" i="1" dirty="0" smtClean="0">
                <a:effectLst>
                  <a:glow rad="101600">
                    <a:schemeClr val="bg1">
                      <a:alpha val="60000"/>
                    </a:schemeClr>
                  </a:glow>
                </a:effectLst>
              </a:rPr>
              <a:t>financially  free?</a:t>
            </a:r>
          </a:p>
        </p:txBody>
      </p:sp>
      <p:sp>
        <p:nvSpPr>
          <p:cNvPr id="9" name="Rectangle 8"/>
          <p:cNvSpPr/>
          <p:nvPr/>
        </p:nvSpPr>
        <p:spPr>
          <a:xfrm>
            <a:off x="304800" y="914401"/>
            <a:ext cx="7772400" cy="1323439"/>
          </a:xfrm>
          <a:prstGeom prst="rect">
            <a:avLst/>
          </a:prstGeom>
        </p:spPr>
        <p:txBody>
          <a:bodyPr wrap="square">
            <a:spAutoFit/>
          </a:bodyPr>
          <a:lstStyle/>
          <a:p>
            <a:pPr algn="ctr"/>
            <a:r>
              <a:rPr lang="en-US" sz="4000" dirty="0" smtClean="0">
                <a:effectLst>
                  <a:glow rad="101600">
                    <a:schemeClr val="bg1">
                      <a:alpha val="60000"/>
                    </a:schemeClr>
                  </a:glow>
                </a:effectLst>
              </a:rPr>
              <a:t>Financial Freedom</a:t>
            </a:r>
          </a:p>
          <a:p>
            <a:pPr algn="ctr"/>
            <a:r>
              <a:rPr lang="en-US" sz="4000" dirty="0" smtClean="0">
                <a:effectLst>
                  <a:glow rad="101600">
                    <a:schemeClr val="bg1">
                      <a:alpha val="60000"/>
                    </a:schemeClr>
                  </a:glow>
                </a:effectLst>
              </a:rPr>
              <a:t>(Part 13)</a:t>
            </a:r>
            <a:endParaRPr lang="en-US" sz="4000" dirty="0">
              <a:effectLst>
                <a:glow rad="101600">
                  <a:schemeClr val="bg1">
                    <a:alpha val="60000"/>
                  </a:schemeClr>
                </a:glo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228600" y="457200"/>
            <a:ext cx="8763000" cy="6400800"/>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charset="0"/>
              <a:buChar char="•"/>
              <a:tabLst/>
              <a:defRPr/>
            </a:pPr>
            <a:r>
              <a:rPr kumimoji="0" lang="en-US" sz="3600" b="0" i="1" u="none" strike="noStrike" kern="1200" cap="none" spc="0" normalizeH="0" baseline="0" noProof="0" dirty="0" smtClean="0">
                <a:ln>
                  <a:noFill/>
                </a:ln>
                <a:effectLst>
                  <a:glow rad="101600">
                    <a:schemeClr val="bg1">
                      <a:alpha val="60000"/>
                    </a:schemeClr>
                  </a:glow>
                </a:effectLst>
                <a:uLnTx/>
                <a:uFillTx/>
                <a:latin typeface="+mn-lt"/>
                <a:ea typeface="+mn-ea"/>
                <a:cs typeface="+mn-cs"/>
              </a:rPr>
              <a:t>“By </a:t>
            </a:r>
            <a:r>
              <a:rPr kumimoji="0" lang="en-US" sz="3600" b="0" i="1" u="none" strike="noStrike" kern="1200" cap="none" spc="0" normalizeH="0" baseline="0" noProof="0" dirty="0" smtClean="0">
                <a:ln>
                  <a:noFill/>
                </a:ln>
                <a:solidFill>
                  <a:srgbClr val="FFFF00"/>
                </a:solidFill>
                <a:effectLst>
                  <a:glow rad="101600">
                    <a:schemeClr val="bg1">
                      <a:alpha val="60000"/>
                    </a:schemeClr>
                  </a:glow>
                </a:effectLst>
                <a:uLnTx/>
                <a:uFillTx/>
                <a:latin typeface="+mn-lt"/>
                <a:ea typeface="+mn-ea"/>
                <a:cs typeface="+mn-cs"/>
              </a:rPr>
              <a:t>humility and the fear of the Lord </a:t>
            </a:r>
            <a:r>
              <a:rPr kumimoji="0" lang="en-US" sz="3600" b="0" i="1" u="none" strike="noStrike" kern="1200" cap="none" spc="0" normalizeH="0" baseline="0" noProof="0" dirty="0" smtClean="0">
                <a:ln>
                  <a:noFill/>
                </a:ln>
                <a:effectLst>
                  <a:glow rad="101600">
                    <a:schemeClr val="bg1">
                      <a:alpha val="60000"/>
                    </a:schemeClr>
                  </a:glow>
                </a:effectLst>
                <a:uLnTx/>
                <a:uFillTx/>
                <a:latin typeface="+mn-lt"/>
                <a:ea typeface="+mn-ea"/>
                <a:cs typeface="+mn-cs"/>
              </a:rPr>
              <a:t>are riches, and honor, and life.” – 22:4</a:t>
            </a:r>
          </a:p>
          <a:p>
            <a:pPr marL="342900" indent="-342900">
              <a:spcBef>
                <a:spcPct val="20000"/>
              </a:spcBef>
              <a:buFont typeface="Arial" charset="0"/>
              <a:buChar char="•"/>
            </a:pPr>
            <a:r>
              <a:rPr lang="en-US" sz="3600" i="1" dirty="0" smtClean="0">
                <a:effectLst>
                  <a:glow rad="101600">
                    <a:schemeClr val="bg1">
                      <a:alpha val="60000"/>
                    </a:schemeClr>
                  </a:glow>
                </a:effectLst>
              </a:rPr>
              <a:t> “He that </a:t>
            </a:r>
            <a:r>
              <a:rPr lang="en-US" sz="3600" i="1" dirty="0" err="1" smtClean="0">
                <a:solidFill>
                  <a:srgbClr val="FFFF00"/>
                </a:solidFill>
                <a:effectLst>
                  <a:glow rad="101600">
                    <a:schemeClr val="bg1">
                      <a:alpha val="60000"/>
                    </a:schemeClr>
                  </a:glow>
                </a:effectLst>
              </a:rPr>
              <a:t>putteth</a:t>
            </a:r>
            <a:r>
              <a:rPr lang="en-US" sz="3600" i="1" dirty="0" smtClean="0">
                <a:solidFill>
                  <a:srgbClr val="FFFF00"/>
                </a:solidFill>
                <a:effectLst>
                  <a:glow rad="101600">
                    <a:schemeClr val="bg1">
                      <a:alpha val="60000"/>
                    </a:schemeClr>
                  </a:glow>
                </a:effectLst>
              </a:rPr>
              <a:t> his trust in the LORD </a:t>
            </a:r>
            <a:r>
              <a:rPr lang="en-US" sz="3600" i="1" dirty="0" smtClean="0">
                <a:effectLst>
                  <a:glow rad="101600">
                    <a:schemeClr val="bg1">
                      <a:alpha val="60000"/>
                    </a:schemeClr>
                  </a:glow>
                </a:effectLst>
              </a:rPr>
              <a:t>shall be made fat.” - 28:25</a:t>
            </a:r>
          </a:p>
          <a:p>
            <a:pPr marL="342900" marR="0" lvl="0" indent="-342900" algn="l" defTabSz="914400" rtl="0" eaLnBrk="1" fontAlgn="auto" latinLnBrk="0" hangingPunct="1">
              <a:lnSpc>
                <a:spcPct val="100000"/>
              </a:lnSpc>
              <a:spcBef>
                <a:spcPct val="20000"/>
              </a:spcBef>
              <a:spcAft>
                <a:spcPts val="0"/>
              </a:spcAft>
              <a:buClrTx/>
              <a:buSzTx/>
              <a:buFont typeface="Arial" charset="0"/>
              <a:buChar char="•"/>
              <a:tabLst/>
              <a:defRPr/>
            </a:pPr>
            <a:endParaRPr kumimoji="0" lang="en-US" sz="3600" b="0" i="1" u="none" strike="noStrike" kern="1200" cap="none" spc="0" normalizeH="0" baseline="0" noProof="0" dirty="0" smtClean="0">
              <a:ln>
                <a:noFill/>
              </a:ln>
              <a:effectLst>
                <a:glow rad="101600">
                  <a:schemeClr val="bg1">
                    <a:alpha val="60000"/>
                  </a:schemeClr>
                </a:glow>
              </a:effectLst>
              <a:uLnTx/>
              <a:uFillTx/>
              <a:latin typeface="+mn-lt"/>
              <a:ea typeface="+mn-ea"/>
              <a:cs typeface="+mn-cs"/>
            </a:endParaRPr>
          </a:p>
        </p:txBody>
      </p:sp>
      <p:sp>
        <p:nvSpPr>
          <p:cNvPr id="3" name="Content Placeholder 2"/>
          <p:cNvSpPr txBox="1">
            <a:spLocks/>
          </p:cNvSpPr>
          <p:nvPr/>
        </p:nvSpPr>
        <p:spPr>
          <a:xfrm>
            <a:off x="228600" y="2971800"/>
            <a:ext cx="8915400" cy="4419600"/>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600" b="0" i="1" u="none" strike="noStrike" kern="1200" cap="none" spc="0" normalizeH="0" baseline="0" noProof="0" dirty="0" smtClean="0">
                <a:ln>
                  <a:noFill/>
                </a:ln>
                <a:effectLst>
                  <a:glow rad="101600">
                    <a:schemeClr val="bg1">
                      <a:alpha val="60000"/>
                    </a:schemeClr>
                  </a:glow>
                </a:effectLst>
                <a:uLnTx/>
                <a:uFillTx/>
                <a:latin typeface="+mn-lt"/>
                <a:ea typeface="+mn-ea"/>
                <a:cs typeface="+mn-cs"/>
              </a:rPr>
              <a:t>“</a:t>
            </a:r>
            <a:r>
              <a:rPr kumimoji="0" lang="en-US" sz="3600" b="0" i="1" u="none" strike="noStrike" kern="1200" cap="none" spc="0" normalizeH="0" baseline="0" noProof="0" dirty="0" smtClean="0">
                <a:ln>
                  <a:noFill/>
                </a:ln>
                <a:solidFill>
                  <a:srgbClr val="FFFF00"/>
                </a:solidFill>
                <a:effectLst>
                  <a:glow rad="101600">
                    <a:schemeClr val="bg1">
                      <a:alpha val="60000"/>
                    </a:schemeClr>
                  </a:glow>
                </a:effectLst>
                <a:uLnTx/>
                <a:uFillTx/>
                <a:latin typeface="+mn-lt"/>
                <a:ea typeface="+mn-ea"/>
                <a:cs typeface="+mn-cs"/>
              </a:rPr>
              <a:t>Honor the Lord with thy substance </a:t>
            </a:r>
            <a:r>
              <a:rPr kumimoji="0" lang="en-US" sz="3600" b="0" i="1" u="none" strike="noStrike" kern="1200" cap="none" spc="0" normalizeH="0" baseline="0" noProof="0" dirty="0" smtClean="0">
                <a:ln>
                  <a:noFill/>
                </a:ln>
                <a:effectLst>
                  <a:glow rad="101600">
                    <a:schemeClr val="bg1">
                      <a:alpha val="60000"/>
                    </a:schemeClr>
                  </a:glow>
                </a:effectLst>
                <a:uLnTx/>
                <a:uFillTx/>
                <a:latin typeface="+mn-lt"/>
                <a:ea typeface="+mn-ea"/>
                <a:cs typeface="+mn-cs"/>
              </a:rPr>
              <a:t>(possessions), and with the first fruits of all </a:t>
            </a:r>
            <a:r>
              <a:rPr kumimoji="0" lang="en-US" sz="3600" b="0" i="1" u="none" strike="noStrike" kern="1200" cap="none" spc="0" normalizeH="0" baseline="0" noProof="0" dirty="0" err="1" smtClean="0">
                <a:ln>
                  <a:noFill/>
                </a:ln>
                <a:effectLst>
                  <a:glow rad="101600">
                    <a:schemeClr val="bg1">
                      <a:alpha val="60000"/>
                    </a:schemeClr>
                  </a:glow>
                </a:effectLst>
                <a:uLnTx/>
                <a:uFillTx/>
                <a:latin typeface="+mn-lt"/>
                <a:ea typeface="+mn-ea"/>
                <a:cs typeface="+mn-cs"/>
              </a:rPr>
              <a:t>thine</a:t>
            </a:r>
            <a:r>
              <a:rPr kumimoji="0" lang="en-US" sz="3600" b="0" i="1" u="none" strike="noStrike" kern="1200" cap="none" spc="0" normalizeH="0" baseline="0" noProof="0" dirty="0" smtClean="0">
                <a:ln>
                  <a:noFill/>
                </a:ln>
                <a:effectLst>
                  <a:glow rad="101600">
                    <a:schemeClr val="bg1">
                      <a:alpha val="60000"/>
                    </a:schemeClr>
                  </a:glow>
                </a:effectLst>
                <a:uLnTx/>
                <a:uFillTx/>
                <a:latin typeface="+mn-lt"/>
                <a:ea typeface="+mn-ea"/>
                <a:cs typeface="+mn-cs"/>
              </a:rPr>
              <a:t> increase. So shall thy barns be filled with plenty, and thy presses shall burst out with new wine.” - 3:9-10</a:t>
            </a:r>
            <a:endParaRPr kumimoji="0" lang="en-US" sz="3600" b="0" i="1" u="none" strike="noStrike" kern="1200" cap="none" spc="0" normalizeH="0" baseline="0" noProof="0" dirty="0">
              <a:ln>
                <a:noFill/>
              </a:ln>
              <a:effectLst>
                <a:glow rad="101600">
                  <a:schemeClr val="bg1">
                    <a:alpha val="60000"/>
                  </a:schemeClr>
                </a:glow>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to="" calcmode="lin" valueType="num">
                                      <p:cBhvr>
                                        <p:cTn id="7" dur="1" fill="hold"/>
                                        <p:tgtEl>
                                          <p:spTgt spid="2">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to="" calcmode="lin" valueType="num">
                                      <p:cBhvr>
                                        <p:cTn id="12" dur="1" fill="hold"/>
                                        <p:tgtEl>
                                          <p:spTgt spid="2">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dissolve">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0" y="0"/>
            <a:ext cx="9144000" cy="6629400"/>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600" dirty="0" smtClean="0">
                <a:effectLst>
                  <a:glow rad="101600">
                    <a:schemeClr val="bg1">
                      <a:alpha val="60000"/>
                    </a:schemeClr>
                  </a:glow>
                </a:effectLst>
              </a:rPr>
              <a:t>“</a:t>
            </a:r>
            <a:r>
              <a:rPr kumimoji="0" lang="en-US" sz="3600" b="0" i="1" u="none" strike="noStrike" kern="1200" cap="none" spc="0" normalizeH="0" baseline="0" noProof="0" dirty="0" smtClean="0">
                <a:ln>
                  <a:noFill/>
                </a:ln>
                <a:effectLst>
                  <a:glow rad="101600">
                    <a:schemeClr val="bg1">
                      <a:alpha val="60000"/>
                    </a:schemeClr>
                  </a:glow>
                </a:effectLst>
                <a:uLnTx/>
                <a:uFillTx/>
                <a:latin typeface="+mn-lt"/>
                <a:ea typeface="+mn-ea"/>
                <a:cs typeface="+mn-cs"/>
              </a:rPr>
              <a:t>The </a:t>
            </a:r>
            <a:r>
              <a:rPr kumimoji="0" lang="en-US" sz="3600" b="0" i="1" u="none" strike="noStrike" kern="1200" cap="none" spc="0" normalizeH="0" baseline="0" noProof="0" dirty="0" smtClean="0">
                <a:ln>
                  <a:noFill/>
                </a:ln>
                <a:solidFill>
                  <a:srgbClr val="FFFF00"/>
                </a:solidFill>
                <a:effectLst>
                  <a:glow rad="101600">
                    <a:schemeClr val="bg1">
                      <a:alpha val="60000"/>
                    </a:schemeClr>
                  </a:glow>
                </a:effectLst>
                <a:uLnTx/>
                <a:uFillTx/>
                <a:latin typeface="+mn-lt"/>
                <a:ea typeface="+mn-ea"/>
                <a:cs typeface="+mn-cs"/>
              </a:rPr>
              <a:t>liberal</a:t>
            </a:r>
            <a:r>
              <a:rPr kumimoji="0" lang="en-US" sz="3600" b="0" i="1" u="none" strike="noStrike" kern="1200" cap="none" spc="0" normalizeH="0" baseline="0" noProof="0" dirty="0" smtClean="0">
                <a:ln>
                  <a:noFill/>
                </a:ln>
                <a:effectLst>
                  <a:glow rad="101600">
                    <a:schemeClr val="bg1">
                      <a:alpha val="60000"/>
                    </a:schemeClr>
                  </a:glow>
                </a:effectLst>
                <a:uLnTx/>
                <a:uFillTx/>
                <a:latin typeface="+mn-lt"/>
                <a:ea typeface="+mn-ea"/>
                <a:cs typeface="+mn-cs"/>
              </a:rPr>
              <a:t> soul shall be made fat; and he that watereth shall be watered also himself.” - 11:24-25</a:t>
            </a:r>
          </a:p>
          <a:p>
            <a:pPr marL="342900" lvl="0" indent="-342900">
              <a:spcBef>
                <a:spcPct val="20000"/>
              </a:spcBef>
              <a:buFont typeface="Arial" pitchFamily="34" charset="0"/>
              <a:buChar char="•"/>
            </a:pPr>
            <a:r>
              <a:rPr lang="en-US" sz="3600" i="1" dirty="0" smtClean="0">
                <a:effectLst>
                  <a:glow rad="101600">
                    <a:schemeClr val="bg1">
                      <a:alpha val="60000"/>
                    </a:schemeClr>
                  </a:glow>
                </a:effectLst>
              </a:rPr>
              <a:t> “He that hah </a:t>
            </a:r>
            <a:r>
              <a:rPr lang="en-US" sz="3600" i="1" dirty="0" err="1" smtClean="0">
                <a:solidFill>
                  <a:srgbClr val="FFFF00"/>
                </a:solidFill>
                <a:effectLst>
                  <a:glow rad="101600">
                    <a:schemeClr val="bg1">
                      <a:alpha val="60000"/>
                    </a:schemeClr>
                  </a:glow>
                </a:effectLst>
              </a:rPr>
              <a:t>pitty</a:t>
            </a:r>
            <a:r>
              <a:rPr lang="en-US" sz="3600" i="1" dirty="0" smtClean="0">
                <a:solidFill>
                  <a:srgbClr val="FFFF00"/>
                </a:solidFill>
                <a:effectLst>
                  <a:glow rad="101600">
                    <a:schemeClr val="bg1">
                      <a:alpha val="60000"/>
                    </a:schemeClr>
                  </a:glow>
                </a:effectLst>
              </a:rPr>
              <a:t> upon the poor </a:t>
            </a:r>
            <a:r>
              <a:rPr lang="en-US" sz="3600" i="1" dirty="0" err="1" smtClean="0">
                <a:effectLst>
                  <a:glow rad="101600">
                    <a:schemeClr val="bg1">
                      <a:alpha val="60000"/>
                    </a:schemeClr>
                  </a:glow>
                </a:effectLst>
              </a:rPr>
              <a:t>lendeth</a:t>
            </a:r>
            <a:r>
              <a:rPr lang="en-US" sz="3600" i="1" dirty="0" smtClean="0">
                <a:effectLst>
                  <a:glow rad="101600">
                    <a:schemeClr val="bg1">
                      <a:alpha val="60000"/>
                    </a:schemeClr>
                  </a:glow>
                </a:effectLst>
              </a:rPr>
              <a:t> to        the Lord; and that which he hath given will he pay him again.” - 19:17</a:t>
            </a:r>
            <a:endParaRPr kumimoji="0" lang="en-US" sz="3600" b="0" i="1" u="none" strike="noStrike" kern="1200" cap="none" spc="0" normalizeH="0" baseline="0" noProof="0" dirty="0" smtClean="0">
              <a:ln>
                <a:noFill/>
              </a:ln>
              <a:effectLst>
                <a:glow rad="101600">
                  <a:schemeClr val="bg1">
                    <a:alpha val="60000"/>
                  </a:schemeClr>
                </a:glow>
              </a:effectLst>
              <a:uLnTx/>
              <a:uFillTx/>
              <a:latin typeface="+mn-lt"/>
              <a:ea typeface="+mn-ea"/>
              <a:cs typeface="+mn-cs"/>
            </a:endParaRPr>
          </a:p>
          <a:p>
            <a:pPr marL="342900" lvl="0" indent="-342900">
              <a:spcBef>
                <a:spcPct val="20000"/>
              </a:spcBef>
            </a:pPr>
            <a:endParaRPr kumimoji="0" lang="en-US" sz="3600" b="0" i="1" u="none" strike="noStrike" kern="1200" cap="none" spc="0" normalizeH="0" baseline="0" noProof="0" dirty="0" smtClean="0">
              <a:ln>
                <a:noFill/>
              </a:ln>
              <a:effectLst>
                <a:glow rad="101600">
                  <a:schemeClr val="bg1">
                    <a:alpha val="60000"/>
                  </a:schemeClr>
                </a:glow>
              </a:effectLst>
              <a:uLnTx/>
              <a:uFillTx/>
              <a:latin typeface="+mn-lt"/>
              <a:ea typeface="+mn-ea"/>
              <a:cs typeface="+mn-cs"/>
            </a:endParaRPr>
          </a:p>
          <a:p>
            <a:pPr marL="342900" lvl="0" indent="-342900">
              <a:spcBef>
                <a:spcPct val="20000"/>
              </a:spcBef>
            </a:pPr>
            <a:endParaRPr kumimoji="0" lang="en-US" sz="3600" b="0" i="1" u="none" strike="noStrike" kern="1200" cap="none" spc="0" normalizeH="0" baseline="0" noProof="0" dirty="0" smtClean="0">
              <a:ln>
                <a:noFill/>
              </a:ln>
              <a:effectLst>
                <a:glow rad="101600">
                  <a:schemeClr val="bg1">
                    <a:alpha val="60000"/>
                  </a:schemeClr>
                </a:glow>
              </a:effectLst>
              <a:uLnTx/>
              <a:uFillTx/>
              <a:latin typeface="+mn-lt"/>
              <a:ea typeface="+mn-ea"/>
              <a:cs typeface="+mn-cs"/>
            </a:endParaRPr>
          </a:p>
        </p:txBody>
      </p:sp>
      <p:sp>
        <p:nvSpPr>
          <p:cNvPr id="3" name="Rectangle 2"/>
          <p:cNvSpPr/>
          <p:nvPr/>
        </p:nvSpPr>
        <p:spPr>
          <a:xfrm>
            <a:off x="0" y="3505200"/>
            <a:ext cx="9144000" cy="3970318"/>
          </a:xfrm>
          <a:prstGeom prst="rect">
            <a:avLst/>
          </a:prstGeom>
        </p:spPr>
        <p:txBody>
          <a:bodyPr wrap="square">
            <a:spAutoFit/>
          </a:bodyPr>
          <a:lstStyle/>
          <a:p>
            <a:pPr>
              <a:buFont typeface="Arial" charset="0"/>
              <a:buChar char="•"/>
            </a:pPr>
            <a:r>
              <a:rPr lang="en-US" sz="3600" i="1" dirty="0" smtClean="0">
                <a:effectLst>
                  <a:glow rad="101600">
                    <a:schemeClr val="bg1">
                      <a:alpha val="60000"/>
                    </a:schemeClr>
                  </a:glow>
                </a:effectLst>
              </a:rPr>
              <a:t>  “Through</a:t>
            </a:r>
            <a:r>
              <a:rPr lang="en-US" sz="3600" i="1" dirty="0" smtClean="0">
                <a:solidFill>
                  <a:srgbClr val="FFFF00"/>
                </a:solidFill>
                <a:effectLst>
                  <a:glow rad="101600">
                    <a:schemeClr val="bg1">
                      <a:alpha val="60000"/>
                    </a:schemeClr>
                  </a:glow>
                </a:effectLst>
              </a:rPr>
              <a:t> wisdom </a:t>
            </a:r>
            <a:r>
              <a:rPr lang="en-US" sz="3600" i="1" dirty="0" smtClean="0">
                <a:effectLst>
                  <a:glow rad="101600">
                    <a:schemeClr val="bg1">
                      <a:alpha val="60000"/>
                    </a:schemeClr>
                  </a:glow>
                </a:effectLst>
              </a:rPr>
              <a:t>is a house </a:t>
            </a:r>
            <a:r>
              <a:rPr lang="en-US" sz="3600" i="1" dirty="0" err="1" smtClean="0">
                <a:effectLst>
                  <a:glow rad="101600">
                    <a:schemeClr val="bg1">
                      <a:alpha val="60000"/>
                    </a:schemeClr>
                  </a:glow>
                </a:effectLst>
              </a:rPr>
              <a:t>builded</a:t>
            </a:r>
            <a:r>
              <a:rPr lang="en-US" sz="3600" i="1" dirty="0" smtClean="0">
                <a:effectLst>
                  <a:glow rad="101600">
                    <a:schemeClr val="bg1">
                      <a:alpha val="60000"/>
                    </a:schemeClr>
                  </a:glow>
                </a:effectLst>
              </a:rPr>
              <a:t>; and by  </a:t>
            </a:r>
          </a:p>
          <a:p>
            <a:r>
              <a:rPr lang="en-US" sz="3600" i="1" dirty="0" smtClean="0">
                <a:effectLst>
                  <a:glow rad="101600">
                    <a:schemeClr val="bg1">
                      <a:alpha val="60000"/>
                    </a:schemeClr>
                  </a:glow>
                </a:effectLst>
              </a:rPr>
              <a:t>  </a:t>
            </a:r>
            <a:r>
              <a:rPr lang="en-US" sz="3600" i="1" dirty="0" smtClean="0">
                <a:solidFill>
                  <a:srgbClr val="FFFF00"/>
                </a:solidFill>
                <a:effectLst>
                  <a:glow rad="101600">
                    <a:schemeClr val="bg1">
                      <a:alpha val="60000"/>
                    </a:schemeClr>
                  </a:glow>
                </a:effectLst>
              </a:rPr>
              <a:t>  understanding </a:t>
            </a:r>
            <a:r>
              <a:rPr lang="en-US" sz="3600" i="1" dirty="0" smtClean="0">
                <a:effectLst>
                  <a:glow rad="101600">
                    <a:schemeClr val="bg1">
                      <a:alpha val="60000"/>
                    </a:schemeClr>
                  </a:glow>
                </a:effectLst>
              </a:rPr>
              <a:t>it is established: And by   </a:t>
            </a:r>
          </a:p>
          <a:p>
            <a:r>
              <a:rPr lang="en-US" sz="3600" i="1" dirty="0" smtClean="0">
                <a:effectLst>
                  <a:glow rad="101600">
                    <a:schemeClr val="bg1">
                      <a:alpha val="60000"/>
                    </a:schemeClr>
                  </a:glow>
                </a:effectLst>
              </a:rPr>
              <a:t>    </a:t>
            </a:r>
            <a:r>
              <a:rPr lang="en-US" sz="3600" i="1" dirty="0" smtClean="0">
                <a:solidFill>
                  <a:srgbClr val="FFFF00"/>
                </a:solidFill>
                <a:effectLst>
                  <a:glow rad="101600">
                    <a:schemeClr val="bg1">
                      <a:alpha val="60000"/>
                    </a:schemeClr>
                  </a:glow>
                </a:effectLst>
              </a:rPr>
              <a:t>knowledge</a:t>
            </a:r>
            <a:r>
              <a:rPr lang="en-US" sz="3600" i="1" dirty="0" smtClean="0">
                <a:effectLst>
                  <a:glow rad="101600">
                    <a:schemeClr val="bg1">
                      <a:alpha val="60000"/>
                    </a:schemeClr>
                  </a:glow>
                </a:effectLst>
              </a:rPr>
              <a:t> shall the chambers be filled with     </a:t>
            </a:r>
          </a:p>
          <a:p>
            <a:r>
              <a:rPr lang="en-US" sz="3600" i="1" dirty="0" smtClean="0">
                <a:effectLst>
                  <a:glow rad="101600">
                    <a:schemeClr val="bg1">
                      <a:alpha val="60000"/>
                    </a:schemeClr>
                  </a:glow>
                </a:effectLst>
              </a:rPr>
              <a:t>    all precious and pleasant riches.” – 24:3-4</a:t>
            </a:r>
          </a:p>
          <a:p>
            <a:pPr>
              <a:buFont typeface="Arial" charset="0"/>
              <a:buChar char="•"/>
            </a:pPr>
            <a:r>
              <a:rPr lang="en-US" sz="3600" i="1" dirty="0" smtClean="0">
                <a:effectLst>
                  <a:glow rad="101600">
                    <a:schemeClr val="bg1">
                      <a:alpha val="60000"/>
                    </a:schemeClr>
                  </a:glow>
                </a:effectLst>
              </a:rPr>
              <a:t> “The </a:t>
            </a:r>
            <a:r>
              <a:rPr lang="en-US" sz="3600" i="1" dirty="0" smtClean="0">
                <a:solidFill>
                  <a:srgbClr val="FFFF00"/>
                </a:solidFill>
                <a:effectLst>
                  <a:glow rad="101600">
                    <a:schemeClr val="bg1">
                      <a:alpha val="60000"/>
                    </a:schemeClr>
                  </a:glow>
                </a:effectLst>
              </a:rPr>
              <a:t>upright</a:t>
            </a:r>
            <a:r>
              <a:rPr lang="en-US" sz="3600" i="1" dirty="0" smtClean="0">
                <a:effectLst>
                  <a:glow rad="101600">
                    <a:schemeClr val="bg1">
                      <a:alpha val="60000"/>
                    </a:schemeClr>
                  </a:glow>
                </a:effectLst>
              </a:rPr>
              <a:t> shall have good things in </a:t>
            </a:r>
          </a:p>
          <a:p>
            <a:r>
              <a:rPr lang="en-US" sz="3600" i="1" dirty="0" smtClean="0">
                <a:effectLst>
                  <a:glow rad="101600">
                    <a:schemeClr val="bg1">
                      <a:alpha val="60000"/>
                    </a:schemeClr>
                  </a:glow>
                </a:effectLst>
              </a:rPr>
              <a:t>    possession.” – 28:10</a:t>
            </a:r>
          </a:p>
          <a:p>
            <a:pPr>
              <a:buFont typeface="Arial" charset="0"/>
              <a:buChar char="•"/>
            </a:pPr>
            <a:endParaRPr lang="en-US" sz="3600" i="1" dirty="0">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to="" calcmode="lin" valueType="num">
                                      <p:cBhvr>
                                        <p:cTn id="7" dur="1" fill="hold"/>
                                        <p:tgtEl>
                                          <p:spTgt spid="2">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to="" calcmode="lin" valueType="num">
                                      <p:cBhvr>
                                        <p:cTn id="12" dur="1" fill="hold"/>
                                        <p:tgtEl>
                                          <p:spTgt spid="2">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to="" calcmode="lin" valueType="num">
                                      <p:cBhvr>
                                        <p:cTn id="17" dur="1" fill="hold"/>
                                        <p:tgtEl>
                                          <p:spTgt spid="3">
                                            <p:txEl>
                                              <p:pRg st="0" end="0"/>
                                            </p:txEl>
                                          </p:spTgt>
                                        </p:tgtEl>
                                        <p:attrNameLst>
                                          <p:attrName/>
                                        </p:attrNameLst>
                                      </p:cBhvr>
                                    </p:anim>
                                  </p:childTnLst>
                                </p:cTn>
                              </p:par>
                              <p:par>
                                <p:cTn id="18" presetID="24" presetClass="entr" presetSubtype="0" fill="hold"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to="" calcmode="lin" valueType="num">
                                      <p:cBhvr>
                                        <p:cTn id="20" dur="1" fill="hold"/>
                                        <p:tgtEl>
                                          <p:spTgt spid="3">
                                            <p:txEl>
                                              <p:pRg st="1" end="1"/>
                                            </p:txEl>
                                          </p:spTgt>
                                        </p:tgtEl>
                                        <p:attrNameLst>
                                          <p:attrName/>
                                        </p:attrNameLst>
                                      </p:cBhvr>
                                    </p:anim>
                                  </p:childTnLst>
                                </p:cTn>
                              </p:par>
                              <p:par>
                                <p:cTn id="21" presetID="24" presetClass="entr" presetSubtype="0"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to="" calcmode="lin" valueType="num">
                                      <p:cBhvr>
                                        <p:cTn id="23" dur="1" fill="hold"/>
                                        <p:tgtEl>
                                          <p:spTgt spid="3">
                                            <p:txEl>
                                              <p:pRg st="2" end="2"/>
                                            </p:txEl>
                                          </p:spTgt>
                                        </p:tgtEl>
                                        <p:attrNameLst>
                                          <p:attrName/>
                                        </p:attrNameLst>
                                      </p:cBhvr>
                                    </p:anim>
                                  </p:childTnLst>
                                </p:cTn>
                              </p:par>
                              <p:par>
                                <p:cTn id="24" presetID="24" presetClass="entr" presetSubtype="0"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to="" calcmode="lin" valueType="num">
                                      <p:cBhvr>
                                        <p:cTn id="26" dur="1" fill="hold"/>
                                        <p:tgtEl>
                                          <p:spTgt spid="3">
                                            <p:txEl>
                                              <p:pRg st="3" end="3"/>
                                            </p:txEl>
                                          </p:spTgt>
                                        </p:tgtEl>
                                        <p:attrNameLst>
                                          <p:attrName/>
                                        </p:attrNameLst>
                                      </p:cBhvr>
                                    </p:anim>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to="" calcmode="lin" valueType="num">
                                      <p:cBhvr>
                                        <p:cTn id="31" dur="1" fill="hold"/>
                                        <p:tgtEl>
                                          <p:spTgt spid="3">
                                            <p:txEl>
                                              <p:pRg st="4" end="4"/>
                                            </p:txEl>
                                          </p:spTgt>
                                        </p:tgtEl>
                                        <p:attrNameLst>
                                          <p:attrName/>
                                        </p:attrNameLst>
                                      </p:cBhvr>
                                    </p:anim>
                                  </p:childTnLst>
                                </p:cTn>
                              </p:par>
                              <p:par>
                                <p:cTn id="32" presetID="24" presetClass="entr" presetSubtype="0" fill="hold"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 to="" calcmode="lin" valueType="num">
                                      <p:cBhvr>
                                        <p:cTn id="34" dur="1" fill="hold"/>
                                        <p:tgtEl>
                                          <p:spTgt spid="3">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53000" y="457200"/>
            <a:ext cx="4038600" cy="5715000"/>
          </a:xfrm>
          <a:prstGeom prst="rect">
            <a:avLst/>
          </a:prstGeom>
        </p:spPr>
        <p:txBody>
          <a:bodyPr wrap="square">
            <a:spAutoFit/>
          </a:bodyPr>
          <a:lstStyle/>
          <a:p>
            <a:pPr algn="ctr"/>
            <a:r>
              <a:rPr lang="en-US" sz="3200" i="1" dirty="0" smtClean="0">
                <a:effectLst>
                  <a:glow rad="101600">
                    <a:schemeClr val="bg1">
                      <a:alpha val="60000"/>
                    </a:schemeClr>
                  </a:glow>
                </a:effectLst>
              </a:rPr>
              <a:t> “And I say unto you, Ask, and it shall be given you; seek, and ye shall find; knock, and it shall be opened unto you. For every one that </a:t>
            </a:r>
            <a:r>
              <a:rPr lang="en-US" sz="3200" i="1" dirty="0" err="1" smtClean="0">
                <a:effectLst>
                  <a:glow rad="101600">
                    <a:schemeClr val="bg1">
                      <a:alpha val="60000"/>
                    </a:schemeClr>
                  </a:glow>
                </a:effectLst>
              </a:rPr>
              <a:t>asketh</a:t>
            </a:r>
            <a:r>
              <a:rPr lang="en-US" sz="3200" i="1" dirty="0" smtClean="0">
                <a:effectLst>
                  <a:glow rad="101600">
                    <a:schemeClr val="bg1">
                      <a:alpha val="60000"/>
                    </a:schemeClr>
                  </a:glow>
                </a:effectLst>
              </a:rPr>
              <a:t> </a:t>
            </a:r>
            <a:r>
              <a:rPr lang="en-US" sz="3200" i="1" dirty="0" err="1" smtClean="0">
                <a:effectLst>
                  <a:glow rad="101600">
                    <a:schemeClr val="bg1">
                      <a:alpha val="60000"/>
                    </a:schemeClr>
                  </a:glow>
                </a:effectLst>
              </a:rPr>
              <a:t>receiveth</a:t>
            </a:r>
            <a:r>
              <a:rPr lang="en-US" sz="3200" i="1" dirty="0" smtClean="0">
                <a:effectLst>
                  <a:glow rad="101600">
                    <a:schemeClr val="bg1">
                      <a:alpha val="60000"/>
                    </a:schemeClr>
                  </a:glow>
                </a:effectLst>
              </a:rPr>
              <a:t>; and he that </a:t>
            </a:r>
            <a:r>
              <a:rPr lang="en-US" sz="3200" i="1" dirty="0" err="1" smtClean="0">
                <a:effectLst>
                  <a:glow rad="101600">
                    <a:schemeClr val="bg1">
                      <a:alpha val="60000"/>
                    </a:schemeClr>
                  </a:glow>
                </a:effectLst>
              </a:rPr>
              <a:t>seeketh</a:t>
            </a:r>
            <a:r>
              <a:rPr lang="en-US" sz="3200" i="1" dirty="0" smtClean="0">
                <a:effectLst>
                  <a:glow rad="101600">
                    <a:schemeClr val="bg1">
                      <a:alpha val="60000"/>
                    </a:schemeClr>
                  </a:glow>
                </a:effectLst>
              </a:rPr>
              <a:t> </a:t>
            </a:r>
            <a:r>
              <a:rPr lang="en-US" sz="3200" i="1" dirty="0" err="1" smtClean="0">
                <a:effectLst>
                  <a:glow rad="101600">
                    <a:schemeClr val="bg1">
                      <a:alpha val="60000"/>
                    </a:schemeClr>
                  </a:glow>
                </a:effectLst>
              </a:rPr>
              <a:t>findeth</a:t>
            </a:r>
            <a:r>
              <a:rPr lang="en-US" sz="3200" i="1" dirty="0" smtClean="0">
                <a:effectLst>
                  <a:glow rad="101600">
                    <a:schemeClr val="bg1">
                      <a:alpha val="60000"/>
                    </a:schemeClr>
                  </a:glow>
                </a:effectLst>
              </a:rPr>
              <a:t>; and to him that </a:t>
            </a:r>
            <a:r>
              <a:rPr lang="en-US" sz="3200" i="1" dirty="0" err="1" smtClean="0">
                <a:effectLst>
                  <a:glow rad="101600">
                    <a:schemeClr val="bg1">
                      <a:alpha val="60000"/>
                    </a:schemeClr>
                  </a:glow>
                </a:effectLst>
              </a:rPr>
              <a:t>knocketh</a:t>
            </a:r>
            <a:r>
              <a:rPr lang="en-US" sz="3200" i="1" dirty="0" smtClean="0">
                <a:effectLst>
                  <a:glow rad="101600">
                    <a:schemeClr val="bg1">
                      <a:alpha val="60000"/>
                    </a:schemeClr>
                  </a:glow>
                </a:effectLst>
              </a:rPr>
              <a:t> it shall be opened.”</a:t>
            </a:r>
            <a:endParaRPr lang="en-US" sz="3200" i="1" dirty="0">
              <a:effectLst>
                <a:glow rad="101600">
                  <a:schemeClr val="bg1">
                    <a:alpha val="60000"/>
                  </a:schemeClr>
                </a:glow>
              </a:effectLst>
            </a:endParaRPr>
          </a:p>
        </p:txBody>
      </p:sp>
      <p:sp>
        <p:nvSpPr>
          <p:cNvPr id="3" name="Rectangle 2"/>
          <p:cNvSpPr/>
          <p:nvPr/>
        </p:nvSpPr>
        <p:spPr>
          <a:xfrm>
            <a:off x="304800" y="4800600"/>
            <a:ext cx="4648200" cy="2062103"/>
          </a:xfrm>
          <a:prstGeom prst="rect">
            <a:avLst/>
          </a:prstGeom>
        </p:spPr>
        <p:txBody>
          <a:bodyPr wrap="square">
            <a:spAutoFit/>
          </a:bodyPr>
          <a:lstStyle/>
          <a:p>
            <a:pPr algn="ctr"/>
            <a:r>
              <a:rPr lang="en-US" sz="3200" i="1" dirty="0" smtClean="0">
                <a:effectLst>
                  <a:glow rad="101600">
                    <a:schemeClr val="bg1">
                      <a:alpha val="60000"/>
                    </a:schemeClr>
                  </a:glow>
                </a:effectLst>
              </a:rPr>
              <a:t>“And all things, whatsoever ye shall ask in prayer, believing, ye shall receive.”</a:t>
            </a:r>
            <a:endParaRPr lang="en-US" sz="3200" i="1" dirty="0">
              <a:effectLst>
                <a:glow rad="101600">
                  <a:schemeClr val="bg1">
                    <a:alpha val="60000"/>
                  </a:schemeClr>
                </a:glow>
              </a:effectLst>
            </a:endParaRPr>
          </a:p>
        </p:txBody>
      </p:sp>
      <p:sp>
        <p:nvSpPr>
          <p:cNvPr id="4" name="Rectangle 3"/>
          <p:cNvSpPr/>
          <p:nvPr/>
        </p:nvSpPr>
        <p:spPr>
          <a:xfrm>
            <a:off x="228600" y="3657600"/>
            <a:ext cx="4572000" cy="1077218"/>
          </a:xfrm>
          <a:prstGeom prst="rect">
            <a:avLst/>
          </a:prstGeom>
        </p:spPr>
        <p:txBody>
          <a:bodyPr wrap="square">
            <a:spAutoFit/>
          </a:bodyPr>
          <a:lstStyle/>
          <a:p>
            <a:pPr algn="ctr"/>
            <a:r>
              <a:rPr lang="en-US" sz="3200" i="1" dirty="0" smtClean="0">
                <a:effectLst>
                  <a:glow rad="101600">
                    <a:schemeClr val="bg1">
                      <a:alpha val="60000"/>
                    </a:schemeClr>
                  </a:glow>
                </a:effectLst>
              </a:rPr>
              <a:t>“If ye shall ask any thing in my name, I will do it.”</a:t>
            </a:r>
            <a:endParaRPr lang="en-US" sz="3200" i="1" dirty="0">
              <a:effectLst>
                <a:glow rad="101600">
                  <a:schemeClr val="bg1">
                    <a:alpha val="60000"/>
                  </a:schemeClr>
                </a:glow>
              </a:effectLst>
            </a:endParaRPr>
          </a:p>
        </p:txBody>
      </p:sp>
      <p:pic>
        <p:nvPicPr>
          <p:cNvPr id="1026" name="Picture 2" descr="C:\Users\Ptr. Daniel White\Desktop\Bible pictures\Jesus\06 MINISTRY\Jesus w Disciples\being_true_to_Jesus.jpg"/>
          <p:cNvPicPr>
            <a:picLocks noChangeAspect="1" noChangeArrowheads="1"/>
          </p:cNvPicPr>
          <p:nvPr/>
        </p:nvPicPr>
        <p:blipFill>
          <a:blip r:embed="rId3" cstate="print"/>
          <a:srcRect/>
          <a:stretch>
            <a:fillRect/>
          </a:stretch>
        </p:blipFill>
        <p:spPr bwMode="auto">
          <a:xfrm flipH="1">
            <a:off x="1143000" y="228600"/>
            <a:ext cx="3200401" cy="3429000"/>
          </a:xfrm>
          <a:prstGeom prst="rect">
            <a:avLst/>
          </a:prstGeom>
          <a:noFill/>
          <a:scene3d>
            <a:camera prst="perspectiveRight"/>
            <a:lightRig rig="threePt" dir="t"/>
          </a:scene3d>
          <a:sp3d>
            <a:bevelT prst="angle"/>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strips(downLeft)">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txBody>
          <a:bodyPr>
            <a:normAutofit/>
          </a:bodyPr>
          <a:lstStyle/>
          <a:p>
            <a:r>
              <a:rPr lang="en-US" dirty="0" smtClean="0">
                <a:effectLst>
                  <a:glow rad="101600">
                    <a:schemeClr val="bg1">
                      <a:alpha val="60000"/>
                    </a:schemeClr>
                  </a:glow>
                </a:effectLst>
              </a:rPr>
              <a:t>The Limitations and Dangers of Riches</a:t>
            </a:r>
            <a:endParaRPr lang="en-US" dirty="0">
              <a:effectLst>
                <a:glow rad="101600">
                  <a:schemeClr val="bg1">
                    <a:alpha val="60000"/>
                  </a:schemeClr>
                </a:glow>
              </a:effectLst>
            </a:endParaRPr>
          </a:p>
        </p:txBody>
      </p:sp>
      <p:sp>
        <p:nvSpPr>
          <p:cNvPr id="3" name="Content Placeholder 2"/>
          <p:cNvSpPr>
            <a:spLocks noGrp="1"/>
          </p:cNvSpPr>
          <p:nvPr>
            <p:ph idx="1"/>
          </p:nvPr>
        </p:nvSpPr>
        <p:spPr>
          <a:xfrm>
            <a:off x="152400" y="1066800"/>
            <a:ext cx="8991600" cy="5791200"/>
          </a:xfrm>
        </p:spPr>
        <p:txBody>
          <a:bodyPr>
            <a:normAutofit lnSpcReduction="10000"/>
          </a:bodyPr>
          <a:lstStyle/>
          <a:p>
            <a:pPr marL="742950" indent="-742950">
              <a:buNone/>
            </a:pPr>
            <a:r>
              <a:rPr lang="en-US" sz="3600" dirty="0" smtClean="0">
                <a:effectLst>
                  <a:glow rad="101600">
                    <a:schemeClr val="bg1">
                      <a:alpha val="60000"/>
                    </a:schemeClr>
                  </a:glow>
                </a:effectLst>
              </a:rPr>
              <a:t>1) Riches have major limitations –</a:t>
            </a:r>
          </a:p>
          <a:p>
            <a:pPr marL="742950" indent="-742950">
              <a:buFont typeface="Wingdings"/>
              <a:buChar char="Ø"/>
            </a:pPr>
            <a:r>
              <a:rPr lang="en-US" sz="3600" dirty="0" smtClean="0">
                <a:effectLst>
                  <a:glow rad="101600">
                    <a:schemeClr val="bg1">
                      <a:alpha val="60000"/>
                    </a:schemeClr>
                  </a:glow>
                </a:effectLst>
              </a:rPr>
              <a:t>They are transitory and can be easily lost </a:t>
            </a:r>
          </a:p>
          <a:p>
            <a:pPr marL="742950" indent="-742950">
              <a:buNone/>
            </a:pPr>
            <a:r>
              <a:rPr lang="en-US" sz="3600" dirty="0" smtClean="0">
                <a:solidFill>
                  <a:srgbClr val="FFFF00"/>
                </a:solidFill>
                <a:effectLst>
                  <a:glow rad="101600">
                    <a:schemeClr val="bg1">
                      <a:alpha val="60000"/>
                    </a:schemeClr>
                  </a:glow>
                </a:effectLst>
              </a:rPr>
              <a:t>       </a:t>
            </a:r>
            <a:r>
              <a:rPr lang="en-US" sz="3600" i="1" dirty="0" smtClean="0">
                <a:solidFill>
                  <a:srgbClr val="FFFF00"/>
                </a:solidFill>
                <a:effectLst>
                  <a:glow rad="101600">
                    <a:schemeClr val="bg1">
                      <a:alpha val="60000"/>
                    </a:schemeClr>
                  </a:glow>
                </a:effectLst>
              </a:rPr>
              <a:t>“An inheritance may be gotten hastily at the beginning; but the end thereof shall not be blessed.” – 20:21</a:t>
            </a:r>
          </a:p>
          <a:p>
            <a:pPr marL="742950" indent="-742950">
              <a:buNone/>
            </a:pPr>
            <a:r>
              <a:rPr lang="en-US" sz="3600" i="1" dirty="0" smtClean="0">
                <a:solidFill>
                  <a:srgbClr val="FFFF00"/>
                </a:solidFill>
                <a:effectLst>
                  <a:glow rad="101600">
                    <a:schemeClr val="bg1">
                      <a:alpha val="60000"/>
                    </a:schemeClr>
                  </a:glow>
                </a:effectLst>
              </a:rPr>
              <a:t>        “Labour not to be rich: cease from thine own wisdom. Wilt thou set thine eyes upon that which is not? For riches certainly make themselves wings; they fly away as an eagle toward heaven.” – 23:4-5</a:t>
            </a:r>
            <a:endParaRPr lang="en-US" sz="3600" i="1" dirty="0">
              <a:solidFill>
                <a:srgbClr val="FFFF00"/>
              </a:solidFill>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991600" cy="6705600"/>
          </a:xfrm>
        </p:spPr>
        <p:txBody>
          <a:bodyPr>
            <a:normAutofit/>
          </a:bodyPr>
          <a:lstStyle/>
          <a:p>
            <a:pPr>
              <a:buNone/>
            </a:pPr>
            <a:r>
              <a:rPr lang="en-US" sz="3600" i="1" dirty="0" smtClean="0">
                <a:solidFill>
                  <a:srgbClr val="FFFF00"/>
                </a:solidFill>
                <a:effectLst>
                  <a:glow rad="101600">
                    <a:schemeClr val="bg1">
                      <a:alpha val="60000"/>
                    </a:schemeClr>
                  </a:glow>
                </a:effectLst>
              </a:rPr>
              <a:t>   “For riches are not for ever: and doth the crown endure to every generation?” – 27:24</a:t>
            </a:r>
          </a:p>
        </p:txBody>
      </p:sp>
      <p:pic>
        <p:nvPicPr>
          <p:cNvPr id="3074" name="Picture 2" descr="C:\Users\Ptr. Daniel White\Desktop\Bible pictures\Daniel &amp; Bab Captvty\scan0001.jpg"/>
          <p:cNvPicPr>
            <a:picLocks noChangeAspect="1" noChangeArrowheads="1"/>
          </p:cNvPicPr>
          <p:nvPr/>
        </p:nvPicPr>
        <p:blipFill>
          <a:blip r:embed="rId3" cstate="print"/>
          <a:srcRect/>
          <a:stretch>
            <a:fillRect/>
          </a:stretch>
        </p:blipFill>
        <p:spPr bwMode="auto">
          <a:xfrm>
            <a:off x="533400" y="1556762"/>
            <a:ext cx="3429000" cy="5177819"/>
          </a:xfrm>
          <a:prstGeom prst="rect">
            <a:avLst/>
          </a:prstGeom>
          <a:noFill/>
          <a:scene3d>
            <a:camera prst="perspectiveRight"/>
            <a:lightRig rig="threePt" dir="t"/>
          </a:scene3d>
          <a:sp3d>
            <a:bevelT prst="angle"/>
          </a:sp3d>
        </p:spPr>
      </p:pic>
      <p:pic>
        <p:nvPicPr>
          <p:cNvPr id="3075" name="Picture 3" descr="C:\Users\Ptr. Daniel White\Desktop\Bible pictures\Daniel &amp; Bab Captvty\scan0003.jpg"/>
          <p:cNvPicPr>
            <a:picLocks noChangeAspect="1" noChangeArrowheads="1"/>
          </p:cNvPicPr>
          <p:nvPr/>
        </p:nvPicPr>
        <p:blipFill>
          <a:blip r:embed="rId4" cstate="print"/>
          <a:srcRect/>
          <a:stretch>
            <a:fillRect/>
          </a:stretch>
        </p:blipFill>
        <p:spPr bwMode="auto">
          <a:xfrm flipH="1">
            <a:off x="4876800" y="1600200"/>
            <a:ext cx="3505200" cy="5051364"/>
          </a:xfrm>
          <a:prstGeom prst="rect">
            <a:avLst/>
          </a:prstGeom>
          <a:noFill/>
          <a:scene3d>
            <a:camera prst="perspectiveLeft"/>
            <a:lightRig rig="threePt" dir="t"/>
          </a:scene3d>
          <a:sp3d>
            <a:bevelT prst="angle"/>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075"/>
                                        </p:tgtEl>
                                        <p:attrNameLst>
                                          <p:attrName>style.visibility</p:attrName>
                                        </p:attrNameLst>
                                      </p:cBhvr>
                                      <p:to>
                                        <p:strVal val="visible"/>
                                      </p:to>
                                    </p:set>
                                    <p:anim to="" calcmode="lin" valueType="num">
                                      <p:cBhvr>
                                        <p:cTn id="12" dur="1" fill="hold"/>
                                        <p:tgtEl>
                                          <p:spTgt spid="307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4953000" cy="6400800"/>
          </a:xfrm>
        </p:spPr>
        <p:txBody>
          <a:bodyPr>
            <a:normAutofit/>
          </a:bodyPr>
          <a:lstStyle/>
          <a:p>
            <a:pPr>
              <a:buFont typeface="Wingdings"/>
              <a:buChar char="Ø"/>
            </a:pPr>
            <a:r>
              <a:rPr lang="en-US" sz="4000" dirty="0" smtClean="0">
                <a:effectLst>
                  <a:glow rad="101600">
                    <a:schemeClr val="bg1">
                      <a:alpha val="60000"/>
                    </a:schemeClr>
                  </a:glow>
                </a:effectLst>
              </a:rPr>
              <a:t> Riches cannot provide true and lasting happiness in life – </a:t>
            </a:r>
          </a:p>
          <a:p>
            <a:pPr>
              <a:buNone/>
            </a:pPr>
            <a:r>
              <a:rPr lang="en-US" sz="4000" i="1" dirty="0" smtClean="0">
                <a:solidFill>
                  <a:srgbClr val="FFFF00"/>
                </a:solidFill>
                <a:effectLst>
                  <a:glow rad="101600">
                    <a:schemeClr val="bg1">
                      <a:alpha val="60000"/>
                    </a:schemeClr>
                  </a:glow>
                </a:effectLst>
              </a:rPr>
              <a:t>    “He that trusteth in his riches shall fall: but the righteous shall flourish as a branch.” – 11:28</a:t>
            </a:r>
          </a:p>
          <a:p>
            <a:endParaRPr lang="en-US" sz="4000" dirty="0"/>
          </a:p>
        </p:txBody>
      </p:sp>
      <p:pic>
        <p:nvPicPr>
          <p:cNvPr id="4099" name="Picture 3" descr="C:\Users\Ptr. Daniel White\Desktop\Missionary w happy lepers.jpg"/>
          <p:cNvPicPr>
            <a:picLocks noChangeAspect="1" noChangeArrowheads="1"/>
          </p:cNvPicPr>
          <p:nvPr/>
        </p:nvPicPr>
        <p:blipFill>
          <a:blip r:embed="rId3" cstate="print"/>
          <a:srcRect/>
          <a:stretch>
            <a:fillRect/>
          </a:stretch>
        </p:blipFill>
        <p:spPr bwMode="auto">
          <a:xfrm>
            <a:off x="228600" y="2743200"/>
            <a:ext cx="5629966" cy="4114800"/>
          </a:xfrm>
          <a:prstGeom prst="rect">
            <a:avLst/>
          </a:prstGeom>
          <a:ln>
            <a:noFill/>
          </a:ln>
          <a:effectLst>
            <a:softEdge rad="112500"/>
          </a:effectLst>
        </p:spPr>
      </p:pic>
      <p:pic>
        <p:nvPicPr>
          <p:cNvPr id="4100" name="Picture 4"/>
          <p:cNvPicPr>
            <a:picLocks noChangeAspect="1" noChangeArrowheads="1"/>
          </p:cNvPicPr>
          <p:nvPr/>
        </p:nvPicPr>
        <p:blipFill>
          <a:blip r:embed="rId4" cstate="print"/>
          <a:srcRect/>
          <a:stretch>
            <a:fillRect/>
          </a:stretch>
        </p:blipFill>
        <p:spPr bwMode="auto">
          <a:xfrm>
            <a:off x="6248400" y="159904"/>
            <a:ext cx="2343150" cy="6698096"/>
          </a:xfrm>
          <a:prstGeom prst="rect">
            <a:avLst/>
          </a:prstGeom>
          <a:noFill/>
          <a:ln w="9525">
            <a:noFill/>
            <a:miter lim="800000"/>
            <a:headEnd/>
            <a:tailEnd/>
          </a:ln>
        </p:spPr>
      </p:pic>
      <p:pic>
        <p:nvPicPr>
          <p:cNvPr id="4101" name="Picture 5" descr="C:\Users\Ptr. Daniel White\Desktop\Bible pictures\faces\india-stock-market.jpg"/>
          <p:cNvPicPr>
            <a:picLocks noChangeAspect="1" noChangeArrowheads="1"/>
          </p:cNvPicPr>
          <p:nvPr/>
        </p:nvPicPr>
        <p:blipFill>
          <a:blip r:embed="rId5" cstate="print"/>
          <a:srcRect/>
          <a:stretch>
            <a:fillRect/>
          </a:stretch>
        </p:blipFill>
        <p:spPr bwMode="auto">
          <a:xfrm>
            <a:off x="5529" y="0"/>
            <a:ext cx="9134385"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4100"/>
                                        </p:tgtEl>
                                        <p:attrNameLst>
                                          <p:attrName>style.visibility</p:attrName>
                                        </p:attrNameLst>
                                      </p:cBhvr>
                                      <p:to>
                                        <p:strVal val="visible"/>
                                      </p:to>
                                    </p:set>
                                    <p:anim to="" calcmode="lin" valueType="num">
                                      <p:cBhvr>
                                        <p:cTn id="17" dur="1" fill="hold"/>
                                        <p:tgtEl>
                                          <p:spTgt spid="4100"/>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4099"/>
                                        </p:tgtEl>
                                        <p:attrNameLst>
                                          <p:attrName>style.visibility</p:attrName>
                                        </p:attrNameLst>
                                      </p:cBhvr>
                                      <p:to>
                                        <p:strVal val="visible"/>
                                      </p:to>
                                    </p:set>
                                    <p:anim to="" calcmode="lin" valueType="num">
                                      <p:cBhvr>
                                        <p:cTn id="22" dur="1" fill="hold"/>
                                        <p:tgtEl>
                                          <p:spTgt spid="4099"/>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4101"/>
                                        </p:tgtEl>
                                        <p:attrNameLst>
                                          <p:attrName>style.visibility</p:attrName>
                                        </p:attrNameLst>
                                      </p:cBhvr>
                                      <p:to>
                                        <p:strVal val="visible"/>
                                      </p:to>
                                    </p:set>
                                    <p:animEffect transition="in" filter="circle(in)">
                                      <p:cBhvr>
                                        <p:cTn id="27" dur="2000"/>
                                        <p:tgtEl>
                                          <p:spTgt spid="4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4495800" cy="6705600"/>
          </a:xfrm>
        </p:spPr>
        <p:txBody>
          <a:bodyPr>
            <a:normAutofit/>
          </a:bodyPr>
          <a:lstStyle/>
          <a:p>
            <a:pPr>
              <a:buFont typeface="Wingdings"/>
              <a:buChar char="Ø"/>
            </a:pPr>
            <a:r>
              <a:rPr lang="en-US" sz="4000" dirty="0" smtClean="0">
                <a:effectLst>
                  <a:glow rad="101600">
                    <a:schemeClr val="bg1">
                      <a:alpha val="60000"/>
                    </a:schemeClr>
                  </a:glow>
                </a:effectLst>
              </a:rPr>
              <a:t> Riches are of no value in the day of judgment</a:t>
            </a:r>
            <a:r>
              <a:rPr lang="en-US" sz="4000" i="1" dirty="0" smtClean="0">
                <a:effectLst>
                  <a:glow rad="101600">
                    <a:schemeClr val="bg1">
                      <a:alpha val="60000"/>
                    </a:schemeClr>
                  </a:glow>
                </a:effectLst>
              </a:rPr>
              <a:t> – </a:t>
            </a:r>
          </a:p>
          <a:p>
            <a:pPr>
              <a:buNone/>
            </a:pPr>
            <a:r>
              <a:rPr lang="en-US" sz="4000" i="1" dirty="0" smtClean="0">
                <a:solidFill>
                  <a:srgbClr val="FFFF00"/>
                </a:solidFill>
                <a:effectLst>
                  <a:glow rad="101600">
                    <a:schemeClr val="bg1">
                      <a:alpha val="60000"/>
                    </a:schemeClr>
                  </a:glow>
                </a:effectLst>
              </a:rPr>
              <a:t>    “Riches profit not in the day of wrath: but righteousness delivereth from death.” – 11:4</a:t>
            </a:r>
          </a:p>
          <a:p>
            <a:endParaRPr lang="en-US" sz="4000" dirty="0"/>
          </a:p>
        </p:txBody>
      </p:sp>
      <p:pic>
        <p:nvPicPr>
          <p:cNvPr id="2050" name="Picture 2" descr="C:\Users\Ptr. Daniel White\Desktop\Bible pictures\Prophecy pictures\prophecy pictures\rapture and second coming\JesusThrone.JPG"/>
          <p:cNvPicPr>
            <a:picLocks noChangeAspect="1" noChangeArrowheads="1"/>
          </p:cNvPicPr>
          <p:nvPr/>
        </p:nvPicPr>
        <p:blipFill>
          <a:blip r:embed="rId3" cstate="print"/>
          <a:srcRect/>
          <a:stretch>
            <a:fillRect/>
          </a:stretch>
        </p:blipFill>
        <p:spPr bwMode="auto">
          <a:xfrm>
            <a:off x="4419600" y="1087042"/>
            <a:ext cx="4378089" cy="2992834"/>
          </a:xfrm>
          <a:prstGeom prst="rect">
            <a:avLst/>
          </a:prstGeom>
          <a:noFill/>
          <a:effectLst>
            <a:reflection blurRad="6350" stA="50000" endA="295" endPos="92000" dist="101600" dir="5400000" sy="-100000" algn="bl" rotWithShape="0"/>
          </a:effectLst>
          <a:scene3d>
            <a:camera prst="orthographicFront"/>
            <a:lightRig rig="threePt" dir="t"/>
          </a:scene3d>
          <a:sp3d>
            <a:bevelT prst="angle"/>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to="" calcmode="lin" valueType="num">
                                      <p:cBhvr>
                                        <p:cTn id="7" dur="1" fill="hold"/>
                                        <p:tgtEl>
                                          <p:spTgt spid="2050"/>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763000" cy="6477000"/>
          </a:xfrm>
        </p:spPr>
        <p:txBody>
          <a:bodyPr>
            <a:normAutofit lnSpcReduction="10000"/>
          </a:bodyPr>
          <a:lstStyle/>
          <a:p>
            <a:pPr>
              <a:buNone/>
            </a:pPr>
            <a:r>
              <a:rPr lang="en-US" sz="3600" dirty="0" smtClean="0">
                <a:effectLst>
                  <a:glow rad="101600">
                    <a:schemeClr val="bg1">
                      <a:alpha val="60000"/>
                    </a:schemeClr>
                  </a:glow>
                </a:effectLst>
              </a:rPr>
              <a:t>2) Riches can harm your soul and your      character –</a:t>
            </a:r>
          </a:p>
          <a:p>
            <a:pPr>
              <a:buFont typeface="Wingdings"/>
              <a:buChar char="Ø"/>
            </a:pPr>
            <a:r>
              <a:rPr lang="en-US" sz="3600" dirty="0" smtClean="0">
                <a:effectLst>
                  <a:glow rad="101600">
                    <a:schemeClr val="bg1">
                      <a:alpha val="60000"/>
                    </a:schemeClr>
                  </a:glow>
                </a:effectLst>
              </a:rPr>
              <a:t> They can turn your heart away from the Lord  – </a:t>
            </a:r>
          </a:p>
          <a:p>
            <a:pPr>
              <a:buNone/>
            </a:pPr>
            <a:r>
              <a:rPr lang="en-US" sz="3600" i="1" dirty="0">
                <a:solidFill>
                  <a:srgbClr val="FFFF00"/>
                </a:solidFill>
                <a:effectLst>
                  <a:glow rad="101600">
                    <a:schemeClr val="bg1">
                      <a:alpha val="60000"/>
                    </a:schemeClr>
                  </a:glow>
                </a:effectLst>
              </a:rPr>
              <a:t> </a:t>
            </a:r>
            <a:r>
              <a:rPr lang="en-US" sz="3600" i="1" dirty="0" smtClean="0">
                <a:solidFill>
                  <a:srgbClr val="FFFF00"/>
                </a:solidFill>
                <a:effectLst>
                  <a:glow rad="101600">
                    <a:schemeClr val="bg1">
                      <a:alpha val="60000"/>
                    </a:schemeClr>
                  </a:glow>
                </a:effectLst>
              </a:rPr>
              <a:t>   “Two things have I required of thee; deny me them not before I die: remove far from me vanity and lies: give me neither poverty nor riches; feed me with food convenient for me: Lest I be full, and deny thee, and say, Who is the Lord? Or lest I be poor, and steal, and take the name of my God in vain.” – 30:7-9</a:t>
            </a:r>
          </a:p>
          <a:p>
            <a:pPr>
              <a:buFont typeface="Wingdings"/>
              <a:buChar char="Ø"/>
            </a:pPr>
            <a:endParaRPr lang="en-US" sz="3600" dirty="0">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4495800" cy="6629400"/>
          </a:xfrm>
        </p:spPr>
        <p:txBody>
          <a:bodyPr>
            <a:normAutofit/>
          </a:bodyPr>
          <a:lstStyle/>
          <a:p>
            <a:pPr>
              <a:buFont typeface="Wingdings"/>
              <a:buChar char="Ø"/>
            </a:pPr>
            <a:r>
              <a:rPr lang="en-US" sz="3600" dirty="0" smtClean="0">
                <a:effectLst>
                  <a:glow rad="101600">
                    <a:schemeClr val="bg1">
                      <a:alpha val="60000"/>
                    </a:schemeClr>
                  </a:glow>
                </a:effectLst>
              </a:rPr>
              <a:t> They can produce   conceit and false security –</a:t>
            </a:r>
          </a:p>
          <a:p>
            <a:pPr>
              <a:buNone/>
            </a:pPr>
            <a:r>
              <a:rPr lang="en-US" sz="3600" i="1" dirty="0" smtClean="0">
                <a:solidFill>
                  <a:srgbClr val="FFFF00"/>
                </a:solidFill>
                <a:effectLst>
                  <a:glow rad="101600">
                    <a:schemeClr val="bg1">
                      <a:alpha val="60000"/>
                    </a:schemeClr>
                  </a:glow>
                </a:effectLst>
              </a:rPr>
              <a:t>   “The rich man's wealth is his strong city, and  as an high wall in his own conceit.” – 18:11</a:t>
            </a:r>
          </a:p>
          <a:p>
            <a:pPr>
              <a:buNone/>
            </a:pPr>
            <a:r>
              <a:rPr lang="en-US" sz="3600" i="1" dirty="0" smtClean="0">
                <a:solidFill>
                  <a:srgbClr val="FFFF00"/>
                </a:solidFill>
                <a:effectLst>
                  <a:glow rad="101600">
                    <a:schemeClr val="bg1">
                      <a:alpha val="60000"/>
                    </a:schemeClr>
                  </a:glow>
                </a:effectLst>
              </a:rPr>
              <a:t>   “The rich man is wise in his own conceit.”   - 28:11 </a:t>
            </a:r>
            <a:endParaRPr lang="en-US" sz="3600" i="1" dirty="0">
              <a:solidFill>
                <a:srgbClr val="FFFF00"/>
              </a:solidFill>
              <a:effectLst>
                <a:glow rad="101600">
                  <a:schemeClr val="bg1">
                    <a:alpha val="60000"/>
                  </a:schemeClr>
                </a:glow>
              </a:effectLst>
            </a:endParaRPr>
          </a:p>
        </p:txBody>
      </p:sp>
      <p:pic>
        <p:nvPicPr>
          <p:cNvPr id="5122" name="Picture 2" descr="C:\Users\Ptr. Daniel White\Desktop\Bible pictures\riches materal pos. plesures, worldly\17340_04 Barney Billionaire.jpg"/>
          <p:cNvPicPr>
            <a:picLocks noChangeAspect="1" noChangeArrowheads="1"/>
          </p:cNvPicPr>
          <p:nvPr/>
        </p:nvPicPr>
        <p:blipFill>
          <a:blip r:embed="rId3" cstate="print"/>
          <a:srcRect/>
          <a:stretch>
            <a:fillRect/>
          </a:stretch>
        </p:blipFill>
        <p:spPr bwMode="auto">
          <a:xfrm>
            <a:off x="4648200" y="445477"/>
            <a:ext cx="4267200" cy="610772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5122"/>
                                        </p:tgtEl>
                                        <p:attrNameLst>
                                          <p:attrName>style.visibility</p:attrName>
                                        </p:attrNameLst>
                                      </p:cBhvr>
                                      <p:to>
                                        <p:strVal val="visible"/>
                                      </p:to>
                                    </p:set>
                                    <p:animEffect transition="in" filter="circle(in)">
                                      <p:cBhvr>
                                        <p:cTn id="22" dur="1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a:bodyPr>
          <a:lstStyle/>
          <a:p>
            <a:pPr>
              <a:buFont typeface="Wingdings"/>
              <a:buChar char="Ø"/>
            </a:pPr>
            <a:r>
              <a:rPr lang="en-US" sz="3600" dirty="0" smtClean="0">
                <a:effectLst>
                  <a:glow rad="101600">
                    <a:schemeClr val="bg1">
                      <a:alpha val="60000"/>
                    </a:schemeClr>
                  </a:glow>
                </a:effectLst>
              </a:rPr>
              <a:t>They can lead to prideful mistreatment of others – </a:t>
            </a:r>
          </a:p>
          <a:p>
            <a:pPr>
              <a:buNone/>
            </a:pPr>
            <a:r>
              <a:rPr lang="en-US" sz="3600" i="1" dirty="0">
                <a:solidFill>
                  <a:srgbClr val="FFFF00"/>
                </a:solidFill>
                <a:effectLst>
                  <a:glow rad="101600">
                    <a:schemeClr val="bg1">
                      <a:alpha val="60000"/>
                    </a:schemeClr>
                  </a:glow>
                </a:effectLst>
              </a:rPr>
              <a:t> </a:t>
            </a:r>
            <a:r>
              <a:rPr lang="en-US" sz="3600" i="1" dirty="0" smtClean="0">
                <a:solidFill>
                  <a:srgbClr val="FFFF00"/>
                </a:solidFill>
                <a:effectLst>
                  <a:glow rad="101600">
                    <a:schemeClr val="bg1">
                      <a:alpha val="60000"/>
                    </a:schemeClr>
                  </a:glow>
                </a:effectLst>
              </a:rPr>
              <a:t>  “The poor useth intreaties; but the rich           answereth roughly.” – 18:23</a:t>
            </a:r>
          </a:p>
          <a:p>
            <a:pPr>
              <a:buNone/>
            </a:pPr>
            <a:r>
              <a:rPr lang="en-US" sz="3600" i="1" dirty="0" smtClean="0">
                <a:solidFill>
                  <a:srgbClr val="FFFF00"/>
                </a:solidFill>
                <a:effectLst>
                  <a:glow rad="101600">
                    <a:schemeClr val="bg1">
                      <a:alpha val="60000"/>
                    </a:schemeClr>
                  </a:glow>
                </a:effectLst>
              </a:rPr>
              <a:t>  “He that despiseth his neighbour sinneth: but he that hath mercy on the poor, happy is he.” – 14:21</a:t>
            </a:r>
          </a:p>
          <a:p>
            <a:pPr>
              <a:buNone/>
            </a:pPr>
            <a:r>
              <a:rPr lang="en-US" sz="3600" i="1" dirty="0">
                <a:solidFill>
                  <a:srgbClr val="FFFF00"/>
                </a:solidFill>
                <a:effectLst>
                  <a:glow rad="101600">
                    <a:schemeClr val="bg1">
                      <a:alpha val="60000"/>
                    </a:schemeClr>
                  </a:glow>
                </a:effectLst>
              </a:rPr>
              <a:t> </a:t>
            </a:r>
            <a:r>
              <a:rPr lang="en-US" sz="3600" i="1" dirty="0" smtClean="0">
                <a:solidFill>
                  <a:srgbClr val="FFFF00"/>
                </a:solidFill>
                <a:effectLst>
                  <a:glow rad="101600">
                    <a:schemeClr val="bg1">
                      <a:alpha val="60000"/>
                    </a:schemeClr>
                  </a:glow>
                </a:effectLst>
              </a:rPr>
              <a:t>  “Whoso mocketh the poor reproacheth his Maker: and he that is glad at calamities shall not be unpunished.” - 17:5 </a:t>
            </a:r>
          </a:p>
          <a:p>
            <a:pPr>
              <a:buNone/>
            </a:pPr>
            <a:r>
              <a:rPr lang="en-US" sz="3600" i="1" dirty="0">
                <a:solidFill>
                  <a:srgbClr val="FFFF00"/>
                </a:solidFill>
                <a:effectLst>
                  <a:glow rad="101600">
                    <a:schemeClr val="bg1">
                      <a:alpha val="60000"/>
                    </a:schemeClr>
                  </a:glow>
                </a:effectLst>
              </a:rPr>
              <a:t> </a:t>
            </a:r>
            <a:r>
              <a:rPr lang="en-US" sz="3600" i="1" dirty="0" smtClean="0">
                <a:solidFill>
                  <a:srgbClr val="FFFF00"/>
                </a:solidFill>
                <a:effectLst>
                  <a:glow rad="101600">
                    <a:schemeClr val="bg1">
                      <a:alpha val="60000"/>
                    </a:schemeClr>
                  </a:glow>
                </a:effectLst>
              </a:rPr>
              <a:t>  “There is a generation, whose teeth are as swords, and their jaw teeth as knives, to devour the poor from off the earth, and the needy from among men.” – 30:14</a:t>
            </a:r>
            <a:endParaRPr lang="en-US" sz="3600" i="1" dirty="0">
              <a:solidFill>
                <a:srgbClr val="FFFF00"/>
              </a:solidFill>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86000"/>
            <a:ext cx="9144000" cy="3785652"/>
          </a:xfrm>
          <a:prstGeom prst="rect">
            <a:avLst/>
          </a:prstGeom>
        </p:spPr>
        <p:txBody>
          <a:bodyPr wrap="square">
            <a:spAutoFit/>
          </a:bodyPr>
          <a:lstStyle/>
          <a:p>
            <a:pPr>
              <a:buFont typeface="Arial" charset="0"/>
              <a:buChar char="•"/>
            </a:pPr>
            <a:r>
              <a:rPr lang="en-US" sz="4000" dirty="0" smtClean="0">
                <a:effectLst>
                  <a:glow rad="101600">
                    <a:schemeClr val="bg1">
                      <a:alpha val="60000"/>
                    </a:schemeClr>
                  </a:glow>
                </a:effectLst>
              </a:rPr>
              <a:t> Biblical principles of stewardship</a:t>
            </a:r>
          </a:p>
          <a:p>
            <a:pPr>
              <a:buFont typeface="Arial" charset="0"/>
              <a:buChar char="•"/>
            </a:pPr>
            <a:r>
              <a:rPr lang="en-US" sz="4000" dirty="0" smtClean="0">
                <a:effectLst>
                  <a:glow rad="101600">
                    <a:schemeClr val="bg1">
                      <a:alpha val="60000"/>
                    </a:schemeClr>
                  </a:glow>
                </a:effectLst>
              </a:rPr>
              <a:t> What the Bible teaches about borrowing</a:t>
            </a:r>
          </a:p>
          <a:p>
            <a:pPr>
              <a:buFont typeface="Arial" charset="0"/>
              <a:buChar char="•"/>
            </a:pPr>
            <a:r>
              <a:rPr lang="en-US" sz="4000" dirty="0" smtClean="0">
                <a:effectLst>
                  <a:glow rad="101600">
                    <a:schemeClr val="bg1">
                      <a:alpha val="60000"/>
                    </a:schemeClr>
                  </a:glow>
                </a:effectLst>
              </a:rPr>
              <a:t> The sting of interest</a:t>
            </a:r>
          </a:p>
          <a:p>
            <a:pPr>
              <a:buFont typeface="Arial" charset="0"/>
              <a:buChar char="•"/>
            </a:pPr>
            <a:r>
              <a:rPr lang="en-US" sz="4000" dirty="0" smtClean="0">
                <a:effectLst>
                  <a:glow rad="101600">
                    <a:schemeClr val="bg1">
                      <a:alpha val="60000"/>
                    </a:schemeClr>
                  </a:glow>
                </a:effectLst>
              </a:rPr>
              <a:t> Establishing scriptural convictions</a:t>
            </a:r>
          </a:p>
          <a:p>
            <a:pPr>
              <a:buFont typeface="Arial" charset="0"/>
              <a:buChar char="•"/>
            </a:pPr>
            <a:r>
              <a:rPr lang="en-US" sz="4000" dirty="0" smtClean="0">
                <a:effectLst>
                  <a:glow rad="101600">
                    <a:schemeClr val="bg1">
                      <a:alpha val="60000"/>
                    </a:schemeClr>
                  </a:glow>
                </a:effectLst>
              </a:rPr>
              <a:t> Developing a giving spirit</a:t>
            </a:r>
          </a:p>
          <a:p>
            <a:pPr>
              <a:buFont typeface="Arial" charset="0"/>
              <a:buChar char="•"/>
            </a:pPr>
            <a:r>
              <a:rPr lang="en-US" sz="4000" dirty="0" smtClean="0">
                <a:effectLst>
                  <a:glow rad="101600">
                    <a:schemeClr val="bg1">
                      <a:alpha val="60000"/>
                    </a:schemeClr>
                  </a:glow>
                </a:effectLst>
              </a:rPr>
              <a:t> What it means to be financially free</a:t>
            </a:r>
          </a:p>
        </p:txBody>
      </p:sp>
      <p:sp>
        <p:nvSpPr>
          <p:cNvPr id="3" name="Rectangle 2"/>
          <p:cNvSpPr/>
          <p:nvPr/>
        </p:nvSpPr>
        <p:spPr>
          <a:xfrm>
            <a:off x="228600" y="228600"/>
            <a:ext cx="4802853" cy="707886"/>
          </a:xfrm>
          <a:prstGeom prst="rect">
            <a:avLst/>
          </a:prstGeom>
        </p:spPr>
        <p:txBody>
          <a:bodyPr wrap="square">
            <a:spAutoFit/>
          </a:bodyPr>
          <a:lstStyle/>
          <a:p>
            <a:r>
              <a:rPr lang="en-US" sz="4000" dirty="0" smtClean="0">
                <a:effectLst>
                  <a:glow rad="101600">
                    <a:schemeClr val="bg1">
                      <a:alpha val="60000"/>
                    </a:schemeClr>
                  </a:glow>
                </a:effectLst>
              </a:rPr>
              <a:t>Review:</a:t>
            </a:r>
            <a:endParaRPr lang="en-US" sz="4000" dirty="0"/>
          </a:p>
        </p:txBody>
      </p:sp>
      <p:pic>
        <p:nvPicPr>
          <p:cNvPr id="4" name="Picture 2"/>
          <p:cNvPicPr>
            <a:picLocks noChangeAspect="1" noChangeArrowheads="1"/>
          </p:cNvPicPr>
          <p:nvPr/>
        </p:nvPicPr>
        <p:blipFill>
          <a:blip r:embed="rId3" cstate="print"/>
          <a:srcRect/>
          <a:stretch>
            <a:fillRect/>
          </a:stretch>
        </p:blipFill>
        <p:spPr bwMode="auto">
          <a:xfrm>
            <a:off x="3581400" y="228600"/>
            <a:ext cx="3352800" cy="145398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5334000" cy="6858000"/>
          </a:xfrm>
        </p:spPr>
        <p:txBody>
          <a:bodyPr>
            <a:normAutofit lnSpcReduction="10000"/>
          </a:bodyPr>
          <a:lstStyle/>
          <a:p>
            <a:pPr>
              <a:buNone/>
            </a:pPr>
            <a:r>
              <a:rPr lang="en-US" sz="3600" i="1" dirty="0" smtClean="0">
                <a:solidFill>
                  <a:srgbClr val="FFFF00"/>
                </a:solidFill>
                <a:effectLst>
                  <a:glow rad="101600">
                    <a:schemeClr val="bg1">
                      <a:alpha val="60000"/>
                    </a:schemeClr>
                  </a:glow>
                </a:effectLst>
              </a:rPr>
              <a:t>  “Whoso stoppeth his ears at the cry of the poor, he also shall cry himself, but shall not be heard.” - 21:13</a:t>
            </a:r>
          </a:p>
          <a:p>
            <a:pPr>
              <a:buNone/>
            </a:pPr>
            <a:r>
              <a:rPr lang="en-US" sz="3600" i="1" dirty="0" smtClean="0">
                <a:solidFill>
                  <a:srgbClr val="FFFF00"/>
                </a:solidFill>
                <a:effectLst>
                  <a:glow rad="101600">
                    <a:schemeClr val="bg1">
                      <a:alpha val="60000"/>
                    </a:schemeClr>
                  </a:glow>
                </a:effectLst>
              </a:rPr>
              <a:t> “He that oppresseth the poor to increase his riches, and he that giveth to the rich, shall surely come to want.” – 22:16 </a:t>
            </a:r>
          </a:p>
          <a:p>
            <a:pPr>
              <a:buNone/>
            </a:pPr>
            <a:r>
              <a:rPr lang="en-US" sz="3600" i="1" dirty="0">
                <a:solidFill>
                  <a:srgbClr val="FFFF00"/>
                </a:solidFill>
                <a:effectLst>
                  <a:glow rad="101600">
                    <a:schemeClr val="bg1">
                      <a:alpha val="60000"/>
                    </a:schemeClr>
                  </a:glow>
                </a:effectLst>
              </a:rPr>
              <a:t> </a:t>
            </a:r>
            <a:r>
              <a:rPr lang="en-US" sz="3600" i="1" dirty="0" smtClean="0">
                <a:solidFill>
                  <a:srgbClr val="FFFF00"/>
                </a:solidFill>
                <a:effectLst>
                  <a:glow rad="101600">
                    <a:schemeClr val="bg1">
                      <a:alpha val="60000"/>
                    </a:schemeClr>
                  </a:glow>
                </a:effectLst>
              </a:rPr>
              <a:t>  “Plead the cause of the poor and needy.” – 31:9</a:t>
            </a:r>
            <a:endParaRPr lang="en-US" sz="3600" i="1" dirty="0">
              <a:solidFill>
                <a:srgbClr val="FFFF00"/>
              </a:solidFill>
              <a:effectLst>
                <a:glow rad="101600">
                  <a:schemeClr val="bg1">
                    <a:alpha val="60000"/>
                  </a:schemeClr>
                </a:glow>
              </a:effectLst>
            </a:endParaRPr>
          </a:p>
        </p:txBody>
      </p:sp>
      <p:pic>
        <p:nvPicPr>
          <p:cNvPr id="6146" name="Picture 2"/>
          <p:cNvPicPr>
            <a:picLocks noChangeAspect="1" noChangeArrowheads="1"/>
          </p:cNvPicPr>
          <p:nvPr/>
        </p:nvPicPr>
        <p:blipFill>
          <a:blip r:embed="rId3" cstate="print"/>
          <a:srcRect r="-5820" b="20848"/>
          <a:stretch>
            <a:fillRect/>
          </a:stretch>
        </p:blipFill>
        <p:spPr bwMode="auto">
          <a:xfrm>
            <a:off x="5715000" y="170688"/>
            <a:ext cx="3200400" cy="358444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147" name="Picture 3" descr="C:\Users\Ptr. Daniel White\Desktop\Bible pictures\Persecution and suffering, poverity\Person suffering 6.jpg"/>
          <p:cNvPicPr>
            <a:picLocks noChangeAspect="1" noChangeArrowheads="1"/>
          </p:cNvPicPr>
          <p:nvPr/>
        </p:nvPicPr>
        <p:blipFill>
          <a:blip r:embed="rId4" cstate="print"/>
          <a:srcRect/>
          <a:stretch>
            <a:fillRect/>
          </a:stretch>
        </p:blipFill>
        <p:spPr bwMode="auto">
          <a:xfrm>
            <a:off x="5943600" y="3962400"/>
            <a:ext cx="2539253" cy="238164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 to="" calcmode="lin" valueType="num">
                                      <p:cBhvr>
                                        <p:cTn id="12" dur="1" fill="hold"/>
                                        <p:tgtEl>
                                          <p:spTgt spid="6146"/>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to="" calcmode="lin" valueType="num">
                                      <p:cBhvr>
                                        <p:cTn id="17" dur="1" fill="hold"/>
                                        <p:tgtEl>
                                          <p:spTgt spid="3">
                                            <p:txEl>
                                              <p:pRg st="1" end="1"/>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to="" calcmode="lin" valueType="num">
                                      <p:cBhvr>
                                        <p:cTn id="22" dur="1" fill="hold"/>
                                        <p:tgtEl>
                                          <p:spTgt spid="3">
                                            <p:txEl>
                                              <p:pRg st="2" end="2"/>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6147"/>
                                        </p:tgtEl>
                                        <p:attrNameLst>
                                          <p:attrName>style.visibility</p:attrName>
                                        </p:attrNameLst>
                                      </p:cBhvr>
                                      <p:to>
                                        <p:strVal val="visible"/>
                                      </p:to>
                                    </p:set>
                                    <p:anim to="" calcmode="lin" valueType="num">
                                      <p:cBhvr>
                                        <p:cTn id="27" dur="1" fill="hold"/>
                                        <p:tgtEl>
                                          <p:spTgt spid="614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7162800"/>
          </a:xfrm>
        </p:spPr>
        <p:txBody>
          <a:bodyPr>
            <a:normAutofit/>
          </a:bodyPr>
          <a:lstStyle/>
          <a:p>
            <a:pPr>
              <a:buNone/>
            </a:pPr>
            <a:r>
              <a:rPr lang="en-US" sz="3600" dirty="0" smtClean="0">
                <a:effectLst>
                  <a:glow rad="101600">
                    <a:schemeClr val="bg1">
                      <a:alpha val="60000"/>
                    </a:schemeClr>
                  </a:glow>
                </a:effectLst>
              </a:rPr>
              <a:t>3) Riches may bring certain benefits –</a:t>
            </a:r>
          </a:p>
          <a:p>
            <a:pPr>
              <a:buFont typeface="Wingdings"/>
              <a:buChar char="Ø"/>
            </a:pPr>
            <a:r>
              <a:rPr lang="en-US" sz="3600" dirty="0" smtClean="0">
                <a:effectLst>
                  <a:glow rad="101600">
                    <a:schemeClr val="bg1">
                      <a:alpha val="60000"/>
                    </a:schemeClr>
                  </a:glow>
                </a:effectLst>
              </a:rPr>
              <a:t> Economic security –</a:t>
            </a:r>
          </a:p>
          <a:p>
            <a:pPr>
              <a:buNone/>
            </a:pPr>
            <a:r>
              <a:rPr lang="en-US" sz="3600" i="1" dirty="0" smtClean="0">
                <a:solidFill>
                  <a:srgbClr val="FFFF00"/>
                </a:solidFill>
                <a:effectLst>
                  <a:glow rad="101600">
                    <a:schemeClr val="bg1">
                      <a:alpha val="60000"/>
                    </a:schemeClr>
                  </a:glow>
                </a:effectLst>
              </a:rPr>
              <a:t>   “The rich man’s wealth is his strong city: the destruction of the poor is their poverty.” – 10:15</a:t>
            </a:r>
          </a:p>
          <a:p>
            <a:pPr>
              <a:buNone/>
            </a:pPr>
            <a:r>
              <a:rPr lang="en-US" sz="3600" i="1" dirty="0" smtClean="0">
                <a:solidFill>
                  <a:srgbClr val="FFFF00"/>
                </a:solidFill>
                <a:effectLst>
                  <a:glow rad="101600">
                    <a:schemeClr val="bg1">
                      <a:alpha val="60000"/>
                    </a:schemeClr>
                  </a:glow>
                </a:effectLst>
              </a:rPr>
              <a:t>  “The ransom of a man’s life are his riches.” – 13:8</a:t>
            </a:r>
          </a:p>
          <a:p>
            <a:pPr>
              <a:buFont typeface="Wingdings"/>
              <a:buChar char="Ø"/>
            </a:pPr>
            <a:r>
              <a:rPr lang="en-US" sz="3600" dirty="0" smtClean="0">
                <a:effectLst>
                  <a:glow rad="101600">
                    <a:schemeClr val="bg1">
                      <a:alpha val="60000"/>
                    </a:schemeClr>
                  </a:glow>
                </a:effectLst>
              </a:rPr>
              <a:t> Independence and influence –  </a:t>
            </a:r>
          </a:p>
          <a:p>
            <a:pPr>
              <a:buNone/>
            </a:pPr>
            <a:r>
              <a:rPr lang="en-US" sz="3600" i="1" dirty="0" smtClean="0">
                <a:effectLst>
                  <a:glow rad="101600">
                    <a:schemeClr val="bg1">
                      <a:alpha val="60000"/>
                    </a:schemeClr>
                  </a:glow>
                </a:effectLst>
              </a:rPr>
              <a:t>  </a:t>
            </a:r>
            <a:r>
              <a:rPr lang="en-US" sz="3600" i="1" dirty="0" smtClean="0">
                <a:solidFill>
                  <a:srgbClr val="FFFF00"/>
                </a:solidFill>
                <a:effectLst>
                  <a:glow rad="101600">
                    <a:schemeClr val="bg1">
                      <a:alpha val="60000"/>
                    </a:schemeClr>
                  </a:glow>
                </a:effectLst>
              </a:rPr>
              <a:t>“The crown of the wise is their riches.” - 14:24</a:t>
            </a:r>
          </a:p>
          <a:p>
            <a:pPr>
              <a:buNone/>
            </a:pPr>
            <a:r>
              <a:rPr lang="en-US" sz="3600" i="1" dirty="0">
                <a:solidFill>
                  <a:srgbClr val="FFFF00"/>
                </a:solidFill>
                <a:effectLst>
                  <a:glow rad="101600">
                    <a:schemeClr val="bg1">
                      <a:alpha val="60000"/>
                    </a:schemeClr>
                  </a:glow>
                </a:effectLst>
              </a:rPr>
              <a:t> </a:t>
            </a:r>
            <a:r>
              <a:rPr lang="en-US" sz="3600" i="1" dirty="0" smtClean="0">
                <a:solidFill>
                  <a:srgbClr val="FFFF00"/>
                </a:solidFill>
                <a:effectLst>
                  <a:glow rad="101600">
                    <a:schemeClr val="bg1">
                      <a:alpha val="60000"/>
                    </a:schemeClr>
                  </a:glow>
                </a:effectLst>
              </a:rPr>
              <a:t>  “The rich ruleth over the poor.” – 22:7</a:t>
            </a:r>
            <a:endParaRPr lang="en-US" sz="3600" i="1" dirty="0">
              <a:solidFill>
                <a:srgbClr val="FFFF00"/>
              </a:solidFill>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to="" calcmode="lin" valueType="num">
                                      <p:cBhvr>
                                        <p:cTn id="32" dur="1" fill="hold"/>
                                        <p:tgtEl>
                                          <p:spTgt spid="3">
                                            <p:txEl>
                                              <p:pRg st="5" end="5"/>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to="" calcmode="lin" valueType="num">
                                      <p:cBhvr>
                                        <p:cTn id="37" dur="1" fill="hold"/>
                                        <p:tgtEl>
                                          <p:spTgt spid="3">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rot="998775">
            <a:off x="5913069" y="506056"/>
            <a:ext cx="3048000" cy="3956807"/>
          </a:xfrm>
          <a:prstGeom prst="rect">
            <a:avLst/>
          </a:prstGeom>
          <a:noFill/>
          <a:ln w="9525">
            <a:noFill/>
            <a:miter lim="800000"/>
            <a:headEnd/>
            <a:tailEnd/>
          </a:ln>
        </p:spPr>
      </p:pic>
      <p:sp>
        <p:nvSpPr>
          <p:cNvPr id="3" name="Content Placeholder 2"/>
          <p:cNvSpPr>
            <a:spLocks noGrp="1"/>
          </p:cNvSpPr>
          <p:nvPr>
            <p:ph idx="1"/>
          </p:nvPr>
        </p:nvSpPr>
        <p:spPr>
          <a:xfrm>
            <a:off x="0" y="228600"/>
            <a:ext cx="5105400" cy="6629400"/>
          </a:xfrm>
        </p:spPr>
        <p:txBody>
          <a:bodyPr>
            <a:normAutofit/>
          </a:bodyPr>
          <a:lstStyle/>
          <a:p>
            <a:pPr>
              <a:buFont typeface="Wingdings"/>
              <a:buChar char="Ø"/>
            </a:pPr>
            <a:r>
              <a:rPr lang="en-US" sz="3600" dirty="0" smtClean="0">
                <a:effectLst>
                  <a:glow rad="101600">
                    <a:schemeClr val="bg1">
                      <a:alpha val="60000"/>
                    </a:schemeClr>
                  </a:glow>
                </a:effectLst>
              </a:rPr>
              <a:t> Many (supposed) friends – </a:t>
            </a:r>
          </a:p>
          <a:p>
            <a:pPr>
              <a:buNone/>
            </a:pPr>
            <a:r>
              <a:rPr lang="en-US" sz="3600" i="1" dirty="0" smtClean="0">
                <a:solidFill>
                  <a:srgbClr val="FFFF00"/>
                </a:solidFill>
                <a:effectLst>
                  <a:glow rad="101600">
                    <a:schemeClr val="bg1">
                      <a:alpha val="60000"/>
                    </a:schemeClr>
                  </a:glow>
                </a:effectLst>
              </a:rPr>
              <a:t>   “The poor is hated even of his own neighbor: but the rich hath many friends.” – 14:20</a:t>
            </a:r>
          </a:p>
          <a:p>
            <a:pPr>
              <a:buNone/>
            </a:pPr>
            <a:r>
              <a:rPr lang="en-US" sz="3600" i="1" dirty="0">
                <a:solidFill>
                  <a:srgbClr val="FFFF00"/>
                </a:solidFill>
                <a:effectLst>
                  <a:glow rad="101600">
                    <a:schemeClr val="bg1">
                      <a:alpha val="60000"/>
                    </a:schemeClr>
                  </a:glow>
                </a:effectLst>
              </a:rPr>
              <a:t> </a:t>
            </a:r>
            <a:r>
              <a:rPr lang="en-US" sz="3600" i="1" dirty="0" smtClean="0">
                <a:solidFill>
                  <a:srgbClr val="FFFF00"/>
                </a:solidFill>
                <a:effectLst>
                  <a:glow rad="101600">
                    <a:schemeClr val="bg1">
                      <a:alpha val="60000"/>
                    </a:schemeClr>
                  </a:glow>
                </a:effectLst>
              </a:rPr>
              <a:t>  “Wealth maketh many friends; but the poor is separated from his neighbor.” – 19:4</a:t>
            </a:r>
            <a:endParaRPr lang="en-US" sz="3600" i="1" dirty="0">
              <a:solidFill>
                <a:srgbClr val="FFFF00"/>
              </a:solidFill>
              <a:effectLst>
                <a:glow rad="101600">
                  <a:schemeClr val="bg1">
                    <a:alpha val="60000"/>
                  </a:schemeClr>
                </a:glow>
              </a:effectLst>
            </a:endParaRPr>
          </a:p>
        </p:txBody>
      </p:sp>
      <p:pic>
        <p:nvPicPr>
          <p:cNvPr id="8194" name="Picture 2" descr="c:\Users\Ptr. Daniel White\Desktop\Bible pictures\riches materal pos. plesures, worldly\300_176408.jpg"/>
          <p:cNvPicPr>
            <a:picLocks noChangeAspect="1" noChangeArrowheads="1"/>
          </p:cNvPicPr>
          <p:nvPr/>
        </p:nvPicPr>
        <p:blipFill>
          <a:blip r:embed="rId4" cstate="print">
            <a:lum bright="-20000"/>
          </a:blip>
          <a:srcRect/>
          <a:stretch>
            <a:fillRect/>
          </a:stretch>
        </p:blipFill>
        <p:spPr bwMode="auto">
          <a:xfrm rot="20495716">
            <a:off x="5170330" y="776224"/>
            <a:ext cx="1393298" cy="2085109"/>
          </a:xfrm>
          <a:prstGeom prst="rect">
            <a:avLst/>
          </a:prstGeom>
          <a:noFill/>
        </p:spPr>
      </p:pic>
      <p:pic>
        <p:nvPicPr>
          <p:cNvPr id="8195" name="Picture 3"/>
          <p:cNvPicPr>
            <a:picLocks noChangeAspect="1" noChangeArrowheads="1"/>
          </p:cNvPicPr>
          <p:nvPr/>
        </p:nvPicPr>
        <p:blipFill>
          <a:blip r:embed="rId5" cstate="print"/>
          <a:srcRect/>
          <a:stretch>
            <a:fillRect/>
          </a:stretch>
        </p:blipFill>
        <p:spPr bwMode="auto">
          <a:xfrm rot="281509">
            <a:off x="4972455" y="3883044"/>
            <a:ext cx="3751263" cy="249252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5181600" cy="6629400"/>
          </a:xfrm>
        </p:spPr>
        <p:txBody>
          <a:bodyPr>
            <a:normAutofit fontScale="92500"/>
          </a:bodyPr>
          <a:lstStyle/>
          <a:p>
            <a:pPr>
              <a:buNone/>
            </a:pPr>
            <a:r>
              <a:rPr lang="en-US" sz="3600" dirty="0" smtClean="0">
                <a:effectLst>
                  <a:glow rad="101600">
                    <a:schemeClr val="bg1">
                      <a:alpha val="60000"/>
                    </a:schemeClr>
                  </a:glow>
                </a:effectLst>
              </a:rPr>
              <a:t>4) Other possessions are much better than wealth –</a:t>
            </a:r>
          </a:p>
          <a:p>
            <a:pPr>
              <a:buFont typeface="Wingdings"/>
              <a:buChar char="Ø"/>
            </a:pPr>
            <a:r>
              <a:rPr lang="en-US" sz="3600" dirty="0" smtClean="0">
                <a:effectLst>
                  <a:glow rad="101600">
                    <a:schemeClr val="bg1">
                      <a:alpha val="60000"/>
                    </a:schemeClr>
                  </a:glow>
                </a:effectLst>
              </a:rPr>
              <a:t> A right relationship with God and others -</a:t>
            </a:r>
          </a:p>
          <a:p>
            <a:pPr>
              <a:buNone/>
            </a:pPr>
            <a:r>
              <a:rPr lang="en-US" sz="3600" i="1" dirty="0">
                <a:solidFill>
                  <a:srgbClr val="FFFF00"/>
                </a:solidFill>
                <a:effectLst>
                  <a:glow rad="101600">
                    <a:schemeClr val="bg1">
                      <a:alpha val="60000"/>
                    </a:schemeClr>
                  </a:glow>
                </a:effectLst>
              </a:rPr>
              <a:t> </a:t>
            </a:r>
            <a:r>
              <a:rPr lang="en-US" sz="3600" i="1" dirty="0" smtClean="0">
                <a:solidFill>
                  <a:srgbClr val="FFFF00"/>
                </a:solidFill>
                <a:effectLst>
                  <a:glow rad="101600">
                    <a:schemeClr val="bg1">
                      <a:alpha val="60000"/>
                    </a:schemeClr>
                  </a:glow>
                </a:effectLst>
              </a:rPr>
              <a:t>  “Better is a little with the fear of the Lord than great treasures and trouble therewith. Better is a dinner of herbs where love is, than a stalled ox and hatred therewith.” –   15:16-17</a:t>
            </a:r>
          </a:p>
        </p:txBody>
      </p:sp>
      <p:pic>
        <p:nvPicPr>
          <p:cNvPr id="7171" name="Picture 3" descr="C:\Users\Ptr. Daniel White\Desktop\Bible pictures\Praying\scan0042.jpg"/>
          <p:cNvPicPr>
            <a:picLocks noChangeAspect="1" noChangeArrowheads="1"/>
          </p:cNvPicPr>
          <p:nvPr/>
        </p:nvPicPr>
        <p:blipFill>
          <a:blip r:embed="rId3" cstate="print"/>
          <a:srcRect/>
          <a:stretch>
            <a:fillRect/>
          </a:stretch>
        </p:blipFill>
        <p:spPr bwMode="auto">
          <a:xfrm>
            <a:off x="5486400" y="0"/>
            <a:ext cx="3116870" cy="3352800"/>
          </a:xfrm>
          <a:prstGeom prst="rect">
            <a:avLst/>
          </a:prstGeom>
          <a:ln>
            <a:noFill/>
          </a:ln>
          <a:effectLst>
            <a:softEdge rad="112500"/>
          </a:effectLst>
        </p:spPr>
      </p:pic>
      <p:pic>
        <p:nvPicPr>
          <p:cNvPr id="7172" name="Picture 4" descr="C:\Users\Ptr. Daniel White\Desktop\Bible pictures\Courtship Family\troubledteen.jpg"/>
          <p:cNvPicPr>
            <a:picLocks noChangeAspect="1" noChangeArrowheads="1"/>
          </p:cNvPicPr>
          <p:nvPr/>
        </p:nvPicPr>
        <p:blipFill>
          <a:blip r:embed="rId4" cstate="print"/>
          <a:srcRect/>
          <a:stretch>
            <a:fillRect/>
          </a:stretch>
        </p:blipFill>
        <p:spPr bwMode="auto">
          <a:xfrm>
            <a:off x="5486400" y="3276600"/>
            <a:ext cx="3048000" cy="3581401"/>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7171"/>
                                        </p:tgtEl>
                                        <p:attrNameLst>
                                          <p:attrName>style.visibility</p:attrName>
                                        </p:attrNameLst>
                                      </p:cBhvr>
                                      <p:to>
                                        <p:strVal val="visible"/>
                                      </p:to>
                                    </p:set>
                                    <p:anim to="" calcmode="lin" valueType="num">
                                      <p:cBhvr>
                                        <p:cTn id="22" dur="1" fill="hold"/>
                                        <p:tgtEl>
                                          <p:spTgt spid="7171"/>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7172"/>
                                        </p:tgtEl>
                                        <p:attrNameLst>
                                          <p:attrName>style.visibility</p:attrName>
                                        </p:attrNameLst>
                                      </p:cBhvr>
                                      <p:to>
                                        <p:strVal val="visible"/>
                                      </p:to>
                                    </p:set>
                                    <p:anim to="" calcmode="lin" valueType="num">
                                      <p:cBhvr>
                                        <p:cTn id="27" dur="1" fill="hold"/>
                                        <p:tgtEl>
                                          <p:spTgt spid="717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705600"/>
          </a:xfrm>
        </p:spPr>
        <p:txBody>
          <a:bodyPr>
            <a:normAutofit lnSpcReduction="10000"/>
          </a:bodyPr>
          <a:lstStyle/>
          <a:p>
            <a:pPr>
              <a:buFont typeface="Wingdings"/>
              <a:buChar char="Ø"/>
            </a:pPr>
            <a:r>
              <a:rPr lang="en-US" sz="3600" dirty="0" smtClean="0">
                <a:effectLst>
                  <a:glow rad="101600">
                    <a:schemeClr val="bg1">
                      <a:alpha val="60000"/>
                    </a:schemeClr>
                  </a:glow>
                </a:effectLst>
              </a:rPr>
              <a:t> A righteous life –</a:t>
            </a:r>
          </a:p>
          <a:p>
            <a:pPr>
              <a:buNone/>
            </a:pPr>
            <a:r>
              <a:rPr lang="en-US" sz="3600" i="1" dirty="0" smtClean="0">
                <a:solidFill>
                  <a:srgbClr val="FFFF00"/>
                </a:solidFill>
                <a:effectLst>
                  <a:glow rad="101600">
                    <a:schemeClr val="bg1">
                      <a:alpha val="60000"/>
                    </a:schemeClr>
                  </a:glow>
                </a:effectLst>
              </a:rPr>
              <a:t>    “Better is a little with righteousness than great revenues without right.” – 16:8</a:t>
            </a:r>
          </a:p>
          <a:p>
            <a:pPr>
              <a:buNone/>
            </a:pPr>
            <a:r>
              <a:rPr lang="en-US" sz="3600" i="1" dirty="0">
                <a:solidFill>
                  <a:srgbClr val="FFFF00"/>
                </a:solidFill>
                <a:effectLst>
                  <a:glow rad="101600">
                    <a:schemeClr val="bg1">
                      <a:alpha val="60000"/>
                    </a:schemeClr>
                  </a:glow>
                </a:effectLst>
              </a:rPr>
              <a:t> </a:t>
            </a:r>
            <a:r>
              <a:rPr lang="en-US" sz="3600" i="1" dirty="0" smtClean="0">
                <a:solidFill>
                  <a:srgbClr val="FFFF00"/>
                </a:solidFill>
                <a:effectLst>
                  <a:glow rad="101600">
                    <a:schemeClr val="bg1">
                      <a:alpha val="60000"/>
                    </a:schemeClr>
                  </a:glow>
                </a:effectLst>
              </a:rPr>
              <a:t>   “Better is the poor that walketh in his uprightness, than he that is perverse in his ways, though he be rich.” – 28:6</a:t>
            </a:r>
          </a:p>
          <a:p>
            <a:pPr>
              <a:buFont typeface="Wingdings"/>
              <a:buChar char="Ø"/>
            </a:pPr>
            <a:r>
              <a:rPr lang="en-US" sz="3600" dirty="0" smtClean="0">
                <a:effectLst>
                  <a:glow rad="101600">
                    <a:schemeClr val="bg1">
                      <a:alpha val="60000"/>
                    </a:schemeClr>
                  </a:glow>
                </a:effectLst>
              </a:rPr>
              <a:t> Godly wisdom – </a:t>
            </a:r>
          </a:p>
          <a:p>
            <a:pPr>
              <a:buNone/>
            </a:pPr>
            <a:r>
              <a:rPr lang="en-US" sz="3600" i="1" dirty="0" smtClean="0">
                <a:solidFill>
                  <a:srgbClr val="FFFF00"/>
                </a:solidFill>
                <a:effectLst>
                  <a:glow rad="101600">
                    <a:schemeClr val="bg1">
                      <a:alpha val="60000"/>
                    </a:schemeClr>
                  </a:glow>
                </a:effectLst>
              </a:rPr>
              <a:t>    “Receive my instruction, and not silver; and knowledge rather than choice gold. For wisdom is better than rubies; and all things that may be desired are not to be compared to it.” – 8:10-11</a:t>
            </a:r>
            <a:endParaRPr lang="en-US" sz="3600" i="1" dirty="0">
              <a:solidFill>
                <a:srgbClr val="FFFF00"/>
              </a:solidFill>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486400"/>
          </a:xfrm>
        </p:spPr>
        <p:txBody>
          <a:bodyPr>
            <a:normAutofit/>
          </a:bodyPr>
          <a:lstStyle/>
          <a:p>
            <a:r>
              <a:rPr lang="en-US" sz="3600" i="1" dirty="0" smtClean="0">
                <a:solidFill>
                  <a:srgbClr val="FFFF00"/>
                </a:solidFill>
                <a:effectLst>
                  <a:glow rad="101600">
                    <a:schemeClr val="bg1">
                      <a:alpha val="60000"/>
                    </a:schemeClr>
                  </a:glow>
                </a:effectLst>
              </a:rPr>
              <a:t> “Length of days is in her right hand; and in her left hand riches and honor.” - 3:16 </a:t>
            </a:r>
          </a:p>
          <a:p>
            <a:r>
              <a:rPr lang="en-US" sz="3600" i="1" dirty="0" smtClean="0">
                <a:solidFill>
                  <a:srgbClr val="FFFF00"/>
                </a:solidFill>
                <a:effectLst>
                  <a:glow rad="101600">
                    <a:schemeClr val="bg1">
                      <a:alpha val="60000"/>
                    </a:schemeClr>
                  </a:glow>
                </a:effectLst>
              </a:rPr>
              <a:t> “My fruit is better than gold, yea, than fine gold; and my revenue than choice silver.” - 8:19</a:t>
            </a:r>
          </a:p>
          <a:p>
            <a:r>
              <a:rPr lang="en-US" sz="3600" i="1" dirty="0" smtClean="0">
                <a:solidFill>
                  <a:srgbClr val="FFFF00"/>
                </a:solidFill>
                <a:effectLst>
                  <a:glow rad="101600">
                    <a:schemeClr val="bg1">
                      <a:alpha val="60000"/>
                    </a:schemeClr>
                  </a:glow>
                </a:effectLst>
              </a:rPr>
              <a:t> “For the merchandise of it is better than the merchandise of silver, and the gain thereof than fine gold” - 3:14 </a:t>
            </a:r>
            <a:endParaRPr lang="en-US" sz="3600" i="1" dirty="0">
              <a:solidFill>
                <a:srgbClr val="FFFF00"/>
              </a:solidFill>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00" y="3048000"/>
            <a:ext cx="4953000" cy="3810000"/>
          </a:xfrm>
        </p:spPr>
        <p:txBody>
          <a:bodyPr>
            <a:normAutofit fontScale="92500" lnSpcReduction="10000"/>
          </a:bodyPr>
          <a:lstStyle/>
          <a:p>
            <a:pPr algn="ctr">
              <a:buNone/>
            </a:pPr>
            <a:r>
              <a:rPr lang="en-US" sz="4400" i="1" dirty="0" smtClean="0">
                <a:solidFill>
                  <a:srgbClr val="FFFF00"/>
                </a:solidFill>
                <a:effectLst>
                  <a:glow rad="101600">
                    <a:schemeClr val="bg1">
                      <a:alpha val="60000"/>
                    </a:schemeClr>
                  </a:glow>
                </a:effectLst>
              </a:rPr>
              <a:t>  “How much better is it to get wisdom than gold! And to get understanding rather to be chosen than silver.” – 16:16</a:t>
            </a:r>
            <a:endParaRPr lang="en-US" sz="4400" i="1" dirty="0">
              <a:solidFill>
                <a:srgbClr val="FFFF00"/>
              </a:solidFill>
              <a:effectLst>
                <a:glow rad="101600">
                  <a:schemeClr val="bg1">
                    <a:alpha val="60000"/>
                  </a:schemeClr>
                </a:glow>
              </a:effectLst>
            </a:endParaRPr>
          </a:p>
        </p:txBody>
      </p:sp>
      <p:pic>
        <p:nvPicPr>
          <p:cNvPr id="9218" name="Picture 2" descr="C:\Users\Ptr. Daniel White\Desktop\Bible pictures\riches materal pos. plesures, worldly\1 Dad's Pix (14).bmp"/>
          <p:cNvPicPr>
            <a:picLocks noChangeAspect="1" noChangeArrowheads="1"/>
          </p:cNvPicPr>
          <p:nvPr/>
        </p:nvPicPr>
        <p:blipFill>
          <a:blip r:embed="rId3" cstate="print"/>
          <a:srcRect/>
          <a:stretch>
            <a:fillRect/>
          </a:stretch>
        </p:blipFill>
        <p:spPr bwMode="auto">
          <a:xfrm>
            <a:off x="3048000" y="304800"/>
            <a:ext cx="2971800" cy="2447925"/>
          </a:xfrm>
          <a:prstGeom prst="rect">
            <a:avLst/>
          </a:prstGeom>
          <a:ln>
            <a:noFill/>
          </a:ln>
          <a:effectLst>
            <a:softEdge rad="112500"/>
          </a:effectLst>
        </p:spPr>
      </p:pic>
      <p:pic>
        <p:nvPicPr>
          <p:cNvPr id="9219" name="Picture 3" descr="C:\Users\Ptr. Daniel White\Desktop\Bible pictures\riches materal pos. plesures, worldly\1 Dad's Pix (13).bmp"/>
          <p:cNvPicPr>
            <a:picLocks noChangeAspect="1" noChangeArrowheads="1"/>
          </p:cNvPicPr>
          <p:nvPr/>
        </p:nvPicPr>
        <p:blipFill>
          <a:blip r:embed="rId4" cstate="print"/>
          <a:srcRect/>
          <a:stretch>
            <a:fillRect/>
          </a:stretch>
        </p:blipFill>
        <p:spPr bwMode="auto">
          <a:xfrm>
            <a:off x="6629400" y="381000"/>
            <a:ext cx="2514600" cy="2130272"/>
          </a:xfrm>
          <a:prstGeom prst="rect">
            <a:avLst/>
          </a:prstGeom>
          <a:ln>
            <a:noFill/>
          </a:ln>
          <a:effectLst>
            <a:softEdge rad="112500"/>
          </a:effectLst>
        </p:spPr>
      </p:pic>
      <p:pic>
        <p:nvPicPr>
          <p:cNvPr id="9220" name="Picture 4" descr="C:\Users\Ptr. Daniel White\Desktop\Bible pictures\riches materal pos. plesures, worldly\1 Dad's Pix (60).jpg"/>
          <p:cNvPicPr>
            <a:picLocks noChangeAspect="1" noChangeArrowheads="1"/>
          </p:cNvPicPr>
          <p:nvPr/>
        </p:nvPicPr>
        <p:blipFill>
          <a:blip r:embed="rId5" cstate="print"/>
          <a:srcRect/>
          <a:stretch>
            <a:fillRect/>
          </a:stretch>
        </p:blipFill>
        <p:spPr bwMode="auto">
          <a:xfrm>
            <a:off x="0" y="4968625"/>
            <a:ext cx="2362200" cy="1889375"/>
          </a:xfrm>
          <a:prstGeom prst="rect">
            <a:avLst/>
          </a:prstGeom>
          <a:ln>
            <a:noFill/>
          </a:ln>
          <a:effectLst>
            <a:softEdge rad="112500"/>
          </a:effectLst>
        </p:spPr>
      </p:pic>
      <p:pic>
        <p:nvPicPr>
          <p:cNvPr id="9221" name="Picture 5" descr="C:\Users\Ptr. Daniel White\Desktop\Bible pictures\riches materal pos. plesures, worldly\iStock_000005558311Medium_4_1_1.jpg"/>
          <p:cNvPicPr>
            <a:picLocks noChangeAspect="1" noChangeArrowheads="1"/>
          </p:cNvPicPr>
          <p:nvPr/>
        </p:nvPicPr>
        <p:blipFill>
          <a:blip r:embed="rId6" cstate="print"/>
          <a:srcRect/>
          <a:stretch>
            <a:fillRect/>
          </a:stretch>
        </p:blipFill>
        <p:spPr bwMode="auto">
          <a:xfrm>
            <a:off x="6849111" y="5029200"/>
            <a:ext cx="2294889" cy="1676400"/>
          </a:xfrm>
          <a:prstGeom prst="rect">
            <a:avLst/>
          </a:prstGeom>
          <a:ln>
            <a:noFill/>
          </a:ln>
          <a:effectLst>
            <a:softEdge rad="112500"/>
          </a:effectLst>
        </p:spPr>
      </p:pic>
      <p:pic>
        <p:nvPicPr>
          <p:cNvPr id="9224" name="Picture 8" descr="C:\Users\Ptr. Daniel White\Desktop\Bible pictures\riches materal pos. plesures, worldly\scan0003.jpg"/>
          <p:cNvPicPr>
            <a:picLocks noChangeAspect="1" noChangeArrowheads="1"/>
          </p:cNvPicPr>
          <p:nvPr/>
        </p:nvPicPr>
        <p:blipFill>
          <a:blip r:embed="rId7" cstate="print"/>
          <a:srcRect/>
          <a:stretch>
            <a:fillRect/>
          </a:stretch>
        </p:blipFill>
        <p:spPr bwMode="auto">
          <a:xfrm>
            <a:off x="0" y="533400"/>
            <a:ext cx="2469680" cy="2495550"/>
          </a:xfrm>
          <a:prstGeom prst="rect">
            <a:avLst/>
          </a:prstGeom>
          <a:ln>
            <a:noFill/>
          </a:ln>
          <a:effectLst>
            <a:softEdge rad="112500"/>
          </a:effectLst>
        </p:spPr>
      </p:pic>
      <p:pic>
        <p:nvPicPr>
          <p:cNvPr id="9225" name="Picture 9" descr="C:\Users\Ptr. Daniel White\Desktop\Bible pictures\riches materal pos. plesures, worldly\ambition1.jpg"/>
          <p:cNvPicPr>
            <a:picLocks noChangeAspect="1" noChangeArrowheads="1"/>
          </p:cNvPicPr>
          <p:nvPr/>
        </p:nvPicPr>
        <p:blipFill>
          <a:blip r:embed="rId8" cstate="print"/>
          <a:srcRect/>
          <a:stretch>
            <a:fillRect/>
          </a:stretch>
        </p:blipFill>
        <p:spPr bwMode="auto">
          <a:xfrm>
            <a:off x="6751108" y="2590800"/>
            <a:ext cx="2392892" cy="2340483"/>
          </a:xfrm>
          <a:prstGeom prst="rect">
            <a:avLst/>
          </a:prstGeom>
          <a:ln>
            <a:noFill/>
          </a:ln>
          <a:effectLst>
            <a:softEdge rad="112500"/>
          </a:effectLst>
        </p:spPr>
      </p:pic>
      <p:pic>
        <p:nvPicPr>
          <p:cNvPr id="9226" name="Picture 10" descr="C:\Users\Ptr. Daniel White\Desktop\Bible pictures\riches materal pos. plesures, worldly\gems_525x330.jpg"/>
          <p:cNvPicPr>
            <a:picLocks noChangeAspect="1" noChangeArrowheads="1"/>
          </p:cNvPicPr>
          <p:nvPr/>
        </p:nvPicPr>
        <p:blipFill>
          <a:blip r:embed="rId9" cstate="print"/>
          <a:srcRect/>
          <a:stretch>
            <a:fillRect/>
          </a:stretch>
        </p:blipFill>
        <p:spPr bwMode="auto">
          <a:xfrm>
            <a:off x="0" y="3200400"/>
            <a:ext cx="2211388" cy="1752600"/>
          </a:xfrm>
          <a:prstGeom prst="rect">
            <a:avLst/>
          </a:prstGeom>
          <a:ln>
            <a:noFill/>
          </a:ln>
          <a:effectLst>
            <a:softEdge rad="112500"/>
          </a:effectLst>
        </p:spPr>
      </p:pic>
      <p:pic>
        <p:nvPicPr>
          <p:cNvPr id="9222" name="Picture 6" descr="C:\Users\Ptr. Daniel White\Desktop\Bible pictures\bibles and book of life\dove,hands,bible.jpg"/>
          <p:cNvPicPr>
            <a:picLocks noChangeAspect="1" noChangeArrowheads="1"/>
          </p:cNvPicPr>
          <p:nvPr/>
        </p:nvPicPr>
        <p:blipFill>
          <a:blip r:embed="rId10" cstate="print">
            <a:lum bright="-10000" contrast="10000"/>
          </a:blip>
          <a:srcRect/>
          <a:stretch>
            <a:fillRect/>
          </a:stretch>
        </p:blipFill>
        <p:spPr bwMode="auto">
          <a:xfrm>
            <a:off x="533400" y="457200"/>
            <a:ext cx="8076063" cy="61722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9222"/>
                                        </p:tgtEl>
                                        <p:attrNameLst>
                                          <p:attrName>style.visibility</p:attrName>
                                        </p:attrNameLst>
                                      </p:cBhvr>
                                      <p:to>
                                        <p:strVal val="visible"/>
                                      </p:to>
                                    </p:set>
                                    <p:anim to="" calcmode="lin" valueType="num">
                                      <p:cBhvr>
                                        <p:cTn id="12" dur="1" fill="hold"/>
                                        <p:tgtEl>
                                          <p:spTgt spid="922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3200400" cy="6858000"/>
          </a:xfrm>
        </p:spPr>
        <p:txBody>
          <a:bodyPr>
            <a:normAutofit/>
          </a:bodyPr>
          <a:lstStyle/>
          <a:p>
            <a:pPr>
              <a:buFont typeface="Wingdings"/>
              <a:buChar char="Ø"/>
            </a:pPr>
            <a:r>
              <a:rPr lang="en-US" sz="3600" dirty="0" smtClean="0">
                <a:effectLst>
                  <a:glow rad="101600">
                    <a:schemeClr val="bg1">
                      <a:alpha val="60000"/>
                    </a:schemeClr>
                  </a:glow>
                </a:effectLst>
              </a:rPr>
              <a:t>Love and peace at home – </a:t>
            </a:r>
          </a:p>
          <a:p>
            <a:pPr>
              <a:buNone/>
            </a:pPr>
            <a:r>
              <a:rPr lang="en-US" sz="3600" dirty="0">
                <a:effectLst>
                  <a:glow rad="101600">
                    <a:schemeClr val="bg1">
                      <a:alpha val="60000"/>
                    </a:schemeClr>
                  </a:glow>
                </a:effectLst>
              </a:rPr>
              <a:t> </a:t>
            </a:r>
            <a:r>
              <a:rPr lang="en-US" sz="3600" dirty="0" smtClean="0">
                <a:effectLst>
                  <a:glow rad="101600">
                    <a:schemeClr val="bg1">
                      <a:alpha val="60000"/>
                    </a:schemeClr>
                  </a:glow>
                </a:effectLst>
              </a:rPr>
              <a:t>   </a:t>
            </a:r>
            <a:r>
              <a:rPr lang="en-US" sz="3600" i="1" dirty="0" smtClean="0">
                <a:solidFill>
                  <a:srgbClr val="FFFF00"/>
                </a:solidFill>
                <a:effectLst>
                  <a:glow rad="101600">
                    <a:schemeClr val="bg1">
                      <a:alpha val="60000"/>
                    </a:schemeClr>
                  </a:glow>
                </a:effectLst>
              </a:rPr>
              <a:t>“Better is a dry morsel, and quietness therewith, than an house full of sacrifices with strife.” 17:1 </a:t>
            </a:r>
            <a:endParaRPr lang="en-US" sz="3600" i="1" dirty="0">
              <a:solidFill>
                <a:srgbClr val="FFFF00"/>
              </a:solidFill>
              <a:effectLst>
                <a:glow rad="101600">
                  <a:schemeClr val="bg1">
                    <a:alpha val="60000"/>
                  </a:schemeClr>
                </a:glow>
              </a:effectLst>
            </a:endParaRPr>
          </a:p>
        </p:txBody>
      </p:sp>
      <p:pic>
        <p:nvPicPr>
          <p:cNvPr id="10242" name="Picture 2" descr="C:\Users\Ptr. Daniel White\Desktop\Bible pictures\Courtship Family\Marriage\scan0055.jpg"/>
          <p:cNvPicPr>
            <a:picLocks noChangeAspect="1" noChangeArrowheads="1"/>
          </p:cNvPicPr>
          <p:nvPr/>
        </p:nvPicPr>
        <p:blipFill>
          <a:blip r:embed="rId3" cstate="print"/>
          <a:srcRect/>
          <a:stretch>
            <a:fillRect/>
          </a:stretch>
        </p:blipFill>
        <p:spPr bwMode="auto">
          <a:xfrm>
            <a:off x="5230812" y="0"/>
            <a:ext cx="3913188" cy="3292475"/>
          </a:xfrm>
          <a:prstGeom prst="rect">
            <a:avLst/>
          </a:prstGeom>
          <a:noFill/>
        </p:spPr>
      </p:pic>
      <p:pic>
        <p:nvPicPr>
          <p:cNvPr id="10245" name="Picture 5" descr="C:\Users\Ptr. Daniel White\Desktop\Bible pictures\Courtship Family\1 Dad's Pix (66).jpg"/>
          <p:cNvPicPr>
            <a:picLocks noChangeAspect="1" noChangeArrowheads="1"/>
          </p:cNvPicPr>
          <p:nvPr/>
        </p:nvPicPr>
        <p:blipFill>
          <a:blip r:embed="rId4" cstate="print"/>
          <a:srcRect/>
          <a:stretch>
            <a:fillRect/>
          </a:stretch>
        </p:blipFill>
        <p:spPr bwMode="auto">
          <a:xfrm>
            <a:off x="3200400" y="2895600"/>
            <a:ext cx="4108451" cy="2738663"/>
          </a:xfrm>
          <a:prstGeom prst="rect">
            <a:avLst/>
          </a:prstGeom>
          <a:noFill/>
        </p:spPr>
      </p:pic>
      <p:pic>
        <p:nvPicPr>
          <p:cNvPr id="10246" name="Picture 6" descr="C:\Users\Ptr. Daniel White\Desktop\Bible pictures\Courtship Family\scan0001 (2).jpg"/>
          <p:cNvPicPr>
            <a:picLocks noChangeAspect="1" noChangeArrowheads="1"/>
          </p:cNvPicPr>
          <p:nvPr/>
        </p:nvPicPr>
        <p:blipFill>
          <a:blip r:embed="rId5" cstate="print"/>
          <a:srcRect/>
          <a:stretch>
            <a:fillRect/>
          </a:stretch>
        </p:blipFill>
        <p:spPr bwMode="auto">
          <a:xfrm>
            <a:off x="3163957" y="1"/>
            <a:ext cx="2627243" cy="2971799"/>
          </a:xfrm>
          <a:prstGeom prst="rect">
            <a:avLst/>
          </a:prstGeom>
          <a:noFill/>
        </p:spPr>
      </p:pic>
      <p:pic>
        <p:nvPicPr>
          <p:cNvPr id="10247" name="Picture 7" descr="C:\Users\Ptr. Daniel White\Desktop\Bible pictures\Courtship Family\People loving 1.jpg"/>
          <p:cNvPicPr>
            <a:picLocks noChangeAspect="1" noChangeArrowheads="1"/>
          </p:cNvPicPr>
          <p:nvPr/>
        </p:nvPicPr>
        <p:blipFill>
          <a:blip r:embed="rId6" cstate="print">
            <a:lum bright="-10000"/>
          </a:blip>
          <a:srcRect/>
          <a:stretch>
            <a:fillRect/>
          </a:stretch>
        </p:blipFill>
        <p:spPr bwMode="auto">
          <a:xfrm>
            <a:off x="6705600" y="3200400"/>
            <a:ext cx="2438400" cy="1828800"/>
          </a:xfrm>
          <a:prstGeom prst="rect">
            <a:avLst/>
          </a:prstGeom>
          <a:noFill/>
        </p:spPr>
      </p:pic>
      <p:pic>
        <p:nvPicPr>
          <p:cNvPr id="10248" name="Picture 8" descr="C:\Users\Ptr. Daniel White\Desktop\Bible pictures\Courtship Family\scan0013 (2).jpg"/>
          <p:cNvPicPr>
            <a:picLocks noChangeAspect="1" noChangeArrowheads="1"/>
          </p:cNvPicPr>
          <p:nvPr/>
        </p:nvPicPr>
        <p:blipFill>
          <a:blip r:embed="rId7" cstate="print"/>
          <a:srcRect/>
          <a:stretch>
            <a:fillRect/>
          </a:stretch>
        </p:blipFill>
        <p:spPr bwMode="auto">
          <a:xfrm>
            <a:off x="3200400" y="4968493"/>
            <a:ext cx="3048000" cy="1889508"/>
          </a:xfrm>
          <a:prstGeom prst="rect">
            <a:avLst/>
          </a:prstGeom>
          <a:noFill/>
        </p:spPr>
      </p:pic>
      <p:pic>
        <p:nvPicPr>
          <p:cNvPr id="10249" name="Picture 9" descr="C:\Users\Ptr. Daniel White\Desktop\Bible pictures\Courtship Family\1 Dad's Pix (108).jpg"/>
          <p:cNvPicPr>
            <a:picLocks noChangeAspect="1" noChangeArrowheads="1"/>
          </p:cNvPicPr>
          <p:nvPr/>
        </p:nvPicPr>
        <p:blipFill>
          <a:blip r:embed="rId8" cstate="print"/>
          <a:srcRect/>
          <a:stretch>
            <a:fillRect/>
          </a:stretch>
        </p:blipFill>
        <p:spPr bwMode="auto">
          <a:xfrm>
            <a:off x="6248400" y="4812357"/>
            <a:ext cx="2895600" cy="2045643"/>
          </a:xfrm>
          <a:prstGeom prst="rect">
            <a:avLst/>
          </a:prstGeom>
          <a:noFill/>
        </p:spPr>
      </p:pic>
      <p:pic>
        <p:nvPicPr>
          <p:cNvPr id="10244" name="Picture 4" descr="C:\Users\Ptr. Daniel White\Desktop\Bible pictures\Courtship Family\Marriage\scan0056.jpg"/>
          <p:cNvPicPr>
            <a:picLocks noChangeAspect="1" noChangeArrowheads="1"/>
          </p:cNvPicPr>
          <p:nvPr/>
        </p:nvPicPr>
        <p:blipFill>
          <a:blip r:embed="rId9" cstate="print"/>
          <a:srcRect/>
          <a:stretch>
            <a:fillRect/>
          </a:stretch>
        </p:blipFill>
        <p:spPr bwMode="auto">
          <a:xfrm>
            <a:off x="3505200" y="914400"/>
            <a:ext cx="5181600" cy="4886482"/>
          </a:xfrm>
          <a:prstGeom prst="rect">
            <a:avLst/>
          </a:prstGeom>
          <a:noFill/>
        </p:spPr>
      </p:pic>
      <p:pic>
        <p:nvPicPr>
          <p:cNvPr id="10243" name="Picture 3" descr="C:\Users\Ptr. Daniel White\Desktop\Bible pictures\Courtship Family\Marriage\arguing.jpg"/>
          <p:cNvPicPr>
            <a:picLocks noChangeAspect="1" noChangeArrowheads="1"/>
          </p:cNvPicPr>
          <p:nvPr/>
        </p:nvPicPr>
        <p:blipFill>
          <a:blip r:embed="rId10" cstate="print"/>
          <a:srcRect/>
          <a:stretch>
            <a:fillRect/>
          </a:stretch>
        </p:blipFill>
        <p:spPr bwMode="auto">
          <a:xfrm>
            <a:off x="3810000" y="1752600"/>
            <a:ext cx="4572000" cy="343176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nodeType="clickEffect">
                                  <p:stCondLst>
                                    <p:cond delay="0"/>
                                  </p:stCondLst>
                                  <p:childTnLst>
                                    <p:set>
                                      <p:cBhvr>
                                        <p:cTn id="16" dur="1" fill="hold">
                                          <p:stCondLst>
                                            <p:cond delay="0"/>
                                          </p:stCondLst>
                                        </p:cTn>
                                        <p:tgtEl>
                                          <p:spTgt spid="10244"/>
                                        </p:tgtEl>
                                        <p:attrNameLst>
                                          <p:attrName>style.visibility</p:attrName>
                                        </p:attrNameLst>
                                      </p:cBhvr>
                                      <p:to>
                                        <p:strVal val="visible"/>
                                      </p:to>
                                    </p:set>
                                    <p:anim calcmode="lin" valueType="num">
                                      <p:cBhvr>
                                        <p:cTn id="17" dur="1000" fill="hold"/>
                                        <p:tgtEl>
                                          <p:spTgt spid="10244"/>
                                        </p:tgtEl>
                                        <p:attrNameLst>
                                          <p:attrName>ppt_w</p:attrName>
                                        </p:attrNameLst>
                                      </p:cBhvr>
                                      <p:tavLst>
                                        <p:tav tm="0">
                                          <p:val>
                                            <p:fltVal val="0"/>
                                          </p:val>
                                        </p:tav>
                                        <p:tav tm="100000">
                                          <p:val>
                                            <p:strVal val="#ppt_w"/>
                                          </p:val>
                                        </p:tav>
                                      </p:tavLst>
                                    </p:anim>
                                    <p:anim calcmode="lin" valueType="num">
                                      <p:cBhvr>
                                        <p:cTn id="18" dur="1000" fill="hold"/>
                                        <p:tgtEl>
                                          <p:spTgt spid="10244"/>
                                        </p:tgtEl>
                                        <p:attrNameLst>
                                          <p:attrName>ppt_h</p:attrName>
                                        </p:attrNameLst>
                                      </p:cBhvr>
                                      <p:tavLst>
                                        <p:tav tm="0">
                                          <p:val>
                                            <p:fltVal val="0"/>
                                          </p:val>
                                        </p:tav>
                                        <p:tav tm="100000">
                                          <p:val>
                                            <p:strVal val="#ppt_h"/>
                                          </p:val>
                                        </p:tav>
                                      </p:tavLst>
                                    </p:anim>
                                    <p:animEffect transition="in" filter="fade">
                                      <p:cBhvr>
                                        <p:cTn id="19" dur="1000"/>
                                        <p:tgtEl>
                                          <p:spTgt spid="10244"/>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nodeType="clickEffect">
                                  <p:stCondLst>
                                    <p:cond delay="0"/>
                                  </p:stCondLst>
                                  <p:childTnLst>
                                    <p:set>
                                      <p:cBhvr>
                                        <p:cTn id="23" dur="1" fill="hold">
                                          <p:stCondLst>
                                            <p:cond delay="0"/>
                                          </p:stCondLst>
                                        </p:cTn>
                                        <p:tgtEl>
                                          <p:spTgt spid="10243"/>
                                        </p:tgtEl>
                                        <p:attrNameLst>
                                          <p:attrName>style.visibility</p:attrName>
                                        </p:attrNameLst>
                                      </p:cBhvr>
                                      <p:to>
                                        <p:strVal val="visible"/>
                                      </p:to>
                                    </p:set>
                                    <p:anim calcmode="lin" valueType="num">
                                      <p:cBhvr>
                                        <p:cTn id="24" dur="1000" fill="hold"/>
                                        <p:tgtEl>
                                          <p:spTgt spid="10243"/>
                                        </p:tgtEl>
                                        <p:attrNameLst>
                                          <p:attrName>ppt_w</p:attrName>
                                        </p:attrNameLst>
                                      </p:cBhvr>
                                      <p:tavLst>
                                        <p:tav tm="0">
                                          <p:val>
                                            <p:fltVal val="0"/>
                                          </p:val>
                                        </p:tav>
                                        <p:tav tm="100000">
                                          <p:val>
                                            <p:strVal val="#ppt_w"/>
                                          </p:val>
                                        </p:tav>
                                      </p:tavLst>
                                    </p:anim>
                                    <p:anim calcmode="lin" valueType="num">
                                      <p:cBhvr>
                                        <p:cTn id="25" dur="1000" fill="hold"/>
                                        <p:tgtEl>
                                          <p:spTgt spid="10243"/>
                                        </p:tgtEl>
                                        <p:attrNameLst>
                                          <p:attrName>ppt_h</p:attrName>
                                        </p:attrNameLst>
                                      </p:cBhvr>
                                      <p:tavLst>
                                        <p:tav tm="0">
                                          <p:val>
                                            <p:fltVal val="0"/>
                                          </p:val>
                                        </p:tav>
                                        <p:tav tm="100000">
                                          <p:val>
                                            <p:strVal val="#ppt_h"/>
                                          </p:val>
                                        </p:tav>
                                      </p:tavLst>
                                    </p:anim>
                                    <p:animEffect transition="in" filter="fade">
                                      <p:cBhvr>
                                        <p:cTn id="26" dur="1000"/>
                                        <p:tgtEl>
                                          <p:spTgt spid="10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533400"/>
            <a:ext cx="8915400" cy="6324600"/>
          </a:xfrm>
        </p:spPr>
        <p:txBody>
          <a:bodyPr>
            <a:noAutofit/>
          </a:bodyPr>
          <a:lstStyle/>
          <a:p>
            <a:pPr>
              <a:buFont typeface="Wingdings"/>
              <a:buChar char="Ø"/>
            </a:pPr>
            <a:r>
              <a:rPr lang="en-US" sz="3600" dirty="0" smtClean="0">
                <a:effectLst>
                  <a:glow rad="101600">
                    <a:schemeClr val="bg1">
                      <a:alpha val="60000"/>
                    </a:schemeClr>
                  </a:glow>
                </a:effectLst>
              </a:rPr>
              <a:t> A good reputation –</a:t>
            </a:r>
          </a:p>
          <a:p>
            <a:pPr>
              <a:buNone/>
            </a:pPr>
            <a:r>
              <a:rPr lang="en-US" sz="3600" i="1" dirty="0" smtClean="0">
                <a:solidFill>
                  <a:srgbClr val="FFFF00"/>
                </a:solidFill>
                <a:effectLst>
                  <a:glow rad="101600">
                    <a:schemeClr val="bg1">
                      <a:alpha val="60000"/>
                    </a:schemeClr>
                  </a:glow>
                </a:effectLst>
              </a:rPr>
              <a:t>   “A good name is rather to be chosen than great riches, and loving favor rather than silver and gold.” – 22:1</a:t>
            </a:r>
            <a:endParaRPr lang="en-US" sz="3600" dirty="0" smtClean="0">
              <a:effectLst>
                <a:glow rad="101600">
                  <a:schemeClr val="bg1">
                    <a:alpha val="60000"/>
                  </a:schemeClr>
                </a:glow>
              </a:effectLst>
            </a:endParaRPr>
          </a:p>
          <a:p>
            <a:pPr>
              <a:buNone/>
            </a:pPr>
            <a:r>
              <a:rPr lang="en-US" sz="3600" dirty="0" smtClean="0">
                <a:effectLst>
                  <a:glow rad="101600">
                    <a:schemeClr val="bg1">
                      <a:alpha val="60000"/>
                    </a:schemeClr>
                  </a:glow>
                </a:effectLst>
              </a:rPr>
              <a:t> </a:t>
            </a:r>
            <a:endParaRPr lang="en-US" sz="3600" dirty="0">
              <a:effectLst>
                <a:glow rad="101600">
                  <a:schemeClr val="bg1">
                    <a:alpha val="60000"/>
                  </a:schemeClr>
                </a:glow>
              </a:effectLst>
            </a:endParaRPr>
          </a:p>
        </p:txBody>
      </p:sp>
      <p:pic>
        <p:nvPicPr>
          <p:cNvPr id="2050" name="Picture 2"/>
          <p:cNvPicPr>
            <a:picLocks noChangeAspect="1" noChangeArrowheads="1"/>
          </p:cNvPicPr>
          <p:nvPr/>
        </p:nvPicPr>
        <p:blipFill>
          <a:blip r:embed="rId3" cstate="print"/>
          <a:srcRect/>
          <a:stretch>
            <a:fillRect/>
          </a:stretch>
        </p:blipFill>
        <p:spPr bwMode="auto">
          <a:xfrm>
            <a:off x="990600" y="3048000"/>
            <a:ext cx="7384759" cy="35242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 calcmode="lin" valueType="num">
                                      <p:cBhvr>
                                        <p:cTn id="17" dur="1000" fill="hold"/>
                                        <p:tgtEl>
                                          <p:spTgt spid="2050"/>
                                        </p:tgtEl>
                                        <p:attrNameLst>
                                          <p:attrName>ppt_w</p:attrName>
                                        </p:attrNameLst>
                                      </p:cBhvr>
                                      <p:tavLst>
                                        <p:tav tm="0">
                                          <p:val>
                                            <p:strVal val="#ppt_w*0.70"/>
                                          </p:val>
                                        </p:tav>
                                        <p:tav tm="100000">
                                          <p:val>
                                            <p:strVal val="#ppt_w"/>
                                          </p:val>
                                        </p:tav>
                                      </p:tavLst>
                                    </p:anim>
                                    <p:anim calcmode="lin" valueType="num">
                                      <p:cBhvr>
                                        <p:cTn id="18" dur="1000" fill="hold"/>
                                        <p:tgtEl>
                                          <p:spTgt spid="2050"/>
                                        </p:tgtEl>
                                        <p:attrNameLst>
                                          <p:attrName>ppt_h</p:attrName>
                                        </p:attrNameLst>
                                      </p:cBhvr>
                                      <p:tavLst>
                                        <p:tav tm="0">
                                          <p:val>
                                            <p:strVal val="#ppt_h"/>
                                          </p:val>
                                        </p:tav>
                                        <p:tav tm="100000">
                                          <p:val>
                                            <p:strVal val="#ppt_h"/>
                                          </p:val>
                                        </p:tav>
                                      </p:tavLst>
                                    </p:anim>
                                    <p:animEffect transition="in" filter="fade">
                                      <p:cBhvr>
                                        <p:cTn id="19"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400800"/>
          </a:xfrm>
        </p:spPr>
        <p:txBody>
          <a:bodyPr>
            <a:normAutofit/>
          </a:bodyPr>
          <a:lstStyle/>
          <a:p>
            <a:pPr>
              <a:buNone/>
            </a:pPr>
            <a:r>
              <a:rPr lang="en-US" sz="3600" dirty="0" smtClean="0">
                <a:effectLst>
                  <a:glow rad="101600">
                    <a:schemeClr val="bg1">
                      <a:alpha val="60000"/>
                    </a:schemeClr>
                  </a:glow>
                </a:effectLst>
              </a:rPr>
              <a:t>5) Riches obtained in a dishonest way will cause trouble – </a:t>
            </a:r>
          </a:p>
          <a:p>
            <a:pPr>
              <a:buFont typeface="Wingdings"/>
              <a:buChar char="Ø"/>
            </a:pPr>
            <a:r>
              <a:rPr lang="en-US" sz="3600" dirty="0" smtClean="0">
                <a:effectLst>
                  <a:glow rad="101600">
                    <a:schemeClr val="bg1">
                      <a:alpha val="60000"/>
                    </a:schemeClr>
                  </a:glow>
                </a:effectLst>
              </a:rPr>
              <a:t> They cause discontentment and emptiness –</a:t>
            </a:r>
          </a:p>
          <a:p>
            <a:pPr>
              <a:buNone/>
            </a:pPr>
            <a:r>
              <a:rPr lang="en-US" sz="3600" i="1" dirty="0" smtClean="0">
                <a:solidFill>
                  <a:srgbClr val="FFFF00"/>
                </a:solidFill>
                <a:effectLst>
                  <a:glow rad="101600">
                    <a:schemeClr val="bg1">
                      <a:alpha val="60000"/>
                    </a:schemeClr>
                  </a:glow>
                </a:effectLst>
              </a:rPr>
              <a:t>   “Treasures of wickedness profit nothing.” – 10:2</a:t>
            </a:r>
          </a:p>
          <a:p>
            <a:pPr>
              <a:buNone/>
            </a:pPr>
            <a:r>
              <a:rPr lang="en-US" sz="3600" dirty="0" smtClean="0">
                <a:effectLst>
                  <a:glow rad="101600">
                    <a:schemeClr val="bg1">
                      <a:alpha val="60000"/>
                    </a:schemeClr>
                  </a:glow>
                </a:effectLst>
              </a:rPr>
              <a:t>   </a:t>
            </a:r>
            <a:r>
              <a:rPr lang="en-US" sz="3600" i="1" dirty="0" smtClean="0">
                <a:solidFill>
                  <a:srgbClr val="FFFF00"/>
                </a:solidFill>
                <a:effectLst>
                  <a:glow rad="101600">
                    <a:schemeClr val="bg1">
                      <a:alpha val="60000"/>
                    </a:schemeClr>
                  </a:glow>
                </a:effectLst>
              </a:rPr>
              <a:t>“Bread of deceit is sweet to a man; but afterwards his mouth shall be filled with gravel.” – 20:17</a:t>
            </a:r>
          </a:p>
          <a:p>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81000"/>
            <a:ext cx="9144000" cy="8094524"/>
          </a:xfrm>
          <a:prstGeom prst="rect">
            <a:avLst/>
          </a:prstGeom>
        </p:spPr>
        <p:txBody>
          <a:bodyPr wrap="square">
            <a:spAutoFit/>
          </a:bodyPr>
          <a:lstStyle/>
          <a:p>
            <a:pPr>
              <a:buFont typeface="Arial" charset="0"/>
              <a:buChar char="•"/>
            </a:pPr>
            <a:r>
              <a:rPr lang="en-US" sz="4000" dirty="0" smtClean="0">
                <a:effectLst>
                  <a:glow rad="101600">
                    <a:schemeClr val="bg1">
                      <a:alpha val="60000"/>
                    </a:schemeClr>
                  </a:glow>
                </a:effectLst>
              </a:rPr>
              <a:t> Importance of living on a budget</a:t>
            </a:r>
          </a:p>
          <a:p>
            <a:pPr>
              <a:buFont typeface="Arial" charset="0"/>
              <a:buChar char="•"/>
            </a:pPr>
            <a:r>
              <a:rPr lang="en-US" sz="4000" dirty="0" smtClean="0">
                <a:effectLst>
                  <a:glow rad="101600">
                    <a:schemeClr val="bg1">
                      <a:alpha val="60000"/>
                    </a:schemeClr>
                  </a:glow>
                </a:effectLst>
              </a:rPr>
              <a:t> Making a choice to serve God rather      </a:t>
            </a:r>
          </a:p>
          <a:p>
            <a:r>
              <a:rPr lang="en-US" sz="4000" dirty="0" smtClean="0">
                <a:effectLst>
                  <a:glow rad="101600">
                    <a:schemeClr val="bg1">
                      <a:alpha val="60000"/>
                    </a:schemeClr>
                  </a:glow>
                </a:effectLst>
              </a:rPr>
              <a:t>   than money or material possessions</a:t>
            </a:r>
          </a:p>
          <a:p>
            <a:pPr>
              <a:buFont typeface="Arial" charset="0"/>
              <a:buChar char="•"/>
            </a:pPr>
            <a:r>
              <a:rPr lang="en-US" sz="4000" dirty="0" smtClean="0">
                <a:effectLst>
                  <a:glow rad="101600">
                    <a:schemeClr val="bg1">
                      <a:alpha val="60000"/>
                    </a:schemeClr>
                  </a:glow>
                </a:effectLst>
              </a:rPr>
              <a:t> Reasons for lack of funds</a:t>
            </a:r>
          </a:p>
          <a:p>
            <a:pPr>
              <a:buFont typeface="Arial" charset="0"/>
              <a:buChar char="•"/>
            </a:pPr>
            <a:r>
              <a:rPr lang="en-US" sz="4000" dirty="0" smtClean="0">
                <a:effectLst>
                  <a:glow rad="101600">
                    <a:schemeClr val="bg1">
                      <a:alpha val="60000"/>
                    </a:schemeClr>
                  </a:glow>
                </a:effectLst>
              </a:rPr>
              <a:t> Establishing the tithe as a weekly     </a:t>
            </a:r>
          </a:p>
          <a:p>
            <a:r>
              <a:rPr lang="en-US" sz="4000" dirty="0" smtClean="0">
                <a:effectLst>
                  <a:glow rad="101600">
                    <a:schemeClr val="bg1">
                      <a:alpha val="60000"/>
                    </a:schemeClr>
                  </a:glow>
                </a:effectLst>
              </a:rPr>
              <a:t>   reminder that everything we have  </a:t>
            </a:r>
          </a:p>
          <a:p>
            <a:r>
              <a:rPr lang="en-US" sz="4000" dirty="0">
                <a:effectLst>
                  <a:glow rad="101600">
                    <a:schemeClr val="bg1">
                      <a:alpha val="60000"/>
                    </a:schemeClr>
                  </a:glow>
                </a:effectLst>
              </a:rPr>
              <a:t> </a:t>
            </a:r>
            <a:r>
              <a:rPr lang="en-US" sz="4000" dirty="0" smtClean="0">
                <a:effectLst>
                  <a:glow rad="101600">
                    <a:schemeClr val="bg1">
                      <a:alpha val="60000"/>
                    </a:schemeClr>
                  </a:glow>
                </a:effectLst>
              </a:rPr>
              <a:t>  belongs to God</a:t>
            </a:r>
          </a:p>
          <a:p>
            <a:pPr>
              <a:buFont typeface="Arial" charset="0"/>
              <a:buChar char="•"/>
            </a:pPr>
            <a:r>
              <a:rPr lang="en-US" sz="4000" dirty="0" smtClean="0">
                <a:effectLst>
                  <a:glow rad="101600">
                    <a:schemeClr val="bg1">
                      <a:alpha val="60000"/>
                    </a:schemeClr>
                  </a:glow>
                </a:effectLst>
              </a:rPr>
              <a:t> Giving to meet the needs of others</a:t>
            </a:r>
          </a:p>
          <a:p>
            <a:pPr>
              <a:buFont typeface="Arial" charset="0"/>
              <a:buChar char="•"/>
            </a:pPr>
            <a:r>
              <a:rPr lang="en-US" sz="4000" dirty="0" smtClean="0">
                <a:effectLst>
                  <a:glow rad="101600">
                    <a:schemeClr val="bg1">
                      <a:alpha val="60000"/>
                    </a:schemeClr>
                  </a:glow>
                </a:effectLst>
              </a:rPr>
              <a:t> Knowing who not to give money to</a:t>
            </a:r>
          </a:p>
          <a:p>
            <a:pPr>
              <a:buFont typeface="Arial" charset="0"/>
              <a:buChar char="•"/>
            </a:pPr>
            <a:r>
              <a:rPr lang="en-US" sz="4000" dirty="0" smtClean="0">
                <a:effectLst>
                  <a:glow rad="101600">
                    <a:schemeClr val="bg1">
                      <a:alpha val="60000"/>
                    </a:schemeClr>
                  </a:glow>
                </a:effectLst>
              </a:rPr>
              <a:t> The Law of the Harvest</a:t>
            </a:r>
          </a:p>
          <a:p>
            <a:pPr>
              <a:buFont typeface="Arial" charset="0"/>
              <a:buChar char="•"/>
            </a:pPr>
            <a:endParaRPr lang="en-US" sz="4000" dirty="0" smtClean="0">
              <a:effectLst>
                <a:glow rad="101600">
                  <a:schemeClr val="bg1">
                    <a:alpha val="60000"/>
                  </a:schemeClr>
                </a:glow>
              </a:effectLst>
            </a:endParaRPr>
          </a:p>
          <a:p>
            <a:endParaRPr lang="en-US" sz="4000" dirty="0" smtClean="0">
              <a:effectLst>
                <a:glow rad="101600">
                  <a:schemeClr val="bg1">
                    <a:alpha val="60000"/>
                  </a:schemeClr>
                </a:glow>
              </a:effectLst>
            </a:endParaRPr>
          </a:p>
          <a:p>
            <a:endParaRPr lang="en-US" sz="4000" dirty="0" smtClean="0">
              <a:effectLst>
                <a:glow rad="101600">
                  <a:schemeClr val="bg1">
                    <a:alpha val="60000"/>
                  </a:schemeClr>
                </a:glow>
              </a:effectLs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915400" cy="6781800"/>
          </a:xfrm>
        </p:spPr>
        <p:txBody>
          <a:bodyPr>
            <a:normAutofit/>
          </a:bodyPr>
          <a:lstStyle/>
          <a:p>
            <a:pPr>
              <a:buNone/>
            </a:pPr>
            <a:endParaRPr lang="en-US" sz="3600" i="1" dirty="0" smtClean="0">
              <a:solidFill>
                <a:srgbClr val="FFFF00"/>
              </a:solidFill>
              <a:effectLst>
                <a:glow rad="101600">
                  <a:schemeClr val="bg1">
                    <a:alpha val="60000"/>
                  </a:schemeClr>
                </a:glow>
              </a:effectLst>
            </a:endParaRPr>
          </a:p>
          <a:p>
            <a:pPr>
              <a:buNone/>
            </a:pPr>
            <a:r>
              <a:rPr lang="en-US" sz="3600" i="1" dirty="0">
                <a:solidFill>
                  <a:srgbClr val="FFFF00"/>
                </a:solidFill>
                <a:effectLst>
                  <a:glow rad="101600">
                    <a:schemeClr val="bg1">
                      <a:alpha val="60000"/>
                    </a:schemeClr>
                  </a:glow>
                </a:effectLst>
              </a:rPr>
              <a:t> </a:t>
            </a:r>
            <a:r>
              <a:rPr lang="en-US" sz="3600" i="1" dirty="0" smtClean="0">
                <a:solidFill>
                  <a:srgbClr val="FFFF00"/>
                </a:solidFill>
                <a:effectLst>
                  <a:glow rad="101600">
                    <a:schemeClr val="bg1">
                      <a:alpha val="60000"/>
                    </a:schemeClr>
                  </a:glow>
                </a:effectLst>
              </a:rPr>
              <a:t> “The getting of treasures by a lying tongue is vanity tossed to and fro of them that seek death. The robbery of the wicked shall destroy them.” - 21:6-7</a:t>
            </a:r>
          </a:p>
          <a:p>
            <a:pPr>
              <a:buFont typeface="Wingdings"/>
              <a:buChar char="Ø"/>
            </a:pPr>
            <a:r>
              <a:rPr lang="en-US" sz="3600" dirty="0" smtClean="0">
                <a:effectLst>
                  <a:glow rad="101600">
                    <a:schemeClr val="bg1">
                      <a:alpha val="60000"/>
                    </a:schemeClr>
                  </a:glow>
                </a:effectLst>
              </a:rPr>
              <a:t> They will not last –</a:t>
            </a:r>
          </a:p>
          <a:p>
            <a:pPr>
              <a:buNone/>
            </a:pPr>
            <a:r>
              <a:rPr lang="en-US" sz="3600" i="1" dirty="0" smtClean="0">
                <a:solidFill>
                  <a:srgbClr val="FFFF00"/>
                </a:solidFill>
                <a:effectLst>
                  <a:glow rad="101600">
                    <a:schemeClr val="bg1">
                      <a:alpha val="60000"/>
                    </a:schemeClr>
                  </a:glow>
                </a:effectLst>
              </a:rPr>
              <a:t>    “Wealth gotten by </a:t>
            </a:r>
            <a:r>
              <a:rPr lang="en-US" sz="3600" i="1" dirty="0">
                <a:solidFill>
                  <a:srgbClr val="FFFF00"/>
                </a:solidFill>
                <a:effectLst>
                  <a:glow rad="101600">
                    <a:schemeClr val="bg1">
                      <a:alpha val="60000"/>
                    </a:schemeClr>
                  </a:glow>
                </a:effectLst>
              </a:rPr>
              <a:t>v</a:t>
            </a:r>
            <a:r>
              <a:rPr lang="en-US" sz="3600" i="1" dirty="0" smtClean="0">
                <a:solidFill>
                  <a:srgbClr val="FFFF00"/>
                </a:solidFill>
                <a:effectLst>
                  <a:glow rad="101600">
                    <a:schemeClr val="bg1">
                      <a:alpha val="60000"/>
                    </a:schemeClr>
                  </a:glow>
                </a:effectLst>
              </a:rPr>
              <a:t>anity shall be diminished: but he that gathereth by labor shall increase.” – 13:11</a:t>
            </a:r>
            <a:endParaRPr lang="en-US" sz="3600" i="1" dirty="0">
              <a:solidFill>
                <a:srgbClr val="FFFF00"/>
              </a:solidFill>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to="" calcmode="lin" valueType="num">
                                      <p:cBhvr>
                                        <p:cTn id="17"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8686800" cy="6705600"/>
          </a:xfrm>
        </p:spPr>
        <p:txBody>
          <a:bodyPr>
            <a:normAutofit/>
          </a:bodyPr>
          <a:lstStyle/>
          <a:p>
            <a:pPr>
              <a:buNone/>
            </a:pPr>
            <a:r>
              <a:rPr lang="en-US" sz="3600" i="1" dirty="0" smtClean="0">
                <a:solidFill>
                  <a:srgbClr val="FFFF00"/>
                </a:solidFill>
                <a:effectLst>
                  <a:glow rad="101600">
                    <a:schemeClr val="bg1">
                      <a:alpha val="60000"/>
                    </a:schemeClr>
                  </a:glow>
                </a:effectLst>
              </a:rPr>
              <a:t>  “He that oppresseth the poor to increase his riches, and he that giveth to the rich, shall surely come to want. Bow down thine ear, and hear the words of the wise, and apply thine heart unto my knowledge. For it is a pleasant thing if thou keep </a:t>
            </a:r>
            <a:r>
              <a:rPr lang="en-US" sz="3600" i="1" smtClean="0">
                <a:solidFill>
                  <a:srgbClr val="FFFF00"/>
                </a:solidFill>
                <a:effectLst>
                  <a:glow rad="101600">
                    <a:schemeClr val="bg1">
                      <a:alpha val="60000"/>
                    </a:schemeClr>
                  </a:glow>
                </a:effectLst>
              </a:rPr>
              <a:t>them within </a:t>
            </a:r>
            <a:r>
              <a:rPr lang="en-US" sz="3600" i="1" dirty="0" smtClean="0">
                <a:solidFill>
                  <a:srgbClr val="FFFF00"/>
                </a:solidFill>
                <a:effectLst>
                  <a:glow rad="101600">
                    <a:schemeClr val="bg1">
                      <a:alpha val="60000"/>
                    </a:schemeClr>
                  </a:glow>
                </a:effectLst>
              </a:rPr>
              <a:t>thee. That thy trust may be in the Lord.” – 22:16-19</a:t>
            </a:r>
          </a:p>
          <a:p>
            <a:pPr>
              <a:buNone/>
            </a:pPr>
            <a:r>
              <a:rPr lang="en-US" sz="3600" i="1" dirty="0">
                <a:solidFill>
                  <a:srgbClr val="FFFF00"/>
                </a:solidFill>
                <a:effectLst>
                  <a:glow rad="101600">
                    <a:schemeClr val="bg1">
                      <a:alpha val="60000"/>
                    </a:schemeClr>
                  </a:glow>
                </a:effectLst>
              </a:rPr>
              <a:t> </a:t>
            </a:r>
            <a:r>
              <a:rPr lang="en-US" sz="3600" i="1" dirty="0" smtClean="0">
                <a:solidFill>
                  <a:srgbClr val="FFFF00"/>
                </a:solidFill>
                <a:effectLst>
                  <a:glow rad="101600">
                    <a:schemeClr val="bg1">
                      <a:alpha val="60000"/>
                    </a:schemeClr>
                  </a:glow>
                </a:effectLst>
              </a:rPr>
              <a:t>  “He that by usury and unjust gain increaseth his substance, he shall gather it for him that will pity the poor.” – 28:8</a:t>
            </a:r>
            <a:endParaRPr lang="en-US" sz="3600" i="1" dirty="0">
              <a:solidFill>
                <a:srgbClr val="FFFF00"/>
              </a:solidFill>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a:bodyPr>
          <a:lstStyle/>
          <a:p>
            <a:pPr>
              <a:buFont typeface="Wingdings"/>
              <a:buChar char="Ø"/>
            </a:pPr>
            <a:r>
              <a:rPr lang="en-US" sz="3600" dirty="0" smtClean="0">
                <a:effectLst>
                  <a:glow rad="101600">
                    <a:schemeClr val="bg1">
                      <a:alpha val="60000"/>
                    </a:schemeClr>
                  </a:glow>
                </a:effectLst>
              </a:rPr>
              <a:t> When caught you must pay restitution –</a:t>
            </a:r>
            <a:endParaRPr lang="en-US" sz="3600" dirty="0">
              <a:effectLst>
                <a:glow rad="101600">
                  <a:schemeClr val="bg1">
                    <a:alpha val="60000"/>
                  </a:schemeClr>
                </a:glow>
              </a:effectLst>
            </a:endParaRPr>
          </a:p>
          <a:p>
            <a:pPr>
              <a:buNone/>
            </a:pPr>
            <a:r>
              <a:rPr lang="en-US" sz="3600" i="1" dirty="0" smtClean="0">
                <a:solidFill>
                  <a:srgbClr val="FFFF00"/>
                </a:solidFill>
                <a:effectLst>
                  <a:glow rad="101600">
                    <a:schemeClr val="bg1">
                      <a:alpha val="60000"/>
                    </a:schemeClr>
                  </a:glow>
                </a:effectLst>
              </a:rPr>
              <a:t>  “But if he be found (thief), he shall restore sevenfold; he shall give all the substance of his house.” – 6:31</a:t>
            </a:r>
            <a:endParaRPr lang="en-US" sz="3600" i="1" dirty="0">
              <a:solidFill>
                <a:srgbClr val="FFFF00"/>
              </a:solidFill>
              <a:effectLst>
                <a:glow rad="101600">
                  <a:schemeClr val="bg1">
                    <a:alpha val="60000"/>
                  </a:schemeClr>
                </a:glow>
              </a:effectLst>
            </a:endParaRPr>
          </a:p>
        </p:txBody>
      </p:sp>
      <p:pic>
        <p:nvPicPr>
          <p:cNvPr id="11266" name="Picture 2" descr="c:\Users\Ptr. Daniel White\Desktop\Bible pictures\Prophecy pictures\prophecy pictures\rapture and second coming\med_Thief_breaking_into_House.jpg"/>
          <p:cNvPicPr>
            <a:picLocks noChangeAspect="1" noChangeArrowheads="1"/>
          </p:cNvPicPr>
          <p:nvPr/>
        </p:nvPicPr>
        <p:blipFill>
          <a:blip r:embed="rId3" cstate="print"/>
          <a:srcRect/>
          <a:stretch>
            <a:fillRect/>
          </a:stretch>
        </p:blipFill>
        <p:spPr bwMode="auto">
          <a:xfrm>
            <a:off x="6477000" y="2209800"/>
            <a:ext cx="2143125" cy="3214688"/>
          </a:xfrm>
          <a:prstGeom prst="rect">
            <a:avLst/>
          </a:prstGeom>
          <a:noFill/>
          <a:scene3d>
            <a:camera prst="orthographicFront"/>
            <a:lightRig rig="threePt" dir="t"/>
          </a:scene3d>
          <a:sp3d>
            <a:bevelT prst="angle"/>
          </a:sp3d>
        </p:spPr>
      </p:pic>
      <p:pic>
        <p:nvPicPr>
          <p:cNvPr id="11267" name="Picture 3" descr="c:\Users\Ptr. Daniel White\Desktop\Bible pictures\Prophecy pictures\prophecy pictures\revelation\Rev. Pix 2\stolen car thief steals vehicle.jpg"/>
          <p:cNvPicPr>
            <a:picLocks noChangeAspect="1" noChangeArrowheads="1"/>
          </p:cNvPicPr>
          <p:nvPr/>
        </p:nvPicPr>
        <p:blipFill>
          <a:blip r:embed="rId4" cstate="print"/>
          <a:srcRect/>
          <a:stretch>
            <a:fillRect/>
          </a:stretch>
        </p:blipFill>
        <p:spPr bwMode="auto">
          <a:xfrm>
            <a:off x="152400" y="2895600"/>
            <a:ext cx="3206105" cy="2133600"/>
          </a:xfrm>
          <a:prstGeom prst="rect">
            <a:avLst/>
          </a:prstGeom>
          <a:noFill/>
          <a:scene3d>
            <a:camera prst="orthographicFront"/>
            <a:lightRig rig="threePt" dir="t"/>
          </a:scene3d>
          <a:sp3d>
            <a:bevelT prst="angle"/>
          </a:sp3d>
        </p:spPr>
      </p:pic>
      <p:pic>
        <p:nvPicPr>
          <p:cNvPr id="11268" name="Picture 4" descr="C:\Users\Ptr. Daniel White\Desktop\Bible pictures\Prisons\OldJail_run.jpg"/>
          <p:cNvPicPr>
            <a:picLocks noChangeAspect="1" noChangeArrowheads="1"/>
          </p:cNvPicPr>
          <p:nvPr/>
        </p:nvPicPr>
        <p:blipFill>
          <a:blip r:embed="rId5" cstate="print"/>
          <a:srcRect/>
          <a:stretch>
            <a:fillRect/>
          </a:stretch>
        </p:blipFill>
        <p:spPr bwMode="auto">
          <a:xfrm>
            <a:off x="3048000" y="3970959"/>
            <a:ext cx="3838575" cy="2887041"/>
          </a:xfrm>
          <a:prstGeom prst="rect">
            <a:avLst/>
          </a:prstGeom>
          <a:noFill/>
          <a:scene3d>
            <a:camera prst="orthographicFront"/>
            <a:lightRig rig="threePt" dir="t"/>
          </a:scene3d>
          <a:sp3d>
            <a:bevelT prst="angle"/>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glow rad="101600">
                    <a:schemeClr val="bg1">
                      <a:alpha val="60000"/>
                    </a:schemeClr>
                  </a:glow>
                </a:effectLst>
              </a:rPr>
              <a:t>Review</a:t>
            </a:r>
            <a:endParaRPr lang="en-US" dirty="0">
              <a:effectLst>
                <a:glow rad="101600">
                  <a:schemeClr val="bg1">
                    <a:alpha val="60000"/>
                  </a:schemeClr>
                </a:glow>
              </a:effectLst>
            </a:endParaRPr>
          </a:p>
        </p:txBody>
      </p:sp>
      <p:sp>
        <p:nvSpPr>
          <p:cNvPr id="3" name="Content Placeholder 2"/>
          <p:cNvSpPr>
            <a:spLocks noGrp="1"/>
          </p:cNvSpPr>
          <p:nvPr>
            <p:ph idx="1"/>
          </p:nvPr>
        </p:nvSpPr>
        <p:spPr/>
        <p:txBody>
          <a:bodyPr>
            <a:normAutofit/>
          </a:bodyPr>
          <a:lstStyle/>
          <a:p>
            <a:r>
              <a:rPr lang="en-US" sz="3600" dirty="0" smtClean="0">
                <a:effectLst>
                  <a:glow rad="101600">
                    <a:schemeClr val="bg1">
                      <a:alpha val="60000"/>
                    </a:schemeClr>
                  </a:glow>
                </a:effectLst>
              </a:rPr>
              <a:t>Riches have major limitations</a:t>
            </a:r>
          </a:p>
          <a:p>
            <a:r>
              <a:rPr lang="en-US" sz="3600" dirty="0" smtClean="0">
                <a:effectLst>
                  <a:glow rad="101600">
                    <a:schemeClr val="bg1">
                      <a:alpha val="60000"/>
                    </a:schemeClr>
                  </a:glow>
                </a:effectLst>
              </a:rPr>
              <a:t>Riches can harm your soul and your character</a:t>
            </a:r>
          </a:p>
          <a:p>
            <a:r>
              <a:rPr lang="en-US" sz="3600" dirty="0" smtClean="0">
                <a:effectLst>
                  <a:glow rad="101600">
                    <a:schemeClr val="bg1">
                      <a:alpha val="60000"/>
                    </a:schemeClr>
                  </a:glow>
                </a:effectLst>
              </a:rPr>
              <a:t>Riches may bring certain benefits</a:t>
            </a:r>
          </a:p>
          <a:p>
            <a:r>
              <a:rPr lang="en-US" sz="3600" dirty="0" smtClean="0">
                <a:effectLst>
                  <a:glow rad="101600">
                    <a:schemeClr val="bg1">
                      <a:alpha val="60000"/>
                    </a:schemeClr>
                  </a:glow>
                </a:effectLst>
              </a:rPr>
              <a:t>Other possessions are better than wealth</a:t>
            </a:r>
          </a:p>
          <a:p>
            <a:r>
              <a:rPr lang="en-US" sz="3600" dirty="0" smtClean="0">
                <a:effectLst>
                  <a:glow rad="101600">
                    <a:schemeClr val="bg1">
                      <a:alpha val="60000"/>
                    </a:schemeClr>
                  </a:glow>
                </a:effectLst>
              </a:rPr>
              <a:t>Riches obtained in a dishonest way will cause trouble</a:t>
            </a:r>
            <a:endParaRPr lang="en-US" sz="3600" dirty="0">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3"/>
          <p:cNvSpPr txBox="1">
            <a:spLocks/>
          </p:cNvSpPr>
          <p:nvPr/>
        </p:nvSpPr>
        <p:spPr>
          <a:xfrm>
            <a:off x="0" y="0"/>
            <a:ext cx="9144000" cy="6126163"/>
          </a:xfrm>
          <a:prstGeom prst="rect">
            <a:avLst/>
          </a:prstGeom>
        </p:spPr>
        <p:txBody>
          <a:bodyPr>
            <a:normAutofit/>
          </a:bodyPr>
          <a:lstStyle/>
          <a:p>
            <a:pPr marL="342900" lvl="0" indent="-342900">
              <a:spcBef>
                <a:spcPct val="20000"/>
              </a:spcBef>
              <a:buFont typeface="Arial" pitchFamily="34" charset="0"/>
              <a:buChar char="•"/>
            </a:pPr>
            <a:r>
              <a:rPr lang="en-US" sz="3600" dirty="0" smtClean="0">
                <a:effectLst>
                  <a:glow rad="101600">
                    <a:schemeClr val="bg1">
                      <a:alpha val="60000"/>
                    </a:schemeClr>
                  </a:glow>
                </a:effectLst>
              </a:rPr>
              <a:t>Gambling – Right or Wrong?</a:t>
            </a:r>
          </a:p>
          <a:p>
            <a:pPr marL="342900" indent="-342900">
              <a:spcBef>
                <a:spcPct val="20000"/>
              </a:spcBef>
              <a:buFont typeface="Arial" pitchFamily="34" charset="0"/>
              <a:buChar char="•"/>
            </a:pPr>
            <a:r>
              <a:rPr kumimoji="0" lang="en-US" sz="3600" b="0" i="0" u="none" strike="noStrike" kern="1200" cap="none" spc="0" normalizeH="0" baseline="0" noProof="0" dirty="0" smtClean="0">
                <a:ln>
                  <a:noFill/>
                </a:ln>
                <a:solidFill>
                  <a:schemeClr val="tx1"/>
                </a:solidFill>
                <a:effectLst>
                  <a:glow rad="101600">
                    <a:schemeClr val="bg1">
                      <a:alpha val="60000"/>
                    </a:schemeClr>
                  </a:glow>
                </a:effectLst>
                <a:uLnTx/>
                <a:uFillTx/>
                <a:latin typeface="+mn-lt"/>
                <a:ea typeface="+mn-ea"/>
                <a:cs typeface="+mn-cs"/>
              </a:rPr>
              <a:t>Violation </a:t>
            </a:r>
            <a:r>
              <a:rPr kumimoji="0" lang="en-US" sz="3600" b="0" i="0" u="none" strike="noStrike" kern="1200" cap="none" spc="0" normalizeH="0" baseline="0" noProof="0" dirty="0" smtClean="0">
                <a:ln>
                  <a:noFill/>
                </a:ln>
                <a:solidFill>
                  <a:schemeClr val="tx1"/>
                </a:solidFill>
                <a:effectLst>
                  <a:glow rad="101600">
                    <a:schemeClr val="bg1">
                      <a:alpha val="60000"/>
                    </a:schemeClr>
                  </a:glow>
                </a:effectLst>
                <a:uLnTx/>
                <a:uFillTx/>
                <a:latin typeface="+mn-lt"/>
                <a:ea typeface="+mn-ea"/>
                <a:cs typeface="+mn-cs"/>
              </a:rPr>
              <a:t>of God’s Word results in financial loss </a:t>
            </a:r>
            <a:r>
              <a:rPr kumimoji="0" lang="en-US" sz="3600" b="0" i="0" u="none" strike="noStrike" kern="1200" cap="none" spc="0" normalizeH="0" baseline="0" noProof="0" dirty="0" smtClean="0">
                <a:ln>
                  <a:noFill/>
                </a:ln>
                <a:effectLst>
                  <a:glow rad="101600">
                    <a:schemeClr val="bg1">
                      <a:alpha val="60000"/>
                    </a:schemeClr>
                  </a:glow>
                </a:effectLst>
                <a:uLnTx/>
                <a:uFillTx/>
                <a:latin typeface="+mn-lt"/>
                <a:ea typeface="+mn-ea"/>
                <a:cs typeface="+mn-cs"/>
              </a:rPr>
              <a:t>–</a:t>
            </a:r>
            <a:r>
              <a:rPr kumimoji="0" lang="en-US" sz="3600" b="0" i="0" u="none" strike="noStrike" kern="1200" cap="none" spc="0" normalizeH="0" baseline="0" noProof="0" dirty="0" smtClean="0">
                <a:ln>
                  <a:noFill/>
                </a:ln>
                <a:solidFill>
                  <a:srgbClr val="FFFF00"/>
                </a:solidFill>
                <a:effectLst>
                  <a:glow rad="101600">
                    <a:schemeClr val="bg1">
                      <a:alpha val="60000"/>
                    </a:schemeClr>
                  </a:glow>
                </a:effectLst>
                <a:uLnTx/>
                <a:uFillTx/>
                <a:latin typeface="+mn-lt"/>
                <a:ea typeface="+mn-ea"/>
                <a:cs typeface="+mn-cs"/>
              </a:rPr>
              <a:t> </a:t>
            </a:r>
            <a:r>
              <a:rPr lang="en-US" sz="3600" i="1" dirty="0">
                <a:solidFill>
                  <a:srgbClr val="FFFF00"/>
                </a:solidFill>
                <a:effectLst>
                  <a:glow rad="101600">
                    <a:schemeClr val="bg1">
                      <a:alpha val="60000"/>
                    </a:schemeClr>
                  </a:glow>
                </a:effectLst>
              </a:rPr>
              <a:t>(</a:t>
            </a:r>
            <a:r>
              <a:rPr lang="en-US" sz="3600" i="1" dirty="0" smtClean="0">
                <a:solidFill>
                  <a:srgbClr val="FFFF00"/>
                </a:solidFill>
                <a:effectLst>
                  <a:glow rad="101600">
                    <a:schemeClr val="bg1">
                      <a:alpha val="60000"/>
                    </a:schemeClr>
                  </a:glow>
                </a:effectLst>
              </a:rPr>
              <a:t>Proverb</a:t>
            </a:r>
            <a:r>
              <a:rPr lang="en-US" sz="3600" i="1" dirty="0">
                <a:solidFill>
                  <a:srgbClr val="FFFF00"/>
                </a:solidFill>
                <a:effectLst>
                  <a:glow rad="101600">
                    <a:schemeClr val="bg1">
                      <a:alpha val="60000"/>
                    </a:schemeClr>
                  </a:glow>
                </a:effectLst>
              </a:rPr>
              <a:t>s</a:t>
            </a:r>
            <a:r>
              <a:rPr lang="en-US" sz="3600" i="1" dirty="0" smtClean="0">
                <a:solidFill>
                  <a:srgbClr val="FFFF00"/>
                </a:solidFill>
                <a:effectLst>
                  <a:glow rad="101600">
                    <a:schemeClr val="bg1">
                      <a:alpha val="60000"/>
                    </a:schemeClr>
                  </a:glow>
                </a:effectLst>
              </a:rPr>
              <a:t>)</a:t>
            </a:r>
            <a:endParaRPr lang="en-US" sz="3600" i="1" dirty="0">
              <a:solidFill>
                <a:srgbClr val="FFFF00"/>
              </a:solidFill>
              <a:effectLst>
                <a:glow rad="101600">
                  <a:schemeClr val="bg1">
                    <a:alpha val="60000"/>
                  </a:schemeClr>
                </a:glow>
              </a:effectLst>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600" b="0" i="0" u="none" strike="noStrike" kern="1200" cap="none" spc="0" normalizeH="0" baseline="0" noProof="0" dirty="0" smtClean="0">
                <a:ln>
                  <a:noFill/>
                </a:ln>
                <a:solidFill>
                  <a:schemeClr val="tx1"/>
                </a:solidFill>
                <a:effectLst>
                  <a:glow rad="101600">
                    <a:schemeClr val="bg1">
                      <a:alpha val="60000"/>
                    </a:schemeClr>
                  </a:glow>
                </a:effectLst>
                <a:uLnTx/>
                <a:uFillTx/>
                <a:latin typeface="+mn-lt"/>
                <a:ea typeface="+mn-ea"/>
                <a:cs typeface="+mn-cs"/>
              </a:rPr>
              <a:t>The </a:t>
            </a:r>
            <a:r>
              <a:rPr kumimoji="0" lang="en-US" sz="3600" b="0" i="0" u="none" strike="noStrike" kern="1200" cap="none" spc="0" normalizeH="0" baseline="0" noProof="0" dirty="0" smtClean="0">
                <a:ln>
                  <a:noFill/>
                </a:ln>
                <a:solidFill>
                  <a:schemeClr val="tx1"/>
                </a:solidFill>
                <a:effectLst>
                  <a:glow rad="101600">
                    <a:schemeClr val="bg1">
                      <a:alpha val="60000"/>
                    </a:schemeClr>
                  </a:glow>
                </a:effectLst>
                <a:uLnTx/>
                <a:uFillTx/>
                <a:latin typeface="+mn-lt"/>
                <a:ea typeface="+mn-ea"/>
                <a:cs typeface="+mn-cs"/>
              </a:rPr>
              <a:t>Wisdom of Solomon concerning finances – </a:t>
            </a:r>
            <a:r>
              <a:rPr kumimoji="0" lang="en-US" sz="3600" b="0" i="1" u="none" strike="noStrike" kern="1200" cap="none" spc="0" normalizeH="0" baseline="0" noProof="0" dirty="0" smtClean="0">
                <a:ln>
                  <a:noFill/>
                </a:ln>
                <a:solidFill>
                  <a:srgbClr val="FFFF00"/>
                </a:solidFill>
                <a:effectLst>
                  <a:glow rad="101600">
                    <a:schemeClr val="bg1">
                      <a:alpha val="60000"/>
                    </a:schemeClr>
                  </a:glow>
                </a:effectLst>
                <a:uLnTx/>
                <a:uFillTx/>
                <a:latin typeface="+mn-lt"/>
                <a:ea typeface="+mn-ea"/>
                <a:cs typeface="+mn-cs"/>
              </a:rPr>
              <a:t>(Study of the financial principles from the book of Proverbs)</a:t>
            </a:r>
          </a:p>
        </p:txBody>
      </p:sp>
      <p:pic>
        <p:nvPicPr>
          <p:cNvPr id="1026" name="Picture 2"/>
          <p:cNvPicPr>
            <a:picLocks noChangeAspect="1" noChangeArrowheads="1"/>
          </p:cNvPicPr>
          <p:nvPr/>
        </p:nvPicPr>
        <p:blipFill>
          <a:blip r:embed="rId3" cstate="print"/>
          <a:srcRect/>
          <a:stretch>
            <a:fillRect/>
          </a:stretch>
        </p:blipFill>
        <p:spPr bwMode="auto">
          <a:xfrm>
            <a:off x="5686425" y="3080032"/>
            <a:ext cx="3457575" cy="3777968"/>
          </a:xfrm>
          <a:prstGeom prst="rect">
            <a:avLst/>
          </a:prstGeom>
          <a:noFill/>
          <a:ln w="9525">
            <a:noFill/>
            <a:miter lim="800000"/>
            <a:headEnd/>
            <a:tailEnd/>
          </a:ln>
        </p:spPr>
      </p:pic>
      <p:pic>
        <p:nvPicPr>
          <p:cNvPr id="1027" name="Picture 3" descr="C:\Users\Ptr. Daniel White\Desktop\Bible pictures\preaching\1 Dad's Pix (93).jpg"/>
          <p:cNvPicPr>
            <a:picLocks noChangeAspect="1" noChangeArrowheads="1"/>
          </p:cNvPicPr>
          <p:nvPr/>
        </p:nvPicPr>
        <p:blipFill>
          <a:blip r:embed="rId4" cstate="print"/>
          <a:srcRect/>
          <a:stretch>
            <a:fillRect/>
          </a:stretch>
        </p:blipFill>
        <p:spPr bwMode="auto">
          <a:xfrm>
            <a:off x="533400" y="3600450"/>
            <a:ext cx="4343400" cy="325755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to="" calcmode="lin" valueType="num">
                                      <p:cBhvr>
                                        <p:cTn id="7" dur="1" fill="hold"/>
                                        <p:tgtEl>
                                          <p:spTgt spid="2">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Ptr. Daniel White\Desktop\Bible pictures\Bible pictures Old Testament\Solomon\Baby Judgment\Solomon's Wise Judgement 1197-38.jpg"/>
          <p:cNvPicPr>
            <a:picLocks noChangeAspect="1" noChangeArrowheads="1"/>
          </p:cNvPicPr>
          <p:nvPr/>
        </p:nvPicPr>
        <p:blipFill>
          <a:blip r:embed="rId3" cstate="print"/>
          <a:srcRect/>
          <a:stretch>
            <a:fillRect/>
          </a:stretch>
        </p:blipFill>
        <p:spPr bwMode="auto">
          <a:xfrm>
            <a:off x="1" y="0"/>
            <a:ext cx="5029200" cy="6858000"/>
          </a:xfrm>
          <a:prstGeom prst="rect">
            <a:avLst/>
          </a:prstGeom>
          <a:noFill/>
        </p:spPr>
      </p:pic>
      <p:sp>
        <p:nvSpPr>
          <p:cNvPr id="3" name="Title 2"/>
          <p:cNvSpPr txBox="1">
            <a:spLocks/>
          </p:cNvSpPr>
          <p:nvPr/>
        </p:nvSpPr>
        <p:spPr>
          <a:xfrm>
            <a:off x="5105400" y="274638"/>
            <a:ext cx="3886200" cy="6583362"/>
          </a:xfrm>
          <a:prstGeom prst="rect">
            <a:avLst/>
          </a:prstGeom>
        </p:spPr>
        <p:txBody>
          <a:bodyP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900" b="0" i="0" u="none" strike="noStrike" kern="1200" cap="none" spc="0" normalizeH="0" baseline="0" noProof="0" dirty="0" smtClean="0">
                <a:ln>
                  <a:noFill/>
                </a:ln>
                <a:solidFill>
                  <a:schemeClr val="tx1"/>
                </a:solidFill>
                <a:effectLst>
                  <a:glow rad="101600">
                    <a:schemeClr val="bg1">
                      <a:alpha val="60000"/>
                    </a:schemeClr>
                  </a:glow>
                </a:effectLst>
                <a:uLnTx/>
                <a:uFillTx/>
                <a:latin typeface="+mj-lt"/>
                <a:ea typeface="+mj-ea"/>
                <a:cs typeface="+mj-cs"/>
              </a:rPr>
              <a:t>The Wisdom of Solomon Concerning Finances</a:t>
            </a:r>
            <a:r>
              <a:rPr kumimoji="0" lang="en-US" sz="4400" b="0" i="0" u="none" strike="noStrike" kern="1200" cap="none" spc="0" normalizeH="0" baseline="0" noProof="0" dirty="0" smtClean="0">
                <a:ln>
                  <a:noFill/>
                </a:ln>
                <a:solidFill>
                  <a:schemeClr val="tx1"/>
                </a:solidFill>
                <a:effectLst>
                  <a:glow rad="101600">
                    <a:schemeClr val="bg1">
                      <a:alpha val="60000"/>
                    </a:schemeClr>
                  </a:glow>
                </a:effectLst>
                <a:uLnTx/>
                <a:uFillTx/>
                <a:latin typeface="+mj-lt"/>
                <a:ea typeface="+mj-ea"/>
                <a:cs typeface="+mj-cs"/>
              </a:rPr>
              <a:t/>
            </a:r>
            <a:br>
              <a:rPr kumimoji="0" lang="en-US" sz="4400" b="0" i="0" u="none" strike="noStrike" kern="1200" cap="none" spc="0" normalizeH="0" baseline="0" noProof="0" dirty="0" smtClean="0">
                <a:ln>
                  <a:noFill/>
                </a:ln>
                <a:solidFill>
                  <a:schemeClr val="tx1"/>
                </a:solidFill>
                <a:effectLst>
                  <a:glow rad="101600">
                    <a:schemeClr val="bg1">
                      <a:alpha val="60000"/>
                    </a:schemeClr>
                  </a:glow>
                </a:effectLst>
                <a:uLnTx/>
                <a:uFillTx/>
                <a:latin typeface="+mj-lt"/>
                <a:ea typeface="+mj-ea"/>
                <a:cs typeface="+mj-cs"/>
              </a:rPr>
            </a:br>
            <a:r>
              <a:rPr kumimoji="0" lang="en-US" sz="4400" b="0" i="0" u="none" strike="noStrike" kern="1200" cap="none" spc="0" normalizeH="0" baseline="0" noProof="0" dirty="0" smtClean="0">
                <a:ln>
                  <a:noFill/>
                </a:ln>
                <a:solidFill>
                  <a:schemeClr val="tx1"/>
                </a:solidFill>
                <a:effectLst>
                  <a:glow rad="101600">
                    <a:schemeClr val="bg1">
                      <a:alpha val="60000"/>
                    </a:schemeClr>
                  </a:glow>
                </a:effectLst>
                <a:uLnTx/>
                <a:uFillTx/>
                <a:latin typeface="+mj-lt"/>
                <a:ea typeface="+mj-ea"/>
                <a:cs typeface="+mj-cs"/>
              </a:rPr>
              <a:t/>
            </a:r>
            <a:br>
              <a:rPr kumimoji="0" lang="en-US" sz="4400" b="0" i="0" u="none" strike="noStrike" kern="1200" cap="none" spc="0" normalizeH="0" baseline="0" noProof="0" dirty="0" smtClean="0">
                <a:ln>
                  <a:noFill/>
                </a:ln>
                <a:solidFill>
                  <a:schemeClr val="tx1"/>
                </a:solidFill>
                <a:effectLst>
                  <a:glow rad="101600">
                    <a:schemeClr val="bg1">
                      <a:alpha val="60000"/>
                    </a:schemeClr>
                  </a:glow>
                </a:effectLst>
                <a:uLnTx/>
                <a:uFillTx/>
                <a:latin typeface="+mj-lt"/>
                <a:ea typeface="+mj-ea"/>
                <a:cs typeface="+mj-cs"/>
              </a:rPr>
            </a:br>
            <a:r>
              <a:rPr kumimoji="0" lang="en-US" sz="4400" b="0" i="1" u="none" strike="noStrike" kern="1200" cap="none" spc="0" normalizeH="0" baseline="0" noProof="0" dirty="0" smtClean="0">
                <a:ln>
                  <a:noFill/>
                </a:ln>
                <a:solidFill>
                  <a:srgbClr val="FFFF00"/>
                </a:solidFill>
                <a:effectLst>
                  <a:glow rad="101600">
                    <a:schemeClr val="bg1">
                      <a:alpha val="60000"/>
                    </a:schemeClr>
                  </a:glow>
                </a:effectLst>
                <a:uLnTx/>
                <a:uFillTx/>
                <a:latin typeface="+mj-lt"/>
                <a:ea typeface="+mj-ea"/>
                <a:cs typeface="+mj-cs"/>
              </a:rPr>
              <a:t>“More financial principles from Proverbs.”</a:t>
            </a:r>
            <a:endParaRPr kumimoji="0" lang="en-US" sz="4400" b="0" i="1" u="none" strike="noStrike" kern="1200" cap="none" spc="0" normalizeH="0" baseline="0" noProof="0" dirty="0">
              <a:ln>
                <a:noFill/>
              </a:ln>
              <a:solidFill>
                <a:srgbClr val="FFFF00"/>
              </a:solidFill>
              <a:effectLst>
                <a:glow rad="101600">
                  <a:schemeClr val="bg1">
                    <a:alpha val="60000"/>
                  </a:schemeClr>
                </a:glo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0" y="152400"/>
            <a:ext cx="6553200" cy="31242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1" u="none" strike="noStrike" kern="1200" cap="none" spc="0" normalizeH="0" baseline="0" noProof="0" dirty="0" smtClean="0">
                <a:ln>
                  <a:noFill/>
                </a:ln>
                <a:solidFill>
                  <a:schemeClr val="tx1"/>
                </a:solidFill>
                <a:effectLst>
                  <a:glow rad="101600">
                    <a:schemeClr val="bg1">
                      <a:alpha val="60000"/>
                    </a:schemeClr>
                  </a:glow>
                </a:effectLst>
                <a:uLnTx/>
                <a:uFillTx/>
                <a:latin typeface="+mj-lt"/>
                <a:ea typeface="+mj-ea"/>
                <a:cs typeface="+mj-cs"/>
              </a:rPr>
              <a:t>“Bow down thine ear, and</a:t>
            </a:r>
            <a:r>
              <a:rPr kumimoji="0" lang="en-US" sz="3600" b="0" i="1" u="none" strike="noStrike" kern="1200" cap="none" spc="0" normalizeH="0" baseline="0" noProof="0" dirty="0" smtClean="0">
                <a:ln>
                  <a:noFill/>
                </a:ln>
                <a:solidFill>
                  <a:srgbClr val="FFFF00"/>
                </a:solidFill>
                <a:effectLst>
                  <a:glow rad="101600">
                    <a:schemeClr val="bg1">
                      <a:alpha val="60000"/>
                    </a:schemeClr>
                  </a:glow>
                </a:effectLst>
                <a:uLnTx/>
                <a:uFillTx/>
                <a:latin typeface="+mj-lt"/>
                <a:ea typeface="+mj-ea"/>
                <a:cs typeface="+mj-cs"/>
              </a:rPr>
              <a:t> hear the words of the wise</a:t>
            </a:r>
            <a:r>
              <a:rPr kumimoji="0" lang="en-US" sz="3600" b="0" i="1" u="none" strike="noStrike" kern="1200" cap="none" spc="0" normalizeH="0" baseline="0" noProof="0" dirty="0" smtClean="0">
                <a:ln>
                  <a:noFill/>
                </a:ln>
                <a:solidFill>
                  <a:schemeClr val="tx1"/>
                </a:solidFill>
                <a:effectLst>
                  <a:glow rad="101600">
                    <a:schemeClr val="bg1">
                      <a:alpha val="60000"/>
                    </a:schemeClr>
                  </a:glow>
                </a:effectLst>
                <a:uLnTx/>
                <a:uFillTx/>
                <a:latin typeface="+mj-lt"/>
                <a:ea typeface="+mj-ea"/>
                <a:cs typeface="+mj-cs"/>
              </a:rPr>
              <a:t>, and apply thine heart unto my knowledge. For it is a pleasant thing if thou keep them within thee; </a:t>
            </a:r>
            <a:r>
              <a:rPr kumimoji="0" lang="en-US" sz="3600" b="0" i="1" u="none" strike="noStrike" kern="1200" cap="none" spc="0" normalizeH="0" baseline="0" noProof="0" dirty="0" smtClean="0">
                <a:ln>
                  <a:noFill/>
                </a:ln>
                <a:solidFill>
                  <a:srgbClr val="FFFF00"/>
                </a:solidFill>
                <a:effectLst>
                  <a:glow rad="101600">
                    <a:schemeClr val="bg1">
                      <a:alpha val="60000"/>
                    </a:schemeClr>
                  </a:glow>
                </a:effectLst>
                <a:uLnTx/>
                <a:uFillTx/>
                <a:latin typeface="+mj-lt"/>
                <a:ea typeface="+mj-ea"/>
                <a:cs typeface="+mj-cs"/>
              </a:rPr>
              <a:t>That thy trust may be in the Lord. </a:t>
            </a:r>
            <a:endParaRPr kumimoji="0" lang="en-US" sz="3600" b="0" i="1" u="none" strike="noStrike" kern="1200" cap="none" spc="0" normalizeH="0" baseline="0" noProof="0" dirty="0">
              <a:ln>
                <a:noFill/>
              </a:ln>
              <a:solidFill>
                <a:srgbClr val="FFFF00"/>
              </a:solidFill>
              <a:effectLst>
                <a:glow rad="101600">
                  <a:schemeClr val="bg1">
                    <a:alpha val="60000"/>
                  </a:schemeClr>
                </a:glow>
              </a:effectLst>
              <a:uLnTx/>
              <a:uFillTx/>
              <a:latin typeface="+mj-lt"/>
              <a:ea typeface="+mj-ea"/>
              <a:cs typeface="+mj-cs"/>
            </a:endParaRPr>
          </a:p>
        </p:txBody>
      </p:sp>
      <p:sp>
        <p:nvSpPr>
          <p:cNvPr id="3" name="Content Placeholder 3"/>
          <p:cNvSpPr txBox="1">
            <a:spLocks/>
          </p:cNvSpPr>
          <p:nvPr/>
        </p:nvSpPr>
        <p:spPr>
          <a:xfrm>
            <a:off x="0" y="3429000"/>
            <a:ext cx="9144000" cy="3886200"/>
          </a:xfrm>
          <a:prstGeom prst="rect">
            <a:avLst/>
          </a:prstGeom>
        </p:spPr>
        <p:txBody>
          <a:bodyPr>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600" b="0" i="1" u="none" strike="noStrike" kern="1200" cap="none" spc="0" normalizeH="0" baseline="0" noProof="0" dirty="0" smtClean="0">
                <a:ln>
                  <a:noFill/>
                </a:ln>
                <a:solidFill>
                  <a:schemeClr val="tx1"/>
                </a:solidFill>
                <a:effectLst>
                  <a:glow rad="101600">
                    <a:schemeClr val="bg1">
                      <a:alpha val="60000"/>
                    </a:schemeClr>
                  </a:glow>
                </a:effectLst>
                <a:uLnTx/>
                <a:uFillTx/>
                <a:latin typeface="+mj-lt"/>
                <a:ea typeface="+mn-ea"/>
                <a:cs typeface="+mn-cs"/>
              </a:rPr>
              <a:t>I have made known to thee this day, even to thee. Have not I written to thee </a:t>
            </a:r>
            <a:r>
              <a:rPr kumimoji="0" lang="en-US" sz="3600" b="0" i="1" u="none" strike="noStrike" kern="1200" cap="none" spc="0" normalizeH="0" baseline="0" noProof="0" dirty="0" smtClean="0">
                <a:ln>
                  <a:noFill/>
                </a:ln>
                <a:solidFill>
                  <a:srgbClr val="FFFF00"/>
                </a:solidFill>
                <a:effectLst>
                  <a:glow rad="101600">
                    <a:schemeClr val="bg1">
                      <a:alpha val="60000"/>
                    </a:schemeClr>
                  </a:glow>
                </a:effectLst>
                <a:uLnTx/>
                <a:uFillTx/>
                <a:latin typeface="+mj-lt"/>
                <a:ea typeface="+mn-ea"/>
                <a:cs typeface="+mn-cs"/>
              </a:rPr>
              <a:t>excellent things in counsels and knowledge</a:t>
            </a:r>
            <a:r>
              <a:rPr kumimoji="0" lang="en-US" sz="3600" b="0" i="1" u="none" strike="noStrike" kern="1200" cap="none" spc="0" normalizeH="0" baseline="0" noProof="0" dirty="0" smtClean="0">
                <a:ln>
                  <a:noFill/>
                </a:ln>
                <a:solidFill>
                  <a:schemeClr val="tx1"/>
                </a:solidFill>
                <a:effectLst>
                  <a:glow rad="101600">
                    <a:schemeClr val="bg1">
                      <a:alpha val="60000"/>
                    </a:schemeClr>
                  </a:glow>
                </a:effectLst>
                <a:uLnTx/>
                <a:uFillTx/>
                <a:latin typeface="+mj-lt"/>
                <a:ea typeface="+mn-ea"/>
                <a:cs typeface="+mn-cs"/>
              </a:rPr>
              <a:t>, that I might make thee know the certainty of the </a:t>
            </a:r>
            <a:r>
              <a:rPr kumimoji="0" lang="en-US" sz="3600" b="0" i="1" u="none" strike="noStrike" kern="1200" cap="none" spc="0" normalizeH="0" baseline="0" noProof="0" dirty="0" smtClean="0">
                <a:ln>
                  <a:noFill/>
                </a:ln>
                <a:solidFill>
                  <a:srgbClr val="FFFF00"/>
                </a:solidFill>
                <a:effectLst>
                  <a:glow rad="101600">
                    <a:schemeClr val="bg1">
                      <a:alpha val="60000"/>
                    </a:schemeClr>
                  </a:glow>
                </a:effectLst>
                <a:uLnTx/>
                <a:uFillTx/>
                <a:latin typeface="+mj-lt"/>
                <a:ea typeface="+mn-ea"/>
                <a:cs typeface="+mn-cs"/>
              </a:rPr>
              <a:t>words of truth</a:t>
            </a:r>
            <a:r>
              <a:rPr kumimoji="0" lang="en-US" sz="3600" b="0" i="1" u="none" strike="noStrike" kern="1200" cap="none" spc="0" normalizeH="0" baseline="0" noProof="0" dirty="0" smtClean="0">
                <a:ln>
                  <a:noFill/>
                </a:ln>
                <a:solidFill>
                  <a:schemeClr val="tx1"/>
                </a:solidFill>
                <a:effectLst>
                  <a:glow rad="101600">
                    <a:schemeClr val="bg1">
                      <a:alpha val="60000"/>
                    </a:schemeClr>
                  </a:glow>
                </a:effectLst>
                <a:uLnTx/>
                <a:uFillTx/>
                <a:latin typeface="+mj-lt"/>
                <a:ea typeface="+mn-ea"/>
                <a:cs typeface="+mn-cs"/>
              </a:rPr>
              <a:t>, that thou mightest answer the words of truth to them that send thee.”</a:t>
            </a:r>
            <a:endParaRPr kumimoji="0" lang="en-US" sz="3600" b="0" i="1" u="none" strike="noStrike" kern="1200" cap="none" spc="0" normalizeH="0" baseline="0" noProof="0" dirty="0">
              <a:ln>
                <a:noFill/>
              </a:ln>
              <a:solidFill>
                <a:schemeClr val="tx1"/>
              </a:solidFill>
              <a:effectLst>
                <a:glow rad="101600">
                  <a:schemeClr val="bg1">
                    <a:alpha val="60000"/>
                  </a:schemeClr>
                </a:glow>
              </a:effectLst>
              <a:uLnTx/>
              <a:uFillTx/>
              <a:latin typeface="+mj-lt"/>
              <a:ea typeface="+mn-ea"/>
              <a:cs typeface="+mn-cs"/>
            </a:endParaRPr>
          </a:p>
        </p:txBody>
      </p:sp>
      <p:pic>
        <p:nvPicPr>
          <p:cNvPr id="4" name="Picture 2" descr="C:\Users\Ptr. Daniel White\Desktop\Bible pictures\Bible pictures Old Testament\Solomon\Sol &amp; Queen of Sheba\1487031.jpg"/>
          <p:cNvPicPr>
            <a:picLocks noChangeAspect="1" noChangeArrowheads="1"/>
          </p:cNvPicPr>
          <p:nvPr/>
        </p:nvPicPr>
        <p:blipFill>
          <a:blip r:embed="rId3" cstate="print"/>
          <a:srcRect/>
          <a:stretch>
            <a:fillRect/>
          </a:stretch>
        </p:blipFill>
        <p:spPr bwMode="auto">
          <a:xfrm>
            <a:off x="6705600" y="1"/>
            <a:ext cx="2438400" cy="3223344"/>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295400"/>
          </a:xfrm>
        </p:spPr>
        <p:txBody>
          <a:bodyPr>
            <a:noAutofit/>
          </a:bodyPr>
          <a:lstStyle/>
          <a:p>
            <a:r>
              <a:rPr lang="en-US" sz="4800" dirty="0" smtClean="0">
                <a:effectLst>
                  <a:glow rad="101600">
                    <a:schemeClr val="bg1">
                      <a:alpha val="60000"/>
                    </a:schemeClr>
                  </a:glow>
                </a:effectLst>
              </a:rPr>
              <a:t>Review</a:t>
            </a:r>
            <a:br>
              <a:rPr lang="en-US" sz="4800" dirty="0" smtClean="0">
                <a:effectLst>
                  <a:glow rad="101600">
                    <a:schemeClr val="bg1">
                      <a:alpha val="60000"/>
                    </a:schemeClr>
                  </a:glow>
                </a:effectLst>
              </a:rPr>
            </a:br>
            <a:r>
              <a:rPr lang="en-US" sz="4000" i="1" dirty="0" smtClean="0">
                <a:effectLst>
                  <a:glow rad="101600">
                    <a:schemeClr val="bg1">
                      <a:alpha val="60000"/>
                    </a:schemeClr>
                  </a:glow>
                </a:effectLst>
              </a:rPr>
              <a:t>“Prosperity Principles” </a:t>
            </a:r>
            <a:r>
              <a:rPr lang="en-US" sz="4800" dirty="0" smtClean="0">
                <a:effectLst>
                  <a:glow rad="101600">
                    <a:schemeClr val="bg1">
                      <a:alpha val="60000"/>
                    </a:schemeClr>
                  </a:glow>
                </a:effectLst>
              </a:rPr>
              <a:t/>
            </a:r>
            <a:br>
              <a:rPr lang="en-US" sz="4800" dirty="0" smtClean="0">
                <a:effectLst>
                  <a:glow rad="101600">
                    <a:schemeClr val="bg1">
                      <a:alpha val="60000"/>
                    </a:schemeClr>
                  </a:glow>
                </a:effectLst>
              </a:rPr>
            </a:br>
            <a:endParaRPr lang="en-US" sz="4800" dirty="0">
              <a:effectLst>
                <a:glow rad="101600">
                  <a:schemeClr val="bg1">
                    <a:alpha val="60000"/>
                  </a:schemeClr>
                </a:glow>
              </a:effectLst>
            </a:endParaRPr>
          </a:p>
        </p:txBody>
      </p:sp>
      <p:sp>
        <p:nvSpPr>
          <p:cNvPr id="4" name="Content Placeholder 2"/>
          <p:cNvSpPr>
            <a:spLocks noGrp="1"/>
          </p:cNvSpPr>
          <p:nvPr>
            <p:ph idx="1"/>
          </p:nvPr>
        </p:nvSpPr>
        <p:spPr>
          <a:xfrm>
            <a:off x="0" y="1752600"/>
            <a:ext cx="9144000" cy="5105400"/>
          </a:xfrm>
        </p:spPr>
        <p:txBody>
          <a:bodyPr>
            <a:normAutofit fontScale="92500" lnSpcReduction="10000"/>
          </a:bodyPr>
          <a:lstStyle/>
          <a:p>
            <a:r>
              <a:rPr lang="en-US" sz="3600" i="1" dirty="0" smtClean="0">
                <a:effectLst>
                  <a:glow rad="101600">
                    <a:schemeClr val="bg1">
                      <a:alpha val="60000"/>
                    </a:schemeClr>
                  </a:glow>
                </a:effectLst>
              </a:rPr>
              <a:t>“The blessing of the Lord. It maketh rich, and He addeth no sorrow with it.” – 10:22</a:t>
            </a:r>
          </a:p>
          <a:p>
            <a:r>
              <a:rPr lang="en-US" sz="3600" i="1" dirty="0" smtClean="0">
                <a:effectLst>
                  <a:glow rad="101600">
                    <a:schemeClr val="bg1">
                      <a:alpha val="60000"/>
                    </a:schemeClr>
                  </a:glow>
                </a:effectLst>
              </a:rPr>
              <a:t>“Blessings are upon the head of the </a:t>
            </a:r>
            <a:r>
              <a:rPr lang="en-US" sz="3600" i="1" dirty="0" smtClean="0">
                <a:solidFill>
                  <a:srgbClr val="FFFF00"/>
                </a:solidFill>
                <a:effectLst>
                  <a:glow rad="101600">
                    <a:schemeClr val="bg1">
                      <a:alpha val="60000"/>
                    </a:schemeClr>
                  </a:glow>
                </a:effectLst>
              </a:rPr>
              <a:t>just</a:t>
            </a:r>
            <a:r>
              <a:rPr lang="en-US" sz="3600" i="1" dirty="0" smtClean="0">
                <a:effectLst>
                  <a:glow rad="101600">
                    <a:schemeClr val="bg1">
                      <a:alpha val="60000"/>
                    </a:schemeClr>
                  </a:glow>
                </a:effectLst>
              </a:rPr>
              <a:t>.” – 10:6 </a:t>
            </a:r>
          </a:p>
          <a:p>
            <a:r>
              <a:rPr lang="en-US" sz="3600" i="1" dirty="0" smtClean="0">
                <a:effectLst>
                  <a:glow rad="101600">
                    <a:schemeClr val="bg1">
                      <a:alpha val="60000"/>
                    </a:schemeClr>
                  </a:glow>
                </a:effectLst>
              </a:rPr>
              <a:t>“A </a:t>
            </a:r>
            <a:r>
              <a:rPr lang="en-US" sz="3600" i="1" dirty="0" smtClean="0">
                <a:solidFill>
                  <a:srgbClr val="FFFF00"/>
                </a:solidFill>
                <a:effectLst>
                  <a:glow rad="101600">
                    <a:schemeClr val="bg1">
                      <a:alpha val="60000"/>
                    </a:schemeClr>
                  </a:glow>
                </a:effectLst>
              </a:rPr>
              <a:t>faithful</a:t>
            </a:r>
            <a:r>
              <a:rPr lang="en-US" sz="3600" i="1" dirty="0" smtClean="0">
                <a:effectLst>
                  <a:glow rad="101600">
                    <a:schemeClr val="bg1">
                      <a:alpha val="60000"/>
                    </a:schemeClr>
                  </a:glow>
                </a:effectLst>
              </a:rPr>
              <a:t> man shall abound with blessings.” - 28:20 </a:t>
            </a:r>
          </a:p>
          <a:p>
            <a:r>
              <a:rPr lang="en-US" sz="3600" i="1" dirty="0" smtClean="0">
                <a:effectLst>
                  <a:glow rad="101600">
                    <a:schemeClr val="bg1">
                      <a:alpha val="60000"/>
                    </a:schemeClr>
                  </a:glow>
                </a:effectLst>
              </a:rPr>
              <a:t>“Blessed are they that </a:t>
            </a:r>
            <a:r>
              <a:rPr lang="en-US" sz="3600" i="1" dirty="0" smtClean="0">
                <a:solidFill>
                  <a:srgbClr val="FFFF00"/>
                </a:solidFill>
                <a:effectLst>
                  <a:glow rad="101600">
                    <a:schemeClr val="bg1">
                      <a:alpha val="60000"/>
                    </a:schemeClr>
                  </a:glow>
                </a:effectLst>
              </a:rPr>
              <a:t>keep</a:t>
            </a:r>
            <a:r>
              <a:rPr lang="en-US" sz="3600" i="1" dirty="0" smtClean="0">
                <a:effectLst>
                  <a:glow rad="101600">
                    <a:schemeClr val="bg1">
                      <a:alpha val="60000"/>
                    </a:schemeClr>
                  </a:glow>
                </a:effectLst>
              </a:rPr>
              <a:t> my ways.” – 8:32 </a:t>
            </a:r>
          </a:p>
          <a:p>
            <a:r>
              <a:rPr lang="en-US" sz="3600" i="1" dirty="0" smtClean="0">
                <a:effectLst>
                  <a:glow rad="101600">
                    <a:schemeClr val="bg1">
                      <a:alpha val="60000"/>
                    </a:schemeClr>
                  </a:glow>
                </a:effectLst>
              </a:rPr>
              <a:t>“Blessed is the man that </a:t>
            </a:r>
            <a:r>
              <a:rPr lang="en-US" sz="3600" i="1" dirty="0" err="1" smtClean="0">
                <a:solidFill>
                  <a:srgbClr val="FFFF00"/>
                </a:solidFill>
                <a:effectLst>
                  <a:glow rad="101600">
                    <a:schemeClr val="bg1">
                      <a:alpha val="60000"/>
                    </a:schemeClr>
                  </a:glow>
                </a:effectLst>
              </a:rPr>
              <a:t>heareth</a:t>
            </a:r>
            <a:r>
              <a:rPr lang="en-US" sz="3600" i="1" dirty="0" smtClean="0">
                <a:effectLst>
                  <a:glow rad="101600">
                    <a:schemeClr val="bg1">
                      <a:alpha val="60000"/>
                    </a:schemeClr>
                  </a:glow>
                </a:effectLst>
              </a:rPr>
              <a:t> me.” - 8:34 </a:t>
            </a:r>
          </a:p>
          <a:p>
            <a:r>
              <a:rPr lang="en-US" sz="3600" i="1" dirty="0" smtClean="0">
                <a:effectLst>
                  <a:glow rad="101600">
                    <a:schemeClr val="bg1">
                      <a:alpha val="60000"/>
                    </a:schemeClr>
                  </a:glow>
                </a:effectLst>
              </a:rPr>
              <a:t>“He that hath a </a:t>
            </a:r>
            <a:r>
              <a:rPr lang="en-US" sz="3600" i="1" dirty="0" smtClean="0">
                <a:solidFill>
                  <a:srgbClr val="FFFF00"/>
                </a:solidFill>
                <a:effectLst>
                  <a:glow rad="101600">
                    <a:schemeClr val="bg1">
                      <a:alpha val="60000"/>
                    </a:schemeClr>
                  </a:glow>
                </a:effectLst>
              </a:rPr>
              <a:t>bountiful eye</a:t>
            </a:r>
            <a:r>
              <a:rPr lang="en-US" sz="3600" i="1" dirty="0" smtClean="0">
                <a:effectLst>
                  <a:glow rad="101600">
                    <a:schemeClr val="bg1">
                      <a:alpha val="60000"/>
                    </a:schemeClr>
                  </a:glow>
                </a:effectLst>
              </a:rPr>
              <a:t> shall be blessed.” - 22:9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to="" calcmode="lin" valueType="num">
                                      <p:cBhvr>
                                        <p:cTn id="7" dur="1" fill="hold"/>
                                        <p:tgtEl>
                                          <p:spTgt spid="4">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to="" calcmode="lin" valueType="num">
                                      <p:cBhvr>
                                        <p:cTn id="12" dur="1" fill="hold"/>
                                        <p:tgtEl>
                                          <p:spTgt spid="4">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to="" calcmode="lin" valueType="num">
                                      <p:cBhvr>
                                        <p:cTn id="17" dur="1" fill="hold"/>
                                        <p:tgtEl>
                                          <p:spTgt spid="4">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 to="" calcmode="lin" valueType="num">
                                      <p:cBhvr>
                                        <p:cTn id="22" dur="1" fill="hold"/>
                                        <p:tgtEl>
                                          <p:spTgt spid="4">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to="" calcmode="lin" valueType="num">
                                      <p:cBhvr>
                                        <p:cTn id="27" dur="1" fill="hold"/>
                                        <p:tgtEl>
                                          <p:spTgt spid="4">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 to="" calcmode="lin" valueType="num">
                                      <p:cBhvr>
                                        <p:cTn id="32" dur="1" fill="hold"/>
                                        <p:tgtEl>
                                          <p:spTgt spid="4">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0" y="533400"/>
            <a:ext cx="9144000" cy="6324600"/>
          </a:xfrm>
        </p:spPr>
        <p:txBody>
          <a:bodyPr>
            <a:normAutofit/>
          </a:bodyPr>
          <a:lstStyle/>
          <a:p>
            <a:r>
              <a:rPr lang="en-US" sz="3600" i="1" dirty="0" smtClean="0">
                <a:effectLst>
                  <a:glow rad="101600">
                    <a:schemeClr val="bg1">
                      <a:alpha val="60000"/>
                    </a:schemeClr>
                  </a:glow>
                </a:effectLst>
              </a:rPr>
              <a:t>“The house of the wicked shall be overthrown: but the tabernacle of the </a:t>
            </a:r>
            <a:r>
              <a:rPr lang="en-US" sz="3600" i="1" dirty="0" smtClean="0">
                <a:solidFill>
                  <a:srgbClr val="FFFF00"/>
                </a:solidFill>
                <a:effectLst>
                  <a:glow rad="101600">
                    <a:schemeClr val="bg1">
                      <a:alpha val="60000"/>
                    </a:schemeClr>
                  </a:glow>
                </a:effectLst>
              </a:rPr>
              <a:t>upright</a:t>
            </a:r>
            <a:r>
              <a:rPr lang="en-US" sz="3600" i="1" dirty="0" smtClean="0">
                <a:effectLst>
                  <a:glow rad="101600">
                    <a:schemeClr val="bg1">
                      <a:alpha val="60000"/>
                    </a:schemeClr>
                  </a:glow>
                </a:effectLst>
              </a:rPr>
              <a:t> shall flourish.” – 14:11</a:t>
            </a:r>
          </a:p>
          <a:p>
            <a:r>
              <a:rPr lang="en-US" sz="3600" i="1" dirty="0" smtClean="0">
                <a:effectLst>
                  <a:glow rad="101600">
                    <a:schemeClr val="bg1">
                      <a:alpha val="60000"/>
                    </a:schemeClr>
                  </a:glow>
                </a:effectLst>
              </a:rPr>
              <a:t>“In the house of the </a:t>
            </a:r>
            <a:r>
              <a:rPr lang="en-US" sz="3600" i="1" dirty="0" smtClean="0">
                <a:solidFill>
                  <a:srgbClr val="FFFF00"/>
                </a:solidFill>
                <a:effectLst>
                  <a:glow rad="101600">
                    <a:schemeClr val="bg1">
                      <a:alpha val="60000"/>
                    </a:schemeClr>
                  </a:glow>
                </a:effectLst>
              </a:rPr>
              <a:t>righteous</a:t>
            </a:r>
            <a:r>
              <a:rPr lang="en-US" sz="3600" i="1" dirty="0" smtClean="0">
                <a:effectLst>
                  <a:glow rad="101600">
                    <a:schemeClr val="bg1">
                      <a:alpha val="60000"/>
                    </a:schemeClr>
                  </a:glow>
                </a:effectLst>
              </a:rPr>
              <a:t> is much treasure: but in the revenues of the wicked is trouble.” – 15:6</a:t>
            </a:r>
          </a:p>
        </p:txBody>
      </p:sp>
      <p:sp>
        <p:nvSpPr>
          <p:cNvPr id="6" name="Rectangle 5"/>
          <p:cNvSpPr/>
          <p:nvPr/>
        </p:nvSpPr>
        <p:spPr>
          <a:xfrm>
            <a:off x="0" y="4038600"/>
            <a:ext cx="9144000" cy="1754326"/>
          </a:xfrm>
          <a:prstGeom prst="rect">
            <a:avLst/>
          </a:prstGeom>
        </p:spPr>
        <p:txBody>
          <a:bodyPr wrap="square">
            <a:spAutoFit/>
          </a:bodyPr>
          <a:lstStyle/>
          <a:p>
            <a:pPr>
              <a:buFont typeface="Arial" charset="0"/>
              <a:buChar char="•"/>
            </a:pPr>
            <a:r>
              <a:rPr lang="en-US" sz="3600" i="1" dirty="0" smtClean="0">
                <a:effectLst>
                  <a:glow rad="101600">
                    <a:schemeClr val="bg1">
                      <a:alpha val="60000"/>
                    </a:schemeClr>
                  </a:glow>
                </a:effectLst>
              </a:rPr>
              <a:t> “The crown of the </a:t>
            </a:r>
            <a:r>
              <a:rPr lang="en-US" sz="3600" i="1" dirty="0" smtClean="0">
                <a:solidFill>
                  <a:srgbClr val="FFFF00"/>
                </a:solidFill>
                <a:effectLst>
                  <a:glow rad="101600">
                    <a:schemeClr val="bg1">
                      <a:alpha val="60000"/>
                    </a:schemeClr>
                  </a:glow>
                </a:effectLst>
              </a:rPr>
              <a:t>wise</a:t>
            </a:r>
            <a:r>
              <a:rPr lang="en-US" sz="3600" i="1" dirty="0" smtClean="0">
                <a:effectLst>
                  <a:glow rad="101600">
                    <a:schemeClr val="bg1">
                      <a:alpha val="60000"/>
                    </a:schemeClr>
                  </a:glow>
                </a:effectLst>
              </a:rPr>
              <a:t> is their riches: but the    </a:t>
            </a:r>
          </a:p>
          <a:p>
            <a:r>
              <a:rPr lang="en-US" sz="3600" i="1" dirty="0" smtClean="0">
                <a:effectLst>
                  <a:glow rad="101600">
                    <a:schemeClr val="bg1">
                      <a:alpha val="60000"/>
                    </a:schemeClr>
                  </a:glow>
                </a:effectLst>
              </a:rPr>
              <a:t>    foolishness of fools is folly.” – 14:24</a:t>
            </a:r>
          </a:p>
          <a:p>
            <a:endParaRPr lang="en-US" sz="3600" i="1" dirty="0" smtClean="0">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to="" calcmode="lin" valueType="num">
                                      <p:cBhvr>
                                        <p:cTn id="7" dur="1" fill="hold"/>
                                        <p:tgtEl>
                                          <p:spTgt spid="4">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to="" calcmode="lin" valueType="num">
                                      <p:cBhvr>
                                        <p:cTn id="12" dur="1" fill="hold"/>
                                        <p:tgtEl>
                                          <p:spTgt spid="4">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 to="" calcmode="lin" valueType="num">
                                      <p:cBhvr>
                                        <p:cTn id="17" dur="1" fill="hold"/>
                                        <p:tgtEl>
                                          <p:spTgt spid="6">
                                            <p:txEl>
                                              <p:pRg st="0" end="0"/>
                                            </p:txEl>
                                          </p:spTgt>
                                        </p:tgtEl>
                                        <p:attrNameLst>
                                          <p:attrName/>
                                        </p:attrNameLst>
                                      </p:cBhvr>
                                    </p:anim>
                                  </p:childTnLst>
                                </p:cTn>
                              </p:par>
                              <p:par>
                                <p:cTn id="18" presetID="24" presetClass="entr" presetSubtype="0" fill="hold" nodeType="with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 to="" calcmode="lin" valueType="num">
                                      <p:cBhvr>
                                        <p:cTn id="20" dur="1" fill="hold"/>
                                        <p:tgtEl>
                                          <p:spTgt spid="6">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1"/>
            <a:ext cx="8915400" cy="6186309"/>
          </a:xfrm>
          <a:prstGeom prst="rect">
            <a:avLst/>
          </a:prstGeom>
        </p:spPr>
        <p:txBody>
          <a:bodyPr wrap="square">
            <a:spAutoFit/>
          </a:bodyPr>
          <a:lstStyle/>
          <a:p>
            <a:pPr>
              <a:buFont typeface="Arial" charset="0"/>
              <a:buChar char="•"/>
            </a:pPr>
            <a:r>
              <a:rPr lang="en-US" sz="3600" i="1" dirty="0" smtClean="0">
                <a:effectLst>
                  <a:glow rad="101600">
                    <a:schemeClr val="bg1">
                      <a:alpha val="60000"/>
                    </a:schemeClr>
                  </a:glow>
                </a:effectLst>
              </a:rPr>
              <a:t> “I love those that </a:t>
            </a:r>
            <a:r>
              <a:rPr lang="en-US" sz="3600" i="1" dirty="0" smtClean="0">
                <a:solidFill>
                  <a:srgbClr val="FFFF00"/>
                </a:solidFill>
                <a:effectLst>
                  <a:glow rad="101600">
                    <a:schemeClr val="bg1">
                      <a:alpha val="60000"/>
                    </a:schemeClr>
                  </a:glow>
                </a:effectLst>
              </a:rPr>
              <a:t>love</a:t>
            </a:r>
            <a:r>
              <a:rPr lang="en-US" sz="3600" i="1" dirty="0" smtClean="0">
                <a:effectLst>
                  <a:glow rad="101600">
                    <a:schemeClr val="bg1">
                      <a:alpha val="60000"/>
                    </a:schemeClr>
                  </a:glow>
                </a:effectLst>
              </a:rPr>
              <a:t> </a:t>
            </a:r>
            <a:r>
              <a:rPr lang="en-US" sz="3600" i="1" dirty="0" smtClean="0">
                <a:solidFill>
                  <a:srgbClr val="FFFF00"/>
                </a:solidFill>
                <a:effectLst>
                  <a:glow rad="101600">
                    <a:schemeClr val="bg1">
                      <a:alpha val="60000"/>
                    </a:schemeClr>
                  </a:glow>
                </a:effectLst>
              </a:rPr>
              <a:t>me</a:t>
            </a:r>
            <a:r>
              <a:rPr lang="en-US" sz="3600" i="1" dirty="0" smtClean="0">
                <a:effectLst>
                  <a:glow rad="101600">
                    <a:schemeClr val="bg1">
                      <a:alpha val="60000"/>
                    </a:schemeClr>
                  </a:glow>
                </a:effectLst>
              </a:rPr>
              <a:t>; and those that </a:t>
            </a:r>
            <a:r>
              <a:rPr lang="en-US" sz="3600" i="1" dirty="0" smtClean="0">
                <a:solidFill>
                  <a:srgbClr val="FFFF00"/>
                </a:solidFill>
                <a:effectLst>
                  <a:glow rad="101600">
                    <a:schemeClr val="bg1">
                      <a:alpha val="60000"/>
                    </a:schemeClr>
                  </a:glow>
                </a:effectLst>
              </a:rPr>
              <a:t>seek me </a:t>
            </a:r>
            <a:r>
              <a:rPr lang="en-US" sz="3600" i="1" dirty="0" smtClean="0">
                <a:effectLst>
                  <a:glow rad="101600">
                    <a:schemeClr val="bg1">
                      <a:alpha val="60000"/>
                    </a:schemeClr>
                  </a:glow>
                </a:effectLst>
              </a:rPr>
              <a:t>early shall find me. Riches and honor are with me; yea, durable riches and righteousness. My fruit is better than gold, yea, that fine gold; and my revenue than choice silver. I lead in the way of </a:t>
            </a:r>
            <a:r>
              <a:rPr lang="en-US" sz="3600" i="1" dirty="0" smtClean="0">
                <a:solidFill>
                  <a:srgbClr val="FFFF00"/>
                </a:solidFill>
                <a:effectLst>
                  <a:glow rad="101600">
                    <a:schemeClr val="bg1">
                      <a:alpha val="60000"/>
                    </a:schemeClr>
                  </a:glow>
                </a:effectLst>
              </a:rPr>
              <a:t>righteousness</a:t>
            </a:r>
            <a:r>
              <a:rPr lang="en-US" sz="3600" i="1" dirty="0" smtClean="0">
                <a:effectLst>
                  <a:glow rad="101600">
                    <a:schemeClr val="bg1">
                      <a:alpha val="60000"/>
                    </a:schemeClr>
                  </a:glow>
                </a:effectLst>
              </a:rPr>
              <a:t>, in the midst of the paths of </a:t>
            </a:r>
            <a:r>
              <a:rPr lang="en-US" sz="3600" i="1" dirty="0" smtClean="0">
                <a:solidFill>
                  <a:srgbClr val="FFFF00"/>
                </a:solidFill>
                <a:effectLst>
                  <a:glow rad="101600">
                    <a:schemeClr val="bg1">
                      <a:alpha val="60000"/>
                    </a:schemeClr>
                  </a:glow>
                </a:effectLst>
              </a:rPr>
              <a:t>judgment</a:t>
            </a:r>
            <a:r>
              <a:rPr lang="en-US" sz="3600" i="1" dirty="0" smtClean="0">
                <a:effectLst>
                  <a:glow rad="101600">
                    <a:schemeClr val="bg1">
                      <a:alpha val="60000"/>
                    </a:schemeClr>
                  </a:glow>
                </a:effectLst>
              </a:rPr>
              <a:t>. That I may cause those that </a:t>
            </a:r>
            <a:r>
              <a:rPr lang="en-US" sz="3600" i="1" dirty="0" smtClean="0">
                <a:solidFill>
                  <a:srgbClr val="FFFF00"/>
                </a:solidFill>
                <a:effectLst>
                  <a:glow rad="101600">
                    <a:schemeClr val="bg1">
                      <a:alpha val="60000"/>
                    </a:schemeClr>
                  </a:glow>
                </a:effectLst>
              </a:rPr>
              <a:t>love me </a:t>
            </a:r>
            <a:r>
              <a:rPr lang="en-US" sz="3600" i="1" dirty="0" smtClean="0">
                <a:effectLst>
                  <a:glow rad="101600">
                    <a:schemeClr val="bg1">
                      <a:alpha val="60000"/>
                    </a:schemeClr>
                  </a:glow>
                </a:effectLst>
              </a:rPr>
              <a:t>to inherit substance (wealth); and I will fill their treasures.” – 8:17-21</a:t>
            </a:r>
          </a:p>
          <a:p>
            <a:pPr>
              <a:buFont typeface="Arial" charset="0"/>
              <a:buChar char="•"/>
            </a:pPr>
            <a:endParaRPr lang="en-US" sz="3600" i="1" dirty="0" smtClean="0">
              <a:effectLst>
                <a:glow rad="101600">
                  <a:schemeClr val="bg1">
                    <a:alpha val="60000"/>
                  </a:schemeClr>
                </a:glow>
              </a:effectLs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415</TotalTime>
  <Words>2022</Words>
  <Application>Microsoft Office PowerPoint</Application>
  <PresentationFormat>On-screen Show (4:3)</PresentationFormat>
  <Paragraphs>157</Paragraphs>
  <Slides>33</Slides>
  <Notes>33</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Slide 1</vt:lpstr>
      <vt:lpstr>Slide 2</vt:lpstr>
      <vt:lpstr>Slide 3</vt:lpstr>
      <vt:lpstr>Slide 4</vt:lpstr>
      <vt:lpstr>Slide 5</vt:lpstr>
      <vt:lpstr>Slide 6</vt:lpstr>
      <vt:lpstr>Review “Prosperity Principles”  </vt:lpstr>
      <vt:lpstr>Slide 8</vt:lpstr>
      <vt:lpstr>Slide 9</vt:lpstr>
      <vt:lpstr>Slide 10</vt:lpstr>
      <vt:lpstr>Slide 11</vt:lpstr>
      <vt:lpstr>Slide 12</vt:lpstr>
      <vt:lpstr>The Limitations and Dangers of Riches</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Review</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Ptr. Daniel White</dc:creator>
  <cp:lastModifiedBy>Ptr. Daniel White</cp:lastModifiedBy>
  <cp:revision>41</cp:revision>
  <dcterms:created xsi:type="dcterms:W3CDTF">2009-09-10T08:26:49Z</dcterms:created>
  <dcterms:modified xsi:type="dcterms:W3CDTF">2009-10-19T19:04:58Z</dcterms:modified>
</cp:coreProperties>
</file>