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3" r:id="rId8"/>
    <p:sldId id="262" r:id="rId9"/>
    <p:sldId id="265" r:id="rId10"/>
    <p:sldId id="269" r:id="rId11"/>
    <p:sldId id="266" r:id="rId12"/>
    <p:sldId id="272" r:id="rId13"/>
    <p:sldId id="267" r:id="rId14"/>
    <p:sldId id="273" r:id="rId15"/>
    <p:sldId id="268" r:id="rId16"/>
    <p:sldId id="276" r:id="rId17"/>
    <p:sldId id="270"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620"/>
    <p:restoredTop sz="94660"/>
  </p:normalViewPr>
  <p:slideViewPr>
    <p:cSldViewPr>
      <p:cViewPr>
        <p:scale>
          <a:sx n="70" d="100"/>
          <a:sy n="70" d="100"/>
        </p:scale>
        <p:origin x="-1290"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5FC36-E2ED-4E32-B683-59C7DC3A0E28}" type="datetimeFigureOut">
              <a:rPr lang="en-US" smtClean="0"/>
              <a:pPr/>
              <a:t>4/8/2009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235D4-6BC8-4CC3-882D-07A18BE8EBD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235D4-6BC8-4CC3-882D-07A18BE8EBDD}"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235D4-6BC8-4CC3-882D-07A18BE8EBD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C5631-964B-4F20-AF00-722826B0B7C7}" type="datetimeFigureOut">
              <a:rPr lang="en-US" smtClean="0"/>
              <a:pPr/>
              <a:t>4/8/2009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1525B-23E4-4BA7-8A5F-2E72987379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C5631-964B-4F20-AF00-722826B0B7C7}" type="datetimeFigureOut">
              <a:rPr lang="en-US" smtClean="0"/>
              <a:pPr/>
              <a:t>4/8/2009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1525B-23E4-4BA7-8A5F-2E729873794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Prophecy pictures\prophecy pictures\riches materal pos. plesures, worldly\Stock-Market-History-DJIA.jpg"/>
          <p:cNvPicPr>
            <a:picLocks noChangeAspect="1" noChangeArrowheads="1"/>
          </p:cNvPicPr>
          <p:nvPr/>
        </p:nvPicPr>
        <p:blipFill>
          <a:blip r:embed="rId3"/>
          <a:srcRect/>
          <a:stretch>
            <a:fillRect/>
          </a:stretch>
        </p:blipFill>
        <p:spPr bwMode="auto">
          <a:xfrm>
            <a:off x="0" y="0"/>
            <a:ext cx="9159025" cy="6858000"/>
          </a:xfrm>
          <a:prstGeom prst="rect">
            <a:avLst/>
          </a:prstGeom>
          <a:noFill/>
        </p:spPr>
      </p:pic>
      <p:sp>
        <p:nvSpPr>
          <p:cNvPr id="2" name="Title 1"/>
          <p:cNvSpPr>
            <a:spLocks noGrp="1"/>
          </p:cNvSpPr>
          <p:nvPr>
            <p:ph type="ctrTitle"/>
          </p:nvPr>
        </p:nvSpPr>
        <p:spPr>
          <a:xfrm>
            <a:off x="685800" y="457201"/>
            <a:ext cx="7772400" cy="2362199"/>
          </a:xfrm>
        </p:spPr>
        <p:txBody>
          <a:bodyPr>
            <a:normAutofit/>
          </a:bodyPr>
          <a:lstStyle/>
          <a:p>
            <a:r>
              <a:rPr lang="en-US" sz="5400" dirty="0" smtClean="0">
                <a:effectLst>
                  <a:glow rad="101600">
                    <a:schemeClr val="bg1">
                      <a:alpha val="60000"/>
                    </a:schemeClr>
                  </a:glow>
                </a:effectLst>
              </a:rPr>
              <a:t>Financial </a:t>
            </a:r>
            <a:r>
              <a:rPr lang="en-US" sz="5400" dirty="0" smtClean="0">
                <a:effectLst>
                  <a:glow rad="101600">
                    <a:schemeClr val="bg1">
                      <a:alpha val="60000"/>
                    </a:schemeClr>
                  </a:glow>
                </a:effectLst>
              </a:rPr>
              <a:t>Freedom</a:t>
            </a:r>
            <a:br>
              <a:rPr lang="en-US" sz="5400" dirty="0" smtClean="0">
                <a:effectLst>
                  <a:glow rad="101600">
                    <a:schemeClr val="bg1">
                      <a:alpha val="60000"/>
                    </a:schemeClr>
                  </a:glow>
                </a:effectLst>
              </a:rPr>
            </a:br>
            <a:r>
              <a:rPr lang="en-US" sz="4000" dirty="0" smtClean="0">
                <a:effectLst>
                  <a:glow rad="101600">
                    <a:schemeClr val="bg1">
                      <a:alpha val="60000"/>
                    </a:schemeClr>
                  </a:glow>
                </a:effectLst>
              </a:rPr>
              <a:t>(Part 1)</a:t>
            </a:r>
            <a:endParaRPr lang="en-US" sz="4000" dirty="0">
              <a:effectLst>
                <a:glow rad="101600">
                  <a:schemeClr val="bg1">
                    <a:alpha val="60000"/>
                  </a:schemeClr>
                </a:glow>
              </a:effectLst>
            </a:endParaRPr>
          </a:p>
        </p:txBody>
      </p:sp>
      <p:sp>
        <p:nvSpPr>
          <p:cNvPr id="3" name="Subtitle 2"/>
          <p:cNvSpPr>
            <a:spLocks noGrp="1"/>
          </p:cNvSpPr>
          <p:nvPr>
            <p:ph type="subTitle" idx="1"/>
          </p:nvPr>
        </p:nvSpPr>
        <p:spPr>
          <a:xfrm>
            <a:off x="533400" y="2819400"/>
            <a:ext cx="7772400" cy="2819400"/>
          </a:xfrm>
        </p:spPr>
        <p:txBody>
          <a:bodyPr>
            <a:noAutofit/>
          </a:bodyPr>
          <a:lstStyle/>
          <a:p>
            <a:r>
              <a:rPr lang="en-US" sz="3600" i="1" dirty="0" smtClean="0">
                <a:effectLst>
                  <a:glow rad="101600">
                    <a:schemeClr val="bg1">
                      <a:alpha val="60000"/>
                    </a:schemeClr>
                  </a:glow>
                </a:effectLst>
              </a:rPr>
              <a:t>What does it mean to be </a:t>
            </a:r>
          </a:p>
          <a:p>
            <a:r>
              <a:rPr lang="en-US" sz="3600" i="1" dirty="0" smtClean="0">
                <a:effectLst>
                  <a:glow rad="101600">
                    <a:schemeClr val="bg1">
                      <a:alpha val="60000"/>
                    </a:schemeClr>
                  </a:glow>
                </a:effectLst>
              </a:rPr>
              <a:t>financially  free?</a:t>
            </a:r>
          </a:p>
          <a:p>
            <a:endParaRPr lang="en-US" sz="3600" i="1" dirty="0" smtClean="0">
              <a:effectLst>
                <a:glow rad="101600">
                  <a:schemeClr val="bg1">
                    <a:alpha val="60000"/>
                  </a:schemeClr>
                </a:glow>
              </a:effectLst>
            </a:endParaRPr>
          </a:p>
          <a:p>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5400" dirty="0" smtClean="0">
                <a:effectLst>
                  <a:glow rad="101600">
                    <a:schemeClr val="bg1">
                      <a:alpha val="60000"/>
                    </a:schemeClr>
                  </a:glow>
                </a:effectLst>
              </a:rPr>
              <a:t>Basic Factors of</a:t>
            </a:r>
            <a:br>
              <a:rPr lang="en-US" sz="5400" dirty="0" smtClean="0">
                <a:effectLst>
                  <a:glow rad="101600">
                    <a:schemeClr val="bg1">
                      <a:alpha val="60000"/>
                    </a:schemeClr>
                  </a:glow>
                </a:effectLst>
              </a:rPr>
            </a:br>
            <a:r>
              <a:rPr lang="en-US" sz="5400" dirty="0" smtClean="0">
                <a:effectLst>
                  <a:glow rad="101600">
                    <a:schemeClr val="bg1">
                      <a:alpha val="60000"/>
                    </a:schemeClr>
                  </a:glow>
                </a:effectLst>
              </a:rPr>
              <a:t> Financial Freedom</a:t>
            </a:r>
            <a:br>
              <a:rPr lang="en-US" sz="5400" dirty="0" smtClean="0">
                <a:effectLst>
                  <a:glow rad="101600">
                    <a:schemeClr val="bg1">
                      <a:alpha val="60000"/>
                    </a:schemeClr>
                  </a:glow>
                </a:effectLst>
              </a:rPr>
            </a:br>
            <a:r>
              <a:rPr lang="en-US" sz="5400" dirty="0">
                <a:effectLst>
                  <a:glow rad="101600">
                    <a:schemeClr val="bg1">
                      <a:alpha val="60000"/>
                    </a:schemeClr>
                  </a:glow>
                </a:effectLst>
              </a:rPr>
              <a:t/>
            </a:r>
            <a:br>
              <a:rPr lang="en-US" sz="5400" dirty="0">
                <a:effectLst>
                  <a:glow rad="101600">
                    <a:schemeClr val="bg1">
                      <a:alpha val="60000"/>
                    </a:schemeClr>
                  </a:glow>
                </a:effectLst>
              </a:rPr>
            </a:br>
            <a:r>
              <a:rPr lang="en-US" sz="5400" i="1" dirty="0" smtClean="0">
                <a:effectLst>
                  <a:glow rad="101600">
                    <a:schemeClr val="bg1">
                      <a:alpha val="60000"/>
                    </a:schemeClr>
                  </a:glow>
                </a:effectLst>
              </a:rPr>
              <a:t>(Matthew 6:19-34)</a:t>
            </a:r>
            <a:endParaRPr lang="en-US" sz="5400" i="1" dirty="0">
              <a:effectLst>
                <a:glow rad="101600">
                  <a:schemeClr val="bg1">
                    <a:alpha val="60000"/>
                  </a:schemeClr>
                </a:glow>
              </a:effectLst>
            </a:endParaRPr>
          </a:p>
        </p:txBody>
      </p:sp>
      <p:pic>
        <p:nvPicPr>
          <p:cNvPr id="8194" name="Picture 2" descr="C:\Users\Ptr. Daniel White\Desktop\Prophecy pictures\prophecy pictures\riches materal pos. plesures, worldly\Blue_Money.jpg"/>
          <p:cNvPicPr>
            <a:picLocks noChangeAspect="1" noChangeArrowheads="1"/>
          </p:cNvPicPr>
          <p:nvPr/>
        </p:nvPicPr>
        <p:blipFill>
          <a:blip r:embed="rId3" cstate="print"/>
          <a:srcRect/>
          <a:stretch>
            <a:fillRect/>
          </a:stretch>
        </p:blipFill>
        <p:spPr bwMode="auto">
          <a:xfrm>
            <a:off x="228600" y="304800"/>
            <a:ext cx="1981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6629400"/>
          </a:xfrm>
        </p:spPr>
        <p:txBody>
          <a:bodyPr>
            <a:normAutofit/>
          </a:bodyPr>
          <a:lstStyle/>
          <a:p>
            <a:pPr algn="ctr">
              <a:buNone/>
            </a:pPr>
            <a:r>
              <a:rPr lang="en-US" sz="4000" dirty="0" smtClean="0">
                <a:effectLst>
                  <a:glow rad="101600">
                    <a:schemeClr val="bg1">
                      <a:alpha val="60000"/>
                    </a:schemeClr>
                  </a:glow>
                </a:effectLst>
              </a:rPr>
              <a:t>Financial Freedom is Knowing how to Receive Provisions from the Lord </a:t>
            </a:r>
          </a:p>
          <a:p>
            <a:pPr algn="ctr">
              <a:buNone/>
            </a:pPr>
            <a:endParaRPr lang="en-US" sz="3600" dirty="0" smtClean="0">
              <a:effectLst>
                <a:glow rad="101600">
                  <a:schemeClr val="bg1">
                    <a:alpha val="60000"/>
                  </a:schemeClr>
                </a:glow>
              </a:effectLst>
            </a:endParaRPr>
          </a:p>
          <a:p>
            <a:pPr algn="ctr">
              <a:buNone/>
            </a:pPr>
            <a:r>
              <a:rPr lang="en-US" sz="3600" i="1" dirty="0" smtClean="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“Beware that thou forget not the Lord thy God…and thou say in thine heart, my power and the might of mine hand hath gotten me this wealth. But thou shalt remember the Lord thy God: </a:t>
            </a:r>
            <a:r>
              <a:rPr lang="en-US" sz="3600" i="1" u="sng" dirty="0" smtClean="0">
                <a:solidFill>
                  <a:srgbClr val="FFC000"/>
                </a:solidFill>
                <a:effectLst>
                  <a:glow rad="101600">
                    <a:schemeClr val="bg1">
                      <a:alpha val="60000"/>
                    </a:schemeClr>
                  </a:glow>
                </a:effectLst>
              </a:rPr>
              <a:t>for it is He that giveth thee power to get wealth…” </a:t>
            </a:r>
            <a:r>
              <a:rPr lang="en-US" sz="3600" i="1" dirty="0" smtClean="0">
                <a:solidFill>
                  <a:srgbClr val="FFC000"/>
                </a:solidFill>
                <a:effectLst>
                  <a:glow rad="101600">
                    <a:schemeClr val="bg1">
                      <a:alpha val="60000"/>
                    </a:schemeClr>
                  </a:glow>
                </a:effectLst>
              </a:rPr>
              <a:t>(Deuteronomy 8:11-18)</a:t>
            </a:r>
            <a:endParaRPr lang="en-US" sz="3600"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5334000" cy="8763000"/>
          </a:xfrm>
        </p:spPr>
        <p:txBody>
          <a:bodyPr>
            <a:normAutofit/>
          </a:bodyPr>
          <a:lstStyle/>
          <a:p>
            <a:r>
              <a:rPr lang="en-US" sz="3200" i="1" dirty="0" smtClean="0">
                <a:solidFill>
                  <a:srgbClr val="FFC000"/>
                </a:solidFill>
                <a:effectLst>
                  <a:glow rad="101600">
                    <a:schemeClr val="bg1">
                      <a:alpha val="60000"/>
                    </a:schemeClr>
                  </a:glow>
                </a:effectLst>
              </a:rPr>
              <a:t>“But my God shall supply all of your need according to his riches in glory by Christ Jesus. Now unto God and our Father be glory for ever and ever. Amen!”</a:t>
            </a:r>
            <a:br>
              <a:rPr lang="en-US" sz="3200" i="1" dirty="0" smtClean="0">
                <a:solidFill>
                  <a:srgbClr val="FFC000"/>
                </a:solidFill>
                <a:effectLst>
                  <a:glow rad="101600">
                    <a:schemeClr val="bg1">
                      <a:alpha val="60000"/>
                    </a:schemeClr>
                  </a:glow>
                </a:effectLst>
              </a:rPr>
            </a:br>
            <a:r>
              <a:rPr lang="en-US" sz="3200" i="1" dirty="0" smtClean="0">
                <a:solidFill>
                  <a:srgbClr val="FFC000"/>
                </a:solidFill>
                <a:effectLst>
                  <a:glow rad="101600">
                    <a:schemeClr val="bg1">
                      <a:alpha val="60000"/>
                    </a:schemeClr>
                  </a:glow>
                </a:effectLst>
              </a:rPr>
              <a:t/>
            </a:r>
            <a:br>
              <a:rPr lang="en-US" sz="3200" i="1" dirty="0" smtClean="0">
                <a:solidFill>
                  <a:srgbClr val="FFC000"/>
                </a:solidFill>
                <a:effectLst>
                  <a:glow rad="101600">
                    <a:schemeClr val="bg1">
                      <a:alpha val="60000"/>
                    </a:schemeClr>
                  </a:glow>
                </a:effectLst>
              </a:rPr>
            </a:br>
            <a:r>
              <a:rPr lang="en-US" sz="3200" i="1" dirty="0" smtClean="0">
                <a:solidFill>
                  <a:srgbClr val="FFC000"/>
                </a:solidFill>
                <a:effectLst>
                  <a:glow rad="101600">
                    <a:schemeClr val="bg1">
                      <a:alpha val="60000"/>
                    </a:schemeClr>
                  </a:glow>
                </a:effectLst>
              </a:rPr>
              <a:t>“Behold, he smote the rock, that the waters gushed out, and the streams overflowed; can He give bread also? Can He provide flesh for His people?”</a:t>
            </a:r>
            <a:endParaRPr lang="en-US" sz="3200" i="1" dirty="0">
              <a:solidFill>
                <a:srgbClr val="FFC000"/>
              </a:solidFill>
              <a:effectLst>
                <a:glow rad="101600">
                  <a:schemeClr val="bg1">
                    <a:alpha val="60000"/>
                  </a:schemeClr>
                </a:glow>
              </a:effectLst>
            </a:endParaRPr>
          </a:p>
        </p:txBody>
      </p:sp>
      <p:pic>
        <p:nvPicPr>
          <p:cNvPr id="1026" name="Picture 2" descr="c:\Users\Ptr. Daniel White\Desktop\Bible pictures\Bible pictures Old Testament\Moses3 after Egypt\Strikes rock\Water from rock H-roll-39.JPG"/>
          <p:cNvPicPr>
            <a:picLocks noChangeAspect="1" noChangeArrowheads="1"/>
          </p:cNvPicPr>
          <p:nvPr/>
        </p:nvPicPr>
        <p:blipFill>
          <a:blip r:embed="rId3" cstate="print"/>
          <a:srcRect/>
          <a:stretch>
            <a:fillRect/>
          </a:stretch>
        </p:blipFill>
        <p:spPr bwMode="auto">
          <a:xfrm>
            <a:off x="5486400" y="304800"/>
            <a:ext cx="3276600" cy="2667000"/>
          </a:xfrm>
          <a:prstGeom prst="rect">
            <a:avLst/>
          </a:prstGeom>
          <a:noFill/>
        </p:spPr>
      </p:pic>
      <p:pic>
        <p:nvPicPr>
          <p:cNvPr id="1027" name="Picture 3" descr="c:\Users\Ptr. Daniel White\Desktop\Bible pictures\Bible pictures Old Testament\Moses3 after Egypt\Manna\how_God_fed_His_people_manna_2.jpg"/>
          <p:cNvPicPr>
            <a:picLocks noChangeAspect="1" noChangeArrowheads="1"/>
          </p:cNvPicPr>
          <p:nvPr/>
        </p:nvPicPr>
        <p:blipFill>
          <a:blip r:embed="rId4" cstate="print"/>
          <a:srcRect/>
          <a:stretch>
            <a:fillRect/>
          </a:stretch>
        </p:blipFill>
        <p:spPr bwMode="auto">
          <a:xfrm>
            <a:off x="5486400" y="3200400"/>
            <a:ext cx="32766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r>
              <a:rPr lang="en-US" sz="3600" dirty="0" smtClean="0">
                <a:effectLst>
                  <a:glow rad="101600">
                    <a:schemeClr val="bg1">
                      <a:alpha val="60000"/>
                    </a:schemeClr>
                  </a:glow>
                </a:effectLst>
              </a:rPr>
              <a:t>Receiving through prayer –       </a:t>
            </a:r>
            <a:r>
              <a:rPr lang="en-US" sz="3600" i="1" dirty="0" smtClean="0">
                <a:effectLst>
                  <a:glow rad="101600">
                    <a:schemeClr val="bg1">
                      <a:alpha val="60000"/>
                    </a:schemeClr>
                  </a:glow>
                </a:effectLst>
              </a:rPr>
              <a:t>(Philippians 4:6)</a:t>
            </a:r>
          </a:p>
          <a:p>
            <a:pPr>
              <a:buNone/>
            </a:pPr>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Receiving through diligent labor –                     </a:t>
            </a:r>
            <a:r>
              <a:rPr lang="en-US" sz="3600" i="1" dirty="0" smtClean="0">
                <a:effectLst>
                  <a:glow rad="101600">
                    <a:schemeClr val="bg1">
                      <a:alpha val="60000"/>
                    </a:schemeClr>
                  </a:glow>
                </a:effectLst>
              </a:rPr>
              <a:t>(II Thessalonians 3:12)</a:t>
            </a:r>
          </a:p>
          <a:p>
            <a:endParaRPr lang="en-US" sz="3600" i="1" dirty="0" smtClean="0">
              <a:effectLst>
                <a:glow rad="101600">
                  <a:schemeClr val="bg1">
                    <a:alpha val="60000"/>
                  </a:schemeClr>
                </a:glow>
              </a:effectLst>
            </a:endParaRPr>
          </a:p>
          <a:p>
            <a:r>
              <a:rPr lang="en-US" sz="3600" dirty="0" smtClean="0">
                <a:effectLst>
                  <a:glow rad="101600">
                    <a:schemeClr val="bg1">
                      <a:alpha val="60000"/>
                    </a:schemeClr>
                  </a:glow>
                </a:effectLst>
              </a:rPr>
              <a:t>Receiving through being resourceful – </a:t>
            </a:r>
            <a:r>
              <a:rPr lang="en-US" sz="3600" i="1" dirty="0" smtClean="0">
                <a:effectLst>
                  <a:glow rad="101600">
                    <a:schemeClr val="bg1">
                      <a:alpha val="60000"/>
                    </a:schemeClr>
                  </a:glow>
                </a:effectLst>
              </a:rPr>
              <a:t>(Proverbs 31:13)</a:t>
            </a:r>
          </a:p>
        </p:txBody>
      </p:sp>
      <p:pic>
        <p:nvPicPr>
          <p:cNvPr id="2050" name="Picture 2" descr="C:\Users\Ptr. Daniel White\Desktop\Bible pictures\Prophecy pictures\prophecy pictures\Praying\1 Dad's Pix (125).jpg"/>
          <p:cNvPicPr>
            <a:picLocks noChangeAspect="1" noChangeArrowheads="1"/>
          </p:cNvPicPr>
          <p:nvPr/>
        </p:nvPicPr>
        <p:blipFill>
          <a:blip r:embed="rId3" cstate="print"/>
          <a:srcRect r="-272" b="24432"/>
          <a:stretch>
            <a:fillRect/>
          </a:stretch>
        </p:blipFill>
        <p:spPr bwMode="auto">
          <a:xfrm>
            <a:off x="6324600" y="685800"/>
            <a:ext cx="1415562" cy="1600200"/>
          </a:xfrm>
          <a:prstGeom prst="rect">
            <a:avLst/>
          </a:prstGeom>
          <a:noFill/>
        </p:spPr>
      </p:pic>
      <p:pic>
        <p:nvPicPr>
          <p:cNvPr id="2051" name="Picture 3" descr="C:\Users\Ptr. Daniel White\Desktop\Bible pictures\Prophecy pictures\prophecy pictures\revelation\Hard Labor 7.jpg"/>
          <p:cNvPicPr>
            <a:picLocks noChangeAspect="1" noChangeArrowheads="1"/>
          </p:cNvPicPr>
          <p:nvPr/>
        </p:nvPicPr>
        <p:blipFill>
          <a:blip r:embed="rId4"/>
          <a:srcRect/>
          <a:stretch>
            <a:fillRect/>
          </a:stretch>
        </p:blipFill>
        <p:spPr bwMode="auto">
          <a:xfrm>
            <a:off x="7391400" y="2438400"/>
            <a:ext cx="1447800" cy="1876777"/>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6553200" y="4876800"/>
            <a:ext cx="1773333" cy="18450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20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fade">
                                      <p:cBhvr>
                                        <p:cTn id="38"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915400" cy="6186309"/>
          </a:xfrm>
          <a:prstGeom prst="rect">
            <a:avLst/>
          </a:prstGeom>
        </p:spPr>
        <p:txBody>
          <a:bodyPr wrap="square">
            <a:spAutoFit/>
          </a:bodyPr>
          <a:lstStyle/>
          <a:p>
            <a:pPr>
              <a:buFont typeface="Arial" charset="0"/>
              <a:buChar char="•"/>
            </a:pPr>
            <a:r>
              <a:rPr lang="en-US" sz="3600" dirty="0" smtClean="0">
                <a:effectLst>
                  <a:glow rad="101600">
                    <a:schemeClr val="bg1">
                      <a:alpha val="60000"/>
                    </a:schemeClr>
                  </a:glow>
                </a:effectLst>
              </a:rPr>
              <a:t> Receiving through faith – </a:t>
            </a:r>
            <a:r>
              <a:rPr lang="en-US" sz="3600" i="1" dirty="0" smtClean="0">
                <a:effectLst>
                  <a:glow rad="101600">
                    <a:schemeClr val="bg1">
                      <a:alpha val="60000"/>
                    </a:schemeClr>
                  </a:glow>
                </a:effectLst>
              </a:rPr>
              <a:t>(Matthew 6:30)</a:t>
            </a:r>
          </a:p>
          <a:p>
            <a:pPr>
              <a:buFont typeface="Arial" charset="0"/>
              <a:buChar char="•"/>
            </a:pPr>
            <a:endParaRPr lang="en-US" sz="3600" i="1" dirty="0" smtClean="0">
              <a:effectLst>
                <a:glow rad="101600">
                  <a:schemeClr val="bg1">
                    <a:alpha val="60000"/>
                  </a:schemeClr>
                </a:glow>
              </a:effectLst>
            </a:endParaRPr>
          </a:p>
          <a:p>
            <a:pPr>
              <a:buFont typeface="Arial" charset="0"/>
              <a:buChar char="•"/>
            </a:pPr>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 Receiving through seeking first the Kingdom     </a:t>
            </a:r>
          </a:p>
          <a:p>
            <a:r>
              <a:rPr lang="en-US" sz="3600" dirty="0" smtClean="0">
                <a:effectLst>
                  <a:glow rad="101600">
                    <a:schemeClr val="bg1">
                      <a:alpha val="60000"/>
                    </a:schemeClr>
                  </a:glow>
                </a:effectLst>
              </a:rPr>
              <a:t>  of God and His righteousness –                                </a:t>
            </a:r>
          </a:p>
          <a:p>
            <a:r>
              <a:rPr lang="en-US" sz="3600" i="1" dirty="0" smtClean="0">
                <a:effectLst>
                  <a:glow rad="101600">
                    <a:schemeClr val="bg1">
                      <a:alpha val="60000"/>
                    </a:schemeClr>
                  </a:glow>
                </a:effectLst>
              </a:rPr>
              <a:t>  (Matthew 6:33)</a:t>
            </a:r>
          </a:p>
          <a:p>
            <a:endParaRPr lang="en-US" sz="3600" i="1" dirty="0" smtClean="0">
              <a:effectLst>
                <a:glow rad="101600">
                  <a:schemeClr val="bg1">
                    <a:alpha val="60000"/>
                  </a:schemeClr>
                </a:glow>
              </a:effectLst>
            </a:endParaRPr>
          </a:p>
          <a:p>
            <a:endParaRPr lang="en-US" sz="3600" i="1" dirty="0">
              <a:effectLst>
                <a:glow rad="101600">
                  <a:schemeClr val="bg1">
                    <a:alpha val="60000"/>
                  </a:schemeClr>
                </a:glow>
              </a:effectLst>
            </a:endParaRPr>
          </a:p>
        </p:txBody>
      </p:sp>
      <p:pic>
        <p:nvPicPr>
          <p:cNvPr id="3074" name="Picture 2" descr="C:\Users\Ptr. Daniel White\Desktop\Bible pictures\Jesus\cross-sunset_628_1024x768.jpg"/>
          <p:cNvPicPr>
            <a:picLocks noChangeAspect="1" noChangeArrowheads="1"/>
          </p:cNvPicPr>
          <p:nvPr/>
        </p:nvPicPr>
        <p:blipFill>
          <a:blip r:embed="rId3" cstate="print"/>
          <a:srcRect/>
          <a:stretch>
            <a:fillRect/>
          </a:stretch>
        </p:blipFill>
        <p:spPr bwMode="auto">
          <a:xfrm>
            <a:off x="2971800" y="1219200"/>
            <a:ext cx="3200400" cy="2400300"/>
          </a:xfrm>
          <a:prstGeom prst="rect">
            <a:avLst/>
          </a:prstGeom>
          <a:noFill/>
        </p:spPr>
      </p:pic>
      <p:pic>
        <p:nvPicPr>
          <p:cNvPr id="3075" name="Picture 3" descr="C:\Users\Ptr. Daniel White\Desktop\Bible pictures\Prophecy pictures\prophecy pictures\Praying\1 Dad's Pix (147).jpg"/>
          <p:cNvPicPr>
            <a:picLocks noChangeAspect="1" noChangeArrowheads="1"/>
          </p:cNvPicPr>
          <p:nvPr/>
        </p:nvPicPr>
        <p:blipFill>
          <a:blip r:embed="rId4"/>
          <a:srcRect/>
          <a:stretch>
            <a:fillRect/>
          </a:stretch>
        </p:blipFill>
        <p:spPr bwMode="auto">
          <a:xfrm>
            <a:off x="6781800" y="4377777"/>
            <a:ext cx="1752600" cy="2390757"/>
          </a:xfrm>
          <a:prstGeom prst="rect">
            <a:avLst/>
          </a:prstGeom>
          <a:noFill/>
        </p:spPr>
      </p:pic>
      <p:pic>
        <p:nvPicPr>
          <p:cNvPr id="3076" name="Picture 4" descr="C:\Users\Ptr. Daniel White\Desktop\Bible pictures\Prophecy pictures\prophecy pictures\Praying\man praising God.bmp"/>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flipH="1">
            <a:off x="4572000" y="1676400"/>
            <a:ext cx="1676400" cy="2057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20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6" end="6"/>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p:cTn id="29"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7" end="7"/>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p:cTn id="34"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fade">
                                      <p:cBhvr>
                                        <p:cTn id="4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effectLst>
                  <a:glow rad="101600">
                    <a:schemeClr val="bg1">
                      <a:alpha val="60000"/>
                    </a:schemeClr>
                  </a:glow>
                </a:effectLst>
              </a:rPr>
              <a:t>Financial Freedom is Knowing how </a:t>
            </a:r>
            <a:br>
              <a:rPr lang="en-US" sz="3600" dirty="0" smtClean="0">
                <a:effectLst>
                  <a:glow rad="101600">
                    <a:schemeClr val="bg1">
                      <a:alpha val="60000"/>
                    </a:schemeClr>
                  </a:glow>
                </a:effectLst>
              </a:rPr>
            </a:br>
            <a:r>
              <a:rPr lang="en-US" sz="3600" dirty="0" smtClean="0">
                <a:effectLst>
                  <a:glow rad="101600">
                    <a:schemeClr val="bg1">
                      <a:alpha val="60000"/>
                    </a:schemeClr>
                  </a:glow>
                </a:effectLst>
              </a:rPr>
              <a:t>to Manage Money</a:t>
            </a:r>
            <a:endParaRPr lang="en-US" sz="3600" dirty="0">
              <a:effectLst>
                <a:glow rad="101600">
                  <a:schemeClr val="bg1">
                    <a:alpha val="60000"/>
                  </a:schemeClr>
                </a:glow>
              </a:effectLst>
            </a:endParaRPr>
          </a:p>
        </p:txBody>
      </p:sp>
      <p:sp>
        <p:nvSpPr>
          <p:cNvPr id="4" name="Content Placeholder 3"/>
          <p:cNvSpPr>
            <a:spLocks noGrp="1"/>
          </p:cNvSpPr>
          <p:nvPr>
            <p:ph idx="1"/>
          </p:nvPr>
        </p:nvSpPr>
        <p:spPr>
          <a:xfrm>
            <a:off x="457200" y="1600200"/>
            <a:ext cx="8229600" cy="5029200"/>
          </a:xfrm>
        </p:spPr>
        <p:txBody>
          <a:bodyPr>
            <a:normAutofit/>
          </a:bodyPr>
          <a:lstStyle/>
          <a:p>
            <a:r>
              <a:rPr lang="en-US" sz="3600" dirty="0" smtClean="0">
                <a:effectLst>
                  <a:glow rad="101600">
                    <a:schemeClr val="bg1">
                      <a:alpha val="60000"/>
                    </a:schemeClr>
                  </a:glow>
                </a:effectLst>
              </a:rPr>
              <a:t>Learning how to save money – </a:t>
            </a:r>
            <a:r>
              <a:rPr lang="en-US" sz="3600" i="1" dirty="0" smtClean="0">
                <a:effectLst>
                  <a:glow rad="101600">
                    <a:schemeClr val="bg1">
                      <a:alpha val="60000"/>
                    </a:schemeClr>
                  </a:glow>
                </a:effectLst>
              </a:rPr>
              <a:t>(Proverbs 6:6)</a:t>
            </a:r>
          </a:p>
          <a:p>
            <a:r>
              <a:rPr lang="en-US" sz="3600" dirty="0" smtClean="0">
                <a:effectLst>
                  <a:glow rad="101600">
                    <a:schemeClr val="bg1">
                      <a:alpha val="60000"/>
                    </a:schemeClr>
                  </a:glow>
                </a:effectLst>
              </a:rPr>
              <a:t>Building sales resistance – </a:t>
            </a:r>
            <a:r>
              <a:rPr lang="en-US" sz="3600" i="1" dirty="0" smtClean="0">
                <a:effectLst>
                  <a:glow rad="101600">
                    <a:schemeClr val="bg1">
                      <a:alpha val="60000"/>
                    </a:schemeClr>
                  </a:glow>
                </a:effectLst>
              </a:rPr>
              <a:t>(Proverbs 20:14)</a:t>
            </a:r>
          </a:p>
          <a:p>
            <a:r>
              <a:rPr lang="en-US" sz="3600" dirty="0" smtClean="0">
                <a:effectLst>
                  <a:glow rad="101600">
                    <a:schemeClr val="bg1">
                      <a:alpha val="60000"/>
                    </a:schemeClr>
                  </a:glow>
                </a:effectLst>
              </a:rPr>
              <a:t>Looking for the best buys – </a:t>
            </a:r>
            <a:r>
              <a:rPr lang="en-US" sz="3600" i="1" dirty="0" smtClean="0">
                <a:effectLst>
                  <a:glow rad="101600">
                    <a:schemeClr val="bg1">
                      <a:alpha val="60000"/>
                    </a:schemeClr>
                  </a:glow>
                </a:effectLst>
              </a:rPr>
              <a:t>(Proverbs 31:16)</a:t>
            </a:r>
          </a:p>
          <a:p>
            <a:r>
              <a:rPr lang="en-US" sz="3600" dirty="0" smtClean="0">
                <a:effectLst>
                  <a:glow rad="101600">
                    <a:schemeClr val="bg1">
                      <a:alpha val="60000"/>
                    </a:schemeClr>
                  </a:glow>
                </a:effectLst>
              </a:rPr>
              <a:t>Not wasting money – </a:t>
            </a:r>
            <a:r>
              <a:rPr lang="en-US" sz="3600" i="1" dirty="0" smtClean="0">
                <a:effectLst>
                  <a:glow rad="101600">
                    <a:schemeClr val="bg1">
                      <a:alpha val="60000"/>
                    </a:schemeClr>
                  </a:glow>
                </a:effectLst>
              </a:rPr>
              <a:t>(Haggai 1:6)</a:t>
            </a:r>
            <a:endParaRPr lang="en-US" sz="3600" b="1" i="1" dirty="0" smtClean="0">
              <a:effectLst>
                <a:glow rad="101600">
                  <a:schemeClr val="bg1">
                    <a:alpha val="60000"/>
                  </a:schemeClr>
                </a:glow>
              </a:effectLst>
            </a:endParaRPr>
          </a:p>
          <a:p>
            <a:r>
              <a:rPr lang="en-US" sz="3600" dirty="0" smtClean="0">
                <a:effectLst>
                  <a:glow rad="101600">
                    <a:schemeClr val="bg1">
                      <a:alpha val="60000"/>
                    </a:schemeClr>
                  </a:glow>
                </a:effectLst>
              </a:rPr>
              <a:t>Leaning contentment – </a:t>
            </a:r>
            <a:r>
              <a:rPr lang="en-US" sz="3600" i="1" dirty="0" smtClean="0">
                <a:effectLst>
                  <a:glow rad="101600">
                    <a:schemeClr val="bg1">
                      <a:alpha val="60000"/>
                    </a:schemeClr>
                  </a:glow>
                </a:effectLst>
              </a:rPr>
              <a:t>(I Timothy 6:6)</a:t>
            </a:r>
          </a:p>
        </p:txBody>
      </p:sp>
      <p:pic>
        <p:nvPicPr>
          <p:cNvPr id="2050" name="Picture 2" descr="C:\Users\Ptr. Daniel White\Desktop\1 Dad's Pix (61).jpg"/>
          <p:cNvPicPr>
            <a:picLocks noChangeAspect="1" noChangeArrowheads="1"/>
          </p:cNvPicPr>
          <p:nvPr/>
        </p:nvPicPr>
        <p:blipFill>
          <a:blip r:embed="rId3"/>
          <a:srcRect/>
          <a:stretch>
            <a:fillRect/>
          </a:stretch>
        </p:blipFill>
        <p:spPr bwMode="auto">
          <a:xfrm>
            <a:off x="2057400" y="2133600"/>
            <a:ext cx="854075" cy="854075"/>
          </a:xfrm>
          <a:prstGeom prst="rect">
            <a:avLst/>
          </a:prstGeom>
          <a:noFill/>
        </p:spPr>
      </p:pic>
      <p:pic>
        <p:nvPicPr>
          <p:cNvPr id="2051" name="Picture 3" descr="C:\Users\Ptr. Daniel White\Desktop\greed (2).jpg"/>
          <p:cNvPicPr>
            <a:picLocks noChangeAspect="1" noChangeArrowheads="1"/>
          </p:cNvPicPr>
          <p:nvPr/>
        </p:nvPicPr>
        <p:blipFill>
          <a:blip r:embed="rId4">
            <a:lum bright="-10000"/>
          </a:blip>
          <a:srcRect/>
          <a:stretch>
            <a:fillRect/>
          </a:stretch>
        </p:blipFill>
        <p:spPr bwMode="auto">
          <a:xfrm>
            <a:off x="7620000" y="4548188"/>
            <a:ext cx="1219200" cy="1395412"/>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2438400" y="3352800"/>
            <a:ext cx="1152101" cy="765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20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fade">
                                      <p:cBhvr>
                                        <p:cTn id="45" dur="2000"/>
                                        <p:tgtEl>
                                          <p:spTgt spid="205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p:cTn id="50"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5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740307"/>
          </a:xfrm>
          <a:prstGeom prst="rect">
            <a:avLst/>
          </a:prstGeom>
        </p:spPr>
        <p:txBody>
          <a:bodyPr wrap="square">
            <a:spAutoFit/>
          </a:bodyPr>
          <a:lstStyle/>
          <a:p>
            <a:pPr>
              <a:buFont typeface="Arial" charset="0"/>
              <a:buChar char="•"/>
            </a:pPr>
            <a:r>
              <a:rPr lang="en-US" sz="3600" dirty="0" smtClean="0">
                <a:effectLst>
                  <a:glow rad="101600">
                    <a:schemeClr val="bg1">
                      <a:alpha val="60000"/>
                    </a:schemeClr>
                  </a:glow>
                </a:effectLst>
              </a:rPr>
              <a:t> Resisting impulse buying – </a:t>
            </a:r>
            <a:r>
              <a:rPr lang="en-US" sz="3600" i="1" dirty="0" smtClean="0">
                <a:effectLst>
                  <a:glow rad="101600">
                    <a:schemeClr val="bg1">
                      <a:alpha val="60000"/>
                    </a:schemeClr>
                  </a:glow>
                </a:effectLst>
              </a:rPr>
              <a:t>(I John 2:16)</a:t>
            </a:r>
          </a:p>
          <a:p>
            <a:pPr>
              <a:buFont typeface="Arial" charset="0"/>
              <a:buChar char="•"/>
            </a:pPr>
            <a:endParaRPr lang="en-US" sz="3600" i="1" dirty="0" smtClean="0">
              <a:effectLst>
                <a:glow rad="101600">
                  <a:schemeClr val="bg1">
                    <a:alpha val="60000"/>
                  </a:schemeClr>
                </a:glow>
              </a:effectLst>
            </a:endParaRPr>
          </a:p>
          <a:p>
            <a:pPr>
              <a:buFont typeface="Arial" charset="0"/>
              <a:buChar char="•"/>
            </a:pPr>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endParaRPr lang="en-US" sz="3600" i="1"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 Paying bills on time – </a:t>
            </a:r>
            <a:r>
              <a:rPr lang="en-US" sz="3600" i="1" dirty="0" smtClean="0">
                <a:effectLst>
                  <a:glow rad="101600">
                    <a:schemeClr val="bg1">
                      <a:alpha val="60000"/>
                    </a:schemeClr>
                  </a:glow>
                </a:effectLst>
              </a:rPr>
              <a:t>(Proverbs 3:28)</a:t>
            </a:r>
            <a:endParaRPr lang="en-US" sz="3600" i="1" dirty="0" smtClean="0">
              <a:solidFill>
                <a:srgbClr val="FF0000"/>
              </a:solidFill>
              <a:effectLst>
                <a:glow rad="101600">
                  <a:schemeClr val="bg1">
                    <a:alpha val="60000"/>
                  </a:schemeClr>
                </a:glow>
              </a:effectLst>
            </a:endParaRPr>
          </a:p>
          <a:p>
            <a:pPr algn="ctr"/>
            <a:r>
              <a:rPr lang="en-US" sz="3600" i="1" dirty="0" smtClean="0">
                <a:solidFill>
                  <a:srgbClr val="FF0000"/>
                </a:solidFill>
                <a:effectLst>
                  <a:glow rad="101600">
                    <a:schemeClr val="bg1">
                      <a:alpha val="60000"/>
                    </a:schemeClr>
                  </a:glow>
                </a:effectLst>
              </a:rPr>
              <a:t>60% of Americans do not pay off their </a:t>
            </a:r>
          </a:p>
          <a:p>
            <a:pPr algn="ctr"/>
            <a:r>
              <a:rPr lang="en-US" sz="3600" i="1" dirty="0" smtClean="0">
                <a:solidFill>
                  <a:srgbClr val="FF0000"/>
                </a:solidFill>
                <a:effectLst>
                  <a:glow rad="101600">
                    <a:schemeClr val="bg1">
                      <a:alpha val="60000"/>
                    </a:schemeClr>
                  </a:glow>
                </a:effectLst>
              </a:rPr>
              <a:t>credit cards every month</a:t>
            </a:r>
          </a:p>
          <a:p>
            <a:pPr algn="ctr"/>
            <a:endParaRPr lang="en-US" sz="3600" i="1" dirty="0" smtClean="0">
              <a:effectLst>
                <a:glow rad="101600">
                  <a:schemeClr val="bg1">
                    <a:alpha val="60000"/>
                  </a:schemeClr>
                </a:glow>
              </a:effectLst>
            </a:endParaRPr>
          </a:p>
          <a:p>
            <a:pPr>
              <a:buFont typeface="Arial" charset="0"/>
              <a:buChar char="•"/>
            </a:pPr>
            <a:r>
              <a:rPr lang="en-US" sz="3600" dirty="0" smtClean="0">
                <a:effectLst>
                  <a:glow rad="101600">
                    <a:schemeClr val="bg1">
                      <a:alpha val="60000"/>
                    </a:schemeClr>
                  </a:glow>
                </a:effectLst>
              </a:rPr>
              <a:t> Keeping accurate banking records –                        </a:t>
            </a:r>
          </a:p>
          <a:p>
            <a:r>
              <a:rPr lang="en-US" sz="3600" i="1" dirty="0" smtClean="0">
                <a:effectLst>
                  <a:glow rad="101600">
                    <a:schemeClr val="bg1">
                      <a:alpha val="60000"/>
                    </a:schemeClr>
                  </a:glow>
                </a:effectLst>
              </a:rPr>
              <a:t>  (I Corinthians 4:2)</a:t>
            </a:r>
          </a:p>
          <a:p>
            <a:pPr>
              <a:buFont typeface="Arial" charset="0"/>
              <a:buChar char="•"/>
            </a:pPr>
            <a:endParaRPr lang="en-US" sz="3600" i="1" dirty="0">
              <a:effectLst>
                <a:glow rad="101600">
                  <a:schemeClr val="bg1">
                    <a:alpha val="60000"/>
                  </a:schemeClr>
                </a:glow>
              </a:effectLst>
            </a:endParaRPr>
          </a:p>
        </p:txBody>
      </p:sp>
      <p:pic>
        <p:nvPicPr>
          <p:cNvPr id="1027" name="Picture 3"/>
          <p:cNvPicPr>
            <a:picLocks noChangeAspect="1" noChangeArrowheads="1"/>
          </p:cNvPicPr>
          <p:nvPr/>
        </p:nvPicPr>
        <p:blipFill>
          <a:blip r:embed="rId3"/>
          <a:srcRect/>
          <a:stretch>
            <a:fillRect/>
          </a:stretch>
        </p:blipFill>
        <p:spPr bwMode="auto">
          <a:xfrm>
            <a:off x="7162800" y="5177033"/>
            <a:ext cx="1981200" cy="168096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542390" y="838200"/>
            <a:ext cx="247741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edge">
                                      <p:cBhvr>
                                        <p:cTn id="17" dur="1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6" end="6"/>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heel(4)">
                                      <p:cBhvr>
                                        <p:cTn id="34" dur="1000"/>
                                        <p:tgtEl>
                                          <p:spTgt spid="2">
                                            <p:txEl>
                                              <p:pRg st="9" end="9"/>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heel(4)">
                                      <p:cBhvr>
                                        <p:cTn id="37" dur="10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Autofit/>
          </a:bodyPr>
          <a:lstStyle/>
          <a:p>
            <a:r>
              <a:rPr lang="en-US" sz="3600" dirty="0" smtClean="0">
                <a:effectLst>
                  <a:glow rad="101600">
                    <a:schemeClr val="bg1">
                      <a:alpha val="60000"/>
                    </a:schemeClr>
                  </a:glow>
                </a:effectLst>
              </a:rPr>
              <a:t>Financial Freedom is Developing </a:t>
            </a:r>
            <a:br>
              <a:rPr lang="en-US" sz="3600" dirty="0" smtClean="0">
                <a:effectLst>
                  <a:glow rad="101600">
                    <a:schemeClr val="bg1">
                      <a:alpha val="60000"/>
                    </a:schemeClr>
                  </a:glow>
                </a:effectLst>
              </a:rPr>
            </a:br>
            <a:r>
              <a:rPr lang="en-US" sz="3600" dirty="0" smtClean="0">
                <a:effectLst>
                  <a:glow rad="101600">
                    <a:schemeClr val="bg1">
                      <a:alpha val="60000"/>
                    </a:schemeClr>
                  </a:glow>
                </a:effectLst>
              </a:rPr>
              <a:t>a Giving Spirit</a:t>
            </a:r>
            <a:endParaRPr lang="en-US" sz="3600" dirty="0">
              <a:effectLst>
                <a:glow rad="101600">
                  <a:schemeClr val="bg1">
                    <a:alpha val="60000"/>
                  </a:schemeClr>
                </a:glow>
              </a:effectLst>
            </a:endParaRPr>
          </a:p>
        </p:txBody>
      </p:sp>
      <p:sp>
        <p:nvSpPr>
          <p:cNvPr id="3" name="Content Placeholder 2"/>
          <p:cNvSpPr>
            <a:spLocks noGrp="1"/>
          </p:cNvSpPr>
          <p:nvPr>
            <p:ph idx="1"/>
          </p:nvPr>
        </p:nvSpPr>
        <p:spPr>
          <a:xfrm>
            <a:off x="457200" y="1295400"/>
            <a:ext cx="8229600" cy="5562600"/>
          </a:xfrm>
        </p:spPr>
        <p:txBody>
          <a:bodyPr>
            <a:noAutofit/>
          </a:bodyPr>
          <a:lstStyle/>
          <a:p>
            <a:r>
              <a:rPr lang="en-US" sz="2800" dirty="0" smtClean="0">
                <a:effectLst>
                  <a:glow rad="101600">
                    <a:schemeClr val="bg1">
                      <a:alpha val="60000"/>
                    </a:schemeClr>
                  </a:glow>
                </a:effectLst>
              </a:rPr>
              <a:t>Giving activates the work of God in your financial affairs – </a:t>
            </a:r>
            <a:r>
              <a:rPr lang="en-US" sz="2800" i="1" dirty="0" smtClean="0">
                <a:solidFill>
                  <a:srgbClr val="FFC000"/>
                </a:solidFill>
                <a:effectLst>
                  <a:glow rad="101600">
                    <a:schemeClr val="bg1">
                      <a:alpha val="60000"/>
                    </a:schemeClr>
                  </a:glow>
                </a:effectLst>
              </a:rPr>
              <a:t>“Give and it shall be given unto you…”     (Luke 6:38)</a:t>
            </a:r>
          </a:p>
          <a:p>
            <a:r>
              <a:rPr lang="en-US" sz="2800" dirty="0" smtClean="0">
                <a:effectLst>
                  <a:glow rad="101600">
                    <a:schemeClr val="bg1">
                      <a:alpha val="60000"/>
                    </a:schemeClr>
                  </a:glow>
                </a:effectLst>
              </a:rPr>
              <a:t>Giving must begin with tithes and offerings – </a:t>
            </a:r>
            <a:r>
              <a:rPr lang="en-US" sz="2800" i="1" dirty="0" smtClean="0">
                <a:effectLst>
                  <a:glow rad="101600">
                    <a:schemeClr val="bg1">
                      <a:alpha val="60000"/>
                    </a:schemeClr>
                  </a:glow>
                </a:effectLst>
              </a:rPr>
              <a:t>(Malachi 3:10)</a:t>
            </a:r>
          </a:p>
          <a:p>
            <a:pPr>
              <a:buNone/>
            </a:pPr>
            <a:r>
              <a:rPr lang="en-US" sz="2800" i="1" dirty="0" smtClean="0">
                <a:solidFill>
                  <a:srgbClr val="FFC000"/>
                </a:solidFill>
                <a:effectLst>
                  <a:glow rad="101600">
                    <a:schemeClr val="bg1">
                      <a:alpha val="60000"/>
                    </a:schemeClr>
                  </a:glow>
                </a:effectLst>
              </a:rPr>
              <a:t>Note: No Christian can afford to neglect tithing –            (I </a:t>
            </a:r>
            <a:r>
              <a:rPr lang="en-US" sz="2800" i="1" dirty="0">
                <a:solidFill>
                  <a:srgbClr val="FFC000"/>
                </a:solidFill>
                <a:effectLst>
                  <a:glow rad="101600">
                    <a:schemeClr val="bg1">
                      <a:alpha val="60000"/>
                    </a:schemeClr>
                  </a:glow>
                </a:effectLst>
              </a:rPr>
              <a:t>C</a:t>
            </a:r>
            <a:r>
              <a:rPr lang="en-US" sz="2800" i="1" dirty="0" smtClean="0">
                <a:solidFill>
                  <a:srgbClr val="FFC000"/>
                </a:solidFill>
                <a:effectLst>
                  <a:glow rad="101600">
                    <a:schemeClr val="bg1">
                      <a:alpha val="60000"/>
                    </a:schemeClr>
                  </a:glow>
                </a:effectLst>
              </a:rPr>
              <a:t>orinthians 16:2)</a:t>
            </a:r>
          </a:p>
          <a:p>
            <a:pPr>
              <a:buFont typeface="Arial" charset="0"/>
              <a:buChar char="•"/>
            </a:pPr>
            <a:r>
              <a:rPr lang="en-US" sz="2800" dirty="0" smtClean="0">
                <a:effectLst>
                  <a:glow rad="101600">
                    <a:schemeClr val="bg1">
                      <a:alpha val="60000"/>
                    </a:schemeClr>
                  </a:glow>
                </a:effectLst>
              </a:rPr>
              <a:t>By giving you are investing treasures in heaven – </a:t>
            </a:r>
            <a:r>
              <a:rPr lang="en-US" sz="2800" i="1" dirty="0" smtClean="0">
                <a:effectLst>
                  <a:glow rad="101600">
                    <a:schemeClr val="bg1">
                      <a:alpha val="60000"/>
                    </a:schemeClr>
                  </a:glow>
                </a:effectLst>
              </a:rPr>
              <a:t>(Matthew 3:10)</a:t>
            </a:r>
          </a:p>
          <a:p>
            <a:pPr>
              <a:buFont typeface="Arial" charset="0"/>
              <a:buChar char="•"/>
            </a:pPr>
            <a:r>
              <a:rPr lang="en-US" sz="2800" dirty="0" smtClean="0">
                <a:effectLst>
                  <a:glow rad="101600">
                    <a:schemeClr val="bg1">
                      <a:alpha val="60000"/>
                    </a:schemeClr>
                  </a:glow>
                </a:effectLst>
              </a:rPr>
              <a:t>Giving increases your love for the Lord –          </a:t>
            </a:r>
            <a:r>
              <a:rPr lang="en-US" sz="2800" i="1" dirty="0" smtClean="0">
                <a:effectLst>
                  <a:glow rad="101600">
                    <a:schemeClr val="bg1">
                      <a:alpha val="60000"/>
                    </a:schemeClr>
                  </a:glow>
                </a:effectLst>
              </a:rPr>
              <a:t>(Matthew 6:21)</a:t>
            </a:r>
            <a:endParaRPr lang="en-US" sz="2800" i="1" dirty="0">
              <a:effectLst>
                <a:glow rad="101600">
                  <a:schemeClr val="bg1">
                    <a:alpha val="60000"/>
                  </a:schemeClr>
                </a:glow>
              </a:effectLst>
            </a:endParaRPr>
          </a:p>
        </p:txBody>
      </p:sp>
      <p:pic>
        <p:nvPicPr>
          <p:cNvPr id="9218" name="Picture 2" descr="C:\Users\Ptr. Daniel White\Desktop\1482025 Give 2 mites.jpg"/>
          <p:cNvPicPr>
            <a:picLocks noChangeAspect="1" noChangeArrowheads="1"/>
          </p:cNvPicPr>
          <p:nvPr/>
        </p:nvPicPr>
        <p:blipFill>
          <a:blip r:embed="rId3" cstate="print"/>
          <a:srcRect/>
          <a:stretch>
            <a:fillRect/>
          </a:stretch>
        </p:blipFill>
        <p:spPr bwMode="auto">
          <a:xfrm flipH="1">
            <a:off x="7086600" y="5118652"/>
            <a:ext cx="1600200" cy="1739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lstStyle/>
          <a:p>
            <a:r>
              <a:rPr lang="en-US" dirty="0" smtClean="0">
                <a:effectLst>
                  <a:glow rad="101600">
                    <a:schemeClr val="bg1">
                      <a:alpha val="60000"/>
                    </a:schemeClr>
                  </a:glow>
                </a:effectLst>
              </a:rPr>
              <a:t>Giving to the poor (the necessities of life) – </a:t>
            </a:r>
            <a:r>
              <a:rPr lang="en-US" i="1" dirty="0" smtClean="0">
                <a:effectLst>
                  <a:glow rad="101600">
                    <a:schemeClr val="bg1">
                      <a:alpha val="60000"/>
                    </a:schemeClr>
                  </a:glow>
                </a:effectLst>
              </a:rPr>
              <a:t>(Proverbs 19:17)</a:t>
            </a:r>
          </a:p>
          <a:p>
            <a:r>
              <a:rPr lang="en-US" dirty="0" smtClean="0">
                <a:effectLst>
                  <a:glow rad="101600">
                    <a:schemeClr val="bg1">
                      <a:alpha val="60000"/>
                    </a:schemeClr>
                  </a:glow>
                </a:effectLst>
              </a:rPr>
              <a:t>Giving to the fatherless and widows –      </a:t>
            </a:r>
            <a:r>
              <a:rPr lang="en-US" i="1" dirty="0" smtClean="0">
                <a:effectLst>
                  <a:glow rad="101600">
                    <a:schemeClr val="bg1">
                      <a:alpha val="60000"/>
                    </a:schemeClr>
                  </a:glow>
                </a:effectLst>
              </a:rPr>
              <a:t>(James 1:27)</a:t>
            </a:r>
          </a:p>
          <a:p>
            <a:r>
              <a:rPr lang="en-US" dirty="0" smtClean="0">
                <a:effectLst>
                  <a:glow rad="101600">
                    <a:schemeClr val="bg1">
                      <a:alpha val="60000"/>
                    </a:schemeClr>
                  </a:glow>
                </a:effectLst>
              </a:rPr>
              <a:t>Giving to Christians in need </a:t>
            </a:r>
            <a:r>
              <a:rPr lang="en-US" i="1" dirty="0" smtClean="0">
                <a:effectLst>
                  <a:glow rad="101600">
                    <a:schemeClr val="bg1">
                      <a:alpha val="60000"/>
                    </a:schemeClr>
                  </a:glow>
                </a:effectLst>
              </a:rPr>
              <a:t>– (Romans 12:13)</a:t>
            </a:r>
            <a:endParaRPr lang="en-US" i="1" dirty="0">
              <a:effectLst>
                <a:glow rad="101600">
                  <a:schemeClr val="bg1">
                    <a:alpha val="60000"/>
                  </a:schemeClr>
                </a:glow>
              </a:effectLst>
            </a:endParaRPr>
          </a:p>
        </p:txBody>
      </p:sp>
      <p:pic>
        <p:nvPicPr>
          <p:cNvPr id="7170" name="Picture 2" descr="c:\Users\Ptr. Daniel White\Desktop\Prophecy pictures\prophecy pictures\3-Jesus\07 MIRACLES\Feeding the thousands\Boy gives lunch C-301.jpg"/>
          <p:cNvPicPr>
            <a:picLocks noChangeAspect="1" noChangeArrowheads="1"/>
          </p:cNvPicPr>
          <p:nvPr/>
        </p:nvPicPr>
        <p:blipFill>
          <a:blip r:embed="rId3" cstate="print"/>
          <a:srcRect/>
          <a:stretch>
            <a:fillRect/>
          </a:stretch>
        </p:blipFill>
        <p:spPr bwMode="auto">
          <a:xfrm flipH="1">
            <a:off x="533400" y="3733800"/>
            <a:ext cx="2935288"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1" name="Picture 3" descr="C:\Users\Ptr. Daniel White\Desktop\Prophecy pictures\prophecy pictures\riches materal pos. plesures, worldly\greed2.jpg"/>
          <p:cNvPicPr>
            <a:picLocks noChangeAspect="1" noChangeArrowheads="1"/>
          </p:cNvPicPr>
          <p:nvPr/>
        </p:nvPicPr>
        <p:blipFill>
          <a:blip r:embed="rId4"/>
          <a:srcRect/>
          <a:stretch>
            <a:fillRect/>
          </a:stretch>
        </p:blipFill>
        <p:spPr bwMode="auto">
          <a:xfrm>
            <a:off x="4876800" y="373380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calcmode="lin" valueType="num">
                                      <p:cBhvr>
                                        <p:cTn id="22" dur="1000" fill="hold"/>
                                        <p:tgtEl>
                                          <p:spTgt spid="7171"/>
                                        </p:tgtEl>
                                        <p:attrNameLst>
                                          <p:attrName>ppt_w</p:attrName>
                                        </p:attrNameLst>
                                      </p:cBhvr>
                                      <p:tavLst>
                                        <p:tav tm="0">
                                          <p:val>
                                            <p:strVal val="#ppt_w*0.70"/>
                                          </p:val>
                                        </p:tav>
                                        <p:tav tm="100000">
                                          <p:val>
                                            <p:strVal val="#ppt_w"/>
                                          </p:val>
                                        </p:tav>
                                      </p:tavLst>
                                    </p:anim>
                                    <p:anim calcmode="lin" valueType="num">
                                      <p:cBhvr>
                                        <p:cTn id="23" dur="1000" fill="hold"/>
                                        <p:tgtEl>
                                          <p:spTgt spid="7171"/>
                                        </p:tgtEl>
                                        <p:attrNameLst>
                                          <p:attrName>ppt_h</p:attrName>
                                        </p:attrNameLst>
                                      </p:cBhvr>
                                      <p:tavLst>
                                        <p:tav tm="0">
                                          <p:val>
                                            <p:strVal val="#ppt_h"/>
                                          </p:val>
                                        </p:tav>
                                        <p:tav tm="100000">
                                          <p:val>
                                            <p:strVal val="#ppt_h"/>
                                          </p:val>
                                        </p:tav>
                                      </p:tavLst>
                                    </p:anim>
                                    <p:animEffect transition="in" filter="fade">
                                      <p:cBhvr>
                                        <p:cTn id="24" dur="1000"/>
                                        <p:tgtEl>
                                          <p:spTgt spid="7171"/>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strVal val="#ppt_w*0.70"/>
                                          </p:val>
                                        </p:tav>
                                        <p:tav tm="100000">
                                          <p:val>
                                            <p:strVal val="#ppt_w"/>
                                          </p:val>
                                        </p:tav>
                                      </p:tavLst>
                                    </p:anim>
                                    <p:anim calcmode="lin" valueType="num">
                                      <p:cBhvr>
                                        <p:cTn id="30" dur="1000" fill="hold"/>
                                        <p:tgtEl>
                                          <p:spTgt spid="7170"/>
                                        </p:tgtEl>
                                        <p:attrNameLst>
                                          <p:attrName>ppt_h</p:attrName>
                                        </p:attrNameLst>
                                      </p:cBhvr>
                                      <p:tavLst>
                                        <p:tav tm="0">
                                          <p:val>
                                            <p:strVal val="#ppt_h"/>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smtClean="0">
                <a:effectLst>
                  <a:glow rad="101600">
                    <a:schemeClr val="bg1">
                      <a:alpha val="60000"/>
                    </a:schemeClr>
                  </a:glow>
                </a:effectLst>
              </a:rPr>
              <a:t>Loaning Money to Friends or Relatives</a:t>
            </a:r>
            <a:br>
              <a:rPr lang="en-US" dirty="0" smtClean="0">
                <a:effectLst>
                  <a:glow rad="101600">
                    <a:schemeClr val="bg1">
                      <a:alpha val="60000"/>
                    </a:schemeClr>
                  </a:glow>
                </a:effectLst>
              </a:rPr>
            </a:br>
            <a:r>
              <a:rPr lang="en-US" i="1" dirty="0" smtClean="0">
                <a:effectLst>
                  <a:glow rad="101600">
                    <a:schemeClr val="bg1">
                      <a:alpha val="60000"/>
                    </a:schemeClr>
                  </a:glow>
                </a:effectLst>
              </a:rPr>
              <a:t>“Am I helping them?”</a:t>
            </a:r>
            <a:br>
              <a:rPr lang="en-US" i="1" dirty="0" smtClean="0">
                <a:effectLst>
                  <a:glow rad="101600">
                    <a:schemeClr val="bg1">
                      <a:alpha val="60000"/>
                    </a:schemeClr>
                  </a:glow>
                </a:effectLst>
              </a:rPr>
            </a:br>
            <a:r>
              <a:rPr lang="en-US" i="1" dirty="0" smtClean="0">
                <a:effectLst>
                  <a:glow rad="101600">
                    <a:schemeClr val="bg1">
                      <a:alpha val="60000"/>
                    </a:schemeClr>
                  </a:glow>
                </a:effectLst>
              </a:rPr>
              <a:t>(Luke 6:30-38)</a:t>
            </a:r>
            <a:br>
              <a:rPr lang="en-US" i="1" dirty="0" smtClean="0">
                <a:effectLst>
                  <a:glow rad="101600">
                    <a:schemeClr val="bg1">
                      <a:alpha val="60000"/>
                    </a:schemeClr>
                  </a:glow>
                </a:effectLst>
              </a:rPr>
            </a:br>
            <a:endParaRPr lang="en-US" i="1" dirty="0">
              <a:effectLst>
                <a:glow rad="101600">
                  <a:schemeClr val="bg1">
                    <a:alpha val="60000"/>
                  </a:schemeClr>
                </a:glow>
              </a:effectLst>
            </a:endParaRPr>
          </a:p>
        </p:txBody>
      </p:sp>
      <p:sp>
        <p:nvSpPr>
          <p:cNvPr id="3" name="Content Placeholder 2"/>
          <p:cNvSpPr>
            <a:spLocks noGrp="1"/>
          </p:cNvSpPr>
          <p:nvPr>
            <p:ph idx="1"/>
          </p:nvPr>
        </p:nvSpPr>
        <p:spPr>
          <a:xfrm>
            <a:off x="457200" y="2286000"/>
            <a:ext cx="8229600" cy="4572000"/>
          </a:xfrm>
        </p:spPr>
        <p:txBody>
          <a:bodyPr>
            <a:normAutofit lnSpcReduction="10000"/>
          </a:bodyPr>
          <a:lstStyle/>
          <a:p>
            <a:pPr>
              <a:buNone/>
            </a:pPr>
            <a:r>
              <a:rPr lang="en-US" sz="3600" dirty="0" smtClean="0">
                <a:solidFill>
                  <a:srgbClr val="FFC000"/>
                </a:solidFill>
                <a:effectLst>
                  <a:glow rad="101600">
                    <a:schemeClr val="bg1">
                      <a:alpha val="60000"/>
                    </a:schemeClr>
                  </a:glow>
                </a:effectLst>
              </a:rPr>
              <a:t>   If you loan money to a                               friend or relative </a:t>
            </a:r>
          </a:p>
          <a:p>
            <a:pPr>
              <a:buNone/>
            </a:pPr>
            <a:endParaRPr lang="en-US" sz="3600" dirty="0" smtClean="0">
              <a:effectLst>
                <a:glow rad="101600">
                  <a:schemeClr val="bg1">
                    <a:alpha val="60000"/>
                  </a:schemeClr>
                </a:glow>
              </a:effectLst>
            </a:endParaRPr>
          </a:p>
          <a:p>
            <a:pPr marL="514350" indent="-514350">
              <a:buAutoNum type="arabicPeriod"/>
            </a:pPr>
            <a:r>
              <a:rPr lang="en-US" sz="3600" dirty="0" smtClean="0">
                <a:effectLst>
                  <a:glow rad="101600">
                    <a:schemeClr val="bg1">
                      <a:alpha val="60000"/>
                    </a:schemeClr>
                  </a:glow>
                </a:effectLst>
              </a:rPr>
              <a:t>The relationship will be strained.</a:t>
            </a:r>
          </a:p>
          <a:p>
            <a:pPr marL="514350" indent="-514350">
              <a:buAutoNum type="arabicPeriod"/>
            </a:pPr>
            <a:r>
              <a:rPr lang="en-US" sz="3600" dirty="0" smtClean="0">
                <a:effectLst>
                  <a:glow rad="101600">
                    <a:schemeClr val="bg1">
                      <a:alpha val="60000"/>
                    </a:schemeClr>
                  </a:glow>
                </a:effectLst>
              </a:rPr>
              <a:t>The relationship may be destroyed.</a:t>
            </a:r>
          </a:p>
          <a:p>
            <a:pPr marL="514350" indent="-514350">
              <a:buAutoNum type="arabicPeriod"/>
            </a:pPr>
            <a:r>
              <a:rPr lang="en-US" sz="3600" dirty="0" smtClean="0">
                <a:effectLst>
                  <a:glow rad="101600">
                    <a:schemeClr val="bg1">
                      <a:alpha val="60000"/>
                    </a:schemeClr>
                  </a:glow>
                </a:effectLst>
              </a:rPr>
              <a:t>One party will be the master and the other party the servant –             </a:t>
            </a:r>
            <a:r>
              <a:rPr lang="en-US" sz="3600" i="1" dirty="0" smtClean="0">
                <a:effectLst>
                  <a:glow rad="101600">
                    <a:schemeClr val="bg1">
                      <a:alpha val="60000"/>
                    </a:schemeClr>
                  </a:glow>
                </a:effectLst>
              </a:rPr>
              <a:t>(Proverbs 22:7)</a:t>
            </a:r>
          </a:p>
        </p:txBody>
      </p:sp>
      <p:pic>
        <p:nvPicPr>
          <p:cNvPr id="4098" name="Picture 2" descr="C:\Users\Ptr. Daniel White\Desktop\Bible pictures\Prophecy pictures\prophecy pictures\faces\person thinking.jpg"/>
          <p:cNvPicPr>
            <a:picLocks noChangeAspect="1" noChangeArrowheads="1"/>
          </p:cNvPicPr>
          <p:nvPr/>
        </p:nvPicPr>
        <p:blipFill>
          <a:blip r:embed="rId3"/>
          <a:srcRect/>
          <a:stretch>
            <a:fillRect/>
          </a:stretch>
        </p:blipFill>
        <p:spPr bwMode="auto">
          <a:xfrm>
            <a:off x="6629400" y="1066800"/>
            <a:ext cx="2057400"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Scriptural Convictions</a:t>
            </a:r>
            <a:br>
              <a:rPr lang="en-US" dirty="0" smtClean="0">
                <a:effectLst>
                  <a:glow rad="101600">
                    <a:schemeClr val="bg1">
                      <a:alpha val="60000"/>
                    </a:schemeClr>
                  </a:glow>
                </a:effectLst>
              </a:rPr>
            </a:br>
            <a:r>
              <a:rPr lang="en-US" sz="4000" i="1" dirty="0" smtClean="0">
                <a:effectLst>
                  <a:glow rad="101600">
                    <a:schemeClr val="bg1">
                      <a:alpha val="60000"/>
                    </a:schemeClr>
                  </a:glow>
                </a:effectLst>
              </a:rPr>
              <a:t>(I Corinthians 16:13-14)</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457200" y="1752600"/>
            <a:ext cx="8229600" cy="4724400"/>
          </a:xfrm>
        </p:spPr>
        <p:txBody>
          <a:bodyPr>
            <a:normAutofit lnSpcReduction="10000"/>
          </a:bodyPr>
          <a:lstStyle/>
          <a:p>
            <a:r>
              <a:rPr lang="en-US" dirty="0" smtClean="0">
                <a:effectLst>
                  <a:glow rad="101600">
                    <a:schemeClr val="bg1">
                      <a:alpha val="60000"/>
                    </a:schemeClr>
                  </a:glow>
                </a:effectLst>
              </a:rPr>
              <a:t>God alone is sovereign and must be the Lord of my life.</a:t>
            </a:r>
          </a:p>
          <a:p>
            <a:r>
              <a:rPr lang="en-US" dirty="0" smtClean="0">
                <a:effectLst>
                  <a:glow rad="101600">
                    <a:schemeClr val="bg1">
                      <a:alpha val="60000"/>
                    </a:schemeClr>
                  </a:glow>
                </a:effectLst>
              </a:rPr>
              <a:t>The Bible is His inspired Word and my final authority of faith and practice.</a:t>
            </a:r>
          </a:p>
          <a:p>
            <a:r>
              <a:rPr lang="en-US" dirty="0" smtClean="0">
                <a:effectLst>
                  <a:glow rad="101600">
                    <a:schemeClr val="bg1">
                      <a:alpha val="60000"/>
                    </a:schemeClr>
                  </a:glow>
                </a:effectLst>
              </a:rPr>
              <a:t>My purpose in life is to seek God with my whole heart.</a:t>
            </a:r>
          </a:p>
          <a:p>
            <a:r>
              <a:rPr lang="en-US" dirty="0" smtClean="0">
                <a:effectLst>
                  <a:glow rad="101600">
                    <a:schemeClr val="bg1">
                      <a:alpha val="60000"/>
                    </a:schemeClr>
                  </a:glow>
                </a:effectLst>
              </a:rPr>
              <a:t>I will build my goals around His priorities.</a:t>
            </a:r>
          </a:p>
          <a:p>
            <a:r>
              <a:rPr lang="en-US" dirty="0" smtClean="0">
                <a:effectLst>
                  <a:glow rad="101600">
                    <a:schemeClr val="bg1">
                      <a:alpha val="60000"/>
                    </a:schemeClr>
                  </a:glow>
                </a:effectLst>
              </a:rPr>
              <a:t>My body is the temple of the living God and must not be deviled by lust.</a:t>
            </a:r>
          </a:p>
        </p:txBody>
      </p:sp>
      <p:pic>
        <p:nvPicPr>
          <p:cNvPr id="3074" name="Picture 2" descr="C:\Users\Ptr. Daniel White\Desktop\Prophecy pictures\prophecy pictures\bibles and book of life\bible-studying-pen-papger.gif.jpg"/>
          <p:cNvPicPr>
            <a:picLocks noChangeAspect="1" noChangeArrowheads="1"/>
          </p:cNvPicPr>
          <p:nvPr/>
        </p:nvPicPr>
        <p:blipFill>
          <a:blip r:embed="rId3"/>
          <a:srcRect/>
          <a:stretch>
            <a:fillRect/>
          </a:stretch>
        </p:blipFill>
        <p:spPr bwMode="auto">
          <a:xfrm>
            <a:off x="0" y="0"/>
            <a:ext cx="2336448" cy="1447799"/>
          </a:xfrm>
          <a:prstGeom prst="rect">
            <a:avLst/>
          </a:prstGeom>
          <a:ln>
            <a:noFill/>
          </a:ln>
          <a:effectLst>
            <a:softEdge rad="112500"/>
          </a:effectLst>
        </p:spPr>
      </p:pic>
      <p:pic>
        <p:nvPicPr>
          <p:cNvPr id="3075" name="Picture 3" descr="C:\Users\Ptr. Daniel White\Desktop\Prophecy pictures\prophecy pictures\revelation\repent.jpg"/>
          <p:cNvPicPr>
            <a:picLocks noChangeAspect="1" noChangeArrowheads="1"/>
          </p:cNvPicPr>
          <p:nvPr/>
        </p:nvPicPr>
        <p:blipFill>
          <a:blip r:embed="rId4"/>
          <a:srcRect/>
          <a:stretch>
            <a:fillRect/>
          </a:stretch>
        </p:blipFill>
        <p:spPr bwMode="auto">
          <a:xfrm flipH="1">
            <a:off x="6858000" y="0"/>
            <a:ext cx="2286000" cy="1676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tr. Daniel White\Desktop\Bible pictures\Prophecy pictures\prophecy pictures\faces\234074_res4_cryingMan.jpg"/>
          <p:cNvPicPr>
            <a:picLocks noChangeAspect="1" noChangeArrowheads="1"/>
          </p:cNvPicPr>
          <p:nvPr/>
        </p:nvPicPr>
        <p:blipFill>
          <a:blip r:embed="rId3"/>
          <a:srcRect/>
          <a:stretch>
            <a:fillRect/>
          </a:stretch>
        </p:blipFill>
        <p:spPr bwMode="auto">
          <a:xfrm>
            <a:off x="6400800" y="4343400"/>
            <a:ext cx="1724025" cy="2343150"/>
          </a:xfrm>
          <a:prstGeom prst="rect">
            <a:avLst/>
          </a:prstGeom>
          <a:noFill/>
        </p:spPr>
      </p:pic>
      <p:pic>
        <p:nvPicPr>
          <p:cNvPr id="3075" name="Picture 3" descr="C:\Users\Ptr. Daniel White\Desktop\Bible pictures\Prophecy pictures\prophecy pictures\faces\Confusedman.jpg"/>
          <p:cNvPicPr>
            <a:picLocks noChangeAspect="1" noChangeArrowheads="1"/>
          </p:cNvPicPr>
          <p:nvPr/>
        </p:nvPicPr>
        <p:blipFill>
          <a:blip r:embed="rId4"/>
          <a:srcRect l="31250" b="-1252"/>
          <a:stretch>
            <a:fillRect/>
          </a:stretch>
        </p:blipFill>
        <p:spPr bwMode="auto">
          <a:xfrm>
            <a:off x="228600" y="1371600"/>
            <a:ext cx="2514600" cy="2286000"/>
          </a:xfrm>
          <a:prstGeom prst="rect">
            <a:avLst/>
          </a:prstGeom>
          <a:noFill/>
        </p:spPr>
      </p:pic>
      <p:sp>
        <p:nvSpPr>
          <p:cNvPr id="2" name="Title 1"/>
          <p:cNvSpPr>
            <a:spLocks noGrp="1"/>
          </p:cNvSpPr>
          <p:nvPr>
            <p:ph type="title"/>
          </p:nvPr>
        </p:nvSpPr>
        <p:spPr>
          <a:xfrm>
            <a:off x="457200" y="533400"/>
            <a:ext cx="8229600" cy="1524000"/>
          </a:xfrm>
        </p:spPr>
        <p:txBody>
          <a:bodyPr>
            <a:normAutofit fontScale="90000"/>
          </a:bodyPr>
          <a:lstStyle/>
          <a:p>
            <a:r>
              <a:rPr lang="en-US" dirty="0" smtClean="0">
                <a:effectLst>
                  <a:glow rad="101600">
                    <a:schemeClr val="bg1">
                      <a:alpha val="60000"/>
                    </a:schemeClr>
                  </a:glow>
                </a:effectLst>
              </a:rPr>
              <a:t>Cosigning for </a:t>
            </a:r>
            <a:r>
              <a:rPr lang="en-US" smtClean="0">
                <a:effectLst>
                  <a:glow rad="101600">
                    <a:schemeClr val="bg1">
                      <a:alpha val="60000"/>
                    </a:schemeClr>
                  </a:glow>
                </a:effectLst>
              </a:rPr>
              <a:t>a Loan</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“Am I helping them?”</a:t>
            </a:r>
            <a:br>
              <a:rPr lang="en-US" i="1" dirty="0" smtClean="0">
                <a:effectLst>
                  <a:glow rad="101600">
                    <a:schemeClr val="bg1">
                      <a:alpha val="60000"/>
                    </a:schemeClr>
                  </a:glow>
                </a:effectLst>
              </a:rPr>
            </a:br>
            <a:r>
              <a:rPr lang="en-US" i="1" dirty="0" smtClean="0">
                <a:effectLst>
                  <a:glow rad="101600">
                    <a:schemeClr val="bg1">
                      <a:alpha val="60000"/>
                    </a:schemeClr>
                  </a:glow>
                </a:effectLst>
              </a:rPr>
              <a:t>(Proverbs 6:1-2)</a:t>
            </a:r>
            <a:r>
              <a:rPr lang="en-US" dirty="0" smtClean="0"/>
              <a:t/>
            </a:r>
            <a:br>
              <a:rPr lang="en-US" dirty="0" smtClean="0"/>
            </a:br>
            <a:endParaRPr lang="en-US" dirty="0"/>
          </a:p>
        </p:txBody>
      </p:sp>
      <p:sp>
        <p:nvSpPr>
          <p:cNvPr id="3" name="Content Placeholder 2"/>
          <p:cNvSpPr>
            <a:spLocks noGrp="1"/>
          </p:cNvSpPr>
          <p:nvPr>
            <p:ph idx="1"/>
          </p:nvPr>
        </p:nvSpPr>
        <p:spPr>
          <a:xfrm>
            <a:off x="457200" y="2819400"/>
            <a:ext cx="8229600" cy="3306763"/>
          </a:xfrm>
        </p:spPr>
        <p:txBody>
          <a:bodyPr>
            <a:normAutofit/>
          </a:bodyPr>
          <a:lstStyle/>
          <a:p>
            <a:pPr algn="ctr">
              <a:buNone/>
            </a:pPr>
            <a:r>
              <a:rPr lang="en-US" sz="3600" dirty="0" smtClean="0">
                <a:solidFill>
                  <a:srgbClr val="FFC000"/>
                </a:solidFill>
                <a:effectLst>
                  <a:glow rad="101600">
                    <a:schemeClr val="bg1">
                      <a:alpha val="60000"/>
                    </a:schemeClr>
                  </a:glow>
                </a:effectLst>
              </a:rPr>
              <a:t>       </a:t>
            </a:r>
            <a:r>
              <a:rPr lang="en-US" sz="4000" dirty="0" smtClean="0">
                <a:solidFill>
                  <a:srgbClr val="FFC000"/>
                </a:solidFill>
                <a:effectLst>
                  <a:glow rad="101600">
                    <a:schemeClr val="bg1">
                      <a:alpha val="60000"/>
                    </a:schemeClr>
                  </a:glow>
                </a:effectLst>
              </a:rPr>
              <a:t>If you cosign for a friend or relative</a:t>
            </a:r>
          </a:p>
          <a:p>
            <a:pPr algn="ctr">
              <a:buNone/>
            </a:pPr>
            <a:r>
              <a:rPr lang="en-US" sz="4800" dirty="0" smtClean="0">
                <a:effectLst>
                  <a:glow rad="101600">
                    <a:schemeClr val="bg1">
                      <a:alpha val="60000"/>
                    </a:schemeClr>
                  </a:glow>
                </a:effectLst>
              </a:rPr>
              <a:t>Be ready to repay                      the loan</a:t>
            </a:r>
            <a:endParaRPr lang="en-US" sz="48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lnSpcReduction="10000"/>
          </a:bodyPr>
          <a:lstStyle/>
          <a:p>
            <a:r>
              <a:rPr lang="en-US" dirty="0" smtClean="0">
                <a:effectLst>
                  <a:glow rad="101600">
                    <a:schemeClr val="bg1">
                      <a:alpha val="60000"/>
                    </a:schemeClr>
                  </a:glow>
                </a:effectLst>
              </a:rPr>
              <a:t>I will submit my self to and honor God ordained authority.</a:t>
            </a:r>
          </a:p>
          <a:p>
            <a:r>
              <a:rPr lang="en-US" dirty="0" smtClean="0">
                <a:effectLst>
                  <a:glow rad="101600">
                    <a:schemeClr val="bg1">
                      <a:alpha val="60000"/>
                    </a:schemeClr>
                  </a:glow>
                </a:effectLst>
              </a:rPr>
              <a:t>My Church must teach the foundational truths of Scripture.</a:t>
            </a:r>
          </a:p>
          <a:p>
            <a:r>
              <a:rPr lang="en-US" dirty="0" smtClean="0">
                <a:effectLst>
                  <a:glow rad="101600">
                    <a:schemeClr val="bg1">
                      <a:alpha val="60000"/>
                    </a:schemeClr>
                  </a:glow>
                </a:effectLst>
              </a:rPr>
              <a:t>I will be faithful in my attendance and support of my local church through my tithes and offerings.</a:t>
            </a:r>
          </a:p>
          <a:p>
            <a:r>
              <a:rPr lang="en-US" dirty="0" smtClean="0">
                <a:effectLst>
                  <a:glow rad="101600">
                    <a:schemeClr val="bg1">
                      <a:alpha val="60000"/>
                    </a:schemeClr>
                  </a:glow>
                </a:effectLst>
              </a:rPr>
              <a:t>My children and grandchildren belong to God, and it is my responsibility to teach them Scriptural principles, Godly character, and basic convictions.</a:t>
            </a:r>
          </a:p>
          <a:p>
            <a:r>
              <a:rPr lang="en-US" dirty="0" smtClean="0">
                <a:effectLst>
                  <a:glow rad="101600">
                    <a:schemeClr val="bg1">
                      <a:alpha val="60000"/>
                    </a:schemeClr>
                  </a:glow>
                </a:effectLst>
              </a:rPr>
              <a:t>My activities must never weaken the faith and convictions of another brother in Christ.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r>
              <a:rPr lang="en-US" dirty="0" smtClean="0">
                <a:effectLst>
                  <a:glow rad="101600">
                    <a:schemeClr val="bg1">
                      <a:alpha val="60000"/>
                    </a:schemeClr>
                  </a:glow>
                </a:effectLst>
              </a:rPr>
              <a:t>My marriage is a life-long commitment to God and my marriage partner.    </a:t>
            </a:r>
          </a:p>
          <a:p>
            <a:pPr>
              <a:buFont typeface="Wingdings"/>
              <a:buChar char="Ø"/>
            </a:pPr>
            <a:r>
              <a:rPr lang="en-US" dirty="0" smtClean="0">
                <a:effectLst>
                  <a:glow rad="101600">
                    <a:schemeClr val="bg1">
                      <a:alpha val="60000"/>
                    </a:schemeClr>
                  </a:glow>
                </a:effectLst>
              </a:rPr>
              <a:t>Wife - I will respect my husband and submit                 </a:t>
            </a:r>
            <a:r>
              <a:rPr lang="en-US" dirty="0">
                <a:effectLst>
                  <a:glow rad="101600">
                    <a:schemeClr val="bg1">
                      <a:alpha val="60000"/>
                    </a:schemeClr>
                  </a:glow>
                </a:effectLst>
              </a:rPr>
              <a:t> </a:t>
            </a:r>
            <a:r>
              <a:rPr lang="en-US" dirty="0" smtClean="0">
                <a:effectLst>
                  <a:glow rad="101600">
                    <a:schemeClr val="bg1">
                      <a:alpha val="60000"/>
                    </a:schemeClr>
                  </a:glow>
                </a:effectLst>
              </a:rPr>
              <a:t> </a:t>
            </a:r>
            <a:r>
              <a:rPr lang="en-US" dirty="0">
                <a:effectLst>
                  <a:glow rad="101600">
                    <a:schemeClr val="bg1">
                      <a:alpha val="60000"/>
                    </a:schemeClr>
                  </a:glow>
                </a:effectLst>
              </a:rPr>
              <a:t> </a:t>
            </a:r>
            <a:r>
              <a:rPr lang="en-US" dirty="0" smtClean="0">
                <a:effectLst>
                  <a:glow rad="101600">
                    <a:schemeClr val="bg1">
                      <a:alpha val="60000"/>
                    </a:schemeClr>
                  </a:glow>
                </a:effectLst>
              </a:rPr>
              <a:t>      to his authority.</a:t>
            </a:r>
          </a:p>
          <a:p>
            <a:pPr>
              <a:buFont typeface="Wingdings"/>
              <a:buChar char="Ø"/>
            </a:pPr>
            <a:r>
              <a:rPr lang="en-US" dirty="0" smtClean="0">
                <a:effectLst>
                  <a:glow rad="101600">
                    <a:schemeClr val="bg1">
                      <a:alpha val="60000"/>
                    </a:schemeClr>
                  </a:glow>
                </a:effectLst>
              </a:rPr>
              <a:t>Husband – I will love and cherish my wife.</a:t>
            </a:r>
            <a:endParaRPr lang="en-US" dirty="0">
              <a:effectLst>
                <a:glow rad="101600">
                  <a:schemeClr val="bg1">
                    <a:alpha val="60000"/>
                  </a:schemeClr>
                </a:glow>
              </a:effectLst>
            </a:endParaRPr>
          </a:p>
          <a:p>
            <a:pPr>
              <a:buFont typeface="Arial" charset="0"/>
              <a:buChar char="•"/>
            </a:pPr>
            <a:r>
              <a:rPr lang="en-US" dirty="0" smtClean="0">
                <a:effectLst>
                  <a:glow rad="101600">
                    <a:schemeClr val="bg1">
                      <a:alpha val="60000"/>
                    </a:schemeClr>
                  </a:glow>
                </a:effectLst>
              </a:rPr>
              <a:t>My affections must be set on things above, not on the things of this world.</a:t>
            </a:r>
          </a:p>
          <a:p>
            <a:pPr>
              <a:buFont typeface="Arial" charset="0"/>
              <a:buChar char="•"/>
            </a:pPr>
            <a:r>
              <a:rPr lang="en-US" dirty="0" smtClean="0">
                <a:solidFill>
                  <a:srgbClr val="FFC000"/>
                </a:solidFill>
                <a:effectLst>
                  <a:glow rad="101600">
                    <a:schemeClr val="bg1">
                      <a:alpha val="60000"/>
                    </a:schemeClr>
                  </a:glow>
                </a:effectLst>
              </a:rPr>
              <a:t>My money is a trust (stewardship) from God and must be earned and managed according to Scriptural principles. </a:t>
            </a:r>
            <a:endParaRPr lang="en-US" dirty="0">
              <a:solidFill>
                <a:srgbClr val="FFC000"/>
              </a:solidFill>
              <a:effectLst>
                <a:glow rad="101600">
                  <a:schemeClr val="bg1">
                    <a:alpha val="60000"/>
                  </a:schemeClr>
                </a:glow>
              </a:effectLst>
            </a:endParaRPr>
          </a:p>
          <a:p>
            <a:pPr>
              <a:buNone/>
            </a:pPr>
            <a:endParaRPr lang="en-US" dirty="0" smtClean="0"/>
          </a:p>
          <a:p>
            <a:pPr>
              <a:buNone/>
            </a:pPr>
            <a:endParaRPr lang="en-US" dirty="0" smtClean="0"/>
          </a:p>
        </p:txBody>
      </p:sp>
      <p:pic>
        <p:nvPicPr>
          <p:cNvPr id="4098" name="Picture 2" descr="c:\Users\Ptr. Daniel White\Desktop\Prophecy pictures\prophecy pictures\3-Jesus\Par Talents C-125.jpg"/>
          <p:cNvPicPr>
            <a:picLocks noChangeAspect="1" noChangeArrowheads="1"/>
          </p:cNvPicPr>
          <p:nvPr/>
        </p:nvPicPr>
        <p:blipFill>
          <a:blip r:embed="rId3" cstate="print"/>
          <a:srcRect/>
          <a:stretch>
            <a:fillRect/>
          </a:stretch>
        </p:blipFill>
        <p:spPr bwMode="auto">
          <a:xfrm flipH="1">
            <a:off x="7086598" y="5181600"/>
            <a:ext cx="2057401"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wedge">
                                      <p:cBhvr>
                                        <p:cTn id="3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fontScale="90000"/>
          </a:bodyPr>
          <a:lstStyle/>
          <a:p>
            <a:r>
              <a:rPr lang="en-US" dirty="0" smtClean="0">
                <a:effectLst>
                  <a:glow rad="101600">
                    <a:schemeClr val="bg1">
                      <a:alpha val="60000"/>
                    </a:schemeClr>
                  </a:glow>
                </a:effectLst>
              </a:rPr>
              <a:t>The Pastor’s and Father’s Responsibility</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562600"/>
          </a:xfrm>
        </p:spPr>
        <p:txBody>
          <a:bodyPr>
            <a:normAutofit/>
          </a:bodyPr>
          <a:lstStyle/>
          <a:p>
            <a:r>
              <a:rPr lang="en-US" sz="3600" dirty="0" smtClean="0">
                <a:effectLst>
                  <a:glow rad="101600">
                    <a:schemeClr val="bg1">
                      <a:alpha val="60000"/>
                    </a:schemeClr>
                  </a:glow>
                </a:effectLst>
              </a:rPr>
              <a:t>Teach Biblical convictions – </a:t>
            </a:r>
            <a:r>
              <a:rPr lang="en-US" sz="3600" i="1" dirty="0" smtClean="0">
                <a:effectLst>
                  <a:glow rad="101600">
                    <a:schemeClr val="bg1">
                      <a:alpha val="60000"/>
                    </a:schemeClr>
                  </a:glow>
                </a:effectLst>
              </a:rPr>
              <a:t>(Titus 1:9)</a:t>
            </a:r>
          </a:p>
          <a:p>
            <a:r>
              <a:rPr lang="en-US" sz="3600" dirty="0" smtClean="0">
                <a:effectLst>
                  <a:glow rad="101600">
                    <a:schemeClr val="bg1">
                      <a:alpha val="60000"/>
                    </a:schemeClr>
                  </a:glow>
                </a:effectLst>
              </a:rPr>
              <a:t>Biblical convictions protects the Church, families and children from –</a:t>
            </a:r>
          </a:p>
          <a:p>
            <a:pPr>
              <a:buFont typeface="Wingdings"/>
              <a:buChar char="Ø"/>
            </a:pPr>
            <a:r>
              <a:rPr lang="en-US" sz="3600" dirty="0" smtClean="0">
                <a:effectLst>
                  <a:glow rad="101600">
                    <a:schemeClr val="bg1">
                      <a:alpha val="60000"/>
                    </a:schemeClr>
                  </a:glow>
                </a:effectLst>
              </a:rPr>
              <a:t> Destructive influences – (</a:t>
            </a:r>
            <a:r>
              <a:rPr lang="en-US" sz="3600" i="1" dirty="0" smtClean="0">
                <a:effectLst>
                  <a:glow rad="101600">
                    <a:schemeClr val="bg1">
                      <a:alpha val="60000"/>
                    </a:schemeClr>
                  </a:glow>
                </a:effectLst>
              </a:rPr>
              <a:t>Philippians 3:18-19)</a:t>
            </a:r>
          </a:p>
          <a:p>
            <a:pPr>
              <a:buFont typeface="Wingdings"/>
              <a:buChar char="Ø"/>
            </a:pPr>
            <a:r>
              <a:rPr lang="en-US" sz="3600" dirty="0" smtClean="0">
                <a:effectLst>
                  <a:glow rad="101600">
                    <a:schemeClr val="bg1">
                      <a:alpha val="60000"/>
                    </a:schemeClr>
                  </a:glow>
                </a:effectLst>
              </a:rPr>
              <a:t> Wrong desires – (</a:t>
            </a:r>
            <a:r>
              <a:rPr lang="en-US" sz="3600" i="1" dirty="0" smtClean="0">
                <a:effectLst>
                  <a:glow rad="101600">
                    <a:schemeClr val="bg1">
                      <a:alpha val="60000"/>
                    </a:schemeClr>
                  </a:glow>
                </a:effectLst>
              </a:rPr>
              <a:t>I John 2:15)</a:t>
            </a:r>
          </a:p>
          <a:p>
            <a:pPr>
              <a:buFont typeface="Wingdings"/>
              <a:buChar char="Ø"/>
            </a:pPr>
            <a:r>
              <a:rPr lang="en-US" sz="3600" dirty="0" smtClean="0">
                <a:effectLst>
                  <a:glow rad="101600">
                    <a:schemeClr val="bg1">
                      <a:alpha val="60000"/>
                    </a:schemeClr>
                  </a:glow>
                </a:effectLst>
              </a:rPr>
              <a:t> False philosophies – (</a:t>
            </a:r>
            <a:r>
              <a:rPr lang="en-US" sz="3600" i="1" dirty="0" smtClean="0">
                <a:effectLst>
                  <a:glow rad="101600">
                    <a:schemeClr val="bg1">
                      <a:alpha val="60000"/>
                    </a:schemeClr>
                  </a:glow>
                </a:effectLst>
              </a:rPr>
              <a:t>Colossians 2:8)</a:t>
            </a:r>
          </a:p>
          <a:p>
            <a:pPr>
              <a:buFont typeface="Wingdings"/>
              <a:buChar char="Ø"/>
            </a:pPr>
            <a:r>
              <a:rPr lang="en-US" sz="3600" dirty="0" smtClean="0">
                <a:effectLst>
                  <a:glow rad="101600">
                    <a:schemeClr val="bg1">
                      <a:alpha val="60000"/>
                    </a:schemeClr>
                  </a:glow>
                </a:effectLst>
              </a:rPr>
              <a:t> Evil companions – (</a:t>
            </a:r>
            <a:r>
              <a:rPr lang="en-US" sz="3600" i="1" dirty="0" smtClean="0">
                <a:effectLst>
                  <a:glow rad="101600">
                    <a:schemeClr val="bg1">
                      <a:alpha val="60000"/>
                    </a:schemeClr>
                  </a:glow>
                </a:effectLst>
              </a:rPr>
              <a:t>Proverbs 1-2)</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1"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1"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1"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Financial Bondage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057400"/>
            <a:ext cx="8229600" cy="5334000"/>
          </a:xfrm>
        </p:spPr>
        <p:txBody>
          <a:bodyPr>
            <a:normAutofit/>
          </a:bodyPr>
          <a:lstStyle/>
          <a:p>
            <a:r>
              <a:rPr lang="en-US" dirty="0" smtClean="0">
                <a:solidFill>
                  <a:srgbClr val="FF0000"/>
                </a:solidFill>
                <a:effectLst>
                  <a:glow rad="101600">
                    <a:schemeClr val="bg1">
                      <a:alpha val="60000"/>
                    </a:schemeClr>
                  </a:glow>
                </a:effectLst>
              </a:rPr>
              <a:t>Insecurity</a:t>
            </a:r>
            <a:r>
              <a:rPr lang="en-US" dirty="0" smtClean="0">
                <a:effectLst>
                  <a:glow rad="101600">
                    <a:schemeClr val="bg1">
                      <a:alpha val="60000"/>
                    </a:schemeClr>
                  </a:glow>
                </a:effectLst>
              </a:rPr>
              <a:t> – Building our lives around that which can be taken from us </a:t>
            </a:r>
            <a:r>
              <a:rPr lang="en-US" i="1" dirty="0" smtClean="0">
                <a:effectLst>
                  <a:glow rad="101600">
                    <a:schemeClr val="bg1">
                      <a:alpha val="60000"/>
                    </a:schemeClr>
                  </a:glow>
                </a:effectLst>
              </a:rPr>
              <a:t>(Job 1-2).</a:t>
            </a:r>
          </a:p>
          <a:p>
            <a:r>
              <a:rPr lang="en-US" dirty="0" smtClean="0">
                <a:solidFill>
                  <a:srgbClr val="FF0000"/>
                </a:solidFill>
                <a:effectLst>
                  <a:glow rad="101600">
                    <a:schemeClr val="bg1">
                      <a:alpha val="60000"/>
                    </a:schemeClr>
                  </a:glow>
                </a:effectLst>
              </a:rPr>
              <a:t>Fear</a:t>
            </a:r>
            <a:r>
              <a:rPr lang="en-US" dirty="0" smtClean="0">
                <a:effectLst>
                  <a:glow rad="101600">
                    <a:schemeClr val="bg1">
                      <a:alpha val="60000"/>
                    </a:schemeClr>
                  </a:glow>
                </a:effectLst>
              </a:rPr>
              <a:t> – Occurs when we become aware of all the possible ways in which we could lose our most cherished possessions </a:t>
            </a:r>
            <a:r>
              <a:rPr lang="en-US" i="1" dirty="0" smtClean="0">
                <a:effectLst>
                  <a:glow rad="101600">
                    <a:schemeClr val="bg1">
                      <a:alpha val="60000"/>
                    </a:schemeClr>
                  </a:glow>
                </a:effectLst>
              </a:rPr>
              <a:t>(Proverbs 23:5).</a:t>
            </a:r>
          </a:p>
          <a:p>
            <a:r>
              <a:rPr lang="en-US" dirty="0" smtClean="0">
                <a:solidFill>
                  <a:srgbClr val="FF0000"/>
                </a:solidFill>
                <a:effectLst>
                  <a:glow rad="101600">
                    <a:schemeClr val="bg1">
                      <a:alpha val="60000"/>
                    </a:schemeClr>
                  </a:glow>
                </a:effectLst>
              </a:rPr>
              <a:t>Anxiety</a:t>
            </a:r>
            <a:r>
              <a:rPr lang="en-US" dirty="0" smtClean="0">
                <a:effectLst>
                  <a:glow rad="101600">
                    <a:schemeClr val="bg1">
                      <a:alpha val="60000"/>
                    </a:schemeClr>
                  </a:glow>
                </a:effectLst>
              </a:rPr>
              <a:t> – Physical and emotional tension which results when we think about our financial problems </a:t>
            </a:r>
            <a:r>
              <a:rPr lang="en-US" i="1" dirty="0" smtClean="0">
                <a:effectLst>
                  <a:glow rad="101600">
                    <a:schemeClr val="bg1">
                      <a:alpha val="60000"/>
                    </a:schemeClr>
                  </a:glow>
                </a:effectLst>
              </a:rPr>
              <a:t>(Philippians 4:6).</a:t>
            </a:r>
          </a:p>
          <a:p>
            <a:endParaRPr lang="en-US" dirty="0"/>
          </a:p>
        </p:txBody>
      </p:sp>
      <p:pic>
        <p:nvPicPr>
          <p:cNvPr id="5123" name="Picture 3" descr="c:\Users\Ptr. Daniel White\Desktop\Prophecy pictures\prophecy pictures\war\hands_on_bars.jpg"/>
          <p:cNvPicPr>
            <a:picLocks noChangeAspect="1" noChangeArrowheads="1"/>
          </p:cNvPicPr>
          <p:nvPr/>
        </p:nvPicPr>
        <p:blipFill>
          <a:blip r:embed="rId3"/>
          <a:srcRect/>
          <a:stretch>
            <a:fillRect/>
          </a:stretch>
        </p:blipFill>
        <p:spPr bwMode="auto">
          <a:xfrm>
            <a:off x="7010400" y="1"/>
            <a:ext cx="21336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r>
              <a:rPr lang="en-US" dirty="0" smtClean="0">
                <a:solidFill>
                  <a:srgbClr val="FF0000"/>
                </a:solidFill>
                <a:effectLst>
                  <a:glow rad="101600">
                    <a:schemeClr val="bg1">
                      <a:alpha val="60000"/>
                    </a:schemeClr>
                  </a:glow>
                </a:effectLst>
              </a:rPr>
              <a:t>Loss of sleep </a:t>
            </a:r>
            <a:r>
              <a:rPr lang="en-US" dirty="0" smtClean="0">
                <a:effectLst>
                  <a:glow rad="101600">
                    <a:schemeClr val="bg1">
                      <a:alpha val="60000"/>
                    </a:schemeClr>
                  </a:glow>
                </a:effectLst>
              </a:rPr>
              <a:t>– Worry over financial cares </a:t>
            </a:r>
            <a:r>
              <a:rPr lang="en-US" i="1" dirty="0" smtClean="0">
                <a:effectLst>
                  <a:glow rad="101600">
                    <a:schemeClr val="bg1">
                      <a:alpha val="60000"/>
                    </a:schemeClr>
                  </a:glow>
                </a:effectLst>
              </a:rPr>
              <a:t>(Psalms 4:8).</a:t>
            </a:r>
          </a:p>
          <a:p>
            <a:r>
              <a:rPr lang="en-US" dirty="0" smtClean="0">
                <a:solidFill>
                  <a:srgbClr val="FF0000"/>
                </a:solidFill>
                <a:effectLst>
                  <a:glow rad="101600">
                    <a:schemeClr val="bg1">
                      <a:alpha val="60000"/>
                    </a:schemeClr>
                  </a:glow>
                </a:effectLst>
              </a:rPr>
              <a:t>Ungratefulness</a:t>
            </a:r>
            <a:r>
              <a:rPr lang="en-US" dirty="0" smtClean="0">
                <a:effectLst>
                  <a:glow rad="101600">
                    <a:schemeClr val="bg1">
                      <a:alpha val="60000"/>
                    </a:schemeClr>
                  </a:glow>
                </a:effectLst>
              </a:rPr>
              <a:t> – Financial cares and concerns decrease our ability to appreciate and enjoy the things God has provided for us         </a:t>
            </a:r>
            <a:r>
              <a:rPr lang="en-US" i="1" dirty="0" smtClean="0">
                <a:effectLst>
                  <a:glow rad="101600">
                    <a:schemeClr val="bg1">
                      <a:alpha val="60000"/>
                    </a:schemeClr>
                  </a:glow>
                </a:effectLst>
              </a:rPr>
              <a:t>(Psalms 26:7).</a:t>
            </a:r>
          </a:p>
          <a:p>
            <a:r>
              <a:rPr lang="en-US" dirty="0" smtClean="0">
                <a:solidFill>
                  <a:srgbClr val="FF0000"/>
                </a:solidFill>
                <a:effectLst>
                  <a:glow rad="101600">
                    <a:schemeClr val="bg1">
                      <a:alpha val="60000"/>
                    </a:schemeClr>
                  </a:glow>
                </a:effectLst>
              </a:rPr>
              <a:t>Envy</a:t>
            </a:r>
            <a:r>
              <a:rPr lang="en-US" dirty="0" smtClean="0">
                <a:effectLst>
                  <a:glow rad="101600">
                    <a:schemeClr val="bg1">
                      <a:alpha val="60000"/>
                    </a:schemeClr>
                  </a:glow>
                </a:effectLst>
              </a:rPr>
              <a:t> – Desiring to have what someone else has </a:t>
            </a:r>
            <a:r>
              <a:rPr lang="en-US" i="1" dirty="0" smtClean="0">
                <a:effectLst>
                  <a:glow rad="101600">
                    <a:schemeClr val="bg1">
                      <a:alpha val="60000"/>
                    </a:schemeClr>
                  </a:glow>
                </a:effectLst>
              </a:rPr>
              <a:t>(Titus 3:3).</a:t>
            </a:r>
          </a:p>
          <a:p>
            <a:r>
              <a:rPr lang="en-US" dirty="0" smtClean="0">
                <a:solidFill>
                  <a:srgbClr val="FF0000"/>
                </a:solidFill>
                <a:effectLst>
                  <a:glow rad="101600">
                    <a:schemeClr val="bg1">
                      <a:alpha val="60000"/>
                    </a:schemeClr>
                  </a:glow>
                </a:effectLst>
              </a:rPr>
              <a:t>Enslavement</a:t>
            </a:r>
            <a:r>
              <a:rPr lang="en-US" dirty="0" smtClean="0">
                <a:effectLst>
                  <a:glow rad="101600">
                    <a:schemeClr val="bg1">
                      <a:alpha val="60000"/>
                    </a:schemeClr>
                  </a:glow>
                </a:effectLst>
              </a:rPr>
              <a:t> – Believing one can borrow his way to financial freedom </a:t>
            </a:r>
            <a:r>
              <a:rPr lang="en-US" i="1" dirty="0" smtClean="0">
                <a:effectLst>
                  <a:glow rad="101600">
                    <a:schemeClr val="bg1">
                      <a:alpha val="60000"/>
                    </a:schemeClr>
                  </a:glow>
                </a:effectLst>
              </a:rPr>
              <a:t>(Proverbs 22:7).</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a:bodyPr>
          <a:lstStyle/>
          <a:p>
            <a:pPr>
              <a:buFont typeface="Arial" charset="0"/>
              <a:buChar char="•"/>
            </a:pPr>
            <a:r>
              <a:rPr lang="en-US" sz="3500" dirty="0" smtClean="0">
                <a:solidFill>
                  <a:srgbClr val="FF0000"/>
                </a:solidFill>
                <a:effectLst>
                  <a:glow rad="101600">
                    <a:schemeClr val="bg1">
                      <a:alpha val="60000"/>
                    </a:schemeClr>
                  </a:glow>
                </a:effectLst>
              </a:rPr>
              <a:t>Disillusionment</a:t>
            </a:r>
            <a:r>
              <a:rPr lang="en-US" sz="3500" dirty="0" smtClean="0">
                <a:effectLst>
                  <a:glow rad="101600">
                    <a:schemeClr val="bg1">
                      <a:alpha val="60000"/>
                    </a:schemeClr>
                  </a:glow>
                </a:effectLst>
              </a:rPr>
              <a:t> – When money and material things do not fulfill our dreams (</a:t>
            </a:r>
            <a:r>
              <a:rPr lang="en-US" sz="3500" i="1" dirty="0" smtClean="0">
                <a:effectLst>
                  <a:glow rad="101600">
                    <a:schemeClr val="bg1">
                      <a:alpha val="60000"/>
                    </a:schemeClr>
                  </a:glow>
                </a:effectLst>
              </a:rPr>
              <a:t>Ecclesiastes 5:1-16).</a:t>
            </a:r>
          </a:p>
          <a:p>
            <a:pPr>
              <a:buFont typeface="Arial" charset="0"/>
              <a:buChar char="•"/>
            </a:pPr>
            <a:r>
              <a:rPr lang="en-US" sz="3500" dirty="0" smtClean="0">
                <a:solidFill>
                  <a:srgbClr val="FF0000"/>
                </a:solidFill>
                <a:effectLst>
                  <a:glow rad="101600">
                    <a:schemeClr val="bg1">
                      <a:alpha val="60000"/>
                    </a:schemeClr>
                  </a:glow>
                </a:effectLst>
              </a:rPr>
              <a:t>Bitterness</a:t>
            </a:r>
            <a:r>
              <a:rPr lang="en-US" sz="3500" dirty="0" smtClean="0">
                <a:effectLst>
                  <a:glow rad="101600">
                    <a:schemeClr val="bg1">
                      <a:alpha val="60000"/>
                    </a:schemeClr>
                  </a:glow>
                </a:effectLst>
              </a:rPr>
              <a:t> – Money and possessions become more important than our love for God </a:t>
            </a:r>
            <a:r>
              <a:rPr lang="en-US" sz="3500" i="1" dirty="0" smtClean="0">
                <a:effectLst>
                  <a:glow rad="101600">
                    <a:schemeClr val="bg1">
                      <a:alpha val="60000"/>
                    </a:schemeClr>
                  </a:glow>
                </a:effectLst>
              </a:rPr>
              <a:t>(Hebrews 12:15).</a:t>
            </a:r>
          </a:p>
          <a:p>
            <a:pPr>
              <a:buFont typeface="Wingdings"/>
              <a:buChar char="Ø"/>
            </a:pPr>
            <a:r>
              <a:rPr lang="en-US" sz="3500" dirty="0" smtClean="0">
                <a:effectLst>
                  <a:glow rad="101600">
                    <a:schemeClr val="bg1">
                      <a:alpha val="60000"/>
                    </a:schemeClr>
                  </a:glow>
                </a:effectLst>
              </a:rPr>
              <a:t> Bitterness towards God</a:t>
            </a:r>
          </a:p>
          <a:p>
            <a:pPr>
              <a:buFont typeface="Wingdings"/>
              <a:buChar char="Ø"/>
            </a:pPr>
            <a:r>
              <a:rPr lang="en-US" sz="3500" dirty="0" smtClean="0">
                <a:effectLst>
                  <a:glow rad="101600">
                    <a:schemeClr val="bg1">
                      <a:alpha val="60000"/>
                    </a:schemeClr>
                  </a:glow>
                </a:effectLst>
              </a:rPr>
              <a:t> Bitterness towards others</a:t>
            </a:r>
          </a:p>
          <a:p>
            <a:pPr>
              <a:buNone/>
            </a:pPr>
            <a:r>
              <a:rPr lang="en-US" dirty="0" smtClean="0"/>
              <a:t> </a:t>
            </a:r>
          </a:p>
          <a:p>
            <a:pPr>
              <a:buNone/>
            </a:pPr>
            <a:endParaRPr lang="en-US" dirty="0" smtClean="0"/>
          </a:p>
          <a:p>
            <a:pPr>
              <a:buNone/>
            </a:pPr>
            <a:endParaRPr lang="en-US" dirty="0" smtClean="0"/>
          </a:p>
        </p:txBody>
      </p:sp>
      <p:pic>
        <p:nvPicPr>
          <p:cNvPr id="6146" name="Picture 2" descr="C:\Users\Ptr. Daniel White\Desktop\Prophecy pictures\prophecy pictures\Internet Pictures\arguing.jpg"/>
          <p:cNvPicPr>
            <a:picLocks noChangeAspect="1" noChangeArrowheads="1"/>
          </p:cNvPicPr>
          <p:nvPr/>
        </p:nvPicPr>
        <p:blipFill>
          <a:blip r:embed="rId3"/>
          <a:srcRect/>
          <a:stretch>
            <a:fillRect/>
          </a:stretch>
        </p:blipFill>
        <p:spPr bwMode="auto">
          <a:xfrm>
            <a:off x="5791200" y="4114800"/>
            <a:ext cx="3121025" cy="23426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wedge">
                                      <p:cBhvr>
                                        <p:cTn id="3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sz="4800" dirty="0" smtClean="0">
                <a:effectLst>
                  <a:glow rad="101600">
                    <a:schemeClr val="bg1">
                      <a:alpha val="60000"/>
                    </a:schemeClr>
                  </a:glow>
                </a:effectLst>
              </a:rPr>
              <a:t>Personal Commitment</a:t>
            </a:r>
            <a:r>
              <a:rPr lang="en-US" dirty="0" smtClean="0"/>
              <a:t/>
            </a:r>
            <a:br>
              <a:rPr lang="en-US" dirty="0" smtClean="0"/>
            </a:br>
            <a:r>
              <a:rPr lang="en-US" dirty="0">
                <a:solidFill>
                  <a:srgbClr val="FFFF00"/>
                </a:solidFill>
              </a:rPr>
              <a:t/>
            </a:r>
            <a:br>
              <a:rPr lang="en-US" dirty="0">
                <a:solidFill>
                  <a:srgbClr val="FFFF00"/>
                </a:solidFill>
              </a:rPr>
            </a:br>
            <a:r>
              <a:rPr lang="en-US" i="1" dirty="0" smtClean="0">
                <a:solidFill>
                  <a:srgbClr val="FFFF00"/>
                </a:solidFill>
                <a:effectLst>
                  <a:glow rad="101600">
                    <a:schemeClr val="bg1">
                      <a:alpha val="60000"/>
                    </a:schemeClr>
                  </a:glow>
                </a:effectLst>
              </a:rPr>
              <a:t>“I will purpose to work towards gaining and maintaining financial freedom according to Biblical principles.”</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1026" name="Picture 2" descr="C:\Users\Ptr. Daniel White\Desktop\Prophecy pictures\prophecy pictures\backgrounds\praying-hands_1027_1024x768.jpg"/>
          <p:cNvPicPr>
            <a:picLocks noChangeAspect="1" noChangeArrowheads="1"/>
          </p:cNvPicPr>
          <p:nvPr/>
        </p:nvPicPr>
        <p:blipFill>
          <a:blip r:embed="rId3" cstate="print"/>
          <a:srcRect/>
          <a:stretch>
            <a:fillRect/>
          </a:stretch>
        </p:blipFill>
        <p:spPr bwMode="auto">
          <a:xfrm>
            <a:off x="6172200" y="4419600"/>
            <a:ext cx="2755900"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940</Words>
  <Application>Microsoft Office PowerPoint</Application>
  <PresentationFormat>On-screen Show (4:3)</PresentationFormat>
  <Paragraphs>117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Financial Freedom (Part 1)</vt:lpstr>
      <vt:lpstr>Scriptural Convictions (I Corinthians 16:13-14)</vt:lpstr>
      <vt:lpstr>Slide 3</vt:lpstr>
      <vt:lpstr>Slide 4</vt:lpstr>
      <vt:lpstr>The Pastor’s and Father’s Responsibility </vt:lpstr>
      <vt:lpstr>Financial Bondage</vt:lpstr>
      <vt:lpstr>Slide 7</vt:lpstr>
      <vt:lpstr>Slide 8</vt:lpstr>
      <vt:lpstr>Personal Commitment  “I will purpose to work towards gaining and maintaining financial freedom according to Biblical principles.” </vt:lpstr>
      <vt:lpstr>Basic Factors of  Financial Freedom  (Matthew 6:19-34)</vt:lpstr>
      <vt:lpstr>Slide 11</vt:lpstr>
      <vt:lpstr>“But my God shall supply all of your need according to his riches in glory by Christ Jesus. Now unto God and our Father be glory for ever and ever. Amen!”  “Behold, he smote the rock, that the waters gushed out, and the streams overflowed; can He give bread also? Can He provide flesh for His people?”</vt:lpstr>
      <vt:lpstr>Slide 13</vt:lpstr>
      <vt:lpstr>Slide 14</vt:lpstr>
      <vt:lpstr>Financial Freedom is Knowing how  to Manage Money</vt:lpstr>
      <vt:lpstr>Slide 16</vt:lpstr>
      <vt:lpstr>Financial Freedom is Developing  a Giving Spirit</vt:lpstr>
      <vt:lpstr>Slide 18</vt:lpstr>
      <vt:lpstr>Loaning Money to Friends or Relatives “Am I helping them?” (Luke 6:30-38) </vt:lpstr>
      <vt:lpstr>Cosigning for a Loan “Am I helping them?” (Proverbs 6:1-2)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dc:title>
  <dc:creator>Ptr. Daniel White</dc:creator>
  <cp:lastModifiedBy>Ptr. Daniel White</cp:lastModifiedBy>
  <cp:revision>46</cp:revision>
  <dcterms:created xsi:type="dcterms:W3CDTF">2009-03-24T08:39:53Z</dcterms:created>
  <dcterms:modified xsi:type="dcterms:W3CDTF">2009-04-08T14:34:04Z</dcterms:modified>
</cp:coreProperties>
</file>