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2"/>
  </p:notesMasterIdLst>
  <p:sldIdLst>
    <p:sldId id="272" r:id="rId3"/>
    <p:sldId id="273" r:id="rId4"/>
    <p:sldId id="274" r:id="rId5"/>
    <p:sldId id="275" r:id="rId6"/>
    <p:sldId id="276" r:id="rId7"/>
    <p:sldId id="316"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5" r:id="rId23"/>
    <p:sldId id="303" r:id="rId24"/>
    <p:sldId id="315" r:id="rId25"/>
    <p:sldId id="257" r:id="rId26"/>
    <p:sldId id="319" r:id="rId27"/>
    <p:sldId id="320" r:id="rId28"/>
    <p:sldId id="321" r:id="rId29"/>
    <p:sldId id="258" r:id="rId30"/>
    <p:sldId id="259" r:id="rId31"/>
    <p:sldId id="260" r:id="rId32"/>
    <p:sldId id="261" r:id="rId33"/>
    <p:sldId id="262" r:id="rId34"/>
    <p:sldId id="263" r:id="rId35"/>
    <p:sldId id="325" r:id="rId36"/>
    <p:sldId id="264" r:id="rId37"/>
    <p:sldId id="322" r:id="rId38"/>
    <p:sldId id="265" r:id="rId39"/>
    <p:sldId id="266" r:id="rId40"/>
    <p:sldId id="267" r:id="rId41"/>
    <p:sldId id="268" r:id="rId42"/>
    <p:sldId id="330" r:id="rId43"/>
    <p:sldId id="269" r:id="rId44"/>
    <p:sldId id="270" r:id="rId45"/>
    <p:sldId id="271" r:id="rId46"/>
    <p:sldId id="326" r:id="rId47"/>
    <p:sldId id="327" r:id="rId48"/>
    <p:sldId id="328" r:id="rId49"/>
    <p:sldId id="329" r:id="rId50"/>
    <p:sldId id="31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074" autoAdjust="0"/>
    <p:restoredTop sz="94660"/>
  </p:normalViewPr>
  <p:slideViewPr>
    <p:cSldViewPr snapToGrid="0">
      <p:cViewPr varScale="1">
        <p:scale>
          <a:sx n="103" d="100"/>
          <a:sy n="103" d="100"/>
        </p:scale>
        <p:origin x="13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91CB8-DB54-4E74-8438-14A59ABC298D}" type="datetimeFigureOut">
              <a:rPr lang="en-US" smtClean="0"/>
              <a:t>6/15/2016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0D5C8-2EFB-4833-B777-E0A2AF93EB6A}" type="slidenum">
              <a:rPr lang="en-US" smtClean="0"/>
              <a:t>‹#›</a:t>
            </a:fld>
            <a:endParaRPr lang="en-US"/>
          </a:p>
        </p:txBody>
      </p:sp>
    </p:spTree>
    <p:extLst>
      <p:ext uri="{BB962C8B-B14F-4D97-AF65-F5344CB8AC3E}">
        <p14:creationId xmlns:p14="http://schemas.microsoft.com/office/powerpoint/2010/main" val="28041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12</a:t>
            </a:fld>
            <a:endParaRPr lang="en-US" dirty="0"/>
          </a:p>
        </p:txBody>
      </p:sp>
    </p:spTree>
    <p:extLst>
      <p:ext uri="{BB962C8B-B14F-4D97-AF65-F5344CB8AC3E}">
        <p14:creationId xmlns:p14="http://schemas.microsoft.com/office/powerpoint/2010/main" val="483327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47</a:t>
            </a:fld>
            <a:endParaRPr lang="en-US" dirty="0"/>
          </a:p>
        </p:txBody>
      </p:sp>
    </p:spTree>
    <p:extLst>
      <p:ext uri="{BB962C8B-B14F-4D97-AF65-F5344CB8AC3E}">
        <p14:creationId xmlns:p14="http://schemas.microsoft.com/office/powerpoint/2010/main" val="99359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48</a:t>
            </a:fld>
            <a:endParaRPr lang="en-US" dirty="0"/>
          </a:p>
        </p:txBody>
      </p:sp>
    </p:spTree>
    <p:extLst>
      <p:ext uri="{BB962C8B-B14F-4D97-AF65-F5344CB8AC3E}">
        <p14:creationId xmlns:p14="http://schemas.microsoft.com/office/powerpoint/2010/main" val="294577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25</a:t>
            </a:fld>
            <a:endParaRPr lang="en-US" dirty="0"/>
          </a:p>
        </p:txBody>
      </p:sp>
    </p:spTree>
    <p:extLst>
      <p:ext uri="{BB962C8B-B14F-4D97-AF65-F5344CB8AC3E}">
        <p14:creationId xmlns:p14="http://schemas.microsoft.com/office/powerpoint/2010/main" val="48289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26</a:t>
            </a:fld>
            <a:endParaRPr lang="en-US" dirty="0"/>
          </a:p>
        </p:txBody>
      </p:sp>
    </p:spTree>
    <p:extLst>
      <p:ext uri="{BB962C8B-B14F-4D97-AF65-F5344CB8AC3E}">
        <p14:creationId xmlns:p14="http://schemas.microsoft.com/office/powerpoint/2010/main" val="379175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29</a:t>
            </a:fld>
            <a:endParaRPr lang="en-US" dirty="0"/>
          </a:p>
        </p:txBody>
      </p:sp>
    </p:spTree>
    <p:extLst>
      <p:ext uri="{BB962C8B-B14F-4D97-AF65-F5344CB8AC3E}">
        <p14:creationId xmlns:p14="http://schemas.microsoft.com/office/powerpoint/2010/main" val="269954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30</a:t>
            </a:fld>
            <a:endParaRPr lang="en-US" dirty="0"/>
          </a:p>
        </p:txBody>
      </p:sp>
    </p:spTree>
    <p:extLst>
      <p:ext uri="{BB962C8B-B14F-4D97-AF65-F5344CB8AC3E}">
        <p14:creationId xmlns:p14="http://schemas.microsoft.com/office/powerpoint/2010/main" val="179055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43</a:t>
            </a:fld>
            <a:endParaRPr lang="en-US" dirty="0"/>
          </a:p>
        </p:txBody>
      </p:sp>
    </p:spTree>
    <p:extLst>
      <p:ext uri="{BB962C8B-B14F-4D97-AF65-F5344CB8AC3E}">
        <p14:creationId xmlns:p14="http://schemas.microsoft.com/office/powerpoint/2010/main" val="427145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44</a:t>
            </a:fld>
            <a:endParaRPr lang="en-US" dirty="0"/>
          </a:p>
        </p:txBody>
      </p:sp>
    </p:spTree>
    <p:extLst>
      <p:ext uri="{BB962C8B-B14F-4D97-AF65-F5344CB8AC3E}">
        <p14:creationId xmlns:p14="http://schemas.microsoft.com/office/powerpoint/2010/main" val="270606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45</a:t>
            </a:fld>
            <a:endParaRPr lang="en-US" dirty="0"/>
          </a:p>
        </p:txBody>
      </p:sp>
    </p:spTree>
    <p:extLst>
      <p:ext uri="{BB962C8B-B14F-4D97-AF65-F5344CB8AC3E}">
        <p14:creationId xmlns:p14="http://schemas.microsoft.com/office/powerpoint/2010/main" val="71475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46</a:t>
            </a:fld>
            <a:endParaRPr lang="en-US" dirty="0"/>
          </a:p>
        </p:txBody>
      </p:sp>
    </p:spTree>
    <p:extLst>
      <p:ext uri="{BB962C8B-B14F-4D97-AF65-F5344CB8AC3E}">
        <p14:creationId xmlns:p14="http://schemas.microsoft.com/office/powerpoint/2010/main" val="787709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207443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79222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126434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4118138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1127592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444141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A0DA87-C92E-4F64-8767-166EA939FAAA}"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34201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A0DA87-C92E-4F64-8767-166EA939FAAA}" type="datetimeFigureOut">
              <a:rPr lang="en-US" smtClean="0"/>
              <a:t>6/15/2016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1944953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A0DA87-C92E-4F64-8767-166EA939FAAA}" type="datetimeFigureOut">
              <a:rPr lang="en-US" smtClean="0"/>
              <a:t>6/15/2016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266711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0DA87-C92E-4F64-8767-166EA939FAAA}" type="datetimeFigureOut">
              <a:rPr lang="en-US" smtClean="0"/>
              <a:t>6/15/2016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51127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A0DA87-C92E-4F64-8767-166EA939FAAA}"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192480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428188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A0DA87-C92E-4F64-8767-166EA939FAAA}"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130491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439523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19465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A0DA87-C92E-4F64-8767-166EA939FAAA}"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57690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A0DA87-C92E-4F64-8767-166EA939FAAA}"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24866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A0DA87-C92E-4F64-8767-166EA939FAAA}" type="datetimeFigureOut">
              <a:rPr lang="en-US" smtClean="0"/>
              <a:t>6/15/2016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95535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A0DA87-C92E-4F64-8767-166EA939FAAA}" type="datetimeFigureOut">
              <a:rPr lang="en-US" smtClean="0"/>
              <a:t>6/15/2016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182807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0DA87-C92E-4F64-8767-166EA939FAAA}" type="datetimeFigureOut">
              <a:rPr lang="en-US" smtClean="0"/>
              <a:t>6/15/2016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52801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A0DA87-C92E-4F64-8767-166EA939FAAA}"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374896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A0DA87-C92E-4F64-8767-166EA939FAAA}"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E7547-C914-4518-A6E9-F7DE0EBFB317}" type="slidenum">
              <a:rPr lang="en-US" smtClean="0"/>
              <a:t>‹#›</a:t>
            </a:fld>
            <a:endParaRPr lang="en-US"/>
          </a:p>
        </p:txBody>
      </p:sp>
    </p:spTree>
    <p:extLst>
      <p:ext uri="{BB962C8B-B14F-4D97-AF65-F5344CB8AC3E}">
        <p14:creationId xmlns:p14="http://schemas.microsoft.com/office/powerpoint/2010/main" val="298812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0DA87-C92E-4F64-8767-166EA939FAAA}" type="datetimeFigureOut">
              <a:rPr lang="en-US" smtClean="0"/>
              <a:t>6/15/2016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E7547-C914-4518-A6E9-F7DE0EBFB317}" type="slidenum">
              <a:rPr lang="en-US" smtClean="0"/>
              <a:t>‹#›</a:t>
            </a:fld>
            <a:endParaRPr lang="en-US"/>
          </a:p>
        </p:txBody>
      </p:sp>
    </p:spTree>
    <p:extLst>
      <p:ext uri="{BB962C8B-B14F-4D97-AF65-F5344CB8AC3E}">
        <p14:creationId xmlns:p14="http://schemas.microsoft.com/office/powerpoint/2010/main" val="21178033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0DA87-C92E-4F64-8767-166EA939FAAA}" type="datetimeFigureOut">
              <a:rPr lang="en-US" smtClean="0"/>
              <a:t>6/15/2016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E7547-C914-4518-A6E9-F7DE0EBFB317}" type="slidenum">
              <a:rPr lang="en-US" smtClean="0"/>
              <a:t>‹#›</a:t>
            </a:fld>
            <a:endParaRPr lang="en-US"/>
          </a:p>
        </p:txBody>
      </p:sp>
    </p:spTree>
    <p:extLst>
      <p:ext uri="{BB962C8B-B14F-4D97-AF65-F5344CB8AC3E}">
        <p14:creationId xmlns:p14="http://schemas.microsoft.com/office/powerpoint/2010/main" val="114322494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76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a:t>
            </a:r>
            <a:r>
              <a:rPr lang="en-US" i="1" u="sng" dirty="0"/>
              <a:t>doctrines of devils</a:t>
            </a:r>
            <a:r>
              <a:rPr lang="en-US" i="1" dirty="0"/>
              <a:t>"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260418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a:t>
            </a:r>
            <a:r>
              <a:rPr lang="en-US" sz="2400" i="1" dirty="0" err="1"/>
              <a:t>letteth</a:t>
            </a:r>
            <a:r>
              <a:rPr lang="en-US" sz="2400" i="1" dirty="0"/>
              <a:t>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206377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a:t>
            </a:r>
            <a:r>
              <a:rPr lang="en-US" sz="3600" i="1" dirty="0" err="1">
                <a:effectLst>
                  <a:glow rad="101600">
                    <a:schemeClr val="bg1">
                      <a:alpha val="60000"/>
                    </a:schemeClr>
                  </a:glow>
                </a:effectLst>
              </a:rPr>
              <a:t>giveth</a:t>
            </a:r>
            <a:r>
              <a:rPr lang="en-US" sz="3600" i="1" dirty="0">
                <a:effectLst>
                  <a:glow rad="101600">
                    <a:schemeClr val="bg1">
                      <a:alpha val="60000"/>
                    </a:schemeClr>
                  </a:glow>
                </a:effectLst>
              </a:rPr>
              <a:t>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not learn to do after the abominations of those nations. There shall not be found among you any one that…For all that do these things are an abomination unto the LORD: and because of these abominations the LORD thy God doth drive them out from before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be perfect with the LORD thy God.” </a:t>
            </a:r>
          </a:p>
        </p:txBody>
      </p:sp>
    </p:spTree>
    <p:extLst>
      <p:ext uri="{BB962C8B-B14F-4D97-AF65-F5344CB8AC3E}">
        <p14:creationId xmlns:p14="http://schemas.microsoft.com/office/powerpoint/2010/main" val="170487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Tree>
    <p:extLst>
      <p:ext uri="{BB962C8B-B14F-4D97-AF65-F5344CB8AC3E}">
        <p14:creationId xmlns:p14="http://schemas.microsoft.com/office/powerpoint/2010/main" val="1715540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775672"/>
            <a:ext cx="12192000" cy="1325563"/>
          </a:xfrm>
        </p:spPr>
        <p:txBody>
          <a:bodyPr>
            <a:noAutofit/>
          </a:bodyPr>
          <a:lstStyle/>
          <a:p>
            <a:r>
              <a:rPr lang="en-US" sz="3600" i="1" dirty="0"/>
              <a:t>"I know thy works, and where thou </a:t>
            </a:r>
            <a:r>
              <a:rPr lang="en-US" sz="3600" i="1" dirty="0" err="1"/>
              <a:t>dwellest</a:t>
            </a:r>
            <a:r>
              <a:rPr lang="en-US" sz="3600" i="1" dirty="0"/>
              <a:t>, even </a:t>
            </a:r>
            <a:r>
              <a:rPr lang="en-US" sz="3600" i="1" u="sng" dirty="0"/>
              <a:t>where Satan’s seat</a:t>
            </a:r>
            <a:r>
              <a:rPr lang="en-US" sz="3600" i="1" dirty="0"/>
              <a:t> is: and thou </a:t>
            </a:r>
            <a:r>
              <a:rPr lang="en-US" sz="3600" i="1" dirty="0" err="1"/>
              <a:t>holdest</a:t>
            </a:r>
            <a:r>
              <a:rPr lang="en-US" sz="3600" i="1" dirty="0"/>
              <a:t> fast my name, and hast not denied my faith, even in those days wherein Antipas was my faithful martyr, who was slain among you, </a:t>
            </a:r>
            <a:r>
              <a:rPr lang="en-US" sz="3600" i="1" u="sng" dirty="0"/>
              <a:t>where Satan </a:t>
            </a:r>
            <a:r>
              <a:rPr lang="en-US" sz="3600" i="1" u="sng" dirty="0" err="1"/>
              <a:t>dwelleth</a:t>
            </a:r>
            <a:r>
              <a:rPr lang="en-US" sz="3600" i="1" dirty="0"/>
              <a:t>." (Rev. 2:13)</a:t>
            </a:r>
            <a:br>
              <a:rPr lang="en-US" sz="3600" i="1" dirty="0"/>
            </a:br>
            <a:endParaRPr lang="en-US" sz="3600" i="1" dirty="0"/>
          </a:p>
        </p:txBody>
      </p:sp>
      <p:pic>
        <p:nvPicPr>
          <p:cNvPr id="4" name="Picture 3"/>
          <p:cNvPicPr>
            <a:picLocks noChangeAspect="1"/>
          </p:cNvPicPr>
          <p:nvPr/>
        </p:nvPicPr>
        <p:blipFill rotWithShape="1">
          <a:blip r:embed="rId2"/>
          <a:srcRect r="-295" b="3614"/>
          <a:stretch/>
        </p:blipFill>
        <p:spPr>
          <a:xfrm>
            <a:off x="2452394" y="2350245"/>
            <a:ext cx="6878217" cy="4507755"/>
          </a:xfrm>
          <a:prstGeom prst="rect">
            <a:avLst/>
          </a:prstGeom>
          <a:ln>
            <a:noFill/>
          </a:ln>
          <a:effectLst>
            <a:softEdge rad="112500"/>
          </a:effectLst>
        </p:spPr>
      </p:pic>
    </p:spTree>
    <p:extLst>
      <p:ext uri="{BB962C8B-B14F-4D97-AF65-F5344CB8AC3E}">
        <p14:creationId xmlns:p14="http://schemas.microsoft.com/office/powerpoint/2010/main" val="3779880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kingdoms</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165319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a:t>
            </a:r>
            <a:r>
              <a:rPr lang="en-US" sz="3600" i="1" dirty="0"/>
              <a:t> 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a:t>
            </a:r>
            <a:r>
              <a:rPr lang="en-US" sz="3600" i="1" dirty="0" err="1"/>
              <a:t>worketh</a:t>
            </a:r>
            <a:r>
              <a:rPr lang="en-US" sz="3600" i="1" dirty="0"/>
              <a:t> in the children of disobedience.”</a:t>
            </a:r>
          </a:p>
          <a:p>
            <a:r>
              <a:rPr lang="en-US" sz="3600" i="1" dirty="0"/>
              <a:t> John 14:30 “Hereafter I will not talk much with you: for </a:t>
            </a:r>
            <a:r>
              <a:rPr lang="en-US" sz="3600" i="1" u="sng" dirty="0"/>
              <a:t>the prince of this world</a:t>
            </a:r>
            <a:r>
              <a:rPr lang="en-US" sz="3600" i="1" dirty="0"/>
              <a:t> 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705011" y="4909457"/>
            <a:ext cx="2943544" cy="1948543"/>
          </a:xfrm>
          <a:prstGeom prst="rect">
            <a:avLst/>
          </a:prstGeom>
          <a:ln>
            <a:noFill/>
          </a:ln>
          <a:effectLst>
            <a:softEdge rad="112500"/>
          </a:effectLst>
        </p:spPr>
      </p:pic>
    </p:spTree>
    <p:extLst>
      <p:ext uri="{BB962C8B-B14F-4D97-AF65-F5344CB8AC3E}">
        <p14:creationId xmlns:p14="http://schemas.microsoft.com/office/powerpoint/2010/main" val="41027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Worshipers</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3600104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2658846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2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6)</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45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arn(inVertic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arn(inVertical)">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a:t>
            </a:r>
            <a:r>
              <a:rPr lang="en-US" sz="3600" i="1" u="sng" dirty="0"/>
              <a:t>worshipped the dragon </a:t>
            </a:r>
            <a:r>
              <a:rPr lang="en-US" sz="3600" i="1" dirty="0"/>
              <a:t>which gave power unto the beast: and they worshipped the beast, saying, Who is like unto the beast? who is able to make war with him?" (Rev. 13:4)</a:t>
            </a:r>
            <a:br>
              <a:rPr lang="en-US" sz="3600" i="1" dirty="0"/>
            </a:br>
            <a:endParaRPr lang="en-US" sz="3600" i="1" dirty="0"/>
          </a:p>
        </p:txBody>
      </p:sp>
      <p:pic>
        <p:nvPicPr>
          <p:cNvPr id="3" name="Picture 2"/>
          <p:cNvPicPr>
            <a:picLocks noChangeAspect="1"/>
          </p:cNvPicPr>
          <p:nvPr/>
        </p:nvPicPr>
        <p:blipFill>
          <a:blip r:embed="rId2"/>
          <a:stretch>
            <a:fillRect/>
          </a:stretch>
        </p:blipFill>
        <p:spPr>
          <a:xfrm rot="21322509">
            <a:off x="8090215" y="1774615"/>
            <a:ext cx="3810000" cy="2857500"/>
          </a:xfrm>
          <a:prstGeom prst="rect">
            <a:avLst/>
          </a:prstGeom>
        </p:spPr>
      </p:pic>
      <p:pic>
        <p:nvPicPr>
          <p:cNvPr id="4" name="Picture 3"/>
          <p:cNvPicPr>
            <a:picLocks noChangeAspect="1"/>
          </p:cNvPicPr>
          <p:nvPr/>
        </p:nvPicPr>
        <p:blipFill>
          <a:blip r:embed="rId3"/>
          <a:stretch>
            <a:fillRect/>
          </a:stretch>
        </p:blipFill>
        <p:spPr>
          <a:xfrm rot="190293">
            <a:off x="271271" y="1720224"/>
            <a:ext cx="3214785" cy="2141047"/>
          </a:xfrm>
          <a:prstGeom prst="rect">
            <a:avLst/>
          </a:prstGeom>
        </p:spPr>
      </p:pic>
      <p:pic>
        <p:nvPicPr>
          <p:cNvPr id="6" name="Picture 5"/>
          <p:cNvPicPr>
            <a:picLocks noChangeAspect="1"/>
          </p:cNvPicPr>
          <p:nvPr/>
        </p:nvPicPr>
        <p:blipFill>
          <a:blip r:embed="rId4"/>
          <a:stretch>
            <a:fillRect/>
          </a:stretch>
        </p:blipFill>
        <p:spPr>
          <a:xfrm rot="21292149">
            <a:off x="130625" y="4069316"/>
            <a:ext cx="2827177" cy="2827177"/>
          </a:xfrm>
          <a:prstGeom prst="rect">
            <a:avLst/>
          </a:prstGeom>
        </p:spPr>
      </p:pic>
      <p:pic>
        <p:nvPicPr>
          <p:cNvPr id="7" name="Picture 6"/>
          <p:cNvPicPr>
            <a:picLocks noChangeAspect="1"/>
          </p:cNvPicPr>
          <p:nvPr/>
        </p:nvPicPr>
        <p:blipFill>
          <a:blip r:embed="rId5"/>
          <a:stretch>
            <a:fillRect/>
          </a:stretch>
        </p:blipFill>
        <p:spPr>
          <a:xfrm>
            <a:off x="3851909" y="2241116"/>
            <a:ext cx="3961355" cy="2639253"/>
          </a:xfrm>
          <a:prstGeom prst="rect">
            <a:avLst/>
          </a:prstGeom>
        </p:spPr>
      </p:pic>
      <p:pic>
        <p:nvPicPr>
          <p:cNvPr id="2050" name="Picture 2" descr="http://www.likeacat.com/assets/images/symbols/FooD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0789">
            <a:off x="3393814" y="4552904"/>
            <a:ext cx="3024102" cy="259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rot="202494">
            <a:off x="7099774" y="4211317"/>
            <a:ext cx="3810000" cy="2543175"/>
          </a:xfrm>
          <a:prstGeom prst="rect">
            <a:avLst/>
          </a:prstGeom>
        </p:spPr>
      </p:pic>
    </p:spTree>
    <p:extLst>
      <p:ext uri="{BB962C8B-B14F-4D97-AF65-F5344CB8AC3E}">
        <p14:creationId xmlns:p14="http://schemas.microsoft.com/office/powerpoint/2010/main" val="2609936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0" y="0"/>
            <a:ext cx="10515600" cy="1325563"/>
          </a:xfrm>
        </p:spPr>
        <p:txBody>
          <a:bodyPr/>
          <a:lstStyle/>
          <a:p>
            <a:pPr algn="ctr"/>
            <a:r>
              <a:rPr lang="en-US" b="1" dirty="0"/>
              <a:t>Satan has Ministers</a:t>
            </a:r>
          </a:p>
        </p:txBody>
      </p:sp>
      <p:pic>
        <p:nvPicPr>
          <p:cNvPr id="3" name="Picture 2"/>
          <p:cNvPicPr>
            <a:picLocks noChangeAspect="1"/>
          </p:cNvPicPr>
          <p:nvPr/>
        </p:nvPicPr>
        <p:blipFill>
          <a:blip r:embed="rId2"/>
          <a:stretch>
            <a:fillRect/>
          </a:stretch>
        </p:blipFill>
        <p:spPr>
          <a:xfrm>
            <a:off x="2391500" y="1143000"/>
            <a:ext cx="7620000" cy="5715000"/>
          </a:xfrm>
          <a:prstGeom prst="rect">
            <a:avLst/>
          </a:prstGeom>
          <a:ln>
            <a:noFill/>
          </a:ln>
          <a:effectLst>
            <a:softEdge rad="112500"/>
          </a:effectLst>
        </p:spPr>
      </p:pic>
    </p:spTree>
    <p:extLst>
      <p:ext uri="{BB962C8B-B14F-4D97-AF65-F5344CB8AC3E}">
        <p14:creationId xmlns:p14="http://schemas.microsoft.com/office/powerpoint/2010/main" val="2215868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1584" y="-171206"/>
            <a:ext cx="10799379" cy="7993116"/>
          </a:xfrm>
          <a:prstGeom prst="rect">
            <a:avLst/>
          </a:prstGeom>
        </p:spPr>
      </p:pic>
      <p:sp>
        <p:nvSpPr>
          <p:cNvPr id="5" name="Rectangle 4"/>
          <p:cNvSpPr/>
          <p:nvPr/>
        </p:nvSpPr>
        <p:spPr>
          <a:xfrm>
            <a:off x="1577555" y="1730843"/>
            <a:ext cx="3387338" cy="769441"/>
          </a:xfrm>
          <a:prstGeom prst="rect">
            <a:avLst/>
          </a:prstGeom>
        </p:spPr>
        <p:txBody>
          <a:bodyPr wrap="none">
            <a:spAutoFit/>
          </a:bodyPr>
          <a:lstStyle/>
          <a:p>
            <a:r>
              <a:rPr lang="en-US" sz="4400" b="1" dirty="0">
                <a:solidFill>
                  <a:schemeClr val="bg1"/>
                </a:solidFill>
                <a:effectLst>
                  <a:glow rad="101600">
                    <a:schemeClr val="tx1">
                      <a:alpha val="60000"/>
                    </a:schemeClr>
                  </a:glow>
                </a:effectLst>
              </a:rPr>
              <a:t>Angel of Light</a:t>
            </a:r>
          </a:p>
        </p:txBody>
      </p:sp>
      <p:sp>
        <p:nvSpPr>
          <p:cNvPr id="6" name="Rectangle 5"/>
          <p:cNvSpPr/>
          <p:nvPr/>
        </p:nvSpPr>
        <p:spPr>
          <a:xfrm>
            <a:off x="6773916" y="1730844"/>
            <a:ext cx="4213013" cy="769441"/>
          </a:xfrm>
          <a:prstGeom prst="rect">
            <a:avLst/>
          </a:prstGeom>
        </p:spPr>
        <p:txBody>
          <a:bodyPr wrap="none">
            <a:spAutoFit/>
          </a:bodyPr>
          <a:lstStyle/>
          <a:p>
            <a:r>
              <a:rPr lang="en-US" sz="4400" dirty="0">
                <a:effectLst>
                  <a:glow rad="101600">
                    <a:schemeClr val="bg1">
                      <a:alpha val="60000"/>
                    </a:schemeClr>
                  </a:glow>
                </a:effectLst>
              </a:rPr>
              <a:t>Ruler of Darkness</a:t>
            </a:r>
          </a:p>
        </p:txBody>
      </p:sp>
      <p:sp>
        <p:nvSpPr>
          <p:cNvPr id="2" name="Rectangle 1"/>
          <p:cNvSpPr/>
          <p:nvPr/>
        </p:nvSpPr>
        <p:spPr>
          <a:xfrm>
            <a:off x="3103274" y="3055776"/>
            <a:ext cx="6096000" cy="3416320"/>
          </a:xfrm>
          <a:prstGeom prst="rect">
            <a:avLst/>
          </a:prstGeom>
        </p:spPr>
        <p:txBody>
          <a:bodyPr>
            <a:spAutoFit/>
          </a:bodyPr>
          <a:lstStyle/>
          <a:p>
            <a:pPr algn="ctr"/>
            <a:r>
              <a:rPr lang="en-US" sz="3600" i="1" dirty="0">
                <a:effectLst>
                  <a:glow rad="101600">
                    <a:schemeClr val="bg1">
                      <a:alpha val="60000"/>
                    </a:schemeClr>
                  </a:glow>
                </a:effectLst>
              </a:rPr>
              <a:t>“Therefore it is no great thing  if his ministers also be transformed as the ministers of righteousness; whose end shall be according to their works.”  </a:t>
            </a:r>
          </a:p>
          <a:p>
            <a:pPr algn="ctr"/>
            <a:r>
              <a:rPr lang="en-US" sz="3600" i="1" dirty="0">
                <a:effectLst>
                  <a:glow rad="101600">
                    <a:schemeClr val="bg1">
                      <a:alpha val="60000"/>
                    </a:schemeClr>
                  </a:glow>
                </a:effectLst>
              </a:rPr>
              <a:t>(2 Cor. 11:15)</a:t>
            </a:r>
          </a:p>
        </p:txBody>
      </p:sp>
    </p:spTree>
    <p:extLst>
      <p:ext uri="{BB962C8B-B14F-4D97-AF65-F5344CB8AC3E}">
        <p14:creationId xmlns:p14="http://schemas.microsoft.com/office/powerpoint/2010/main" val="26786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gappleroundup.org/wp-content/uploads/2012/03/stock-footage-tonight-glitz-sparkle-text.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8635" y="421142"/>
            <a:ext cx="10421006" cy="583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36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2" t="13262" r="238" b="7380"/>
          <a:stretch/>
        </p:blipFill>
        <p:spPr>
          <a:xfrm>
            <a:off x="569167" y="0"/>
            <a:ext cx="11000792" cy="6923314"/>
          </a:xfrm>
          <a:prstGeom prst="rect">
            <a:avLst/>
          </a:prstGeom>
        </p:spPr>
      </p:pic>
      <p:sp>
        <p:nvSpPr>
          <p:cNvPr id="2" name="Title 1"/>
          <p:cNvSpPr>
            <a:spLocks noGrp="1"/>
          </p:cNvSpPr>
          <p:nvPr>
            <p:ph type="title"/>
          </p:nvPr>
        </p:nvSpPr>
        <p:spPr>
          <a:xfrm>
            <a:off x="0" y="0"/>
            <a:ext cx="11569959" cy="989045"/>
          </a:xfrm>
        </p:spPr>
        <p:txBody>
          <a:bodyPr/>
          <a:lstStyle/>
          <a:p>
            <a:pPr algn="ctr"/>
            <a:r>
              <a:rPr lang="en-US" b="1" dirty="0">
                <a:solidFill>
                  <a:schemeClr val="bg1"/>
                </a:solidFill>
                <a:effectLst>
                  <a:glow rad="101600">
                    <a:schemeClr val="tx1">
                      <a:alpha val="60000"/>
                    </a:schemeClr>
                  </a:glow>
                </a:effectLst>
              </a:rPr>
              <a:t>Satan has Angels</a:t>
            </a:r>
          </a:p>
        </p:txBody>
      </p:sp>
      <p:sp>
        <p:nvSpPr>
          <p:cNvPr id="3" name="Content Placeholder 2"/>
          <p:cNvSpPr>
            <a:spLocks noGrp="1"/>
          </p:cNvSpPr>
          <p:nvPr>
            <p:ph idx="1"/>
          </p:nvPr>
        </p:nvSpPr>
        <p:spPr>
          <a:xfrm>
            <a:off x="6774024" y="3172408"/>
            <a:ext cx="4609601" cy="5318547"/>
          </a:xfrm>
        </p:spPr>
        <p:txBody>
          <a:bodyPr>
            <a:normAutofit/>
          </a:bodyPr>
          <a:lstStyle/>
          <a:p>
            <a:pPr marL="0" indent="0" algn="ctr">
              <a:buNone/>
            </a:pPr>
            <a:r>
              <a:rPr lang="en-US" sz="3600" i="1" dirty="0">
                <a:effectLst>
                  <a:glow rad="101600">
                    <a:schemeClr val="bg1">
                      <a:alpha val="60000"/>
                    </a:schemeClr>
                  </a:glow>
                </a:effectLst>
              </a:rPr>
              <a:t>"And there was war in heaven: Michael and his angels fought against the dragon; and the dragon fought and his angels." </a:t>
            </a:r>
          </a:p>
          <a:p>
            <a:pPr marL="0" indent="0" algn="ctr">
              <a:buNone/>
            </a:pPr>
            <a:r>
              <a:rPr lang="en-US" sz="3600" i="1" dirty="0">
                <a:effectLst>
                  <a:glow rad="101600">
                    <a:schemeClr val="bg1">
                      <a:alpha val="60000"/>
                    </a:schemeClr>
                  </a:glow>
                </a:effectLst>
              </a:rPr>
              <a:t>(Rev. 12:7)</a:t>
            </a:r>
          </a:p>
          <a:p>
            <a:pPr marL="0" indent="0" algn="ctr">
              <a:buNone/>
            </a:pPr>
            <a:br>
              <a:rPr lang="en-US" sz="3600" dirty="0">
                <a:effectLst>
                  <a:glow rad="101600">
                    <a:schemeClr val="bg1">
                      <a:alpha val="60000"/>
                    </a:schemeClr>
                  </a:glow>
                </a:effectLst>
              </a:rPr>
            </a:b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4164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2" y="103867"/>
            <a:ext cx="10515600" cy="1325563"/>
          </a:xfrm>
        </p:spPr>
        <p:txBody>
          <a:bodyPr>
            <a:normAutofit/>
          </a:bodyPr>
          <a:lstStyle/>
          <a:p>
            <a:pPr algn="ctr"/>
            <a:r>
              <a:rPr lang="en-US" b="1" dirty="0">
                <a:solidFill>
                  <a:srgbClr val="FFFF00"/>
                </a:solidFill>
              </a:rPr>
              <a:t>God has Angels</a:t>
            </a:r>
          </a:p>
        </p:txBody>
      </p:sp>
      <p:sp>
        <p:nvSpPr>
          <p:cNvPr id="3" name="Content Placeholder 2"/>
          <p:cNvSpPr>
            <a:spLocks noGrp="1"/>
          </p:cNvSpPr>
          <p:nvPr>
            <p:ph idx="1"/>
          </p:nvPr>
        </p:nvSpPr>
        <p:spPr>
          <a:xfrm>
            <a:off x="0" y="1772816"/>
            <a:ext cx="10668000" cy="5085184"/>
          </a:xfrm>
        </p:spPr>
        <p:txBody>
          <a:bodyPr>
            <a:normAutofit/>
          </a:bodyPr>
          <a:lstStyle/>
          <a:p>
            <a:r>
              <a:rPr lang="en-US" sz="3600" i="1" dirty="0"/>
              <a:t>273 reference to angels in the Word of God</a:t>
            </a:r>
          </a:p>
          <a:p>
            <a:r>
              <a:rPr lang="en-US" sz="3600" i="1" dirty="0"/>
              <a:t>Created by Jesus Christ – John 1:1-3</a:t>
            </a:r>
          </a:p>
          <a:p>
            <a:r>
              <a:rPr lang="en-US" sz="3600" i="1" dirty="0"/>
              <a:t>Glorify God – Colossians 1:16</a:t>
            </a:r>
          </a:p>
          <a:p>
            <a:r>
              <a:rPr lang="en-US" sz="3600" i="1" dirty="0"/>
              <a:t>They are Spirit beings which are invisible                     (Colossians 2:18) and visible (Hebrews 13:2)</a:t>
            </a:r>
          </a:p>
          <a:p>
            <a:r>
              <a:rPr lang="en-US" sz="3600" i="1" dirty="0"/>
              <a:t>They are innumerable – Hebrews 12:22</a:t>
            </a:r>
          </a:p>
          <a:p>
            <a:r>
              <a:rPr lang="en-US" sz="3600" i="1" dirty="0"/>
              <a:t>They are ministers of God – Psalms 148:2</a:t>
            </a:r>
          </a:p>
          <a:p>
            <a:r>
              <a:rPr lang="en-US" sz="3600" i="1" dirty="0"/>
              <a:t>They obey God’s commandments – Psalms 103:20</a:t>
            </a:r>
          </a:p>
        </p:txBody>
      </p:sp>
      <p:pic>
        <p:nvPicPr>
          <p:cNvPr id="4" name="Picture 3"/>
          <p:cNvPicPr>
            <a:picLocks noChangeAspect="1"/>
          </p:cNvPicPr>
          <p:nvPr/>
        </p:nvPicPr>
        <p:blipFill>
          <a:blip r:embed="rId3"/>
          <a:stretch>
            <a:fillRect/>
          </a:stretch>
        </p:blipFill>
        <p:spPr>
          <a:xfrm>
            <a:off x="8518849" y="1847461"/>
            <a:ext cx="3673151" cy="2754863"/>
          </a:xfrm>
          <a:prstGeom prst="rect">
            <a:avLst/>
          </a:prstGeom>
        </p:spPr>
      </p:pic>
    </p:spTree>
    <p:extLst>
      <p:ext uri="{BB962C8B-B14F-4D97-AF65-F5344CB8AC3E}">
        <p14:creationId xmlns:p14="http://schemas.microsoft.com/office/powerpoint/2010/main" val="396564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241" y="443981"/>
            <a:ext cx="5486400" cy="6274837"/>
          </a:xfrm>
        </p:spPr>
        <p:txBody>
          <a:bodyPr>
            <a:normAutofit/>
          </a:bodyPr>
          <a:lstStyle/>
          <a:p>
            <a:r>
              <a:rPr lang="en-US" sz="3600" i="1" dirty="0"/>
              <a:t>Archangels – Michael and Gabriel</a:t>
            </a:r>
          </a:p>
          <a:p>
            <a:r>
              <a:rPr lang="en-US" sz="3600" i="1" dirty="0"/>
              <a:t>Cherubim's – Ezekiel 1:4-28</a:t>
            </a:r>
          </a:p>
          <a:p>
            <a:r>
              <a:rPr lang="en-US" sz="3600" i="1" dirty="0"/>
              <a:t>Seraphim’s - Isaiah 6:1-7</a:t>
            </a:r>
          </a:p>
          <a:p>
            <a:r>
              <a:rPr lang="en-US" sz="3600" i="1" dirty="0"/>
              <a:t>Ruling angels – I Peter 3:22</a:t>
            </a:r>
          </a:p>
          <a:p>
            <a:r>
              <a:rPr lang="en-US" sz="3600" i="1" dirty="0"/>
              <a:t>Guarding angels – Hebrews 1:14</a:t>
            </a:r>
          </a:p>
          <a:p>
            <a:r>
              <a:rPr lang="en-US" sz="36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6248400" y="228600"/>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6248400" y="609600"/>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6248400" y="129540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6248400" y="2133601"/>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6248400" y="2971800"/>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6248400" y="3581400"/>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7162801" y="3581400"/>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6248400" y="4114800"/>
            <a:ext cx="3810000" cy="2743200"/>
          </a:xfrm>
          <a:prstGeom prst="rect">
            <a:avLst/>
          </a:prstGeom>
          <a:noFill/>
        </p:spPr>
      </p:pic>
    </p:spTree>
    <p:extLst>
      <p:ext uri="{BB962C8B-B14F-4D97-AF65-F5344CB8AC3E}">
        <p14:creationId xmlns:p14="http://schemas.microsoft.com/office/powerpoint/2010/main" val="319544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to="" calcmode="lin" valueType="num">
                                      <p:cBhvr>
                                        <p:cTn id="22" dur="1" fill="hold"/>
                                        <p:tgtEl>
                                          <p:spTgt spid="3">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to="" calcmode="lin" valueType="num">
                                      <p:cBhvr>
                                        <p:cTn id="32" dur="1" fill="hold"/>
                                        <p:tgtEl>
                                          <p:spTgt spid="3">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to="" calcmode="lin" valueType="num">
                                      <p:cBhvr>
                                        <p:cTn id="42" dur="1" fill="hold"/>
                                        <p:tgtEl>
                                          <p:spTgt spid="3">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 to="" calcmode="lin" valueType="num">
                                      <p:cBhvr>
                                        <p:cTn id="52" dur="1" fill="hold"/>
                                        <p:tgtEl>
                                          <p:spTgt spid="3">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 to="" calcmode="lin" valueType="num">
                                      <p:cBhvr>
                                        <p:cTn id="67" dur="1" fill="hold"/>
                                        <p:tgtEl>
                                          <p:spTgt spid="3">
                                            <p:txEl>
                                              <p:pRg st="5" end="5"/>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5334" y="0"/>
            <a:ext cx="5528464" cy="6858000"/>
          </a:xfrm>
          <a:prstGeom prst="rect">
            <a:avLst/>
          </a:prstGeom>
        </p:spPr>
      </p:pic>
      <p:sp>
        <p:nvSpPr>
          <p:cNvPr id="2" name="Title 1"/>
          <p:cNvSpPr>
            <a:spLocks noGrp="1"/>
          </p:cNvSpPr>
          <p:nvPr>
            <p:ph type="title"/>
          </p:nvPr>
        </p:nvSpPr>
        <p:spPr>
          <a:xfrm>
            <a:off x="810208" y="0"/>
            <a:ext cx="10515600" cy="1325563"/>
          </a:xfrm>
        </p:spPr>
        <p:txBody>
          <a:bodyPr/>
          <a:lstStyle/>
          <a:p>
            <a:pPr algn="ctr"/>
            <a:r>
              <a:rPr lang="en-US" b="1" dirty="0">
                <a:effectLst>
                  <a:glow rad="101600">
                    <a:schemeClr val="bg1">
                      <a:alpha val="60000"/>
                    </a:schemeClr>
                  </a:glow>
                </a:effectLst>
              </a:rPr>
              <a:t>Satan’s Angels</a:t>
            </a:r>
          </a:p>
        </p:txBody>
      </p:sp>
    </p:spTree>
    <p:extLst>
      <p:ext uri="{BB962C8B-B14F-4D97-AF65-F5344CB8AC3E}">
        <p14:creationId xmlns:p14="http://schemas.microsoft.com/office/powerpoint/2010/main" val="242492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5445"/>
            <a:ext cx="6270171" cy="6814521"/>
          </a:xfrm>
        </p:spPr>
        <p:txBody>
          <a:bodyPr>
            <a:normAutofit/>
          </a:bodyPr>
          <a:lstStyle/>
          <a:p>
            <a:r>
              <a:rPr lang="en-US" sz="3600" dirty="0"/>
              <a:t>When Satan rebelled against God, the rebellion was not just Satan alone. As many as a third of all the Angels rebelled against God – </a:t>
            </a:r>
            <a:r>
              <a:rPr lang="en-US" sz="3600" i="1" dirty="0"/>
              <a:t>(Ezek. 28; Isa. 14)</a:t>
            </a:r>
          </a:p>
          <a:p>
            <a:r>
              <a:rPr lang="en-US" sz="3600" dirty="0"/>
              <a:t>Like Satan they had free will and chose to leave God and follow Satan – </a:t>
            </a:r>
            <a:r>
              <a:rPr lang="en-US" sz="3600" i="1" dirty="0"/>
              <a:t>(Rev. 12)</a:t>
            </a:r>
          </a:p>
          <a:p>
            <a:r>
              <a:rPr lang="en-US" sz="3600" dirty="0"/>
              <a:t>These rebellious </a:t>
            </a:r>
            <a:r>
              <a:rPr lang="en-US" sz="3600" i="1" dirty="0"/>
              <a:t>(fallen angels) </a:t>
            </a:r>
            <a:r>
              <a:rPr lang="en-US" sz="3600" dirty="0"/>
              <a:t>are known as demons, evil spirits or unclean spirits.</a:t>
            </a:r>
            <a:endParaRPr lang="en-US" sz="3600" i="1" dirty="0"/>
          </a:p>
        </p:txBody>
      </p:sp>
      <p:pic>
        <p:nvPicPr>
          <p:cNvPr id="2" name="Picture 1"/>
          <p:cNvPicPr>
            <a:picLocks noChangeAspect="1"/>
          </p:cNvPicPr>
          <p:nvPr/>
        </p:nvPicPr>
        <p:blipFill>
          <a:blip r:embed="rId2"/>
          <a:stretch>
            <a:fillRect/>
          </a:stretch>
        </p:blipFill>
        <p:spPr>
          <a:xfrm>
            <a:off x="6400802" y="802671"/>
            <a:ext cx="5658678" cy="4244009"/>
          </a:xfrm>
          <a:prstGeom prst="rect">
            <a:avLst/>
          </a:prstGeom>
        </p:spPr>
      </p:pic>
    </p:spTree>
    <p:extLst>
      <p:ext uri="{BB962C8B-B14F-4D97-AF65-F5344CB8AC3E}">
        <p14:creationId xmlns:p14="http://schemas.microsoft.com/office/powerpoint/2010/main" val="32099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4267201" y="1524000"/>
            <a:ext cx="3590925" cy="19812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524000" y="228600"/>
            <a:ext cx="9144000" cy="1189038"/>
          </a:xfrm>
        </p:spPr>
        <p:txBody>
          <a:bodyPr>
            <a:normAutofit fontScale="90000"/>
          </a:bodyPr>
          <a:lstStyle/>
          <a:p>
            <a:r>
              <a:rPr lang="en-US" i="1" dirty="0"/>
              <a:t>“Tail drew a third part of the stars of heaven, and did cast them to the earth…”</a:t>
            </a:r>
          </a:p>
        </p:txBody>
      </p:sp>
      <p:sp>
        <p:nvSpPr>
          <p:cNvPr id="5" name="Content Placeholder 4"/>
          <p:cNvSpPr>
            <a:spLocks noGrp="1"/>
          </p:cNvSpPr>
          <p:nvPr>
            <p:ph idx="1"/>
          </p:nvPr>
        </p:nvSpPr>
        <p:spPr>
          <a:xfrm>
            <a:off x="289249" y="4038600"/>
            <a:ext cx="10378751" cy="2819400"/>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II Peter 2:4; Jude 6</a:t>
            </a:r>
          </a:p>
        </p:txBody>
      </p:sp>
    </p:spTree>
    <p:extLst>
      <p:ext uri="{BB962C8B-B14F-4D97-AF65-F5344CB8AC3E}">
        <p14:creationId xmlns:p14="http://schemas.microsoft.com/office/powerpoint/2010/main" val="185262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651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3886201" y="0"/>
            <a:ext cx="4973005" cy="6858000"/>
          </a:xfrm>
          <a:prstGeom prst="rect">
            <a:avLst/>
          </a:prstGeom>
          <a:noFill/>
        </p:spPr>
      </p:pic>
      <p:sp>
        <p:nvSpPr>
          <p:cNvPr id="3" name="Title 2"/>
          <p:cNvSpPr>
            <a:spLocks noGrp="1"/>
          </p:cNvSpPr>
          <p:nvPr>
            <p:ph type="title"/>
          </p:nvPr>
        </p:nvSpPr>
        <p:spPr>
          <a:xfrm>
            <a:off x="6248400" y="685800"/>
            <a:ext cx="2590800" cy="3352800"/>
          </a:xfrm>
        </p:spPr>
        <p:txBody>
          <a:bodyPr>
            <a:normAutofit/>
          </a:bodyPr>
          <a:lstStyle/>
          <a:p>
            <a:r>
              <a:rPr lang="en-US" b="1" i="1" dirty="0">
                <a:solidFill>
                  <a:schemeClr val="bg1"/>
                </a:solidFill>
              </a:rPr>
              <a:t>“And did cast them to the earth…”</a:t>
            </a:r>
          </a:p>
        </p:txBody>
      </p:sp>
    </p:spTree>
    <p:extLst>
      <p:ext uri="{BB962C8B-B14F-4D97-AF65-F5344CB8AC3E}">
        <p14:creationId xmlns:p14="http://schemas.microsoft.com/office/powerpoint/2010/main" val="125880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7296539" cy="4351338"/>
          </a:xfrm>
        </p:spPr>
        <p:txBody>
          <a:bodyPr>
            <a:noAutofit/>
          </a:bodyPr>
          <a:lstStyle/>
          <a:p>
            <a:r>
              <a:rPr lang="en-US" sz="3600" dirty="0"/>
              <a:t>These Demons now serve Satan                                                             and, hate God and all people. </a:t>
            </a:r>
          </a:p>
          <a:p>
            <a:r>
              <a:rPr lang="en-US" sz="3600" dirty="0"/>
              <a:t>They enjoy and want to cause pain,                                                    misery and suffering to people and                                                 many times in the Bible they are                                                               the cause of physical and                                                                     mental illnesses –</a:t>
            </a:r>
          </a:p>
          <a:p>
            <a:r>
              <a:rPr lang="en-US" sz="3600" i="1" dirty="0"/>
              <a:t> Matt. 4:24, 12:22, 17:14-18;                                                                   Luke 7:21</a:t>
            </a:r>
          </a:p>
          <a:p>
            <a:pPr marL="0" indent="0">
              <a:buNone/>
            </a:pPr>
            <a:endParaRPr lang="en-US" sz="3600" i="1" dirty="0"/>
          </a:p>
          <a:p>
            <a:endParaRPr lang="en-US" sz="3600" dirty="0"/>
          </a:p>
        </p:txBody>
      </p:sp>
      <p:pic>
        <p:nvPicPr>
          <p:cNvPr id="4" name="Picture 2" descr="C:\Users\Ptr. Daniel White\Desktop\Bible pictures\Satan-Devil and demons\Satan&amp;Demons\Satan in council 1194-4.jpg"/>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7364249" y="0"/>
            <a:ext cx="5368925" cy="6858000"/>
          </a:xfrm>
          <a:prstGeom prst="rect">
            <a:avLst/>
          </a:prstGeom>
          <a:ln>
            <a:noFill/>
          </a:ln>
          <a:effectLst>
            <a:softEdge rad="112500"/>
          </a:effectLst>
        </p:spPr>
      </p:pic>
    </p:spTree>
    <p:extLst>
      <p:ext uri="{BB962C8B-B14F-4D97-AF65-F5344CB8AC3E}">
        <p14:creationId xmlns:p14="http://schemas.microsoft.com/office/powerpoint/2010/main" val="13945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57" y="202098"/>
            <a:ext cx="12006943" cy="6655902"/>
          </a:xfrm>
        </p:spPr>
        <p:txBody>
          <a:bodyPr>
            <a:normAutofit lnSpcReduction="10000"/>
          </a:bodyPr>
          <a:lstStyle/>
          <a:p>
            <a:r>
              <a:rPr lang="en-US" sz="3600" dirty="0"/>
              <a:t>Demons can still 'posses' people today and want to cause harm and damage in any way they can. </a:t>
            </a:r>
          </a:p>
          <a:p>
            <a:r>
              <a:rPr lang="en-US" sz="3600" dirty="0"/>
              <a:t>Through the power of God, and in the name of Jesus people, can be healed and demons can be driven out -  </a:t>
            </a:r>
            <a:r>
              <a:rPr lang="en-US" sz="3600" i="1" dirty="0"/>
              <a:t>Rev. 12:11 “And they overcame him by the blood of the Lamb, and by the word of their testimony.”</a:t>
            </a:r>
          </a:p>
          <a:p>
            <a:r>
              <a:rPr lang="en-US" sz="3600" dirty="0"/>
              <a:t>Jesus has total power over demons - </a:t>
            </a:r>
            <a:r>
              <a:rPr lang="en-US" sz="3600" i="1" dirty="0"/>
              <a:t>Matt. 28:18 “And Jesus came and </a:t>
            </a:r>
            <a:r>
              <a:rPr lang="en-US" sz="3600" i="1" dirty="0" err="1"/>
              <a:t>spake</a:t>
            </a:r>
            <a:r>
              <a:rPr lang="en-US" sz="3600" i="1" dirty="0"/>
              <a:t> unto them, saying, All power is given unto me in heaven and in earth.”</a:t>
            </a:r>
          </a:p>
          <a:p>
            <a:r>
              <a:rPr lang="en-US" sz="3600" i="1" dirty="0"/>
              <a:t> Matt. 10:1 “And when he had called unto him his twelve disciples, he gave them power against unclean spirits, to cast them out, and to heal all manner of sickness and all manner of disease.”</a:t>
            </a:r>
          </a:p>
        </p:txBody>
      </p:sp>
    </p:spTree>
    <p:extLst>
      <p:ext uri="{BB962C8B-B14F-4D97-AF65-F5344CB8AC3E}">
        <p14:creationId xmlns:p14="http://schemas.microsoft.com/office/powerpoint/2010/main" val="29540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752531" y="-50872"/>
            <a:ext cx="8276253" cy="6908872"/>
          </a:xfrm>
          <a:prstGeom prst="rect">
            <a:avLst/>
          </a:prstGeom>
        </p:spPr>
      </p:pic>
      <p:sp>
        <p:nvSpPr>
          <p:cNvPr id="2" name="Rectangle 1"/>
          <p:cNvSpPr/>
          <p:nvPr/>
        </p:nvSpPr>
        <p:spPr>
          <a:xfrm>
            <a:off x="5523722" y="0"/>
            <a:ext cx="6537649" cy="6986528"/>
          </a:xfrm>
          <a:prstGeom prst="rect">
            <a:avLst/>
          </a:prstGeom>
        </p:spPr>
        <p:txBody>
          <a:bodyPr wrap="square">
            <a:spAutoFit/>
          </a:bodyPr>
          <a:lstStyle/>
          <a:p>
            <a:pPr algn="ctr"/>
            <a:r>
              <a:rPr lang="en-US" sz="3200" i="1" dirty="0">
                <a:effectLst>
                  <a:glow rad="101600">
                    <a:schemeClr val="bg1">
                      <a:alpha val="60000"/>
                    </a:schemeClr>
                  </a:glow>
                </a:effectLst>
              </a:rPr>
              <a:t>(Luke 10:17-20) </a:t>
            </a:r>
          </a:p>
          <a:p>
            <a:pPr algn="ctr"/>
            <a:r>
              <a:rPr lang="en-US" sz="3200" i="1" dirty="0">
                <a:effectLst>
                  <a:glow rad="101600">
                    <a:schemeClr val="bg1">
                      <a:alpha val="60000"/>
                    </a:schemeClr>
                  </a:glow>
                </a:effectLst>
              </a:rPr>
              <a:t>“And the seventy returned again with joy, saying, Lord, even the devils are subject unto us through thy name. And he said unto them, I beheld Satan as lightning fall from heaven. Behold, I give unto you power to tread on serpents and scorpions, and over all the power of the enemy: and nothing shall by any means hurt you. Notwithstanding in this rejoice not, that the spirits are subject unto you; but rather rejoice, because your names are written in heaven.”</a:t>
            </a:r>
          </a:p>
        </p:txBody>
      </p:sp>
    </p:spTree>
    <p:extLst>
      <p:ext uri="{BB962C8B-B14F-4D97-AF65-F5344CB8AC3E}">
        <p14:creationId xmlns:p14="http://schemas.microsoft.com/office/powerpoint/2010/main" val="16281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876"/>
            <a:ext cx="12192000" cy="1325563"/>
          </a:xfrm>
        </p:spPr>
        <p:txBody>
          <a:bodyPr/>
          <a:lstStyle/>
          <a:p>
            <a:pPr algn="ctr"/>
            <a:r>
              <a:rPr lang="en-US" b="1" dirty="0">
                <a:solidFill>
                  <a:srgbClr val="FFFF00"/>
                </a:solidFill>
              </a:rPr>
              <a:t>Satan and his demons can bless those </a:t>
            </a:r>
            <a:br>
              <a:rPr lang="en-US" b="1" dirty="0">
                <a:solidFill>
                  <a:srgbClr val="FFFF00"/>
                </a:solidFill>
              </a:rPr>
            </a:br>
            <a:r>
              <a:rPr lang="en-US" b="1" dirty="0">
                <a:solidFill>
                  <a:srgbClr val="FFFF00"/>
                </a:solidFill>
              </a:rPr>
              <a:t>who serve them and promote their cause</a:t>
            </a:r>
          </a:p>
        </p:txBody>
      </p:sp>
      <p:sp>
        <p:nvSpPr>
          <p:cNvPr id="3" name="Content Placeholder 2"/>
          <p:cNvSpPr>
            <a:spLocks noGrp="1"/>
          </p:cNvSpPr>
          <p:nvPr>
            <p:ph idx="1"/>
          </p:nvPr>
        </p:nvSpPr>
        <p:spPr>
          <a:xfrm>
            <a:off x="74645" y="1492898"/>
            <a:ext cx="12117355" cy="5365102"/>
          </a:xfrm>
        </p:spPr>
        <p:txBody>
          <a:bodyPr>
            <a:normAutofit/>
          </a:bodyPr>
          <a:lstStyle/>
          <a:p>
            <a:pPr marL="0" indent="0" algn="ctr">
              <a:buNone/>
            </a:pPr>
            <a:r>
              <a:rPr lang="en-US" sz="3200" i="1" dirty="0"/>
              <a:t>“Behold, these are the ungodly, who prosper in the world; they increase in riches. Verily I have cleansed my heart in vain, and washed my hands in </a:t>
            </a:r>
            <a:r>
              <a:rPr lang="en-US" sz="3200" i="1" dirty="0" err="1"/>
              <a:t>innocency</a:t>
            </a:r>
            <a:r>
              <a:rPr lang="en-US" sz="3200" i="1" dirty="0"/>
              <a:t>. For all the day long have I been plagued, and chastened every morning. If I say, I will speak thus; behold, I should offend against the generation of thy children. When I thought to know this, it was too painful for me; Until I went into the sanctuary of God; then understood I their end. Surely thou didst set them in slippery places: thou </a:t>
            </a:r>
            <a:r>
              <a:rPr lang="en-US" sz="3200" i="1" dirty="0" err="1"/>
              <a:t>castedst</a:t>
            </a:r>
            <a:r>
              <a:rPr lang="en-US" sz="3200" i="1" dirty="0"/>
              <a:t> them down into destruction. How are they brought into desolation, as in a moment! they are utterly consumed with terrors. As a dream when one </a:t>
            </a:r>
            <a:r>
              <a:rPr lang="en-US" sz="3200" i="1" dirty="0" err="1"/>
              <a:t>awaketh</a:t>
            </a:r>
            <a:r>
              <a:rPr lang="en-US" sz="3200" i="1" dirty="0"/>
              <a:t>; so, O Lord, when thou </a:t>
            </a:r>
            <a:r>
              <a:rPr lang="en-US" sz="3200" i="1" dirty="0" err="1"/>
              <a:t>awakest</a:t>
            </a:r>
            <a:r>
              <a:rPr lang="en-US" sz="3200" i="1" dirty="0"/>
              <a:t>, thou shalt despise their image. Thus my heart was grieved, and I was pricked in my reins. So foolish was I, and ignorant.” (Psalms 73:12-22) </a:t>
            </a:r>
          </a:p>
        </p:txBody>
      </p:sp>
    </p:spTree>
    <p:extLst>
      <p:ext uri="{BB962C8B-B14F-4D97-AF65-F5344CB8AC3E}">
        <p14:creationId xmlns:p14="http://schemas.microsoft.com/office/powerpoint/2010/main" val="3690518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45877" y="1344865"/>
            <a:ext cx="7209692" cy="5407269"/>
          </a:xfrm>
          <a:prstGeom prst="rect">
            <a:avLst/>
          </a:prstGeom>
        </p:spPr>
      </p:pic>
      <p:sp>
        <p:nvSpPr>
          <p:cNvPr id="3" name="Content Placeholder 2"/>
          <p:cNvSpPr>
            <a:spLocks noGrp="1"/>
          </p:cNvSpPr>
          <p:nvPr>
            <p:ph idx="1"/>
          </p:nvPr>
        </p:nvSpPr>
        <p:spPr>
          <a:xfrm>
            <a:off x="0" y="1"/>
            <a:ext cx="12192000" cy="3956180"/>
          </a:xfrm>
        </p:spPr>
        <p:txBody>
          <a:bodyPr>
            <a:normAutofit/>
          </a:bodyPr>
          <a:lstStyle/>
          <a:p>
            <a:r>
              <a:rPr lang="en-US" sz="3600" dirty="0"/>
              <a:t>In the Bible, demons knew who Jesus was - </a:t>
            </a:r>
            <a:r>
              <a:rPr lang="en-US" sz="3600" i="1" dirty="0"/>
              <a:t>“And the evil spirit answered and said, Jesus I know, and Paul I know; but who are ye?”</a:t>
            </a:r>
          </a:p>
          <a:p>
            <a:r>
              <a:rPr lang="en-US" sz="3600" i="1" dirty="0"/>
              <a:t>Acts 19:13-16 </a:t>
            </a:r>
            <a:endParaRPr lang="en-US" sz="3600" dirty="0"/>
          </a:p>
        </p:txBody>
      </p:sp>
      <p:pic>
        <p:nvPicPr>
          <p:cNvPr id="2" name="Picture 1"/>
          <p:cNvPicPr>
            <a:picLocks noChangeAspect="1"/>
          </p:cNvPicPr>
          <p:nvPr/>
        </p:nvPicPr>
        <p:blipFill>
          <a:blip r:embed="rId3"/>
          <a:stretch>
            <a:fillRect/>
          </a:stretch>
        </p:blipFill>
        <p:spPr>
          <a:xfrm>
            <a:off x="3645877" y="1409341"/>
            <a:ext cx="7209692" cy="5407269"/>
          </a:xfrm>
          <a:prstGeom prst="rect">
            <a:avLst/>
          </a:prstGeom>
        </p:spPr>
      </p:pic>
      <p:pic>
        <p:nvPicPr>
          <p:cNvPr id="6" name="Picture 5"/>
          <p:cNvPicPr>
            <a:picLocks noChangeAspect="1"/>
          </p:cNvPicPr>
          <p:nvPr/>
        </p:nvPicPr>
        <p:blipFill>
          <a:blip r:embed="rId4"/>
          <a:stretch>
            <a:fillRect/>
          </a:stretch>
        </p:blipFill>
        <p:spPr>
          <a:xfrm>
            <a:off x="3645877" y="1344865"/>
            <a:ext cx="7209692" cy="5471745"/>
          </a:xfrm>
          <a:prstGeom prst="rect">
            <a:avLst/>
          </a:prstGeom>
        </p:spPr>
      </p:pic>
    </p:spTree>
    <p:extLst>
      <p:ext uri="{BB962C8B-B14F-4D97-AF65-F5344CB8AC3E}">
        <p14:creationId xmlns:p14="http://schemas.microsoft.com/office/powerpoint/2010/main" val="23985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5" y="281150"/>
            <a:ext cx="12117355" cy="1325563"/>
          </a:xfrm>
        </p:spPr>
        <p:txBody>
          <a:bodyPr>
            <a:normAutofit fontScale="90000"/>
          </a:bodyPr>
          <a:lstStyle/>
          <a:p>
            <a:pPr algn="ctr"/>
            <a:r>
              <a:rPr lang="en-US" b="1" dirty="0"/>
              <a:t>The Demoniac of Gadara</a:t>
            </a:r>
            <a:br>
              <a:rPr lang="en-US" b="1" dirty="0"/>
            </a:br>
            <a:r>
              <a:rPr lang="en-US" b="1" i="1" dirty="0"/>
              <a:t>(Luke 8:26-36)</a:t>
            </a:r>
            <a:br>
              <a:rPr lang="en-US" dirty="0"/>
            </a:br>
            <a:endParaRPr lang="en-US" dirty="0"/>
          </a:p>
        </p:txBody>
      </p:sp>
      <p:pic>
        <p:nvPicPr>
          <p:cNvPr id="6" name="Picture 5"/>
          <p:cNvPicPr>
            <a:picLocks noChangeAspect="1"/>
          </p:cNvPicPr>
          <p:nvPr/>
        </p:nvPicPr>
        <p:blipFill>
          <a:blip r:embed="rId2"/>
          <a:stretch>
            <a:fillRect/>
          </a:stretch>
        </p:blipFill>
        <p:spPr>
          <a:xfrm>
            <a:off x="1912776" y="1352939"/>
            <a:ext cx="8811644" cy="5505061"/>
          </a:xfrm>
          <a:prstGeom prst="rect">
            <a:avLst/>
          </a:prstGeom>
        </p:spPr>
      </p:pic>
      <p:pic>
        <p:nvPicPr>
          <p:cNvPr id="4" name="Picture 3"/>
          <p:cNvPicPr>
            <a:picLocks noChangeAspect="1"/>
          </p:cNvPicPr>
          <p:nvPr/>
        </p:nvPicPr>
        <p:blipFill>
          <a:blip r:embed="rId3"/>
          <a:stretch>
            <a:fillRect/>
          </a:stretch>
        </p:blipFill>
        <p:spPr>
          <a:xfrm>
            <a:off x="6288833" y="1352939"/>
            <a:ext cx="4483405" cy="5548767"/>
          </a:xfrm>
          <a:prstGeom prst="rect">
            <a:avLst/>
          </a:prstGeom>
          <a:ln>
            <a:noFill/>
          </a:ln>
          <a:effectLst>
            <a:softEdge rad="112500"/>
          </a:effectLst>
        </p:spPr>
      </p:pic>
    </p:spTree>
    <p:extLst>
      <p:ext uri="{BB962C8B-B14F-4D97-AF65-F5344CB8AC3E}">
        <p14:creationId xmlns:p14="http://schemas.microsoft.com/office/powerpoint/2010/main" val="4645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37"/>
            <a:ext cx="12192000" cy="1325563"/>
          </a:xfrm>
        </p:spPr>
        <p:txBody>
          <a:bodyPr>
            <a:normAutofit fontScale="90000"/>
          </a:bodyPr>
          <a:lstStyle/>
          <a:p>
            <a:pPr algn="ctr"/>
            <a:r>
              <a:rPr lang="en-US" b="1" dirty="0"/>
              <a:t>The Bible makes it very clear that not every illness (physical or mental) is caused by demons/evil spirits/unclean spirits.</a:t>
            </a:r>
          </a:p>
        </p:txBody>
      </p:sp>
      <p:sp>
        <p:nvSpPr>
          <p:cNvPr id="3" name="Content Placeholder 2"/>
          <p:cNvSpPr>
            <a:spLocks noGrp="1"/>
          </p:cNvSpPr>
          <p:nvPr>
            <p:ph idx="1"/>
          </p:nvPr>
        </p:nvSpPr>
        <p:spPr>
          <a:xfrm>
            <a:off x="0" y="1604865"/>
            <a:ext cx="12192000" cy="5253135"/>
          </a:xfrm>
        </p:spPr>
        <p:txBody>
          <a:bodyPr>
            <a:noAutofit/>
          </a:bodyPr>
          <a:lstStyle/>
          <a:p>
            <a:r>
              <a:rPr lang="en-US" sz="3000" dirty="0">
                <a:solidFill>
                  <a:srgbClr val="FFFF00"/>
                </a:solidFill>
              </a:rPr>
              <a:t>Sickness of chastisement </a:t>
            </a:r>
            <a:r>
              <a:rPr lang="en-US" sz="3000" dirty="0"/>
              <a:t>- </a:t>
            </a:r>
            <a:r>
              <a:rPr lang="en-US" sz="3000" i="1" dirty="0"/>
              <a:t>1 Cor. 11:30 “For this cause many are weak and sickly among you, and many sleep.”</a:t>
            </a:r>
          </a:p>
          <a:p>
            <a:r>
              <a:rPr lang="en-US" sz="3000" dirty="0">
                <a:solidFill>
                  <a:srgbClr val="FFFF00"/>
                </a:solidFill>
              </a:rPr>
              <a:t>Sickness unto the glory of God </a:t>
            </a:r>
            <a:r>
              <a:rPr lang="en-US" sz="3000" dirty="0"/>
              <a:t>- </a:t>
            </a:r>
            <a:r>
              <a:rPr lang="en-US" sz="3000" i="1" dirty="0"/>
              <a:t>John 11:4 “When Jesus heard that, he said, This sickness is not unto death, but for the glory of God, that the Son of God might be glorified thereby.”</a:t>
            </a:r>
          </a:p>
          <a:p>
            <a:r>
              <a:rPr lang="en-US" sz="3000" dirty="0">
                <a:solidFill>
                  <a:srgbClr val="FFFF00"/>
                </a:solidFill>
              </a:rPr>
              <a:t>Sickness because of the fall </a:t>
            </a:r>
            <a:r>
              <a:rPr lang="en-US" sz="3000" dirty="0"/>
              <a:t>- Mankind is now subject to diseases, sickness, illnesses and deterioration – </a:t>
            </a:r>
            <a:r>
              <a:rPr lang="en-US" sz="3000" i="1" dirty="0"/>
              <a:t>Phil. 2:27 “For indeed he (</a:t>
            </a:r>
            <a:r>
              <a:rPr lang="en-US" sz="3000" i="1" dirty="0" err="1"/>
              <a:t>Epaphroditus</a:t>
            </a:r>
            <a:r>
              <a:rPr lang="en-US" sz="3000" i="1" dirty="0"/>
              <a:t>) was sick nigh unto death: but God had mercy on him.”</a:t>
            </a:r>
          </a:p>
          <a:p>
            <a:r>
              <a:rPr lang="en-US" sz="3000" dirty="0">
                <a:solidFill>
                  <a:srgbClr val="FFFF00"/>
                </a:solidFill>
              </a:rPr>
              <a:t>Sickness unto death </a:t>
            </a:r>
            <a:r>
              <a:rPr lang="en-US" sz="3000" i="1" dirty="0"/>
              <a:t>- Gen. 3:19 “In the sweat of thy face shalt thou eat bread, till thou return unto the ground; for out of it </a:t>
            </a:r>
            <a:r>
              <a:rPr lang="en-US" sz="3000" i="1" dirty="0" err="1"/>
              <a:t>wast</a:t>
            </a:r>
            <a:r>
              <a:rPr lang="en-US" sz="3000" i="1" dirty="0"/>
              <a:t> thou taken: for dust thou art, and unto dust shalt thou return.”</a:t>
            </a:r>
            <a:br>
              <a:rPr lang="en-US" sz="3000" dirty="0"/>
            </a:br>
            <a:br>
              <a:rPr lang="en-US" sz="3000" dirty="0"/>
            </a:br>
            <a:endParaRPr lang="en-US" sz="3000" dirty="0"/>
          </a:p>
        </p:txBody>
      </p:sp>
    </p:spTree>
    <p:extLst>
      <p:ext uri="{BB962C8B-B14F-4D97-AF65-F5344CB8AC3E}">
        <p14:creationId xmlns:p14="http://schemas.microsoft.com/office/powerpoint/2010/main" val="35474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950" y="727625"/>
            <a:ext cx="6223519" cy="3416320"/>
          </a:xfrm>
          <a:prstGeom prst="rect">
            <a:avLst/>
          </a:prstGeom>
        </p:spPr>
        <p:txBody>
          <a:bodyPr wrap="square">
            <a:spAutoFit/>
          </a:bodyPr>
          <a:lstStyle/>
          <a:p>
            <a:pPr algn="ctr"/>
            <a:r>
              <a:rPr lang="en-US" sz="3600" dirty="0">
                <a:solidFill>
                  <a:srgbClr val="FFFF00"/>
                </a:solidFill>
              </a:rPr>
              <a:t>Satan the Prince of Demons</a:t>
            </a:r>
          </a:p>
          <a:p>
            <a:pPr algn="ctr"/>
            <a:r>
              <a:rPr lang="en-US" sz="3600" dirty="0"/>
              <a:t> </a:t>
            </a:r>
          </a:p>
          <a:p>
            <a:pPr algn="ctr"/>
            <a:r>
              <a:rPr lang="en-US" sz="3600" dirty="0"/>
              <a:t>This title is found in </a:t>
            </a:r>
            <a:r>
              <a:rPr lang="en-US" sz="3600" i="1" dirty="0"/>
              <a:t>Matthew 12:24 </a:t>
            </a:r>
            <a:r>
              <a:rPr lang="en-US" sz="3600" dirty="0"/>
              <a:t>and </a:t>
            </a:r>
            <a:r>
              <a:rPr lang="en-US" sz="3600" i="1" dirty="0"/>
              <a:t>Luke 11:15, </a:t>
            </a:r>
            <a:r>
              <a:rPr lang="en-US" sz="3600" dirty="0"/>
              <a:t>and obviously shows his authority over all other demons.</a:t>
            </a:r>
          </a:p>
        </p:txBody>
      </p:sp>
      <p:pic>
        <p:nvPicPr>
          <p:cNvPr id="3" name="Picture 2"/>
          <p:cNvPicPr>
            <a:picLocks noChangeAspect="1"/>
          </p:cNvPicPr>
          <p:nvPr/>
        </p:nvPicPr>
        <p:blipFill>
          <a:blip r:embed="rId2"/>
          <a:stretch>
            <a:fillRect/>
          </a:stretch>
        </p:blipFill>
        <p:spPr>
          <a:xfrm>
            <a:off x="6256401" y="662311"/>
            <a:ext cx="5719828" cy="5719828"/>
          </a:xfrm>
          <a:prstGeom prst="rect">
            <a:avLst/>
          </a:prstGeom>
        </p:spPr>
      </p:pic>
    </p:spTree>
    <p:extLst>
      <p:ext uri="{BB962C8B-B14F-4D97-AF65-F5344CB8AC3E}">
        <p14:creationId xmlns:p14="http://schemas.microsoft.com/office/powerpoint/2010/main" val="1804942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73" y="178513"/>
            <a:ext cx="11963399" cy="1325563"/>
          </a:xfrm>
        </p:spPr>
        <p:txBody>
          <a:bodyPr/>
          <a:lstStyle/>
          <a:p>
            <a:pPr algn="ctr"/>
            <a:r>
              <a:rPr lang="en-US" b="1" dirty="0">
                <a:solidFill>
                  <a:srgbClr val="FFFF00"/>
                </a:solidFill>
              </a:rPr>
              <a:t>Demons were once God's Angels but now thy </a:t>
            </a:r>
            <a:br>
              <a:rPr lang="en-US" b="1" dirty="0">
                <a:solidFill>
                  <a:srgbClr val="FFFF00"/>
                </a:solidFill>
              </a:rPr>
            </a:br>
            <a:r>
              <a:rPr lang="en-US" b="1" dirty="0">
                <a:solidFill>
                  <a:srgbClr val="FFFF00"/>
                </a:solidFill>
              </a:rPr>
              <a:t>are the enemies of God and mankind</a:t>
            </a:r>
          </a:p>
        </p:txBody>
      </p:sp>
      <p:sp>
        <p:nvSpPr>
          <p:cNvPr id="3" name="Content Placeholder 2"/>
          <p:cNvSpPr>
            <a:spLocks noGrp="1"/>
          </p:cNvSpPr>
          <p:nvPr>
            <p:ph idx="1"/>
          </p:nvPr>
        </p:nvSpPr>
        <p:spPr>
          <a:xfrm>
            <a:off x="0" y="1884784"/>
            <a:ext cx="9395927" cy="4320171"/>
          </a:xfrm>
        </p:spPr>
        <p:txBody>
          <a:bodyPr>
            <a:normAutofit fontScale="92500" lnSpcReduction="10000"/>
          </a:bodyPr>
          <a:lstStyle/>
          <a:p>
            <a:r>
              <a:rPr lang="en-US" sz="3900" dirty="0"/>
              <a:t>Physical Disease – </a:t>
            </a:r>
            <a:r>
              <a:rPr lang="en-US" sz="3900" i="1" dirty="0"/>
              <a:t>Matt. 9:32-33; I Cor. 11:30</a:t>
            </a:r>
          </a:p>
          <a:p>
            <a:r>
              <a:rPr lang="en-US" sz="3900" dirty="0"/>
              <a:t>Mental Disorders – </a:t>
            </a:r>
            <a:r>
              <a:rPr lang="en-US" sz="3900" i="1" dirty="0"/>
              <a:t>Mark 5:4-5; Luke 9:37-42</a:t>
            </a:r>
            <a:endParaRPr lang="en-US" sz="3900" dirty="0"/>
          </a:p>
          <a:p>
            <a:r>
              <a:rPr lang="en-US" sz="3900" dirty="0"/>
              <a:t>Moral Impurity – </a:t>
            </a:r>
            <a:r>
              <a:rPr lang="en-US" sz="3900" i="1" dirty="0"/>
              <a:t>Lev. 18; Deut. 18</a:t>
            </a:r>
          </a:p>
          <a:p>
            <a:r>
              <a:rPr lang="en-US" sz="3900" dirty="0"/>
              <a:t>False Doctrine – </a:t>
            </a:r>
            <a:r>
              <a:rPr lang="en-US" sz="3900" i="1" dirty="0"/>
              <a:t>I Tim. 4:1; Rev. 2:2, 14</a:t>
            </a:r>
          </a:p>
          <a:p>
            <a:r>
              <a:rPr lang="en-US" sz="3900" dirty="0"/>
              <a:t>Rulers over Nations - Daniel speaks of the Prince of Persia</a:t>
            </a:r>
            <a:r>
              <a:rPr lang="en-US" sz="3900" i="1" dirty="0"/>
              <a:t> </a:t>
            </a:r>
            <a:r>
              <a:rPr lang="en-US" sz="3900" dirty="0"/>
              <a:t>and the Prince of Greece</a:t>
            </a:r>
            <a:r>
              <a:rPr lang="en-US" sz="3900" i="1" dirty="0"/>
              <a:t> </a:t>
            </a:r>
            <a:r>
              <a:rPr lang="en-US" sz="3900" dirty="0"/>
              <a:t>as being demons he was fighting against – </a:t>
            </a:r>
            <a:r>
              <a:rPr lang="en-US" sz="3900" i="1" dirty="0"/>
              <a:t>Dan. 10</a:t>
            </a:r>
          </a:p>
          <a:p>
            <a:r>
              <a:rPr lang="en-US" sz="3900" dirty="0"/>
              <a:t>Spiritual warfare – </a:t>
            </a:r>
            <a:r>
              <a:rPr lang="en-US" sz="3900" i="1" dirty="0"/>
              <a:t>Eph. 6:10-18</a:t>
            </a:r>
          </a:p>
          <a:p>
            <a:endParaRPr lang="en-US" sz="3600" dirty="0"/>
          </a:p>
        </p:txBody>
      </p:sp>
      <p:pic>
        <p:nvPicPr>
          <p:cNvPr id="5" name="Picture 4"/>
          <p:cNvPicPr>
            <a:picLocks noChangeAspect="1"/>
          </p:cNvPicPr>
          <p:nvPr/>
        </p:nvPicPr>
        <p:blipFill>
          <a:blip r:embed="rId2"/>
          <a:stretch>
            <a:fillRect/>
          </a:stretch>
        </p:blipFill>
        <p:spPr>
          <a:xfrm>
            <a:off x="8749006" y="4648999"/>
            <a:ext cx="3442994" cy="2209001"/>
          </a:xfrm>
          <a:prstGeom prst="rect">
            <a:avLst/>
          </a:prstGeom>
          <a:ln>
            <a:noFill/>
          </a:ln>
          <a:effectLst>
            <a:softEdge rad="112500"/>
          </a:effectLst>
        </p:spPr>
      </p:pic>
    </p:spTree>
    <p:extLst>
      <p:ext uri="{BB962C8B-B14F-4D97-AF65-F5344CB8AC3E}">
        <p14:creationId xmlns:p14="http://schemas.microsoft.com/office/powerpoint/2010/main" val="26960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98866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ubaby777.files.wordpress.com/2015/03/for-we-wres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906" y="47207"/>
            <a:ext cx="4423164" cy="681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79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zarkchristiantabernacle.com/wp-content/uploads/2015/10/ephesians-6-spiritual-warfare-good-fight-faith-hope-charity-david-goliath-gian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88" y="0"/>
            <a:ext cx="11650824" cy="751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452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5273"/>
            <a:ext cx="12192000" cy="6727371"/>
          </a:xfrm>
        </p:spPr>
        <p:txBody>
          <a:bodyPr>
            <a:normAutofit/>
          </a:bodyPr>
          <a:lstStyle/>
          <a:p>
            <a:pPr>
              <a:buFont typeface="Wingdings" panose="05000000000000000000" pitchFamily="2" charset="2"/>
              <a:buChar char="Ø"/>
            </a:pPr>
            <a:r>
              <a:rPr lang="en-US" dirty="0">
                <a:solidFill>
                  <a:srgbClr val="FFFF00"/>
                </a:solidFill>
              </a:rPr>
              <a:t> Our Spiritual Warfare is Against “Principalities” – </a:t>
            </a:r>
          </a:p>
          <a:p>
            <a:pPr marL="0" indent="0">
              <a:buNone/>
            </a:pPr>
            <a:r>
              <a:rPr lang="en-US" dirty="0"/>
              <a:t>Note: The concept of principalities is understood by the Greek word </a:t>
            </a:r>
            <a:r>
              <a:rPr lang="en-US" i="1" dirty="0" err="1"/>
              <a:t>arche</a:t>
            </a:r>
            <a:r>
              <a:rPr lang="en-US" dirty="0"/>
              <a:t> meaning chief or ruler. These principalities are ruling demon spirits possessing executive authority or governmental rule in the world.</a:t>
            </a:r>
          </a:p>
          <a:p>
            <a:pPr>
              <a:buFont typeface="Wingdings" panose="05000000000000000000" pitchFamily="2" charset="2"/>
              <a:buChar char="Ø"/>
            </a:pPr>
            <a:r>
              <a:rPr lang="en-US" dirty="0">
                <a:solidFill>
                  <a:srgbClr val="FFFF00"/>
                </a:solidFill>
              </a:rPr>
              <a:t> Our Spiritual Warfare is Against "Powers”-</a:t>
            </a:r>
          </a:p>
          <a:p>
            <a:pPr marL="0" indent="0">
              <a:buNone/>
            </a:pPr>
            <a:r>
              <a:rPr lang="en-US" dirty="0"/>
              <a:t>Note: The Greek word for "powers" is </a:t>
            </a:r>
            <a:r>
              <a:rPr lang="en-US" i="1" dirty="0" err="1"/>
              <a:t>exousia</a:t>
            </a:r>
            <a:r>
              <a:rPr lang="en-US" dirty="0"/>
              <a:t> which means derived or conferred authority, the warrant or right to do something, or delegated influences of control.</a:t>
            </a:r>
          </a:p>
          <a:p>
            <a:pPr>
              <a:buFont typeface="Wingdings" panose="05000000000000000000" pitchFamily="2" charset="2"/>
              <a:buChar char="Ø"/>
            </a:pPr>
            <a:r>
              <a:rPr lang="en-US" dirty="0">
                <a:solidFill>
                  <a:srgbClr val="FFFF00"/>
                </a:solidFill>
              </a:rPr>
              <a:t> Our Spiritual Warfare is Against “Rulers of Darkness” </a:t>
            </a:r>
            <a:r>
              <a:rPr lang="en-US" i="1" dirty="0">
                <a:solidFill>
                  <a:srgbClr val="FFFF00"/>
                </a:solidFill>
              </a:rPr>
              <a:t>– </a:t>
            </a:r>
            <a:r>
              <a:rPr lang="en-US" i="1" dirty="0"/>
              <a:t>“Men loved darkness rather than light, because their deeds were evil.</a:t>
            </a:r>
            <a:r>
              <a:rPr lang="en-US" b="1" i="1" dirty="0"/>
              <a:t>”</a:t>
            </a:r>
          </a:p>
          <a:p>
            <a:pPr>
              <a:buFont typeface="Wingdings" panose="05000000000000000000" pitchFamily="2" charset="2"/>
              <a:buChar char="Ø"/>
            </a:pPr>
            <a:r>
              <a:rPr lang="en-US" b="1" i="1" dirty="0">
                <a:solidFill>
                  <a:srgbClr val="FFFF00"/>
                </a:solidFill>
              </a:rPr>
              <a:t> </a:t>
            </a:r>
            <a:r>
              <a:rPr lang="en-US" dirty="0">
                <a:solidFill>
                  <a:srgbClr val="FFFF00"/>
                </a:solidFill>
              </a:rPr>
              <a:t>Our Spiritual Warfare is Against “Spiritual Wickedness in Heavenly Places” -</a:t>
            </a:r>
          </a:p>
          <a:p>
            <a:pPr marL="0" indent="0">
              <a:buNone/>
            </a:pPr>
            <a:r>
              <a:rPr lang="en-US" dirty="0"/>
              <a:t>Note: The Greek word for wickedness is </a:t>
            </a:r>
            <a:r>
              <a:rPr lang="en-US" i="1" dirty="0" err="1"/>
              <a:t>ponēria</a:t>
            </a:r>
            <a:r>
              <a:rPr lang="en-US" i="1" dirty="0"/>
              <a:t> </a:t>
            </a:r>
            <a:r>
              <a:rPr lang="en-US" dirty="0"/>
              <a:t>and means total depravity.</a:t>
            </a:r>
          </a:p>
          <a:p>
            <a:pPr marL="0" indent="0">
              <a:buNone/>
            </a:pPr>
            <a:r>
              <a:rPr lang="en-US" dirty="0"/>
              <a:t>Note: Since Satan is the “</a:t>
            </a:r>
            <a:r>
              <a:rPr lang="en-US" i="1" dirty="0"/>
              <a:t>prince of the power of the air”</a:t>
            </a:r>
            <a:r>
              <a:rPr lang="en-US" dirty="0"/>
              <a:t>, these wicked spirits, in high places, are often understood to be the collective organization of all of Satan's wicked demon spirits. </a:t>
            </a:r>
          </a:p>
          <a:p>
            <a:pPr marL="0" indent="0">
              <a:buNone/>
            </a:pPr>
            <a:endParaRPr lang="en-US" dirty="0"/>
          </a:p>
        </p:txBody>
      </p:sp>
    </p:spTree>
    <p:extLst>
      <p:ext uri="{BB962C8B-B14F-4D97-AF65-F5344CB8AC3E}">
        <p14:creationId xmlns:p14="http://schemas.microsoft.com/office/powerpoint/2010/main" val="41046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1"/>
            <a:ext cx="12192000" cy="5897563"/>
          </a:xfrm>
        </p:spPr>
        <p:txBody>
          <a:bodyPr>
            <a:noAutofit/>
          </a:bodyPr>
          <a:lstStyle/>
          <a:p>
            <a:pPr hangingPunct="0"/>
            <a:r>
              <a:rPr lang="en-US" sz="3600" dirty="0">
                <a:solidFill>
                  <a:srgbClr val="FFFF00"/>
                </a:solidFill>
              </a:rPr>
              <a:t>Warfare</a:t>
            </a:r>
            <a:r>
              <a:rPr lang="en-US" sz="3600" dirty="0"/>
              <a:t> (</a:t>
            </a:r>
            <a:r>
              <a:rPr lang="en-US" sz="3600" b="1" cap="small" dirty="0"/>
              <a:t>strateia</a:t>
            </a:r>
            <a:r>
              <a:rPr lang="en-US" sz="3600" dirty="0"/>
              <a:t>) - To carry on hostilities; to engage in battle; to contend, to strive; to be in a state of hostile contention  -                </a:t>
            </a:r>
            <a:r>
              <a:rPr lang="en-US" sz="3600" i="1" dirty="0"/>
              <a:t>II Cor. 10:3-6;  I Tim. 1:18;  II Tim. 2:1-3; James 4:1-2;                     I Peter 2:11</a:t>
            </a:r>
          </a:p>
          <a:p>
            <a:pPr hangingPunct="0"/>
            <a:r>
              <a:rPr lang="en-US" sz="3600" dirty="0">
                <a:solidFill>
                  <a:srgbClr val="FFFF00"/>
                </a:solidFill>
              </a:rPr>
              <a:t>Fight </a:t>
            </a:r>
            <a:r>
              <a:rPr lang="en-US" sz="3600" dirty="0"/>
              <a:t>(</a:t>
            </a:r>
            <a:r>
              <a:rPr lang="en-US" sz="3600" b="1" cap="small" dirty="0"/>
              <a:t>agonizomai</a:t>
            </a:r>
            <a:r>
              <a:rPr lang="en-US" sz="3600" dirty="0"/>
              <a:t>) - To gain control through struggle; to attempt to defeat; subdue or destroy in order to gain victory  -  </a:t>
            </a:r>
            <a:r>
              <a:rPr lang="en-US" sz="3600" i="1" dirty="0"/>
              <a:t>I Cor. 9:26; I Tim. 6:12;  II Tim. 4:7</a:t>
            </a:r>
          </a:p>
          <a:p>
            <a:pPr hangingPunct="0"/>
            <a:r>
              <a:rPr lang="en-US" sz="3600" dirty="0">
                <a:solidFill>
                  <a:srgbClr val="FFFF00"/>
                </a:solidFill>
              </a:rPr>
              <a:t>Wrestle</a:t>
            </a:r>
            <a:r>
              <a:rPr lang="en-US" sz="3600" dirty="0"/>
              <a:t> (</a:t>
            </a:r>
            <a:r>
              <a:rPr lang="en-US" sz="3600" b="1" cap="small" dirty="0"/>
              <a:t>pale</a:t>
            </a:r>
            <a:r>
              <a:rPr lang="en-US" sz="3600" dirty="0"/>
              <a:t>) - To struggle in hand to hand combat with an opponent in an attempt to throw or force him to the ground  -  </a:t>
            </a:r>
            <a:r>
              <a:rPr lang="en-US" sz="3600" i="1" dirty="0"/>
              <a:t>Eph. 6:10-18</a:t>
            </a:r>
          </a:p>
          <a:p>
            <a:pPr hangingPunct="0">
              <a:buNone/>
            </a:pPr>
            <a:endParaRPr lang="en-US" sz="3600" dirty="0"/>
          </a:p>
        </p:txBody>
      </p:sp>
    </p:spTree>
    <p:extLst>
      <p:ext uri="{BB962C8B-B14F-4D97-AF65-F5344CB8AC3E}">
        <p14:creationId xmlns:p14="http://schemas.microsoft.com/office/powerpoint/2010/main" val="33967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4" y="136850"/>
            <a:ext cx="12192000" cy="5364163"/>
          </a:xfrm>
        </p:spPr>
        <p:txBody>
          <a:bodyPr>
            <a:noAutofit/>
          </a:bodyPr>
          <a:lstStyle/>
          <a:p>
            <a:pPr hangingPunct="0"/>
            <a:r>
              <a:rPr lang="en-US" sz="3600" dirty="0">
                <a:solidFill>
                  <a:srgbClr val="FFFF00"/>
                </a:solidFill>
              </a:rPr>
              <a:t>Strive</a:t>
            </a:r>
            <a:r>
              <a:rPr lang="en-US" sz="3600" dirty="0"/>
              <a:t> (</a:t>
            </a:r>
            <a:r>
              <a:rPr lang="en-US" sz="3600" b="1" cap="small" dirty="0"/>
              <a:t>sunathleo</a:t>
            </a:r>
            <a:r>
              <a:rPr lang="en-US" sz="3600" dirty="0"/>
              <a:t>) - To make great effort to do ones best; strenuous exertion; earnest effort  -  </a:t>
            </a:r>
            <a:r>
              <a:rPr lang="en-US" sz="3600" i="1" dirty="0"/>
              <a:t>I Cor. 9:24-25;  II Tim. 2:5</a:t>
            </a:r>
          </a:p>
          <a:p>
            <a:pPr hangingPunct="0"/>
            <a:r>
              <a:rPr lang="en-US" sz="3600" dirty="0">
                <a:solidFill>
                  <a:srgbClr val="FFFF00"/>
                </a:solidFill>
              </a:rPr>
              <a:t>Soldier</a:t>
            </a:r>
            <a:r>
              <a:rPr lang="en-US" sz="3600" dirty="0"/>
              <a:t> (</a:t>
            </a:r>
            <a:r>
              <a:rPr lang="en-US" sz="3600" b="1" cap="small" dirty="0"/>
              <a:t>stratiotes</a:t>
            </a:r>
            <a:r>
              <a:rPr lang="en-US" sz="3600" dirty="0"/>
              <a:t>) - One engaged in military service; one who fights for a specified cause  -  </a:t>
            </a:r>
            <a:r>
              <a:rPr lang="en-US" sz="3600" i="1" dirty="0"/>
              <a:t>II Tim. 2:3-4</a:t>
            </a:r>
          </a:p>
          <a:p>
            <a:pPr hangingPunct="0"/>
            <a:r>
              <a:rPr lang="en-US" sz="3600" dirty="0">
                <a:solidFill>
                  <a:srgbClr val="FFFF00"/>
                </a:solidFill>
              </a:rPr>
              <a:t>Contend</a:t>
            </a:r>
            <a:r>
              <a:rPr lang="en-US" sz="3600" dirty="0"/>
              <a:t> (</a:t>
            </a:r>
            <a:r>
              <a:rPr lang="en-US" sz="3600" b="1" cap="small" dirty="0"/>
              <a:t>epagonizomai</a:t>
            </a:r>
            <a:r>
              <a:rPr lang="en-US" sz="3600" dirty="0"/>
              <a:t>) - To hold firm to the truth; to strive in debate  -  </a:t>
            </a:r>
            <a:r>
              <a:rPr lang="en-US" sz="3600" i="1" dirty="0"/>
              <a:t>Jude 3-9</a:t>
            </a:r>
          </a:p>
          <a:p>
            <a:endParaRPr lang="en-US" sz="3600" dirty="0"/>
          </a:p>
          <a:p>
            <a:endParaRPr lang="en-US" sz="3600" dirty="0"/>
          </a:p>
        </p:txBody>
      </p:sp>
      <p:pic>
        <p:nvPicPr>
          <p:cNvPr id="2" name="Picture 1"/>
          <p:cNvPicPr>
            <a:picLocks noChangeAspect="1"/>
          </p:cNvPicPr>
          <p:nvPr/>
        </p:nvPicPr>
        <p:blipFill>
          <a:blip r:embed="rId3"/>
          <a:stretch>
            <a:fillRect/>
          </a:stretch>
        </p:blipFill>
        <p:spPr>
          <a:xfrm>
            <a:off x="5238601" y="3382187"/>
            <a:ext cx="4777423" cy="3121250"/>
          </a:xfrm>
          <a:prstGeom prst="rect">
            <a:avLst/>
          </a:prstGeom>
        </p:spPr>
      </p:pic>
    </p:spTree>
    <p:extLst>
      <p:ext uri="{BB962C8B-B14F-4D97-AF65-F5344CB8AC3E}">
        <p14:creationId xmlns:p14="http://schemas.microsoft.com/office/powerpoint/2010/main" val="20539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124201" y="183164"/>
            <a:ext cx="6111296" cy="6674837"/>
          </a:xfrm>
          <a:prstGeom prst="rect">
            <a:avLst/>
          </a:prstGeom>
          <a:noFill/>
          <a:ln w="9525">
            <a:noFill/>
            <a:miter lim="800000"/>
            <a:headEnd/>
            <a:tailEnd/>
          </a:ln>
        </p:spPr>
      </p:pic>
      <p:sp>
        <p:nvSpPr>
          <p:cNvPr id="2" name="Title 1"/>
          <p:cNvSpPr>
            <a:spLocks noGrp="1"/>
          </p:cNvSpPr>
          <p:nvPr>
            <p:ph type="ctrTitle"/>
          </p:nvPr>
        </p:nvSpPr>
        <p:spPr>
          <a:xfrm>
            <a:off x="1524000" y="1"/>
            <a:ext cx="9144000" cy="2362200"/>
          </a:xfrm>
        </p:spPr>
        <p:txBody>
          <a:bodyPr>
            <a:normAutofit/>
          </a:bodyPr>
          <a:lstStyle/>
          <a:p>
            <a:r>
              <a:rPr lang="en-US" sz="5400" b="1" i="1" dirty="0">
                <a:effectLst>
                  <a:glow rad="228600">
                    <a:schemeClr val="accent6">
                      <a:satMod val="175000"/>
                      <a:alpha val="40000"/>
                    </a:schemeClr>
                  </a:glow>
                </a:effectLst>
              </a:rPr>
              <a:t>Understanding Strongholds</a:t>
            </a:r>
          </a:p>
        </p:txBody>
      </p:sp>
      <p:sp>
        <p:nvSpPr>
          <p:cNvPr id="3" name="Subtitle 2"/>
          <p:cNvSpPr>
            <a:spLocks noGrp="1"/>
          </p:cNvSpPr>
          <p:nvPr>
            <p:ph type="subTitle" idx="1"/>
          </p:nvPr>
        </p:nvSpPr>
        <p:spPr>
          <a:xfrm>
            <a:off x="2133600" y="2743200"/>
            <a:ext cx="7924800" cy="2895600"/>
          </a:xfrm>
        </p:spPr>
        <p:txBody>
          <a:bodyPr>
            <a:noAutofit/>
          </a:bodyPr>
          <a:lstStyle/>
          <a:p>
            <a:r>
              <a:rPr lang="en-US" sz="4000" i="1" dirty="0">
                <a:effectLst>
                  <a:glow rad="101600">
                    <a:schemeClr val="bg1">
                      <a:alpha val="60000"/>
                    </a:schemeClr>
                  </a:glow>
                </a:effectLst>
              </a:rPr>
              <a:t>“For though we walk in the flesh, we do not war after the flesh: For the weapons of our warfare are not carnal, but mighty through God to the pulling down of strong holds.”</a:t>
            </a:r>
          </a:p>
        </p:txBody>
      </p:sp>
      <p:sp>
        <p:nvSpPr>
          <p:cNvPr id="5" name="Rectangle 4"/>
          <p:cNvSpPr/>
          <p:nvPr/>
        </p:nvSpPr>
        <p:spPr>
          <a:xfrm>
            <a:off x="2057400" y="2057401"/>
            <a:ext cx="8077200" cy="4524315"/>
          </a:xfrm>
          <a:prstGeom prst="rect">
            <a:avLst/>
          </a:prstGeom>
        </p:spPr>
        <p:txBody>
          <a:bodyPr wrap="square">
            <a:spAutoFit/>
          </a:bodyPr>
          <a:lstStyle/>
          <a:p>
            <a:pPr algn="ctr"/>
            <a:r>
              <a:rPr lang="en-US" sz="3600" i="1" dirty="0">
                <a:effectLst>
                  <a:glow rad="101600">
                    <a:schemeClr val="bg1">
                      <a:alpha val="60000"/>
                    </a:schemeClr>
                  </a:glow>
                </a:effectLst>
              </a:rPr>
              <a:t>“Casting down imaginations, and every high thing that exalteth itself against the knowledge of God, and bringing into captivity every thought to the obedience of Christ; And having in a readiness to revenge all disobedience, when              your obedience is fulfilled.” </a:t>
            </a:r>
          </a:p>
          <a:p>
            <a:pPr algn="ctr"/>
            <a:r>
              <a:rPr lang="en-US" sz="3600" i="1" dirty="0">
                <a:effectLst>
                  <a:glow rad="101600">
                    <a:schemeClr val="bg1">
                      <a:alpha val="60000"/>
                    </a:schemeClr>
                  </a:glow>
                </a:effectLst>
              </a:rPr>
              <a:t>(II Corinthians 10:3-6)</a:t>
            </a:r>
          </a:p>
        </p:txBody>
      </p:sp>
    </p:spTree>
    <p:extLst>
      <p:ext uri="{BB962C8B-B14F-4D97-AF65-F5344CB8AC3E}">
        <p14:creationId xmlns:p14="http://schemas.microsoft.com/office/powerpoint/2010/main" val="251060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3">
                                            <p:txEl>
                                              <p:pRg st="0" end="0"/>
                                            </p:txEl>
                                          </p:spTgt>
                                        </p:tgtEl>
                                        <p:attrNameLst>
                                          <p:attrName>ppt_w</p:attrName>
                                        </p:attrNameLst>
                                      </p:cBhvr>
                                      <p:tavLst>
                                        <p:tav tm="0">
                                          <p:val>
                                            <p:strVal val="ppt_w"/>
                                          </p:val>
                                        </p:tav>
                                        <p:tav tm="100000">
                                          <p:val>
                                            <p:fltVal val="0"/>
                                          </p:val>
                                        </p:tav>
                                      </p:tavLst>
                                    </p:anim>
                                    <p:anim calcmode="lin" valueType="num">
                                      <p:cBhvr>
                                        <p:cTn id="14" dur="1000"/>
                                        <p:tgtEl>
                                          <p:spTgt spid="3">
                                            <p:txEl>
                                              <p:pRg st="0" end="0"/>
                                            </p:txEl>
                                          </p:spTgt>
                                        </p:tgtEl>
                                        <p:attrNameLst>
                                          <p:attrName>ppt_h</p:attrName>
                                        </p:attrNameLst>
                                      </p:cBhvr>
                                      <p:tavLst>
                                        <p:tav tm="0">
                                          <p:val>
                                            <p:strVal val="ppt_h"/>
                                          </p:val>
                                        </p:tav>
                                        <p:tav tm="100000">
                                          <p:val>
                                            <p:fltVal val="0"/>
                                          </p:val>
                                        </p:tav>
                                      </p:tavLst>
                                    </p:anim>
                                    <p:animEffect transition="out" filter="fade">
                                      <p:cBhvr>
                                        <p:cTn id="15" dur="1000"/>
                                        <p:tgtEl>
                                          <p:spTgt spid="3">
                                            <p:txEl>
                                              <p:pRg st="0" end="0"/>
                                            </p:txEl>
                                          </p:spTgt>
                                        </p:tgtEl>
                                      </p:cBhvr>
                                    </p:animEffect>
                                    <p:set>
                                      <p:cBhvr>
                                        <p:cTn id="16"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t="68644" r="-6866"/>
          <a:stretch>
            <a:fillRect/>
          </a:stretch>
        </p:blipFill>
        <p:spPr bwMode="auto">
          <a:xfrm>
            <a:off x="3810000" y="4267200"/>
            <a:ext cx="5638800" cy="1905000"/>
          </a:xfrm>
          <a:prstGeom prst="rect">
            <a:avLst/>
          </a:prstGeom>
          <a:noFill/>
          <a:ln w="9525">
            <a:noFill/>
            <a:miter lim="800000"/>
            <a:headEnd/>
            <a:tailEnd/>
          </a:ln>
        </p:spPr>
      </p:pic>
      <p:sp>
        <p:nvSpPr>
          <p:cNvPr id="3078" name="Rectangle 6"/>
          <p:cNvSpPr>
            <a:spLocks noChangeArrowheads="1"/>
          </p:cNvSpPr>
          <p:nvPr/>
        </p:nvSpPr>
        <p:spPr bwMode="auto">
          <a:xfrm>
            <a:off x="2209800" y="4698480"/>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u="sng" dirty="0">
                <a:effectLst>
                  <a:glow rad="139700">
                    <a:schemeClr val="bg1">
                      <a:alpha val="40000"/>
                    </a:schemeClr>
                  </a:glow>
                </a:effectLst>
                <a:latin typeface="Times New Roman" pitchFamily="18" charset="0"/>
                <a:ea typeface="Times New Roman" pitchFamily="18" charset="0"/>
                <a:cs typeface="Arial" pitchFamily="34" charset="0"/>
              </a:rPr>
              <a:t>Pride of Life</a:t>
            </a:r>
            <a:endParaRPr lang="en-US" sz="3600" u="sng" dirty="0">
              <a:effectLst>
                <a:glow rad="139700">
                  <a:schemeClr val="bg1">
                    <a:alpha val="40000"/>
                  </a:schemeClr>
                </a:glow>
              </a:effectLst>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3810000" y="152400"/>
            <a:ext cx="4813896" cy="4419600"/>
          </a:xfrm>
          <a:prstGeom prst="rect">
            <a:avLst/>
          </a:prstGeom>
          <a:noFill/>
          <a:ln w="9525">
            <a:noFill/>
            <a:miter lim="800000"/>
            <a:headEnd/>
            <a:tailEnd/>
          </a:ln>
        </p:spPr>
      </p:pic>
      <p:sp>
        <p:nvSpPr>
          <p:cNvPr id="3074" name="Rectangle 2"/>
          <p:cNvSpPr>
            <a:spLocks noChangeArrowheads="1"/>
          </p:cNvSpPr>
          <p:nvPr/>
        </p:nvSpPr>
        <p:spPr bwMode="auto">
          <a:xfrm>
            <a:off x="8229600" y="2226182"/>
            <a:ext cx="24384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Ground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Surrendered   </a:t>
            </a:r>
            <a:r>
              <a:rPr lang="en-US" sz="2800" i="1" dirty="0">
                <a:latin typeface="Times New Roman" pitchFamily="18" charset="0"/>
                <a:cs typeface="Arial" pitchFamily="34" charset="0"/>
              </a:rPr>
              <a:t>(Eph. 4:27)</a:t>
            </a:r>
            <a:endParaRPr lang="en-US" sz="2800" dirty="0">
              <a:latin typeface="Arial" pitchFamily="34" charset="0"/>
              <a:cs typeface="Arial" pitchFamily="34" charset="0"/>
            </a:endParaRPr>
          </a:p>
          <a:p>
            <a:pPr algn="ctr" eaLnBrk="0" fontAlgn="base" hangingPunct="0">
              <a:spcBef>
                <a:spcPct val="0"/>
              </a:spcBef>
              <a:spcAft>
                <a:spcPct val="0"/>
              </a:spcAft>
            </a:pPr>
            <a:endParaRPr lang="en-US" dirty="0">
              <a:latin typeface="Arial" pitchFamily="34" charset="0"/>
              <a:cs typeface="Arial" pitchFamily="34" charset="0"/>
            </a:endParaRPr>
          </a:p>
        </p:txBody>
      </p:sp>
      <p:sp>
        <p:nvSpPr>
          <p:cNvPr id="3073" name="Rectangle 1"/>
          <p:cNvSpPr>
            <a:spLocks noChangeArrowheads="1"/>
          </p:cNvSpPr>
          <p:nvPr/>
        </p:nvSpPr>
        <p:spPr bwMode="auto">
          <a:xfrm>
            <a:off x="1524000" y="590742"/>
            <a:ext cx="28194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Stronghold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“False Ideas”</a:t>
            </a:r>
            <a:r>
              <a:rPr lang="en-US" i="1" dirty="0">
                <a:latin typeface="Times New Roman" pitchFamily="18" charset="0"/>
                <a:cs typeface="Arial" pitchFamily="34" charset="0"/>
              </a:rPr>
              <a:t> </a:t>
            </a:r>
            <a:r>
              <a:rPr lang="en-US" sz="2800" i="1" dirty="0">
                <a:latin typeface="Times New Roman" pitchFamily="18" charset="0"/>
                <a:cs typeface="Arial" pitchFamily="34" charset="0"/>
              </a:rPr>
              <a:t>(John 8:44)</a:t>
            </a:r>
            <a:endParaRPr lang="en-US" sz="2800" dirty="0">
              <a:latin typeface="Arial" pitchFamily="34" charset="0"/>
              <a:cs typeface="Arial" pitchFamily="34" charset="0"/>
            </a:endParaRPr>
          </a:p>
          <a:p>
            <a:pPr algn="ctr" eaLnBrk="0" fontAlgn="base" hangingPunct="0">
              <a:spcBef>
                <a:spcPct val="0"/>
              </a:spcBef>
              <a:spcAft>
                <a:spcPct val="0"/>
              </a:spcAft>
            </a:pPr>
            <a:endParaRPr lang="en-US" dirty="0">
              <a:latin typeface="Arial" pitchFamily="34" charset="0"/>
              <a:cs typeface="Arial" pitchFamily="34" charset="0"/>
            </a:endParaRPr>
          </a:p>
        </p:txBody>
      </p:sp>
      <p:sp>
        <p:nvSpPr>
          <p:cNvPr id="10" name="Down Arrow 9"/>
          <p:cNvSpPr/>
          <p:nvPr/>
        </p:nvSpPr>
        <p:spPr>
          <a:xfrm rot="2496267">
            <a:off x="9161260" y="3693872"/>
            <a:ext cx="484632" cy="1154199"/>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3189126" y="2166173"/>
            <a:ext cx="484632" cy="1333763"/>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8"/>
          <p:cNvSpPr>
            <a:spLocks noChangeArrowheads="1"/>
          </p:cNvSpPr>
          <p:nvPr/>
        </p:nvSpPr>
        <p:spPr bwMode="auto">
          <a:xfrm>
            <a:off x="6781800" y="431513"/>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II Corinthians 10:3-6</a:t>
            </a:r>
            <a:endParaRPr lang="en-US" dirty="0">
              <a:latin typeface="Arial" pitchFamily="34" charset="0"/>
              <a:cs typeface="Arial" pitchFamily="34" charset="0"/>
            </a:endParaRPr>
          </a:p>
        </p:txBody>
      </p:sp>
      <p:pic>
        <p:nvPicPr>
          <p:cNvPr id="13" name="Picture 2" descr="C:\Users\Ptr. Daniel White\Desktop\Bible pictures\Satan-Devil and demons\Dragon.gif"/>
          <p:cNvPicPr>
            <a:picLocks noChangeAspect="1" noChangeArrowheads="1"/>
          </p:cNvPicPr>
          <p:nvPr/>
        </p:nvPicPr>
        <p:blipFill>
          <a:blip r:embed="rId5" cstate="print"/>
          <a:srcRect/>
          <a:stretch>
            <a:fillRect/>
          </a:stretch>
        </p:blipFill>
        <p:spPr bwMode="auto">
          <a:xfrm>
            <a:off x="6705601" y="3048001"/>
            <a:ext cx="1388793" cy="1471819"/>
          </a:xfrm>
          <a:prstGeom prst="rect">
            <a:avLst/>
          </a:prstGeom>
          <a:noFill/>
        </p:spPr>
      </p:pic>
    </p:spTree>
    <p:extLst>
      <p:ext uri="{BB962C8B-B14F-4D97-AF65-F5344CB8AC3E}">
        <p14:creationId xmlns:p14="http://schemas.microsoft.com/office/powerpoint/2010/main" val="1618240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10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anim calcmode="lin" valueType="num">
                                      <p:cBhvr>
                                        <p:cTn id="27" dur="1000" fill="hold"/>
                                        <p:tgtEl>
                                          <p:spTgt spid="3079"/>
                                        </p:tgtEl>
                                        <p:attrNameLst>
                                          <p:attrName>ppt_w</p:attrName>
                                        </p:attrNameLst>
                                      </p:cBhvr>
                                      <p:tavLst>
                                        <p:tav tm="0">
                                          <p:val>
                                            <p:strVal val="#ppt_w*0.70"/>
                                          </p:val>
                                        </p:tav>
                                        <p:tav tm="100000">
                                          <p:val>
                                            <p:strVal val="#ppt_w"/>
                                          </p:val>
                                        </p:tav>
                                      </p:tavLst>
                                    </p:anim>
                                    <p:anim calcmode="lin" valueType="num">
                                      <p:cBhvr>
                                        <p:cTn id="28" dur="1000" fill="hold"/>
                                        <p:tgtEl>
                                          <p:spTgt spid="3079"/>
                                        </p:tgtEl>
                                        <p:attrNameLst>
                                          <p:attrName>ppt_h</p:attrName>
                                        </p:attrNameLst>
                                      </p:cBhvr>
                                      <p:tavLst>
                                        <p:tav tm="0">
                                          <p:val>
                                            <p:strVal val="#ppt_h"/>
                                          </p:val>
                                        </p:tav>
                                        <p:tav tm="100000">
                                          <p:val>
                                            <p:strVal val="#ppt_h"/>
                                          </p:val>
                                        </p:tav>
                                      </p:tavLst>
                                    </p:anim>
                                    <p:animEffect transition="in" filter="fade">
                                      <p:cBhvr>
                                        <p:cTn id="29" dur="10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fade">
                                      <p:cBhvr>
                                        <p:cTn id="34" dur="10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4" grpId="0"/>
      <p:bldP spid="3073" grpId="0"/>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rt 6"/>
          <p:cNvSpPr/>
          <p:nvPr/>
        </p:nvSpPr>
        <p:spPr>
          <a:xfrm>
            <a:off x="1981200" y="2057400"/>
            <a:ext cx="6477000" cy="4800600"/>
          </a:xfrm>
          <a:prstGeom prst="heart">
            <a:avLst/>
          </a:prstGeom>
          <a:solidFill>
            <a:srgbClr val="C00000"/>
          </a:solidFill>
          <a:ln>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 name="Title 1"/>
          <p:cNvSpPr>
            <a:spLocks noGrp="1"/>
          </p:cNvSpPr>
          <p:nvPr>
            <p:ph type="title"/>
          </p:nvPr>
        </p:nvSpPr>
        <p:spPr>
          <a:xfrm>
            <a:off x="1524000" y="0"/>
            <a:ext cx="7848600" cy="1981200"/>
          </a:xfrm>
        </p:spPr>
        <p:txBody>
          <a:bodyPr>
            <a:normAutofit/>
          </a:bodyPr>
          <a:lstStyle/>
          <a:p>
            <a:r>
              <a:rPr lang="en-US" sz="4800" i="1" dirty="0"/>
              <a:t>Three Ways “Ground” </a:t>
            </a:r>
            <a:br>
              <a:rPr lang="en-US" sz="4800" i="1" dirty="0"/>
            </a:br>
            <a:r>
              <a:rPr lang="en-US" sz="4800" i="1" dirty="0"/>
              <a:t>is Surrendered to Satan</a:t>
            </a:r>
          </a:p>
        </p:txBody>
      </p:sp>
      <p:pic>
        <p:nvPicPr>
          <p:cNvPr id="18435" name="Picture 3" descr="C:\Users\Ptr. Daniel White\Desktop\Bible pictures\Satan-Devil and demons\600-Fierce%20Dragon%20Face.jpg"/>
          <p:cNvPicPr>
            <a:picLocks noChangeAspect="1" noChangeArrowheads="1"/>
          </p:cNvPicPr>
          <p:nvPr/>
        </p:nvPicPr>
        <p:blipFill>
          <a:blip r:embed="rId3" cstate="print"/>
          <a:srcRect/>
          <a:stretch>
            <a:fillRect/>
          </a:stretch>
        </p:blipFill>
        <p:spPr bwMode="auto">
          <a:xfrm>
            <a:off x="8763000" y="228600"/>
            <a:ext cx="1905000" cy="2562242"/>
          </a:xfrm>
          <a:prstGeom prst="rect">
            <a:avLst/>
          </a:prstGeom>
          <a:ln>
            <a:noFill/>
          </a:ln>
          <a:effectLst>
            <a:softEdge rad="112500"/>
          </a:effectLst>
        </p:spPr>
      </p:pic>
      <p:pic>
        <p:nvPicPr>
          <p:cNvPr id="18437" name="Picture 5"/>
          <p:cNvPicPr>
            <a:picLocks noChangeAspect="1" noChangeArrowheads="1"/>
          </p:cNvPicPr>
          <p:nvPr/>
        </p:nvPicPr>
        <p:blipFill>
          <a:blip r:embed="rId4" cstate="print"/>
          <a:srcRect t="69324" r="779"/>
          <a:stretch>
            <a:fillRect/>
          </a:stretch>
        </p:blipFill>
        <p:spPr bwMode="auto">
          <a:xfrm>
            <a:off x="4267200" y="5410200"/>
            <a:ext cx="2133600" cy="6858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4267200" y="3352801"/>
            <a:ext cx="1943100" cy="2122279"/>
          </a:xfrm>
          <a:prstGeom prst="rect">
            <a:avLst/>
          </a:prstGeom>
          <a:noFill/>
          <a:ln w="9525">
            <a:noFill/>
            <a:miter lim="800000"/>
            <a:headEnd/>
            <a:tailEnd/>
          </a:ln>
        </p:spPr>
      </p:pic>
      <p:sp>
        <p:nvSpPr>
          <p:cNvPr id="9" name="Rectangle 3"/>
          <p:cNvSpPr>
            <a:spLocks noChangeArrowheads="1"/>
          </p:cNvSpPr>
          <p:nvPr/>
        </p:nvSpPr>
        <p:spPr bwMode="auto">
          <a:xfrm rot="431778">
            <a:off x="1524000" y="2813208"/>
            <a:ext cx="3429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Immorality</a:t>
            </a:r>
            <a:endParaRPr lang="en-US" b="1" dirty="0">
              <a:effectLst>
                <a:glow rad="101600">
                  <a:schemeClr val="bg1">
                    <a:alpha val="60000"/>
                  </a:schemeClr>
                </a:glow>
              </a:effectLst>
              <a:latin typeface="Arial" pitchFamily="34" charset="0"/>
              <a:cs typeface="Arial" pitchFamily="34" charset="0"/>
            </a:endParaRPr>
          </a:p>
        </p:txBody>
      </p:sp>
      <p:sp>
        <p:nvSpPr>
          <p:cNvPr id="11" name="Rectangle 4"/>
          <p:cNvSpPr>
            <a:spLocks noChangeArrowheads="1"/>
          </p:cNvSpPr>
          <p:nvPr/>
        </p:nvSpPr>
        <p:spPr bwMode="auto">
          <a:xfrm rot="961642">
            <a:off x="5663059" y="3240866"/>
            <a:ext cx="2667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Temporal Values</a:t>
            </a:r>
            <a:endParaRPr lang="en-US" b="1" dirty="0">
              <a:effectLst>
                <a:glow rad="101600">
                  <a:schemeClr val="bg1">
                    <a:alpha val="60000"/>
                  </a:schemeClr>
                </a:glow>
              </a:effectLst>
              <a:latin typeface="Arial" pitchFamily="34" charset="0"/>
              <a:cs typeface="Arial" pitchFamily="34" charset="0"/>
            </a:endParaRPr>
          </a:p>
        </p:txBody>
      </p:sp>
      <p:sp>
        <p:nvSpPr>
          <p:cNvPr id="12" name="Rectangle 5"/>
          <p:cNvSpPr>
            <a:spLocks noChangeArrowheads="1"/>
          </p:cNvSpPr>
          <p:nvPr/>
        </p:nvSpPr>
        <p:spPr bwMode="auto">
          <a:xfrm rot="20742414">
            <a:off x="2055487" y="4099549"/>
            <a:ext cx="279056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Bitterness</a:t>
            </a:r>
            <a:endParaRPr lang="en-US" b="1" dirty="0">
              <a:effectLst>
                <a:glow rad="101600">
                  <a:schemeClr val="bg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val="1486683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20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437"/>
                                        </p:tgtEl>
                                        <p:attrNameLst>
                                          <p:attrName>style.visibility</p:attrName>
                                        </p:attrNameLst>
                                      </p:cBhvr>
                                      <p:to>
                                        <p:strVal val="visible"/>
                                      </p:to>
                                    </p:set>
                                    <p:anim calcmode="lin" valueType="num">
                                      <p:cBhvr>
                                        <p:cTn id="12" dur="1000" fill="hold"/>
                                        <p:tgtEl>
                                          <p:spTgt spid="18437"/>
                                        </p:tgtEl>
                                        <p:attrNameLst>
                                          <p:attrName>ppt_w</p:attrName>
                                        </p:attrNameLst>
                                      </p:cBhvr>
                                      <p:tavLst>
                                        <p:tav tm="0">
                                          <p:val>
                                            <p:strVal val="#ppt_w*0.70"/>
                                          </p:val>
                                        </p:tav>
                                        <p:tav tm="100000">
                                          <p:val>
                                            <p:strVal val="#ppt_w"/>
                                          </p:val>
                                        </p:tav>
                                      </p:tavLst>
                                    </p:anim>
                                    <p:anim calcmode="lin" valueType="num">
                                      <p:cBhvr>
                                        <p:cTn id="13" dur="1000" fill="hold"/>
                                        <p:tgtEl>
                                          <p:spTgt spid="18437"/>
                                        </p:tgtEl>
                                        <p:attrNameLst>
                                          <p:attrName>ppt_h</p:attrName>
                                        </p:attrNameLst>
                                      </p:cBhvr>
                                      <p:tavLst>
                                        <p:tav tm="0">
                                          <p:val>
                                            <p:strVal val="#ppt_h"/>
                                          </p:val>
                                        </p:tav>
                                        <p:tav tm="100000">
                                          <p:val>
                                            <p:strVal val="#ppt_h"/>
                                          </p:val>
                                        </p:tav>
                                      </p:tavLst>
                                    </p:anim>
                                    <p:animEffect transition="in" filter="fade">
                                      <p:cBhvr>
                                        <p:cTn id="14" dur="1000"/>
                                        <p:tgtEl>
                                          <p:spTgt spid="1843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t="68644" r="-6866"/>
          <a:stretch>
            <a:fillRect/>
          </a:stretch>
        </p:blipFill>
        <p:spPr bwMode="auto">
          <a:xfrm>
            <a:off x="3810000" y="4267200"/>
            <a:ext cx="5638800" cy="1905000"/>
          </a:xfrm>
          <a:prstGeom prst="rect">
            <a:avLst/>
          </a:prstGeom>
          <a:noFill/>
          <a:ln w="9525">
            <a:noFill/>
            <a:miter lim="800000"/>
            <a:headEnd/>
            <a:tailEnd/>
          </a:ln>
        </p:spPr>
      </p:pic>
      <p:sp>
        <p:nvSpPr>
          <p:cNvPr id="3075" name="Rectangle 3"/>
          <p:cNvSpPr>
            <a:spLocks noChangeArrowheads="1"/>
          </p:cNvSpPr>
          <p:nvPr/>
        </p:nvSpPr>
        <p:spPr bwMode="auto">
          <a:xfrm>
            <a:off x="1524000" y="4996564"/>
            <a:ext cx="3429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Immorality</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cs typeface="Arial" pitchFamily="34" charset="0"/>
              </a:rPr>
              <a:t>(I Thess. 4:1-8)</a:t>
            </a:r>
            <a:endParaRPr lang="en-US" sz="2800" b="1" dirty="0">
              <a:effectLst>
                <a:glow rad="101600">
                  <a:schemeClr val="bg1">
                    <a:alpha val="60000"/>
                  </a:schemeClr>
                </a:glow>
              </a:effectLst>
              <a:latin typeface="Arial" pitchFamily="34" charset="0"/>
              <a:cs typeface="Arial" pitchFamily="34" charset="0"/>
            </a:endParaRPr>
          </a:p>
        </p:txBody>
      </p:sp>
      <p:sp>
        <p:nvSpPr>
          <p:cNvPr id="3076" name="Rectangle 4"/>
          <p:cNvSpPr>
            <a:spLocks noChangeArrowheads="1"/>
          </p:cNvSpPr>
          <p:nvPr/>
        </p:nvSpPr>
        <p:spPr bwMode="auto">
          <a:xfrm>
            <a:off x="1905000" y="5423357"/>
            <a:ext cx="8763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Temporal Values</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cs typeface="Arial" pitchFamily="34" charset="0"/>
              </a:rPr>
              <a:t>(I Tim. 6:10)</a:t>
            </a:r>
            <a:endParaRPr lang="en-US" sz="2800" b="1" dirty="0">
              <a:effectLst>
                <a:glow rad="101600">
                  <a:schemeClr val="bg1">
                    <a:alpha val="60000"/>
                  </a:schemeClr>
                </a:glow>
              </a:effectLst>
              <a:latin typeface="Arial" pitchFamily="34" charset="0"/>
              <a:cs typeface="Arial" pitchFamily="34" charset="0"/>
            </a:endParaRPr>
          </a:p>
        </p:txBody>
      </p:sp>
      <p:sp>
        <p:nvSpPr>
          <p:cNvPr id="3077" name="Rectangle 5"/>
          <p:cNvSpPr>
            <a:spLocks noChangeArrowheads="1"/>
          </p:cNvSpPr>
          <p:nvPr/>
        </p:nvSpPr>
        <p:spPr bwMode="auto">
          <a:xfrm>
            <a:off x="7543800" y="5075479"/>
            <a:ext cx="31242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b="1" i="1" dirty="0">
                <a:effectLst>
                  <a:glow rad="101600">
                    <a:schemeClr val="bg1">
                      <a:alpha val="60000"/>
                    </a:schemeClr>
                  </a:glow>
                </a:effectLst>
                <a:latin typeface="Times New Roman" pitchFamily="18" charset="0"/>
                <a:ea typeface="Times New Roman" pitchFamily="18" charset="0"/>
                <a:cs typeface="Arial" pitchFamily="34" charset="0"/>
              </a:rPr>
              <a:t>Bitterness</a:t>
            </a:r>
          </a:p>
          <a:p>
            <a:pPr algn="ctr" fontAlgn="base">
              <a:spcBef>
                <a:spcPct val="0"/>
              </a:spcBef>
              <a:spcAft>
                <a:spcPct val="0"/>
              </a:spcAft>
            </a:pPr>
            <a:r>
              <a:rPr lang="en-US" sz="2800" b="1" i="1" dirty="0">
                <a:effectLst>
                  <a:glow rad="101600">
                    <a:schemeClr val="bg1">
                      <a:alpha val="60000"/>
                    </a:schemeClr>
                  </a:glow>
                </a:effectLst>
                <a:latin typeface="Times New Roman" pitchFamily="18" charset="0"/>
                <a:ea typeface="Times New Roman" pitchFamily="18" charset="0"/>
                <a:cs typeface="Arial" pitchFamily="34" charset="0"/>
              </a:rPr>
              <a:t>(Heb. 12:15)</a:t>
            </a:r>
          </a:p>
          <a:p>
            <a:pPr algn="ctr" fontAlgn="base">
              <a:spcBef>
                <a:spcPct val="0"/>
              </a:spcBef>
              <a:spcAft>
                <a:spcPct val="0"/>
              </a:spcAft>
            </a:pPr>
            <a:endParaRPr lang="en-US" b="1" dirty="0">
              <a:effectLst>
                <a:glow rad="101600">
                  <a:schemeClr val="bg1">
                    <a:alpha val="60000"/>
                  </a:schemeClr>
                </a:glow>
              </a:effectLst>
              <a:latin typeface="Arial" pitchFamily="34" charset="0"/>
              <a:cs typeface="Arial" pitchFamily="34" charset="0"/>
            </a:endParaRPr>
          </a:p>
        </p:txBody>
      </p:sp>
      <p:sp>
        <p:nvSpPr>
          <p:cNvPr id="3078" name="Rectangle 6"/>
          <p:cNvSpPr>
            <a:spLocks noChangeArrowheads="1"/>
          </p:cNvSpPr>
          <p:nvPr/>
        </p:nvSpPr>
        <p:spPr bwMode="auto">
          <a:xfrm>
            <a:off x="2209800" y="4698480"/>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i="1" u="sng" dirty="0">
                <a:effectLst>
                  <a:glow rad="139700">
                    <a:schemeClr val="bg1">
                      <a:alpha val="40000"/>
                    </a:schemeClr>
                  </a:glow>
                </a:effectLst>
                <a:latin typeface="Times New Roman" pitchFamily="18" charset="0"/>
                <a:ea typeface="Times New Roman" pitchFamily="18" charset="0"/>
                <a:cs typeface="Arial" pitchFamily="34" charset="0"/>
              </a:rPr>
              <a:t>Pride of Life</a:t>
            </a:r>
            <a:endParaRPr lang="en-US" sz="3600" u="sng" dirty="0">
              <a:effectLst>
                <a:glow rad="139700">
                  <a:schemeClr val="bg1">
                    <a:alpha val="40000"/>
                  </a:schemeClr>
                </a:glow>
              </a:effectLst>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3810000" y="152400"/>
            <a:ext cx="4813896" cy="4419600"/>
          </a:xfrm>
          <a:prstGeom prst="rect">
            <a:avLst/>
          </a:prstGeom>
          <a:noFill/>
          <a:ln w="9525">
            <a:noFill/>
            <a:miter lim="800000"/>
            <a:headEnd/>
            <a:tailEnd/>
          </a:ln>
        </p:spPr>
      </p:pic>
      <p:sp>
        <p:nvSpPr>
          <p:cNvPr id="3074" name="Rectangle 2"/>
          <p:cNvSpPr>
            <a:spLocks noChangeArrowheads="1"/>
          </p:cNvSpPr>
          <p:nvPr/>
        </p:nvSpPr>
        <p:spPr bwMode="auto">
          <a:xfrm>
            <a:off x="8229600" y="2206704"/>
            <a:ext cx="243840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Ground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Surrendered</a:t>
            </a:r>
          </a:p>
          <a:p>
            <a:pPr algn="ctr" eaLnBrk="0" fontAlgn="base" hangingPunct="0">
              <a:spcBef>
                <a:spcPct val="0"/>
              </a:spcBef>
              <a:spcAft>
                <a:spcPct val="0"/>
              </a:spcAft>
            </a:pPr>
            <a:r>
              <a:rPr lang="en-US" sz="2800" i="1" dirty="0">
                <a:latin typeface="Times New Roman" pitchFamily="18" charset="0"/>
                <a:cs typeface="Arial" pitchFamily="34" charset="0"/>
              </a:rPr>
              <a:t>(Eph. 4:27)</a:t>
            </a:r>
            <a:endParaRPr lang="en-US" sz="2800" dirty="0">
              <a:latin typeface="Arial" pitchFamily="34" charset="0"/>
              <a:cs typeface="Arial" pitchFamily="34" charset="0"/>
            </a:endParaRPr>
          </a:p>
        </p:txBody>
      </p:sp>
      <p:sp>
        <p:nvSpPr>
          <p:cNvPr id="3073" name="Rectangle 1"/>
          <p:cNvSpPr>
            <a:spLocks noChangeArrowheads="1"/>
          </p:cNvSpPr>
          <p:nvPr/>
        </p:nvSpPr>
        <p:spPr bwMode="auto">
          <a:xfrm>
            <a:off x="1524000" y="577832"/>
            <a:ext cx="2819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Stronghold</a:t>
            </a:r>
            <a:endParaRPr lang="en-US" sz="800" dirty="0">
              <a:latin typeface="Arial" pitchFamily="34" charset="0"/>
              <a:cs typeface="Arial" pitchFamily="34" charset="0"/>
            </a:endParaRPr>
          </a:p>
          <a:p>
            <a:pPr algn="ctr" eaLnBrk="0" fontAlgn="base" hangingPunct="0">
              <a:spcBef>
                <a:spcPct val="0"/>
              </a:spcBef>
              <a:spcAft>
                <a:spcPct val="0"/>
              </a:spcAft>
            </a:pPr>
            <a:r>
              <a:rPr lang="en-US" sz="3200" i="1" dirty="0">
                <a:latin typeface="Times New Roman" pitchFamily="18" charset="0"/>
                <a:ea typeface="Times New Roman" pitchFamily="18" charset="0"/>
                <a:cs typeface="Arial" pitchFamily="34" charset="0"/>
              </a:rPr>
              <a:t>“False Ideas”</a:t>
            </a:r>
          </a:p>
          <a:p>
            <a:pPr algn="ctr" eaLnBrk="0" fontAlgn="base" hangingPunct="0">
              <a:spcBef>
                <a:spcPct val="0"/>
              </a:spcBef>
              <a:spcAft>
                <a:spcPct val="0"/>
              </a:spcAft>
            </a:pPr>
            <a:r>
              <a:rPr lang="en-US" sz="3200" i="1" dirty="0">
                <a:latin typeface="Times New Roman" pitchFamily="18" charset="0"/>
                <a:cs typeface="Arial" pitchFamily="34" charset="0"/>
              </a:rPr>
              <a:t>(John 8:44)</a:t>
            </a:r>
            <a:endParaRPr lang="en-US" sz="3200" dirty="0">
              <a:latin typeface="Arial" pitchFamily="34" charset="0"/>
              <a:cs typeface="Arial" pitchFamily="34" charset="0"/>
            </a:endParaRPr>
          </a:p>
        </p:txBody>
      </p:sp>
      <p:sp>
        <p:nvSpPr>
          <p:cNvPr id="10" name="Down Arrow 9"/>
          <p:cNvSpPr/>
          <p:nvPr/>
        </p:nvSpPr>
        <p:spPr>
          <a:xfrm rot="2496267">
            <a:off x="9161260" y="3693872"/>
            <a:ext cx="484632" cy="1154199"/>
          </a:xfrm>
          <a:prstGeom prst="downArrow">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Down Arrow 10"/>
          <p:cNvSpPr/>
          <p:nvPr/>
        </p:nvSpPr>
        <p:spPr>
          <a:xfrm rot="19294682">
            <a:off x="3189126" y="2166173"/>
            <a:ext cx="484632" cy="1333763"/>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8"/>
          <p:cNvSpPr>
            <a:spLocks noChangeArrowheads="1"/>
          </p:cNvSpPr>
          <p:nvPr/>
        </p:nvSpPr>
        <p:spPr bwMode="auto">
          <a:xfrm>
            <a:off x="6781800" y="431513"/>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200" i="1" dirty="0">
                <a:latin typeface="Times New Roman" pitchFamily="18" charset="0"/>
                <a:ea typeface="Times New Roman" pitchFamily="18" charset="0"/>
                <a:cs typeface="Arial" pitchFamily="34" charset="0"/>
              </a:rPr>
              <a:t>II Corinthians 10:3-6</a:t>
            </a:r>
            <a:endParaRPr lang="en-US" dirty="0">
              <a:latin typeface="Arial" pitchFamily="34" charset="0"/>
              <a:cs typeface="Arial" pitchFamily="34" charset="0"/>
            </a:endParaRPr>
          </a:p>
        </p:txBody>
      </p:sp>
      <p:pic>
        <p:nvPicPr>
          <p:cNvPr id="13" name="Picture 2" descr="C:\Users\Ptr. Daniel White\Desktop\Bible pictures\Satan-Devil and demons\Dragon.gif"/>
          <p:cNvPicPr>
            <a:picLocks noChangeAspect="1" noChangeArrowheads="1"/>
          </p:cNvPicPr>
          <p:nvPr/>
        </p:nvPicPr>
        <p:blipFill>
          <a:blip r:embed="rId5" cstate="print"/>
          <a:srcRect/>
          <a:stretch>
            <a:fillRect/>
          </a:stretch>
        </p:blipFill>
        <p:spPr bwMode="auto">
          <a:xfrm>
            <a:off x="6705601" y="3048000"/>
            <a:ext cx="1384495" cy="1467264"/>
          </a:xfrm>
          <a:prstGeom prst="rect">
            <a:avLst/>
          </a:prstGeom>
          <a:noFill/>
        </p:spPr>
      </p:pic>
    </p:spTree>
    <p:extLst>
      <p:ext uri="{BB962C8B-B14F-4D97-AF65-F5344CB8AC3E}">
        <p14:creationId xmlns:p14="http://schemas.microsoft.com/office/powerpoint/2010/main" val="1096677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10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P spid="307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247" y="87325"/>
            <a:ext cx="9190653" cy="6858000"/>
          </a:xfrm>
        </p:spPr>
        <p:txBody>
          <a:bodyPr>
            <a:normAutofit/>
          </a:bodyPr>
          <a:lstStyle/>
          <a:p>
            <a:pPr marL="514350" indent="-514350">
              <a:buAutoNum type="arabicPeriod"/>
            </a:pPr>
            <a:r>
              <a:rPr lang="en-US" sz="4000" dirty="0"/>
              <a:t>Satan has a false trinity</a:t>
            </a:r>
          </a:p>
          <a:p>
            <a:pPr marL="514350" indent="-514350">
              <a:buAutoNum type="arabicPeriod"/>
            </a:pPr>
            <a:r>
              <a:rPr lang="en-US" sz="4000" dirty="0"/>
              <a:t>Satan has his synagogues </a:t>
            </a:r>
          </a:p>
          <a:p>
            <a:pPr marL="514350" indent="-514350">
              <a:buFont typeface="Arial" panose="020B0604020202020204" pitchFamily="34" charset="0"/>
              <a:buAutoNum type="arabicPeriod"/>
            </a:pPr>
            <a:r>
              <a:rPr lang="en-US" sz="4000" dirty="0"/>
              <a:t>Satan has prophets and teachers </a:t>
            </a:r>
          </a:p>
          <a:p>
            <a:pPr marL="514350" indent="-514350">
              <a:buFont typeface="Arial" panose="020B0604020202020204" pitchFamily="34" charset="0"/>
              <a:buAutoNum type="arabicPeriod"/>
            </a:pPr>
            <a:r>
              <a:rPr lang="en-US" sz="4000" dirty="0"/>
              <a:t>Satan has his doctrines</a:t>
            </a:r>
          </a:p>
          <a:p>
            <a:pPr marL="514350" indent="-514350">
              <a:buAutoNum type="arabicPeriod"/>
            </a:pPr>
            <a:r>
              <a:rPr lang="en-US" sz="4000" dirty="0"/>
              <a:t>Satan has his mysteries</a:t>
            </a:r>
          </a:p>
          <a:p>
            <a:pPr marL="514350" indent="-514350">
              <a:buAutoNum type="arabicPeriod"/>
            </a:pPr>
            <a:r>
              <a:rPr lang="en-US" sz="4000" dirty="0"/>
              <a:t>Satan has a throne</a:t>
            </a:r>
          </a:p>
          <a:p>
            <a:pPr marL="514350" indent="-514350">
              <a:buAutoNum type="arabicPeriod"/>
            </a:pPr>
            <a:r>
              <a:rPr lang="en-US" sz="4000" dirty="0"/>
              <a:t>Satan has a kingdom </a:t>
            </a:r>
          </a:p>
          <a:p>
            <a:pPr marL="514350" indent="-514350">
              <a:buAutoNum type="arabicPeriod"/>
            </a:pPr>
            <a:r>
              <a:rPr lang="en-US" sz="4000" dirty="0"/>
              <a:t>Satan has worshipers</a:t>
            </a:r>
          </a:p>
          <a:p>
            <a:pPr marL="514350" indent="-514350">
              <a:buAutoNum type="arabicPeriod"/>
            </a:pPr>
            <a:r>
              <a:rPr lang="en-US" sz="4000" dirty="0"/>
              <a:t>Satan has ministers</a:t>
            </a:r>
          </a:p>
          <a:p>
            <a:pPr marL="514350" indent="-514350">
              <a:buAutoNum type="arabicPeriod"/>
            </a:pPr>
            <a:r>
              <a:rPr lang="en-US" sz="4000" dirty="0"/>
              <a:t>Satan has angels</a:t>
            </a:r>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p:txBody>
      </p:sp>
      <p:pic>
        <p:nvPicPr>
          <p:cNvPr id="5" name="Picture 4"/>
          <p:cNvPicPr>
            <a:picLocks noChangeAspect="1"/>
          </p:cNvPicPr>
          <p:nvPr/>
        </p:nvPicPr>
        <p:blipFill>
          <a:blip r:embed="rId2"/>
          <a:stretch>
            <a:fillRect/>
          </a:stretch>
        </p:blipFill>
        <p:spPr>
          <a:xfrm>
            <a:off x="6044682" y="3151275"/>
            <a:ext cx="6147318" cy="3415177"/>
          </a:xfrm>
          <a:prstGeom prst="rect">
            <a:avLst/>
          </a:prstGeom>
          <a:ln>
            <a:noFill/>
          </a:ln>
          <a:effectLst>
            <a:softEdge rad="112500"/>
          </a:effectLst>
        </p:spPr>
      </p:pic>
    </p:spTree>
    <p:extLst>
      <p:ext uri="{BB962C8B-B14F-4D97-AF65-F5344CB8AC3E}">
        <p14:creationId xmlns:p14="http://schemas.microsoft.com/office/powerpoint/2010/main" val="265222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481742" y="4546946"/>
            <a:ext cx="2328213" cy="1931077"/>
          </a:xfrm>
          <a:prstGeom prst="rect">
            <a:avLst/>
          </a:prstGeom>
        </p:spPr>
      </p:pic>
      <p:pic>
        <p:nvPicPr>
          <p:cNvPr id="7" name="Picture 3" descr="C:\Users\Ptr. Daniel White\Pictures\Prophecy pictures\Revelation\chBab-False Prophet_DLong.jpg"/>
          <p:cNvPicPr>
            <a:picLocks noChangeAspect="1" noChangeArrowheads="1"/>
          </p:cNvPicPr>
          <p:nvPr/>
        </p:nvPicPr>
        <p:blipFill>
          <a:blip r:embed="rId5" cstate="print"/>
          <a:srcRect/>
          <a:stretch>
            <a:fillRect/>
          </a:stretch>
        </p:blipFill>
        <p:spPr bwMode="auto">
          <a:xfrm>
            <a:off x="7172150" y="4332106"/>
            <a:ext cx="2032974" cy="2145917"/>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4982405" y="729097"/>
            <a:ext cx="1922393" cy="2371550"/>
          </a:xfrm>
          <a:prstGeom prst="ellipse">
            <a:avLst/>
          </a:prstGeom>
          <a:ln>
            <a:noFill/>
          </a:ln>
          <a:effectLst>
            <a:softEdge rad="112500"/>
          </a:effectLst>
        </p:spPr>
      </p:pic>
    </p:spTree>
    <p:extLst>
      <p:ext uri="{BB962C8B-B14F-4D97-AF65-F5344CB8AC3E}">
        <p14:creationId xmlns:p14="http://schemas.microsoft.com/office/powerpoint/2010/main" val="41313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5"/>
            <a:ext cx="10515600" cy="1060486"/>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560" y="979715"/>
            <a:ext cx="6638439" cy="41241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693298"/>
            <a:ext cx="12192000" cy="2062103"/>
          </a:xfrm>
          <a:prstGeom prst="rect">
            <a:avLst/>
          </a:prstGeom>
        </p:spPr>
        <p:txBody>
          <a:bodyPr wrap="square">
            <a:spAutoFit/>
          </a:bodyPr>
          <a:lstStyle/>
          <a:p>
            <a:pPr algn="ctr"/>
            <a:br>
              <a:rPr lang="en-US" sz="3200" i="1" dirty="0"/>
            </a:br>
            <a:r>
              <a:rPr lang="en-US" sz="3200" i="1" dirty="0"/>
              <a:t>"I know thy works, and tribulation, and poverty, (but thou art rich) and I know the blasphemy of them which say they are Jews, and are not,                but are the </a:t>
            </a:r>
            <a:r>
              <a:rPr lang="en-US" sz="3200" i="1" u="sng" dirty="0"/>
              <a:t>synagogue of Satan</a:t>
            </a:r>
            <a:r>
              <a:rPr lang="en-US" sz="3200" i="1" dirty="0"/>
              <a:t>." (Rev. 2:9)</a:t>
            </a:r>
          </a:p>
        </p:txBody>
      </p:sp>
    </p:spTree>
    <p:extLst>
      <p:ext uri="{BB962C8B-B14F-4D97-AF65-F5344CB8AC3E}">
        <p14:creationId xmlns:p14="http://schemas.microsoft.com/office/powerpoint/2010/main" val="353617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prophets and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86999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0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75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2084</Words>
  <Application>Microsoft Office PowerPoint</Application>
  <PresentationFormat>Widescreen</PresentationFormat>
  <Paragraphs>161</Paragraphs>
  <Slides>49</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Batang</vt:lpstr>
      <vt:lpstr>Arial</vt:lpstr>
      <vt:lpstr>Calibri</vt:lpstr>
      <vt:lpstr>Calibri Light</vt:lpstr>
      <vt:lpstr>Times New Roman</vt:lpstr>
      <vt:lpstr>Wingdings</vt:lpstr>
      <vt:lpstr>1_Office Theme</vt:lpstr>
      <vt:lpstr>2_Office Theme</vt:lpstr>
      <vt:lpstr>PowerPoint Presentation</vt:lpstr>
      <vt:lpstr>Topics to be studied</vt:lpstr>
      <vt:lpstr>PowerPoint Presentation</vt:lpstr>
      <vt:lpstr>How does Satan imitate God?  </vt:lpstr>
      <vt:lpstr>Satan has a false trinity </vt:lpstr>
      <vt:lpstr>He has his synagogues </vt:lpstr>
      <vt:lpstr>Satan has prophets and teachers</vt:lpstr>
      <vt:lpstr>(2 Peter 2:1)  “But there were false prophets also among the people, even as there shall be false teachers among you, who privily shall bring in damnable heresies, even denying the Lord that bought them, and bring upon themselves swift destruction.”</vt:lpstr>
      <vt:lpstr>Satan has his doctrines </vt:lpstr>
      <vt:lpstr>"Now the Spirit speaketh expressly, that in the latter times some shall depart from the faith, giving heed to seducing spirits, and doctrines of devils" (1 Tim. 4:1) </vt:lpstr>
      <vt:lpstr>Satan has his mysteries </vt:lpstr>
      <vt:lpstr>Biblical Warning  Concerning  Occult Involvement (Deuteronomy 18:9-13)</vt:lpstr>
      <vt:lpstr>Satan has a throne</vt:lpstr>
      <vt:lpstr>"I know thy works, and where thou dwellest, even where Satan’s seat is: and thou holdest fast my name, and hast not denied my faith, even in those days wherein Antipas was my faithful martyr, who was slain among you, where Satan dwelleth." (Rev. 2:13) </vt:lpstr>
      <vt:lpstr>Satan has his kingdoms </vt:lpstr>
      <vt:lpstr>PowerPoint Presentation</vt:lpstr>
      <vt:lpstr>Satan desires Worshipers</vt:lpstr>
      <vt:lpstr>PowerPoint Presentation</vt:lpstr>
      <vt:lpstr>Satan has his Worshipers </vt:lpstr>
      <vt:lpstr>"And they worshipped the dragon which gave power unto the beast: and they worshipped the beast, saying, Who is like unto the beast? who is able to make war with him?" (Rev. 13:4) </vt:lpstr>
      <vt:lpstr>Satan has Ministers</vt:lpstr>
      <vt:lpstr>PowerPoint Presentation</vt:lpstr>
      <vt:lpstr>PowerPoint Presentation</vt:lpstr>
      <vt:lpstr>Satan has Angels</vt:lpstr>
      <vt:lpstr>God has Angels</vt:lpstr>
      <vt:lpstr>PowerPoint Presentation</vt:lpstr>
      <vt:lpstr>Satan’s Angels</vt:lpstr>
      <vt:lpstr>PowerPoint Presentation</vt:lpstr>
      <vt:lpstr>“Tail drew a third part of the stars of heaven, and did cast them to the earth…”</vt:lpstr>
      <vt:lpstr>“And did cast them to the earth…”</vt:lpstr>
      <vt:lpstr>PowerPoint Presentation</vt:lpstr>
      <vt:lpstr>PowerPoint Presentation</vt:lpstr>
      <vt:lpstr>PowerPoint Presentation</vt:lpstr>
      <vt:lpstr>Satan and his demons can bless those  who serve them and promote their cause</vt:lpstr>
      <vt:lpstr>PowerPoint Presentation</vt:lpstr>
      <vt:lpstr>The Demoniac of Gadara (Luke 8:26-36) </vt:lpstr>
      <vt:lpstr>The Bible makes it very clear that not every illness (physical or mental) is caused by demons/evil spirits/unclean spirits.</vt:lpstr>
      <vt:lpstr>PowerPoint Presentation</vt:lpstr>
      <vt:lpstr>Demons were once God's Angels but now thy  are the enemies of God and mankind</vt:lpstr>
      <vt:lpstr>PowerPoint Presentation</vt:lpstr>
      <vt:lpstr>PowerPoint Presentation</vt:lpstr>
      <vt:lpstr>PowerPoint Presentation</vt:lpstr>
      <vt:lpstr>PowerPoint Presentation</vt:lpstr>
      <vt:lpstr>PowerPoint Presentation</vt:lpstr>
      <vt:lpstr>Understanding Strongholds</vt:lpstr>
      <vt:lpstr>PowerPoint Presentation</vt:lpstr>
      <vt:lpstr>Three Ways “Ground”  is Surrendered to Satan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23</cp:revision>
  <dcterms:created xsi:type="dcterms:W3CDTF">2016-05-31T12:12:38Z</dcterms:created>
  <dcterms:modified xsi:type="dcterms:W3CDTF">2016-06-15T20:53:14Z</dcterms:modified>
</cp:coreProperties>
</file>