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257" r:id="rId2"/>
    <p:sldId id="258" r:id="rId3"/>
    <p:sldId id="259" r:id="rId4"/>
    <p:sldId id="260" r:id="rId5"/>
    <p:sldId id="261" r:id="rId6"/>
    <p:sldId id="262" r:id="rId7"/>
    <p:sldId id="263" r:id="rId8"/>
    <p:sldId id="265" r:id="rId9"/>
    <p:sldId id="266" r:id="rId10"/>
    <p:sldId id="267" r:id="rId11"/>
    <p:sldId id="268" r:id="rId12"/>
    <p:sldId id="269" r:id="rId13"/>
    <p:sldId id="270" r:id="rId14"/>
    <p:sldId id="271" r:id="rId15"/>
    <p:sldId id="272" r:id="rId16"/>
    <p:sldId id="274" r:id="rId17"/>
    <p:sldId id="275" r:id="rId18"/>
    <p:sldId id="310" r:id="rId19"/>
    <p:sldId id="312" r:id="rId20"/>
    <p:sldId id="299" r:id="rId21"/>
    <p:sldId id="300" r:id="rId22"/>
    <p:sldId id="336" r:id="rId23"/>
    <p:sldId id="337" r:id="rId24"/>
    <p:sldId id="382" r:id="rId25"/>
    <p:sldId id="383" r:id="rId26"/>
    <p:sldId id="391" r:id="rId27"/>
    <p:sldId id="385" r:id="rId28"/>
    <p:sldId id="387" r:id="rId29"/>
    <p:sldId id="389" r:id="rId30"/>
    <p:sldId id="390" r:id="rId31"/>
    <p:sldId id="384" r:id="rId32"/>
    <p:sldId id="375" r:id="rId33"/>
    <p:sldId id="376" r:id="rId34"/>
    <p:sldId id="378" r:id="rId35"/>
    <p:sldId id="377" r:id="rId36"/>
    <p:sldId id="374" r:id="rId37"/>
    <p:sldId id="343" r:id="rId38"/>
    <p:sldId id="344" r:id="rId39"/>
    <p:sldId id="345" r:id="rId40"/>
    <p:sldId id="346" r:id="rId41"/>
    <p:sldId id="347" r:id="rId42"/>
    <p:sldId id="338" r:id="rId43"/>
    <p:sldId id="379" r:id="rId44"/>
    <p:sldId id="339" r:id="rId45"/>
    <p:sldId id="349" r:id="rId46"/>
    <p:sldId id="401" r:id="rId47"/>
    <p:sldId id="372" r:id="rId48"/>
    <p:sldId id="370" r:id="rId49"/>
    <p:sldId id="358" r:id="rId50"/>
    <p:sldId id="354" r:id="rId51"/>
    <p:sldId id="355" r:id="rId52"/>
    <p:sldId id="357" r:id="rId53"/>
    <p:sldId id="356" r:id="rId54"/>
    <p:sldId id="350" r:id="rId55"/>
    <p:sldId id="353" r:id="rId56"/>
    <p:sldId id="360" r:id="rId57"/>
    <p:sldId id="403" r:id="rId58"/>
    <p:sldId id="361" r:id="rId59"/>
    <p:sldId id="362" r:id="rId60"/>
    <p:sldId id="364" r:id="rId61"/>
    <p:sldId id="404" r:id="rId62"/>
    <p:sldId id="392" r:id="rId63"/>
    <p:sldId id="365" r:id="rId64"/>
    <p:sldId id="381" r:id="rId65"/>
    <p:sldId id="380" r:id="rId66"/>
    <p:sldId id="393" r:id="rId67"/>
    <p:sldId id="397" r:id="rId68"/>
    <p:sldId id="395" r:id="rId69"/>
    <p:sldId id="396" r:id="rId70"/>
    <p:sldId id="394" r:id="rId71"/>
    <p:sldId id="366" r:id="rId72"/>
    <p:sldId id="352" r:id="rId73"/>
    <p:sldId id="351" r:id="rId74"/>
    <p:sldId id="398" r:id="rId75"/>
    <p:sldId id="367" r:id="rId76"/>
    <p:sldId id="371" r:id="rId77"/>
    <p:sldId id="369" r:id="rId78"/>
    <p:sldId id="405" r:id="rId79"/>
    <p:sldId id="406" r:id="rId80"/>
    <p:sldId id="399" r:id="rId81"/>
    <p:sldId id="400" r:id="rId82"/>
    <p:sldId id="368" r:id="rId83"/>
    <p:sldId id="342" r:id="rId84"/>
    <p:sldId id="373" r:id="rId85"/>
    <p:sldId id="341" r:id="rId86"/>
    <p:sldId id="340" r:id="rId87"/>
    <p:sldId id="333"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074" autoAdjust="0"/>
    <p:restoredTop sz="94660"/>
  </p:normalViewPr>
  <p:slideViewPr>
    <p:cSldViewPr snapToGrid="0">
      <p:cViewPr varScale="1">
        <p:scale>
          <a:sx n="103" d="100"/>
          <a:sy n="103" d="100"/>
        </p:scale>
        <p:origin x="138"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C78DD2-C126-44A7-B019-51A6C5122512}" type="datetimeFigureOut">
              <a:rPr lang="en-US" smtClean="0"/>
              <a:t>6/1/2016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64DE0-0EA7-40DB-BFA7-CFD980857121}" type="slidenum">
              <a:rPr lang="en-US" smtClean="0"/>
              <a:t>‹#›</a:t>
            </a:fld>
            <a:endParaRPr lang="en-US" dirty="0"/>
          </a:p>
        </p:txBody>
      </p:sp>
    </p:spTree>
    <p:extLst>
      <p:ext uri="{BB962C8B-B14F-4D97-AF65-F5344CB8AC3E}">
        <p14:creationId xmlns:p14="http://schemas.microsoft.com/office/powerpoint/2010/main" val="94256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9B7BBE-69A9-4EAE-9F32-CCD713ADD9B1}" type="slidenum">
              <a:rPr lang="en-US" smtClean="0"/>
              <a:pPr/>
              <a:t>13</a:t>
            </a:fld>
            <a:endParaRPr lang="en-US" dirty="0"/>
          </a:p>
        </p:txBody>
      </p:sp>
    </p:spTree>
    <p:extLst>
      <p:ext uri="{BB962C8B-B14F-4D97-AF65-F5344CB8AC3E}">
        <p14:creationId xmlns:p14="http://schemas.microsoft.com/office/powerpoint/2010/main" val="362619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28</a:t>
            </a:fld>
            <a:endParaRPr lang="en-US" dirty="0"/>
          </a:p>
        </p:txBody>
      </p:sp>
    </p:spTree>
    <p:extLst>
      <p:ext uri="{BB962C8B-B14F-4D97-AF65-F5344CB8AC3E}">
        <p14:creationId xmlns:p14="http://schemas.microsoft.com/office/powerpoint/2010/main" val="46674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29</a:t>
            </a:fld>
            <a:endParaRPr lang="en-US" dirty="0"/>
          </a:p>
        </p:txBody>
      </p:sp>
    </p:spTree>
    <p:extLst>
      <p:ext uri="{BB962C8B-B14F-4D97-AF65-F5344CB8AC3E}">
        <p14:creationId xmlns:p14="http://schemas.microsoft.com/office/powerpoint/2010/main" val="3758886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30</a:t>
            </a:fld>
            <a:endParaRPr lang="en-US" dirty="0"/>
          </a:p>
        </p:txBody>
      </p:sp>
    </p:spTree>
    <p:extLst>
      <p:ext uri="{BB962C8B-B14F-4D97-AF65-F5344CB8AC3E}">
        <p14:creationId xmlns:p14="http://schemas.microsoft.com/office/powerpoint/2010/main" val="1837537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0791CA-EAE1-4D68-95EF-1AE51A7F7ACF}" type="datetimeFigureOut">
              <a:rPr lang="en-US" smtClean="0"/>
              <a:t>6/1/2016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0022B1-2C42-4C27-9EC8-699787706136}" type="slidenum">
              <a:rPr lang="en-US" smtClean="0"/>
              <a:t>‹#›</a:t>
            </a:fld>
            <a:endParaRPr lang="en-US" dirty="0"/>
          </a:p>
        </p:txBody>
      </p:sp>
    </p:spTree>
    <p:extLst>
      <p:ext uri="{BB962C8B-B14F-4D97-AF65-F5344CB8AC3E}">
        <p14:creationId xmlns:p14="http://schemas.microsoft.com/office/powerpoint/2010/main" val="4081834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0791CA-EAE1-4D68-95EF-1AE51A7F7ACF}" type="datetimeFigureOut">
              <a:rPr lang="en-US" smtClean="0"/>
              <a:t>6/1/2016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0022B1-2C42-4C27-9EC8-699787706136}" type="slidenum">
              <a:rPr lang="en-US" smtClean="0"/>
              <a:t>‹#›</a:t>
            </a:fld>
            <a:endParaRPr lang="en-US" dirty="0"/>
          </a:p>
        </p:txBody>
      </p:sp>
    </p:spTree>
    <p:extLst>
      <p:ext uri="{BB962C8B-B14F-4D97-AF65-F5344CB8AC3E}">
        <p14:creationId xmlns:p14="http://schemas.microsoft.com/office/powerpoint/2010/main" val="3884055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0791CA-EAE1-4D68-95EF-1AE51A7F7ACF}" type="datetimeFigureOut">
              <a:rPr lang="en-US" smtClean="0"/>
              <a:t>6/1/2016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0022B1-2C42-4C27-9EC8-699787706136}" type="slidenum">
              <a:rPr lang="en-US" smtClean="0"/>
              <a:t>‹#›</a:t>
            </a:fld>
            <a:endParaRPr lang="en-US" dirty="0"/>
          </a:p>
        </p:txBody>
      </p:sp>
    </p:spTree>
    <p:extLst>
      <p:ext uri="{BB962C8B-B14F-4D97-AF65-F5344CB8AC3E}">
        <p14:creationId xmlns:p14="http://schemas.microsoft.com/office/powerpoint/2010/main" val="1045882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0791CA-EAE1-4D68-95EF-1AE51A7F7ACF}" type="datetimeFigureOut">
              <a:rPr lang="en-US" smtClean="0"/>
              <a:t>6/1/2016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0022B1-2C42-4C27-9EC8-699787706136}" type="slidenum">
              <a:rPr lang="en-US" smtClean="0"/>
              <a:t>‹#›</a:t>
            </a:fld>
            <a:endParaRPr lang="en-US" dirty="0"/>
          </a:p>
        </p:txBody>
      </p:sp>
    </p:spTree>
    <p:extLst>
      <p:ext uri="{BB962C8B-B14F-4D97-AF65-F5344CB8AC3E}">
        <p14:creationId xmlns:p14="http://schemas.microsoft.com/office/powerpoint/2010/main" val="9433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0791CA-EAE1-4D68-95EF-1AE51A7F7ACF}" type="datetimeFigureOut">
              <a:rPr lang="en-US" smtClean="0"/>
              <a:t>6/1/2016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0022B1-2C42-4C27-9EC8-699787706136}" type="slidenum">
              <a:rPr lang="en-US" smtClean="0"/>
              <a:t>‹#›</a:t>
            </a:fld>
            <a:endParaRPr lang="en-US" dirty="0"/>
          </a:p>
        </p:txBody>
      </p:sp>
    </p:spTree>
    <p:extLst>
      <p:ext uri="{BB962C8B-B14F-4D97-AF65-F5344CB8AC3E}">
        <p14:creationId xmlns:p14="http://schemas.microsoft.com/office/powerpoint/2010/main" val="3451076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0791CA-EAE1-4D68-95EF-1AE51A7F7ACF}" type="datetimeFigureOut">
              <a:rPr lang="en-US" smtClean="0"/>
              <a:t>6/1/2016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0022B1-2C42-4C27-9EC8-699787706136}" type="slidenum">
              <a:rPr lang="en-US" smtClean="0"/>
              <a:t>‹#›</a:t>
            </a:fld>
            <a:endParaRPr lang="en-US" dirty="0"/>
          </a:p>
        </p:txBody>
      </p:sp>
    </p:spTree>
    <p:extLst>
      <p:ext uri="{BB962C8B-B14F-4D97-AF65-F5344CB8AC3E}">
        <p14:creationId xmlns:p14="http://schemas.microsoft.com/office/powerpoint/2010/main" val="1900133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0791CA-EAE1-4D68-95EF-1AE51A7F7ACF}" type="datetimeFigureOut">
              <a:rPr lang="en-US" smtClean="0"/>
              <a:t>6/1/2016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0022B1-2C42-4C27-9EC8-699787706136}" type="slidenum">
              <a:rPr lang="en-US" smtClean="0"/>
              <a:t>‹#›</a:t>
            </a:fld>
            <a:endParaRPr lang="en-US" dirty="0"/>
          </a:p>
        </p:txBody>
      </p:sp>
    </p:spTree>
    <p:extLst>
      <p:ext uri="{BB962C8B-B14F-4D97-AF65-F5344CB8AC3E}">
        <p14:creationId xmlns:p14="http://schemas.microsoft.com/office/powerpoint/2010/main" val="1348184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0791CA-EAE1-4D68-95EF-1AE51A7F7ACF}" type="datetimeFigureOut">
              <a:rPr lang="en-US" smtClean="0"/>
              <a:t>6/1/2016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0022B1-2C42-4C27-9EC8-699787706136}" type="slidenum">
              <a:rPr lang="en-US" smtClean="0"/>
              <a:t>‹#›</a:t>
            </a:fld>
            <a:endParaRPr lang="en-US" dirty="0"/>
          </a:p>
        </p:txBody>
      </p:sp>
    </p:spTree>
    <p:extLst>
      <p:ext uri="{BB962C8B-B14F-4D97-AF65-F5344CB8AC3E}">
        <p14:creationId xmlns:p14="http://schemas.microsoft.com/office/powerpoint/2010/main" val="2902481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0791CA-EAE1-4D68-95EF-1AE51A7F7ACF}" type="datetimeFigureOut">
              <a:rPr lang="en-US" smtClean="0"/>
              <a:t>6/1/2016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0022B1-2C42-4C27-9EC8-699787706136}" type="slidenum">
              <a:rPr lang="en-US" smtClean="0"/>
              <a:t>‹#›</a:t>
            </a:fld>
            <a:endParaRPr lang="en-US" dirty="0"/>
          </a:p>
        </p:txBody>
      </p:sp>
    </p:spTree>
    <p:extLst>
      <p:ext uri="{BB962C8B-B14F-4D97-AF65-F5344CB8AC3E}">
        <p14:creationId xmlns:p14="http://schemas.microsoft.com/office/powerpoint/2010/main" val="350304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0791CA-EAE1-4D68-95EF-1AE51A7F7ACF}" type="datetimeFigureOut">
              <a:rPr lang="en-US" smtClean="0"/>
              <a:t>6/1/2016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0022B1-2C42-4C27-9EC8-699787706136}" type="slidenum">
              <a:rPr lang="en-US" smtClean="0"/>
              <a:t>‹#›</a:t>
            </a:fld>
            <a:endParaRPr lang="en-US" dirty="0"/>
          </a:p>
        </p:txBody>
      </p:sp>
    </p:spTree>
    <p:extLst>
      <p:ext uri="{BB962C8B-B14F-4D97-AF65-F5344CB8AC3E}">
        <p14:creationId xmlns:p14="http://schemas.microsoft.com/office/powerpoint/2010/main" val="256031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0791CA-EAE1-4D68-95EF-1AE51A7F7ACF}" type="datetimeFigureOut">
              <a:rPr lang="en-US" smtClean="0"/>
              <a:t>6/1/2016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0022B1-2C42-4C27-9EC8-699787706136}" type="slidenum">
              <a:rPr lang="en-US" smtClean="0"/>
              <a:t>‹#›</a:t>
            </a:fld>
            <a:endParaRPr lang="en-US" dirty="0"/>
          </a:p>
        </p:txBody>
      </p:sp>
    </p:spTree>
    <p:extLst>
      <p:ext uri="{BB962C8B-B14F-4D97-AF65-F5344CB8AC3E}">
        <p14:creationId xmlns:p14="http://schemas.microsoft.com/office/powerpoint/2010/main" val="3242078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791CA-EAE1-4D68-95EF-1AE51A7F7ACF}" type="datetimeFigureOut">
              <a:rPr lang="en-US" smtClean="0"/>
              <a:t>6/1/2016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022B1-2C42-4C27-9EC8-699787706136}" type="slidenum">
              <a:rPr lang="en-US" smtClean="0"/>
              <a:t>‹#›</a:t>
            </a:fld>
            <a:endParaRPr lang="en-US" dirty="0"/>
          </a:p>
        </p:txBody>
      </p:sp>
    </p:spTree>
    <p:extLst>
      <p:ext uri="{BB962C8B-B14F-4D97-AF65-F5344CB8AC3E}">
        <p14:creationId xmlns:p14="http://schemas.microsoft.com/office/powerpoint/2010/main" val="39312189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microsoft.com/office/2007/relationships/hdphoto" Target="../media/hdphoto4.wdp"/><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1.png"/><Relationship Id="rId5" Type="http://schemas.microsoft.com/office/2007/relationships/hdphoto" Target="../media/hdphoto6.wdp"/><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2.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13.png"/></Relationships>
</file>

<file path=ppt/slides/_rels/slide8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231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31379"/>
            <a:ext cx="10515600" cy="1325563"/>
          </a:xfrm>
        </p:spPr>
        <p:txBody>
          <a:bodyPr/>
          <a:lstStyle/>
          <a:p>
            <a:pPr algn="ctr"/>
            <a:r>
              <a:rPr lang="en-US" b="1" dirty="0"/>
              <a:t>Satan has his doctrines</a:t>
            </a:r>
            <a:br>
              <a:rPr lang="en-US" b="1" dirty="0"/>
            </a:br>
            <a:endParaRPr lang="en-US" b="1" dirty="0"/>
          </a:p>
        </p:txBody>
      </p:sp>
      <p:pic>
        <p:nvPicPr>
          <p:cNvPr id="7170" name="Picture 2" descr="http://listverse.com/wp-content/uploads/2015/10/Satanism-Featu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266" y="2083348"/>
            <a:ext cx="8155466" cy="428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40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61767" cy="1887624"/>
          </a:xfrm>
        </p:spPr>
        <p:txBody>
          <a:bodyPr>
            <a:normAutofit fontScale="90000"/>
          </a:bodyPr>
          <a:lstStyle/>
          <a:p>
            <a:pPr algn="ctr"/>
            <a:r>
              <a:rPr lang="en-US" i="1" dirty="0"/>
              <a:t>"Now the Spirit speaketh expressly, that in the latter times some shall depart from the faith, giving heed to seducing spirits, and doctrines of devils" (1 Tim. 4:1)</a:t>
            </a:r>
            <a:br>
              <a:rPr lang="en-US" i="1" dirty="0"/>
            </a:br>
            <a:endParaRPr lang="en-US" i="1" dirty="0"/>
          </a:p>
        </p:txBody>
      </p:sp>
      <p:sp>
        <p:nvSpPr>
          <p:cNvPr id="3" name="Content Placeholder 2"/>
          <p:cNvSpPr>
            <a:spLocks noGrp="1"/>
          </p:cNvSpPr>
          <p:nvPr>
            <p:ph idx="1"/>
          </p:nvPr>
        </p:nvSpPr>
        <p:spPr>
          <a:xfrm>
            <a:off x="3092333" y="5145579"/>
            <a:ext cx="5877098" cy="2094807"/>
          </a:xfrm>
        </p:spPr>
        <p:txBody>
          <a:bodyPr>
            <a:normAutofit/>
          </a:bodyPr>
          <a:lstStyle/>
          <a:p>
            <a:pPr marL="0" indent="0" algn="ctr">
              <a:buNone/>
            </a:pPr>
            <a:r>
              <a:rPr lang="en-US" sz="3200" dirty="0">
                <a:effectLst>
                  <a:glow rad="101600">
                    <a:schemeClr val="bg1">
                      <a:alpha val="60000"/>
                    </a:schemeClr>
                  </a:glow>
                </a:effectLst>
                <a:latin typeface="Batang" panose="02030600000101010101" pitchFamily="18" charset="-127"/>
                <a:ea typeface="Batang" panose="02030600000101010101" pitchFamily="18" charset="-127"/>
              </a:rPr>
              <a:t>Satanic doctrine would be any teaching contrary to the Bible!</a:t>
            </a:r>
          </a:p>
        </p:txBody>
      </p:sp>
      <p:pic>
        <p:nvPicPr>
          <p:cNvPr id="4" name="Picture 3"/>
          <p:cNvPicPr>
            <a:picLocks noChangeAspect="1"/>
          </p:cNvPicPr>
          <p:nvPr/>
        </p:nvPicPr>
        <p:blipFill>
          <a:blip r:embed="rId2"/>
          <a:stretch>
            <a:fillRect/>
          </a:stretch>
        </p:blipFill>
        <p:spPr>
          <a:xfrm>
            <a:off x="2224880" y="1930498"/>
            <a:ext cx="7395875" cy="4927502"/>
          </a:xfrm>
          <a:prstGeom prst="rect">
            <a:avLst/>
          </a:prstGeom>
        </p:spPr>
      </p:pic>
    </p:spTree>
    <p:extLst>
      <p:ext uri="{BB962C8B-B14F-4D97-AF65-F5344CB8AC3E}">
        <p14:creationId xmlns:p14="http://schemas.microsoft.com/office/powerpoint/2010/main" val="328042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mysteries</a:t>
            </a:r>
            <a:br>
              <a:rPr lang="en-US" b="1" dirty="0"/>
            </a:br>
            <a:endParaRPr lang="en-US" b="1" dirty="0"/>
          </a:p>
        </p:txBody>
      </p:sp>
      <p:pic>
        <p:nvPicPr>
          <p:cNvPr id="3" name="Picture 2"/>
          <p:cNvPicPr>
            <a:picLocks noChangeAspect="1"/>
          </p:cNvPicPr>
          <p:nvPr/>
        </p:nvPicPr>
        <p:blipFill>
          <a:blip r:embed="rId2"/>
          <a:stretch>
            <a:fillRect/>
          </a:stretch>
        </p:blipFill>
        <p:spPr>
          <a:xfrm>
            <a:off x="3038591" y="1690688"/>
            <a:ext cx="5805197" cy="4353898"/>
          </a:xfrm>
          <a:prstGeom prst="rect">
            <a:avLst/>
          </a:prstGeom>
        </p:spPr>
      </p:pic>
      <p:pic>
        <p:nvPicPr>
          <p:cNvPr id="4" name="Picture 3"/>
          <p:cNvPicPr>
            <a:picLocks noChangeAspect="1"/>
          </p:cNvPicPr>
          <p:nvPr/>
        </p:nvPicPr>
        <p:blipFill>
          <a:blip r:embed="rId3"/>
          <a:stretch>
            <a:fillRect/>
          </a:stretch>
        </p:blipFill>
        <p:spPr>
          <a:xfrm>
            <a:off x="298581" y="3300356"/>
            <a:ext cx="2359089" cy="33617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4"/>
          <a:stretch>
            <a:fillRect/>
          </a:stretch>
        </p:blipFill>
        <p:spPr>
          <a:xfrm>
            <a:off x="9103413" y="4203426"/>
            <a:ext cx="3088587" cy="2561267"/>
          </a:xfrm>
          <a:prstGeom prst="rect">
            <a:avLst/>
          </a:prstGeom>
        </p:spPr>
      </p:pic>
      <p:sp>
        <p:nvSpPr>
          <p:cNvPr id="6" name="Rectangle 5"/>
          <p:cNvSpPr/>
          <p:nvPr/>
        </p:nvSpPr>
        <p:spPr>
          <a:xfrm>
            <a:off x="3038591" y="4548579"/>
            <a:ext cx="5805197" cy="1938992"/>
          </a:xfrm>
          <a:prstGeom prst="rect">
            <a:avLst/>
          </a:prstGeom>
          <a:effectLst>
            <a:glow rad="101600">
              <a:schemeClr val="bg1">
                <a:alpha val="60000"/>
              </a:schemeClr>
            </a:glow>
          </a:effectLst>
        </p:spPr>
        <p:txBody>
          <a:bodyPr wrap="square">
            <a:spAutoFit/>
          </a:bodyPr>
          <a:lstStyle/>
          <a:p>
            <a:pPr algn="ctr"/>
            <a:r>
              <a:rPr lang="en-US" sz="2400" i="1" dirty="0"/>
              <a:t>"For the mystery of iniquity doth already work: only he who now </a:t>
            </a:r>
            <a:r>
              <a:rPr lang="en-US" sz="2400" i="1" dirty="0" err="1"/>
              <a:t>letteth</a:t>
            </a:r>
            <a:r>
              <a:rPr lang="en-US" sz="2400" i="1" dirty="0"/>
              <a:t> will let, until he be taken out of the way“</a:t>
            </a:r>
          </a:p>
          <a:p>
            <a:pPr algn="ctr"/>
            <a:r>
              <a:rPr lang="en-US" sz="2400" i="1" dirty="0"/>
              <a:t> (2 Thess. 2:7).</a:t>
            </a:r>
            <a:br>
              <a:rPr lang="en-US" sz="2400" i="1" dirty="0"/>
            </a:br>
            <a:endParaRPr lang="en-US" sz="2400" i="1" dirty="0"/>
          </a:p>
        </p:txBody>
      </p:sp>
    </p:spTree>
    <p:extLst>
      <p:ext uri="{BB962C8B-B14F-4D97-AF65-F5344CB8AC3E}">
        <p14:creationId xmlns:p14="http://schemas.microsoft.com/office/powerpoint/2010/main" val="95119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lum bright="-20000"/>
          </a:blip>
          <a:srcRect/>
          <a:stretch>
            <a:fillRect/>
          </a:stretch>
        </p:blipFill>
        <p:spPr bwMode="auto">
          <a:xfrm>
            <a:off x="1660848" y="0"/>
            <a:ext cx="9007152" cy="6909150"/>
          </a:xfrm>
          <a:prstGeom prst="rect">
            <a:avLst/>
          </a:prstGeom>
          <a:noFill/>
          <a:ln w="9525">
            <a:noFill/>
            <a:miter lim="800000"/>
            <a:headEnd/>
            <a:tailEnd/>
          </a:ln>
        </p:spPr>
      </p:pic>
      <p:sp>
        <p:nvSpPr>
          <p:cNvPr id="4" name="Title 3"/>
          <p:cNvSpPr>
            <a:spLocks noGrp="1"/>
          </p:cNvSpPr>
          <p:nvPr>
            <p:ph type="title"/>
          </p:nvPr>
        </p:nvSpPr>
        <p:spPr>
          <a:xfrm>
            <a:off x="1524000" y="381000"/>
            <a:ext cx="9144000" cy="1066800"/>
          </a:xfrm>
        </p:spPr>
        <p:txBody>
          <a:bodyPr>
            <a:noAutofit/>
          </a:bodyPr>
          <a:lstStyle/>
          <a:p>
            <a:pPr algn="ctr"/>
            <a:r>
              <a:rPr lang="en-US" sz="4000" dirty="0">
                <a:effectLst>
                  <a:glow rad="101600">
                    <a:schemeClr val="bg1">
                      <a:alpha val="60000"/>
                    </a:schemeClr>
                  </a:glow>
                </a:effectLst>
              </a:rPr>
              <a:t>Biblical Warning  Concerning</a:t>
            </a:r>
            <a:br>
              <a:rPr lang="en-US" sz="4000" dirty="0">
                <a:effectLst>
                  <a:glow rad="101600">
                    <a:schemeClr val="bg1">
                      <a:alpha val="60000"/>
                    </a:schemeClr>
                  </a:glow>
                </a:effectLst>
              </a:rPr>
            </a:br>
            <a:r>
              <a:rPr lang="en-US" sz="4000" dirty="0">
                <a:effectLst>
                  <a:glow rad="101600">
                    <a:schemeClr val="bg1">
                      <a:alpha val="60000"/>
                    </a:schemeClr>
                  </a:glow>
                </a:effectLst>
              </a:rPr>
              <a:t> Occult Involvement</a:t>
            </a:r>
            <a:br>
              <a:rPr lang="en-US" sz="4000" dirty="0">
                <a:effectLst>
                  <a:glow rad="101600">
                    <a:schemeClr val="bg1">
                      <a:alpha val="60000"/>
                    </a:schemeClr>
                  </a:glow>
                </a:effectLst>
              </a:rPr>
            </a:br>
            <a:r>
              <a:rPr lang="en-US" sz="4000" i="1" dirty="0">
                <a:effectLst>
                  <a:glow rad="101600">
                    <a:schemeClr val="bg1">
                      <a:alpha val="60000"/>
                    </a:schemeClr>
                  </a:glow>
                </a:effectLst>
              </a:rPr>
              <a:t>(Deuteronomy 18:9-13)</a:t>
            </a:r>
          </a:p>
        </p:txBody>
      </p:sp>
      <p:sp>
        <p:nvSpPr>
          <p:cNvPr id="3" name="Content Placeholder 2"/>
          <p:cNvSpPr>
            <a:spLocks noGrp="1"/>
          </p:cNvSpPr>
          <p:nvPr>
            <p:ph idx="1"/>
          </p:nvPr>
        </p:nvSpPr>
        <p:spPr>
          <a:xfrm>
            <a:off x="1660848" y="1524000"/>
            <a:ext cx="9007151" cy="5334000"/>
          </a:xfrm>
        </p:spPr>
        <p:txBody>
          <a:bodyPr>
            <a:normAutofit/>
          </a:bodyPr>
          <a:lstStyle/>
          <a:p>
            <a:pPr algn="ctr" hangingPunct="0">
              <a:buNone/>
            </a:pPr>
            <a:r>
              <a:rPr lang="en-US" sz="3600" i="1" dirty="0">
                <a:effectLst>
                  <a:glow rad="101600">
                    <a:schemeClr val="bg1">
                      <a:alpha val="60000"/>
                    </a:schemeClr>
                  </a:glow>
                </a:effectLst>
              </a:rPr>
              <a:t>   </a:t>
            </a:r>
            <a:br>
              <a:rPr lang="en-US" sz="3600" i="1" dirty="0">
                <a:effectLst>
                  <a:glow rad="101600">
                    <a:schemeClr val="bg1">
                      <a:alpha val="60000"/>
                    </a:schemeClr>
                  </a:glow>
                </a:effectLst>
              </a:rPr>
            </a:br>
            <a:r>
              <a:rPr lang="en-US" sz="3600" i="1" dirty="0">
                <a:effectLst>
                  <a:glow rad="101600">
                    <a:schemeClr val="bg1">
                      <a:alpha val="60000"/>
                    </a:schemeClr>
                  </a:glow>
                </a:effectLst>
              </a:rPr>
              <a:t>“When thou art come into the land which the LORD thy God </a:t>
            </a:r>
            <a:r>
              <a:rPr lang="en-US" sz="3600" i="1" dirty="0" err="1">
                <a:effectLst>
                  <a:glow rad="101600">
                    <a:schemeClr val="bg1">
                      <a:alpha val="60000"/>
                    </a:schemeClr>
                  </a:glow>
                </a:effectLst>
              </a:rPr>
              <a:t>giveth</a:t>
            </a:r>
            <a:r>
              <a:rPr lang="en-US" sz="3600" i="1" dirty="0">
                <a:effectLst>
                  <a:glow rad="101600">
                    <a:schemeClr val="bg1">
                      <a:alpha val="60000"/>
                    </a:schemeClr>
                  </a:glow>
                </a:effectLst>
              </a:rPr>
              <a:t>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not learn to do after the abominations of those nations. There shall not be found among you any one that…For all that do these things are an abomination unto the LORD: and because of these abominations the LORD thy God doth drive them out from before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be perfect with the LORD thy God.” </a:t>
            </a:r>
          </a:p>
        </p:txBody>
      </p:sp>
    </p:spTree>
    <p:extLst>
      <p:ext uri="{BB962C8B-B14F-4D97-AF65-F5344CB8AC3E}">
        <p14:creationId xmlns:p14="http://schemas.microsoft.com/office/powerpoint/2010/main" val="250965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207" y="-9946"/>
            <a:ext cx="10515600" cy="1325563"/>
          </a:xfrm>
        </p:spPr>
        <p:txBody>
          <a:bodyPr/>
          <a:lstStyle/>
          <a:p>
            <a:pPr algn="ctr"/>
            <a:r>
              <a:rPr lang="en-US" b="1" dirty="0"/>
              <a:t>Satan has a throne</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29998" y="1194318"/>
            <a:ext cx="8284534" cy="5514393"/>
          </a:xfrm>
          <a:prstGeom prst="rect">
            <a:avLst/>
          </a:prstGeom>
          <a:ln>
            <a:noFill/>
          </a:ln>
          <a:effectLst>
            <a:softEdge rad="112500"/>
          </a:effectLst>
        </p:spPr>
      </p:pic>
    </p:spTree>
    <p:extLst>
      <p:ext uri="{BB962C8B-B14F-4D97-AF65-F5344CB8AC3E}">
        <p14:creationId xmlns:p14="http://schemas.microsoft.com/office/powerpoint/2010/main" val="423352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6" y="775672"/>
            <a:ext cx="12192000" cy="1325563"/>
          </a:xfrm>
        </p:spPr>
        <p:txBody>
          <a:bodyPr>
            <a:noAutofit/>
          </a:bodyPr>
          <a:lstStyle/>
          <a:p>
            <a:r>
              <a:rPr lang="en-US" sz="3600" i="1" dirty="0"/>
              <a:t>"I know thy works, and where thou </a:t>
            </a:r>
            <a:r>
              <a:rPr lang="en-US" sz="3600" i="1" dirty="0" err="1"/>
              <a:t>dwellest</a:t>
            </a:r>
            <a:r>
              <a:rPr lang="en-US" sz="3600" i="1" dirty="0"/>
              <a:t>, even </a:t>
            </a:r>
            <a:r>
              <a:rPr lang="en-US" sz="3600" i="1" u="sng" dirty="0"/>
              <a:t>where Satan’s seat</a:t>
            </a:r>
            <a:r>
              <a:rPr lang="en-US" sz="3600" i="1" dirty="0"/>
              <a:t> is: and thou </a:t>
            </a:r>
            <a:r>
              <a:rPr lang="en-US" sz="3600" i="1" dirty="0" err="1"/>
              <a:t>holdest</a:t>
            </a:r>
            <a:r>
              <a:rPr lang="en-US" sz="3600" i="1" dirty="0"/>
              <a:t> fast my name, and hast not denied my faith, even in those days wherein Antipas was my faithful martyr, who was slain among you, </a:t>
            </a:r>
            <a:r>
              <a:rPr lang="en-US" sz="3600" i="1" u="sng" dirty="0"/>
              <a:t>where Satan </a:t>
            </a:r>
            <a:r>
              <a:rPr lang="en-US" sz="3600" i="1" u="sng" dirty="0" err="1"/>
              <a:t>dwelleth</a:t>
            </a:r>
            <a:r>
              <a:rPr lang="en-US" sz="3600" i="1" dirty="0"/>
              <a:t>." (Rev. 2:13)</a:t>
            </a:r>
            <a:br>
              <a:rPr lang="en-US" sz="3600" i="1" dirty="0"/>
            </a:br>
            <a:endParaRPr lang="en-US" sz="3600" i="1" dirty="0"/>
          </a:p>
        </p:txBody>
      </p:sp>
      <p:pic>
        <p:nvPicPr>
          <p:cNvPr id="4" name="Picture 3"/>
          <p:cNvPicPr>
            <a:picLocks noChangeAspect="1"/>
          </p:cNvPicPr>
          <p:nvPr/>
        </p:nvPicPr>
        <p:blipFill rotWithShape="1">
          <a:blip r:embed="rId2"/>
          <a:srcRect r="-295" b="3614"/>
          <a:stretch/>
        </p:blipFill>
        <p:spPr>
          <a:xfrm>
            <a:off x="2452394" y="2350245"/>
            <a:ext cx="6878217" cy="4507755"/>
          </a:xfrm>
          <a:prstGeom prst="rect">
            <a:avLst/>
          </a:prstGeom>
          <a:ln>
            <a:noFill/>
          </a:ln>
          <a:effectLst>
            <a:softEdge rad="112500"/>
          </a:effectLst>
        </p:spPr>
      </p:pic>
    </p:spTree>
    <p:extLst>
      <p:ext uri="{BB962C8B-B14F-4D97-AF65-F5344CB8AC3E}">
        <p14:creationId xmlns:p14="http://schemas.microsoft.com/office/powerpoint/2010/main" val="3844948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174"/>
            <a:ext cx="10515600" cy="1325563"/>
          </a:xfrm>
        </p:spPr>
        <p:txBody>
          <a:bodyPr/>
          <a:lstStyle/>
          <a:p>
            <a:pPr algn="ctr"/>
            <a:r>
              <a:rPr lang="en-US" b="1" dirty="0"/>
              <a:t>Satan has his kingdoms</a:t>
            </a:r>
            <a:br>
              <a:rPr lang="en-US" b="1" dirty="0"/>
            </a:br>
            <a:endParaRPr lang="en-US" b="1" dirty="0"/>
          </a:p>
        </p:txBody>
      </p:sp>
      <p:pic>
        <p:nvPicPr>
          <p:cNvPr id="3" name="Picture 2"/>
          <p:cNvPicPr>
            <a:picLocks noChangeAspect="1"/>
          </p:cNvPicPr>
          <p:nvPr/>
        </p:nvPicPr>
        <p:blipFill>
          <a:blip r:embed="rId2"/>
          <a:stretch>
            <a:fillRect/>
          </a:stretch>
        </p:blipFill>
        <p:spPr>
          <a:xfrm>
            <a:off x="1220998" y="1194901"/>
            <a:ext cx="9750004" cy="5481263"/>
          </a:xfrm>
          <a:prstGeom prst="rect">
            <a:avLst/>
          </a:prstGeom>
        </p:spPr>
      </p:pic>
    </p:spTree>
    <p:extLst>
      <p:ext uri="{BB962C8B-B14F-4D97-AF65-F5344CB8AC3E}">
        <p14:creationId xmlns:p14="http://schemas.microsoft.com/office/powerpoint/2010/main" val="2881009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12192000" cy="6400800"/>
          </a:xfrm>
        </p:spPr>
        <p:txBody>
          <a:bodyPr>
            <a:normAutofit/>
          </a:bodyPr>
          <a:lstStyle/>
          <a:p>
            <a:r>
              <a:rPr lang="en-US" sz="3600" i="1" dirty="0"/>
              <a:t>II Cor. 4:4 “In whom </a:t>
            </a:r>
            <a:r>
              <a:rPr lang="en-US" sz="3600" i="1" u="sng" dirty="0"/>
              <a:t>the god of this world</a:t>
            </a:r>
            <a:r>
              <a:rPr lang="en-US" sz="3600" i="1" dirty="0"/>
              <a:t> hath blinded the minds of them which believe not, lest the light of the glorious gospel of Christ, who is the image of God, should shine unto them.”</a:t>
            </a:r>
          </a:p>
          <a:p>
            <a:r>
              <a:rPr lang="en-US" sz="3600" i="1" dirty="0"/>
              <a:t> Eph 2:2 “Wherein in time past ye walked according to the course of this world, according to </a:t>
            </a:r>
            <a:r>
              <a:rPr lang="en-US" sz="3600" i="1" u="sng" dirty="0"/>
              <a:t>the prince of the power of the air</a:t>
            </a:r>
            <a:r>
              <a:rPr lang="en-US" sz="3600" i="1" dirty="0"/>
              <a:t>, the spirit that now </a:t>
            </a:r>
            <a:r>
              <a:rPr lang="en-US" sz="3600" i="1" dirty="0" err="1"/>
              <a:t>worketh</a:t>
            </a:r>
            <a:r>
              <a:rPr lang="en-US" sz="3600" i="1" dirty="0"/>
              <a:t> in the children of disobedience.”</a:t>
            </a:r>
          </a:p>
          <a:p>
            <a:r>
              <a:rPr lang="en-US" sz="3600" i="1" dirty="0"/>
              <a:t> John 14:30 “Hereafter I will not talk much with you: for </a:t>
            </a:r>
            <a:r>
              <a:rPr lang="en-US" sz="3600" i="1" u="sng" dirty="0"/>
              <a:t>the prince of this world </a:t>
            </a:r>
            <a:r>
              <a:rPr lang="en-US" sz="3600" i="1" dirty="0"/>
              <a:t>cometh, and hath nothing in me.”</a:t>
            </a:r>
          </a:p>
        </p:txBody>
      </p:sp>
      <p:pic>
        <p:nvPicPr>
          <p:cNvPr id="1026" name="Picture 2" descr="http://3.bp.blogspot.com/-UoZx5bffCL0/TZWnrZBx9II/AAAAAAAAAMU/bsji-3MbdTk/s1600/SatanHoldingWorld.jpg"/>
          <p:cNvPicPr>
            <a:picLocks noChangeAspect="1" noChangeArrowheads="1"/>
          </p:cNvPicPr>
          <p:nvPr/>
        </p:nvPicPr>
        <p:blipFill>
          <a:blip r:embed="rId2" cstate="print"/>
          <a:srcRect/>
          <a:stretch>
            <a:fillRect/>
          </a:stretch>
        </p:blipFill>
        <p:spPr bwMode="auto">
          <a:xfrm>
            <a:off x="9825134" y="4684575"/>
            <a:ext cx="2050401" cy="2173425"/>
          </a:xfrm>
          <a:prstGeom prst="rect">
            <a:avLst/>
          </a:prstGeom>
          <a:ln>
            <a:noFill/>
          </a:ln>
          <a:effectLst>
            <a:softEdge rad="112500"/>
          </a:effectLst>
        </p:spPr>
      </p:pic>
      <p:pic>
        <p:nvPicPr>
          <p:cNvPr id="5" name="Picture 3" descr="C:\Users\Ptr. Daniel White\Desktop\Bible pictures\Satan-Devil and demons\satan-by-jack-chick.jpg"/>
          <p:cNvPicPr>
            <a:picLocks noChangeAspect="1" noChangeArrowheads="1"/>
          </p:cNvPicPr>
          <p:nvPr/>
        </p:nvPicPr>
        <p:blipFill>
          <a:blip r:embed="rId3" cstate="print"/>
          <a:srcRect/>
          <a:stretch>
            <a:fillRect/>
          </a:stretch>
        </p:blipFill>
        <p:spPr bwMode="auto">
          <a:xfrm>
            <a:off x="705011" y="4909457"/>
            <a:ext cx="2943544" cy="1948543"/>
          </a:xfrm>
          <a:prstGeom prst="rect">
            <a:avLst/>
          </a:prstGeom>
          <a:ln>
            <a:noFill/>
          </a:ln>
          <a:effectLst>
            <a:softEdge rad="112500"/>
          </a:effectLst>
        </p:spPr>
      </p:pic>
    </p:spTree>
    <p:extLst>
      <p:ext uri="{BB962C8B-B14F-4D97-AF65-F5344CB8AC3E}">
        <p14:creationId xmlns:p14="http://schemas.microsoft.com/office/powerpoint/2010/main" val="2783121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47" y="122529"/>
            <a:ext cx="10515600" cy="1325563"/>
          </a:xfrm>
        </p:spPr>
        <p:txBody>
          <a:bodyPr/>
          <a:lstStyle/>
          <a:p>
            <a:pPr algn="ctr"/>
            <a:r>
              <a:rPr lang="en-US" b="1" dirty="0"/>
              <a:t>Satan desires worshipers</a:t>
            </a:r>
          </a:p>
        </p:txBody>
      </p:sp>
      <p:pic>
        <p:nvPicPr>
          <p:cNvPr id="3" name="Picture 2"/>
          <p:cNvPicPr>
            <a:picLocks noChangeAspect="1"/>
          </p:cNvPicPr>
          <p:nvPr/>
        </p:nvPicPr>
        <p:blipFill rotWithShape="1">
          <a:blip r:embed="rId2"/>
          <a:srcRect t="1" r="1542" b="12229"/>
          <a:stretch/>
        </p:blipFill>
        <p:spPr>
          <a:xfrm>
            <a:off x="2174033" y="1690688"/>
            <a:ext cx="7438430" cy="5092667"/>
          </a:xfrm>
          <a:prstGeom prst="rect">
            <a:avLst/>
          </a:prstGeom>
        </p:spPr>
      </p:pic>
    </p:spTree>
    <p:extLst>
      <p:ext uri="{BB962C8B-B14F-4D97-AF65-F5344CB8AC3E}">
        <p14:creationId xmlns:p14="http://schemas.microsoft.com/office/powerpoint/2010/main" val="3667769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2668" y="1320110"/>
            <a:ext cx="5290457" cy="1754326"/>
          </a:xfrm>
          <a:prstGeom prst="rect">
            <a:avLst/>
          </a:prstGeom>
        </p:spPr>
        <p:txBody>
          <a:bodyPr wrap="square">
            <a:spAutoFit/>
          </a:bodyPr>
          <a:lstStyle/>
          <a:p>
            <a:pPr algn="ctr"/>
            <a:r>
              <a:rPr lang="en-US" sz="3600" i="1" dirty="0">
                <a:effectLst>
                  <a:glow rad="101600">
                    <a:schemeClr val="bg1">
                      <a:alpha val="60000"/>
                    </a:schemeClr>
                  </a:glow>
                </a:effectLst>
              </a:rPr>
              <a:t>“All these things will I give thee, if thou wilt fall down and worship me.”</a:t>
            </a:r>
          </a:p>
        </p:txBody>
      </p:sp>
    </p:spTree>
    <p:extLst>
      <p:ext uri="{BB962C8B-B14F-4D97-AF65-F5344CB8AC3E}">
        <p14:creationId xmlns:p14="http://schemas.microsoft.com/office/powerpoint/2010/main" val="2238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739602" y="1219200"/>
            <a:ext cx="6172200"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5)</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04" y="1122685"/>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571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worshipers</a:t>
            </a:r>
            <a:br>
              <a:rPr lang="en-US" b="1" dirty="0"/>
            </a:br>
            <a:endParaRPr lang="en-US" b="1" dirty="0"/>
          </a:p>
        </p:txBody>
      </p:sp>
      <p:pic>
        <p:nvPicPr>
          <p:cNvPr id="2050" name="Picture 2" descr="http://www.humanisti.sk/storage/201501162352_mag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49" y="1466849"/>
            <a:ext cx="47625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24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40" y="766341"/>
            <a:ext cx="11120535" cy="1325563"/>
          </a:xfrm>
        </p:spPr>
        <p:txBody>
          <a:bodyPr>
            <a:noAutofit/>
          </a:bodyPr>
          <a:lstStyle/>
          <a:p>
            <a:pPr algn="ctr"/>
            <a:r>
              <a:rPr lang="en-US" sz="3600" i="1" dirty="0"/>
              <a:t>"And they </a:t>
            </a:r>
            <a:r>
              <a:rPr lang="en-US" sz="3600" i="1" u="sng" dirty="0"/>
              <a:t>worshipped the dragon </a:t>
            </a:r>
            <a:r>
              <a:rPr lang="en-US" sz="3600" i="1" dirty="0"/>
              <a:t>which gave power unto the beast: and they worshipped the beast, saying, Who is like unto the beast? who is able to make war with him?" (Rev. 13:4)</a:t>
            </a:r>
            <a:br>
              <a:rPr lang="en-US" sz="3600" i="1" dirty="0"/>
            </a:br>
            <a:endParaRPr lang="en-US" sz="3600" i="1" dirty="0"/>
          </a:p>
        </p:txBody>
      </p:sp>
      <p:pic>
        <p:nvPicPr>
          <p:cNvPr id="3" name="Picture 2"/>
          <p:cNvPicPr>
            <a:picLocks noChangeAspect="1"/>
          </p:cNvPicPr>
          <p:nvPr/>
        </p:nvPicPr>
        <p:blipFill>
          <a:blip r:embed="rId2"/>
          <a:stretch>
            <a:fillRect/>
          </a:stretch>
        </p:blipFill>
        <p:spPr>
          <a:xfrm rot="21322509">
            <a:off x="8090215" y="1774615"/>
            <a:ext cx="3810000" cy="2857500"/>
          </a:xfrm>
          <a:prstGeom prst="rect">
            <a:avLst/>
          </a:prstGeom>
        </p:spPr>
      </p:pic>
      <p:pic>
        <p:nvPicPr>
          <p:cNvPr id="4" name="Picture 3"/>
          <p:cNvPicPr>
            <a:picLocks noChangeAspect="1"/>
          </p:cNvPicPr>
          <p:nvPr/>
        </p:nvPicPr>
        <p:blipFill>
          <a:blip r:embed="rId3"/>
          <a:stretch>
            <a:fillRect/>
          </a:stretch>
        </p:blipFill>
        <p:spPr>
          <a:xfrm rot="190293">
            <a:off x="271271" y="1720224"/>
            <a:ext cx="3214785" cy="2141047"/>
          </a:xfrm>
          <a:prstGeom prst="rect">
            <a:avLst/>
          </a:prstGeom>
        </p:spPr>
      </p:pic>
      <p:pic>
        <p:nvPicPr>
          <p:cNvPr id="6" name="Picture 5"/>
          <p:cNvPicPr>
            <a:picLocks noChangeAspect="1"/>
          </p:cNvPicPr>
          <p:nvPr/>
        </p:nvPicPr>
        <p:blipFill>
          <a:blip r:embed="rId4"/>
          <a:stretch>
            <a:fillRect/>
          </a:stretch>
        </p:blipFill>
        <p:spPr>
          <a:xfrm rot="21292149">
            <a:off x="130625" y="4069316"/>
            <a:ext cx="2827177" cy="2827177"/>
          </a:xfrm>
          <a:prstGeom prst="rect">
            <a:avLst/>
          </a:prstGeom>
        </p:spPr>
      </p:pic>
      <p:pic>
        <p:nvPicPr>
          <p:cNvPr id="7" name="Picture 6"/>
          <p:cNvPicPr>
            <a:picLocks noChangeAspect="1"/>
          </p:cNvPicPr>
          <p:nvPr/>
        </p:nvPicPr>
        <p:blipFill>
          <a:blip r:embed="rId5"/>
          <a:stretch>
            <a:fillRect/>
          </a:stretch>
        </p:blipFill>
        <p:spPr>
          <a:xfrm>
            <a:off x="3851909" y="2241116"/>
            <a:ext cx="3961355" cy="2639253"/>
          </a:xfrm>
          <a:prstGeom prst="rect">
            <a:avLst/>
          </a:prstGeom>
        </p:spPr>
      </p:pic>
      <p:pic>
        <p:nvPicPr>
          <p:cNvPr id="2050" name="Picture 2" descr="http://www.likeacat.com/assets/images/symbols/FooDo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90789">
            <a:off x="3393814" y="4552904"/>
            <a:ext cx="3024102" cy="2594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rot="202494">
            <a:off x="7099774" y="4211317"/>
            <a:ext cx="3810000" cy="2543175"/>
          </a:xfrm>
          <a:prstGeom prst="rect">
            <a:avLst/>
          </a:prstGeom>
        </p:spPr>
      </p:pic>
    </p:spTree>
    <p:extLst>
      <p:ext uri="{BB962C8B-B14F-4D97-AF65-F5344CB8AC3E}">
        <p14:creationId xmlns:p14="http://schemas.microsoft.com/office/powerpoint/2010/main" val="348053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47665" y="-417079"/>
            <a:ext cx="13445412" cy="7275079"/>
          </a:xfrm>
          <a:prstGeom prst="rect">
            <a:avLst/>
          </a:prstGeom>
        </p:spPr>
      </p:pic>
    </p:spTree>
    <p:extLst>
      <p:ext uri="{BB962C8B-B14F-4D97-AF65-F5344CB8AC3E}">
        <p14:creationId xmlns:p14="http://schemas.microsoft.com/office/powerpoint/2010/main" val="2540441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700" y="0"/>
            <a:ext cx="10515600" cy="1325563"/>
          </a:xfrm>
        </p:spPr>
        <p:txBody>
          <a:bodyPr/>
          <a:lstStyle/>
          <a:p>
            <a:pPr algn="ctr"/>
            <a:r>
              <a:rPr lang="en-US" b="1" dirty="0"/>
              <a:t>Satan has ministers</a:t>
            </a:r>
          </a:p>
        </p:txBody>
      </p:sp>
      <p:pic>
        <p:nvPicPr>
          <p:cNvPr id="3" name="Picture 2"/>
          <p:cNvPicPr>
            <a:picLocks noChangeAspect="1"/>
          </p:cNvPicPr>
          <p:nvPr/>
        </p:nvPicPr>
        <p:blipFill>
          <a:blip r:embed="rId2"/>
          <a:stretch>
            <a:fillRect/>
          </a:stretch>
        </p:blipFill>
        <p:spPr>
          <a:xfrm>
            <a:off x="2391500" y="1143000"/>
            <a:ext cx="7620000" cy="5715000"/>
          </a:xfrm>
          <a:prstGeom prst="rect">
            <a:avLst/>
          </a:prstGeom>
          <a:ln>
            <a:noFill/>
          </a:ln>
          <a:effectLst>
            <a:softEdge rad="112500"/>
          </a:effectLst>
        </p:spPr>
      </p:pic>
    </p:spTree>
    <p:extLst>
      <p:ext uri="{BB962C8B-B14F-4D97-AF65-F5344CB8AC3E}">
        <p14:creationId xmlns:p14="http://schemas.microsoft.com/office/powerpoint/2010/main" val="988340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58" y="0"/>
            <a:ext cx="12081641" cy="1087821"/>
          </a:xfrm>
        </p:spPr>
        <p:txBody>
          <a:bodyPr/>
          <a:lstStyle/>
          <a:p>
            <a:pPr algn="ctr"/>
            <a:r>
              <a:rPr lang="en-US" b="1" dirty="0"/>
              <a:t>God has ministers</a:t>
            </a:r>
          </a:p>
        </p:txBody>
      </p:sp>
      <p:sp>
        <p:nvSpPr>
          <p:cNvPr id="3" name="Content Placeholder 2"/>
          <p:cNvSpPr>
            <a:spLocks noGrp="1"/>
          </p:cNvSpPr>
          <p:nvPr>
            <p:ph idx="1"/>
          </p:nvPr>
        </p:nvSpPr>
        <p:spPr>
          <a:xfrm>
            <a:off x="110359" y="662781"/>
            <a:ext cx="12081641" cy="6337109"/>
          </a:xfrm>
        </p:spPr>
        <p:txBody>
          <a:bodyPr>
            <a:normAutofit/>
          </a:bodyPr>
          <a:lstStyle/>
          <a:p>
            <a:endParaRPr lang="en-US" sz="3200" i="1" dirty="0"/>
          </a:p>
          <a:p>
            <a:r>
              <a:rPr lang="en-US" sz="3200" i="1" dirty="0"/>
              <a:t>Ministers of the word</a:t>
            </a:r>
          </a:p>
          <a:p>
            <a:r>
              <a:rPr lang="en-US" sz="3200" i="1" dirty="0"/>
              <a:t>For they are God's ministers </a:t>
            </a:r>
          </a:p>
          <a:p>
            <a:r>
              <a:rPr lang="en-US" sz="3200" i="1" dirty="0"/>
              <a:t>Ministers by whom ye believed</a:t>
            </a:r>
          </a:p>
          <a:p>
            <a:r>
              <a:rPr lang="en-US" sz="3200" i="1" dirty="0"/>
              <a:t>Ministers of Christ</a:t>
            </a:r>
          </a:p>
          <a:p>
            <a:r>
              <a:rPr lang="en-US" sz="3200" i="1" dirty="0"/>
              <a:t>Who also hath made us able ministers of the new testament</a:t>
            </a:r>
          </a:p>
          <a:p>
            <a:r>
              <a:rPr lang="en-US" sz="3200" i="1" dirty="0"/>
              <a:t>But in all things approving ourselves as the ministers of God</a:t>
            </a:r>
          </a:p>
          <a:p>
            <a:r>
              <a:rPr lang="en-US" sz="3200" i="1" dirty="0"/>
              <a:t>His ministers</a:t>
            </a:r>
          </a:p>
          <a:p>
            <a:r>
              <a:rPr lang="en-US" sz="3200" i="1" dirty="0"/>
              <a:t>Who hath enabled me, for that he counted me faithful, putting me into the ministry</a:t>
            </a:r>
          </a:p>
          <a:p>
            <a:r>
              <a:rPr lang="en-US" sz="3200" i="1" dirty="0"/>
              <a:t>For the perfecting of the saints, for the work of the ministry</a:t>
            </a:r>
          </a:p>
        </p:txBody>
      </p:sp>
      <p:pic>
        <p:nvPicPr>
          <p:cNvPr id="4" name="Picture 3"/>
          <p:cNvPicPr>
            <a:picLocks noChangeAspect="1"/>
          </p:cNvPicPr>
          <p:nvPr/>
        </p:nvPicPr>
        <p:blipFill>
          <a:blip r:embed="rId2"/>
          <a:stretch>
            <a:fillRect/>
          </a:stretch>
        </p:blipFill>
        <p:spPr>
          <a:xfrm>
            <a:off x="7184725" y="1087821"/>
            <a:ext cx="3338183" cy="2221409"/>
          </a:xfrm>
          <a:prstGeom prst="rect">
            <a:avLst/>
          </a:prstGeom>
        </p:spPr>
      </p:pic>
    </p:spTree>
    <p:extLst>
      <p:ext uri="{BB962C8B-B14F-4D97-AF65-F5344CB8AC3E}">
        <p14:creationId xmlns:p14="http://schemas.microsoft.com/office/powerpoint/2010/main" val="163326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en-US" sz="3200" i="1" dirty="0"/>
              <a:t>But we will give ourselves continually to prayer, and to the ministry of the Word</a:t>
            </a:r>
          </a:p>
          <a:p>
            <a:r>
              <a:rPr lang="en-US" sz="3200" i="1" dirty="0"/>
              <a:t>They had fulfilled their ministry</a:t>
            </a:r>
          </a:p>
          <a:p>
            <a:r>
              <a:rPr lang="en-US" sz="3200" i="1" dirty="0"/>
              <a:t>The ministry, which I have received of the Lord Jesus</a:t>
            </a:r>
          </a:p>
          <a:p>
            <a:r>
              <a:rPr lang="en-US" sz="3200" i="1" dirty="0"/>
              <a:t>The </a:t>
            </a:r>
            <a:r>
              <a:rPr lang="en-US" sz="3200" i="1" dirty="0" err="1"/>
              <a:t>firstfruits</a:t>
            </a:r>
            <a:r>
              <a:rPr lang="en-US" sz="3200" i="1" dirty="0"/>
              <a:t> of Achaia have addicted themselves to the ministry</a:t>
            </a:r>
          </a:p>
          <a:p>
            <a:r>
              <a:rPr lang="en-US" sz="3200" i="1" dirty="0"/>
              <a:t>Therefore seeing we have this ministry, as we have received mercy, we faint not</a:t>
            </a:r>
          </a:p>
          <a:p>
            <a:r>
              <a:rPr lang="en-US" sz="3200" i="1" dirty="0"/>
              <a:t>Hath given to us the ministry of reconciliation</a:t>
            </a:r>
          </a:p>
          <a:p>
            <a:r>
              <a:rPr lang="en-US" sz="3200" i="1" dirty="0"/>
              <a:t>For the perfecting of the saints, for the work of the ministry</a:t>
            </a:r>
          </a:p>
          <a:p>
            <a:r>
              <a:rPr lang="en-US" sz="3200" i="1" dirty="0"/>
              <a:t>Take heed to the ministry which thou hast received</a:t>
            </a:r>
          </a:p>
          <a:p>
            <a:r>
              <a:rPr lang="en-US" sz="3200" i="1" dirty="0"/>
              <a:t>He counted me faithful, putting me into the ministry</a:t>
            </a:r>
          </a:p>
          <a:p>
            <a:r>
              <a:rPr lang="en-US" sz="3200" i="1" dirty="0"/>
              <a:t>Giving no offence in any thing, that the ministry be not blamed</a:t>
            </a:r>
          </a:p>
          <a:p>
            <a:endParaRPr lang="en-US" sz="3200" dirty="0"/>
          </a:p>
        </p:txBody>
      </p:sp>
    </p:spTree>
    <p:extLst>
      <p:ext uri="{BB962C8B-B14F-4D97-AF65-F5344CB8AC3E}">
        <p14:creationId xmlns:p14="http://schemas.microsoft.com/office/powerpoint/2010/main" val="323666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98179" y="765"/>
            <a:ext cx="10042634" cy="6857235"/>
          </a:xfrm>
          <a:prstGeom prst="rect">
            <a:avLst/>
          </a:prstGeom>
        </p:spPr>
      </p:pic>
    </p:spTree>
    <p:extLst>
      <p:ext uri="{BB962C8B-B14F-4D97-AF65-F5344CB8AC3E}">
        <p14:creationId xmlns:p14="http://schemas.microsoft.com/office/powerpoint/2010/main" val="3368731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4771" y="274638"/>
            <a:ext cx="5927835" cy="6354762"/>
          </a:xfrm>
        </p:spPr>
        <p:txBody>
          <a:bodyPr>
            <a:normAutofit/>
          </a:bodyPr>
          <a:lstStyle/>
          <a:p>
            <a:pPr algn="ctr"/>
            <a:r>
              <a:rPr lang="en-US" i="1" dirty="0"/>
              <a:t>“Unto him that loved us, and washed us from our sins in his own blood.”</a:t>
            </a:r>
          </a:p>
        </p:txBody>
      </p:sp>
      <p:pic>
        <p:nvPicPr>
          <p:cNvPr id="1026" name="Picture 2" descr="C:\Users\Dan White\Pictures\Bible pictures\Jesus\12 Crucifixion\carrying_the_cross w bloody face (2).jpg"/>
          <p:cNvPicPr>
            <a:picLocks noChangeAspect="1" noChangeArrowheads="1"/>
          </p:cNvPicPr>
          <p:nvPr/>
        </p:nvPicPr>
        <p:blipFill>
          <a:blip r:embed="rId2" cstate="print"/>
          <a:srcRect/>
          <a:stretch>
            <a:fillRect/>
          </a:stretch>
        </p:blipFill>
        <p:spPr bwMode="auto">
          <a:xfrm>
            <a:off x="0" y="0"/>
            <a:ext cx="5677319" cy="6858000"/>
          </a:xfrm>
          <a:prstGeom prst="rect">
            <a:avLst/>
          </a:prstGeom>
          <a:noFill/>
        </p:spPr>
      </p:pic>
    </p:spTree>
    <p:extLst>
      <p:ext uri="{BB962C8B-B14F-4D97-AF65-F5344CB8AC3E}">
        <p14:creationId xmlns:p14="http://schemas.microsoft.com/office/powerpoint/2010/main" val="234945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1-Bib Pics-Ot\David\King David\David praising God 1100-13-4.jpg"/>
          <p:cNvPicPr>
            <a:picLocks noChangeAspect="1" noChangeArrowheads="1"/>
          </p:cNvPicPr>
          <p:nvPr/>
        </p:nvPicPr>
        <p:blipFill>
          <a:blip r:embed="rId3" cstate="print"/>
          <a:srcRect/>
          <a:stretch>
            <a:fillRect/>
          </a:stretch>
        </p:blipFill>
        <p:spPr bwMode="auto">
          <a:xfrm>
            <a:off x="191814" y="147145"/>
            <a:ext cx="4572000" cy="4289425"/>
          </a:xfrm>
          <a:prstGeom prst="rect">
            <a:avLst/>
          </a:prstGeom>
          <a:ln>
            <a:noFill/>
          </a:ln>
          <a:effectLst>
            <a:reflection blurRad="6350" stA="50000" endA="300" endPos="55500" dist="101600" dir="5400000" sy="-100000" algn="bl" rotWithShape="0"/>
            <a:softEdge rad="112500"/>
          </a:effectLst>
        </p:spPr>
      </p:pic>
      <p:pic>
        <p:nvPicPr>
          <p:cNvPr id="1027" name="Picture 3" descr="c:\Users\Ptr. Daniel White\Pictures\1-Bib Pics-Ot\Priests\High Priest  523.jpg"/>
          <p:cNvPicPr>
            <a:picLocks noChangeAspect="1" noChangeArrowheads="1"/>
          </p:cNvPicPr>
          <p:nvPr/>
        </p:nvPicPr>
        <p:blipFill>
          <a:blip r:embed="rId4" cstate="print"/>
          <a:srcRect/>
          <a:stretch>
            <a:fillRect/>
          </a:stretch>
        </p:blipFill>
        <p:spPr bwMode="auto">
          <a:xfrm>
            <a:off x="6715522" y="147145"/>
            <a:ext cx="5285977" cy="6710855"/>
          </a:xfrm>
          <a:prstGeom prst="rect">
            <a:avLst/>
          </a:prstGeom>
          <a:ln>
            <a:noFill/>
          </a:ln>
          <a:effectLst>
            <a:reflection blurRad="6350" stA="50000" endA="300" endPos="55500" dist="101600" dir="5400000" sy="-100000" algn="bl" rotWithShape="0"/>
            <a:softEdge rad="112500"/>
          </a:effectLst>
        </p:spPr>
      </p:pic>
      <p:sp>
        <p:nvSpPr>
          <p:cNvPr id="6" name="Title 3"/>
          <p:cNvSpPr txBox="1">
            <a:spLocks/>
          </p:cNvSpPr>
          <p:nvPr/>
        </p:nvSpPr>
        <p:spPr>
          <a:xfrm>
            <a:off x="1905000" y="381000"/>
            <a:ext cx="8229600" cy="1143000"/>
          </a:xfrm>
          <a:prstGeom prst="rect">
            <a:avLst/>
          </a:prstGeom>
        </p:spPr>
        <p:txBody>
          <a:bodyPr vert="horz" lIns="91440" tIns="45720" rIns="91440" bIns="45720" rtlCol="0" anchor="ctr">
            <a:normAutofit/>
          </a:bodyPr>
          <a:lstStyle/>
          <a:p>
            <a:pPr algn="ctr">
              <a:spcBef>
                <a:spcPct val="0"/>
              </a:spcBef>
              <a:defRPr/>
            </a:pPr>
            <a:endParaRPr lang="en-US" sz="4400" dirty="0">
              <a:latin typeface="+mj-lt"/>
              <a:ea typeface="+mj-ea"/>
              <a:cs typeface="+mj-cs"/>
            </a:endParaRPr>
          </a:p>
        </p:txBody>
      </p:sp>
      <p:sp>
        <p:nvSpPr>
          <p:cNvPr id="5" name="Title 4"/>
          <p:cNvSpPr>
            <a:spLocks noGrp="1"/>
          </p:cNvSpPr>
          <p:nvPr>
            <p:ph type="title"/>
          </p:nvPr>
        </p:nvSpPr>
        <p:spPr>
          <a:xfrm>
            <a:off x="0" y="4876800"/>
            <a:ext cx="6715522" cy="1600200"/>
          </a:xfrm>
        </p:spPr>
        <p:txBody>
          <a:bodyPr>
            <a:normAutofit fontScale="90000"/>
          </a:bodyPr>
          <a:lstStyle/>
          <a:p>
            <a:pPr algn="ctr"/>
            <a:r>
              <a:rPr lang="en-US" i="1" dirty="0">
                <a:effectLst>
                  <a:glow rad="101600">
                    <a:schemeClr val="bg1">
                      <a:alpha val="60000"/>
                    </a:schemeClr>
                  </a:glow>
                </a:effectLst>
              </a:rPr>
              <a:t>“And hath made us kings and priests unto God and</a:t>
            </a:r>
            <a:br>
              <a:rPr lang="en-US" i="1" dirty="0">
                <a:effectLst>
                  <a:glow rad="101600">
                    <a:schemeClr val="bg1">
                      <a:alpha val="60000"/>
                    </a:schemeClr>
                  </a:glow>
                </a:effectLst>
              </a:rPr>
            </a:br>
            <a:r>
              <a:rPr lang="en-US" i="1" dirty="0">
                <a:effectLst>
                  <a:glow rad="101600">
                    <a:schemeClr val="bg1">
                      <a:alpha val="60000"/>
                    </a:schemeClr>
                  </a:glow>
                </a:effectLst>
              </a:rPr>
              <a:t> his Father.”</a:t>
            </a:r>
          </a:p>
        </p:txBody>
      </p:sp>
    </p:spTree>
    <p:extLst>
      <p:ext uri="{BB962C8B-B14F-4D97-AF65-F5344CB8AC3E}">
        <p14:creationId xmlns:p14="http://schemas.microsoft.com/office/powerpoint/2010/main" val="402739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Pictures\4-Bib Pics-Misc\Prayer\Jehoshaphat praying C-552.jpg"/>
          <p:cNvPicPr>
            <a:picLocks noChangeAspect="1" noChangeArrowheads="1"/>
          </p:cNvPicPr>
          <p:nvPr/>
        </p:nvPicPr>
        <p:blipFill>
          <a:blip r:embed="rId3" cstate="print"/>
          <a:srcRect/>
          <a:stretch>
            <a:fillRect/>
          </a:stretch>
        </p:blipFill>
        <p:spPr bwMode="auto">
          <a:xfrm>
            <a:off x="6788727" y="0"/>
            <a:ext cx="5403273" cy="6858000"/>
          </a:xfrm>
          <a:prstGeom prst="rect">
            <a:avLst/>
          </a:prstGeom>
          <a:noFill/>
          <a:effectLst>
            <a:reflection blurRad="6350" stA="50000" endA="300" endPos="55500" dist="101600" dir="5400000" sy="-100000" algn="bl" rotWithShape="0"/>
          </a:effectLst>
        </p:spPr>
      </p:pic>
      <p:sp>
        <p:nvSpPr>
          <p:cNvPr id="3" name="Title 2"/>
          <p:cNvSpPr>
            <a:spLocks noGrp="1"/>
          </p:cNvSpPr>
          <p:nvPr>
            <p:ph type="title"/>
          </p:nvPr>
        </p:nvSpPr>
        <p:spPr>
          <a:xfrm>
            <a:off x="0" y="0"/>
            <a:ext cx="6705600" cy="6858000"/>
          </a:xfrm>
        </p:spPr>
        <p:txBody>
          <a:bodyPr>
            <a:normAutofit/>
          </a:bodyPr>
          <a:lstStyle/>
          <a:p>
            <a:pPr algn="ctr"/>
            <a:r>
              <a:rPr lang="en-US" i="1" dirty="0">
                <a:solidFill>
                  <a:srgbClr val="FFFF00"/>
                </a:solidFill>
              </a:rPr>
              <a:t>“It is an abomination to kings to commit wickedness: for the throne is established by righteousness…It is not for kings to drink wine; nor for princes strong drink: Lest they drink and forget the law, and pervert judgment.”</a:t>
            </a:r>
          </a:p>
        </p:txBody>
      </p:sp>
    </p:spTree>
    <p:extLst>
      <p:ext uri="{BB962C8B-B14F-4D97-AF65-F5344CB8AC3E}">
        <p14:creationId xmlns:p14="http://schemas.microsoft.com/office/powerpoint/2010/main" val="231822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809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15062" y="190500"/>
            <a:ext cx="5976938" cy="6477000"/>
          </a:xfrm>
        </p:spPr>
        <p:txBody>
          <a:bodyPr>
            <a:noAutofit/>
          </a:bodyPr>
          <a:lstStyle/>
          <a:p>
            <a:pPr algn="ctr">
              <a:buNone/>
            </a:pPr>
            <a:r>
              <a:rPr lang="en-US" sz="4000" i="1" dirty="0">
                <a:solidFill>
                  <a:srgbClr val="FFFF00"/>
                </a:solidFill>
              </a:rPr>
              <a:t>“But ye are a chosen generation, a royal priesthood, a holy nation, a peculiar people; that ye should show forth the praises of him who hath called you out of darkness into his marvelous light. Which in time past were not a people, but are now the people of God.”</a:t>
            </a:r>
          </a:p>
        </p:txBody>
      </p:sp>
      <p:pic>
        <p:nvPicPr>
          <p:cNvPr id="5123" name="Picture 3" descr="c:\Users\Ptr. Daniel White\Pictures\1-Bib Pics-Ot\Tabernacle &amp; furniture\High Priest 1370-109b.jpg"/>
          <p:cNvPicPr>
            <a:picLocks noChangeAspect="1" noChangeArrowheads="1"/>
          </p:cNvPicPr>
          <p:nvPr/>
        </p:nvPicPr>
        <p:blipFill>
          <a:blip r:embed="rId3" cstate="print"/>
          <a:srcRect/>
          <a:stretch>
            <a:fillRect/>
          </a:stretch>
        </p:blipFill>
        <p:spPr bwMode="auto">
          <a:xfrm flipH="1">
            <a:off x="-1" y="0"/>
            <a:ext cx="6215063" cy="6858000"/>
          </a:xfrm>
          <a:prstGeom prst="rect">
            <a:avLst/>
          </a:prstGeom>
          <a:noFill/>
          <a:effectLst>
            <a:reflection blurRad="6350" stA="50000" endA="300" endPos="55500" dist="101600" dir="5400000" sy="-100000" algn="bl" rotWithShape="0"/>
          </a:effectLst>
        </p:spPr>
      </p:pic>
    </p:spTree>
    <p:extLst>
      <p:ext uri="{BB962C8B-B14F-4D97-AF65-F5344CB8AC3E}">
        <p14:creationId xmlns:p14="http://schemas.microsoft.com/office/powerpoint/2010/main" val="71663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3683" y="-488730"/>
            <a:ext cx="10799379" cy="7993116"/>
          </a:xfrm>
          <a:prstGeom prst="rect">
            <a:avLst/>
          </a:prstGeom>
        </p:spPr>
      </p:pic>
      <p:sp>
        <p:nvSpPr>
          <p:cNvPr id="5" name="Rectangle 4"/>
          <p:cNvSpPr/>
          <p:nvPr/>
        </p:nvSpPr>
        <p:spPr>
          <a:xfrm>
            <a:off x="1577555" y="1730843"/>
            <a:ext cx="3387338" cy="769441"/>
          </a:xfrm>
          <a:prstGeom prst="rect">
            <a:avLst/>
          </a:prstGeom>
        </p:spPr>
        <p:txBody>
          <a:bodyPr wrap="none">
            <a:spAutoFit/>
          </a:bodyPr>
          <a:lstStyle/>
          <a:p>
            <a:r>
              <a:rPr lang="en-US" sz="4400" b="1" dirty="0">
                <a:solidFill>
                  <a:schemeClr val="bg1"/>
                </a:solidFill>
                <a:effectLst>
                  <a:glow rad="101600">
                    <a:schemeClr val="tx1">
                      <a:alpha val="60000"/>
                    </a:schemeClr>
                  </a:glow>
                </a:effectLst>
              </a:rPr>
              <a:t>Angel of Light</a:t>
            </a:r>
          </a:p>
        </p:txBody>
      </p:sp>
      <p:sp>
        <p:nvSpPr>
          <p:cNvPr id="6" name="Rectangle 5"/>
          <p:cNvSpPr/>
          <p:nvPr/>
        </p:nvSpPr>
        <p:spPr>
          <a:xfrm>
            <a:off x="6773916" y="1730844"/>
            <a:ext cx="4213013" cy="769441"/>
          </a:xfrm>
          <a:prstGeom prst="rect">
            <a:avLst/>
          </a:prstGeom>
        </p:spPr>
        <p:txBody>
          <a:bodyPr wrap="none">
            <a:spAutoFit/>
          </a:bodyPr>
          <a:lstStyle/>
          <a:p>
            <a:r>
              <a:rPr lang="en-US" sz="4400" dirty="0">
                <a:effectLst>
                  <a:glow rad="101600">
                    <a:schemeClr val="bg1">
                      <a:alpha val="60000"/>
                    </a:schemeClr>
                  </a:glow>
                </a:effectLst>
              </a:rPr>
              <a:t>Ruler of Darkness</a:t>
            </a:r>
          </a:p>
        </p:txBody>
      </p:sp>
    </p:spTree>
    <p:extLst>
      <p:ext uri="{BB962C8B-B14F-4D97-AF65-F5344CB8AC3E}">
        <p14:creationId xmlns:p14="http://schemas.microsoft.com/office/powerpoint/2010/main" val="253452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191" y="3038772"/>
            <a:ext cx="6569765" cy="1325563"/>
          </a:xfrm>
        </p:spPr>
        <p:txBody>
          <a:bodyPr>
            <a:normAutofit fontScale="90000"/>
          </a:bodyPr>
          <a:lstStyle/>
          <a:p>
            <a:pPr algn="ctr"/>
            <a:r>
              <a:rPr lang="en-US" i="1" dirty="0"/>
              <a:t>(Ephesians 6:12)</a:t>
            </a:r>
            <a:br>
              <a:rPr lang="en-US" i="1" dirty="0"/>
            </a:br>
            <a:r>
              <a:rPr lang="en-US" i="1" dirty="0"/>
              <a:t>“For we wrestle not against flesh and blood, but against principalities, against powers, against the rulers of the darkness of this world, against spiritual wickedness in high places.”</a:t>
            </a:r>
          </a:p>
        </p:txBody>
      </p:sp>
      <p:pic>
        <p:nvPicPr>
          <p:cNvPr id="3" name="Picture 2"/>
          <p:cNvPicPr>
            <a:picLocks noChangeAspect="1"/>
          </p:cNvPicPr>
          <p:nvPr/>
        </p:nvPicPr>
        <p:blipFill>
          <a:blip r:embed="rId2"/>
          <a:stretch>
            <a:fillRect/>
          </a:stretch>
        </p:blipFill>
        <p:spPr>
          <a:xfrm>
            <a:off x="8030818" y="863668"/>
            <a:ext cx="3350315" cy="5039669"/>
          </a:xfrm>
          <a:prstGeom prst="rect">
            <a:avLst/>
          </a:prstGeom>
        </p:spPr>
      </p:pic>
    </p:spTree>
    <p:extLst>
      <p:ext uri="{BB962C8B-B14F-4D97-AF65-F5344CB8AC3E}">
        <p14:creationId xmlns:p14="http://schemas.microsoft.com/office/powerpoint/2010/main" val="2633698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30801" y="2098811"/>
            <a:ext cx="5294244" cy="3970683"/>
          </a:xfrm>
          <a:prstGeom prst="rect">
            <a:avLst/>
          </a:prstGeom>
        </p:spPr>
      </p:pic>
      <p:pic>
        <p:nvPicPr>
          <p:cNvPr id="2" name="Picture 1"/>
          <p:cNvPicPr>
            <a:picLocks noChangeAspect="1"/>
          </p:cNvPicPr>
          <p:nvPr/>
        </p:nvPicPr>
        <p:blipFill>
          <a:blip r:embed="rId3"/>
          <a:stretch>
            <a:fillRect/>
          </a:stretch>
        </p:blipFill>
        <p:spPr>
          <a:xfrm>
            <a:off x="7063408" y="0"/>
            <a:ext cx="4588720" cy="3273287"/>
          </a:xfrm>
          <a:prstGeom prst="rect">
            <a:avLst/>
          </a:prstGeom>
        </p:spPr>
      </p:pic>
      <p:pic>
        <p:nvPicPr>
          <p:cNvPr id="3" name="Picture 2"/>
          <p:cNvPicPr>
            <a:picLocks noChangeAspect="1"/>
          </p:cNvPicPr>
          <p:nvPr/>
        </p:nvPicPr>
        <p:blipFill>
          <a:blip r:embed="rId4"/>
          <a:stretch>
            <a:fillRect/>
          </a:stretch>
        </p:blipFill>
        <p:spPr>
          <a:xfrm>
            <a:off x="369735" y="106017"/>
            <a:ext cx="2561066" cy="3298342"/>
          </a:xfrm>
          <a:prstGeom prst="rect">
            <a:avLst/>
          </a:prstGeom>
        </p:spPr>
      </p:pic>
      <p:pic>
        <p:nvPicPr>
          <p:cNvPr id="6" name="Picture 5"/>
          <p:cNvPicPr>
            <a:picLocks noChangeAspect="1"/>
          </p:cNvPicPr>
          <p:nvPr/>
        </p:nvPicPr>
        <p:blipFill>
          <a:blip r:embed="rId5"/>
          <a:stretch>
            <a:fillRect/>
          </a:stretch>
        </p:blipFill>
        <p:spPr>
          <a:xfrm>
            <a:off x="4237811" y="223058"/>
            <a:ext cx="2508111" cy="1881083"/>
          </a:xfrm>
          <a:prstGeom prst="rect">
            <a:avLst/>
          </a:prstGeom>
        </p:spPr>
      </p:pic>
      <p:pic>
        <p:nvPicPr>
          <p:cNvPr id="7" name="Picture 6"/>
          <p:cNvPicPr>
            <a:picLocks noChangeAspect="1"/>
          </p:cNvPicPr>
          <p:nvPr/>
        </p:nvPicPr>
        <p:blipFill>
          <a:blip r:embed="rId6"/>
          <a:stretch>
            <a:fillRect/>
          </a:stretch>
        </p:blipFill>
        <p:spPr>
          <a:xfrm>
            <a:off x="8786229" y="3616393"/>
            <a:ext cx="2304715" cy="3034541"/>
          </a:xfrm>
          <a:prstGeom prst="rect">
            <a:avLst/>
          </a:prstGeom>
        </p:spPr>
      </p:pic>
      <p:pic>
        <p:nvPicPr>
          <p:cNvPr id="8" name="Picture 7"/>
          <p:cNvPicPr>
            <a:picLocks noChangeAspect="1"/>
          </p:cNvPicPr>
          <p:nvPr/>
        </p:nvPicPr>
        <p:blipFill>
          <a:blip r:embed="rId7"/>
          <a:stretch>
            <a:fillRect/>
          </a:stretch>
        </p:blipFill>
        <p:spPr>
          <a:xfrm>
            <a:off x="270510" y="4214277"/>
            <a:ext cx="3652133" cy="2436657"/>
          </a:xfrm>
          <a:prstGeom prst="rect">
            <a:avLst/>
          </a:prstGeom>
        </p:spPr>
      </p:pic>
    </p:spTree>
    <p:extLst>
      <p:ext uri="{BB962C8B-B14F-4D97-AF65-F5344CB8AC3E}">
        <p14:creationId xmlns:p14="http://schemas.microsoft.com/office/powerpoint/2010/main" val="3589992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729948"/>
            <a:ext cx="7139608" cy="4128052"/>
          </a:xfrm>
          <a:prstGeom prst="rect">
            <a:avLst/>
          </a:prstGeom>
        </p:spPr>
      </p:pic>
      <p:pic>
        <p:nvPicPr>
          <p:cNvPr id="2" name="Picture 1"/>
          <p:cNvPicPr>
            <a:picLocks noChangeAspect="1"/>
          </p:cNvPicPr>
          <p:nvPr/>
        </p:nvPicPr>
        <p:blipFill>
          <a:blip r:embed="rId3"/>
          <a:stretch>
            <a:fillRect/>
          </a:stretch>
        </p:blipFill>
        <p:spPr>
          <a:xfrm>
            <a:off x="7139608" y="3183005"/>
            <a:ext cx="5052391" cy="3674995"/>
          </a:xfrm>
          <a:prstGeom prst="rect">
            <a:avLst/>
          </a:prstGeom>
        </p:spPr>
      </p:pic>
      <p:pic>
        <p:nvPicPr>
          <p:cNvPr id="4" name="Picture 3"/>
          <p:cNvPicPr>
            <a:picLocks noChangeAspect="1"/>
          </p:cNvPicPr>
          <p:nvPr/>
        </p:nvPicPr>
        <p:blipFill>
          <a:blip r:embed="rId4"/>
          <a:stretch>
            <a:fillRect/>
          </a:stretch>
        </p:blipFill>
        <p:spPr>
          <a:xfrm>
            <a:off x="0" y="75511"/>
            <a:ext cx="6477000" cy="2544417"/>
          </a:xfrm>
          <a:prstGeom prst="rect">
            <a:avLst/>
          </a:prstGeom>
        </p:spPr>
      </p:pic>
      <p:pic>
        <p:nvPicPr>
          <p:cNvPr id="5" name="Picture 4"/>
          <p:cNvPicPr>
            <a:picLocks noChangeAspect="1"/>
          </p:cNvPicPr>
          <p:nvPr/>
        </p:nvPicPr>
        <p:blipFill>
          <a:blip r:embed="rId5"/>
          <a:stretch>
            <a:fillRect/>
          </a:stretch>
        </p:blipFill>
        <p:spPr>
          <a:xfrm>
            <a:off x="6135757" y="75511"/>
            <a:ext cx="6016763" cy="3384429"/>
          </a:xfrm>
          <a:prstGeom prst="rect">
            <a:avLst/>
          </a:prstGeom>
        </p:spPr>
      </p:pic>
    </p:spTree>
    <p:extLst>
      <p:ext uri="{BB962C8B-B14F-4D97-AF65-F5344CB8AC3E}">
        <p14:creationId xmlns:p14="http://schemas.microsoft.com/office/powerpoint/2010/main" val="3507748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522" y="622657"/>
            <a:ext cx="11968783" cy="5632369"/>
          </a:xfrm>
          <a:prstGeom prst="rect">
            <a:avLst/>
          </a:prstGeom>
        </p:spPr>
      </p:pic>
    </p:spTree>
    <p:extLst>
      <p:ext uri="{BB962C8B-B14F-4D97-AF65-F5344CB8AC3E}">
        <p14:creationId xmlns:p14="http://schemas.microsoft.com/office/powerpoint/2010/main" val="772106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1849" y="172278"/>
            <a:ext cx="8906251" cy="6685722"/>
          </a:xfrm>
          <a:prstGeom prst="rect">
            <a:avLst/>
          </a:prstGeom>
        </p:spPr>
      </p:pic>
    </p:spTree>
    <p:extLst>
      <p:ext uri="{BB962C8B-B14F-4D97-AF65-F5344CB8AC3E}">
        <p14:creationId xmlns:p14="http://schemas.microsoft.com/office/powerpoint/2010/main" val="1035906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normAutofit/>
          </a:bodyPr>
          <a:lstStyle/>
          <a:p>
            <a:pPr algn="ctr"/>
            <a:r>
              <a:rPr lang="en-US" sz="4000" i="1" dirty="0"/>
              <a:t>(2 Corinthians 11:2-14; 22-12:1) </a:t>
            </a:r>
            <a:br>
              <a:rPr lang="en-US" sz="4000" i="1" dirty="0"/>
            </a:br>
            <a:r>
              <a:rPr lang="en-US" sz="4000" i="1" dirty="0"/>
              <a:t>“For I am jealous over you with godly jealousy: for I have espoused you to one husband, that I may present you as a chaste virgin to Christ. But I fear, lest by any means, as the serpent </a:t>
            </a:r>
            <a:r>
              <a:rPr lang="en-US" sz="4000" i="1" u="sng" dirty="0"/>
              <a:t>beguiled</a:t>
            </a:r>
            <a:r>
              <a:rPr lang="en-US" sz="4000" i="1" dirty="0"/>
              <a:t> Eve through his </a:t>
            </a:r>
            <a:r>
              <a:rPr lang="en-US" sz="4000" i="1" u="sng" dirty="0" err="1"/>
              <a:t>subtilty</a:t>
            </a:r>
            <a:r>
              <a:rPr lang="en-US" sz="4000" i="1" dirty="0"/>
              <a:t>, so your minds should be corrupted from the simplicity that is in Christ. For if he that cometh </a:t>
            </a:r>
            <a:r>
              <a:rPr lang="en-US" sz="4000" i="1" dirty="0" err="1"/>
              <a:t>preacheth</a:t>
            </a:r>
            <a:r>
              <a:rPr lang="en-US" sz="4000" i="1" dirty="0"/>
              <a:t> another Jesus, whom we have not preached, or if ye receive another spirit, which ye have not received, or another gospel, which ye have not accepted, ye might well bear with him. </a:t>
            </a:r>
          </a:p>
        </p:txBody>
      </p:sp>
    </p:spTree>
    <p:extLst>
      <p:ext uri="{BB962C8B-B14F-4D97-AF65-F5344CB8AC3E}">
        <p14:creationId xmlns:p14="http://schemas.microsoft.com/office/powerpoint/2010/main" val="4046933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6492875"/>
          </a:xfrm>
        </p:spPr>
        <p:txBody>
          <a:bodyPr>
            <a:normAutofit fontScale="90000"/>
          </a:bodyPr>
          <a:lstStyle/>
          <a:p>
            <a:pPr algn="ctr"/>
            <a:r>
              <a:rPr lang="en-US" i="1" dirty="0"/>
              <a:t> For I suppose I was not a whit behind the very </a:t>
            </a:r>
            <a:r>
              <a:rPr lang="en-US" i="1" dirty="0" err="1"/>
              <a:t>chiefest</a:t>
            </a:r>
            <a:r>
              <a:rPr lang="en-US" i="1" dirty="0"/>
              <a:t> apostles. But though I be rude in speech, yet not in knowledge; but we have been </a:t>
            </a:r>
            <a:r>
              <a:rPr lang="en-US" i="1" dirty="0" err="1"/>
              <a:t>throughly</a:t>
            </a:r>
            <a:r>
              <a:rPr lang="en-US" i="1" dirty="0"/>
              <a:t> made manifest among you in all things.  Have I committed an offence in abasing myself that ye might be exalted, because I have preached to you the gospel of God freely? I robbed other churches, taking wages of them, to do you service. And when I was present with you, and wanted, I was chargeable to no man: for that which was lacking to me the brethren which came from Macedonia supplied: and in all things I have kept myself from being burdensome unto you, and so will I keep myself.</a:t>
            </a:r>
          </a:p>
        </p:txBody>
      </p:sp>
    </p:spTree>
    <p:extLst>
      <p:ext uri="{BB962C8B-B14F-4D97-AF65-F5344CB8AC3E}">
        <p14:creationId xmlns:p14="http://schemas.microsoft.com/office/powerpoint/2010/main" val="3164398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normAutofit/>
          </a:bodyPr>
          <a:lstStyle/>
          <a:p>
            <a:pPr algn="ctr"/>
            <a:r>
              <a:rPr lang="en-US" sz="4000" i="1" dirty="0"/>
              <a:t> As the truth of Christ is in me, no man shall stop me of this boasting in the regions of Achaia. Wherefore? because I love you not? God </a:t>
            </a:r>
            <a:r>
              <a:rPr lang="en-US" sz="4000" i="1" dirty="0" err="1"/>
              <a:t>knoweth</a:t>
            </a:r>
            <a:r>
              <a:rPr lang="en-US" sz="4000" i="1" dirty="0"/>
              <a:t>. But what I do, that I will do, that I may cut off occasion from them which desire occasion; that wherein they glory, they may be found even as we. For such are false apostles, </a:t>
            </a:r>
            <a:r>
              <a:rPr lang="en-US" sz="4000" i="1" u="sng" dirty="0"/>
              <a:t>deceitful</a:t>
            </a:r>
            <a:r>
              <a:rPr lang="en-US" sz="4000" i="1" dirty="0"/>
              <a:t> workers, transforming themselves into the apostles of Christ. And no marvel; for Satan himself is transformed into an angel of light. Therefore it is no great thing if his ministers also be transformed as the ministers of righteousness; </a:t>
            </a:r>
            <a:r>
              <a:rPr lang="en-US" sz="4000" i="1" u="sng" dirty="0"/>
              <a:t>whose end shall be according to their works</a:t>
            </a:r>
            <a:r>
              <a:rPr lang="en-US" sz="4000" i="1" dirty="0"/>
              <a:t>.</a:t>
            </a:r>
          </a:p>
        </p:txBody>
      </p:sp>
    </p:spTree>
    <p:extLst>
      <p:ext uri="{BB962C8B-B14F-4D97-AF65-F5344CB8AC3E}">
        <p14:creationId xmlns:p14="http://schemas.microsoft.com/office/powerpoint/2010/main" val="3668313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How does Satan imitate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21238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70" y="1"/>
            <a:ext cx="11737074" cy="6858000"/>
          </a:xfrm>
        </p:spPr>
        <p:txBody>
          <a:bodyPr>
            <a:normAutofit fontScale="90000"/>
          </a:bodyPr>
          <a:lstStyle/>
          <a:p>
            <a:pPr algn="ctr"/>
            <a:r>
              <a:rPr lang="en-US" i="1" dirty="0"/>
              <a:t>Are they Hebrews? so am I. Are they Israelites? so am I. Are they the seed of Abraham? so am I. Are they ministers of Christ? (I speak as a fool) I am more; in </a:t>
            </a:r>
            <a:r>
              <a:rPr lang="en-US" i="1" dirty="0" err="1"/>
              <a:t>labours</a:t>
            </a:r>
            <a:r>
              <a:rPr lang="en-US" i="1" dirty="0"/>
              <a:t> more abundant, in stripes above measure, in prisons more frequent, in deaths oft. Of the Jews five times received I forty stripes save one. Thrice was I beaten with rods, once was I stoned, thrice I suffered shipwreck, a night and a day I have been in the deep; In </a:t>
            </a:r>
            <a:r>
              <a:rPr lang="en-US" i="1" dirty="0" err="1"/>
              <a:t>journeyings</a:t>
            </a:r>
            <a:r>
              <a:rPr lang="en-US" i="1" dirty="0"/>
              <a:t> often, in perils of waters, in perils of robbers, in perils by mine own countrymen, in perils by the heathen, in perils in the city, in perils in the wilderness, in perils in the sea, in perils among false brethren; </a:t>
            </a:r>
          </a:p>
        </p:txBody>
      </p:sp>
    </p:spTree>
    <p:extLst>
      <p:ext uri="{BB962C8B-B14F-4D97-AF65-F5344CB8AC3E}">
        <p14:creationId xmlns:p14="http://schemas.microsoft.com/office/powerpoint/2010/main" val="2403893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4" y="1"/>
            <a:ext cx="12028226" cy="6858000"/>
          </a:xfrm>
        </p:spPr>
        <p:txBody>
          <a:bodyPr>
            <a:normAutofit fontScale="90000"/>
          </a:bodyPr>
          <a:lstStyle/>
          <a:p>
            <a:pPr algn="ctr"/>
            <a:r>
              <a:rPr lang="en-US" i="1" dirty="0"/>
              <a:t>In weariness and painfulness, in </a:t>
            </a:r>
            <a:r>
              <a:rPr lang="en-US" i="1" dirty="0" err="1"/>
              <a:t>watchings</a:t>
            </a:r>
            <a:r>
              <a:rPr lang="en-US" i="1" dirty="0"/>
              <a:t> often, in hunger and thirst, in </a:t>
            </a:r>
            <a:r>
              <a:rPr lang="en-US" i="1" dirty="0" err="1"/>
              <a:t>fastings</a:t>
            </a:r>
            <a:r>
              <a:rPr lang="en-US" i="1" dirty="0"/>
              <a:t> often, in cold and nakedness. Beside those things that are without, that which cometh upon me daily, the care of all the churches. Who is weak, and I am not weak? who is offended, and I burn not? If I must needs glory, I will glory of the things which concern mine infirmities. The God and Father of our Lord Jesus Christ, which is blessed for evermore, </a:t>
            </a:r>
            <a:r>
              <a:rPr lang="en-US" i="1" dirty="0" err="1"/>
              <a:t>knoweth</a:t>
            </a:r>
            <a:r>
              <a:rPr lang="en-US" i="1" dirty="0"/>
              <a:t> that I lie not. In Damascus the governor under </a:t>
            </a:r>
            <a:r>
              <a:rPr lang="en-US" i="1" dirty="0" err="1"/>
              <a:t>Aretas</a:t>
            </a:r>
            <a:r>
              <a:rPr lang="en-US" i="1" dirty="0"/>
              <a:t> the king kept the city of the Damascenes with a garrison, desirous to apprehend me: And through a window in a basket was I let down by the wall, and escaped his hands.”</a:t>
            </a:r>
          </a:p>
        </p:txBody>
      </p:sp>
    </p:spTree>
    <p:extLst>
      <p:ext uri="{BB962C8B-B14F-4D97-AF65-F5344CB8AC3E}">
        <p14:creationId xmlns:p14="http://schemas.microsoft.com/office/powerpoint/2010/main" val="746681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0" y="0"/>
            <a:ext cx="8564583" cy="6833916"/>
          </a:xfrm>
          <a:prstGeom prst="rect">
            <a:avLst/>
          </a:prstGeom>
          <a:ln>
            <a:noFill/>
          </a:ln>
          <a:effectLst>
            <a:softEdge rad="112500"/>
          </a:effectLst>
        </p:spPr>
      </p:pic>
      <p:sp>
        <p:nvSpPr>
          <p:cNvPr id="3" name="Rectangle 2"/>
          <p:cNvSpPr/>
          <p:nvPr/>
        </p:nvSpPr>
        <p:spPr>
          <a:xfrm>
            <a:off x="6279501" y="65314"/>
            <a:ext cx="4113881" cy="5598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5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01432" y="106016"/>
            <a:ext cx="10190568" cy="6751983"/>
          </a:xfrm>
          <a:prstGeom prst="rect">
            <a:avLst/>
          </a:prstGeom>
        </p:spPr>
      </p:pic>
      <p:pic>
        <p:nvPicPr>
          <p:cNvPr id="2" name="Picture 1"/>
          <p:cNvPicPr>
            <a:picLocks noChangeAspect="1"/>
          </p:cNvPicPr>
          <p:nvPr/>
        </p:nvPicPr>
        <p:blipFill>
          <a:blip r:embed="rId3"/>
          <a:stretch>
            <a:fillRect/>
          </a:stretch>
        </p:blipFill>
        <p:spPr>
          <a:xfrm>
            <a:off x="0" y="0"/>
            <a:ext cx="4898571" cy="6858000"/>
          </a:xfrm>
          <a:prstGeom prst="rect">
            <a:avLst/>
          </a:prstGeom>
        </p:spPr>
      </p:pic>
    </p:spTree>
    <p:extLst>
      <p:ext uri="{BB962C8B-B14F-4D97-AF65-F5344CB8AC3E}">
        <p14:creationId xmlns:p14="http://schemas.microsoft.com/office/powerpoint/2010/main" val="1988724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pignosisministries.files.wordpress.com/2012/03/wisc1.jpg?w=500&amp;h=160"/>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622" y="0"/>
            <a:ext cx="12325622" cy="39442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134362"/>
            <a:ext cx="12192000" cy="2585323"/>
          </a:xfrm>
          <a:prstGeom prst="rect">
            <a:avLst/>
          </a:prstGeom>
        </p:spPr>
        <p:txBody>
          <a:bodyPr wrap="square">
            <a:spAutoFit/>
          </a:bodyPr>
          <a:lstStyle/>
          <a:p>
            <a:pPr algn="ctr"/>
            <a:r>
              <a:rPr lang="en-US" sz="5400" b="1" i="1" dirty="0"/>
              <a:t>“Beware of false prophets, which come to you in sheep's clothing, but inwardly they are ravening wolves.”</a:t>
            </a:r>
          </a:p>
        </p:txBody>
      </p:sp>
    </p:spTree>
    <p:extLst>
      <p:ext uri="{BB962C8B-B14F-4D97-AF65-F5344CB8AC3E}">
        <p14:creationId xmlns:p14="http://schemas.microsoft.com/office/powerpoint/2010/main" val="623982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3266" y="27048"/>
            <a:ext cx="8760155" cy="6830952"/>
          </a:xfrm>
          <a:prstGeom prst="rect">
            <a:avLst/>
          </a:prstGeom>
        </p:spPr>
      </p:pic>
    </p:spTree>
    <p:extLst>
      <p:ext uri="{BB962C8B-B14F-4D97-AF65-F5344CB8AC3E}">
        <p14:creationId xmlns:p14="http://schemas.microsoft.com/office/powerpoint/2010/main" val="578352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03689"/>
          </a:xfrm>
        </p:spPr>
        <p:txBody>
          <a:bodyPr>
            <a:normAutofit/>
          </a:bodyPr>
          <a:lstStyle/>
          <a:p>
            <a:pPr algn="ctr"/>
            <a:r>
              <a:rPr lang="en-US" sz="6000" i="1" dirty="0"/>
              <a:t>“But evil men and seducers shall wax worse and worse, deceiving, and being deceived.” </a:t>
            </a:r>
            <a:br>
              <a:rPr lang="en-US" sz="6000" i="1" dirty="0"/>
            </a:br>
            <a:r>
              <a:rPr lang="en-US" sz="6000" i="1" dirty="0"/>
              <a:t>(2 Tim. 3:13) </a:t>
            </a:r>
          </a:p>
        </p:txBody>
      </p:sp>
    </p:spTree>
    <p:extLst>
      <p:ext uri="{BB962C8B-B14F-4D97-AF65-F5344CB8AC3E}">
        <p14:creationId xmlns:p14="http://schemas.microsoft.com/office/powerpoint/2010/main" val="3852685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137457" y="148547"/>
            <a:ext cx="4204828" cy="3363862"/>
          </a:xfrm>
          <a:prstGeom prst="rect">
            <a:avLst/>
          </a:prstGeom>
        </p:spPr>
      </p:pic>
      <p:pic>
        <p:nvPicPr>
          <p:cNvPr id="2" name="Picture 1"/>
          <p:cNvPicPr>
            <a:picLocks noChangeAspect="1"/>
          </p:cNvPicPr>
          <p:nvPr/>
        </p:nvPicPr>
        <p:blipFill>
          <a:blip r:embed="rId3"/>
          <a:stretch>
            <a:fillRect/>
          </a:stretch>
        </p:blipFill>
        <p:spPr>
          <a:xfrm>
            <a:off x="300647" y="148547"/>
            <a:ext cx="5967038" cy="298351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499279" y="3687007"/>
            <a:ext cx="4657475" cy="3521141"/>
          </a:xfrm>
          <a:prstGeom prst="rect">
            <a:avLst/>
          </a:prstGeom>
        </p:spPr>
      </p:pic>
      <p:pic>
        <p:nvPicPr>
          <p:cNvPr id="4" name="Picture 3"/>
          <p:cNvPicPr>
            <a:picLocks noChangeAspect="1"/>
          </p:cNvPicPr>
          <p:nvPr/>
        </p:nvPicPr>
        <p:blipFill>
          <a:blip r:embed="rId6"/>
          <a:stretch>
            <a:fillRect/>
          </a:stretch>
        </p:blipFill>
        <p:spPr>
          <a:xfrm>
            <a:off x="1319060" y="3687007"/>
            <a:ext cx="3650505" cy="2945705"/>
          </a:xfrm>
          <a:prstGeom prst="rect">
            <a:avLst/>
          </a:prstGeom>
        </p:spPr>
      </p:pic>
    </p:spTree>
    <p:extLst>
      <p:ext uri="{BB962C8B-B14F-4D97-AF65-F5344CB8AC3E}">
        <p14:creationId xmlns:p14="http://schemas.microsoft.com/office/powerpoint/2010/main" val="3604328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7066"/>
          <a:stretch/>
        </p:blipFill>
        <p:spPr>
          <a:xfrm>
            <a:off x="681965" y="185195"/>
            <a:ext cx="10706472" cy="6381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3"/>
          <a:stretch>
            <a:fillRect/>
          </a:stretch>
        </p:blipFill>
        <p:spPr>
          <a:xfrm>
            <a:off x="3890443" y="1440389"/>
            <a:ext cx="4289516" cy="38714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99499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822" y="597881"/>
            <a:ext cx="10515600" cy="1325563"/>
          </a:xfrm>
        </p:spPr>
        <p:txBody>
          <a:bodyPr/>
          <a:lstStyle/>
          <a:p>
            <a:pPr algn="ctr"/>
            <a:r>
              <a:rPr lang="en-US" b="1" i="1" dirty="0">
                <a:solidFill>
                  <a:schemeClr val="accent6">
                    <a:lumMod val="60000"/>
                    <a:lumOff val="40000"/>
                  </a:schemeClr>
                </a:solidFill>
                <a:latin typeface="Arial Black" panose="020B0A04020102020204" pitchFamily="34" charset="0"/>
              </a:rPr>
              <a:t>How to discern false prophets and teachers</a:t>
            </a:r>
          </a:p>
        </p:txBody>
      </p:sp>
      <p:sp>
        <p:nvSpPr>
          <p:cNvPr id="3" name="Rectangle 2"/>
          <p:cNvSpPr/>
          <p:nvPr/>
        </p:nvSpPr>
        <p:spPr>
          <a:xfrm>
            <a:off x="3048000" y="2402070"/>
            <a:ext cx="6096000" cy="3785652"/>
          </a:xfrm>
          <a:prstGeom prst="rect">
            <a:avLst/>
          </a:prstGeom>
          <a:solidFill>
            <a:schemeClr val="accent5">
              <a:lumMod val="50000"/>
            </a:schemeClr>
          </a:solidFill>
          <a:ln w="57150">
            <a:solidFill>
              <a:schemeClr val="tx1"/>
            </a:solidFill>
          </a:ln>
        </p:spPr>
        <p:txBody>
          <a:bodyPr>
            <a:spAutoFit/>
          </a:bodyPr>
          <a:lstStyle/>
          <a:p>
            <a:pPr algn="ctr"/>
            <a:r>
              <a:rPr lang="en-US" sz="4000" i="1" dirty="0">
                <a:ln w="38100">
                  <a:solidFill>
                    <a:schemeClr val="tx1"/>
                  </a:solidFill>
                </a:ln>
                <a:effectLst>
                  <a:glow rad="101600">
                    <a:schemeClr val="bg1">
                      <a:alpha val="60000"/>
                    </a:schemeClr>
                  </a:glow>
                </a:effectLst>
              </a:rPr>
              <a:t>“Beloved, believe not every spirit, but try the spirits whether they are of God: because many false prophets are gone out into the world.”   (1 John 4:1) </a:t>
            </a:r>
          </a:p>
        </p:txBody>
      </p:sp>
    </p:spTree>
    <p:extLst>
      <p:ext uri="{BB962C8B-B14F-4D97-AF65-F5344CB8AC3E}">
        <p14:creationId xmlns:p14="http://schemas.microsoft.com/office/powerpoint/2010/main" val="420483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273685"/>
            <a:ext cx="10515600" cy="1325563"/>
          </a:xfrm>
        </p:spPr>
        <p:txBody>
          <a:bodyPr/>
          <a:lstStyle/>
          <a:p>
            <a:pPr algn="ctr"/>
            <a:r>
              <a:rPr lang="en-US" dirty="0"/>
              <a:t>Satan has a false trinity</a:t>
            </a:r>
            <a:br>
              <a:rPr lang="en-US" dirty="0"/>
            </a:br>
            <a:endParaRPr lang="en-US" dirty="0"/>
          </a:p>
        </p:txBody>
      </p:sp>
      <p:pic>
        <p:nvPicPr>
          <p:cNvPr id="3" name="Picture 2"/>
          <p:cNvPicPr>
            <a:picLocks noChangeAspect="1"/>
          </p:cNvPicPr>
          <p:nvPr/>
        </p:nvPicPr>
        <p:blipFill>
          <a:blip r:embed="rId2"/>
          <a:stretch>
            <a:fillRect/>
          </a:stretch>
        </p:blipFill>
        <p:spPr>
          <a:xfrm>
            <a:off x="2175166" y="1205345"/>
            <a:ext cx="7536873" cy="5652655"/>
          </a:xfrm>
          <a:prstGeom prst="rect">
            <a:avLst/>
          </a:prstGeom>
        </p:spPr>
      </p:pic>
      <p:pic>
        <p:nvPicPr>
          <p:cNvPr id="5122" name="Picture 2" descr="https://i.ytimg.com/vi/2T003OzGDpQ/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10" y="3100647"/>
            <a:ext cx="2637903" cy="2269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71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595"/>
            <a:ext cx="10515600" cy="1325563"/>
          </a:xfrm>
        </p:spPr>
        <p:txBody>
          <a:bodyPr>
            <a:normAutofit/>
          </a:bodyPr>
          <a:lstStyle/>
          <a:p>
            <a:pPr algn="ctr"/>
            <a:r>
              <a:rPr lang="en-US" sz="4000" b="1" dirty="0">
                <a:solidFill>
                  <a:srgbClr val="FFFF00"/>
                </a:solidFill>
              </a:rPr>
              <a:t>False prophets and teachers can </a:t>
            </a:r>
            <a:br>
              <a:rPr lang="en-US" sz="4000" b="1" dirty="0">
                <a:solidFill>
                  <a:srgbClr val="FFFF00"/>
                </a:solidFill>
              </a:rPr>
            </a:br>
            <a:r>
              <a:rPr lang="en-US" sz="4000" b="1" dirty="0">
                <a:solidFill>
                  <a:srgbClr val="FFFF00"/>
                </a:solidFill>
              </a:rPr>
              <a:t>be detected by their words</a:t>
            </a:r>
          </a:p>
        </p:txBody>
      </p:sp>
      <p:sp>
        <p:nvSpPr>
          <p:cNvPr id="3" name="Content Placeholder 2"/>
          <p:cNvSpPr>
            <a:spLocks noGrp="1"/>
          </p:cNvSpPr>
          <p:nvPr>
            <p:ph idx="1"/>
          </p:nvPr>
        </p:nvSpPr>
        <p:spPr>
          <a:xfrm>
            <a:off x="0" y="2174532"/>
            <a:ext cx="7902054" cy="4351338"/>
          </a:xfrm>
        </p:spPr>
        <p:txBody>
          <a:bodyPr>
            <a:normAutofit/>
          </a:bodyPr>
          <a:lstStyle/>
          <a:p>
            <a:pPr marL="0" indent="0" algn="ctr">
              <a:buNone/>
            </a:pPr>
            <a:r>
              <a:rPr lang="en-US" sz="3600" i="1" dirty="0"/>
              <a:t>“Now I beseech you, brethren, mark them which cause divisions and offences contrary to the doctrine which ye have learned; and avoid them. For they that are such serve not our Lord Jesus Christ, but their own belly; and by good words and fair speeches deceive the hearts of the simple.” (Romans 16:17-18) </a:t>
            </a:r>
          </a:p>
        </p:txBody>
      </p:sp>
      <p:pic>
        <p:nvPicPr>
          <p:cNvPr id="6" name="Picture 5"/>
          <p:cNvPicPr>
            <a:picLocks noChangeAspect="1"/>
          </p:cNvPicPr>
          <p:nvPr/>
        </p:nvPicPr>
        <p:blipFill>
          <a:blip r:embed="rId2"/>
          <a:stretch>
            <a:fillRect/>
          </a:stretch>
        </p:blipFill>
        <p:spPr>
          <a:xfrm>
            <a:off x="8099502" y="1884085"/>
            <a:ext cx="3890403" cy="4185410"/>
          </a:xfrm>
          <a:prstGeom prst="rect">
            <a:avLst/>
          </a:prstGeom>
        </p:spPr>
      </p:pic>
    </p:spTree>
    <p:extLst>
      <p:ext uri="{BB962C8B-B14F-4D97-AF65-F5344CB8AC3E}">
        <p14:creationId xmlns:p14="http://schemas.microsoft.com/office/powerpoint/2010/main" val="100828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85763" y="136478"/>
            <a:ext cx="9144000" cy="6858000"/>
          </a:xfrm>
          <a:prstGeom prst="rect">
            <a:avLst/>
          </a:prstGeom>
        </p:spPr>
      </p:pic>
      <p:sp>
        <p:nvSpPr>
          <p:cNvPr id="6" name="Rectangle 5"/>
          <p:cNvSpPr/>
          <p:nvPr/>
        </p:nvSpPr>
        <p:spPr>
          <a:xfrm>
            <a:off x="3539319" y="1982674"/>
            <a:ext cx="6096000" cy="3970318"/>
          </a:xfrm>
          <a:prstGeom prst="rect">
            <a:avLst/>
          </a:prstGeom>
        </p:spPr>
        <p:txBody>
          <a:bodyPr>
            <a:spAutoFit/>
          </a:bodyPr>
          <a:lstStyle/>
          <a:p>
            <a:pPr algn="ctr"/>
            <a:r>
              <a:rPr lang="en-US" sz="3600" i="1" dirty="0">
                <a:effectLst>
                  <a:glow rad="101600">
                    <a:schemeClr val="bg1">
                      <a:alpha val="60000"/>
                    </a:schemeClr>
                  </a:glow>
                </a:effectLst>
              </a:rPr>
              <a:t>“These were more noble than those in Thessalonica, in that they received the word with all readiness of mind, and searched the scriptures daily, whether those things were so.” (Acts 17:11) </a:t>
            </a:r>
          </a:p>
        </p:txBody>
      </p:sp>
    </p:spTree>
    <p:extLst>
      <p:ext uri="{BB962C8B-B14F-4D97-AF65-F5344CB8AC3E}">
        <p14:creationId xmlns:p14="http://schemas.microsoft.com/office/powerpoint/2010/main" val="15484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6246" y="0"/>
            <a:ext cx="9387678" cy="12040404"/>
          </a:xfrm>
          <a:prstGeom prst="rect">
            <a:avLst/>
          </a:prstGeom>
        </p:spPr>
      </p:pic>
      <p:pic>
        <p:nvPicPr>
          <p:cNvPr id="1028" name="Picture 4" descr="http://cdn1.theodysseyonline.com/files/2016/02/15/6359116352441020041606881384_bible-stu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768" y="374398"/>
            <a:ext cx="3903501" cy="26009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53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7739" y="-49696"/>
            <a:ext cx="9210261" cy="6907696"/>
          </a:xfrm>
          <a:prstGeom prst="rect">
            <a:avLst/>
          </a:prstGeom>
        </p:spPr>
      </p:pic>
    </p:spTree>
    <p:extLst>
      <p:ext uri="{BB962C8B-B14F-4D97-AF65-F5344CB8AC3E}">
        <p14:creationId xmlns:p14="http://schemas.microsoft.com/office/powerpoint/2010/main" val="1248696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48" y="429658"/>
            <a:ext cx="11913704" cy="1325563"/>
          </a:xfrm>
        </p:spPr>
        <p:txBody>
          <a:bodyPr>
            <a:noAutofit/>
          </a:bodyPr>
          <a:lstStyle/>
          <a:p>
            <a:pPr algn="ctr"/>
            <a:r>
              <a:rPr lang="en-US" sz="4000" b="1" dirty="0">
                <a:solidFill>
                  <a:srgbClr val="FFFF00"/>
                </a:solidFill>
              </a:rPr>
              <a:t>False prophets and teachers can </a:t>
            </a:r>
            <a:br>
              <a:rPr lang="en-US" sz="4000" b="1" dirty="0">
                <a:solidFill>
                  <a:srgbClr val="FFFF00"/>
                </a:solidFill>
              </a:rPr>
            </a:br>
            <a:r>
              <a:rPr lang="en-US" sz="4000" b="1" dirty="0">
                <a:solidFill>
                  <a:srgbClr val="FFFF00"/>
                </a:solidFill>
              </a:rPr>
              <a:t>be detected by their fruits </a:t>
            </a:r>
            <a:br>
              <a:rPr lang="en-US" sz="4000" b="1" dirty="0">
                <a:solidFill>
                  <a:srgbClr val="FFFF00"/>
                </a:solidFill>
              </a:rPr>
            </a:br>
            <a:endParaRPr lang="en-US" sz="4000" b="1" dirty="0">
              <a:solidFill>
                <a:srgbClr val="FFFF00"/>
              </a:solidFill>
            </a:endParaRPr>
          </a:p>
        </p:txBody>
      </p:sp>
      <p:sp>
        <p:nvSpPr>
          <p:cNvPr id="3" name="Content Placeholder 2"/>
          <p:cNvSpPr>
            <a:spLocks noGrp="1"/>
          </p:cNvSpPr>
          <p:nvPr>
            <p:ph idx="1"/>
          </p:nvPr>
        </p:nvSpPr>
        <p:spPr>
          <a:xfrm>
            <a:off x="0" y="1850756"/>
            <a:ext cx="12192000" cy="5839758"/>
          </a:xfrm>
        </p:spPr>
        <p:txBody>
          <a:bodyPr>
            <a:normAutofit/>
          </a:bodyPr>
          <a:lstStyle/>
          <a:p>
            <a:pPr marL="0" indent="0" algn="ctr">
              <a:buNone/>
            </a:pPr>
            <a:r>
              <a:rPr lang="en-US" sz="3600" i="1" dirty="0"/>
              <a:t>“Beware of false prophets, which come to you in sheep's clothing, but inwardly they are ravening wolves. Ye shall know them by their fruits. Do men gather grapes of thorns, or figs of thistles? Even so every good tree </a:t>
            </a:r>
            <a:r>
              <a:rPr lang="en-US" sz="3600" i="1" dirty="0" err="1"/>
              <a:t>bringeth</a:t>
            </a:r>
            <a:r>
              <a:rPr lang="en-US" sz="3600" i="1" dirty="0"/>
              <a:t> forth good fruit; but a corrupt tree </a:t>
            </a:r>
            <a:r>
              <a:rPr lang="en-US" sz="3600" i="1" dirty="0" err="1"/>
              <a:t>bringeth</a:t>
            </a:r>
            <a:r>
              <a:rPr lang="en-US" sz="3600" i="1" dirty="0"/>
              <a:t> forth evil fruit. A good tree cannot bring forth evil fruit, neither can a corrupt tree bring forth good fruit. Every tree that </a:t>
            </a:r>
            <a:r>
              <a:rPr lang="en-US" sz="3600" i="1" dirty="0" err="1"/>
              <a:t>bringeth</a:t>
            </a:r>
            <a:r>
              <a:rPr lang="en-US" sz="3600" i="1" dirty="0"/>
              <a:t> not forth good fruit is hewn down, and cast into the fire. Wherefore by their fruits </a:t>
            </a:r>
            <a:r>
              <a:rPr lang="en-US" sz="3600" i="1" u="sng" dirty="0"/>
              <a:t>ye shall know them</a:t>
            </a:r>
            <a:r>
              <a:rPr lang="en-US" sz="3600" i="1" dirty="0"/>
              <a:t>.” (Matthew 7:15-20) </a:t>
            </a:r>
          </a:p>
        </p:txBody>
      </p:sp>
    </p:spTree>
    <p:extLst>
      <p:ext uri="{BB962C8B-B14F-4D97-AF65-F5344CB8AC3E}">
        <p14:creationId xmlns:p14="http://schemas.microsoft.com/office/powerpoint/2010/main" val="413400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8740"/>
            <a:ext cx="6141493" cy="6858000"/>
          </a:xfrm>
        </p:spPr>
        <p:txBody>
          <a:bodyPr>
            <a:normAutofit/>
          </a:bodyPr>
          <a:lstStyle/>
          <a:p>
            <a:r>
              <a:rPr lang="en-US" sz="4000" dirty="0"/>
              <a:t>The proof of the root is in the fruit. </a:t>
            </a:r>
          </a:p>
          <a:p>
            <a:r>
              <a:rPr lang="en-US" sz="4000" dirty="0"/>
              <a:t>Good trees produce good fruit, and rotten trees, rotten fruit. </a:t>
            </a:r>
          </a:p>
          <a:p>
            <a:r>
              <a:rPr lang="en-US" sz="4000" dirty="0"/>
              <a:t>A dependable assessment of those who would be our spiritual teachers is what is the fruit of their lives and teaching.</a:t>
            </a:r>
          </a:p>
          <a:p>
            <a:endParaRPr lang="en-US" sz="4000" dirty="0"/>
          </a:p>
        </p:txBody>
      </p:sp>
      <p:pic>
        <p:nvPicPr>
          <p:cNvPr id="4" name="Picture 3"/>
          <p:cNvPicPr>
            <a:picLocks noChangeAspect="1"/>
          </p:cNvPicPr>
          <p:nvPr/>
        </p:nvPicPr>
        <p:blipFill>
          <a:blip r:embed="rId2"/>
          <a:stretch>
            <a:fillRect/>
          </a:stretch>
        </p:blipFill>
        <p:spPr>
          <a:xfrm>
            <a:off x="6737440" y="1039054"/>
            <a:ext cx="5176886" cy="4606372"/>
          </a:xfrm>
          <a:prstGeom prst="rect">
            <a:avLst/>
          </a:prstGeom>
        </p:spPr>
      </p:pic>
    </p:spTree>
    <p:extLst>
      <p:ext uri="{BB962C8B-B14F-4D97-AF65-F5344CB8AC3E}">
        <p14:creationId xmlns:p14="http://schemas.microsoft.com/office/powerpoint/2010/main" val="307750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49382"/>
            <a:ext cx="8212975" cy="3415105"/>
          </a:xfrm>
        </p:spPr>
        <p:txBody>
          <a:bodyPr>
            <a:noAutofit/>
          </a:bodyPr>
          <a:lstStyle/>
          <a:p>
            <a:pPr marL="0" indent="0">
              <a:buNone/>
            </a:pPr>
            <a:r>
              <a:rPr lang="en-US" sz="3600" b="1" dirty="0">
                <a:solidFill>
                  <a:srgbClr val="FFFF00"/>
                </a:solidFill>
              </a:rPr>
              <a:t>1. The first category of the fruits of the false teacher is their doctrine - </a:t>
            </a:r>
            <a:r>
              <a:rPr lang="en-US" sz="3600" b="1" i="1" dirty="0">
                <a:solidFill>
                  <a:srgbClr val="FFFF00"/>
                </a:solidFill>
              </a:rPr>
              <a:t>(Jeremiah 23:16-17,21,25; Ezekiel 13:2-10; 1 Kings 22:8, 13; 2 Timothy 4:3-4; 2 Peter 2:1; 1 John 4:2-3)</a:t>
            </a:r>
          </a:p>
          <a:p>
            <a:r>
              <a:rPr lang="en-US" sz="3600" i="1" dirty="0"/>
              <a:t>“But there were false prophets also among the people, even as there shall be false teachers among you, who </a:t>
            </a:r>
            <a:r>
              <a:rPr lang="en-US" sz="3600" i="1" dirty="0" err="1"/>
              <a:t>privily</a:t>
            </a:r>
            <a:r>
              <a:rPr lang="en-US" sz="3600" i="1" dirty="0"/>
              <a:t> shall bring in </a:t>
            </a:r>
            <a:r>
              <a:rPr lang="en-US" sz="3600" i="1" u="sng" dirty="0"/>
              <a:t>damnable heresies</a:t>
            </a:r>
            <a:r>
              <a:rPr lang="en-US" sz="3600" i="1" dirty="0"/>
              <a:t>.”</a:t>
            </a:r>
          </a:p>
          <a:p>
            <a:r>
              <a:rPr lang="en-US" sz="3600" dirty="0"/>
              <a:t>Mainly, they tell people precisely what they want to hear </a:t>
            </a:r>
            <a:r>
              <a:rPr lang="en-US" sz="3600" i="1" dirty="0"/>
              <a:t>(1 Kings 22:8, 13;                            2 Timothy 4:3-4).</a:t>
            </a:r>
          </a:p>
          <a:p>
            <a:endParaRPr lang="en-US" sz="3600" i="1" dirty="0"/>
          </a:p>
        </p:txBody>
      </p:sp>
      <p:pic>
        <p:nvPicPr>
          <p:cNvPr id="4" name="Picture 3"/>
          <p:cNvPicPr>
            <a:picLocks noChangeAspect="1"/>
          </p:cNvPicPr>
          <p:nvPr/>
        </p:nvPicPr>
        <p:blipFill>
          <a:blip r:embed="rId2"/>
          <a:stretch>
            <a:fillRect/>
          </a:stretch>
        </p:blipFill>
        <p:spPr>
          <a:xfrm>
            <a:off x="8379230" y="1129346"/>
            <a:ext cx="3644265" cy="5070282"/>
          </a:xfrm>
          <a:prstGeom prst="rect">
            <a:avLst/>
          </a:prstGeom>
        </p:spPr>
      </p:pic>
    </p:spTree>
    <p:extLst>
      <p:ext uri="{BB962C8B-B14F-4D97-AF65-F5344CB8AC3E}">
        <p14:creationId xmlns:p14="http://schemas.microsoft.com/office/powerpoint/2010/main" val="326072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7835462" cy="6858000"/>
          </a:xfrm>
        </p:spPr>
        <p:txBody>
          <a:bodyPr>
            <a:normAutofit/>
          </a:bodyPr>
          <a:lstStyle/>
          <a:p>
            <a:r>
              <a:rPr lang="en-US" sz="3600" i="1" dirty="0"/>
              <a:t> 2 Peter 3:16 “As also in all his epistles, speaking in them of these things; in which are some things hard to be understood, which they that are unlearned and unstable wrest, as they do also the other scriptures, unto their own destruction.”</a:t>
            </a:r>
          </a:p>
          <a:p>
            <a:r>
              <a:rPr lang="en-US" sz="3600" i="1" dirty="0"/>
              <a:t>“Wrest” = </a:t>
            </a:r>
            <a:r>
              <a:rPr lang="en-US" sz="3600" dirty="0"/>
              <a:t>To twist or pervert</a:t>
            </a:r>
          </a:p>
          <a:p>
            <a:r>
              <a:rPr lang="en-US" sz="3600" i="1" dirty="0"/>
              <a:t> Ezek. 22:28 “And her prophets have daubed them with </a:t>
            </a:r>
            <a:r>
              <a:rPr lang="en-US" sz="3600" i="1" dirty="0" err="1"/>
              <a:t>untempered</a:t>
            </a:r>
            <a:r>
              <a:rPr lang="en-US" sz="3600" i="1" dirty="0"/>
              <a:t> </a:t>
            </a:r>
            <a:r>
              <a:rPr lang="en-US" sz="3600" i="1" dirty="0" err="1"/>
              <a:t>morter</a:t>
            </a:r>
            <a:r>
              <a:rPr lang="en-US" sz="3600" i="1" dirty="0"/>
              <a:t>, seeing vanity, and divining lies unto them, saying, Thus </a:t>
            </a:r>
            <a:r>
              <a:rPr lang="en-US" sz="3600" i="1" dirty="0" err="1"/>
              <a:t>saith</a:t>
            </a:r>
            <a:r>
              <a:rPr lang="en-US" sz="3600" i="1" dirty="0"/>
              <a:t> the Lord GOD, when the LORD hath not spoken.”</a:t>
            </a:r>
          </a:p>
        </p:txBody>
      </p:sp>
      <p:pic>
        <p:nvPicPr>
          <p:cNvPr id="1026" name="Picture 2" descr="http://blog.amightywind.com/wp-content/uploads/2015/10/True-or-false-Hand-910x6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917" y="655436"/>
            <a:ext cx="4482663" cy="29658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71336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8130"/>
            <a:ext cx="12192000" cy="4351338"/>
          </a:xfrm>
        </p:spPr>
        <p:txBody>
          <a:bodyPr>
            <a:noAutofit/>
          </a:bodyPr>
          <a:lstStyle/>
          <a:p>
            <a:pPr marL="0" indent="0">
              <a:buNone/>
            </a:pPr>
            <a:r>
              <a:rPr lang="en-US" sz="3600" b="1" dirty="0">
                <a:solidFill>
                  <a:srgbClr val="FFFF00"/>
                </a:solidFill>
              </a:rPr>
              <a:t>2. The second category of the fruits of the false teachers is the effect of their teaching in the lives of men -</a:t>
            </a:r>
            <a:r>
              <a:rPr lang="en-US" sz="3600" dirty="0">
                <a:solidFill>
                  <a:srgbClr val="FFFF00"/>
                </a:solidFill>
              </a:rPr>
              <a:t> </a:t>
            </a:r>
          </a:p>
          <a:p>
            <a:r>
              <a:rPr lang="en-US" sz="3600" dirty="0"/>
              <a:t>They attempt to lead men away from the truth of the gospel </a:t>
            </a:r>
            <a:r>
              <a:rPr lang="en-US" sz="3600" i="1" dirty="0"/>
              <a:t>(Acts 13:8)</a:t>
            </a:r>
          </a:p>
          <a:p>
            <a:r>
              <a:rPr lang="en-US" sz="3600" dirty="0"/>
              <a:t>Their teachings lead to a rejection of God’s Word, a rejection of biblical authority, exalting of their teaching above Scripture – </a:t>
            </a:r>
            <a:r>
              <a:rPr lang="en-US" sz="3600" i="1" dirty="0"/>
              <a:t>Matt. 15:9 “But in vain they do worship me, teaching for doctrines the commandments of men.”</a:t>
            </a:r>
          </a:p>
          <a:p>
            <a:r>
              <a:rPr lang="en-US" sz="3600" dirty="0"/>
              <a:t>Results in division among the saints </a:t>
            </a:r>
            <a:r>
              <a:rPr lang="en-US" sz="3600" i="1" dirty="0"/>
              <a:t>(Jeremiah 23:2, 14) </a:t>
            </a:r>
          </a:p>
          <a:p>
            <a:r>
              <a:rPr lang="en-US" sz="3600" dirty="0"/>
              <a:t>Leads to a life of sensuality </a:t>
            </a:r>
            <a:r>
              <a:rPr lang="en-US" sz="3600" i="1" dirty="0"/>
              <a:t>(2 Peter 2:2)</a:t>
            </a:r>
          </a:p>
          <a:p>
            <a:r>
              <a:rPr lang="en-US" sz="3600" dirty="0"/>
              <a:t>Goal is to deceive naive Christians with false doctrine         </a:t>
            </a:r>
            <a:r>
              <a:rPr lang="en-US" sz="3600" i="1" dirty="0"/>
              <a:t>(Mark 13:22)</a:t>
            </a:r>
          </a:p>
        </p:txBody>
      </p:sp>
    </p:spTree>
    <p:extLst>
      <p:ext uri="{BB962C8B-B14F-4D97-AF65-F5344CB8AC3E}">
        <p14:creationId xmlns:p14="http://schemas.microsoft.com/office/powerpoint/2010/main" val="413297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1825" y="0"/>
            <a:ext cx="10050603" cy="6859537"/>
          </a:xfrm>
          <a:prstGeom prst="rect">
            <a:avLst/>
          </a:prstGeom>
        </p:spPr>
      </p:pic>
      <p:sp>
        <p:nvSpPr>
          <p:cNvPr id="2" name="Title 1"/>
          <p:cNvSpPr>
            <a:spLocks noGrp="1"/>
          </p:cNvSpPr>
          <p:nvPr>
            <p:ph type="title"/>
          </p:nvPr>
        </p:nvSpPr>
        <p:spPr>
          <a:xfrm>
            <a:off x="119270" y="1596613"/>
            <a:ext cx="12072730" cy="1325563"/>
          </a:xfrm>
        </p:spPr>
        <p:txBody>
          <a:bodyPr>
            <a:normAutofit fontScale="90000"/>
          </a:bodyPr>
          <a:lstStyle/>
          <a:p>
            <a:pPr algn="ctr"/>
            <a:r>
              <a:rPr lang="en-US" b="1" i="1" dirty="0">
                <a:solidFill>
                  <a:schemeClr val="bg1"/>
                </a:solidFill>
                <a:effectLst>
                  <a:glow rad="101600">
                    <a:schemeClr val="tx1">
                      <a:alpha val="60000"/>
                    </a:schemeClr>
                  </a:glow>
                </a:effectLst>
              </a:rPr>
              <a:t>This is also evident from the pastoral epistles </a:t>
            </a:r>
            <a:br>
              <a:rPr lang="en-US" b="1" i="1" dirty="0">
                <a:solidFill>
                  <a:schemeClr val="bg1"/>
                </a:solidFill>
                <a:effectLst>
                  <a:glow rad="101600">
                    <a:schemeClr val="tx1">
                      <a:alpha val="60000"/>
                    </a:schemeClr>
                  </a:glow>
                </a:effectLst>
              </a:rPr>
            </a:br>
            <a:r>
              <a:rPr lang="en-US" b="1" i="1" dirty="0">
                <a:solidFill>
                  <a:schemeClr val="bg1"/>
                </a:solidFill>
                <a:effectLst>
                  <a:glow rad="101600">
                    <a:schemeClr val="tx1">
                      <a:alpha val="60000"/>
                    </a:schemeClr>
                  </a:glow>
                </a:effectLst>
              </a:rPr>
              <a:t>where Paul speaks of the need of sound doctrine </a:t>
            </a:r>
            <a:br>
              <a:rPr lang="en-US" b="1" i="1" dirty="0">
                <a:solidFill>
                  <a:schemeClr val="bg1"/>
                </a:solidFill>
                <a:effectLst>
                  <a:glow rad="101600">
                    <a:schemeClr val="tx1">
                      <a:alpha val="60000"/>
                    </a:schemeClr>
                  </a:glow>
                </a:effectLst>
              </a:rPr>
            </a:br>
            <a:r>
              <a:rPr lang="en-US" b="1" i="1" dirty="0">
                <a:solidFill>
                  <a:schemeClr val="bg1"/>
                </a:solidFill>
                <a:effectLst>
                  <a:glow rad="101600">
                    <a:schemeClr val="tx1">
                      <a:alpha val="60000"/>
                    </a:schemeClr>
                  </a:glow>
                </a:effectLst>
              </a:rPr>
              <a:t>(1 Tim. 4:6; 2 Tim. 4:3; Tit. 1:9; 2:1)</a:t>
            </a:r>
            <a:br>
              <a:rPr lang="en-US" b="1" i="1" dirty="0">
                <a:solidFill>
                  <a:schemeClr val="bg1"/>
                </a:solidFill>
                <a:effectLst>
                  <a:glow rad="101600">
                    <a:schemeClr val="tx1">
                      <a:alpha val="60000"/>
                    </a:schemeClr>
                  </a:glow>
                </a:effectLst>
              </a:rPr>
            </a:b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52077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0" y="3818467"/>
            <a:ext cx="6324136" cy="3979333"/>
          </a:xfrm>
          <a:prstGeom prst="rect">
            <a:avLst/>
          </a:prstGeom>
        </p:spPr>
      </p:pic>
      <p:pic>
        <p:nvPicPr>
          <p:cNvPr id="7" name="Picture 2" descr="C:\Users\Ptr. Daniel White\Pictures\Prophecy pictures\Dan Whites\Dragon with seven heads.jpg"/>
          <p:cNvPicPr>
            <a:picLocks noChangeAspect="1" noChangeArrowheads="1"/>
          </p:cNvPicPr>
          <p:nvPr/>
        </p:nvPicPr>
        <p:blipFill>
          <a:blip r:embed="rId3" cstate="print"/>
          <a:srcRect/>
          <a:stretch>
            <a:fillRect/>
          </a:stretch>
        </p:blipFill>
        <p:spPr bwMode="auto">
          <a:xfrm>
            <a:off x="0" y="-1"/>
            <a:ext cx="6324136" cy="4743101"/>
          </a:xfrm>
          <a:prstGeom prst="rect">
            <a:avLst/>
          </a:prstGeom>
          <a:noFill/>
        </p:spPr>
      </p:pic>
      <p:pic>
        <p:nvPicPr>
          <p:cNvPr id="1028" name="Picture 4" descr="http://www.prophetictimes.org/wp-content/uploads/2013/09/Rev12Drag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136" y="0"/>
            <a:ext cx="5867864" cy="723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2084916" y="990071"/>
            <a:ext cx="2857500" cy="2371725"/>
          </a:xfrm>
          <a:prstGeom prst="ellipse">
            <a:avLst/>
          </a:prstGeom>
          <a:ln>
            <a:noFill/>
          </a:ln>
          <a:effectLst>
            <a:softEdge rad="112500"/>
          </a:effectLst>
        </p:spPr>
      </p:pic>
      <p:pic>
        <p:nvPicPr>
          <p:cNvPr id="13" name="Picture 3" descr="C:\Users\Ptr. Daniel White\Pictures\Prophecy pictures\Revelation\chBab-False Prophet_DLong.jpg"/>
          <p:cNvPicPr>
            <a:picLocks noChangeAspect="1" noChangeArrowheads="1"/>
          </p:cNvPicPr>
          <p:nvPr/>
        </p:nvPicPr>
        <p:blipFill>
          <a:blip r:embed="rId6" cstate="print"/>
          <a:srcRect/>
          <a:stretch>
            <a:fillRect/>
          </a:stretch>
        </p:blipFill>
        <p:spPr bwMode="auto">
          <a:xfrm>
            <a:off x="907047" y="5081598"/>
            <a:ext cx="1769651" cy="1867965"/>
          </a:xfrm>
          <a:prstGeom prst="ellipse">
            <a:avLst/>
          </a:prstGeom>
          <a:ln>
            <a:noFill/>
          </a:ln>
          <a:effectLst>
            <a:softEdge rad="112500"/>
          </a:effectLst>
        </p:spPr>
      </p:pic>
      <p:sp>
        <p:nvSpPr>
          <p:cNvPr id="10" name="Rectangle 9"/>
          <p:cNvSpPr/>
          <p:nvPr/>
        </p:nvSpPr>
        <p:spPr>
          <a:xfrm>
            <a:off x="446116" y="2467955"/>
            <a:ext cx="10825941" cy="2554545"/>
          </a:xfrm>
          <a:prstGeom prst="rect">
            <a:avLst/>
          </a:prstGeom>
        </p:spPr>
        <p:txBody>
          <a:bodyPr wrap="square">
            <a:spAutoFit/>
          </a:bodyPr>
          <a:lstStyle/>
          <a:p>
            <a:pPr algn="ctr"/>
            <a:r>
              <a:rPr lang="en-US" sz="4000" dirty="0">
                <a:effectLst>
                  <a:glow rad="101600">
                    <a:schemeClr val="bg1">
                      <a:alpha val="60000"/>
                    </a:schemeClr>
                  </a:glow>
                </a:effectLst>
              </a:rPr>
              <a:t>In this terrible trinity. Satan assumes the part of the Father; the antichrist is likened to the Son; and the false prophet is assigned the role of the Holy Spirit.</a:t>
            </a:r>
            <a:br>
              <a:rPr lang="en-US" sz="4000" dirty="0">
                <a:effectLst>
                  <a:glow rad="101600">
                    <a:schemeClr val="bg1">
                      <a:alpha val="60000"/>
                    </a:schemeClr>
                  </a:glow>
                </a:effectLst>
              </a:rPr>
            </a:b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330488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6454"/>
            <a:ext cx="12192000" cy="6711546"/>
          </a:xfrm>
        </p:spPr>
        <p:txBody>
          <a:bodyPr>
            <a:normAutofit lnSpcReduction="10000"/>
          </a:bodyPr>
          <a:lstStyle/>
          <a:p>
            <a:pPr marL="0" indent="0">
              <a:buNone/>
            </a:pPr>
            <a:r>
              <a:rPr lang="en-US" sz="3600" b="1" dirty="0">
                <a:solidFill>
                  <a:srgbClr val="FFFF00"/>
                </a:solidFill>
              </a:rPr>
              <a:t>3. Third there is the fruit of the false teachers as evidenced in their own moral character – </a:t>
            </a:r>
            <a:r>
              <a:rPr lang="en-US" sz="3600" dirty="0"/>
              <a:t>They are distinguished by:</a:t>
            </a:r>
          </a:p>
          <a:p>
            <a:r>
              <a:rPr lang="en-US" sz="3600" dirty="0"/>
              <a:t> Their pride </a:t>
            </a:r>
            <a:r>
              <a:rPr lang="en-US" sz="3600" i="1" dirty="0"/>
              <a:t>(2 Peter 2:10)</a:t>
            </a:r>
          </a:p>
          <a:p>
            <a:r>
              <a:rPr lang="en-US" sz="3600" dirty="0"/>
              <a:t> Their greed </a:t>
            </a:r>
            <a:r>
              <a:rPr lang="en-US" sz="3600" i="1" dirty="0"/>
              <a:t>(Jeremiah 8:10; Titus 1:11; 2 Peter 2:3,14) </a:t>
            </a:r>
          </a:p>
          <a:p>
            <a:r>
              <a:rPr lang="en-US" sz="3600" dirty="0"/>
              <a:t> Their immorality </a:t>
            </a:r>
            <a:r>
              <a:rPr lang="en-US" sz="3600" i="1" dirty="0"/>
              <a:t>(Jeremiah 23:11,14; 2 Peter 2:14) </a:t>
            </a:r>
          </a:p>
          <a:p>
            <a:r>
              <a:rPr lang="en-US" sz="3600" dirty="0"/>
              <a:t> They are men dominated by the flesh </a:t>
            </a:r>
            <a:r>
              <a:rPr lang="en-US" sz="3600" i="1" dirty="0"/>
              <a:t>(2 Peter 2:10,12; 3:3)</a:t>
            </a:r>
          </a:p>
          <a:p>
            <a:r>
              <a:rPr lang="en-US" sz="3600" dirty="0"/>
              <a:t> They prey upon young and the weak </a:t>
            </a:r>
            <a:r>
              <a:rPr lang="en-US" sz="3600" i="1" dirty="0"/>
              <a:t>(2 Timothy 3:6-7;                2 Peter 2:14,13)</a:t>
            </a:r>
          </a:p>
          <a:p>
            <a:r>
              <a:rPr lang="en-US" sz="3600" dirty="0"/>
              <a:t> While they profess to know God, by their works they deny Him  </a:t>
            </a:r>
            <a:r>
              <a:rPr lang="en-US" sz="3600" i="1" dirty="0"/>
              <a:t>(Matthew 7:22-23; 2 Timothy 3:5; Titus 1:16)</a:t>
            </a:r>
          </a:p>
          <a:p>
            <a:r>
              <a:rPr lang="en-US" sz="3600" dirty="0"/>
              <a:t> While they delight in having authority, they refuse to submit to it themselves </a:t>
            </a:r>
            <a:r>
              <a:rPr lang="en-US" sz="3600" i="1" dirty="0"/>
              <a:t>(2 Peter 2:10)</a:t>
            </a:r>
          </a:p>
        </p:txBody>
      </p:sp>
    </p:spTree>
    <p:extLst>
      <p:ext uri="{BB962C8B-B14F-4D97-AF65-F5344CB8AC3E}">
        <p14:creationId xmlns:p14="http://schemas.microsoft.com/office/powerpoint/2010/main" val="155876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1608083"/>
          </a:xfrm>
        </p:spPr>
        <p:txBody>
          <a:bodyPr>
            <a:normAutofit/>
          </a:bodyPr>
          <a:lstStyle/>
          <a:p>
            <a:r>
              <a:rPr lang="en-US" sz="3600" dirty="0"/>
              <a:t>They do not meet the qualifications set forth in </a:t>
            </a:r>
            <a:r>
              <a:rPr lang="en-US" sz="3600" i="1" dirty="0"/>
              <a:t>1 Timothy 3 and Titus 1 - </a:t>
            </a:r>
          </a:p>
        </p:txBody>
      </p:sp>
      <p:pic>
        <p:nvPicPr>
          <p:cNvPr id="4" name="Picture 3"/>
          <p:cNvPicPr>
            <a:picLocks noChangeAspect="1"/>
          </p:cNvPicPr>
          <p:nvPr/>
        </p:nvPicPr>
        <p:blipFill>
          <a:blip r:embed="rId2"/>
          <a:stretch>
            <a:fillRect/>
          </a:stretch>
        </p:blipFill>
        <p:spPr>
          <a:xfrm>
            <a:off x="3883004" y="993227"/>
            <a:ext cx="5497478" cy="5470635"/>
          </a:xfrm>
          <a:prstGeom prst="rect">
            <a:avLst/>
          </a:prstGeom>
        </p:spPr>
      </p:pic>
    </p:spTree>
    <p:extLst>
      <p:ext uri="{BB962C8B-B14F-4D97-AF65-F5344CB8AC3E}">
        <p14:creationId xmlns:p14="http://schemas.microsoft.com/office/powerpoint/2010/main" val="2971575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804040"/>
            <a:ext cx="12192000" cy="7597922"/>
          </a:xfrm>
          <a:prstGeom prst="rect">
            <a:avLst/>
          </a:prstGeom>
        </p:spPr>
      </p:pic>
      <p:sp>
        <p:nvSpPr>
          <p:cNvPr id="2" name="Title 1"/>
          <p:cNvSpPr>
            <a:spLocks noGrp="1"/>
          </p:cNvSpPr>
          <p:nvPr>
            <p:ph type="title"/>
          </p:nvPr>
        </p:nvSpPr>
        <p:spPr>
          <a:xfrm>
            <a:off x="860612" y="1619875"/>
            <a:ext cx="10578353" cy="6603234"/>
          </a:xfrm>
        </p:spPr>
        <p:txBody>
          <a:bodyPr>
            <a:normAutofit/>
          </a:bodyPr>
          <a:lstStyle/>
          <a:p>
            <a:pPr algn="ctr"/>
            <a:r>
              <a:rPr lang="en-US" sz="4800" dirty="0">
                <a:effectLst>
                  <a:glow rad="101600">
                    <a:schemeClr val="bg1">
                      <a:alpha val="60000"/>
                    </a:schemeClr>
                  </a:glow>
                </a:effectLst>
              </a:rPr>
              <a:t>Parachurch organizations are Christian faith-based organizations that work outside and across denominations to engage in social welfare and evangelism, independent of church oversight.</a:t>
            </a:r>
          </a:p>
        </p:txBody>
      </p:sp>
    </p:spTree>
    <p:extLst>
      <p:ext uri="{BB962C8B-B14F-4D97-AF65-F5344CB8AC3E}">
        <p14:creationId xmlns:p14="http://schemas.microsoft.com/office/powerpoint/2010/main" val="23689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42318"/>
            <a:ext cx="5918663" cy="1325563"/>
          </a:xfrm>
        </p:spPr>
        <p:txBody>
          <a:bodyPr>
            <a:normAutofit fontScale="90000"/>
          </a:bodyPr>
          <a:lstStyle/>
          <a:p>
            <a:pPr algn="ctr"/>
            <a:r>
              <a:rPr lang="en-US" i="1" dirty="0"/>
              <a:t>(1 Thessalonians 5:12-13) </a:t>
            </a:r>
            <a:br>
              <a:rPr lang="en-US" i="1" dirty="0"/>
            </a:br>
            <a:r>
              <a:rPr lang="en-US" i="1" dirty="0"/>
              <a:t>“And we beseech you, brethren, to </a:t>
            </a:r>
            <a:r>
              <a:rPr lang="en-US" i="1" u="sng" dirty="0"/>
              <a:t>know them </a:t>
            </a:r>
            <a:r>
              <a:rPr lang="en-US" i="1" dirty="0"/>
              <a:t>which </a:t>
            </a:r>
            <a:r>
              <a:rPr lang="en-US" i="1" dirty="0" err="1"/>
              <a:t>labour</a:t>
            </a:r>
            <a:r>
              <a:rPr lang="en-US" i="1" dirty="0"/>
              <a:t> among you, and are over you in the Lord, and admonish you; And to esteem them very highly in love for their work's sake. And be at peace among yourselves.” </a:t>
            </a:r>
          </a:p>
        </p:txBody>
      </p:sp>
      <p:pic>
        <p:nvPicPr>
          <p:cNvPr id="3" name="Picture 2"/>
          <p:cNvPicPr>
            <a:picLocks noChangeAspect="1"/>
          </p:cNvPicPr>
          <p:nvPr/>
        </p:nvPicPr>
        <p:blipFill>
          <a:blip r:embed="rId2"/>
          <a:stretch>
            <a:fillRect/>
          </a:stretch>
        </p:blipFill>
        <p:spPr>
          <a:xfrm>
            <a:off x="5918663" y="0"/>
            <a:ext cx="6258910" cy="6258910"/>
          </a:xfrm>
          <a:prstGeom prst="rect">
            <a:avLst/>
          </a:prstGeom>
        </p:spPr>
      </p:pic>
    </p:spTree>
    <p:extLst>
      <p:ext uri="{BB962C8B-B14F-4D97-AF65-F5344CB8AC3E}">
        <p14:creationId xmlns:p14="http://schemas.microsoft.com/office/powerpoint/2010/main" val="11091849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92875"/>
          </a:xfrm>
        </p:spPr>
        <p:txBody>
          <a:bodyPr>
            <a:normAutofit/>
          </a:bodyPr>
          <a:lstStyle/>
          <a:p>
            <a:pPr algn="ctr"/>
            <a:r>
              <a:rPr lang="en-US" i="1" dirty="0"/>
              <a:t>“Now as </a:t>
            </a:r>
            <a:r>
              <a:rPr lang="en-US" i="1" dirty="0" err="1"/>
              <a:t>Jannes</a:t>
            </a:r>
            <a:r>
              <a:rPr lang="en-US" i="1" dirty="0"/>
              <a:t> and </a:t>
            </a:r>
            <a:r>
              <a:rPr lang="en-US" i="1" dirty="0" err="1"/>
              <a:t>Jambres</a:t>
            </a:r>
            <a:r>
              <a:rPr lang="en-US" i="1" dirty="0"/>
              <a:t> withstood Moses, so do these also resist the truth: men of corrupt minds, reprobate concerning the faith. But they shall proceed no further: for their folly shall be manifest unto all men, as theirs also was. </a:t>
            </a:r>
            <a:r>
              <a:rPr lang="en-US" i="1" u="sng" dirty="0"/>
              <a:t>But thou hast fully known my doctrine</a:t>
            </a:r>
            <a:r>
              <a:rPr lang="en-US" i="1" dirty="0"/>
              <a:t>, </a:t>
            </a:r>
            <a:r>
              <a:rPr lang="en-US" b="1" i="1" u="sng" dirty="0"/>
              <a:t>manner of life</a:t>
            </a:r>
            <a:r>
              <a:rPr lang="en-US" i="1" dirty="0"/>
              <a:t>, purpose, faith, longsuffering, charity, patience.” </a:t>
            </a:r>
            <a:br>
              <a:rPr lang="en-US" i="1" dirty="0"/>
            </a:br>
            <a:r>
              <a:rPr lang="en-US" i="1" dirty="0"/>
              <a:t>(2 Timothy 3:8-10) </a:t>
            </a:r>
          </a:p>
        </p:txBody>
      </p:sp>
    </p:spTree>
    <p:extLst>
      <p:ext uri="{BB962C8B-B14F-4D97-AF65-F5344CB8AC3E}">
        <p14:creationId xmlns:p14="http://schemas.microsoft.com/office/powerpoint/2010/main" val="28779418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82"/>
            <a:ext cx="10515600" cy="1325563"/>
          </a:xfrm>
        </p:spPr>
        <p:txBody>
          <a:bodyPr/>
          <a:lstStyle/>
          <a:p>
            <a:pPr algn="ctr"/>
            <a:r>
              <a:rPr lang="en-US" b="1" dirty="0">
                <a:solidFill>
                  <a:srgbClr val="FFFF00"/>
                </a:solidFill>
              </a:rPr>
              <a:t>Do you know the character </a:t>
            </a:r>
            <a:br>
              <a:rPr lang="en-US" b="1" dirty="0">
                <a:solidFill>
                  <a:srgbClr val="FFFF00"/>
                </a:solidFill>
              </a:rPr>
            </a:br>
            <a:r>
              <a:rPr lang="en-US" b="1" dirty="0">
                <a:solidFill>
                  <a:srgbClr val="FFFF00"/>
                </a:solidFill>
              </a:rPr>
              <a:t>of your spiritual teachers?</a:t>
            </a:r>
          </a:p>
        </p:txBody>
      </p:sp>
      <p:sp>
        <p:nvSpPr>
          <p:cNvPr id="3" name="Content Placeholder 2"/>
          <p:cNvSpPr>
            <a:spLocks noGrp="1"/>
          </p:cNvSpPr>
          <p:nvPr>
            <p:ph idx="1"/>
          </p:nvPr>
        </p:nvSpPr>
        <p:spPr>
          <a:xfrm>
            <a:off x="0" y="1646362"/>
            <a:ext cx="12076386" cy="2899712"/>
          </a:xfrm>
        </p:spPr>
        <p:txBody>
          <a:bodyPr>
            <a:noAutofit/>
          </a:bodyPr>
          <a:lstStyle/>
          <a:p>
            <a:pPr marL="0" indent="0" algn="ctr">
              <a:buNone/>
            </a:pPr>
            <a:r>
              <a:rPr lang="en-US" sz="3600" i="1" dirty="0"/>
              <a:t>“For this cause left I thee in Crete, that thou </a:t>
            </a:r>
            <a:r>
              <a:rPr lang="en-US" sz="3600" i="1" dirty="0" err="1"/>
              <a:t>shouldest</a:t>
            </a:r>
            <a:r>
              <a:rPr lang="en-US" sz="3600" i="1" dirty="0"/>
              <a:t> set in order the things that are wanting, and ordain elders in every city, as I had appointed thee: If any be blameless, the husband of one wife, having faithful children not accused of riot or unruly. For a bishop must be blameless, as the steward of God; not </a:t>
            </a:r>
            <a:r>
              <a:rPr lang="en-US" sz="3600" i="1" dirty="0" err="1"/>
              <a:t>selfwilled</a:t>
            </a:r>
            <a:r>
              <a:rPr lang="en-US" sz="3600" i="1" dirty="0"/>
              <a:t>, not soon angry, not given to wine, no striker, not given to filthy lucre; But a lover of hospitality, a lover of good men, sober, just, holy, temperate; Holding fast the faithful word as he hath been taught, that he may be able by sound doctrine both to exhort and to convince the gainsayers.” (Titus 1:5-9) </a:t>
            </a:r>
          </a:p>
          <a:p>
            <a:pPr marL="0" indent="0" algn="ctr">
              <a:buNone/>
            </a:pPr>
            <a:endParaRPr lang="en-US" sz="3600" i="1" dirty="0"/>
          </a:p>
        </p:txBody>
      </p:sp>
    </p:spTree>
    <p:extLst>
      <p:ext uri="{BB962C8B-B14F-4D97-AF65-F5344CB8AC3E}">
        <p14:creationId xmlns:p14="http://schemas.microsoft.com/office/powerpoint/2010/main" val="9201123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 “And let these also first be proved; then let them use the office of a deacon, being found blameless.” (1 Tim. 3:10) </a:t>
            </a:r>
          </a:p>
        </p:txBody>
      </p:sp>
      <p:pic>
        <p:nvPicPr>
          <p:cNvPr id="3" name="Picture 2"/>
          <p:cNvPicPr>
            <a:picLocks noChangeAspect="1"/>
          </p:cNvPicPr>
          <p:nvPr/>
        </p:nvPicPr>
        <p:blipFill rotWithShape="1">
          <a:blip r:embed="rId2"/>
          <a:srcRect r="474" b="4555"/>
          <a:stretch/>
        </p:blipFill>
        <p:spPr>
          <a:xfrm>
            <a:off x="2913485" y="2183363"/>
            <a:ext cx="6110154" cy="4394718"/>
          </a:xfrm>
          <a:prstGeom prst="rect">
            <a:avLst/>
          </a:prstGeom>
        </p:spPr>
      </p:pic>
    </p:spTree>
    <p:extLst>
      <p:ext uri="{BB962C8B-B14F-4D97-AF65-F5344CB8AC3E}">
        <p14:creationId xmlns:p14="http://schemas.microsoft.com/office/powerpoint/2010/main" val="3075283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7910"/>
            <a:ext cx="12098694" cy="7433109"/>
          </a:xfrm>
          <a:prstGeom prst="rect">
            <a:avLst/>
          </a:prstGeom>
        </p:spPr>
      </p:pic>
      <p:pic>
        <p:nvPicPr>
          <p:cNvPr id="3" name="Picture 2"/>
          <p:cNvPicPr>
            <a:picLocks noChangeAspect="1"/>
          </p:cNvPicPr>
          <p:nvPr/>
        </p:nvPicPr>
        <p:blipFill>
          <a:blip r:embed="rId3"/>
          <a:stretch>
            <a:fillRect/>
          </a:stretch>
        </p:blipFill>
        <p:spPr>
          <a:xfrm>
            <a:off x="396104" y="391886"/>
            <a:ext cx="3195512" cy="22878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30889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03" y="2641795"/>
            <a:ext cx="11709919" cy="1325563"/>
          </a:xfrm>
        </p:spPr>
        <p:txBody>
          <a:bodyPr>
            <a:noAutofit/>
          </a:bodyPr>
          <a:lstStyle/>
          <a:p>
            <a:pPr algn="ctr"/>
            <a:r>
              <a:rPr lang="en-US" sz="3600" i="1" dirty="0"/>
              <a:t>(1 Corinthians 4:1-2, 14-21) “</a:t>
            </a:r>
            <a:r>
              <a:rPr lang="en-US" sz="3600" i="1" u="sng" dirty="0"/>
              <a:t>Let a man so account of us, as of the ministers of Christ, and stewards of the mysteries of God.  Moreover it is required in stewards, that a man be found faithful</a:t>
            </a:r>
            <a:r>
              <a:rPr lang="en-US" sz="3600" i="1" dirty="0"/>
              <a:t>…I write not these things to shame you, but as my beloved sons </a:t>
            </a:r>
            <a:r>
              <a:rPr lang="en-US" sz="3600" i="1" u="sng" dirty="0"/>
              <a:t>I warn you</a:t>
            </a:r>
            <a:r>
              <a:rPr lang="en-US" sz="3600" i="1" dirty="0"/>
              <a:t>. For </a:t>
            </a:r>
            <a:r>
              <a:rPr lang="en-US" sz="3600" i="1" u="sng" dirty="0"/>
              <a:t>though ye have ten thousand instructors in Christ</a:t>
            </a:r>
            <a:r>
              <a:rPr lang="en-US" sz="3600" i="1" dirty="0"/>
              <a:t>, </a:t>
            </a:r>
            <a:r>
              <a:rPr lang="en-US" sz="3600" i="1" u="sng" dirty="0"/>
              <a:t>yet have ye not many fathers</a:t>
            </a:r>
            <a:r>
              <a:rPr lang="en-US" sz="3600" i="1" dirty="0"/>
              <a:t>: </a:t>
            </a:r>
            <a:r>
              <a:rPr lang="en-US" sz="3600" i="1" dirty="0">
                <a:solidFill>
                  <a:srgbClr val="FFFF00"/>
                </a:solidFill>
              </a:rPr>
              <a:t>(Paul founded the church at Corinth) </a:t>
            </a:r>
            <a:r>
              <a:rPr lang="en-US" sz="3600" i="1" dirty="0"/>
              <a:t>for in Christ Jesus I have begotten you through the gospel. Wherefore I beseech you, </a:t>
            </a:r>
            <a:r>
              <a:rPr lang="en-US" sz="3600" i="1" u="sng" dirty="0"/>
              <a:t>be ye followers of me</a:t>
            </a:r>
            <a:r>
              <a:rPr lang="en-US" sz="3600" i="1" dirty="0"/>
              <a:t>. For this cause have I sent unto you Timotheus, who is my beloved son, and faithful in the Lord, who shall bring you into remembrance of my ways which be in Christ, as I teach every where in every church.”</a:t>
            </a:r>
          </a:p>
        </p:txBody>
      </p:sp>
    </p:spTree>
    <p:extLst>
      <p:ext uri="{BB962C8B-B14F-4D97-AF65-F5344CB8AC3E}">
        <p14:creationId xmlns:p14="http://schemas.microsoft.com/office/powerpoint/2010/main" val="1180751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6" y="0"/>
            <a:ext cx="5831633" cy="6857999"/>
          </a:xfrm>
        </p:spPr>
        <p:txBody>
          <a:bodyPr>
            <a:normAutofit/>
          </a:bodyPr>
          <a:lstStyle/>
          <a:p>
            <a:pPr algn="ctr"/>
            <a:r>
              <a:rPr lang="en-US" sz="3600" i="1" dirty="0"/>
              <a:t>“Now some are puffed up, as though I would not come to you. But I will come to you shortly…What will ye? shall I come unto you with a rod, or in love, and in the spirit of meekness?”</a:t>
            </a:r>
          </a:p>
        </p:txBody>
      </p:sp>
      <p:pic>
        <p:nvPicPr>
          <p:cNvPr id="3" name="Picture 2"/>
          <p:cNvPicPr>
            <a:picLocks noChangeAspect="1"/>
          </p:cNvPicPr>
          <p:nvPr/>
        </p:nvPicPr>
        <p:blipFill>
          <a:blip r:embed="rId2"/>
          <a:stretch>
            <a:fillRect/>
          </a:stretch>
        </p:blipFill>
        <p:spPr>
          <a:xfrm>
            <a:off x="6055567" y="279314"/>
            <a:ext cx="5972435" cy="42740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187069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205"/>
            <a:ext cx="10515600" cy="1060486"/>
          </a:xfrm>
        </p:spPr>
        <p:txBody>
          <a:bodyPr/>
          <a:lstStyle/>
          <a:p>
            <a:pPr algn="ctr"/>
            <a:r>
              <a:rPr lang="en-US" dirty="0"/>
              <a:t>He has his synagogues </a:t>
            </a:r>
          </a:p>
        </p:txBody>
      </p:sp>
      <p:pic>
        <p:nvPicPr>
          <p:cNvPr id="7170" name="Picture 2" descr="http://www.czechtourism.com/getmedia/b21cb780-392a-4a17-9e3c-b62d35534ebb/c-pilsen-great-synagogue-2.jpg.aspx?width=800&amp;height=497&amp;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560" y="979715"/>
            <a:ext cx="6638439" cy="41241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693298"/>
            <a:ext cx="12192000" cy="2062103"/>
          </a:xfrm>
          <a:prstGeom prst="rect">
            <a:avLst/>
          </a:prstGeom>
        </p:spPr>
        <p:txBody>
          <a:bodyPr wrap="square">
            <a:spAutoFit/>
          </a:bodyPr>
          <a:lstStyle/>
          <a:p>
            <a:pPr algn="ctr"/>
            <a:br>
              <a:rPr lang="en-US" sz="3200" i="1" dirty="0"/>
            </a:br>
            <a:r>
              <a:rPr lang="en-US" sz="3200" i="1" dirty="0"/>
              <a:t>"I know thy works, and tribulation, and poverty, (but thou art rich) and I know the blasphemy of them which say they are Jews, and are not,                but are the synagogue of Satan" (Rev. 2:9)</a:t>
            </a:r>
          </a:p>
        </p:txBody>
      </p:sp>
    </p:spTree>
    <p:extLst>
      <p:ext uri="{BB962C8B-B14F-4D97-AF65-F5344CB8AC3E}">
        <p14:creationId xmlns:p14="http://schemas.microsoft.com/office/powerpoint/2010/main" val="276412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781753"/>
            <a:ext cx="5850293" cy="1325563"/>
          </a:xfrm>
        </p:spPr>
        <p:txBody>
          <a:bodyPr>
            <a:noAutofit/>
          </a:bodyPr>
          <a:lstStyle/>
          <a:p>
            <a:pPr algn="ctr"/>
            <a:r>
              <a:rPr lang="en-US" sz="4800" i="1" dirty="0"/>
              <a:t>“For the time will come when they will not endure sound doctrine; but after their own lusts shall they heap to themselves teachers, having itching ear.” </a:t>
            </a:r>
            <a:br>
              <a:rPr lang="en-US" sz="4800" i="1" dirty="0"/>
            </a:br>
            <a:r>
              <a:rPr lang="en-US" sz="4800" i="1" dirty="0"/>
              <a:t>(2 Tim. 4:3) </a:t>
            </a:r>
          </a:p>
        </p:txBody>
      </p:sp>
      <p:sp>
        <p:nvSpPr>
          <p:cNvPr id="3" name="Rectangle 2"/>
          <p:cNvSpPr/>
          <p:nvPr/>
        </p:nvSpPr>
        <p:spPr>
          <a:xfrm>
            <a:off x="6251510" y="1762227"/>
            <a:ext cx="5878286" cy="3785652"/>
          </a:xfrm>
          <a:prstGeom prst="rect">
            <a:avLst/>
          </a:prstGeom>
        </p:spPr>
        <p:txBody>
          <a:bodyPr wrap="square">
            <a:spAutoFit/>
          </a:bodyPr>
          <a:lstStyle/>
          <a:p>
            <a:pPr algn="ctr"/>
            <a:r>
              <a:rPr lang="en-US" sz="4800" i="1" dirty="0"/>
              <a:t>“For they loved the praise of men more than the praise </a:t>
            </a:r>
          </a:p>
          <a:p>
            <a:pPr algn="ctr"/>
            <a:r>
              <a:rPr lang="en-US" sz="4800" i="1" dirty="0"/>
              <a:t>of God.” </a:t>
            </a:r>
          </a:p>
          <a:p>
            <a:pPr algn="ctr"/>
            <a:r>
              <a:rPr lang="en-US" sz="4800" i="1" dirty="0"/>
              <a:t>(John 12:43)</a:t>
            </a:r>
          </a:p>
        </p:txBody>
      </p:sp>
    </p:spTree>
    <p:extLst>
      <p:ext uri="{BB962C8B-B14F-4D97-AF65-F5344CB8AC3E}">
        <p14:creationId xmlns:p14="http://schemas.microsoft.com/office/powerpoint/2010/main" val="348031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36" y="595440"/>
            <a:ext cx="7204364" cy="2695316"/>
          </a:xfrm>
        </p:spPr>
        <p:txBody>
          <a:bodyPr>
            <a:noAutofit/>
          </a:bodyPr>
          <a:lstStyle/>
          <a:p>
            <a:pPr algn="ctr"/>
            <a:r>
              <a:rPr lang="en-US" sz="3200" dirty="0"/>
              <a:t>“Today we can celebrate that the principles of justice and equality under the law won. This a huge milestone for our nationwide journey for equality for all, and loving couples across this country can finally have their love and unions recognized.”</a:t>
            </a:r>
            <a:br>
              <a:rPr lang="en-US" sz="3200" dirty="0"/>
            </a:br>
            <a:endParaRPr lang="en-US" sz="3200" dirty="0"/>
          </a:p>
        </p:txBody>
      </p:sp>
      <p:pic>
        <p:nvPicPr>
          <p:cNvPr id="3" name="Picture 2"/>
          <p:cNvPicPr>
            <a:picLocks noChangeAspect="1"/>
          </p:cNvPicPr>
          <p:nvPr/>
        </p:nvPicPr>
        <p:blipFill>
          <a:blip r:embed="rId2"/>
          <a:stretch>
            <a:fillRect/>
          </a:stretch>
        </p:blipFill>
        <p:spPr>
          <a:xfrm>
            <a:off x="6603900" y="3325091"/>
            <a:ext cx="5100421" cy="3383280"/>
          </a:xfrm>
          <a:prstGeom prst="rect">
            <a:avLst/>
          </a:prstGeom>
        </p:spPr>
      </p:pic>
      <p:pic>
        <p:nvPicPr>
          <p:cNvPr id="4" name="Picture 3"/>
          <p:cNvPicPr>
            <a:picLocks noChangeAspect="1"/>
          </p:cNvPicPr>
          <p:nvPr/>
        </p:nvPicPr>
        <p:blipFill rotWithShape="1">
          <a:blip r:embed="rId3"/>
          <a:srcRect l="16443" t="4683" r="18834"/>
          <a:stretch/>
        </p:blipFill>
        <p:spPr>
          <a:xfrm>
            <a:off x="89573" y="166232"/>
            <a:ext cx="4804757" cy="39801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182879" y="4400047"/>
            <a:ext cx="6096000" cy="2308324"/>
          </a:xfrm>
          <a:prstGeom prst="rect">
            <a:avLst/>
          </a:prstGeom>
        </p:spPr>
        <p:txBody>
          <a:bodyPr>
            <a:spAutoFit/>
          </a:bodyPr>
          <a:lstStyle/>
          <a:p>
            <a:pPr algn="ctr"/>
            <a:r>
              <a:rPr lang="en-US" sz="3600" dirty="0"/>
              <a:t>Records reviewed by The New York Times show more than $4.5 million in current state and federal tax owed by Sharpton.</a:t>
            </a:r>
          </a:p>
        </p:txBody>
      </p:sp>
    </p:spTree>
    <p:extLst>
      <p:ext uri="{BB962C8B-B14F-4D97-AF65-F5344CB8AC3E}">
        <p14:creationId xmlns:p14="http://schemas.microsoft.com/office/powerpoint/2010/main" val="169906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5197995" cy="6858000"/>
          </a:xfrm>
          <a:prstGeom prst="rect">
            <a:avLst/>
          </a:prstGeom>
        </p:spPr>
      </p:pic>
      <p:sp>
        <p:nvSpPr>
          <p:cNvPr id="3" name="Rectangle 2"/>
          <p:cNvSpPr/>
          <p:nvPr/>
        </p:nvSpPr>
        <p:spPr>
          <a:xfrm>
            <a:off x="5197994" y="36239"/>
            <a:ext cx="6994006" cy="2308324"/>
          </a:xfrm>
          <a:prstGeom prst="rect">
            <a:avLst/>
          </a:prstGeom>
        </p:spPr>
        <p:txBody>
          <a:bodyPr wrap="square">
            <a:spAutoFit/>
          </a:bodyPr>
          <a:lstStyle/>
          <a:p>
            <a:pPr algn="ctr"/>
            <a:r>
              <a:rPr lang="en-US" sz="3600" i="1" dirty="0"/>
              <a:t>(Luke 6:26) “Woe unto you, when all men shall speak well of you! for so did their fathers to the false prophets.”</a:t>
            </a:r>
          </a:p>
        </p:txBody>
      </p:sp>
      <p:sp>
        <p:nvSpPr>
          <p:cNvPr id="4" name="Rectangle 3"/>
          <p:cNvSpPr/>
          <p:nvPr/>
        </p:nvSpPr>
        <p:spPr>
          <a:xfrm>
            <a:off x="5393634" y="2380802"/>
            <a:ext cx="6798365" cy="4524315"/>
          </a:xfrm>
          <a:prstGeom prst="rect">
            <a:avLst/>
          </a:prstGeom>
        </p:spPr>
        <p:txBody>
          <a:bodyPr wrap="square">
            <a:spAutoFit/>
          </a:bodyPr>
          <a:lstStyle/>
          <a:p>
            <a:pPr algn="ctr"/>
            <a:r>
              <a:rPr lang="en-US" sz="3600" i="1" dirty="0"/>
              <a:t>(John 15:18-19) “If the world hate you, ye know that it hated me before it hated you. If ye were of the world, the world would love his own: but because ye are not of the world, but I have chosen you out of the world, therefore the world </a:t>
            </a:r>
            <a:r>
              <a:rPr lang="en-US" sz="3600" i="1" dirty="0" err="1"/>
              <a:t>hateth</a:t>
            </a:r>
            <a:r>
              <a:rPr lang="en-US" sz="3600" i="1" dirty="0"/>
              <a:t> you.”</a:t>
            </a:r>
          </a:p>
        </p:txBody>
      </p:sp>
      <p:pic>
        <p:nvPicPr>
          <p:cNvPr id="5" name="Picture 4"/>
          <p:cNvPicPr>
            <a:picLocks noChangeAspect="1"/>
          </p:cNvPicPr>
          <p:nvPr/>
        </p:nvPicPr>
        <p:blipFill>
          <a:blip r:embed="rId3"/>
          <a:stretch>
            <a:fillRect/>
          </a:stretch>
        </p:blipFill>
        <p:spPr>
          <a:xfrm>
            <a:off x="-1" y="1504403"/>
            <a:ext cx="5260857" cy="3849194"/>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7338" y="0"/>
            <a:ext cx="5345774" cy="6858000"/>
          </a:xfrm>
          <a:prstGeom prst="rect">
            <a:avLst/>
          </a:prstGeom>
        </p:spPr>
      </p:pic>
      <p:pic>
        <p:nvPicPr>
          <p:cNvPr id="7" name="Picture 6"/>
          <p:cNvPicPr>
            <a:picLocks noChangeAspect="1"/>
          </p:cNvPicPr>
          <p:nvPr/>
        </p:nvPicPr>
        <p:blipFill>
          <a:blip r:embed="rId6"/>
          <a:stretch>
            <a:fillRect/>
          </a:stretch>
        </p:blipFill>
        <p:spPr>
          <a:xfrm>
            <a:off x="-120444" y="1654627"/>
            <a:ext cx="5438880" cy="3970383"/>
          </a:xfrm>
          <a:prstGeom prst="rect">
            <a:avLst/>
          </a:prstGeom>
        </p:spPr>
      </p:pic>
    </p:spTree>
    <p:extLst>
      <p:ext uri="{BB962C8B-B14F-4D97-AF65-F5344CB8AC3E}">
        <p14:creationId xmlns:p14="http://schemas.microsoft.com/office/powerpoint/2010/main" val="55058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11682"/>
            <a:ext cx="12290642" cy="5160066"/>
          </a:xfrm>
          <a:prstGeom prst="rect">
            <a:avLst/>
          </a:prstGeom>
        </p:spPr>
      </p:pic>
    </p:spTree>
    <p:extLst>
      <p:ext uri="{BB962C8B-B14F-4D97-AF65-F5344CB8AC3E}">
        <p14:creationId xmlns:p14="http://schemas.microsoft.com/office/powerpoint/2010/main" val="3208472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9611" y="642879"/>
            <a:ext cx="9409923" cy="5645954"/>
          </a:xfrm>
          <a:prstGeom prst="rect">
            <a:avLst/>
          </a:prstGeom>
        </p:spPr>
      </p:pic>
    </p:spTree>
    <p:extLst>
      <p:ext uri="{BB962C8B-B14F-4D97-AF65-F5344CB8AC3E}">
        <p14:creationId xmlns:p14="http://schemas.microsoft.com/office/powerpoint/2010/main" val="34329737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382" y="331058"/>
            <a:ext cx="11521440" cy="6289668"/>
          </a:xfrm>
          <a:prstGeom prst="rect">
            <a:avLst/>
          </a:prstGeom>
        </p:spPr>
      </p:pic>
    </p:spTree>
    <p:extLst>
      <p:ext uri="{BB962C8B-B14F-4D97-AF65-F5344CB8AC3E}">
        <p14:creationId xmlns:p14="http://schemas.microsoft.com/office/powerpoint/2010/main" val="39437827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9631" y="781396"/>
            <a:ext cx="11870190" cy="5054139"/>
          </a:xfrm>
          <a:prstGeom prst="rect">
            <a:avLst/>
          </a:prstGeom>
        </p:spPr>
      </p:pic>
    </p:spTree>
    <p:extLst>
      <p:ext uri="{BB962C8B-B14F-4D97-AF65-F5344CB8AC3E}">
        <p14:creationId xmlns:p14="http://schemas.microsoft.com/office/powerpoint/2010/main" val="1629163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0"/>
          </a:xfrm>
          <a:prstGeom prst="rect">
            <a:avLst/>
          </a:prstGeom>
        </p:spPr>
      </p:pic>
      <p:pic>
        <p:nvPicPr>
          <p:cNvPr id="2050" name="Picture 2" descr="http://newsofthesouth.com/wp-content/uploads/2014/03/What-Exactly-Is-the-Prosperity-Gosp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587" y="-72345"/>
            <a:ext cx="9222826" cy="693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8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58" y="220717"/>
            <a:ext cx="6495394" cy="1560786"/>
          </a:xfrm>
        </p:spPr>
        <p:txBody>
          <a:bodyPr>
            <a:normAutofit/>
          </a:bodyPr>
          <a:lstStyle/>
          <a:p>
            <a:pPr algn="ctr"/>
            <a:r>
              <a:rPr lang="en-US" b="1" dirty="0">
                <a:solidFill>
                  <a:srgbClr val="FFFF00"/>
                </a:solidFill>
              </a:rPr>
              <a:t>Satan offered Jesus a Prosperity Gospel</a:t>
            </a:r>
          </a:p>
        </p:txBody>
      </p:sp>
      <p:sp>
        <p:nvSpPr>
          <p:cNvPr id="3" name="Rectangle 2"/>
          <p:cNvSpPr/>
          <p:nvPr/>
        </p:nvSpPr>
        <p:spPr>
          <a:xfrm>
            <a:off x="289035" y="2617104"/>
            <a:ext cx="6096000" cy="2308324"/>
          </a:xfrm>
          <a:prstGeom prst="rect">
            <a:avLst/>
          </a:prstGeom>
        </p:spPr>
        <p:txBody>
          <a:bodyPr>
            <a:spAutoFit/>
          </a:bodyPr>
          <a:lstStyle/>
          <a:p>
            <a:pPr algn="ctr"/>
            <a:r>
              <a:rPr lang="en-US" sz="3600" dirty="0"/>
              <a:t>Prosperity cannot be a proof of God's favor, since it is what </a:t>
            </a:r>
          </a:p>
          <a:p>
            <a:pPr algn="ctr"/>
            <a:r>
              <a:rPr lang="en-US" sz="3600" dirty="0"/>
              <a:t>the devil promises to those who worship him.</a:t>
            </a:r>
          </a:p>
        </p:txBody>
      </p:sp>
      <p:pic>
        <p:nvPicPr>
          <p:cNvPr id="4" name="Picture 3"/>
          <p:cNvPicPr>
            <a:picLocks noChangeAspect="1"/>
          </p:cNvPicPr>
          <p:nvPr/>
        </p:nvPicPr>
        <p:blipFill>
          <a:blip r:embed="rId2"/>
          <a:stretch>
            <a:fillRect/>
          </a:stretch>
        </p:blipFill>
        <p:spPr>
          <a:xfrm>
            <a:off x="6527903" y="0"/>
            <a:ext cx="5664097" cy="6858000"/>
          </a:xfrm>
          <a:prstGeom prst="rect">
            <a:avLst/>
          </a:prstGeom>
        </p:spPr>
      </p:pic>
    </p:spTree>
    <p:extLst>
      <p:ext uri="{BB962C8B-B14F-4D97-AF65-F5344CB8AC3E}">
        <p14:creationId xmlns:p14="http://schemas.microsoft.com/office/powerpoint/2010/main" val="336093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13017" y="0"/>
            <a:ext cx="5281127" cy="5281127"/>
          </a:xfrm>
          <a:prstGeom prst="rect">
            <a:avLst/>
          </a:prstGeom>
        </p:spPr>
      </p:pic>
      <p:pic>
        <p:nvPicPr>
          <p:cNvPr id="2" name="Picture 1"/>
          <p:cNvPicPr>
            <a:picLocks noChangeAspect="1"/>
          </p:cNvPicPr>
          <p:nvPr/>
        </p:nvPicPr>
        <p:blipFill>
          <a:blip r:embed="rId3"/>
          <a:stretch>
            <a:fillRect/>
          </a:stretch>
        </p:blipFill>
        <p:spPr>
          <a:xfrm>
            <a:off x="0" y="0"/>
            <a:ext cx="7013017" cy="6886394"/>
          </a:xfrm>
          <a:prstGeom prst="rect">
            <a:avLst/>
          </a:prstGeom>
        </p:spPr>
      </p:pic>
    </p:spTree>
    <p:extLst>
      <p:ext uri="{BB962C8B-B14F-4D97-AF65-F5344CB8AC3E}">
        <p14:creationId xmlns:p14="http://schemas.microsoft.com/office/powerpoint/2010/main" val="103565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87" y="90805"/>
            <a:ext cx="10515600" cy="1325563"/>
          </a:xfrm>
        </p:spPr>
        <p:txBody>
          <a:bodyPr/>
          <a:lstStyle/>
          <a:p>
            <a:pPr algn="ctr"/>
            <a:r>
              <a:rPr lang="en-US" b="1" dirty="0"/>
              <a:t>Satan has prophets and teachers</a:t>
            </a:r>
          </a:p>
        </p:txBody>
      </p:sp>
      <p:pic>
        <p:nvPicPr>
          <p:cNvPr id="1028" name="Picture 4" descr="http://www.sermoncentral.com/Images/Sermon-PowerPoint-Templates/W/a/PowerPoint-Template-Warnings-Against-False-Teachers_slide1_426x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2" y="1662544"/>
            <a:ext cx="5464234" cy="40981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4349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57" y="204981"/>
            <a:ext cx="11943183" cy="2308324"/>
          </a:xfrm>
          <a:prstGeom prst="rect">
            <a:avLst/>
          </a:prstGeom>
        </p:spPr>
        <p:txBody>
          <a:bodyPr wrap="square">
            <a:spAutoFit/>
          </a:bodyPr>
          <a:lstStyle/>
          <a:p>
            <a:pPr algn="ctr"/>
            <a:r>
              <a:rPr lang="en-US" sz="3600" dirty="0"/>
              <a:t>Joel Osteen net worth now stands at 55 million. He owns a 10.5 million dollar house. It is 17,000 square foot, with 6 bedrooms, 6 bathrooms, 3 elevators, 5 fireplaces, a guest house                 and a pool house.  </a:t>
            </a:r>
          </a:p>
        </p:txBody>
      </p:sp>
      <p:pic>
        <p:nvPicPr>
          <p:cNvPr id="4" name="Picture 3"/>
          <p:cNvPicPr>
            <a:picLocks noChangeAspect="1"/>
          </p:cNvPicPr>
          <p:nvPr/>
        </p:nvPicPr>
        <p:blipFill>
          <a:blip r:embed="rId2"/>
          <a:stretch>
            <a:fillRect/>
          </a:stretch>
        </p:blipFill>
        <p:spPr>
          <a:xfrm>
            <a:off x="2397967" y="2662595"/>
            <a:ext cx="7148415" cy="4022885"/>
          </a:xfrm>
          <a:prstGeom prst="rect">
            <a:avLst/>
          </a:prstGeom>
        </p:spPr>
      </p:pic>
    </p:spTree>
    <p:extLst>
      <p:ext uri="{BB962C8B-B14F-4D97-AF65-F5344CB8AC3E}">
        <p14:creationId xmlns:p14="http://schemas.microsoft.com/office/powerpoint/2010/main" val="401493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170"/>
            <a:ext cx="12192000" cy="1325563"/>
          </a:xfrm>
        </p:spPr>
        <p:txBody>
          <a:bodyPr>
            <a:normAutofit fontScale="90000"/>
          </a:bodyPr>
          <a:lstStyle/>
          <a:p>
            <a:pPr algn="ctr"/>
            <a:r>
              <a:rPr lang="en-US" b="1" dirty="0"/>
              <a:t>Five Extremely Wealthy Preachers Under </a:t>
            </a:r>
            <a:br>
              <a:rPr lang="en-US" b="1" dirty="0"/>
            </a:br>
            <a:r>
              <a:rPr lang="en-US" b="1" dirty="0"/>
              <a:t>Federal Investigation</a:t>
            </a:r>
            <a:br>
              <a:rPr lang="en-US" b="1" dirty="0"/>
            </a:br>
            <a:endParaRPr lang="en-US" dirty="0"/>
          </a:p>
        </p:txBody>
      </p:sp>
      <p:pic>
        <p:nvPicPr>
          <p:cNvPr id="1026" name="Picture 2" descr="http://www.calvarycathedral.org/drupal7/sites/default/files/BennyHinn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006" y="1027906"/>
            <a:ext cx="3191549" cy="30581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21289" t="-617" r="37017" b="-1"/>
          <a:stretch/>
        </p:blipFill>
        <p:spPr>
          <a:xfrm>
            <a:off x="410776" y="1211886"/>
            <a:ext cx="3885731" cy="2356339"/>
          </a:xfrm>
          <a:prstGeom prst="rect">
            <a:avLst/>
          </a:prstGeom>
        </p:spPr>
      </p:pic>
      <p:pic>
        <p:nvPicPr>
          <p:cNvPr id="5" name="Picture 4"/>
          <p:cNvPicPr>
            <a:picLocks noChangeAspect="1"/>
          </p:cNvPicPr>
          <p:nvPr/>
        </p:nvPicPr>
        <p:blipFill>
          <a:blip r:embed="rId4"/>
          <a:stretch>
            <a:fillRect/>
          </a:stretch>
        </p:blipFill>
        <p:spPr>
          <a:xfrm>
            <a:off x="5576966" y="4359961"/>
            <a:ext cx="5141290" cy="2268474"/>
          </a:xfrm>
          <a:prstGeom prst="rect">
            <a:avLst/>
          </a:prstGeom>
        </p:spPr>
      </p:pic>
      <p:pic>
        <p:nvPicPr>
          <p:cNvPr id="6" name="Picture 5"/>
          <p:cNvPicPr>
            <a:picLocks noChangeAspect="1"/>
          </p:cNvPicPr>
          <p:nvPr/>
        </p:nvPicPr>
        <p:blipFill rotWithShape="1">
          <a:blip r:embed="rId5"/>
          <a:srcRect r="1501" b="21482"/>
          <a:stretch/>
        </p:blipFill>
        <p:spPr>
          <a:xfrm>
            <a:off x="1545548" y="3773500"/>
            <a:ext cx="2849169" cy="3037708"/>
          </a:xfrm>
          <a:prstGeom prst="rect">
            <a:avLst/>
          </a:prstGeom>
        </p:spPr>
      </p:pic>
      <p:pic>
        <p:nvPicPr>
          <p:cNvPr id="4" name="Picture 3"/>
          <p:cNvPicPr>
            <a:picLocks noChangeAspect="1"/>
          </p:cNvPicPr>
          <p:nvPr/>
        </p:nvPicPr>
        <p:blipFill>
          <a:blip r:embed="rId6"/>
          <a:stretch>
            <a:fillRect/>
          </a:stretch>
        </p:blipFill>
        <p:spPr>
          <a:xfrm>
            <a:off x="4856581" y="1547327"/>
            <a:ext cx="3384980" cy="2538735"/>
          </a:xfrm>
          <a:prstGeom prst="rect">
            <a:avLst/>
          </a:prstGeom>
        </p:spPr>
      </p:pic>
    </p:spTree>
    <p:extLst>
      <p:ext uri="{BB962C8B-B14F-4D97-AF65-F5344CB8AC3E}">
        <p14:creationId xmlns:p14="http://schemas.microsoft.com/office/powerpoint/2010/main" val="764290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1356" y="1457590"/>
            <a:ext cx="8425979" cy="4150109"/>
          </a:xfrm>
          <a:prstGeom prst="rect">
            <a:avLst/>
          </a:prstGeom>
        </p:spPr>
      </p:pic>
    </p:spTree>
    <p:extLst>
      <p:ext uri="{BB962C8B-B14F-4D97-AF65-F5344CB8AC3E}">
        <p14:creationId xmlns:p14="http://schemas.microsoft.com/office/powerpoint/2010/main" val="135710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elieveacts2blog.files.wordpress.com/2015/08/image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967" y="1661247"/>
            <a:ext cx="4838700" cy="3743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rot="20818744">
            <a:off x="456865" y="845690"/>
            <a:ext cx="4605107" cy="584775"/>
          </a:xfrm>
          <a:prstGeom prst="rect">
            <a:avLst/>
          </a:prstGeom>
        </p:spPr>
        <p:txBody>
          <a:bodyPr wrap="none">
            <a:spAutoFit/>
          </a:bodyPr>
          <a:lstStyle/>
          <a:p>
            <a:r>
              <a:rPr lang="en-US" sz="3200" i="1" dirty="0"/>
              <a:t>Gal. 6:7 “Be not deceived.”</a:t>
            </a:r>
          </a:p>
        </p:txBody>
      </p:sp>
      <p:sp>
        <p:nvSpPr>
          <p:cNvPr id="3" name="Rectangle 2"/>
          <p:cNvSpPr/>
          <p:nvPr/>
        </p:nvSpPr>
        <p:spPr>
          <a:xfrm rot="599660">
            <a:off x="6686597" y="845689"/>
            <a:ext cx="5289590" cy="584775"/>
          </a:xfrm>
          <a:prstGeom prst="rect">
            <a:avLst/>
          </a:prstGeom>
        </p:spPr>
        <p:txBody>
          <a:bodyPr wrap="none">
            <a:spAutoFit/>
          </a:bodyPr>
          <a:lstStyle/>
          <a:p>
            <a:r>
              <a:rPr lang="en-US" sz="3200" i="1" dirty="0"/>
              <a:t>1 Cor. 15:33 “Be not deceived.”</a:t>
            </a:r>
          </a:p>
        </p:txBody>
      </p:sp>
      <p:sp>
        <p:nvSpPr>
          <p:cNvPr id="4" name="Rectangle 3"/>
          <p:cNvSpPr/>
          <p:nvPr/>
        </p:nvSpPr>
        <p:spPr>
          <a:xfrm rot="606438">
            <a:off x="302384" y="5649604"/>
            <a:ext cx="5075301" cy="584775"/>
          </a:xfrm>
          <a:prstGeom prst="rect">
            <a:avLst/>
          </a:prstGeom>
        </p:spPr>
        <p:txBody>
          <a:bodyPr wrap="square">
            <a:spAutoFit/>
          </a:bodyPr>
          <a:lstStyle/>
          <a:p>
            <a:r>
              <a:rPr lang="en-US" sz="3200" i="1" dirty="0"/>
              <a:t>1 Cor. 6:9 “Be not deceived.”</a:t>
            </a:r>
          </a:p>
        </p:txBody>
      </p:sp>
      <p:sp>
        <p:nvSpPr>
          <p:cNvPr id="5" name="Rectangle 4"/>
          <p:cNvSpPr/>
          <p:nvPr/>
        </p:nvSpPr>
        <p:spPr>
          <a:xfrm rot="21178118">
            <a:off x="7232315" y="5649604"/>
            <a:ext cx="4965590" cy="584775"/>
          </a:xfrm>
          <a:prstGeom prst="rect">
            <a:avLst/>
          </a:prstGeom>
        </p:spPr>
        <p:txBody>
          <a:bodyPr wrap="none">
            <a:spAutoFit/>
          </a:bodyPr>
          <a:lstStyle/>
          <a:p>
            <a:r>
              <a:rPr lang="en-US" sz="3200" i="1" dirty="0"/>
              <a:t>Luke 21:8 “Be not deceived.”</a:t>
            </a:r>
          </a:p>
        </p:txBody>
      </p:sp>
    </p:spTree>
    <p:extLst>
      <p:ext uri="{BB962C8B-B14F-4D97-AF65-F5344CB8AC3E}">
        <p14:creationId xmlns:p14="http://schemas.microsoft.com/office/powerpoint/2010/main" val="218870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07884" y="203753"/>
            <a:ext cx="4567734" cy="4938091"/>
          </a:xfrm>
          <a:prstGeom prst="rect">
            <a:avLst/>
          </a:prstGeom>
        </p:spPr>
      </p:pic>
      <p:pic>
        <p:nvPicPr>
          <p:cNvPr id="3" name="Picture 2"/>
          <p:cNvPicPr>
            <a:picLocks noChangeAspect="1"/>
          </p:cNvPicPr>
          <p:nvPr/>
        </p:nvPicPr>
        <p:blipFill>
          <a:blip r:embed="rId3"/>
          <a:stretch>
            <a:fillRect/>
          </a:stretch>
        </p:blipFill>
        <p:spPr>
          <a:xfrm>
            <a:off x="0" y="1714500"/>
            <a:ext cx="6858000" cy="5143500"/>
          </a:xfrm>
          <a:prstGeom prst="rect">
            <a:avLst/>
          </a:prstGeom>
        </p:spPr>
      </p:pic>
    </p:spTree>
    <p:extLst>
      <p:ext uri="{BB962C8B-B14F-4D97-AF65-F5344CB8AC3E}">
        <p14:creationId xmlns:p14="http://schemas.microsoft.com/office/powerpoint/2010/main" val="21769962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2608" y="-583095"/>
            <a:ext cx="10747513" cy="7656443"/>
          </a:xfrm>
          <a:prstGeom prst="rect">
            <a:avLst/>
          </a:prstGeom>
        </p:spPr>
      </p:pic>
      <p:sp>
        <p:nvSpPr>
          <p:cNvPr id="2" name="Title 1"/>
          <p:cNvSpPr>
            <a:spLocks noGrp="1"/>
          </p:cNvSpPr>
          <p:nvPr>
            <p:ph type="title"/>
          </p:nvPr>
        </p:nvSpPr>
        <p:spPr>
          <a:xfrm>
            <a:off x="1460310" y="365125"/>
            <a:ext cx="9089409" cy="6022027"/>
          </a:xfrm>
        </p:spPr>
        <p:txBody>
          <a:bodyPr>
            <a:normAutofit/>
          </a:bodyPr>
          <a:lstStyle/>
          <a:p>
            <a:pPr algn="ctr"/>
            <a:r>
              <a:rPr lang="en-US" sz="5400" i="1" dirty="0">
                <a:effectLst>
                  <a:glow rad="101600">
                    <a:schemeClr val="bg1">
                      <a:alpha val="60000"/>
                    </a:schemeClr>
                  </a:glow>
                </a:effectLst>
              </a:rPr>
              <a:t>“In whom the god of this world hath blinded the minds of them which believe not, lest the light of the glorious gospel of Christ, who is the image of God, should shine unto them.”</a:t>
            </a:r>
          </a:p>
        </p:txBody>
      </p:sp>
    </p:spTree>
    <p:extLst>
      <p:ext uri="{BB962C8B-B14F-4D97-AF65-F5344CB8AC3E}">
        <p14:creationId xmlns:p14="http://schemas.microsoft.com/office/powerpoint/2010/main" val="244827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364777" y="0"/>
            <a:ext cx="9144000" cy="685800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353070" y="1692322"/>
            <a:ext cx="5167414" cy="386572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5842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862" y="345233"/>
            <a:ext cx="9190653" cy="6858000"/>
          </a:xfrm>
        </p:spPr>
        <p:txBody>
          <a:bodyPr>
            <a:normAutofit/>
          </a:bodyPr>
          <a:lstStyle/>
          <a:p>
            <a:pPr marL="514350" indent="-514350">
              <a:buAutoNum type="arabicPeriod"/>
            </a:pPr>
            <a:r>
              <a:rPr lang="en-US" sz="4000" dirty="0"/>
              <a:t>Satan has a false trinity</a:t>
            </a:r>
          </a:p>
          <a:p>
            <a:pPr marL="514350" indent="-514350">
              <a:buAutoNum type="arabicPeriod"/>
            </a:pPr>
            <a:r>
              <a:rPr lang="en-US" sz="4000" dirty="0"/>
              <a:t>Satan has his synagogues </a:t>
            </a:r>
          </a:p>
          <a:p>
            <a:pPr marL="514350" indent="-514350">
              <a:buFont typeface="Arial" panose="020B0604020202020204" pitchFamily="34" charset="0"/>
              <a:buAutoNum type="arabicPeriod"/>
            </a:pPr>
            <a:r>
              <a:rPr lang="en-US" sz="4000" dirty="0"/>
              <a:t>Satan has prophets and teachers </a:t>
            </a:r>
          </a:p>
          <a:p>
            <a:pPr marL="514350" indent="-514350">
              <a:buFont typeface="Arial" panose="020B0604020202020204" pitchFamily="34" charset="0"/>
              <a:buAutoNum type="arabicPeriod"/>
            </a:pPr>
            <a:r>
              <a:rPr lang="en-US" sz="4000" dirty="0"/>
              <a:t>Satan has his doctrines</a:t>
            </a:r>
          </a:p>
          <a:p>
            <a:pPr marL="514350" indent="-514350">
              <a:buAutoNum type="arabicPeriod"/>
            </a:pPr>
            <a:r>
              <a:rPr lang="en-US" sz="4000" dirty="0"/>
              <a:t>Satan has his mysteries</a:t>
            </a:r>
          </a:p>
          <a:p>
            <a:pPr marL="514350" indent="-514350">
              <a:buAutoNum type="arabicPeriod"/>
            </a:pPr>
            <a:r>
              <a:rPr lang="en-US" sz="4000" dirty="0"/>
              <a:t>Satan has a throne</a:t>
            </a:r>
          </a:p>
          <a:p>
            <a:pPr marL="514350" indent="-514350">
              <a:buAutoNum type="arabicPeriod"/>
            </a:pPr>
            <a:r>
              <a:rPr lang="en-US" sz="4000" dirty="0"/>
              <a:t>Satan has a kingdom </a:t>
            </a:r>
          </a:p>
          <a:p>
            <a:pPr marL="514350" indent="-514350">
              <a:buAutoNum type="arabicPeriod"/>
            </a:pPr>
            <a:r>
              <a:rPr lang="en-US" sz="4000" dirty="0"/>
              <a:t>Satan has worshipers</a:t>
            </a:r>
          </a:p>
          <a:p>
            <a:pPr marL="514350" indent="-514350">
              <a:buAutoNum type="arabicPeriod"/>
            </a:pPr>
            <a:r>
              <a:rPr lang="en-US" sz="4000" dirty="0"/>
              <a:t>Satan has ministers</a:t>
            </a:r>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p:txBody>
      </p:sp>
      <p:pic>
        <p:nvPicPr>
          <p:cNvPr id="5" name="Picture 4"/>
          <p:cNvPicPr>
            <a:picLocks noChangeAspect="1"/>
          </p:cNvPicPr>
          <p:nvPr/>
        </p:nvPicPr>
        <p:blipFill>
          <a:blip r:embed="rId2"/>
          <a:stretch>
            <a:fillRect/>
          </a:stretch>
        </p:blipFill>
        <p:spPr>
          <a:xfrm>
            <a:off x="6044682" y="3151275"/>
            <a:ext cx="6147318" cy="3415177"/>
          </a:xfrm>
          <a:prstGeom prst="rect">
            <a:avLst/>
          </a:prstGeom>
          <a:ln>
            <a:noFill/>
          </a:ln>
          <a:effectLst>
            <a:softEdge rad="112500"/>
          </a:effectLst>
        </p:spPr>
      </p:pic>
    </p:spTree>
    <p:extLst>
      <p:ext uri="{BB962C8B-B14F-4D97-AF65-F5344CB8AC3E}">
        <p14:creationId xmlns:p14="http://schemas.microsoft.com/office/powerpoint/2010/main" val="399806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011" y="2634499"/>
            <a:ext cx="6982690" cy="1325563"/>
          </a:xfrm>
        </p:spPr>
        <p:txBody>
          <a:bodyPr>
            <a:noAutofit/>
          </a:bodyPr>
          <a:lstStyle/>
          <a:p>
            <a:pPr algn="ctr"/>
            <a:r>
              <a:rPr lang="en-US" sz="4000" i="1" dirty="0"/>
              <a:t>(2 Peter 2:1)</a:t>
            </a:r>
            <a:br>
              <a:rPr lang="en-US" sz="4000" i="1" dirty="0"/>
            </a:br>
            <a:r>
              <a:rPr lang="en-US" sz="4000" i="1" dirty="0"/>
              <a:t> “But there were false prophets also among the people, even as there shall be false teachers among you, who privily shall bring in damnable heresies, even denying the Lord that bought them, and bring upon themselves swift destruction.”</a:t>
            </a:r>
          </a:p>
        </p:txBody>
      </p:sp>
      <p:pic>
        <p:nvPicPr>
          <p:cNvPr id="8194" name="Picture 2" descr="http://sleepersawakened.com/wp-admin/images/falseshephe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9" y="141316"/>
            <a:ext cx="4140777" cy="662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17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1246</TotalTime>
  <Words>3014</Words>
  <Application>Microsoft Office PowerPoint</Application>
  <PresentationFormat>Widescreen</PresentationFormat>
  <Paragraphs>145</Paragraphs>
  <Slides>87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87</vt:i4>
      </vt:variant>
    </vt:vector>
  </HeadingPairs>
  <TitlesOfParts>
    <vt:vector size="93" baseType="lpstr">
      <vt:lpstr>Batang</vt:lpstr>
      <vt:lpstr>Arial</vt:lpstr>
      <vt:lpstr>Arial Black</vt:lpstr>
      <vt:lpstr>Calibri</vt:lpstr>
      <vt:lpstr>Calibri Light</vt:lpstr>
      <vt:lpstr>1_Office Theme</vt:lpstr>
      <vt:lpstr>PowerPoint Presentation</vt:lpstr>
      <vt:lpstr>Topics to be studied</vt:lpstr>
      <vt:lpstr>PowerPoint Presentation</vt:lpstr>
      <vt:lpstr>How does Satan imitate God?  </vt:lpstr>
      <vt:lpstr>Satan has a false trinity </vt:lpstr>
      <vt:lpstr>PowerPoint Presentation</vt:lpstr>
      <vt:lpstr>He has his synagogues </vt:lpstr>
      <vt:lpstr>Satan has prophets and teachers</vt:lpstr>
      <vt:lpstr>(2 Peter 2:1)  “But there were false prophets also among the people, even as there shall be false teachers among you, who privily shall bring in damnable heresies, even denying the Lord that bought them, and bring upon themselves swift destruction.”</vt:lpstr>
      <vt:lpstr>Satan has his doctrines </vt:lpstr>
      <vt:lpstr>"Now the Spirit speaketh expressly, that in the latter times some shall depart from the faith, giving heed to seducing spirits, and doctrines of devils" (1 Tim. 4:1) </vt:lpstr>
      <vt:lpstr>Satan has his mysteries </vt:lpstr>
      <vt:lpstr>Biblical Warning  Concerning  Occult Involvement (Deuteronomy 18:9-13)</vt:lpstr>
      <vt:lpstr>Satan has a throne</vt:lpstr>
      <vt:lpstr>"I know thy works, and where thou dwellest, even where Satan’s seat is: and thou holdest fast my name, and hast not denied my faith, even in those days wherein Antipas was my faithful martyr, who was slain among you, where Satan dwelleth." (Rev. 2:13) </vt:lpstr>
      <vt:lpstr>Satan has his kingdoms </vt:lpstr>
      <vt:lpstr>PowerPoint Presentation</vt:lpstr>
      <vt:lpstr>Satan desires worshipers</vt:lpstr>
      <vt:lpstr>PowerPoint Presentation</vt:lpstr>
      <vt:lpstr>Satan has his worshipers </vt:lpstr>
      <vt:lpstr>"And they worshipped the dragon which gave power unto the beast: and they worshipped the beast, saying, Who is like unto the beast? who is able to make war with him?" (Rev. 13:4) </vt:lpstr>
      <vt:lpstr>PowerPoint Presentation</vt:lpstr>
      <vt:lpstr>Satan has ministers</vt:lpstr>
      <vt:lpstr>God has ministers</vt:lpstr>
      <vt:lpstr>PowerPoint Presentation</vt:lpstr>
      <vt:lpstr>PowerPoint Presentation</vt:lpstr>
      <vt:lpstr>“Unto him that loved us, and washed us from our sins in his own blood.”</vt:lpstr>
      <vt:lpstr>“And hath made us kings and priests unto God and  his Father.”</vt:lpstr>
      <vt:lpstr>“It is an abomination to kings to commit wickedness: for the throne is established by righteousness…It is not for kings to drink wine; nor for princes strong drink: Lest they drink and forget the law, and pervert judgment.”</vt:lpstr>
      <vt:lpstr>PowerPoint Presentation</vt:lpstr>
      <vt:lpstr>PowerPoint Presentation</vt:lpstr>
      <vt:lpstr>(Ephesians 6:12) “For we wrestle not against flesh and blood, but against principalities, against powers, against the rulers of the darkness of this world, against spiritual wickedness in high places.”</vt:lpstr>
      <vt:lpstr>PowerPoint Presentation</vt:lpstr>
      <vt:lpstr>PowerPoint Presentation</vt:lpstr>
      <vt:lpstr>PowerPoint Presentation</vt:lpstr>
      <vt:lpstr>PowerPoint Presentation</vt:lpstr>
      <vt:lpstr>(2 Corinthians 11:2-14; 22-12:1)  “For I am jealous over you with godly jealousy: for I have espoused you to one husband, that I may present you as a chaste virgin to Christ. But I fear, lest by any means, as the serpent beguiled Eve through his subtilty, so your minds should be corrupted from the simplicity that is in Christ. For if he that cometh preacheth another Jesus, whom we have not preached, or if ye receive another spirit, which ye have not received, or another gospel, which ye have not accepted, ye might well bear with him. </vt:lpstr>
      <vt:lpstr> For I suppose I was not a whit behind the very chiefest apostles. But though I be rude in speech, yet not in knowledge; but we have been throughly made manifest among you in all things.  Have I committed an offence in abasing myself that ye might be exalted, because I have preached to you the gospel of God freely? I robbed other churches, taking wages of them, to do you service. And when I was present with you, and wanted, I was chargeable to no man: for that which was lacking to me the brethren which came from Macedonia supplied: and in all things I have kept myself from being burdensome unto you, and so will I keep myself.</vt:lpstr>
      <vt:lpstr> As the truth of Christ is in me, no man shall stop me of this boasting in the regions of Achaia. Wherefore? because I love you not? God knoweth. But what I do, that I will do, that I may cut off occasion from them which desire occasion; that wherein they glory, they may be found even as we. For such are false apostles, deceitful workers, transforming themselves into the apostles of Christ. And no marvel; for Satan himself is transformed into an angel of light. Therefore it is no great thing if his ministers also be transformed as the ministers of righteousness; whose end shall be according to their works.</vt:lpstr>
      <vt:lpstr>Are they Hebrews? so am I. Are they Israelites? so am I. Are they the seed of Abraham? so am I. Are they ministers of Christ? (I speak as a fool) I am more; in labours more abundant, in stripes above measure, in prisons more frequent, in deaths oft. Of the Jews five times received I forty stripes save one. Thrice was I beaten with rods, once was I stoned, thrice I suffered shipwreck, a night and a day I have been in the deep; In journeyings often, in perils of waters, in perils of robbers, in perils by mine own countrymen, in perils by the heathen, in perils in the city, in perils in the wilderness, in perils in the sea, in perils among false brethren; </vt:lpstr>
      <vt:lpstr>In weariness and painfulness, in watchings often, in hunger and thirst, in fastings often, in cold and nakedness. Beside those things that are without, that which cometh upon me daily, the care of all the churches. Who is weak, and I am not weak? who is offended, and I burn not? If I must needs glory, I will glory of the things which concern mine infirmities. The God and Father of our Lord Jesus Christ, which is blessed for evermore, knoweth that I lie not. In Damascus the governor under Aretas the king kept the city of the Damascenes with a garrison, desirous to apprehend me: And through a window in a basket was I let down by the wall, and escaped his hands.”</vt:lpstr>
      <vt:lpstr>PowerPoint Presentation</vt:lpstr>
      <vt:lpstr>PowerPoint Presentation</vt:lpstr>
      <vt:lpstr>PowerPoint Presentation</vt:lpstr>
      <vt:lpstr>PowerPoint Presentation</vt:lpstr>
      <vt:lpstr>“But evil men and seducers shall wax worse and worse, deceiving, and being deceived.”  (2 Tim. 3:13) </vt:lpstr>
      <vt:lpstr>PowerPoint Presentation</vt:lpstr>
      <vt:lpstr>PowerPoint Presentation</vt:lpstr>
      <vt:lpstr>How to discern false prophets and teachers</vt:lpstr>
      <vt:lpstr>False prophets and teachers can  be detected by their words</vt:lpstr>
      <vt:lpstr>PowerPoint Presentation</vt:lpstr>
      <vt:lpstr>PowerPoint Presentation</vt:lpstr>
      <vt:lpstr>PowerPoint Presentation</vt:lpstr>
      <vt:lpstr>False prophets and teachers can  be detected by their fruits  </vt:lpstr>
      <vt:lpstr>PowerPoint Presentation</vt:lpstr>
      <vt:lpstr>PowerPoint Presentation</vt:lpstr>
      <vt:lpstr>PowerPoint Presentation</vt:lpstr>
      <vt:lpstr>PowerPoint Presentation</vt:lpstr>
      <vt:lpstr>This is also evident from the pastoral epistles  where Paul speaks of the need of sound doctrine  (1 Tim. 4:6; 2 Tim. 4:3; Tit. 1:9; 2:1) </vt:lpstr>
      <vt:lpstr>PowerPoint Presentation</vt:lpstr>
      <vt:lpstr>PowerPoint Presentation</vt:lpstr>
      <vt:lpstr>Parachurch organizations are Christian faith-based organizations that work outside and across denominations to engage in social welfare and evangelism, independent of church oversight.</vt:lpstr>
      <vt:lpstr>(1 Thessalonians 5:12-13)  “And we beseech you, brethren, to know them which labour among you, and are over you in the Lord, and admonish you; And to esteem them very highly in love for their work's sake. And be at peace among yourselves.” </vt:lpstr>
      <vt:lpstr>“Now as Jannes and Jambres withstood Moses, so do these also resist the truth: men of corrupt minds, reprobate concerning the faith. But they shall proceed no further: for their folly shall be manifest unto all men, as theirs also was. But thou hast fully known my doctrine, manner of life, purpose, faith, longsuffering, charity, patience.”  (2 Timothy 3:8-10) </vt:lpstr>
      <vt:lpstr>Do you know the character  of your spiritual teachers?</vt:lpstr>
      <vt:lpstr> “And let these also first be proved; then let them use the office of a deacon, being found blameless.” (1 Tim. 3:10) </vt:lpstr>
      <vt:lpstr>PowerPoint Presentation</vt:lpstr>
      <vt:lpstr>(1 Corinthians 4:1-2, 14-21) “Let a man so account of us, as of the ministers of Christ, and stewards of the mysteries of God.  Moreover it is required in stewards, that a man be found faithful…I write not these things to shame you, but as my beloved sons I warn you. For though ye have ten thousand instructors in Christ, yet have ye not many fathers: (Paul founded the church at Corinth) for in Christ Jesus I have begotten you through the gospel. Wherefore I beseech you, be ye followers of me. For this cause have I sent unto you Timotheus, who is my beloved son, and faithful in the Lord, who shall bring you into remembrance of my ways which be in Christ, as I teach every where in every church.”</vt:lpstr>
      <vt:lpstr>“Now some are puffed up, as though I would not come to you. But I will come to you shortly…What will ye? shall I come unto you with a rod, or in love, and in the spirit of meekness?”</vt:lpstr>
      <vt:lpstr>“For the time will come when they will not endure sound doctrine; but after their own lusts shall they heap to themselves teachers, having itching ear.”  (2 Tim. 4:3) </vt:lpstr>
      <vt:lpstr>“Today we can celebrate that the principles of justice and equality under the law won. This a huge milestone for our nationwide journey for equality for all, and loving couples across this country can finally have their love and unions recognized.” </vt:lpstr>
      <vt:lpstr>PowerPoint Presentation</vt:lpstr>
      <vt:lpstr>PowerPoint Presentation</vt:lpstr>
      <vt:lpstr>PowerPoint Presentation</vt:lpstr>
      <vt:lpstr>PowerPoint Presentation</vt:lpstr>
      <vt:lpstr>PowerPoint Presentation</vt:lpstr>
      <vt:lpstr>PowerPoint Presentation</vt:lpstr>
      <vt:lpstr>Satan offered Jesus a Prosperity Gospel</vt:lpstr>
      <vt:lpstr>PowerPoint Presentation</vt:lpstr>
      <vt:lpstr>PowerPoint Presentation</vt:lpstr>
      <vt:lpstr>Five Extremely Wealthy Preachers Under  Federal Investigation </vt:lpstr>
      <vt:lpstr>PowerPoint Presentation</vt:lpstr>
      <vt:lpstr>PowerPoint Presentation</vt:lpstr>
      <vt:lpstr>PowerPoint Presentation</vt:lpstr>
      <vt:lpstr>“In whom the god of this world hath blinded the minds of them which believe not, lest the light of the glorious gospel of Christ, who is the image of God, should shine unto them.”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90</cp:revision>
  <dcterms:created xsi:type="dcterms:W3CDTF">2016-05-03T11:33:27Z</dcterms:created>
  <dcterms:modified xsi:type="dcterms:W3CDTF">2016-06-01T20:49:48Z</dcterms:modified>
</cp:coreProperties>
</file>