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7" r:id="rId2"/>
    <p:sldId id="258" r:id="rId3"/>
    <p:sldId id="260" r:id="rId4"/>
    <p:sldId id="261" r:id="rId5"/>
    <p:sldId id="270" r:id="rId6"/>
    <p:sldId id="265" r:id="rId7"/>
    <p:sldId id="266" r:id="rId8"/>
    <p:sldId id="262" r:id="rId9"/>
    <p:sldId id="267" r:id="rId10"/>
    <p:sldId id="268" r:id="rId11"/>
    <p:sldId id="269" r:id="rId12"/>
    <p:sldId id="271" r:id="rId13"/>
    <p:sldId id="263" r:id="rId14"/>
    <p:sldId id="274" r:id="rId15"/>
    <p:sldId id="273" r:id="rId16"/>
    <p:sldId id="340" r:id="rId17"/>
    <p:sldId id="341" r:id="rId18"/>
    <p:sldId id="342" r:id="rId19"/>
    <p:sldId id="343" r:id="rId20"/>
    <p:sldId id="344" r:id="rId21"/>
    <p:sldId id="345" r:id="rId22"/>
    <p:sldId id="346" r:id="rId23"/>
    <p:sldId id="347" r:id="rId24"/>
    <p:sldId id="348" r:id="rId25"/>
    <p:sldId id="277" r:id="rId26"/>
    <p:sldId id="278" r:id="rId27"/>
    <p:sldId id="282" r:id="rId28"/>
    <p:sldId id="287" r:id="rId29"/>
    <p:sldId id="285" r:id="rId30"/>
    <p:sldId id="284" r:id="rId31"/>
    <p:sldId id="316" r:id="rId32"/>
    <p:sldId id="317" r:id="rId33"/>
    <p:sldId id="276" r:id="rId34"/>
    <p:sldId id="286" r:id="rId35"/>
    <p:sldId id="279" r:id="rId36"/>
    <p:sldId id="309" r:id="rId37"/>
    <p:sldId id="308" r:id="rId38"/>
    <p:sldId id="311" r:id="rId39"/>
    <p:sldId id="312" r:id="rId40"/>
    <p:sldId id="310" r:id="rId41"/>
    <p:sldId id="313" r:id="rId42"/>
    <p:sldId id="314" r:id="rId43"/>
    <p:sldId id="315" r:id="rId44"/>
    <p:sldId id="331" r:id="rId45"/>
    <p:sldId id="335" r:id="rId46"/>
    <p:sldId id="33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74" autoAdjust="0"/>
    <p:restoredTop sz="94660"/>
  </p:normalViewPr>
  <p:slideViewPr>
    <p:cSldViewPr snapToGrid="0">
      <p:cViewPr varScale="1">
        <p:scale>
          <a:sx n="103" d="100"/>
          <a:sy n="103" d="100"/>
        </p:scale>
        <p:origin x="13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78B30-092C-41B3-B9AC-5B8270A7C461}" type="datetimeFigureOut">
              <a:rPr lang="en-US" smtClean="0"/>
              <a:t>4/7/2016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33066E-C8F6-4DF0-B570-7F32213C72A6}" type="slidenum">
              <a:rPr lang="en-US" smtClean="0"/>
              <a:t>‹#›</a:t>
            </a:fld>
            <a:endParaRPr lang="en-US" dirty="0"/>
          </a:p>
        </p:txBody>
      </p:sp>
    </p:spTree>
    <p:extLst>
      <p:ext uri="{BB962C8B-B14F-4D97-AF65-F5344CB8AC3E}">
        <p14:creationId xmlns:p14="http://schemas.microsoft.com/office/powerpoint/2010/main" val="93715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9</a:t>
            </a:fld>
            <a:endParaRPr lang="en-US" dirty="0"/>
          </a:p>
        </p:txBody>
      </p:sp>
    </p:spTree>
    <p:extLst>
      <p:ext uri="{BB962C8B-B14F-4D97-AF65-F5344CB8AC3E}">
        <p14:creationId xmlns:p14="http://schemas.microsoft.com/office/powerpoint/2010/main" val="1301235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16</a:t>
            </a:fld>
            <a:endParaRPr lang="en-US" dirty="0"/>
          </a:p>
        </p:txBody>
      </p:sp>
    </p:spTree>
    <p:extLst>
      <p:ext uri="{BB962C8B-B14F-4D97-AF65-F5344CB8AC3E}">
        <p14:creationId xmlns:p14="http://schemas.microsoft.com/office/powerpoint/2010/main" val="3512979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17</a:t>
            </a:fld>
            <a:endParaRPr lang="en-US" dirty="0"/>
          </a:p>
        </p:txBody>
      </p:sp>
    </p:spTree>
    <p:extLst>
      <p:ext uri="{BB962C8B-B14F-4D97-AF65-F5344CB8AC3E}">
        <p14:creationId xmlns:p14="http://schemas.microsoft.com/office/powerpoint/2010/main" val="315995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19</a:t>
            </a:fld>
            <a:endParaRPr lang="en-US" dirty="0"/>
          </a:p>
        </p:txBody>
      </p:sp>
    </p:spTree>
    <p:extLst>
      <p:ext uri="{BB962C8B-B14F-4D97-AF65-F5344CB8AC3E}">
        <p14:creationId xmlns:p14="http://schemas.microsoft.com/office/powerpoint/2010/main" val="372075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21</a:t>
            </a:fld>
            <a:endParaRPr lang="en-US" dirty="0"/>
          </a:p>
        </p:txBody>
      </p:sp>
    </p:spTree>
    <p:extLst>
      <p:ext uri="{BB962C8B-B14F-4D97-AF65-F5344CB8AC3E}">
        <p14:creationId xmlns:p14="http://schemas.microsoft.com/office/powerpoint/2010/main" val="3772867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22</a:t>
            </a:fld>
            <a:endParaRPr lang="en-US" dirty="0"/>
          </a:p>
        </p:txBody>
      </p:sp>
    </p:spTree>
    <p:extLst>
      <p:ext uri="{BB962C8B-B14F-4D97-AF65-F5344CB8AC3E}">
        <p14:creationId xmlns:p14="http://schemas.microsoft.com/office/powerpoint/2010/main" val="3451570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23</a:t>
            </a:fld>
            <a:endParaRPr lang="en-US" dirty="0"/>
          </a:p>
        </p:txBody>
      </p:sp>
    </p:spTree>
    <p:extLst>
      <p:ext uri="{BB962C8B-B14F-4D97-AF65-F5344CB8AC3E}">
        <p14:creationId xmlns:p14="http://schemas.microsoft.com/office/powerpoint/2010/main" val="366687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24</a:t>
            </a:fld>
            <a:endParaRPr lang="en-US" dirty="0"/>
          </a:p>
        </p:txBody>
      </p:sp>
    </p:spTree>
    <p:extLst>
      <p:ext uri="{BB962C8B-B14F-4D97-AF65-F5344CB8AC3E}">
        <p14:creationId xmlns:p14="http://schemas.microsoft.com/office/powerpoint/2010/main" val="1129310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EFE0B1-27DE-4A63-9D97-F922240D7CFE}" type="datetimeFigureOut">
              <a:rPr lang="en-US" smtClean="0"/>
              <a:t>4/7/2016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591B63-1671-4E25-9C6C-C7E63318CBDF}" type="slidenum">
              <a:rPr lang="en-US" smtClean="0"/>
              <a:t>‹#›</a:t>
            </a:fld>
            <a:endParaRPr lang="en-US" dirty="0"/>
          </a:p>
        </p:txBody>
      </p:sp>
    </p:spTree>
    <p:extLst>
      <p:ext uri="{BB962C8B-B14F-4D97-AF65-F5344CB8AC3E}">
        <p14:creationId xmlns:p14="http://schemas.microsoft.com/office/powerpoint/2010/main" val="103043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FE0B1-27DE-4A63-9D97-F922240D7CFE}" type="datetimeFigureOut">
              <a:rPr lang="en-US" smtClean="0"/>
              <a:t>4/7/2016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591B63-1671-4E25-9C6C-C7E63318CBDF}" type="slidenum">
              <a:rPr lang="en-US" smtClean="0"/>
              <a:t>‹#›</a:t>
            </a:fld>
            <a:endParaRPr lang="en-US" dirty="0"/>
          </a:p>
        </p:txBody>
      </p:sp>
    </p:spTree>
    <p:extLst>
      <p:ext uri="{BB962C8B-B14F-4D97-AF65-F5344CB8AC3E}">
        <p14:creationId xmlns:p14="http://schemas.microsoft.com/office/powerpoint/2010/main" val="226427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FE0B1-27DE-4A63-9D97-F922240D7CFE}" type="datetimeFigureOut">
              <a:rPr lang="en-US" smtClean="0"/>
              <a:t>4/7/2016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591B63-1671-4E25-9C6C-C7E63318CBDF}" type="slidenum">
              <a:rPr lang="en-US" smtClean="0"/>
              <a:t>‹#›</a:t>
            </a:fld>
            <a:endParaRPr lang="en-US" dirty="0"/>
          </a:p>
        </p:txBody>
      </p:sp>
    </p:spTree>
    <p:extLst>
      <p:ext uri="{BB962C8B-B14F-4D97-AF65-F5344CB8AC3E}">
        <p14:creationId xmlns:p14="http://schemas.microsoft.com/office/powerpoint/2010/main" val="9496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FE0B1-27DE-4A63-9D97-F922240D7CFE}" type="datetimeFigureOut">
              <a:rPr lang="en-US" smtClean="0"/>
              <a:t>4/7/2016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591B63-1671-4E25-9C6C-C7E63318CBDF}" type="slidenum">
              <a:rPr lang="en-US" smtClean="0"/>
              <a:t>‹#›</a:t>
            </a:fld>
            <a:endParaRPr lang="en-US" dirty="0"/>
          </a:p>
        </p:txBody>
      </p:sp>
    </p:spTree>
    <p:extLst>
      <p:ext uri="{BB962C8B-B14F-4D97-AF65-F5344CB8AC3E}">
        <p14:creationId xmlns:p14="http://schemas.microsoft.com/office/powerpoint/2010/main" val="354620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EFE0B1-27DE-4A63-9D97-F922240D7CFE}" type="datetimeFigureOut">
              <a:rPr lang="en-US" smtClean="0"/>
              <a:t>4/7/2016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591B63-1671-4E25-9C6C-C7E63318CBDF}" type="slidenum">
              <a:rPr lang="en-US" smtClean="0"/>
              <a:t>‹#›</a:t>
            </a:fld>
            <a:endParaRPr lang="en-US" dirty="0"/>
          </a:p>
        </p:txBody>
      </p:sp>
    </p:spTree>
    <p:extLst>
      <p:ext uri="{BB962C8B-B14F-4D97-AF65-F5344CB8AC3E}">
        <p14:creationId xmlns:p14="http://schemas.microsoft.com/office/powerpoint/2010/main" val="373219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EFE0B1-27DE-4A63-9D97-F922240D7CFE}" type="datetimeFigureOut">
              <a:rPr lang="en-US" smtClean="0"/>
              <a:t>4/7/2016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591B63-1671-4E25-9C6C-C7E63318CBDF}" type="slidenum">
              <a:rPr lang="en-US" smtClean="0"/>
              <a:t>‹#›</a:t>
            </a:fld>
            <a:endParaRPr lang="en-US" dirty="0"/>
          </a:p>
        </p:txBody>
      </p:sp>
    </p:spTree>
    <p:extLst>
      <p:ext uri="{BB962C8B-B14F-4D97-AF65-F5344CB8AC3E}">
        <p14:creationId xmlns:p14="http://schemas.microsoft.com/office/powerpoint/2010/main" val="128633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FE0B1-27DE-4A63-9D97-F922240D7CFE}" type="datetimeFigureOut">
              <a:rPr lang="en-US" smtClean="0"/>
              <a:t>4/7/2016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D591B63-1671-4E25-9C6C-C7E63318CBDF}" type="slidenum">
              <a:rPr lang="en-US" smtClean="0"/>
              <a:t>‹#›</a:t>
            </a:fld>
            <a:endParaRPr lang="en-US" dirty="0"/>
          </a:p>
        </p:txBody>
      </p:sp>
    </p:spTree>
    <p:extLst>
      <p:ext uri="{BB962C8B-B14F-4D97-AF65-F5344CB8AC3E}">
        <p14:creationId xmlns:p14="http://schemas.microsoft.com/office/powerpoint/2010/main" val="25868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EFE0B1-27DE-4A63-9D97-F922240D7CFE}" type="datetimeFigureOut">
              <a:rPr lang="en-US" smtClean="0"/>
              <a:t>4/7/2016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D591B63-1671-4E25-9C6C-C7E63318CBDF}" type="slidenum">
              <a:rPr lang="en-US" smtClean="0"/>
              <a:t>‹#›</a:t>
            </a:fld>
            <a:endParaRPr lang="en-US" dirty="0"/>
          </a:p>
        </p:txBody>
      </p:sp>
    </p:spTree>
    <p:extLst>
      <p:ext uri="{BB962C8B-B14F-4D97-AF65-F5344CB8AC3E}">
        <p14:creationId xmlns:p14="http://schemas.microsoft.com/office/powerpoint/2010/main" val="78481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FE0B1-27DE-4A63-9D97-F922240D7CFE}" type="datetimeFigureOut">
              <a:rPr lang="en-US" smtClean="0"/>
              <a:t>4/7/2016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D591B63-1671-4E25-9C6C-C7E63318CBDF}" type="slidenum">
              <a:rPr lang="en-US" smtClean="0"/>
              <a:t>‹#›</a:t>
            </a:fld>
            <a:endParaRPr lang="en-US" dirty="0"/>
          </a:p>
        </p:txBody>
      </p:sp>
    </p:spTree>
    <p:extLst>
      <p:ext uri="{BB962C8B-B14F-4D97-AF65-F5344CB8AC3E}">
        <p14:creationId xmlns:p14="http://schemas.microsoft.com/office/powerpoint/2010/main" val="374205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EFE0B1-27DE-4A63-9D97-F922240D7CFE}" type="datetimeFigureOut">
              <a:rPr lang="en-US" smtClean="0"/>
              <a:t>4/7/2016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591B63-1671-4E25-9C6C-C7E63318CBDF}" type="slidenum">
              <a:rPr lang="en-US" smtClean="0"/>
              <a:t>‹#›</a:t>
            </a:fld>
            <a:endParaRPr lang="en-US" dirty="0"/>
          </a:p>
        </p:txBody>
      </p:sp>
    </p:spTree>
    <p:extLst>
      <p:ext uri="{BB962C8B-B14F-4D97-AF65-F5344CB8AC3E}">
        <p14:creationId xmlns:p14="http://schemas.microsoft.com/office/powerpoint/2010/main" val="167202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EFE0B1-27DE-4A63-9D97-F922240D7CFE}" type="datetimeFigureOut">
              <a:rPr lang="en-US" smtClean="0"/>
              <a:t>4/7/2016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591B63-1671-4E25-9C6C-C7E63318CBDF}" type="slidenum">
              <a:rPr lang="en-US" smtClean="0"/>
              <a:t>‹#›</a:t>
            </a:fld>
            <a:endParaRPr lang="en-US" dirty="0"/>
          </a:p>
        </p:txBody>
      </p:sp>
    </p:spTree>
    <p:extLst>
      <p:ext uri="{BB962C8B-B14F-4D97-AF65-F5344CB8AC3E}">
        <p14:creationId xmlns:p14="http://schemas.microsoft.com/office/powerpoint/2010/main" val="234316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FE0B1-27DE-4A63-9D97-F922240D7CFE}" type="datetimeFigureOut">
              <a:rPr lang="en-US" smtClean="0"/>
              <a:t>4/7/2016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91B63-1671-4E25-9C6C-C7E63318CBDF}" type="slidenum">
              <a:rPr lang="en-US" smtClean="0"/>
              <a:t>‹#›</a:t>
            </a:fld>
            <a:endParaRPr lang="en-US" dirty="0"/>
          </a:p>
        </p:txBody>
      </p:sp>
    </p:spTree>
    <p:extLst>
      <p:ext uri="{BB962C8B-B14F-4D97-AF65-F5344CB8AC3E}">
        <p14:creationId xmlns:p14="http://schemas.microsoft.com/office/powerpoint/2010/main" val="325835672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hyperlink" Target="http://www.jewfaq.org/shul.htm"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4.jpe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gi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017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274638"/>
            <a:ext cx="10997738" cy="6583362"/>
          </a:xfrm>
        </p:spPr>
        <p:txBody>
          <a:bodyPr>
            <a:normAutofit/>
          </a:bodyPr>
          <a:lstStyle/>
          <a:p>
            <a:pPr algn="ctr"/>
            <a:r>
              <a:rPr lang="en-US" sz="4800" i="1" dirty="0"/>
              <a:t> “And I saw three unclean spirits like frogs come out of the mouth of the </a:t>
            </a:r>
            <a:r>
              <a:rPr lang="en-US" sz="4800" i="1" u="sng" dirty="0"/>
              <a:t>dragon</a:t>
            </a:r>
            <a:r>
              <a:rPr lang="en-US" sz="4800" i="1" dirty="0"/>
              <a:t>, and out of the mouth of the </a:t>
            </a:r>
            <a:r>
              <a:rPr lang="en-US" sz="4800" i="1" u="sng" dirty="0"/>
              <a:t>beast</a:t>
            </a:r>
            <a:r>
              <a:rPr lang="en-US" sz="4800" i="1" dirty="0"/>
              <a:t>, and out of the mouth of the </a:t>
            </a:r>
            <a:r>
              <a:rPr lang="en-US" sz="4800" i="1" u="sng" dirty="0"/>
              <a:t>false prophet</a:t>
            </a:r>
            <a:r>
              <a:rPr lang="en-US" sz="4800" i="1" dirty="0"/>
              <a:t>. For they are the spirits of devils, working miracles, which go forth unto the kings of the earth and of the whole world, to gather them to the battle of that great day of God Almighty.”</a:t>
            </a:r>
          </a:p>
        </p:txBody>
      </p:sp>
    </p:spTree>
    <p:extLst>
      <p:ext uri="{BB962C8B-B14F-4D97-AF65-F5344CB8AC3E}">
        <p14:creationId xmlns:p14="http://schemas.microsoft.com/office/powerpoint/2010/main" val="197325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068" y="1"/>
            <a:ext cx="11637819" cy="6858000"/>
          </a:xfrm>
        </p:spPr>
        <p:txBody>
          <a:bodyPr>
            <a:normAutofit/>
          </a:bodyPr>
          <a:lstStyle/>
          <a:p>
            <a:pPr algn="ctr"/>
            <a:r>
              <a:rPr lang="en-US" sz="4000" i="1" dirty="0"/>
              <a:t>(2 Thessalonians 2:8-12) </a:t>
            </a:r>
            <a:br>
              <a:rPr lang="en-US" sz="4000" i="1" dirty="0"/>
            </a:br>
            <a:r>
              <a:rPr lang="en-US" sz="4000" i="1" dirty="0"/>
              <a:t>“And then shall that </a:t>
            </a:r>
            <a:r>
              <a:rPr lang="en-US" sz="4000" i="1" u="sng" dirty="0"/>
              <a:t>Wicked</a:t>
            </a:r>
            <a:r>
              <a:rPr lang="en-US" sz="4000" i="1" dirty="0"/>
              <a:t> be revealed, whom the Lord shall consume with the spirit of his mouth, and shall destroy with the brightness of his coming: Even him, whose coming is after the working of </a:t>
            </a:r>
            <a:r>
              <a:rPr lang="en-US" sz="4000" i="1" u="sng" dirty="0"/>
              <a:t>Satan</a:t>
            </a:r>
            <a:r>
              <a:rPr lang="en-US" sz="4000" i="1" dirty="0"/>
              <a:t> with all power and signs and lying wonders, And with all deceivableness of unrighteousness in them that perish; because they received not the love of the truth, that they might be saved. And for this cause God shall send them strong delusion, that they should believe a lie: That they all might be damned who believed not the truth, but had pleasure in unrighteousness.”</a:t>
            </a:r>
          </a:p>
        </p:txBody>
      </p:sp>
    </p:spTree>
    <p:extLst>
      <p:ext uri="{BB962C8B-B14F-4D97-AF65-F5344CB8AC3E}">
        <p14:creationId xmlns:p14="http://schemas.microsoft.com/office/powerpoint/2010/main" val="76335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220lily.files.wordpress.com/2013/06/latest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559" y="87217"/>
            <a:ext cx="4474454" cy="28425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826127"/>
            <a:ext cx="12192000" cy="4031873"/>
          </a:xfrm>
          <a:prstGeom prst="rect">
            <a:avLst/>
          </a:prstGeom>
        </p:spPr>
        <p:txBody>
          <a:bodyPr wrap="square">
            <a:spAutoFit/>
          </a:bodyPr>
          <a:lstStyle/>
          <a:p>
            <a:pPr algn="ctr"/>
            <a:r>
              <a:rPr lang="en-US" sz="3200" i="1" dirty="0"/>
              <a:t>“And the </a:t>
            </a:r>
            <a:r>
              <a:rPr lang="en-US" sz="3200" i="1" u="sng" dirty="0"/>
              <a:t>beast</a:t>
            </a:r>
            <a:r>
              <a:rPr lang="en-US" sz="3200" i="1" dirty="0"/>
              <a:t> (Anti-Christ) which I saw was like unto a leopard, and his feet were as the feet of a bear, and his mouth as the mouth of a lion: and the </a:t>
            </a:r>
            <a:r>
              <a:rPr lang="en-US" sz="3200" i="1" u="sng" dirty="0"/>
              <a:t>dragon</a:t>
            </a:r>
            <a:r>
              <a:rPr lang="en-US" sz="3200" i="1" dirty="0"/>
              <a:t> gave him his power, and his seat, and great authority…And (</a:t>
            </a:r>
            <a:r>
              <a:rPr lang="en-US" sz="3200" i="1" u="sng" dirty="0"/>
              <a:t>the false prophet</a:t>
            </a:r>
            <a:r>
              <a:rPr lang="en-US" sz="3200" i="1" dirty="0"/>
              <a:t>) </a:t>
            </a:r>
            <a:r>
              <a:rPr lang="en-US" sz="3200" i="1" dirty="0" err="1"/>
              <a:t>deceiveth</a:t>
            </a:r>
            <a:r>
              <a:rPr lang="en-US" sz="3200" i="1" dirty="0"/>
              <a:t> them that dwell on the earth by the means of those miracles which he had power to do in the sight of the beast; saying to them that dwell on the earth, that they should make an image to the beast, which had the wound by a sword, and did live.” </a:t>
            </a:r>
          </a:p>
          <a:p>
            <a:pPr algn="ctr"/>
            <a:r>
              <a:rPr lang="en-US" sz="3200" i="1" dirty="0"/>
              <a:t>(Rev. 13:2, 14)</a:t>
            </a:r>
          </a:p>
        </p:txBody>
      </p:sp>
      <p:pic>
        <p:nvPicPr>
          <p:cNvPr id="3" name="Picture 2"/>
          <p:cNvPicPr>
            <a:picLocks noChangeAspect="1"/>
          </p:cNvPicPr>
          <p:nvPr/>
        </p:nvPicPr>
        <p:blipFill>
          <a:blip r:embed="rId3"/>
          <a:stretch>
            <a:fillRect/>
          </a:stretch>
        </p:blipFill>
        <p:spPr>
          <a:xfrm>
            <a:off x="276900" y="292104"/>
            <a:ext cx="3243760" cy="24328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7233" y="87217"/>
            <a:ext cx="2108141" cy="27493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6" name="Picture 5" descr="C:\Users\Ptr. Daniel White\Pictures\Prophecy pictures\Revelation\Serpent.jpg"/>
          <p:cNvPicPr>
            <a:picLocks noChangeAspect="1" noChangeArrowheads="1"/>
          </p:cNvPicPr>
          <p:nvPr/>
        </p:nvPicPr>
        <p:blipFill>
          <a:blip r:embed="rId5" cstate="print"/>
          <a:srcRect/>
          <a:stretch>
            <a:fillRect/>
          </a:stretch>
        </p:blipFill>
        <p:spPr bwMode="auto">
          <a:xfrm>
            <a:off x="8604032" y="324804"/>
            <a:ext cx="3465540" cy="25117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1325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Autofit/>
          </a:bodyPr>
          <a:lstStyle/>
          <a:p>
            <a:pPr algn="ctr"/>
            <a:r>
              <a:rPr lang="en-US" sz="3200" i="1" dirty="0"/>
              <a:t>“And the beast was taken, and with him the false prophet that wrought miracles before him, with which he deceived them that had received the mark of the beast, and them that worshipped his image. These both were cast alive into a lake of fire burning with brimstone.” (Rev. 19:20)</a:t>
            </a:r>
          </a:p>
        </p:txBody>
      </p:sp>
      <p:pic>
        <p:nvPicPr>
          <p:cNvPr id="4" name="Content Placeholder 3"/>
          <p:cNvPicPr>
            <a:picLocks noGrp="1" noChangeAspect="1"/>
          </p:cNvPicPr>
          <p:nvPr>
            <p:ph idx="1"/>
          </p:nvPr>
        </p:nvPicPr>
        <p:blipFill>
          <a:blip r:embed="rId2"/>
          <a:stretch>
            <a:fillRect/>
          </a:stretch>
        </p:blipFill>
        <p:spPr>
          <a:xfrm>
            <a:off x="2313891" y="1975255"/>
            <a:ext cx="7260959" cy="5115502"/>
          </a:xfrm>
          <a:prstGeom prst="rect">
            <a:avLst/>
          </a:prstGeom>
        </p:spPr>
      </p:pic>
      <p:pic>
        <p:nvPicPr>
          <p:cNvPr id="3" name="Picture 2"/>
          <p:cNvPicPr>
            <a:picLocks noChangeAspect="1"/>
          </p:cNvPicPr>
          <p:nvPr/>
        </p:nvPicPr>
        <p:blipFill rotWithShape="1">
          <a:blip r:embed="rId3"/>
          <a:srcRect l="5526" t="4717" r="6999" b="10054"/>
          <a:stretch/>
        </p:blipFill>
        <p:spPr>
          <a:xfrm>
            <a:off x="2192695" y="1832779"/>
            <a:ext cx="7539134" cy="5155341"/>
          </a:xfrm>
          <a:prstGeom prst="rect">
            <a:avLst/>
          </a:prstGeom>
          <a:ln>
            <a:noFill/>
          </a:ln>
          <a:effectLst>
            <a:softEdge rad="112500"/>
          </a:effectLst>
        </p:spPr>
      </p:pic>
    </p:spTree>
    <p:extLst>
      <p:ext uri="{BB962C8B-B14F-4D97-AF65-F5344CB8AC3E}">
        <p14:creationId xmlns:p14="http://schemas.microsoft.com/office/powerpoint/2010/main" val="357040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204"/>
            <a:ext cx="10515600" cy="1325563"/>
          </a:xfrm>
        </p:spPr>
        <p:txBody>
          <a:bodyPr/>
          <a:lstStyle/>
          <a:p>
            <a:pPr algn="ctr"/>
            <a:r>
              <a:rPr lang="en-US" dirty="0"/>
              <a:t>He has his synagogues </a:t>
            </a:r>
          </a:p>
        </p:txBody>
      </p:sp>
      <p:pic>
        <p:nvPicPr>
          <p:cNvPr id="7170" name="Picture 2" descr="http://www.czechtourism.com/getmedia/b21cb780-392a-4a17-9e3c-b62d35534ebb/c-pilsen-great-synagogue-2.jpg.aspx?width=800&amp;height=497&amp;e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197" y="1690688"/>
            <a:ext cx="8317605"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78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1257"/>
            <a:ext cx="12192000" cy="1325563"/>
          </a:xfrm>
        </p:spPr>
        <p:txBody>
          <a:bodyPr>
            <a:noAutofit/>
          </a:bodyPr>
          <a:lstStyle/>
          <a:p>
            <a:pPr algn="ctr"/>
            <a:br>
              <a:rPr lang="en-US" sz="3600" i="1" dirty="0"/>
            </a:br>
            <a:r>
              <a:rPr lang="en-US" sz="3600" i="1" dirty="0"/>
              <a:t>"I know thy works, and tribulation, and poverty, (but thou art rich) and I know the blasphemy of them which say they are Jews, and are not, but are the </a:t>
            </a:r>
            <a:r>
              <a:rPr lang="en-US" sz="3600" i="1" u="sng" dirty="0"/>
              <a:t>synagogue of Satan</a:t>
            </a:r>
            <a:r>
              <a:rPr lang="en-US" sz="3600" i="1" dirty="0"/>
              <a:t>" (Rev. 2:9)</a:t>
            </a:r>
            <a:br>
              <a:rPr lang="en-US" sz="3600" i="1" dirty="0"/>
            </a:br>
            <a:br>
              <a:rPr lang="en-US" sz="3600" i="1" dirty="0"/>
            </a:br>
            <a:endParaRPr lang="en-US" sz="3600" i="1" dirty="0"/>
          </a:p>
        </p:txBody>
      </p:sp>
      <p:sp>
        <p:nvSpPr>
          <p:cNvPr id="3" name="Rectangle 1"/>
          <p:cNvSpPr>
            <a:spLocks noChangeArrowheads="1"/>
          </p:cNvSpPr>
          <p:nvPr/>
        </p:nvSpPr>
        <p:spPr bwMode="auto">
          <a:xfrm rot="10800000" flipV="1">
            <a:off x="218901" y="2186137"/>
            <a:ext cx="11754198" cy="3970318"/>
          </a:xfrm>
          <a:prstGeom prst="rect">
            <a:avLst/>
          </a:prstGeom>
          <a:ln w="57150"/>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bg1"/>
                </a:solidFill>
                <a:effectLst/>
                <a:latin typeface="Arial" panose="020B0604020202020204" pitchFamily="34" charset="0"/>
                <a:hlinkClick r:id="rId2"/>
              </a:rPr>
              <a:t>Synagogue</a:t>
            </a:r>
            <a:r>
              <a:rPr kumimoji="0" lang="en-US" altLang="en-US" sz="3600" b="1" i="0" u="none" strike="noStrike" cap="none" normalizeH="0" baseline="0" dirty="0">
                <a:ln>
                  <a:noFill/>
                </a:ln>
                <a:solidFill>
                  <a:schemeClr val="bg1"/>
                </a:solidFill>
                <a:effectLst/>
                <a:latin typeface="Arial" panose="020B0604020202020204" pitchFamily="34" charset="0"/>
              </a:rPr>
              <a:t> (SIN-uh-gahg)</a:t>
            </a:r>
            <a:r>
              <a:rPr kumimoji="0" lang="en-US" altLang="en-US" sz="3600" b="0" i="0" u="none" strike="noStrike" cap="none" normalizeH="0" baseline="0" dirty="0">
                <a:ln>
                  <a:noFill/>
                </a:ln>
                <a:solidFill>
                  <a:schemeClr val="bg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600"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Arial" panose="020B0604020202020204" pitchFamily="34" charset="0"/>
              </a:rPr>
              <a:t>From a Greek root meaning "assembly." The most widely accepted term for a Jewish house of worship. The Jewish equivalent of a church, mosque or temple.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1671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scan0124.jpg"/>
          <p:cNvPicPr>
            <a:picLocks noChangeAspect="1" noChangeArrowheads="1"/>
          </p:cNvPicPr>
          <p:nvPr/>
        </p:nvPicPr>
        <p:blipFill>
          <a:blip r:embed="rId3" cstate="print">
            <a:duotone>
              <a:schemeClr val="accent5">
                <a:shade val="45000"/>
                <a:satMod val="135000"/>
              </a:schemeClr>
              <a:prstClr val="white"/>
            </a:duotone>
            <a:lum bright="-30000" contrast="40000"/>
          </a:blip>
          <a:srcRect/>
          <a:stretch>
            <a:fillRect/>
          </a:stretch>
        </p:blipFill>
        <p:spPr bwMode="auto">
          <a:xfrm>
            <a:off x="1524000" y="0"/>
            <a:ext cx="9448800" cy="7086600"/>
          </a:xfrm>
          <a:prstGeom prst="rect">
            <a:avLst/>
          </a:prstGeom>
          <a:noFill/>
        </p:spPr>
      </p:pic>
      <p:sp>
        <p:nvSpPr>
          <p:cNvPr id="4" name="Title 3"/>
          <p:cNvSpPr>
            <a:spLocks noGrp="1"/>
          </p:cNvSpPr>
          <p:nvPr>
            <p:ph type="title"/>
          </p:nvPr>
        </p:nvSpPr>
        <p:spPr>
          <a:xfrm>
            <a:off x="1676400" y="274638"/>
            <a:ext cx="8991600" cy="6583362"/>
          </a:xfrm>
        </p:spPr>
        <p:txBody>
          <a:bodyPr>
            <a:normAutofit/>
          </a:bodyPr>
          <a:lstStyle/>
          <a:p>
            <a:pPr algn="ctr"/>
            <a:r>
              <a:rPr lang="en-US" b="1" i="1" dirty="0">
                <a:solidFill>
                  <a:schemeClr val="bg1"/>
                </a:solidFill>
                <a:effectLst>
                  <a:glow rad="101600">
                    <a:schemeClr val="bg1">
                      <a:alpha val="40000"/>
                    </a:schemeClr>
                  </a:glow>
                </a:effectLst>
              </a:rPr>
              <a:t>(Revelation 18:1) </a:t>
            </a:r>
            <a:br>
              <a:rPr lang="en-US" b="1" i="1" dirty="0">
                <a:solidFill>
                  <a:schemeClr val="bg1"/>
                </a:solidFill>
                <a:effectLst>
                  <a:glow rad="101600">
                    <a:schemeClr val="bg1">
                      <a:alpha val="40000"/>
                    </a:schemeClr>
                  </a:glow>
                </a:effectLst>
              </a:rPr>
            </a:br>
            <a:r>
              <a:rPr lang="en-US" b="1" i="1" dirty="0">
                <a:solidFill>
                  <a:schemeClr val="bg1"/>
                </a:solidFill>
                <a:effectLst>
                  <a:glow rad="101600">
                    <a:schemeClr val="bg1">
                      <a:alpha val="40000"/>
                    </a:schemeClr>
                  </a:glow>
                </a:effectLst>
              </a:rPr>
              <a:t>“And after these things I saw another angel come down from heaven, having great power; and the earth was lightened with his glory.”</a:t>
            </a:r>
          </a:p>
        </p:txBody>
      </p:sp>
      <p:sp>
        <p:nvSpPr>
          <p:cNvPr id="77826" name="AutoShape 2" descr="data:image/jpeg;base64,/9j/4AAQSkZJRgABAQAAAQABAAD/2wCEAAkGBhQSERUUEhQUFBUUFRQUFBYUFhUXFBQUFRQWFRQVFhUYHCYeGBojGRUUHy8gJCcpLCwsFR4xNTAqNSYrLCkBCQoKDgwOGA8PGikcHBwsKSkpLCwpKSkpLCwsLCwpLCksLCksLCkpKSkpLCwpLCkpKSkpLCksKSkpKSwpKSkpKf/AABEIAOYA2wMBIgACEQEDEQH/xAAcAAABBQEBAQAAAAAAAAAAAAAFAAIDBAYBBwj/xAA8EAABAwMCBAMHAgQGAQUAAAABAAIRAwQhEjEFQVFhInGBBhMykaGx8EJSFMHR4RUjM2Jy8QdDY4KSsv/EABgBAAMBAQAAAAAAAAAAAAAAAAABAgME/8QAIhEBAQEBAAIBBQADAAAAAAAAAAERAhIhMQMTQVFhIjJx/9oADAMBAAIRAxEAPwDw+ElwFdQDUl2EggOLoC6kgElCS6gOLqULoCYcC7C6WpwajAbpTSFM1qVSmnhaghXLVshVdKI8OZKIV+ENWnhUyEXr0cId7vKdgldoUpTa7coja2+JVKszKWHqANTSFO5uFCUqDIShOhIhIzEl2EiEAkoSCUIBQupBJAcXUkkAkl1KEBxILsJIBzU/QmNVimFUKmManhkKf3CnZQlVidV/cqU20hXKFtOFco2aeJ1n/wCGRLhVvlXX8OyrvDLLxIkK9KNxaY+aGU7OXLZXFhgqlZ8Ml2yeFqj/AAUU/NB322VueJWEMAWfqWUIwSs9XpqqWIxc26rG1hTYuUPc1RwrNVij92psXqKElIWpulLDMSTiFxIGpSupIDi6kkgEntTF0FASBspe7XWFWqQlUmqvu1PRVgW3RSMtlWFamt6avUrRR2lLqj1laqozqtQsOYRGlYc1ftbOEWpcP7KiAKnDsKazsYcFoG2GNl2lYwUBQuLHBTeG8MztzWhqWWFZ4dw+EoKzXF7PKAXVmtzxG0klA7mzlMoxlawlDrq2WzubKAhNewSw2SfaqB9FaG4s4Q+tbqcVKDupKNzURqUlAaCWLlUi1c0q4aCboCWHqmKZ6FOFu79p+S9/q8MtqYxQpD/4gnrkSSCuOZSBBbTpRH7GQT/yI37RzVeE/afO/p4D/Cu/a75FI27v2n5L37S2R/l0ox/6bOfM4/lHnsrTrBkH/KouziabNuUkI+3P2PO/p86lh6FcX0DecMt8h9vb8xOQMGN5H2Qu59lrR0zakd2PlvzKf2/6Pufx4o1WaL16Rc+wtm74S+mf92n+ZCFV/wDx83Pu6zTEfFI32yRH1R4UecZ62cilC2Dk9/shXp/p1Dq3P2U9rbuafE0hGWI2LFvw9F7O2hOsGyjVvZpkVrbI1Z23JQW1tCMWtJGmi/gVwWeUap0JCRtkgHi1wrlG2hqnp0FZdSwgWM5eW6F1bNaavQkqjWtkaMZW4s0NuLJa+rZKlX4emTE3Nh2Qe6sluLu1QK+pgIDLVLRVKzQ1E72og1wpUq16yqkqWq5Vy5TWkj6IrsA6AnpPXpt+FD6zI+GZMRq2nywrlYGcDBPT5bfzVN9F85iMxI2+v5lUSsys7VmYyC4A6RA/VIjpkFELOq148BktMmADHrBEd1Wt6ZB8RE8tyCOwJ/l1VulXcXACIduXBo0xviZ+nyTiaf707ADnyAxsYDQh9W1jxBrT2H15yEbpUQBgz107AzOI2/MqCrSDcwAPOBn0n7qtTgO2k47agOmqR9d/MJf4bq3kGN5BH2H4UTNLAj0/sSkHu6SefVVqLoV/htRvPfbkQefLKtNtHH4mh3mAfkd/qiVKr2V6jpI2T1OAlPg7DyLT2yFdocMcNshGadNh5hTNtByU1UD6FHqEQo0lYZS6hTtteijFynW4Vk0VHSpwrtIJarFenRT6tPCsimm1KaWngW+ioTaoq6kqtdyaQutRAQm9KLXJQi6YmQBflZviC1F5QQK9twmTI3soPXplaa9pBBriEqcBalFRGmr1Z3ZViSprSV7/AF39/VVdcbH6/kK1duAnn90NqEeR+v0SNLSI1AlokQNWP6Z9UQr1XaCaYa54yNQkY8o5YQmkSdnTvmPyUUspGMu6kgD5QnCoLUv7lhLagYC4yC1sjPQDPdWgyo9pLoOqfC6WxykIrc2zAfePHw85d8w0GJ7gKnV4hTcwk6mt/dmPMcx8lp8oqGlUbloOl+NWn/qFM1s/EASNjn+f55IKONaZgamnDXPGkyPMZUL/AGjzBJwDMDnyCrxqNaWnSzjCv0mGPyVmuG8aY/8A1DBGwn8laK2qREeIHmPpslZgWSzEgAxy6q1aXHQem30UZrQJjbrKaK7X5GDHLf8AupMTpuU9Ov1Q2jXcJ3PPsVdp1QYnnkJarBClVBVqmEMAVujVU1UX2rjgmMqpOepWhqqhWaiDqgVeoAqjOhFZqG3Le6PVqIKF3doqTrO3dMdUEvKTeqP31oVnOIUXBPC0EvabPwoLchn4Vf4hqQG6eeiVOG1Xs6BVjUb2UFaoeirGp2U6uR7RccYcNOoBwdgwcjkTOyGVeINc8tIDAOQdl0nlAxsPmlde0TWv0uYAHHEZdA2wMjp2XC3RSdUDaczhreXaOqrDPoXL3O8BGlv7HeIdJdsXcgPvKLUbqrSYfeA1QAXFsjXG7ZBg7/ZZuyuAXhzg5rwdTRgQ07ADAkTy6cloeHtpVA9ziKRdpk4D3AAlukOMuJOM5IG5lc/X1OuavJWZf7T1jWMvqsGrNNuSAMHvgI+b+KZfTLWl0FusyXSMA9c/Iofxy7qtc51JoGYJDWh5aPhMt8oOeXzEOoVK1Ue8YRtln6RHU425FdkuyVjitdXLy8lxJMyZ2nmr9O0dp95VBAxkAc+oCK2Hsw0n49TIzMfEQZyDjfbbKkuuAGmHupOJbnwgjyiSMq/JFgK2oJ8OyL2Nd4EBxAPIFO4VZ0n4eC13PENMbRGN5RFtm0OgSDE9vRHkWLljf1AIJJHdG7W4YSBET6Z7oAJbv6FXaDSps02ipUxJ0HzEqzbsEwY5efdCLcQJV1tc+vVZWKlEZgdRPqpKVWf6hD/e6tj0ntKfTaUlCgqkJzbhD3XhbvJ802lXBOPkjD0QqO6Ko+uuGqoqjw7zTxKOrdwqlXiCjunIPd14RCq5ccRHOEIvKtN3ZUbq7Qe8ve6pOH8QsmO2cs3fcKPJS3V+UOq8TPVKnJQ66syOSoOpFFavEzzyqxvB0UVpBKtWJqavhJiMzEjGUepfxXui4ESTGqQXHOMhZplYtILcEZnfKIVPaKo4EOOroTuPzK3sJo2XdyaRDw14aMOI0wYMgH9R5zso7fipZS8JHvKhAEhrixrTu1rp8R2BgQAMdI/8YdUpta7wnTnUS06sQZ6f1UNCnDmEQ4jT4mlpLSDPLBiZXP1NvtcHbW2a1pdJcTBIyJMQRJgiTGB9UytxInxPpED4J1ECNtvTmqNSpUo1Phcf+M5Hn1lGbAMuGOZV1AkEZ1DG852P/WFPX1Lz8weMoRVv2tA93Lf1BwwJnn8oMq/Suqr2ajUlpiCA3fEB3qSCp+J8CY5zdAYA5okk6WtnInMHntG4S4bw0tYGslzfixqg6STnAjM45iE/vTPXyX2zn1dNMGp4TE6CRycRtnnHNQPuHucCwkDAhxn7/mFFxRpbU1N8Ughm0CWjbv4jHoqzOJMhszI+H+hHnK0+lb1dZ9zBy34g95DXEGPr3KL03AxBHkNwsjb3PikbI3Z3MRPLK3sRGh/iABnsJHMcyuOrnGZGIKH292HTDojbspaPEhqgnwgjl9Vn4q0Vp1RODEfX0RG2qSJQKtWh0CIORH8ldtbiApw9Xblo/OWFRqVIPku1b0TnbcBQvIJI6bdxuIShrlLiIOHfNR1qvMbIXXMCQeU+Y2JBUX8d3VT2kQq1w4Qd+R/qgd+6JBUlW65qvXrCoImHfpPXsU/EtAeIGNlnLy7Ru/rQSDghZ3iGfNSahXulRq1U26kKk6sp1ciSqVAVw1E3Up1cg6Uwp65C7GaShVOoc87EwD27LR1rwUQ2Wh+ozBdhuwwQsxCcXFZ9fTnXyqdY9O4dxhnui4Gngc3DSD35hQs9qHVKjWsDJJhrQImYPxkieY7zsF57RYC13iIcIhsHxg7wRzG+cfJFKNLTUbpeTBBODLYM7fJY9cyHK9F4y3wNhppgEf6hBJI+Fxcwk1BtiRt3QngNeu8vNUvcH/C/EEAw4wNM4O8ckLrcaa4A+/d4YGlzZE887/RaHh/FWsaHAyXQTIOkiN2jEbf2S4m/gWg/tHQJENkxBO07AD6BZ6mc53Wt4je+/cAA0AkantEneNIM5Vridi1lP4NWwkAaht/Nbcf4zGXXtnbMohXuyIDsbQcGQorKhrqaSwsM4MdMExnmQrvtJSbpgaZEZkQDI36c1e+04rUbmMg5V1laBnB/OSA27TsTkbq2LqVRD1rcAjLiIkjoe3YrRWV211PAAIiQeY5meuFiaNbKN2l3G3xAY7jmD9Fn3z6VKM1YcCW7g/IhUqVUzG+Ce4hUa3F9Lw6MPY0noeRg9iCPRFKNYECBEz5j8Kzn9OqjapIgkQZid2nmD2M/Y9UOuC5u/Lf5x85n5K3dEgOMyJB2mPTscxzGPIHUvNLnTznnIGftMH0B83NKpxfxg7H+iqVbqEy9p6qbXtgRIInZuohrvKSRPZDGVpMExP3Vyli7fs/iGGP9Vokf7wP5hY+tc5LXbhHxXLSDsQeXIhVfaThnvafv6Y8Tf9Vo+jh2P3S6m+z59M5cIbWp9FM265FMq9ljWs9KZTVK8KPSoaNCkkku9i60DntzjdcSXEgmtCNQ1bc0VZd7AFuDExmCf+kEUl0A10MLiAdzA9R2WffM6s1UuL3EKrA7wHBGY887rlLibiAHOcQ2Izy5hCyV1rlU9FW79n+NsYANPhiTByDOJA81sLbiFOpT1ZgjIEyOq8co11ovZzjzqbtBcWtdjUCAWExmTuMIvGpejvfTe73cBzv0kRnrB9f5qDjns+yo04IdH6THfPIqLhvE3Uw6Gl7SRocBIdI8Q1DmDO3yRu5qhzQR+oA47hY31VPP7j2ddTYXB0gD9XhP9EOp4EnfGJ5dVueIPDWBrwXTvyxIBz2JHpKzN7w51NziNJa3xxGfd4kAnlkhazpnYrWNeXK1eXkbKs+0NN5Ia4N3ncZyIPSIXab9TwyPEfhcIcB4SYc04IMwq8pmlnvE9HiDarmtfjuCY7B3m4DKuMvyHFpIFQZEAiYG3PpsVRfbsY7TBEFztQGWMfpaAQcuEuzzEFVrhha3VMuD3U5J/S0YDc/phzSNxpXN5Tq+l5gtfcSJYXN3IkieQyDnfmPQIPcvcD/mCRkGMYwAR8onbHmmupucGaS4ueBAAxpI0mT1mfMeampVm1C5pw8ftktdBHh8sTmP6uXxGaVF5JAbJPhp1absOAADSfJwbviDg8lWvmlsgyYe7MCHbQ6d5hwPyKKXBLQxxHja6XFv626iHHGR4SDjmOwgVxKmdZBMAT4o3Ds6o5iSHdtUckuetqrziE08dOnQkYx9VJYXeh20g4cOTmncHz+hhPLiCARqA8RyMiJc3b5HeQpadnsRDmxuOckjA5nt1CudFeWR9sOBe4qB7M0qg1MPnyPcHB8lnm1F6xU4YK1N1u+CKg10XftqEbT0Jx56eq8qv7N1Ko5jhBaSMqO5nuK4u+qaTKZKaCu6lnrRrG0W64jUMdQIjsZ9VFUommQTG8gSDt5KeC92prtMmDmI29fupPdsdqAnXqO5GfLvgrs1kZfW2oCo0QH5IAgNP9zKoOELeVLBrWAvA06IzvMdJ3nBWUFpOtxBDAf0xyImN4x9YS56GBhTSiXGKQY4MaWlokjRkZP75JdsOnkMoanLs0OLqScAngdapW1FEkqDZezPHnjVBOrBnVgAHxGJy6Pst7w66BGSYORqwe+D88dV43wy601AYkHELe1uLs93pfqDtOpkkCIB2I5wse/kRsrprHNjDswYznfPRZj2q4SRTFRge6CCRJ+HEgneJH3U3speNLHEPc7VBOuA4YxtyWhp3GtrmtG3NwMEdO3mo+KLGKoVNTZE/wCa4mNmwJcADsMyPRQVKrGgsiAWnk4EwZLS4HfDo+hwj9xwHQWup4gEtaZGkkGAQPOFDQ4fqLnNEaZDmkyNR2IMRg/ME7bGfqX9DmAj+LaWgkl2p58Qw7RpgatwXtGZ3w2ZynUbptR72yCHtDQHhoZrBBDsZgjE8tRzACbX9ntNJmxq1Hbzk6W1CacbSfDB6tcOQJda8OaaDRUBaPG0EjLakkjScw3eZHLopk4suH/kpX9yynUa8BxGp0N1kOYQ5vg7RkbQeuyp/wCKgVnVRTGXteBJbDmnMFvM5mB6Kax4YdT2vgRLi7OoMaPE4ciIORvkK6eEQyo2kJLvDqDpIAYCWFrhiZBkftgEzCPLmehlK04p70NplohzXsB+ADHh0Gf+ILdpd3Xa1kzW1lPVDtL6ZMHU10tgA7kEEaTkEkZ3UdrZe8pFkAOZESCdQqMAwTsQ4TjkewlULg++ax7TD4aGt3pk+F2kZwTk84dIIKfM9+jv9dtnlpNNww3w5HhLWiGTGZ1YB8+uCNuxrDiSwPjO5DwHtc7uSAQe57KJoBrkuJeWl7Wu/c4ZGoYMEwcj9RGNxLUsyG1KQMGm4CmXGNbajsagYESwDVydp25TfVEXH2gIAg4kyDyGQR0wSfn0xk//ACRwHWwXLR4gdFbEeKMPI/3DPnK1vDL0VQQRDmGSHDONwBzxJPSXdlYFqDro1Pge0scSMdWO8xj5FbT3MrP4ux4ElKI+0HCHW1w+k4RpcQhsrCzPTeXW14eXMa54gkYEnaJJx5KtRe4vByXagZ6nqoWXDgSQTnfvzzK7TqwCAYnfykEfVduMnoVWhUqtksBlogknYgGIPOVUqWzX0ntc33c8xEHmcc/hGCmez/FxoA1/C0CDidsknoSR6qhxA1HvgOywZnGoEyIPkdpXPPnFAHELA08/pOzs5PyHnH1VV8TjA7mfqjvtVdhzmBpMBuRjTq6jv19EBW/O57TXAFPb0WnLnaRI8/lzUKSsDdTgg+Frg5pE6sS08pG5nZV2cGc4dC2Q70AOB6qrbte1wAGXgCOZB6QtLYW9XSPDvDcwYA3E75Ky6uGyDCWuxuD6yCiVesNQeCXQWk6jJb1Ec0V9oAGvDGANJnWQIJO/PKH0+G6mEaiXkiMGI2z8seSW7NDT8CvNTgCYjxN0xDhEEdokLY2t5A3n1xtELy3hQrU6b2iBBHxf7uQJ2RelxSpSptEYa8B8HIJ235E/VZ2G3NxxDBJMRPomWZY2m51MB4fLpccbQc/NYq/4v70Gk2ZfBBHTuOaJcKufdt/h3PjSJHdsnGeuUZ6IZr3FM0qb3AipTeWwYGpvicHCR8RgNkZIf2xR4pdMeZnUGkuGoZw6Xgxy0g8tiORxKboVG1KZ/wAwOaNBDh4S2AQMEdM9lleKXBp1NTXHS8AGcEiIg8u09ZWf27fiq8lwXIEQ1wLMMLi3xU3OjSXDnoJ9ZjdVX8TDntID9TNBkERLY0l45Rkb4Q73/gjxeKJjJ6hxHMf1VvhctfUNQgO92TJEkkFrttjOM855quOZNtFtEuEVXVbkljSNXieycNgSXCRAjJAXorOEUmPFQsDnS1xdAmWxkDy/MBYD2dqht4HjS1rmkETIdqEFok4OZPkvQ/f6GuBONx2/DCdz8JDuJcAZVkOAcHPAMD4SS4CoD1Gd/LpIL2gthb02xHvGNfo6PaXuY4EdYg9vMLTV6oPhJAL9juNs+oIB9YyqvGLFtRswDpOoSSQ3WADPbVqzjumGSp0Syo12olzAyq1wyH0nF2SASQZ04OYM7jJ240uLXtPKeW0NME9QM+RKDcT4fAc8EwCQI7QQCOm47apQ+w4tG88/6Hy/SfQ9VUiarf8Ak/gvvKLLlo8TD7ur6fCT5j6gry9e80A24pOouiKrSwDo7dh6bjT6leI3/DnU6r2EGWuI+Sj6k/KuL+BZOaJMLiS60rziyGiPFqIJDpGkaY0icbHcZk7LUNtixrmhrXN0/FnVgYgjM8uix9s2XAYGcknEd52W3qt1UtLo1NbqAYZEHY4xBWXXo4xV7cBxECBpGM4MZ35qsn1Ww4joee6YtQSUpJICWldOa4OHxDY8xiFreBca94DL2tfMAOzPQiB+QsaiXBKLXEkmC3I7+m0d1Hclgjc3HBWVKgqGZaPR3X7IXxKmaVTVTDQCQXiM6R+qeSNcM4iyu2WSCPiHQ9MYIKocbsdbZBIOlwkCAN9+ZmSuefK2UPFR78vBME5E+Eu/dnEK1x+5EUn0xEwXTBHYHnCdw21YzRVc2YkHA0k7EEHA++FX4zxinWD4bpII0RsRzlaf8Ib4Vw8Oa2q46TEnaQTyPpCg4tZF0OYABqILozt2wRv8wq3CuLuFOHNGks0jJGGg56KnY8Sc4OBJIJny+u2yWXQNBkUw63IDqZL/AByHg4BaesrK3t6+o4l5JyTHSeiN8P8AaRrQ8VG5LdIIzJEgOcCfJBbzecZzjPPPkr5nslq3uiDTALcOxMDdhZJJ2wfLAkFTUrsvgHOpzWnAHhdgg5yJEjoRO6EVhnzz2yrlq6dIMCTgnYxyPQ/1WXXGe4crY+y9mdDXDGjVkGT8caQI23Wwr3zc+IeDf57fbHZedWFw+i9tPlrDgRsT4pnz2R24vAKrS0gh2oOad3HLfmD9FBtHcPDog5DtQ8hMDoYn8yV25ugJLgYfg8zvIPlqB9SOiDtra2tcMFri0tjZs7R8h6eaJ0W6tTCcw4ZGxjr0Ij1aVRKfD6UioHwWHWynE/tJG+PL/qM1VsAxxH7XSRzAiDvjJ+wWr4DbhpqDcAt5fCSC7TPPYKpf0Gio2ocETSqiMaXS0H6Bw6Y9blTQSwudDy2YAMg8xHT0KLcQ9hRdVHV2gAVYcRjDoGsf/aUEvnBtXUMjb5bj6FEGcUqMGlrjpE6Y6EyPormflnZfw85XQ6J5+ux5H86lNSWqylHeB8RYNQqDcaWmBOBgAoM8NzE9gfz8lMlKzTXbqwdLjggExkHAOf8ApUVftrjS0uHxQQcnbmR5qjCIHXMhNTveHr+FNRCJavgzKdWm3/TpkHS848Z0RtAIJAB33krKKxQuyAGiN52yCREz5Jdc6cra8KDmuOgQ1hktGJDhkyd9hhRcY47TdpYCXGclpEbnmOePss27i9WmHMLjkAYIPwx0x0RbhdzRFM1NUPaBqGDIMzJ85+ayvOe1Ibus4UngGG1Ds4GSZH8oQm54WWMLi5pIIBAMkT/b7o5xy7ZXoaqR06HAFo59DHTbyWXLiZ+qrkkr74kRAAiIEwMQUV4TwkvovezLocAMA7ZH1+iBo17NcWFNxa+SzLoG5PRPr49BI+kDZMhviDvERmMdEKq04zBA2MjMxlaw0DUcTT0tI0uAyNwfSIQ7jjKZYXgtDw7RpacHcE/KCp56FZ0qRkuIgGQBtOwyTzhMcuNMK7CaPgfEy+q2Q0kAu1OxB2O3xdc5n1nZcNt6b3TA1tOoifgJ8JaPl9QvPeA3Qp1ZcA4OBB9VvfZggOcdQd7zTo21FwAHuzGNWxjfKw7mKizZ22lrmtDXOc90cj4gC4HoNQKK2tbUNYGfE0gnBdBOOu31KFMtWU6jXioWkO0nUTBLiQMdNIGe5RA8RYDobB1glumDOCAPSAPRIJn2wOpg8JeBmJy2YMc4Ag9ZQe8tveM1yASGhzSCcubpIPOTokHfB6ot77Z0DLYO3xAxjPMwPRRVCBIJ/UACZMy3WMdTMdx6pkx9e1cWDUPEHO1dXbGZ6x+ZUjaIOxIHLy5K5f1iHdA6ZkQNUHSY8xONkGqXVQOIbkanEQBGST07qpUWMckCupLpUfSpzPQZPl2RCz4aw1GtcXEOEt2BwYIKSSjoRSvaYa9zW7BxA8pUVJ8FJJOfAcc6criSSYJdcIMLqSRH+7Lml0jwwPmoQkkg3Q8iYMTv3XNW66kgOBy7TqEGQkklQJ2fF30YIhwcJgztsR5JlG5bpgtJkkgTgT/eEkkpDV7qjpdH275/mooSSTJIwLV+xJLnVKcwNJeOelzWu8Q7x+BJJZ/W/wBKfPyIe0jC+P8A3HUQ/JgVXMYS5g6TUdg/0gf7L3JF2xpMiTOOeZ37k57pJLL6N3kdfLZcUvhSa2RIIkxEk6oP/wCUMvOKDSXgHPIx5j7NHkEkkwEX9/qbTOR4oPmw6Rnc469UObVdyiJP3SSQH//Z"/>
          <p:cNvSpPr>
            <a:spLocks noChangeAspect="1" noChangeArrowheads="1"/>
          </p:cNvSpPr>
          <p:nvPr/>
        </p:nvSpPr>
        <p:spPr bwMode="auto">
          <a:xfrm>
            <a:off x="1679576" y="-2819400"/>
            <a:ext cx="561022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828" name="AutoShape 4" descr="data:image/jpeg;base64,/9j/4AAQSkZJRgABAQAAAQABAAD/2wCEAAkGBhQSERUUEhQUFBUUFRQUFBYUFhUXFBQUFRQWFRQVFhUYHCYeGBojGRUUHy8gJCcpLCwsFR4xNTAqNSYrLCkBCQoKDgwOGA8PGikcHBwsKSkpLCwpKSkpLCwsLCwpLCksLCksLCkpKSkpLCwpLCkpKSkpLCksKSkpKSwpKSkpKf/AABEIAOYA2wMBIgACEQEDEQH/xAAcAAABBQEBAQAAAAAAAAAAAAAFAAIDBAYBBwj/xAA8EAABAwMCBAMHAgQGAQUAAAABAAIRAwQhEjEFQVFhInGBBhMykaGx8EJSFMHR4RUjM2Jy8QdDY4KSsv/EABgBAAMBAQAAAAAAAAAAAAAAAAABAgME/8QAIhEBAQEBAAIBBQADAAAAAAAAAAERAhIhMQMTQVFhIjJx/9oADAMBAAIRAxEAPwDw+ElwFdQDUl2EggOLoC6kgElCS6gOLqULoCYcC7C6WpwajAbpTSFM1qVSmnhaghXLVshVdKI8OZKIV+ENWnhUyEXr0cId7vKdgldoUpTa7coja2+JVKszKWHqANTSFO5uFCUqDIShOhIhIzEl2EiEAkoSCUIBQupBJAcXUkkAkl1KEBxILsJIBzU/QmNVimFUKmManhkKf3CnZQlVidV/cqU20hXKFtOFco2aeJ1n/wCGRLhVvlXX8OyrvDLLxIkK9KNxaY+aGU7OXLZXFhgqlZ8Ml2yeFqj/AAUU/NB322VueJWEMAWfqWUIwSs9XpqqWIxc26rG1hTYuUPc1RwrNVij92psXqKElIWpulLDMSTiFxIGpSupIDi6kkgEntTF0FASBspe7XWFWqQlUmqvu1PRVgW3RSMtlWFamt6avUrRR2lLqj1laqozqtQsOYRGlYc1ftbOEWpcP7KiAKnDsKazsYcFoG2GNl2lYwUBQuLHBTeG8MztzWhqWWFZ4dw+EoKzXF7PKAXVmtzxG0klA7mzlMoxlawlDrq2WzubKAhNewSw2SfaqB9FaG4s4Q+tbqcVKDupKNzURqUlAaCWLlUi1c0q4aCboCWHqmKZ6FOFu79p+S9/q8MtqYxQpD/4gnrkSSCuOZSBBbTpRH7GQT/yI37RzVeE/afO/p4D/Cu/a75FI27v2n5L37S2R/l0ox/6bOfM4/lHnsrTrBkH/KouziabNuUkI+3P2PO/p86lh6FcX0DecMt8h9vb8xOQMGN5H2Qu59lrR0zakd2PlvzKf2/6Pufx4o1WaL16Rc+wtm74S+mf92n+ZCFV/wDx83Pu6zTEfFI32yRH1R4UecZ62cilC2Dk9/shXp/p1Dq3P2U9rbuafE0hGWI2LFvw9F7O2hOsGyjVvZpkVrbI1Z23JQW1tCMWtJGmi/gVwWeUap0JCRtkgHi1wrlG2hqnp0FZdSwgWM5eW6F1bNaavQkqjWtkaMZW4s0NuLJa+rZKlX4emTE3Nh2Qe6sluLu1QK+pgIDLVLRVKzQ1E72og1wpUq16yqkqWq5Vy5TWkj6IrsA6AnpPXpt+FD6zI+GZMRq2nywrlYGcDBPT5bfzVN9F85iMxI2+v5lUSsys7VmYyC4A6RA/VIjpkFELOq148BktMmADHrBEd1Wt6ZB8RE8tyCOwJ/l1VulXcXACIduXBo0xviZ+nyTiaf707ADnyAxsYDQh9W1jxBrT2H15yEbpUQBgz107AzOI2/MqCrSDcwAPOBn0n7qtTgO2k47agOmqR9d/MJf4bq3kGN5BH2H4UTNLAj0/sSkHu6SefVVqLoV/htRvPfbkQefLKtNtHH4mh3mAfkd/qiVKr2V6jpI2T1OAlPg7DyLT2yFdocMcNshGadNh5hTNtByU1UD6FHqEQo0lYZS6hTtteijFynW4Vk0VHSpwrtIJarFenRT6tPCsimm1KaWngW+ioTaoq6kqtdyaQutRAQm9KLXJQi6YmQBflZviC1F5QQK9twmTI3soPXplaa9pBBriEqcBalFRGmr1Z3ZViSprSV7/AF39/VVdcbH6/kK1duAnn90NqEeR+v0SNLSI1AlokQNWP6Z9UQr1XaCaYa54yNQkY8o5YQmkSdnTvmPyUUspGMu6kgD5QnCoLUv7lhLagYC4yC1sjPQDPdWgyo9pLoOqfC6WxykIrc2zAfePHw85d8w0GJ7gKnV4hTcwk6mt/dmPMcx8lp8oqGlUbloOl+NWn/qFM1s/EASNjn+f55IKONaZgamnDXPGkyPMZUL/AGjzBJwDMDnyCrxqNaWnSzjCv0mGPyVmuG8aY/8A1DBGwn8laK2qREeIHmPpslZgWSzEgAxy6q1aXHQem30UZrQJjbrKaK7X5GDHLf8AupMTpuU9Ov1Q2jXcJ3PPsVdp1QYnnkJarBClVBVqmEMAVujVU1UX2rjgmMqpOepWhqqhWaiDqgVeoAqjOhFZqG3Le6PVqIKF3doqTrO3dMdUEvKTeqP31oVnOIUXBPC0EvabPwoLchn4Vf4hqQG6eeiVOG1Xs6BVjUb2UFaoeirGp2U6uR7RccYcNOoBwdgwcjkTOyGVeINc8tIDAOQdl0nlAxsPmlde0TWv0uYAHHEZdA2wMjp2XC3RSdUDaczhreXaOqrDPoXL3O8BGlv7HeIdJdsXcgPvKLUbqrSYfeA1QAXFsjXG7ZBg7/ZZuyuAXhzg5rwdTRgQ07ADAkTy6cloeHtpVA9ziKRdpk4D3AAlukOMuJOM5IG5lc/X1OuavJWZf7T1jWMvqsGrNNuSAMHvgI+b+KZfTLWl0FusyXSMA9c/Iofxy7qtc51JoGYJDWh5aPhMt8oOeXzEOoVK1Ue8YRtln6RHU425FdkuyVjitdXLy8lxJMyZ2nmr9O0dp95VBAxkAc+oCK2Hsw0n49TIzMfEQZyDjfbbKkuuAGmHupOJbnwgjyiSMq/JFgK2oJ8OyL2Nd4EBxAPIFO4VZ0n4eC13PENMbRGN5RFtm0OgSDE9vRHkWLljf1AIJJHdG7W4YSBET6Z7oAJbv6FXaDSps02ipUxJ0HzEqzbsEwY5efdCLcQJV1tc+vVZWKlEZgdRPqpKVWf6hD/e6tj0ntKfTaUlCgqkJzbhD3XhbvJ802lXBOPkjD0QqO6Ko+uuGqoqjw7zTxKOrdwqlXiCjunIPd14RCq5ccRHOEIvKtN3ZUbq7Qe8ve6pOH8QsmO2cs3fcKPJS3V+UOq8TPVKnJQ66syOSoOpFFavEzzyqxvB0UVpBKtWJqavhJiMzEjGUepfxXui4ESTGqQXHOMhZplYtILcEZnfKIVPaKo4EOOroTuPzK3sJo2XdyaRDw14aMOI0wYMgH9R5zso7fipZS8JHvKhAEhrixrTu1rp8R2BgQAMdI/8YdUpta7wnTnUS06sQZ6f1UNCnDmEQ4jT4mlpLSDPLBiZXP1NvtcHbW2a1pdJcTBIyJMQRJgiTGB9UytxInxPpED4J1ECNtvTmqNSpUo1Phcf+M5Hn1lGbAMuGOZV1AkEZ1DG852P/WFPX1Lz8weMoRVv2tA93Lf1BwwJnn8oMq/Suqr2ajUlpiCA3fEB3qSCp+J8CY5zdAYA5okk6WtnInMHntG4S4bw0tYGslzfixqg6STnAjM45iE/vTPXyX2zn1dNMGp4TE6CRycRtnnHNQPuHucCwkDAhxn7/mFFxRpbU1N8Ughm0CWjbv4jHoqzOJMhszI+H+hHnK0+lb1dZ9zBy34g95DXEGPr3KL03AxBHkNwsjb3PikbI3Z3MRPLK3sRGh/iABnsJHMcyuOrnGZGIKH292HTDojbspaPEhqgnwgjl9Vn4q0Vp1RODEfX0RG2qSJQKtWh0CIORH8ldtbiApw9Xblo/OWFRqVIPku1b0TnbcBQvIJI6bdxuIShrlLiIOHfNR1qvMbIXXMCQeU+Y2JBUX8d3VT2kQq1w4Qd+R/qgd+6JBUlW65qvXrCoImHfpPXsU/EtAeIGNlnLy7Ru/rQSDghZ3iGfNSahXulRq1U26kKk6sp1ciSqVAVw1E3Up1cg6Uwp65C7GaShVOoc87EwD27LR1rwUQ2Wh+ozBdhuwwQsxCcXFZ9fTnXyqdY9O4dxhnui4Gngc3DSD35hQs9qHVKjWsDJJhrQImYPxkieY7zsF57RYC13iIcIhsHxg7wRzG+cfJFKNLTUbpeTBBODLYM7fJY9cyHK9F4y3wNhppgEf6hBJI+Fxcwk1BtiRt3QngNeu8vNUvcH/C/EEAw4wNM4O8ckLrcaa4A+/d4YGlzZE887/RaHh/FWsaHAyXQTIOkiN2jEbf2S4m/gWg/tHQJENkxBO07AD6BZ6mc53Wt4je+/cAA0AkantEneNIM5Vridi1lP4NWwkAaht/Nbcf4zGXXtnbMohXuyIDsbQcGQorKhrqaSwsM4MdMExnmQrvtJSbpgaZEZkQDI36c1e+04rUbmMg5V1laBnB/OSA27TsTkbq2LqVRD1rcAjLiIkjoe3YrRWV211PAAIiQeY5meuFiaNbKN2l3G3xAY7jmD9Fn3z6VKM1YcCW7g/IhUqVUzG+Ce4hUa3F9Lw6MPY0noeRg9iCPRFKNYECBEz5j8Kzn9OqjapIgkQZid2nmD2M/Y9UOuC5u/Lf5x85n5K3dEgOMyJB2mPTscxzGPIHUvNLnTznnIGftMH0B83NKpxfxg7H+iqVbqEy9p6qbXtgRIInZuohrvKSRPZDGVpMExP3Vyli7fs/iGGP9Vokf7wP5hY+tc5LXbhHxXLSDsQeXIhVfaThnvafv6Y8Tf9Vo+jh2P3S6m+z59M5cIbWp9FM265FMq9ljWs9KZTVK8KPSoaNCkkku9i60DntzjdcSXEgmtCNQ1bc0VZd7AFuDExmCf+kEUl0A10MLiAdzA9R2WffM6s1UuL3EKrA7wHBGY887rlLibiAHOcQ2Izy5hCyV1rlU9FW79n+NsYANPhiTByDOJA81sLbiFOpT1ZgjIEyOq8co11ovZzjzqbtBcWtdjUCAWExmTuMIvGpejvfTe73cBzv0kRnrB9f5qDjns+yo04IdH6THfPIqLhvE3Uw6Gl7SRocBIdI8Q1DmDO3yRu5qhzQR+oA47hY31VPP7j2ddTYXB0gD9XhP9EOp4EnfGJ5dVueIPDWBrwXTvyxIBz2JHpKzN7w51NziNJa3xxGfd4kAnlkhazpnYrWNeXK1eXkbKs+0NN5Ia4N3ncZyIPSIXab9TwyPEfhcIcB4SYc04IMwq8pmlnvE9HiDarmtfjuCY7B3m4DKuMvyHFpIFQZEAiYG3PpsVRfbsY7TBEFztQGWMfpaAQcuEuzzEFVrhha3VMuD3U5J/S0YDc/phzSNxpXN5Tq+l5gtfcSJYXN3IkieQyDnfmPQIPcvcD/mCRkGMYwAR8onbHmmupucGaS4ueBAAxpI0mT1mfMeampVm1C5pw8ftktdBHh8sTmP6uXxGaVF5JAbJPhp1absOAADSfJwbviDg8lWvmlsgyYe7MCHbQ6d5hwPyKKXBLQxxHja6XFv626iHHGR4SDjmOwgVxKmdZBMAT4o3Ds6o5iSHdtUckuetqrziE08dOnQkYx9VJYXeh20g4cOTmncHz+hhPLiCARqA8RyMiJc3b5HeQpadnsRDmxuOckjA5nt1CudFeWR9sOBe4qB7M0qg1MPnyPcHB8lnm1F6xU4YK1N1u+CKg10XftqEbT0Jx56eq8qv7N1Ko5jhBaSMqO5nuK4u+qaTKZKaCu6lnrRrG0W64jUMdQIjsZ9VFUommQTG8gSDt5KeC92prtMmDmI29fupPdsdqAnXqO5GfLvgrs1kZfW2oCo0QH5IAgNP9zKoOELeVLBrWAvA06IzvMdJ3nBWUFpOtxBDAf0xyImN4x9YS56GBhTSiXGKQY4MaWlokjRkZP75JdsOnkMoanLs0OLqScAngdapW1FEkqDZezPHnjVBOrBnVgAHxGJy6Pst7w66BGSYORqwe+D88dV43wy601AYkHELe1uLs93pfqDtOpkkCIB2I5wse/kRsrprHNjDswYznfPRZj2q4SRTFRge6CCRJ+HEgneJH3U3speNLHEPc7VBOuA4YxtyWhp3GtrmtG3NwMEdO3mo+KLGKoVNTZE/wCa4mNmwJcADsMyPRQVKrGgsiAWnk4EwZLS4HfDo+hwj9xwHQWup4gEtaZGkkGAQPOFDQ4fqLnNEaZDmkyNR2IMRg/ME7bGfqX9DmAj+LaWgkl2p58Qw7RpgatwXtGZ3w2ZynUbptR72yCHtDQHhoZrBBDsZgjE8tRzACbX9ntNJmxq1Hbzk6W1CacbSfDB6tcOQJda8OaaDRUBaPG0EjLakkjScw3eZHLopk4suH/kpX9yynUa8BxGp0N1kOYQ5vg7RkbQeuyp/wCKgVnVRTGXteBJbDmnMFvM5mB6Kax4YdT2vgRLi7OoMaPE4ciIORvkK6eEQyo2kJLvDqDpIAYCWFrhiZBkftgEzCPLmehlK04p70NplohzXsB+ADHh0Gf+ILdpd3Xa1kzW1lPVDtL6ZMHU10tgA7kEEaTkEkZ3UdrZe8pFkAOZESCdQqMAwTsQ4TjkewlULg++ax7TD4aGt3pk+F2kZwTk84dIIKfM9+jv9dtnlpNNww3w5HhLWiGTGZ1YB8+uCNuxrDiSwPjO5DwHtc7uSAQe57KJoBrkuJeWl7Wu/c4ZGoYMEwcj9RGNxLUsyG1KQMGm4CmXGNbajsagYESwDVydp25TfVEXH2gIAg4kyDyGQR0wSfn0xk//ACRwHWwXLR4gdFbEeKMPI/3DPnK1vDL0VQQRDmGSHDONwBzxJPSXdlYFqDro1Pge0scSMdWO8xj5FbT3MrP4ux4ElKI+0HCHW1w+k4RpcQhsrCzPTeXW14eXMa54gkYEnaJJx5KtRe4vByXagZ6nqoWXDgSQTnfvzzK7TqwCAYnfykEfVduMnoVWhUqtksBlogknYgGIPOVUqWzX0ntc33c8xEHmcc/hGCmez/FxoA1/C0CDidsknoSR6qhxA1HvgOywZnGoEyIPkdpXPPnFAHELA08/pOzs5PyHnH1VV8TjA7mfqjvtVdhzmBpMBuRjTq6jv19EBW/O57TXAFPb0WnLnaRI8/lzUKSsDdTgg+Frg5pE6sS08pG5nZV2cGc4dC2Q70AOB6qrbte1wAGXgCOZB6QtLYW9XSPDvDcwYA3E75Ky6uGyDCWuxuD6yCiVesNQeCXQWk6jJb1Ec0V9oAGvDGANJnWQIJO/PKH0+G6mEaiXkiMGI2z8seSW7NDT8CvNTgCYjxN0xDhEEdokLY2t5A3n1xtELy3hQrU6b2iBBHxf7uQJ2RelxSpSptEYa8B8HIJ235E/VZ2G3NxxDBJMRPomWZY2m51MB4fLpccbQc/NYq/4v70Gk2ZfBBHTuOaJcKufdt/h3PjSJHdsnGeuUZ6IZr3FM0qb3AipTeWwYGpvicHCR8RgNkZIf2xR4pdMeZnUGkuGoZw6Xgxy0g8tiORxKboVG1KZ/wAwOaNBDh4S2AQMEdM9lleKXBp1NTXHS8AGcEiIg8u09ZWf27fiq8lwXIEQ1wLMMLi3xU3OjSXDnoJ9ZjdVX8TDntID9TNBkERLY0l45Rkb4Q73/gjxeKJjJ6hxHMf1VvhctfUNQgO92TJEkkFrttjOM855quOZNtFtEuEVXVbkljSNXieycNgSXCRAjJAXorOEUmPFQsDnS1xdAmWxkDy/MBYD2dqht4HjS1rmkETIdqEFok4OZPkvQ/f6GuBONx2/DCdz8JDuJcAZVkOAcHPAMD4SS4CoD1Gd/LpIL2gthb02xHvGNfo6PaXuY4EdYg9vMLTV6oPhJAL9juNs+oIB9YyqvGLFtRswDpOoSSQ3WADPbVqzjumGSp0Syo12olzAyq1wyH0nF2SASQZ04OYM7jJ240uLXtPKeW0NME9QM+RKDcT4fAc8EwCQI7QQCOm47apQ+w4tG88/6Hy/SfQ9VUiarf8Ak/gvvKLLlo8TD7ur6fCT5j6gry9e80A24pOouiKrSwDo7dh6bjT6leI3/DnU6r2EGWuI+Sj6k/KuL+BZOaJMLiS60rziyGiPFqIJDpGkaY0icbHcZk7LUNtixrmhrXN0/FnVgYgjM8uix9s2XAYGcknEd52W3qt1UtLo1NbqAYZEHY4xBWXXo4xV7cBxECBpGM4MZ35qsn1Ww4joee6YtQSUpJICWldOa4OHxDY8xiFreBca94DL2tfMAOzPQiB+QsaiXBKLXEkmC3I7+m0d1Hclgjc3HBWVKgqGZaPR3X7IXxKmaVTVTDQCQXiM6R+qeSNcM4iyu2WSCPiHQ9MYIKocbsdbZBIOlwkCAN9+ZmSuefK2UPFR78vBME5E+Eu/dnEK1x+5EUn0xEwXTBHYHnCdw21YzRVc2YkHA0k7EEHA++FX4zxinWD4bpII0RsRzlaf8Ib4Vw8Oa2q46TEnaQTyPpCg4tZF0OYABqILozt2wRv8wq3CuLuFOHNGks0jJGGg56KnY8Sc4OBJIJny+u2yWXQNBkUw63IDqZL/AByHg4BaesrK3t6+o4l5JyTHSeiN8P8AaRrQ8VG5LdIIzJEgOcCfJBbzecZzjPPPkr5nslq3uiDTALcOxMDdhZJJ2wfLAkFTUrsvgHOpzWnAHhdgg5yJEjoRO6EVhnzz2yrlq6dIMCTgnYxyPQ/1WXXGe4crY+y9mdDXDGjVkGT8caQI23Wwr3zc+IeDf57fbHZedWFw+i9tPlrDgRsT4pnz2R24vAKrS0gh2oOad3HLfmD9FBtHcPDog5DtQ8hMDoYn8yV25ugJLgYfg8zvIPlqB9SOiDtra2tcMFri0tjZs7R8h6eaJ0W6tTCcw4ZGxjr0Ij1aVRKfD6UioHwWHWynE/tJG+PL/qM1VsAxxH7XSRzAiDvjJ+wWr4DbhpqDcAt5fCSC7TPPYKpf0Gio2ocETSqiMaXS0H6Bw6Y9blTQSwudDy2YAMg8xHT0KLcQ9hRdVHV2gAVYcRjDoGsf/aUEvnBtXUMjb5bj6FEGcUqMGlrjpE6Y6EyPormflnZfw85XQ6J5+ux5H86lNSWqylHeB8RYNQqDcaWmBOBgAoM8NzE9gfz8lMlKzTXbqwdLjggExkHAOf8ApUVftrjS0uHxQQcnbmR5qjCIHXMhNTveHr+FNRCJavgzKdWm3/TpkHS848Z0RtAIJAB33krKKxQuyAGiN52yCREz5Jdc6cra8KDmuOgQ1hktGJDhkyd9hhRcY47TdpYCXGclpEbnmOePss27i9WmHMLjkAYIPwx0x0RbhdzRFM1NUPaBqGDIMzJ85+ayvOe1Ibus4UngGG1Ds4GSZH8oQm54WWMLi5pIIBAMkT/b7o5xy7ZXoaqR06HAFo59DHTbyWXLiZ+qrkkr74kRAAiIEwMQUV4TwkvovezLocAMA7ZH1+iBo17NcWFNxa+SzLoG5PRPr49BI+kDZMhviDvERmMdEKq04zBA2MjMxlaw0DUcTT0tI0uAyNwfSIQ7jjKZYXgtDw7RpacHcE/KCp56FZ0qRkuIgGQBtOwyTzhMcuNMK7CaPgfEy+q2Q0kAu1OxB2O3xdc5n1nZcNt6b3TA1tOoifgJ8JaPl9QvPeA3Qp1ZcA4OBB9VvfZggOcdQd7zTo21FwAHuzGNWxjfKw7mKizZ22lrmtDXOc90cj4gC4HoNQKK2tbUNYGfE0gnBdBOOu31KFMtWU6jXioWkO0nUTBLiQMdNIGe5RA8RYDobB1glumDOCAPSAPRIJn2wOpg8JeBmJy2YMc4Ag9ZQe8tveM1yASGhzSCcubpIPOTokHfB6ot77Z0DLYO3xAxjPMwPRRVCBIJ/UACZMy3WMdTMdx6pkx9e1cWDUPEHO1dXbGZ6x+ZUjaIOxIHLy5K5f1iHdA6ZkQNUHSY8xONkGqXVQOIbkanEQBGST07qpUWMckCupLpUfSpzPQZPl2RCz4aw1GtcXEOEt2BwYIKSSjoRSvaYa9zW7BxA8pUVJ8FJJOfAcc6criSSYJdcIMLqSRH+7Lml0jwwPmoQkkg3Q8iYMTv3XNW66kgOBy7TqEGQkklQJ2fF30YIhwcJgztsR5JlG5bpgtJkkgTgT/eEkkpDV7qjpdH275/mooSSTJIwLV+xJLnVKcwNJeOelzWu8Q7x+BJJZ/W/wBKfPyIe0jC+P8A3HUQ/JgVXMYS5g6TUdg/0gf7L3JF2xpMiTOOeZ37k57pJLL6N3kdfLZcUvhSa2RIIkxEk6oP/wCUMvOKDSXgHPIx5j7NHkEkkwEX9/qbTOR4oPmw6Rnc469UObVdyiJP3SSQH//Z"/>
          <p:cNvSpPr>
            <a:spLocks noChangeAspect="1" noChangeArrowheads="1"/>
          </p:cNvSpPr>
          <p:nvPr/>
        </p:nvSpPr>
        <p:spPr bwMode="auto">
          <a:xfrm>
            <a:off x="1679576" y="-2819400"/>
            <a:ext cx="561022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0899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Ptr. Daniel White\Desktop\judgement-day.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5" name="Title 4"/>
          <p:cNvSpPr>
            <a:spLocks noGrp="1"/>
          </p:cNvSpPr>
          <p:nvPr>
            <p:ph type="title"/>
          </p:nvPr>
        </p:nvSpPr>
        <p:spPr>
          <a:xfrm>
            <a:off x="1524000" y="274638"/>
            <a:ext cx="9144000" cy="1782762"/>
          </a:xfrm>
        </p:spPr>
        <p:txBody>
          <a:bodyPr>
            <a:normAutofit/>
          </a:bodyPr>
          <a:lstStyle/>
          <a:p>
            <a:pPr algn="ctr"/>
            <a:r>
              <a:rPr lang="en-US" sz="3600" b="1" i="1" dirty="0">
                <a:solidFill>
                  <a:schemeClr val="bg1"/>
                </a:solidFill>
                <a:latin typeface="+mn-lt"/>
                <a:cs typeface="Times New Roman" pitchFamily="18" charset="0"/>
              </a:rPr>
              <a:t>“I saw an angel having great power…</a:t>
            </a:r>
            <a:br>
              <a:rPr lang="en-US" sz="3600" b="1" i="1" dirty="0">
                <a:solidFill>
                  <a:schemeClr val="bg1"/>
                </a:solidFill>
                <a:latin typeface="+mn-lt"/>
                <a:cs typeface="Times New Roman" pitchFamily="18" charset="0"/>
              </a:rPr>
            </a:br>
            <a:r>
              <a:rPr lang="en-US" sz="3600" b="1" i="1" dirty="0">
                <a:solidFill>
                  <a:schemeClr val="bg1"/>
                </a:solidFill>
                <a:latin typeface="+mn-lt"/>
                <a:cs typeface="Times New Roman" pitchFamily="18" charset="0"/>
              </a:rPr>
              <a:t> and he cried mightily with a strong </a:t>
            </a:r>
            <a:br>
              <a:rPr lang="en-US" sz="3600" b="1" i="1" dirty="0">
                <a:solidFill>
                  <a:schemeClr val="bg1"/>
                </a:solidFill>
                <a:latin typeface="+mn-lt"/>
                <a:cs typeface="Times New Roman" pitchFamily="18" charset="0"/>
              </a:rPr>
            </a:br>
            <a:r>
              <a:rPr lang="en-US" sz="3600" b="1" i="1" dirty="0">
                <a:solidFill>
                  <a:schemeClr val="bg1"/>
                </a:solidFill>
                <a:latin typeface="+mn-lt"/>
                <a:cs typeface="Times New Roman" pitchFamily="18" charset="0"/>
              </a:rPr>
              <a:t>voice, saying…”</a:t>
            </a:r>
          </a:p>
        </p:txBody>
      </p:sp>
      <p:pic>
        <p:nvPicPr>
          <p:cNvPr id="79874" name="Picture 2" descr="http://reachingyourheart.com/wp-content/uploads/3-Angels_sml.jpg"/>
          <p:cNvPicPr>
            <a:picLocks noChangeAspect="1" noChangeArrowheads="1"/>
          </p:cNvPicPr>
          <p:nvPr/>
        </p:nvPicPr>
        <p:blipFill>
          <a:blip r:embed="rId4" cstate="print"/>
          <a:srcRect/>
          <a:stretch>
            <a:fillRect/>
          </a:stretch>
        </p:blipFill>
        <p:spPr bwMode="auto">
          <a:xfrm>
            <a:off x="3429000" y="2133600"/>
            <a:ext cx="4978400" cy="3733800"/>
          </a:xfrm>
          <a:prstGeom prst="ellipse">
            <a:avLst/>
          </a:prstGeom>
          <a:ln>
            <a:noFill/>
          </a:ln>
          <a:effectLst>
            <a:softEdge rad="112500"/>
          </a:effectLst>
        </p:spPr>
      </p:pic>
    </p:spTree>
    <p:extLst>
      <p:ext uri="{BB962C8B-B14F-4D97-AF65-F5344CB8AC3E}">
        <p14:creationId xmlns:p14="http://schemas.microsoft.com/office/powerpoint/2010/main" val="103958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2680599" y="437475"/>
            <a:ext cx="9144793" cy="1579001"/>
          </a:xfrm>
          <a:prstGeom prst="rect">
            <a:avLst/>
          </a:prstGeom>
        </p:spPr>
      </p:pic>
    </p:spTree>
    <p:extLst>
      <p:ext uri="{BB962C8B-B14F-4D97-AF65-F5344CB8AC3E}">
        <p14:creationId xmlns:p14="http://schemas.microsoft.com/office/powerpoint/2010/main" val="308699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tr. Daniel White\Desktop\judgement-day.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pic>
        <p:nvPicPr>
          <p:cNvPr id="31749" name="Picture 5" descr="C:\Users\Ptr. Daniel White\Desktop\Rev%2009%20Locust%20Swarm.jpg"/>
          <p:cNvPicPr>
            <a:picLocks noChangeAspect="1" noChangeArrowheads="1"/>
          </p:cNvPicPr>
          <p:nvPr/>
        </p:nvPicPr>
        <p:blipFill>
          <a:blip r:embed="rId4" cstate="print"/>
          <a:srcRect/>
          <a:stretch>
            <a:fillRect/>
          </a:stretch>
        </p:blipFill>
        <p:spPr bwMode="auto">
          <a:xfrm>
            <a:off x="7391400" y="2819400"/>
            <a:ext cx="3276600" cy="3048000"/>
          </a:xfrm>
          <a:prstGeom prst="ellipse">
            <a:avLst/>
          </a:prstGeom>
          <a:ln>
            <a:noFill/>
          </a:ln>
          <a:effectLst>
            <a:softEdge rad="112500"/>
          </a:effectLst>
        </p:spPr>
      </p:pic>
      <p:pic>
        <p:nvPicPr>
          <p:cNvPr id="31751" name="Picture 7" descr="C:\Users\Ptr. Daniel White\Desktop\WelcomeTribulation.jpg"/>
          <p:cNvPicPr>
            <a:picLocks noChangeAspect="1" noChangeArrowheads="1"/>
          </p:cNvPicPr>
          <p:nvPr/>
        </p:nvPicPr>
        <p:blipFill>
          <a:blip r:embed="rId5" cstate="print"/>
          <a:srcRect/>
          <a:stretch>
            <a:fillRect/>
          </a:stretch>
        </p:blipFill>
        <p:spPr bwMode="auto">
          <a:xfrm>
            <a:off x="2286000" y="0"/>
            <a:ext cx="2895600" cy="2438400"/>
          </a:xfrm>
          <a:prstGeom prst="ellipse">
            <a:avLst/>
          </a:prstGeom>
          <a:ln>
            <a:noFill/>
          </a:ln>
          <a:effectLst>
            <a:softEdge rad="112500"/>
          </a:effectLst>
        </p:spPr>
      </p:pic>
      <p:pic>
        <p:nvPicPr>
          <p:cNvPr id="31752" name="Picture 8" descr="C:\Users\Ptr. Daniel White\Desktop\dragon_5.jpg"/>
          <p:cNvPicPr>
            <a:picLocks noChangeAspect="1" noChangeArrowheads="1"/>
          </p:cNvPicPr>
          <p:nvPr/>
        </p:nvPicPr>
        <p:blipFill>
          <a:blip r:embed="rId6" cstate="print"/>
          <a:srcRect/>
          <a:stretch>
            <a:fillRect/>
          </a:stretch>
        </p:blipFill>
        <p:spPr bwMode="auto">
          <a:xfrm>
            <a:off x="1981201" y="2667000"/>
            <a:ext cx="1946275" cy="2971800"/>
          </a:xfrm>
          <a:prstGeom prst="ellipse">
            <a:avLst/>
          </a:prstGeom>
          <a:ln>
            <a:noFill/>
          </a:ln>
          <a:effectLst>
            <a:softEdge rad="112500"/>
          </a:effectLst>
        </p:spPr>
      </p:pic>
      <p:pic>
        <p:nvPicPr>
          <p:cNvPr id="31753" name="Picture 9" descr="C:\Users\Ptr. Daniel White\Desktop\dragon's%20lair.jpg"/>
          <p:cNvPicPr>
            <a:picLocks noChangeAspect="1" noChangeArrowheads="1"/>
          </p:cNvPicPr>
          <p:nvPr/>
        </p:nvPicPr>
        <p:blipFill>
          <a:blip r:embed="rId7" cstate="print"/>
          <a:srcRect/>
          <a:stretch>
            <a:fillRect/>
          </a:stretch>
        </p:blipFill>
        <p:spPr bwMode="auto">
          <a:xfrm rot="679772">
            <a:off x="4311208" y="4310630"/>
            <a:ext cx="2887662" cy="2286000"/>
          </a:xfrm>
          <a:prstGeom prst="ellipse">
            <a:avLst/>
          </a:prstGeom>
          <a:ln>
            <a:noFill/>
          </a:ln>
          <a:effectLst>
            <a:softEdge rad="112500"/>
          </a:effectLst>
        </p:spPr>
      </p:pic>
      <p:pic>
        <p:nvPicPr>
          <p:cNvPr id="23554" name="Picture 2" descr="C:\Users\Ptr. Daniel White\Desktop\Prophecy pictures\Revelation 1\dragon_2.jpg"/>
          <p:cNvPicPr>
            <a:picLocks noChangeAspect="1" noChangeArrowheads="1"/>
          </p:cNvPicPr>
          <p:nvPr/>
        </p:nvPicPr>
        <p:blipFill>
          <a:blip r:embed="rId8" cstate="print"/>
          <a:srcRect/>
          <a:stretch>
            <a:fillRect/>
          </a:stretch>
        </p:blipFill>
        <p:spPr bwMode="auto">
          <a:xfrm>
            <a:off x="7086600" y="228601"/>
            <a:ext cx="2770188" cy="2062163"/>
          </a:xfrm>
          <a:prstGeom prst="ellipse">
            <a:avLst/>
          </a:prstGeom>
          <a:ln>
            <a:noFill/>
          </a:ln>
          <a:effectLst>
            <a:softEdge rad="112500"/>
          </a:effectLst>
        </p:spPr>
      </p:pic>
      <p:sp>
        <p:nvSpPr>
          <p:cNvPr id="9" name="Title 8"/>
          <p:cNvSpPr>
            <a:spLocks noGrp="1"/>
          </p:cNvSpPr>
          <p:nvPr>
            <p:ph type="title"/>
          </p:nvPr>
        </p:nvSpPr>
        <p:spPr>
          <a:xfrm>
            <a:off x="1981200" y="457200"/>
            <a:ext cx="8229600" cy="1524000"/>
          </a:xfrm>
        </p:spPr>
        <p:txBody>
          <a:bodyPr>
            <a:noAutofit/>
          </a:bodyPr>
          <a:lstStyle/>
          <a:p>
            <a:pPr algn="ctr"/>
            <a:r>
              <a:rPr lang="en-US" sz="4800" i="1" dirty="0">
                <a:ln>
                  <a:solidFill>
                    <a:schemeClr val="accent6">
                      <a:lumMod val="20000"/>
                      <a:lumOff val="80000"/>
                    </a:schemeClr>
                  </a:solidFill>
                </a:ln>
                <a:effectLst>
                  <a:glow rad="101600">
                    <a:schemeClr val="bg1">
                      <a:alpha val="60000"/>
                    </a:schemeClr>
                  </a:glow>
                </a:effectLst>
                <a:latin typeface="+mn-lt"/>
              </a:rPr>
              <a:t>“…the habitation of devils, and every foul spirit…”</a:t>
            </a:r>
          </a:p>
        </p:txBody>
      </p:sp>
      <p:pic>
        <p:nvPicPr>
          <p:cNvPr id="2050" name="Picture 2" descr="C:\Users\Ptr. Daniel White\Desktop\Devils and evil spirits coiming out of Babylon &amp; Vatican 1.gif"/>
          <p:cNvPicPr>
            <a:picLocks noChangeAspect="1" noChangeArrowheads="1"/>
          </p:cNvPicPr>
          <p:nvPr/>
        </p:nvPicPr>
        <p:blipFill>
          <a:blip r:embed="rId9" cstate="print"/>
          <a:srcRect/>
          <a:stretch>
            <a:fillRect/>
          </a:stretch>
        </p:blipFill>
        <p:spPr bwMode="auto">
          <a:xfrm>
            <a:off x="4679950" y="1955800"/>
            <a:ext cx="2559050" cy="2311400"/>
          </a:xfrm>
          <a:prstGeom prst="ellipse">
            <a:avLst/>
          </a:prstGeom>
          <a:ln>
            <a:noFill/>
          </a:ln>
          <a:effectLst>
            <a:softEdge rad="112500"/>
          </a:effectLst>
        </p:spPr>
      </p:pic>
    </p:spTree>
    <p:extLst>
      <p:ext uri="{BB962C8B-B14F-4D97-AF65-F5344CB8AC3E}">
        <p14:creationId xmlns:p14="http://schemas.microsoft.com/office/powerpoint/2010/main" val="12411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solidFill>
                  <a:srgbClr val="FFFF00"/>
                </a:solidFill>
              </a:rPr>
              <a:t>Topics to be studied</a:t>
            </a:r>
          </a:p>
        </p:txBody>
      </p:sp>
      <p:sp>
        <p:nvSpPr>
          <p:cNvPr id="3" name="Content Placeholder 2"/>
          <p:cNvSpPr>
            <a:spLocks noGrp="1"/>
          </p:cNvSpPr>
          <p:nvPr>
            <p:ph idx="1"/>
          </p:nvPr>
        </p:nvSpPr>
        <p:spPr>
          <a:xfrm>
            <a:off x="739602" y="1219200"/>
            <a:ext cx="6172200"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1)</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204" y="1122685"/>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843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“For all nations have drunk of the wine </a:t>
            </a:r>
            <a:br>
              <a:rPr lang="en-US" i="1" dirty="0"/>
            </a:br>
            <a:r>
              <a:rPr lang="en-US" i="1" dirty="0"/>
              <a:t>of the wrath of her fornication.”</a:t>
            </a:r>
          </a:p>
        </p:txBody>
      </p:sp>
      <p:pic>
        <p:nvPicPr>
          <p:cNvPr id="5" name="Picture 6" descr="http://leavethecult.files.wordpress.com/2012/05/babylon-the-scarlet-women-drinking.jpg"/>
          <p:cNvPicPr>
            <a:picLocks noChangeAspect="1" noChangeArrowheads="1"/>
          </p:cNvPicPr>
          <p:nvPr/>
        </p:nvPicPr>
        <p:blipFill>
          <a:blip r:embed="rId2" cstate="print"/>
          <a:srcRect r="-1250" b="45000"/>
          <a:stretch>
            <a:fillRect/>
          </a:stretch>
        </p:blipFill>
        <p:spPr bwMode="auto">
          <a:xfrm>
            <a:off x="111967" y="1823962"/>
            <a:ext cx="12080033" cy="4921494"/>
          </a:xfrm>
          <a:prstGeom prst="rect">
            <a:avLst/>
          </a:prstGeom>
          <a:ln>
            <a:noFill/>
          </a:ln>
          <a:effectLst>
            <a:softEdge rad="112500"/>
          </a:effectLst>
        </p:spPr>
      </p:pic>
    </p:spTree>
    <p:extLst>
      <p:ext uri="{BB962C8B-B14F-4D97-AF65-F5344CB8AC3E}">
        <p14:creationId xmlns:p14="http://schemas.microsoft.com/office/powerpoint/2010/main" val="277313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524000" y="1"/>
            <a:ext cx="8991600" cy="1765159"/>
          </a:xfrm>
        </p:spPr>
        <p:txBody>
          <a:bodyPr>
            <a:noAutofit/>
          </a:bodyPr>
          <a:lstStyle/>
          <a:p>
            <a:pPr algn="ctr"/>
            <a:r>
              <a:rPr lang="en-US" sz="4800" b="1" i="1" dirty="0">
                <a:ln>
                  <a:solidFill>
                    <a:schemeClr val="accent5">
                      <a:lumMod val="50000"/>
                    </a:schemeClr>
                  </a:solidFill>
                </a:ln>
                <a:effectLst>
                  <a:glow rad="101600">
                    <a:schemeClr val="bg1">
                      <a:alpha val="60000"/>
                    </a:schemeClr>
                  </a:glow>
                </a:effectLst>
                <a:latin typeface="+mn-lt"/>
              </a:rPr>
              <a:t>“The kings of the earth have committed fornication with her…”</a:t>
            </a:r>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607" t="9942" r="29590" b="12814"/>
          <a:stretch/>
        </p:blipFill>
        <p:spPr bwMode="auto">
          <a:xfrm>
            <a:off x="4207380" y="1940767"/>
            <a:ext cx="3624840" cy="4709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3683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52400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9" name="Picture 13" descr="C:\Users\Ptr. Daniel White\Desktop\Prophecy pictures\Revelation 1\revelation 2\mccormick-organic-spices.jpg"/>
          <p:cNvPicPr>
            <a:picLocks noChangeAspect="1" noChangeArrowheads="1"/>
          </p:cNvPicPr>
          <p:nvPr/>
        </p:nvPicPr>
        <p:blipFill>
          <a:blip r:embed="rId3" cstate="print"/>
          <a:srcRect/>
          <a:stretch>
            <a:fillRect/>
          </a:stretch>
        </p:blipFill>
        <p:spPr bwMode="auto">
          <a:xfrm>
            <a:off x="4267200" y="5295901"/>
            <a:ext cx="1371600" cy="1676400"/>
          </a:xfrm>
          <a:prstGeom prst="rect">
            <a:avLst/>
          </a:prstGeom>
          <a:ln>
            <a:noFill/>
          </a:ln>
          <a:effectLst>
            <a:softEdge rad="112500"/>
          </a:effectLst>
        </p:spPr>
      </p:pic>
      <p:pic>
        <p:nvPicPr>
          <p:cNvPr id="14338" name="Picture 2" descr="C:\Users\Ptr. Daniel White\Desktop\Prophecy pictures\Revelation 1\revelation 2\ancient.jpg"/>
          <p:cNvPicPr>
            <a:picLocks noChangeAspect="1" noChangeArrowheads="1"/>
          </p:cNvPicPr>
          <p:nvPr/>
        </p:nvPicPr>
        <p:blipFill>
          <a:blip r:embed="rId4" cstate="print"/>
          <a:srcRect/>
          <a:stretch>
            <a:fillRect/>
          </a:stretch>
        </p:blipFill>
        <p:spPr bwMode="auto">
          <a:xfrm>
            <a:off x="6705600" y="1"/>
            <a:ext cx="3886201" cy="4493204"/>
          </a:xfrm>
          <a:prstGeom prst="rect">
            <a:avLst/>
          </a:prstGeom>
          <a:ln>
            <a:noFill/>
          </a:ln>
          <a:effectLst>
            <a:softEdge rad="112500"/>
          </a:effectLst>
        </p:spPr>
      </p:pic>
      <p:pic>
        <p:nvPicPr>
          <p:cNvPr id="14339" name="Picture 3" descr="C:\Users\Ptr. Daniel White\Desktop\Prophecy pictures\Revelation 1\revelation 2\Blue_Money.jpg"/>
          <p:cNvPicPr>
            <a:picLocks noChangeAspect="1" noChangeArrowheads="1"/>
          </p:cNvPicPr>
          <p:nvPr/>
        </p:nvPicPr>
        <p:blipFill>
          <a:blip r:embed="rId5" cstate="print"/>
          <a:srcRect/>
          <a:stretch>
            <a:fillRect/>
          </a:stretch>
        </p:blipFill>
        <p:spPr bwMode="auto">
          <a:xfrm>
            <a:off x="5486401" y="3703534"/>
            <a:ext cx="5310815" cy="3124200"/>
          </a:xfrm>
          <a:prstGeom prst="rect">
            <a:avLst/>
          </a:prstGeom>
          <a:ln>
            <a:noFill/>
          </a:ln>
          <a:effectLst>
            <a:softEdge rad="112500"/>
          </a:effectLst>
        </p:spPr>
      </p:pic>
      <p:pic>
        <p:nvPicPr>
          <p:cNvPr id="14341" name="Picture 5" descr="C:\Users\Ptr. Daniel White\Desktop\Prophecy pictures\Revelation 1\revelation 2\gems_525x330.jpg"/>
          <p:cNvPicPr>
            <a:picLocks noChangeAspect="1" noChangeArrowheads="1"/>
          </p:cNvPicPr>
          <p:nvPr/>
        </p:nvPicPr>
        <p:blipFill>
          <a:blip r:embed="rId6" cstate="print"/>
          <a:srcRect/>
          <a:stretch>
            <a:fillRect/>
          </a:stretch>
        </p:blipFill>
        <p:spPr bwMode="auto">
          <a:xfrm>
            <a:off x="1524000" y="0"/>
            <a:ext cx="5257800" cy="3304904"/>
          </a:xfrm>
          <a:prstGeom prst="rect">
            <a:avLst/>
          </a:prstGeom>
          <a:ln>
            <a:noFill/>
          </a:ln>
          <a:effectLst>
            <a:softEdge rad="112500"/>
          </a:effectLst>
        </p:spPr>
      </p:pic>
      <p:pic>
        <p:nvPicPr>
          <p:cNvPr id="14342" name="Picture 6" descr="C:\Users\Ptr. Daniel White\Desktop\Prophecy pictures\Revelation 1\revelation 2\gold1.jpg"/>
          <p:cNvPicPr>
            <a:picLocks noChangeAspect="1" noChangeArrowheads="1"/>
          </p:cNvPicPr>
          <p:nvPr/>
        </p:nvPicPr>
        <p:blipFill>
          <a:blip r:embed="rId7" cstate="print"/>
          <a:srcRect/>
          <a:stretch>
            <a:fillRect/>
          </a:stretch>
        </p:blipFill>
        <p:spPr bwMode="auto">
          <a:xfrm>
            <a:off x="1524000" y="3200400"/>
            <a:ext cx="2857500" cy="3657600"/>
          </a:xfrm>
          <a:prstGeom prst="rect">
            <a:avLst/>
          </a:prstGeom>
          <a:ln>
            <a:noFill/>
          </a:ln>
          <a:effectLst>
            <a:softEdge rad="112500"/>
          </a:effectLst>
        </p:spPr>
      </p:pic>
      <p:pic>
        <p:nvPicPr>
          <p:cNvPr id="14343" name="Picture 7" descr="C:\Users\Ptr. Daniel White\Desktop\Prophecy pictures\Revelation 1\revelation 2\luxury_boats_mega.jpg"/>
          <p:cNvPicPr>
            <a:picLocks noChangeAspect="1" noChangeArrowheads="1"/>
          </p:cNvPicPr>
          <p:nvPr/>
        </p:nvPicPr>
        <p:blipFill>
          <a:blip r:embed="rId8" cstate="print"/>
          <a:srcRect/>
          <a:stretch>
            <a:fillRect/>
          </a:stretch>
        </p:blipFill>
        <p:spPr bwMode="auto">
          <a:xfrm>
            <a:off x="1524001" y="-84669"/>
            <a:ext cx="3116227" cy="2142070"/>
          </a:xfrm>
          <a:prstGeom prst="rect">
            <a:avLst/>
          </a:prstGeom>
          <a:ln>
            <a:noFill/>
          </a:ln>
          <a:effectLst>
            <a:softEdge rad="112500"/>
          </a:effectLst>
        </p:spPr>
      </p:pic>
      <p:pic>
        <p:nvPicPr>
          <p:cNvPr id="14344" name="Picture 8" descr="C:\Users\Ptr. Daniel White\Desktop\Prophecy pictures\Revelation 1\revelation 2\PKUTXT351Precious-Stones.jpg"/>
          <p:cNvPicPr>
            <a:picLocks noChangeAspect="1" noChangeArrowheads="1"/>
          </p:cNvPicPr>
          <p:nvPr/>
        </p:nvPicPr>
        <p:blipFill>
          <a:blip r:embed="rId9" cstate="print"/>
          <a:srcRect/>
          <a:stretch>
            <a:fillRect/>
          </a:stretch>
        </p:blipFill>
        <p:spPr bwMode="auto">
          <a:xfrm>
            <a:off x="7759242" y="4724400"/>
            <a:ext cx="1778914" cy="2057400"/>
          </a:xfrm>
          <a:prstGeom prst="rect">
            <a:avLst/>
          </a:prstGeom>
          <a:ln>
            <a:noFill/>
          </a:ln>
          <a:effectLst>
            <a:softEdge rad="112500"/>
          </a:effectLst>
        </p:spPr>
      </p:pic>
      <p:pic>
        <p:nvPicPr>
          <p:cNvPr id="14347" name="Picture 11" descr="C:\Users\Ptr. Daniel White\Desktop\Prophecy pictures\Revelation 1\revelation 2\vatican.jpg"/>
          <p:cNvPicPr>
            <a:picLocks noChangeAspect="1" noChangeArrowheads="1"/>
          </p:cNvPicPr>
          <p:nvPr/>
        </p:nvPicPr>
        <p:blipFill>
          <a:blip r:embed="rId10" cstate="print"/>
          <a:srcRect/>
          <a:stretch>
            <a:fillRect/>
          </a:stretch>
        </p:blipFill>
        <p:spPr bwMode="auto">
          <a:xfrm>
            <a:off x="4402153" y="1472406"/>
            <a:ext cx="2934891" cy="3913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348" name="Picture 12" descr="C:\Users\Ptr. Daniel White\Desktop\Prophecy pictures\Revelation 1\revelation 2\wine_5.jpg"/>
          <p:cNvPicPr>
            <a:picLocks noChangeAspect="1" noChangeArrowheads="1"/>
          </p:cNvPicPr>
          <p:nvPr/>
        </p:nvPicPr>
        <p:blipFill>
          <a:blip r:embed="rId11" cstate="print"/>
          <a:srcRect/>
          <a:stretch>
            <a:fillRect/>
          </a:stretch>
        </p:blipFill>
        <p:spPr bwMode="auto">
          <a:xfrm>
            <a:off x="7848600" y="228600"/>
            <a:ext cx="1545292" cy="1905000"/>
          </a:xfrm>
          <a:prstGeom prst="rect">
            <a:avLst/>
          </a:prstGeom>
          <a:ln>
            <a:noFill/>
          </a:ln>
          <a:effectLst>
            <a:softEdge rad="112500"/>
          </a:effectLst>
        </p:spPr>
      </p:pic>
      <p:pic>
        <p:nvPicPr>
          <p:cNvPr id="14350" name="Picture 14" descr="C:\Users\Ptr. Daniel White\Desktop\Prophecy pictures\Revelation 1\revelation 2\lamborghini_murcielago_1.jpg"/>
          <p:cNvPicPr>
            <a:picLocks noChangeAspect="1" noChangeArrowheads="1"/>
          </p:cNvPicPr>
          <p:nvPr/>
        </p:nvPicPr>
        <p:blipFill>
          <a:blip r:embed="rId12" cstate="print"/>
          <a:srcRect/>
          <a:stretch>
            <a:fillRect/>
          </a:stretch>
        </p:blipFill>
        <p:spPr bwMode="auto">
          <a:xfrm>
            <a:off x="1905000" y="4876800"/>
            <a:ext cx="1752600" cy="1580754"/>
          </a:xfrm>
          <a:prstGeom prst="rect">
            <a:avLst/>
          </a:prstGeom>
          <a:ln>
            <a:noFill/>
          </a:ln>
          <a:effectLst>
            <a:softEdge rad="112500"/>
          </a:effectLst>
        </p:spPr>
      </p:pic>
      <p:pic>
        <p:nvPicPr>
          <p:cNvPr id="14351" name="Picture 15" descr="C:\Users\Ptr. Daniel White\Desktop\Prophecy pictures\Revelation 1\revelation 2\8011-2007926-wine_tasting1.jpg"/>
          <p:cNvPicPr>
            <a:picLocks noChangeAspect="1" noChangeArrowheads="1"/>
          </p:cNvPicPr>
          <p:nvPr/>
        </p:nvPicPr>
        <p:blipFill>
          <a:blip r:embed="rId13" cstate="print"/>
          <a:srcRect/>
          <a:stretch>
            <a:fillRect/>
          </a:stretch>
        </p:blipFill>
        <p:spPr bwMode="auto">
          <a:xfrm>
            <a:off x="2133600" y="2231572"/>
            <a:ext cx="1524000" cy="1959429"/>
          </a:xfrm>
          <a:prstGeom prst="rect">
            <a:avLst/>
          </a:prstGeom>
          <a:ln>
            <a:noFill/>
          </a:ln>
          <a:effectLst>
            <a:softEdge rad="112500"/>
          </a:effectLst>
        </p:spPr>
      </p:pic>
      <p:pic>
        <p:nvPicPr>
          <p:cNvPr id="14352" name="Picture 16" descr="C:\Users\Ptr. Daniel White\Desktop\Prophecy pictures\Revelation 1\revelation 2\PenningtonFineFoods1.jpg"/>
          <p:cNvPicPr>
            <a:picLocks noChangeAspect="1" noChangeArrowheads="1"/>
          </p:cNvPicPr>
          <p:nvPr/>
        </p:nvPicPr>
        <p:blipFill>
          <a:blip r:embed="rId14" cstate="print"/>
          <a:srcRect/>
          <a:stretch>
            <a:fillRect/>
          </a:stretch>
        </p:blipFill>
        <p:spPr bwMode="auto">
          <a:xfrm>
            <a:off x="7467600" y="2667000"/>
            <a:ext cx="2743200" cy="2057400"/>
          </a:xfrm>
          <a:prstGeom prst="rect">
            <a:avLst/>
          </a:prstGeom>
          <a:ln>
            <a:noFill/>
          </a:ln>
          <a:effectLst>
            <a:softEdge rad="112500"/>
          </a:effectLst>
        </p:spPr>
      </p:pic>
      <p:sp>
        <p:nvSpPr>
          <p:cNvPr id="14" name="Title 13"/>
          <p:cNvSpPr>
            <a:spLocks noGrp="1"/>
          </p:cNvSpPr>
          <p:nvPr>
            <p:ph type="title"/>
          </p:nvPr>
        </p:nvSpPr>
        <p:spPr>
          <a:xfrm>
            <a:off x="1981200" y="685800"/>
            <a:ext cx="8229600" cy="1981200"/>
          </a:xfrm>
        </p:spPr>
        <p:txBody>
          <a:bodyPr>
            <a:noAutofit/>
          </a:bodyPr>
          <a:lstStyle/>
          <a:p>
            <a:pPr algn="ctr"/>
            <a:r>
              <a:rPr lang="en-US" sz="5400" b="1" i="1" dirty="0">
                <a:ln>
                  <a:solidFill>
                    <a:schemeClr val="accent6">
                      <a:lumMod val="50000"/>
                    </a:schemeClr>
                  </a:solidFill>
                </a:ln>
                <a:effectLst>
                  <a:glow rad="101600">
                    <a:schemeClr val="bg1">
                      <a:alpha val="60000"/>
                    </a:schemeClr>
                  </a:glow>
                </a:effectLst>
                <a:latin typeface="+mn-lt"/>
              </a:rPr>
              <a:t>“The merchants of the earth are waxed rich through the abundance of her delicacies…”</a:t>
            </a:r>
          </a:p>
        </p:txBody>
      </p:sp>
    </p:spTree>
    <p:extLst>
      <p:ext uri="{BB962C8B-B14F-4D97-AF65-F5344CB8AC3E}">
        <p14:creationId xmlns:p14="http://schemas.microsoft.com/office/powerpoint/2010/main" val="346105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tr. Daniel White\Desktop\Prophecy pictures\Revelation 1\Catholic\Rome 3.jpg"/>
          <p:cNvPicPr>
            <a:picLocks noChangeAspect="1" noChangeArrowheads="1"/>
          </p:cNvPicPr>
          <p:nvPr/>
        </p:nvPicPr>
        <p:blipFill>
          <a:blip r:embed="rId3" cstate="print">
            <a:lum bright="-20000"/>
          </a:blip>
          <a:srcRect/>
          <a:stretch>
            <a:fillRect/>
          </a:stretch>
        </p:blipFill>
        <p:spPr bwMode="auto">
          <a:xfrm>
            <a:off x="1607829" y="2895600"/>
            <a:ext cx="5402571" cy="3733800"/>
          </a:xfrm>
          <a:prstGeom prst="ellipse">
            <a:avLst/>
          </a:prstGeom>
          <a:ln>
            <a:noFill/>
          </a:ln>
          <a:effectLst>
            <a:softEdge rad="112500"/>
          </a:effectLst>
        </p:spPr>
      </p:pic>
      <p:pic>
        <p:nvPicPr>
          <p:cNvPr id="17411" name="Picture 3" descr="C:\Users\Ptr. Daniel White\Desktop\Prophecy pictures\Revelation 1\tn_seccom.jpg"/>
          <p:cNvPicPr>
            <a:picLocks noChangeAspect="1" noChangeArrowheads="1"/>
          </p:cNvPicPr>
          <p:nvPr/>
        </p:nvPicPr>
        <p:blipFill>
          <a:blip r:embed="rId4" cstate="print">
            <a:lum/>
          </a:blip>
          <a:srcRect/>
          <a:stretch>
            <a:fillRect/>
          </a:stretch>
        </p:blipFill>
        <p:spPr bwMode="auto">
          <a:xfrm>
            <a:off x="6858000" y="228600"/>
            <a:ext cx="3559266" cy="3429000"/>
          </a:xfrm>
          <a:prstGeom prst="ellipse">
            <a:avLst/>
          </a:prstGeom>
          <a:ln>
            <a:noFill/>
          </a:ln>
          <a:effectLst>
            <a:softEdge rad="112500"/>
          </a:effectLst>
        </p:spPr>
      </p:pic>
      <p:sp>
        <p:nvSpPr>
          <p:cNvPr id="4" name="Title 3"/>
          <p:cNvSpPr>
            <a:spLocks noGrp="1"/>
          </p:cNvSpPr>
          <p:nvPr>
            <p:ph type="title"/>
          </p:nvPr>
        </p:nvSpPr>
        <p:spPr>
          <a:xfrm>
            <a:off x="1676400" y="274638"/>
            <a:ext cx="5181600" cy="2620962"/>
          </a:xfrm>
        </p:spPr>
        <p:txBody>
          <a:bodyPr>
            <a:normAutofit/>
          </a:bodyPr>
          <a:lstStyle/>
          <a:p>
            <a:pPr algn="ctr"/>
            <a:r>
              <a:rPr lang="en-US" b="1" i="1" dirty="0">
                <a:ln>
                  <a:solidFill>
                    <a:schemeClr val="bg1"/>
                  </a:solidFill>
                </a:ln>
                <a:effectLst/>
                <a:latin typeface="+mn-lt"/>
              </a:rPr>
              <a:t>“Come out of her, my people, that ye be not partakers of her sins…”</a:t>
            </a:r>
          </a:p>
        </p:txBody>
      </p:sp>
    </p:spTree>
    <p:extLst>
      <p:ext uri="{BB962C8B-B14F-4D97-AF65-F5344CB8AC3E}">
        <p14:creationId xmlns:p14="http://schemas.microsoft.com/office/powerpoint/2010/main" val="240487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Prophecy pictures\Revelation 1\new-jerusalem2.jpg"/>
          <p:cNvPicPr>
            <a:picLocks noChangeAspect="1" noChangeArrowheads="1"/>
          </p:cNvPicPr>
          <p:nvPr/>
        </p:nvPicPr>
        <p:blipFill>
          <a:blip r:embed="rId3" cstate="print"/>
          <a:srcRect/>
          <a:stretch>
            <a:fillRect/>
          </a:stretch>
        </p:blipFill>
        <p:spPr bwMode="auto">
          <a:xfrm>
            <a:off x="1524001" y="0"/>
            <a:ext cx="9143999" cy="6858000"/>
          </a:xfrm>
          <a:prstGeom prst="rect">
            <a:avLst/>
          </a:prstGeom>
          <a:noFill/>
        </p:spPr>
      </p:pic>
      <p:pic>
        <p:nvPicPr>
          <p:cNvPr id="18435" name="Picture 3" descr="C:\Users\Ptr. Daniel White\Desktop\Prophecy pictures\Revelation 1\Catholic\vatican.jpg 2.bmp"/>
          <p:cNvPicPr>
            <a:picLocks noChangeAspect="1" noChangeArrowheads="1"/>
          </p:cNvPicPr>
          <p:nvPr/>
        </p:nvPicPr>
        <p:blipFill>
          <a:blip r:embed="rId4" cstate="print"/>
          <a:srcRect/>
          <a:stretch>
            <a:fillRect/>
          </a:stretch>
        </p:blipFill>
        <p:spPr bwMode="auto">
          <a:xfrm>
            <a:off x="2743200" y="3505200"/>
            <a:ext cx="6629400" cy="3352800"/>
          </a:xfrm>
          <a:prstGeom prst="rect">
            <a:avLst/>
          </a:prstGeom>
          <a:ln>
            <a:noFill/>
          </a:ln>
          <a:effectLst>
            <a:softEdge rad="112500"/>
          </a:effectLst>
        </p:spPr>
      </p:pic>
      <p:sp>
        <p:nvSpPr>
          <p:cNvPr id="4" name="Title 3"/>
          <p:cNvSpPr>
            <a:spLocks noGrp="1"/>
          </p:cNvSpPr>
          <p:nvPr>
            <p:ph type="title"/>
          </p:nvPr>
        </p:nvSpPr>
        <p:spPr>
          <a:xfrm>
            <a:off x="1524000" y="0"/>
            <a:ext cx="9144000" cy="1676400"/>
          </a:xfrm>
        </p:spPr>
        <p:txBody>
          <a:bodyPr>
            <a:noAutofit/>
          </a:bodyPr>
          <a:lstStyle/>
          <a:p>
            <a:r>
              <a:rPr lang="en-US" i="1" dirty="0">
                <a:effectLst>
                  <a:glow rad="228600">
                    <a:schemeClr val="bg1">
                      <a:alpha val="40000"/>
                    </a:schemeClr>
                  </a:glow>
                </a:effectLst>
                <a:latin typeface="+mn-lt"/>
              </a:rPr>
              <a:t>“Her sins have reached unto heaven…”</a:t>
            </a:r>
            <a:br>
              <a:rPr lang="en-US" i="1" dirty="0">
                <a:effectLst>
                  <a:glow rad="228600">
                    <a:schemeClr val="bg1">
                      <a:alpha val="40000"/>
                    </a:schemeClr>
                  </a:glow>
                </a:effectLst>
                <a:latin typeface="+mn-lt"/>
              </a:rPr>
            </a:br>
            <a:endParaRPr lang="en-US" i="1" dirty="0">
              <a:effectLst>
                <a:glow rad="228600">
                  <a:schemeClr val="bg1">
                    <a:alpha val="40000"/>
                  </a:schemeClr>
                </a:glow>
              </a:effectLst>
              <a:latin typeface="+mn-lt"/>
            </a:endParaRPr>
          </a:p>
        </p:txBody>
      </p:sp>
    </p:spTree>
    <p:extLst>
      <p:ext uri="{BB962C8B-B14F-4D97-AF65-F5344CB8AC3E}">
        <p14:creationId xmlns:p14="http://schemas.microsoft.com/office/powerpoint/2010/main" val="255649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87" y="90805"/>
            <a:ext cx="10515600" cy="1325563"/>
          </a:xfrm>
        </p:spPr>
        <p:txBody>
          <a:bodyPr/>
          <a:lstStyle/>
          <a:p>
            <a:pPr algn="ctr"/>
            <a:r>
              <a:rPr lang="en-US" b="1" dirty="0"/>
              <a:t>Satan has teachers</a:t>
            </a:r>
          </a:p>
        </p:txBody>
      </p:sp>
      <p:pic>
        <p:nvPicPr>
          <p:cNvPr id="1028" name="Picture 4" descr="http://www.sermoncentral.com/Images/Sermon-PowerPoint-Templates/W/a/PowerPoint-Template-Warnings-Against-False-Teachers_slide1_426x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734" y="1583886"/>
            <a:ext cx="6447906" cy="483592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101231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05" y="606194"/>
            <a:ext cx="11862262" cy="1325563"/>
          </a:xfrm>
        </p:spPr>
        <p:txBody>
          <a:bodyPr>
            <a:noAutofit/>
          </a:bodyPr>
          <a:lstStyle/>
          <a:p>
            <a:r>
              <a:rPr lang="en-US" sz="3200" i="1" dirty="0"/>
              <a:t>Matt.7:15 “Beware of false prophets, which come to you in sheep's clothing, but inwardly they are ravening wolves.”</a:t>
            </a:r>
            <a:br>
              <a:rPr lang="en-US" sz="3200" i="1" dirty="0"/>
            </a:br>
            <a:br>
              <a:rPr lang="en-US" sz="3200" i="1" dirty="0"/>
            </a:br>
            <a:r>
              <a:rPr lang="en-US" sz="3200" i="1" dirty="0"/>
              <a:t>Acts 20:29 “For I know this, that after my departing shall grievous wolves enter in among you, not sparing the flock.”</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437443" y="2846676"/>
            <a:ext cx="3512237" cy="3778568"/>
          </a:xfrm>
          <a:prstGeom prst="rect">
            <a:avLst/>
          </a:prstGeom>
        </p:spPr>
      </p:pic>
      <p:pic>
        <p:nvPicPr>
          <p:cNvPr id="5" name="Picture 4"/>
          <p:cNvPicPr>
            <a:picLocks noChangeAspect="1"/>
          </p:cNvPicPr>
          <p:nvPr/>
        </p:nvPicPr>
        <p:blipFill>
          <a:blip r:embed="rId4"/>
          <a:stretch>
            <a:fillRect/>
          </a:stretch>
        </p:blipFill>
        <p:spPr>
          <a:xfrm>
            <a:off x="1421477" y="2629419"/>
            <a:ext cx="4536152" cy="4536152"/>
          </a:xfrm>
          <a:prstGeom prst="rect">
            <a:avLst/>
          </a:prstGeom>
        </p:spPr>
      </p:pic>
    </p:spTree>
    <p:extLst>
      <p:ext uri="{BB962C8B-B14F-4D97-AF65-F5344CB8AC3E}">
        <p14:creationId xmlns:p14="http://schemas.microsoft.com/office/powerpoint/2010/main" val="395634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18" y="564630"/>
            <a:ext cx="11787447" cy="1325563"/>
          </a:xfrm>
        </p:spPr>
        <p:txBody>
          <a:bodyPr>
            <a:noAutofit/>
          </a:bodyPr>
          <a:lstStyle/>
          <a:p>
            <a:pPr algn="ctr"/>
            <a:r>
              <a:rPr lang="en-US" sz="3600" i="1" dirty="0"/>
              <a:t>Acts 20:30-31 “Also of your own selves shall men arise, speaking perverse things, to draw away disciples after them. Therefore watch, and remember, that by the space of three years I ceased not to warn every one night and day with tears.”</a:t>
            </a:r>
          </a:p>
        </p:txBody>
      </p:sp>
      <p:pic>
        <p:nvPicPr>
          <p:cNvPr id="3074" name="Picture 2" descr="http://www.dhefc.com/wp-content/uploads/2015/01/wolf-sheep-770x4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003" y="2581274"/>
            <a:ext cx="7334250" cy="427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0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687" y="1994420"/>
            <a:ext cx="10515600" cy="1325563"/>
          </a:xfrm>
        </p:spPr>
        <p:txBody>
          <a:bodyPr>
            <a:noAutofit/>
          </a:bodyPr>
          <a:lstStyle/>
          <a:p>
            <a:r>
              <a:rPr lang="en-US" sz="3600" i="1" dirty="0"/>
              <a:t>Jude 1:3-4 "Beloved, when I gave all diligence to write unto you of the common salvation, it was needful for me to write unto you, and exhort you that ye should earnestly contend for the faith which was once delivered unto the saints. For there are </a:t>
            </a:r>
            <a:r>
              <a:rPr lang="en-US" sz="3600" i="1" u="sng" dirty="0"/>
              <a:t>certain men crept in unawares</a:t>
            </a:r>
            <a:r>
              <a:rPr lang="en-US" sz="3600" i="1" dirty="0"/>
              <a:t>, who were before of old ordained to this condemnation, ungodly men, turning the grace of our God into lasciviousness, and denying the only Lord God, and our Lord Jesus Christ."</a:t>
            </a:r>
            <a:r>
              <a:rPr lang="en-US" sz="3600" dirty="0"/>
              <a:t> </a:t>
            </a:r>
            <a:br>
              <a:rPr lang="en-US" sz="3600" dirty="0"/>
            </a:br>
            <a:endParaRPr lang="en-US" sz="3600" dirty="0"/>
          </a:p>
        </p:txBody>
      </p:sp>
      <p:pic>
        <p:nvPicPr>
          <p:cNvPr id="3" name="Picture 2"/>
          <p:cNvPicPr>
            <a:picLocks noChangeAspect="1"/>
          </p:cNvPicPr>
          <p:nvPr/>
        </p:nvPicPr>
        <p:blipFill>
          <a:blip r:embed="rId2"/>
          <a:stretch>
            <a:fillRect/>
          </a:stretch>
        </p:blipFill>
        <p:spPr>
          <a:xfrm>
            <a:off x="6101542" y="4262799"/>
            <a:ext cx="4605770" cy="2444705"/>
          </a:xfrm>
          <a:prstGeom prst="rect">
            <a:avLst/>
          </a:prstGeom>
        </p:spPr>
      </p:pic>
    </p:spTree>
    <p:extLst>
      <p:ext uri="{BB962C8B-B14F-4D97-AF65-F5344CB8AC3E}">
        <p14:creationId xmlns:p14="http://schemas.microsoft.com/office/powerpoint/2010/main" val="112007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011" y="2634499"/>
            <a:ext cx="6982690" cy="1325563"/>
          </a:xfrm>
        </p:spPr>
        <p:txBody>
          <a:bodyPr>
            <a:noAutofit/>
          </a:bodyPr>
          <a:lstStyle/>
          <a:p>
            <a:pPr algn="ctr"/>
            <a:r>
              <a:rPr lang="en-US" sz="4000" i="1" dirty="0"/>
              <a:t>(2 Peter 2:1)</a:t>
            </a:r>
            <a:br>
              <a:rPr lang="en-US" sz="4000" i="1" dirty="0"/>
            </a:br>
            <a:r>
              <a:rPr lang="en-US" sz="4000" i="1" dirty="0"/>
              <a:t> “But there were false prophets also among the people, even as there shall be false teachers among you, who privily shall bring in damnable heresies, even denying the Lord that bought them, and bring upon themselves swift destruction.”</a:t>
            </a:r>
          </a:p>
        </p:txBody>
      </p:sp>
      <p:pic>
        <p:nvPicPr>
          <p:cNvPr id="8194" name="Picture 2" descr="http://sleepersawakened.com/wp-admin/images/falseshephe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09" y="141316"/>
            <a:ext cx="4140777" cy="662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52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008" y="-182880"/>
            <a:ext cx="10515600" cy="1325563"/>
          </a:xfrm>
        </p:spPr>
        <p:txBody>
          <a:bodyPr/>
          <a:lstStyle/>
          <a:p>
            <a:pPr algn="ctr"/>
            <a:r>
              <a:rPr lang="en-US" b="1" dirty="0"/>
              <a:t>He imitates God</a:t>
            </a:r>
          </a:p>
        </p:txBody>
      </p:sp>
      <p:sp>
        <p:nvSpPr>
          <p:cNvPr id="3" name="Content Placeholder 2"/>
          <p:cNvSpPr>
            <a:spLocks noGrp="1"/>
          </p:cNvSpPr>
          <p:nvPr>
            <p:ph idx="1"/>
          </p:nvPr>
        </p:nvSpPr>
        <p:spPr>
          <a:xfrm>
            <a:off x="58190" y="1035915"/>
            <a:ext cx="12133810" cy="5946775"/>
          </a:xfrm>
        </p:spPr>
        <p:txBody>
          <a:bodyPr>
            <a:normAutofit/>
          </a:bodyPr>
          <a:lstStyle/>
          <a:p>
            <a:r>
              <a:rPr lang="en-US" sz="3200" dirty="0"/>
              <a:t>Imitation may well be the most sincere form of flattery. While the devil hates God, on the one hand, he nevertheless possesses an obsession to be like God - </a:t>
            </a:r>
            <a:r>
              <a:rPr lang="en-US" sz="3200" i="1" dirty="0"/>
              <a:t> Isa. 14:14 “I will be like the most High.”</a:t>
            </a:r>
          </a:p>
          <a:p>
            <a:r>
              <a:rPr lang="en-US" sz="3200" dirty="0"/>
              <a:t>How ironic that God offers freely to all repenting sinners that priceless privilege which Satan desperately and unsuccessfully has long sought, namely, to be like God. The Apostle John describes this truth for us:</a:t>
            </a:r>
          </a:p>
          <a:p>
            <a:r>
              <a:rPr lang="en-US" sz="3200" i="1" dirty="0">
                <a:solidFill>
                  <a:srgbClr val="FFFF00"/>
                </a:solidFill>
              </a:rPr>
              <a:t>"Behold, what manner of love the Father hath bestowed upon us, that we should be called the sons of God: therefore the world knoweth us not, because it knew him not. Beloved, now are we the sons of God, and it doth not yet appear what we shall be: but we know that, when he shall appear, we shall be like him; for we shall see him as he is”       (1 John 3:1-2)</a:t>
            </a:r>
          </a:p>
        </p:txBody>
      </p:sp>
    </p:spTree>
    <p:extLst>
      <p:ext uri="{BB962C8B-B14F-4D97-AF65-F5344CB8AC3E}">
        <p14:creationId xmlns:p14="http://schemas.microsoft.com/office/powerpoint/2010/main" val="226067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79" y="739832"/>
            <a:ext cx="11829011" cy="2253384"/>
          </a:xfrm>
        </p:spPr>
        <p:txBody>
          <a:bodyPr>
            <a:noAutofit/>
          </a:bodyPr>
          <a:lstStyle/>
          <a:p>
            <a:r>
              <a:rPr lang="en-US" sz="3600" i="1" dirty="0"/>
              <a:t> 2 Peter 2:2, 14  “And many shall follow their </a:t>
            </a:r>
            <a:r>
              <a:rPr lang="en-US" sz="3600" i="1" u="sng" dirty="0"/>
              <a:t>pernicious</a:t>
            </a:r>
            <a:r>
              <a:rPr lang="en-US" sz="3600" i="1" dirty="0"/>
              <a:t> </a:t>
            </a:r>
            <a:r>
              <a:rPr lang="en-US" sz="3600" dirty="0"/>
              <a:t>(destructive ways of immorality) </a:t>
            </a:r>
            <a:r>
              <a:rPr lang="en-US" sz="3600" i="1" dirty="0"/>
              <a:t>ways; by reason of whom the way of truth shall be evil spoken of...</a:t>
            </a:r>
            <a:r>
              <a:rPr lang="en-US" sz="3600" i="1" u="sng" dirty="0"/>
              <a:t>beguiling unstable souls</a:t>
            </a:r>
            <a:r>
              <a:rPr lang="en-US" sz="3600" i="1" dirty="0"/>
              <a:t>.“</a:t>
            </a:r>
            <a:br>
              <a:rPr lang="en-US" sz="3600" i="1" dirty="0"/>
            </a:br>
            <a:br>
              <a:rPr lang="en-US" sz="3600" i="1" dirty="0"/>
            </a:br>
            <a:r>
              <a:rPr lang="en-US" sz="3600" i="1" dirty="0"/>
              <a:t> Rom. 16:18 “For they that are such serve not our Lord Jesus Christ, but their own belly; and by good words and fair speeches </a:t>
            </a:r>
            <a:r>
              <a:rPr lang="en-US" sz="3600" i="1" u="sng" dirty="0"/>
              <a:t>deceive the hearts of the simple</a:t>
            </a:r>
            <a:r>
              <a:rPr lang="en-US" sz="3600" i="1" dirty="0"/>
              <a:t>.”</a:t>
            </a:r>
          </a:p>
        </p:txBody>
      </p:sp>
      <p:pic>
        <p:nvPicPr>
          <p:cNvPr id="6146" name="Picture 2" descr="https://i.ytimg.com/vi/mdmhuCCIIUg/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822" y="3266584"/>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2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7829" y="3956379"/>
            <a:ext cx="10543591" cy="2554545"/>
          </a:xfrm>
          <a:prstGeom prst="rect">
            <a:avLst/>
          </a:prstGeom>
        </p:spPr>
        <p:txBody>
          <a:bodyPr wrap="square">
            <a:spAutoFit/>
          </a:bodyPr>
          <a:lstStyle/>
          <a:p>
            <a:pPr algn="ctr"/>
            <a:r>
              <a:rPr lang="en-US" sz="4000" i="1" dirty="0"/>
              <a:t>(2 Corinthians 11:3) “But I fear, lest by any means, as the serpent beguiled Eve through his </a:t>
            </a:r>
            <a:r>
              <a:rPr lang="en-US" sz="4000" i="1" dirty="0" err="1"/>
              <a:t>subtilty</a:t>
            </a:r>
            <a:r>
              <a:rPr lang="en-US" sz="4000" i="1" dirty="0"/>
              <a:t>, so your minds should be corrupted from the simplicity that is in Christ.”</a:t>
            </a:r>
          </a:p>
        </p:txBody>
      </p:sp>
      <p:pic>
        <p:nvPicPr>
          <p:cNvPr id="3" name="Picture 2"/>
          <p:cNvPicPr>
            <a:picLocks noChangeAspect="1"/>
          </p:cNvPicPr>
          <p:nvPr/>
        </p:nvPicPr>
        <p:blipFill>
          <a:blip r:embed="rId2"/>
          <a:stretch>
            <a:fillRect/>
          </a:stretch>
        </p:blipFill>
        <p:spPr>
          <a:xfrm>
            <a:off x="2332654" y="121498"/>
            <a:ext cx="7203232" cy="3601616"/>
          </a:xfrm>
          <a:prstGeom prst="rect">
            <a:avLst/>
          </a:prstGeom>
        </p:spPr>
      </p:pic>
    </p:spTree>
    <p:extLst>
      <p:ext uri="{BB962C8B-B14F-4D97-AF65-F5344CB8AC3E}">
        <p14:creationId xmlns:p14="http://schemas.microsoft.com/office/powerpoint/2010/main" val="246364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84965"/>
          </a:xfrm>
        </p:spPr>
        <p:txBody>
          <a:bodyPr>
            <a:normAutofit/>
          </a:bodyPr>
          <a:lstStyle/>
          <a:p>
            <a:pPr algn="ctr"/>
            <a:r>
              <a:rPr lang="en-US" i="1" dirty="0"/>
              <a:t>(2 Corinthians 11:13-15) “For such are false apostles, deceitful workers, transforming themselves into the apostles of Christ. And no marvel; for Satan himself is transformed into an angel of light. Therefore it is no great thing if his ministers also be transformed as the ministers of righteousness; whose end shall be according to their works.”</a:t>
            </a:r>
          </a:p>
        </p:txBody>
      </p:sp>
    </p:spTree>
    <p:extLst>
      <p:ext uri="{BB962C8B-B14F-4D97-AF65-F5344CB8AC3E}">
        <p14:creationId xmlns:p14="http://schemas.microsoft.com/office/powerpoint/2010/main" val="200525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448" y="2954337"/>
            <a:ext cx="8478982" cy="3699799"/>
          </a:xfrm>
        </p:spPr>
        <p:txBody>
          <a:bodyPr>
            <a:normAutofit/>
          </a:bodyPr>
          <a:lstStyle/>
          <a:p>
            <a:r>
              <a:rPr lang="en-US" dirty="0"/>
              <a:t>Dr. Donald Barnhouse: When searching for the devil one should not forget to check behind the pulpit.</a:t>
            </a:r>
            <a:br>
              <a:rPr lang="en-US" dirty="0"/>
            </a:br>
            <a:endParaRPr lang="en-US" dirty="0"/>
          </a:p>
        </p:txBody>
      </p:sp>
      <p:pic>
        <p:nvPicPr>
          <p:cNvPr id="3" name="Picture 2"/>
          <p:cNvPicPr>
            <a:picLocks noChangeAspect="1"/>
          </p:cNvPicPr>
          <p:nvPr/>
        </p:nvPicPr>
        <p:blipFill>
          <a:blip r:embed="rId2"/>
          <a:stretch>
            <a:fillRect/>
          </a:stretch>
        </p:blipFill>
        <p:spPr>
          <a:xfrm>
            <a:off x="164870" y="91642"/>
            <a:ext cx="3018905" cy="2264179"/>
          </a:xfrm>
          <a:prstGeom prst="rect">
            <a:avLst/>
          </a:prstGeom>
        </p:spPr>
      </p:pic>
      <p:pic>
        <p:nvPicPr>
          <p:cNvPr id="4" name="Picture 3"/>
          <p:cNvPicPr>
            <a:picLocks noChangeAspect="1"/>
          </p:cNvPicPr>
          <p:nvPr/>
        </p:nvPicPr>
        <p:blipFill rotWithShape="1">
          <a:blip r:embed="rId3"/>
          <a:srcRect l="60704" t="132"/>
          <a:stretch/>
        </p:blipFill>
        <p:spPr>
          <a:xfrm>
            <a:off x="9052560" y="2244436"/>
            <a:ext cx="2919498" cy="4613564"/>
          </a:xfrm>
          <a:prstGeom prst="rect">
            <a:avLst/>
          </a:prstGeom>
          <a:ln>
            <a:noFill/>
          </a:ln>
          <a:effectLst>
            <a:softEdge rad="112500"/>
          </a:effectLst>
        </p:spPr>
      </p:pic>
      <p:pic>
        <p:nvPicPr>
          <p:cNvPr id="5" name="Picture 4"/>
          <p:cNvPicPr>
            <a:picLocks noChangeAspect="1"/>
          </p:cNvPicPr>
          <p:nvPr/>
        </p:nvPicPr>
        <p:blipFill rotWithShape="1">
          <a:blip r:embed="rId3"/>
          <a:srcRect l="60704" t="6549" r="30159" b="79595"/>
          <a:stretch/>
        </p:blipFill>
        <p:spPr>
          <a:xfrm>
            <a:off x="9052560" y="2954337"/>
            <a:ext cx="612371" cy="703263"/>
          </a:xfrm>
          <a:prstGeom prst="rect">
            <a:avLst/>
          </a:prstGeom>
          <a:ln>
            <a:noFill/>
          </a:ln>
          <a:effectLst>
            <a:softEdge rad="112500"/>
          </a:effectLst>
        </p:spPr>
      </p:pic>
    </p:spTree>
    <p:extLst>
      <p:ext uri="{BB962C8B-B14F-4D97-AF65-F5344CB8AC3E}">
        <p14:creationId xmlns:p14="http://schemas.microsoft.com/office/powerpoint/2010/main" val="91357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28" y="548005"/>
            <a:ext cx="12042371" cy="1325563"/>
          </a:xfrm>
        </p:spPr>
        <p:txBody>
          <a:bodyPr>
            <a:noAutofit/>
          </a:bodyPr>
          <a:lstStyle/>
          <a:p>
            <a:r>
              <a:rPr lang="en-US" sz="3600" i="1" dirty="0"/>
              <a:t> 2 Timothy 3:1-13 "This know also, that in the last days perilous times shall come...But evil men and seducers shall wax worse and worse, deceiving, and being deceive."</a:t>
            </a:r>
            <a:br>
              <a:rPr lang="en-US" sz="3600" dirty="0"/>
            </a:br>
            <a:endParaRPr lang="en-US" sz="3600" dirty="0"/>
          </a:p>
        </p:txBody>
      </p:sp>
      <p:pic>
        <p:nvPicPr>
          <p:cNvPr id="4" name="Picture 3"/>
          <p:cNvPicPr>
            <a:picLocks noChangeAspect="1"/>
          </p:cNvPicPr>
          <p:nvPr/>
        </p:nvPicPr>
        <p:blipFill>
          <a:blip r:embed="rId2"/>
          <a:stretch>
            <a:fillRect/>
          </a:stretch>
        </p:blipFill>
        <p:spPr>
          <a:xfrm>
            <a:off x="5890953" y="2346266"/>
            <a:ext cx="5716385" cy="4287289"/>
          </a:xfrm>
          <a:prstGeom prst="rect">
            <a:avLst/>
          </a:prstGeom>
        </p:spPr>
      </p:pic>
      <p:sp>
        <p:nvSpPr>
          <p:cNvPr id="6" name="Rectangle 5"/>
          <p:cNvSpPr/>
          <p:nvPr/>
        </p:nvSpPr>
        <p:spPr>
          <a:xfrm>
            <a:off x="1418704" y="3125585"/>
            <a:ext cx="3103419" cy="1938992"/>
          </a:xfrm>
          <a:prstGeom prst="rect">
            <a:avLst/>
          </a:prstGeom>
          <a:solidFill>
            <a:schemeClr val="accent6">
              <a:lumMod val="50000"/>
            </a:schemeClr>
          </a:solidFill>
          <a:ln w="57150">
            <a:solidFill>
              <a:schemeClr val="tx1"/>
            </a:solidFill>
          </a:ln>
        </p:spPr>
        <p:txBody>
          <a:bodyPr wrap="square">
            <a:spAutoFit/>
          </a:bodyPr>
          <a:lstStyle/>
          <a:p>
            <a:pPr algn="ctr"/>
            <a:r>
              <a:rPr lang="en-US" sz="4000" i="1" dirty="0">
                <a:effectLst>
                  <a:glow rad="101600">
                    <a:schemeClr val="bg1">
                      <a:alpha val="60000"/>
                    </a:schemeClr>
                  </a:glow>
                </a:effectLst>
              </a:rPr>
              <a:t>2 Peter 3:3</a:t>
            </a:r>
          </a:p>
          <a:p>
            <a:pPr algn="ctr"/>
            <a:r>
              <a:rPr lang="en-US" sz="4000" i="1" dirty="0">
                <a:effectLst>
                  <a:glow rad="101600">
                    <a:schemeClr val="bg1">
                      <a:alpha val="60000"/>
                    </a:schemeClr>
                  </a:glow>
                </a:effectLst>
              </a:rPr>
              <a:t>1 John 2:18</a:t>
            </a:r>
          </a:p>
          <a:p>
            <a:pPr algn="ctr"/>
            <a:r>
              <a:rPr lang="en-US" sz="4000" i="1" dirty="0">
                <a:effectLst>
                  <a:glow rad="101600">
                    <a:schemeClr val="bg1">
                      <a:alpha val="60000"/>
                    </a:schemeClr>
                  </a:glow>
                </a:effectLst>
              </a:rPr>
              <a:t>Jude 1:18</a:t>
            </a:r>
          </a:p>
        </p:txBody>
      </p:sp>
    </p:spTree>
    <p:extLst>
      <p:ext uri="{BB962C8B-B14F-4D97-AF65-F5344CB8AC3E}">
        <p14:creationId xmlns:p14="http://schemas.microsoft.com/office/powerpoint/2010/main" val="237491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1 John 4:1 “Beloved, believe not every spirit, but try the spirits whether they are of God: because many false prophets are gone out into the world.”</a:t>
            </a:r>
          </a:p>
        </p:txBody>
      </p:sp>
      <p:sp>
        <p:nvSpPr>
          <p:cNvPr id="4" name="Content Placeholder 3"/>
          <p:cNvSpPr>
            <a:spLocks noGrp="1"/>
          </p:cNvSpPr>
          <p:nvPr>
            <p:ph idx="1"/>
          </p:nvPr>
        </p:nvSpPr>
        <p:spPr>
          <a:xfrm>
            <a:off x="5169131" y="3105785"/>
            <a:ext cx="7022869" cy="4351338"/>
          </a:xfrm>
        </p:spPr>
        <p:txBody>
          <a:bodyPr>
            <a:normAutofit/>
          </a:bodyPr>
          <a:lstStyle/>
          <a:p>
            <a:pPr marL="514350" indent="-514350">
              <a:buAutoNum type="arabicPeriod"/>
            </a:pPr>
            <a:r>
              <a:rPr lang="en-US" sz="3200" dirty="0"/>
              <a:t>Test them by the Word – </a:t>
            </a:r>
            <a:r>
              <a:rPr lang="en-US" sz="3200" i="1" dirty="0"/>
              <a:t>Acts 17:112</a:t>
            </a:r>
          </a:p>
          <a:p>
            <a:pPr marL="514350" indent="-514350">
              <a:buAutoNum type="arabicPeriod"/>
            </a:pPr>
            <a:r>
              <a:rPr lang="en-US" sz="3200" dirty="0"/>
              <a:t>Test them by their Fruit – </a:t>
            </a:r>
            <a:r>
              <a:rPr lang="en-US" sz="3200" i="1" dirty="0"/>
              <a:t>Matt. 7:16</a:t>
            </a:r>
          </a:p>
          <a:p>
            <a:pPr marL="514350" indent="-514350">
              <a:buAutoNum type="arabicPeriod"/>
            </a:pPr>
            <a:r>
              <a:rPr lang="en-US" sz="3200" dirty="0"/>
              <a:t>Test them by the Spirit – </a:t>
            </a:r>
            <a:r>
              <a:rPr lang="en-US" sz="3200" i="1" dirty="0"/>
              <a:t>John 16:13</a:t>
            </a:r>
          </a:p>
          <a:p>
            <a:pPr marL="514350" indent="-514350">
              <a:buAutoNum type="arabicPeriod"/>
            </a:pPr>
            <a:r>
              <a:rPr lang="en-US" sz="3200" dirty="0"/>
              <a:t>Test them by the Sound Doctrine that you have been taught – </a:t>
            </a:r>
            <a:r>
              <a:rPr lang="en-US" sz="3200" i="1" dirty="0"/>
              <a:t>Titus 1:9</a:t>
            </a:r>
          </a:p>
          <a:p>
            <a:pPr marL="514350" indent="-514350">
              <a:buAutoNum type="arabicPeriod"/>
            </a:pPr>
            <a:r>
              <a:rPr lang="en-US" sz="3200" dirty="0"/>
              <a:t>Test them through prayer – </a:t>
            </a:r>
            <a:r>
              <a:rPr lang="en-US" sz="3200" i="1" dirty="0"/>
              <a:t>James 1:5</a:t>
            </a:r>
          </a:p>
        </p:txBody>
      </p:sp>
      <p:pic>
        <p:nvPicPr>
          <p:cNvPr id="2050" name="Picture 2" descr="http://principlesforlifeministries.files.wordpress.com/2013/0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684" y="2607021"/>
            <a:ext cx="4647963" cy="3480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5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ogop.org/wp-content/uploads/2015/11/trust-in-the-word-of-god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5356" y="1933473"/>
            <a:ext cx="4760324" cy="28525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8794866" y="3430385"/>
            <a:ext cx="3333403" cy="3333403"/>
          </a:xfrm>
          <a:prstGeom prst="rect">
            <a:avLst/>
          </a:prstGeom>
        </p:spPr>
      </p:pic>
      <p:pic>
        <p:nvPicPr>
          <p:cNvPr id="3" name="Picture 2"/>
          <p:cNvPicPr>
            <a:picLocks noChangeAspect="1"/>
          </p:cNvPicPr>
          <p:nvPr/>
        </p:nvPicPr>
        <p:blipFill>
          <a:blip r:embed="rId4"/>
          <a:stretch>
            <a:fillRect/>
          </a:stretch>
        </p:blipFill>
        <p:spPr>
          <a:xfrm>
            <a:off x="0" y="4272741"/>
            <a:ext cx="3425190" cy="2491047"/>
          </a:xfrm>
          <a:prstGeom prst="rect">
            <a:avLst/>
          </a:prstGeom>
        </p:spPr>
      </p:pic>
      <p:pic>
        <p:nvPicPr>
          <p:cNvPr id="4" name="Picture 3"/>
          <p:cNvPicPr>
            <a:picLocks noChangeAspect="1"/>
          </p:cNvPicPr>
          <p:nvPr/>
        </p:nvPicPr>
        <p:blipFill rotWithShape="1">
          <a:blip r:embed="rId5"/>
          <a:srcRect r="-884" b="17460"/>
          <a:stretch/>
        </p:blipFill>
        <p:spPr>
          <a:xfrm>
            <a:off x="91439" y="60701"/>
            <a:ext cx="3209478" cy="3172950"/>
          </a:xfrm>
          <a:prstGeom prst="rect">
            <a:avLst/>
          </a:prstGeom>
        </p:spPr>
      </p:pic>
      <p:pic>
        <p:nvPicPr>
          <p:cNvPr id="2052" name="Picture 4" descr="http://www.daintl.org/wp-content/uploads/2015/03/2015.03.26-Dilema-of-a-the-Scandalous-Promis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9007" y="60702"/>
            <a:ext cx="3589262" cy="2391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60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1971" y="381866"/>
            <a:ext cx="9351817" cy="526039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07447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549" y="249073"/>
            <a:ext cx="6096000" cy="1815882"/>
          </a:xfrm>
          <a:prstGeom prst="rect">
            <a:avLst/>
          </a:prstGeom>
        </p:spPr>
        <p:txBody>
          <a:bodyPr>
            <a:spAutoFit/>
          </a:bodyPr>
          <a:lstStyle/>
          <a:p>
            <a:pPr algn="ctr"/>
            <a:r>
              <a:rPr lang="en-US" sz="2800" i="1" dirty="0"/>
              <a:t> 1 Kings 12:8 “But he forsook the counsel of the old men, which they had given him, and consulted with the young men that were grown up with him.”</a:t>
            </a:r>
          </a:p>
        </p:txBody>
      </p:sp>
      <p:sp>
        <p:nvSpPr>
          <p:cNvPr id="3" name="Rectangle 2"/>
          <p:cNvSpPr/>
          <p:nvPr/>
        </p:nvSpPr>
        <p:spPr>
          <a:xfrm>
            <a:off x="8598244" y="4804166"/>
            <a:ext cx="3494231" cy="1815882"/>
          </a:xfrm>
          <a:prstGeom prst="rect">
            <a:avLst/>
          </a:prstGeom>
        </p:spPr>
        <p:txBody>
          <a:bodyPr wrap="square">
            <a:spAutoFit/>
          </a:bodyPr>
          <a:lstStyle/>
          <a:p>
            <a:pPr algn="ctr"/>
            <a:r>
              <a:rPr lang="en-US" sz="2800" i="1" dirty="0"/>
              <a:t>Psalm 1:1 “Blessed is the man that </a:t>
            </a:r>
            <a:r>
              <a:rPr lang="en-US" sz="2800" i="1" dirty="0" err="1"/>
              <a:t>walketh</a:t>
            </a:r>
            <a:r>
              <a:rPr lang="en-US" sz="2800" i="1" dirty="0"/>
              <a:t> not in the counsel of the ungodly.”</a:t>
            </a:r>
          </a:p>
        </p:txBody>
      </p:sp>
      <p:sp>
        <p:nvSpPr>
          <p:cNvPr id="4" name="Rectangle 3"/>
          <p:cNvSpPr/>
          <p:nvPr/>
        </p:nvSpPr>
        <p:spPr>
          <a:xfrm>
            <a:off x="6200191" y="2742063"/>
            <a:ext cx="5453149" cy="1815882"/>
          </a:xfrm>
          <a:prstGeom prst="rect">
            <a:avLst/>
          </a:prstGeom>
        </p:spPr>
        <p:txBody>
          <a:bodyPr wrap="square">
            <a:spAutoFit/>
          </a:bodyPr>
          <a:lstStyle/>
          <a:p>
            <a:pPr algn="ctr"/>
            <a:r>
              <a:rPr lang="en-US" sz="2800" i="1" dirty="0"/>
              <a:t> Psalm 33:10 “The LORD </a:t>
            </a:r>
            <a:r>
              <a:rPr lang="en-US" sz="2800" i="1" dirty="0" err="1"/>
              <a:t>bringeth</a:t>
            </a:r>
            <a:r>
              <a:rPr lang="en-US" sz="2800" i="1" dirty="0"/>
              <a:t> the counsel of the heathen to </a:t>
            </a:r>
            <a:r>
              <a:rPr lang="en-US" sz="2800" i="1" dirty="0" err="1"/>
              <a:t>nought</a:t>
            </a:r>
            <a:r>
              <a:rPr lang="en-US" sz="2800" i="1" dirty="0"/>
              <a:t>: he </a:t>
            </a:r>
            <a:r>
              <a:rPr lang="en-US" sz="2800" i="1" dirty="0" err="1"/>
              <a:t>maketh</a:t>
            </a:r>
            <a:r>
              <a:rPr lang="en-US" sz="2800" i="1" dirty="0"/>
              <a:t> the devices of the people of none effect.”</a:t>
            </a:r>
          </a:p>
        </p:txBody>
      </p:sp>
      <p:sp>
        <p:nvSpPr>
          <p:cNvPr id="5" name="Rectangle 4"/>
          <p:cNvSpPr/>
          <p:nvPr/>
        </p:nvSpPr>
        <p:spPr>
          <a:xfrm>
            <a:off x="1" y="4702084"/>
            <a:ext cx="3592286" cy="2246769"/>
          </a:xfrm>
          <a:prstGeom prst="rect">
            <a:avLst/>
          </a:prstGeom>
        </p:spPr>
        <p:txBody>
          <a:bodyPr wrap="square">
            <a:spAutoFit/>
          </a:bodyPr>
          <a:lstStyle/>
          <a:p>
            <a:pPr algn="ctr"/>
            <a:r>
              <a:rPr lang="en-US" sz="2800" i="1" dirty="0"/>
              <a:t>Prov. 12:15 “The way of a fool is right in his own eyes: but he that </a:t>
            </a:r>
            <a:r>
              <a:rPr lang="en-US" sz="2800" i="1" dirty="0" err="1"/>
              <a:t>hearkeneth</a:t>
            </a:r>
            <a:r>
              <a:rPr lang="en-US" sz="2800" i="1" dirty="0"/>
              <a:t> unto counsel is wise.”</a:t>
            </a:r>
          </a:p>
        </p:txBody>
      </p:sp>
      <p:sp>
        <p:nvSpPr>
          <p:cNvPr id="6" name="Rectangle 5"/>
          <p:cNvSpPr/>
          <p:nvPr/>
        </p:nvSpPr>
        <p:spPr>
          <a:xfrm>
            <a:off x="569648" y="2260135"/>
            <a:ext cx="5280532" cy="2246769"/>
          </a:xfrm>
          <a:prstGeom prst="rect">
            <a:avLst/>
          </a:prstGeom>
        </p:spPr>
        <p:txBody>
          <a:bodyPr wrap="square">
            <a:spAutoFit/>
          </a:bodyPr>
          <a:lstStyle/>
          <a:p>
            <a:pPr algn="ctr"/>
            <a:r>
              <a:rPr lang="en-US" sz="2800" i="1" dirty="0"/>
              <a:t>2 Tim. 4:3 “For the time will come when they will not endure sound doctrine; but after their own lusts shall they heap to themselves teachers, having itching ears.”</a:t>
            </a:r>
          </a:p>
        </p:txBody>
      </p:sp>
      <p:sp>
        <p:nvSpPr>
          <p:cNvPr id="7" name="Rectangle 6"/>
          <p:cNvSpPr/>
          <p:nvPr/>
        </p:nvSpPr>
        <p:spPr>
          <a:xfrm>
            <a:off x="6148279" y="249073"/>
            <a:ext cx="6096000" cy="2246769"/>
          </a:xfrm>
          <a:prstGeom prst="rect">
            <a:avLst/>
          </a:prstGeom>
        </p:spPr>
        <p:txBody>
          <a:bodyPr>
            <a:spAutoFit/>
          </a:bodyPr>
          <a:lstStyle/>
          <a:p>
            <a:pPr algn="ctr"/>
            <a:r>
              <a:rPr lang="en-US" sz="2800" i="1" dirty="0"/>
              <a:t>Ezek. 22:28 “And her prophets have daubed them with </a:t>
            </a:r>
            <a:r>
              <a:rPr lang="en-US" sz="2800" i="1" dirty="0" err="1"/>
              <a:t>untempered</a:t>
            </a:r>
            <a:r>
              <a:rPr lang="en-US" sz="2800" i="1" dirty="0"/>
              <a:t> </a:t>
            </a:r>
            <a:r>
              <a:rPr lang="en-US" sz="2800" i="1" dirty="0" err="1"/>
              <a:t>morter</a:t>
            </a:r>
            <a:r>
              <a:rPr lang="en-US" sz="2800" i="1" dirty="0"/>
              <a:t>, seeing vanity, and divining lies unto them, saying, Thus </a:t>
            </a:r>
            <a:r>
              <a:rPr lang="en-US" sz="2800" i="1" dirty="0" err="1"/>
              <a:t>saith</a:t>
            </a:r>
            <a:r>
              <a:rPr lang="en-US" sz="2800" i="1" dirty="0"/>
              <a:t> the Lord GOD, when the LORD hath not spoken.”</a:t>
            </a:r>
          </a:p>
        </p:txBody>
      </p:sp>
      <p:sp>
        <p:nvSpPr>
          <p:cNvPr id="8" name="Rectangle 7"/>
          <p:cNvSpPr/>
          <p:nvPr/>
        </p:nvSpPr>
        <p:spPr>
          <a:xfrm>
            <a:off x="3508311" y="4562343"/>
            <a:ext cx="5075854" cy="2246769"/>
          </a:xfrm>
          <a:prstGeom prst="rect">
            <a:avLst/>
          </a:prstGeom>
        </p:spPr>
        <p:txBody>
          <a:bodyPr wrap="square">
            <a:spAutoFit/>
          </a:bodyPr>
          <a:lstStyle/>
          <a:p>
            <a:pPr algn="ctr"/>
            <a:r>
              <a:rPr lang="en-US" sz="2800" i="1" dirty="0"/>
              <a:t> Jer. 23:16 “Hearken not unto the words of the prophets, they make you vain: they speak a vision of their own heart, and not out of the mouth of the LORD.”</a:t>
            </a:r>
          </a:p>
        </p:txBody>
      </p:sp>
    </p:spTree>
    <p:extLst>
      <p:ext uri="{BB962C8B-B14F-4D97-AF65-F5344CB8AC3E}">
        <p14:creationId xmlns:p14="http://schemas.microsoft.com/office/powerpoint/2010/main" val="279863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11266" y="242933"/>
            <a:ext cx="2857500" cy="2857500"/>
          </a:xfrm>
          <a:prstGeom prst="rect">
            <a:avLst/>
          </a:prstGeom>
        </p:spPr>
      </p:pic>
      <p:pic>
        <p:nvPicPr>
          <p:cNvPr id="3" name="Picture 2"/>
          <p:cNvPicPr>
            <a:picLocks noChangeAspect="1"/>
          </p:cNvPicPr>
          <p:nvPr/>
        </p:nvPicPr>
        <p:blipFill>
          <a:blip r:embed="rId3"/>
          <a:stretch>
            <a:fillRect/>
          </a:stretch>
        </p:blipFill>
        <p:spPr>
          <a:xfrm rot="21257578">
            <a:off x="276615" y="248233"/>
            <a:ext cx="3207924" cy="1981784"/>
          </a:xfrm>
          <a:prstGeom prst="rect">
            <a:avLst/>
          </a:prstGeom>
        </p:spPr>
      </p:pic>
      <p:pic>
        <p:nvPicPr>
          <p:cNvPr id="4" name="Picture 3"/>
          <p:cNvPicPr>
            <a:picLocks noChangeAspect="1"/>
          </p:cNvPicPr>
          <p:nvPr/>
        </p:nvPicPr>
        <p:blipFill>
          <a:blip r:embed="rId4"/>
          <a:stretch>
            <a:fillRect/>
          </a:stretch>
        </p:blipFill>
        <p:spPr>
          <a:xfrm rot="630341">
            <a:off x="8633926" y="161280"/>
            <a:ext cx="3158704" cy="2365979"/>
          </a:xfrm>
          <a:prstGeom prst="rect">
            <a:avLst/>
          </a:prstGeom>
        </p:spPr>
      </p:pic>
      <p:pic>
        <p:nvPicPr>
          <p:cNvPr id="5" name="Picture 4"/>
          <p:cNvPicPr>
            <a:picLocks noChangeAspect="1"/>
          </p:cNvPicPr>
          <p:nvPr/>
        </p:nvPicPr>
        <p:blipFill>
          <a:blip r:embed="rId5"/>
          <a:stretch>
            <a:fillRect/>
          </a:stretch>
        </p:blipFill>
        <p:spPr>
          <a:xfrm rot="21035370">
            <a:off x="8156537" y="2275436"/>
            <a:ext cx="3556000" cy="2000250"/>
          </a:xfrm>
          <a:prstGeom prst="rect">
            <a:avLst/>
          </a:prstGeom>
        </p:spPr>
      </p:pic>
      <p:pic>
        <p:nvPicPr>
          <p:cNvPr id="6" name="Picture 5"/>
          <p:cNvPicPr>
            <a:picLocks noChangeAspect="1"/>
          </p:cNvPicPr>
          <p:nvPr/>
        </p:nvPicPr>
        <p:blipFill>
          <a:blip r:embed="rId6"/>
          <a:stretch>
            <a:fillRect/>
          </a:stretch>
        </p:blipFill>
        <p:spPr>
          <a:xfrm rot="277859">
            <a:off x="1314590" y="1952559"/>
            <a:ext cx="2646006" cy="2646006"/>
          </a:xfrm>
          <a:prstGeom prst="rect">
            <a:avLst/>
          </a:prstGeom>
        </p:spPr>
      </p:pic>
      <p:pic>
        <p:nvPicPr>
          <p:cNvPr id="7" name="Picture 6"/>
          <p:cNvPicPr>
            <a:picLocks noChangeAspect="1"/>
          </p:cNvPicPr>
          <p:nvPr/>
        </p:nvPicPr>
        <p:blipFill>
          <a:blip r:embed="rId7"/>
          <a:stretch>
            <a:fillRect/>
          </a:stretch>
        </p:blipFill>
        <p:spPr>
          <a:xfrm>
            <a:off x="4135016" y="3450689"/>
            <a:ext cx="3810000" cy="3009900"/>
          </a:xfrm>
          <a:prstGeom prst="rect">
            <a:avLst/>
          </a:prstGeom>
        </p:spPr>
      </p:pic>
      <p:pic>
        <p:nvPicPr>
          <p:cNvPr id="1026" name="Picture 2" descr="http://static2.businessinsider.com/image/55d5d78fecad04766dbf52a8/how-much-donald-trump-makes-in-speaking-fees-compared-to-everyone-els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532225" flipV="1">
            <a:off x="310870" y="4511826"/>
            <a:ext cx="2977104" cy="22337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stretch>
            <a:fillRect/>
          </a:stretch>
        </p:blipFill>
        <p:spPr>
          <a:xfrm rot="840172">
            <a:off x="8377369" y="4314390"/>
            <a:ext cx="3549909" cy="2342940"/>
          </a:xfrm>
          <a:prstGeom prst="rect">
            <a:avLst/>
          </a:prstGeom>
        </p:spPr>
      </p:pic>
      <p:pic>
        <p:nvPicPr>
          <p:cNvPr id="9" name="Picture 8"/>
          <p:cNvPicPr>
            <a:picLocks noChangeAspect="1"/>
          </p:cNvPicPr>
          <p:nvPr/>
        </p:nvPicPr>
        <p:blipFill rotWithShape="1">
          <a:blip r:embed="rId10"/>
          <a:srcRect l="15981" t="255" r="16157"/>
          <a:stretch/>
        </p:blipFill>
        <p:spPr>
          <a:xfrm rot="21313437">
            <a:off x="320203" y="4522893"/>
            <a:ext cx="3064036" cy="2331153"/>
          </a:xfrm>
          <a:prstGeom prst="rect">
            <a:avLst/>
          </a:prstGeom>
        </p:spPr>
      </p:pic>
      <p:pic>
        <p:nvPicPr>
          <p:cNvPr id="10" name="Picture 9"/>
          <p:cNvPicPr>
            <a:picLocks noChangeAspect="1"/>
          </p:cNvPicPr>
          <p:nvPr/>
        </p:nvPicPr>
        <p:blipFill>
          <a:blip r:embed="rId11"/>
          <a:stretch>
            <a:fillRect/>
          </a:stretch>
        </p:blipFill>
        <p:spPr>
          <a:xfrm rot="21264121">
            <a:off x="291591" y="4500015"/>
            <a:ext cx="3263891" cy="2323890"/>
          </a:xfrm>
          <a:prstGeom prst="rect">
            <a:avLst/>
          </a:prstGeom>
        </p:spPr>
      </p:pic>
      <p:pic>
        <p:nvPicPr>
          <p:cNvPr id="11" name="Picture 10"/>
          <p:cNvPicPr>
            <a:picLocks noChangeAspect="1"/>
          </p:cNvPicPr>
          <p:nvPr/>
        </p:nvPicPr>
        <p:blipFill>
          <a:blip r:embed="rId12"/>
          <a:stretch>
            <a:fillRect/>
          </a:stretch>
        </p:blipFill>
        <p:spPr>
          <a:xfrm>
            <a:off x="4118457" y="3450689"/>
            <a:ext cx="3826559" cy="3006790"/>
          </a:xfrm>
          <a:prstGeom prst="rect">
            <a:avLst/>
          </a:prstGeom>
        </p:spPr>
      </p:pic>
    </p:spTree>
    <p:extLst>
      <p:ext uri="{BB962C8B-B14F-4D97-AF65-F5344CB8AC3E}">
        <p14:creationId xmlns:p14="http://schemas.microsoft.com/office/powerpoint/2010/main" val="234457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How does Satan imitate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128701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46237" y="3749457"/>
            <a:ext cx="6046236" cy="3108543"/>
          </a:xfrm>
          <a:prstGeom prst="rect">
            <a:avLst/>
          </a:prstGeom>
        </p:spPr>
        <p:txBody>
          <a:bodyPr wrap="square">
            <a:spAutoFit/>
          </a:bodyPr>
          <a:lstStyle/>
          <a:p>
            <a:pPr algn="ctr"/>
            <a:r>
              <a:rPr lang="en-US" sz="2800" i="1" dirty="0"/>
              <a:t> Judge 18:5, 23 “And they said unto him, Ask counsel, we pray thee, of God, that we may know whether our way which we go shall be prosperous…And the children of Israel went up and wept before the LORD until even, and asked counsel of the LORD.”</a:t>
            </a:r>
          </a:p>
        </p:txBody>
      </p:sp>
      <p:sp>
        <p:nvSpPr>
          <p:cNvPr id="2" name="Rectangle 1"/>
          <p:cNvSpPr/>
          <p:nvPr/>
        </p:nvSpPr>
        <p:spPr>
          <a:xfrm>
            <a:off x="223141" y="23128"/>
            <a:ext cx="4759404" cy="1384995"/>
          </a:xfrm>
          <a:prstGeom prst="rect">
            <a:avLst/>
          </a:prstGeom>
        </p:spPr>
        <p:txBody>
          <a:bodyPr wrap="square">
            <a:spAutoFit/>
          </a:bodyPr>
          <a:lstStyle/>
          <a:p>
            <a:pPr algn="ctr"/>
            <a:r>
              <a:rPr lang="en-US" sz="2800" i="1" dirty="0"/>
              <a:t> Prov. 21:30  “There is no wisdom nor understanding nor counsel against the LORD.”</a:t>
            </a:r>
          </a:p>
        </p:txBody>
      </p:sp>
      <p:sp>
        <p:nvSpPr>
          <p:cNvPr id="3" name="Rectangle 2"/>
          <p:cNvSpPr/>
          <p:nvPr/>
        </p:nvSpPr>
        <p:spPr>
          <a:xfrm>
            <a:off x="5215812" y="23128"/>
            <a:ext cx="6976188" cy="1384995"/>
          </a:xfrm>
          <a:prstGeom prst="rect">
            <a:avLst/>
          </a:prstGeom>
        </p:spPr>
        <p:txBody>
          <a:bodyPr wrap="square">
            <a:spAutoFit/>
          </a:bodyPr>
          <a:lstStyle/>
          <a:p>
            <a:pPr algn="ctr"/>
            <a:r>
              <a:rPr lang="en-US" sz="2800" i="1" dirty="0"/>
              <a:t>Prov. 1:5 “A wise man will hear, and will increase learning; and a man of understanding shall attain unto wise counsels.”</a:t>
            </a:r>
          </a:p>
        </p:txBody>
      </p:sp>
      <p:sp>
        <p:nvSpPr>
          <p:cNvPr id="5" name="Rectangle 4"/>
          <p:cNvSpPr/>
          <p:nvPr/>
        </p:nvSpPr>
        <p:spPr>
          <a:xfrm>
            <a:off x="0" y="3947079"/>
            <a:ext cx="6046237" cy="2677656"/>
          </a:xfrm>
          <a:prstGeom prst="rect">
            <a:avLst/>
          </a:prstGeom>
        </p:spPr>
        <p:txBody>
          <a:bodyPr wrap="square">
            <a:spAutoFit/>
          </a:bodyPr>
          <a:lstStyle/>
          <a:p>
            <a:pPr algn="ctr"/>
            <a:r>
              <a:rPr lang="en-US" sz="2800" i="1" dirty="0"/>
              <a:t> Isa. 9:6 “For unto us a child is born, unto us a son is given: and the government shall be upon his shoulder: and his name shall be called Wonderful, Counsellor, The mighty God, The everlasting Father, </a:t>
            </a:r>
          </a:p>
          <a:p>
            <a:pPr algn="ctr"/>
            <a:r>
              <a:rPr lang="en-US" sz="2800" i="1" dirty="0"/>
              <a:t>The Prince of Peace.”</a:t>
            </a:r>
          </a:p>
        </p:txBody>
      </p:sp>
      <p:sp>
        <p:nvSpPr>
          <p:cNvPr id="6" name="Rectangle 5"/>
          <p:cNvSpPr/>
          <p:nvPr/>
        </p:nvSpPr>
        <p:spPr>
          <a:xfrm>
            <a:off x="223141" y="1633529"/>
            <a:ext cx="11766695" cy="1815882"/>
          </a:xfrm>
          <a:prstGeom prst="rect">
            <a:avLst/>
          </a:prstGeom>
        </p:spPr>
        <p:txBody>
          <a:bodyPr wrap="square">
            <a:spAutoFit/>
          </a:bodyPr>
          <a:lstStyle/>
          <a:p>
            <a:pPr algn="ctr"/>
            <a:r>
              <a:rPr lang="en-US" sz="2800" i="1" dirty="0"/>
              <a:t>Prov. 9:9-11 “Give instruction to a wise man, and he will be yet wiser: teach a just man, and he will increase in learning. The fear of the LORD is the beginning of wisdom: and the knowledge of the holy is understanding. For by me thy days shall be multiplied, and the years of thy life shall be increased.”</a:t>
            </a:r>
          </a:p>
        </p:txBody>
      </p:sp>
    </p:spTree>
    <p:extLst>
      <p:ext uri="{BB962C8B-B14F-4D97-AF65-F5344CB8AC3E}">
        <p14:creationId xmlns:p14="http://schemas.microsoft.com/office/powerpoint/2010/main" val="247046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88916"/>
            <a:ext cx="12192000" cy="8100060"/>
          </a:xfrm>
          <a:prstGeom prst="rect">
            <a:avLst/>
          </a:prstGeom>
        </p:spPr>
      </p:pic>
      <p:sp>
        <p:nvSpPr>
          <p:cNvPr id="3" name="Rectangle 2"/>
          <p:cNvSpPr/>
          <p:nvPr/>
        </p:nvSpPr>
        <p:spPr>
          <a:xfrm>
            <a:off x="2612571" y="2127580"/>
            <a:ext cx="8873413" cy="2308324"/>
          </a:xfrm>
          <a:prstGeom prst="rect">
            <a:avLst/>
          </a:prstGeom>
        </p:spPr>
        <p:txBody>
          <a:bodyPr wrap="square">
            <a:spAutoFit/>
          </a:bodyPr>
          <a:lstStyle/>
          <a:p>
            <a:pPr algn="ctr"/>
            <a:r>
              <a:rPr lang="en-US" sz="3600" i="1" dirty="0">
                <a:effectLst>
                  <a:glow rad="101600">
                    <a:schemeClr val="bg1">
                      <a:alpha val="60000"/>
                    </a:schemeClr>
                  </a:glow>
                </a:effectLst>
              </a:rPr>
              <a:t> Col. 1:28 “Whom we preach, warning every man, and teaching every man in all wisdom; that we may present every man perfect in Christ Jesus.”</a:t>
            </a:r>
          </a:p>
        </p:txBody>
      </p:sp>
    </p:spTree>
    <p:extLst>
      <p:ext uri="{BB962C8B-B14F-4D97-AF65-F5344CB8AC3E}">
        <p14:creationId xmlns:p14="http://schemas.microsoft.com/office/powerpoint/2010/main" val="190738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843"/>
            <a:ext cx="12192000" cy="6492875"/>
          </a:xfrm>
        </p:spPr>
        <p:txBody>
          <a:bodyPr>
            <a:noAutofit/>
          </a:bodyPr>
          <a:lstStyle/>
          <a:p>
            <a:pPr algn="ctr"/>
            <a:r>
              <a:rPr lang="en-US" sz="3600" i="1" dirty="0"/>
              <a:t>(Titus 2:1-8) </a:t>
            </a:r>
            <a:br>
              <a:rPr lang="en-US" sz="3600" i="1" dirty="0"/>
            </a:br>
            <a:r>
              <a:rPr lang="en-US" sz="3600" i="1" dirty="0"/>
              <a:t>“But speak thou the things which become sound doctrine: That the </a:t>
            </a:r>
            <a:r>
              <a:rPr lang="en-US" sz="3600" i="1" dirty="0">
                <a:solidFill>
                  <a:srgbClr val="FFFF00"/>
                </a:solidFill>
              </a:rPr>
              <a:t>aged men </a:t>
            </a:r>
            <a:r>
              <a:rPr lang="en-US" sz="3600" i="1" dirty="0"/>
              <a:t>be sober, grave, temperate, sound in faith, in charity, in patience. The </a:t>
            </a:r>
            <a:r>
              <a:rPr lang="en-US" sz="3600" i="1" dirty="0">
                <a:solidFill>
                  <a:srgbClr val="FFFF00"/>
                </a:solidFill>
              </a:rPr>
              <a:t>aged women </a:t>
            </a:r>
            <a:r>
              <a:rPr lang="en-US" sz="3600" i="1" dirty="0"/>
              <a:t>likewise, that they be in </a:t>
            </a:r>
            <a:r>
              <a:rPr lang="en-US" sz="3600" i="1" dirty="0" err="1"/>
              <a:t>behaviour</a:t>
            </a:r>
            <a:r>
              <a:rPr lang="en-US" sz="3600" i="1" dirty="0"/>
              <a:t> as </a:t>
            </a:r>
            <a:r>
              <a:rPr lang="en-US" sz="3600" i="1" dirty="0" err="1"/>
              <a:t>becometh</a:t>
            </a:r>
            <a:r>
              <a:rPr lang="en-US" sz="3600" i="1" dirty="0"/>
              <a:t> holiness, not false accusers, not given to much wine, teachers of good things; That they may teach the </a:t>
            </a:r>
            <a:r>
              <a:rPr lang="en-US" sz="3600" i="1" dirty="0">
                <a:solidFill>
                  <a:srgbClr val="FFFF00"/>
                </a:solidFill>
              </a:rPr>
              <a:t>young women </a:t>
            </a:r>
            <a:r>
              <a:rPr lang="en-US" sz="3600" i="1" dirty="0"/>
              <a:t>to be sober, to love their husbands, to love their children, To be discreet, chaste, keepers at home, good, obedient to their own husbands, that the word of God be not blasphemed. </a:t>
            </a:r>
            <a:r>
              <a:rPr lang="en-US" sz="3600" i="1" dirty="0">
                <a:solidFill>
                  <a:srgbClr val="FFFF00"/>
                </a:solidFill>
              </a:rPr>
              <a:t>Young men </a:t>
            </a:r>
            <a:r>
              <a:rPr lang="en-US" sz="3600" i="1" dirty="0"/>
              <a:t>likewise exhort to be sober minded. In all things shewing thyself a pattern of good works: in doctrine shewing </a:t>
            </a:r>
            <a:r>
              <a:rPr lang="en-US" sz="3600" i="1" dirty="0" err="1"/>
              <a:t>uncorruptness</a:t>
            </a:r>
            <a:r>
              <a:rPr lang="en-US" sz="3600" i="1" dirty="0"/>
              <a:t>, gravity, sincerity, Sound speech, that cannot be condemned; that he that is of the contrary part may be ashamed, having no evil thing to say of you.”</a:t>
            </a:r>
          </a:p>
        </p:txBody>
      </p:sp>
    </p:spTree>
    <p:extLst>
      <p:ext uri="{BB962C8B-B14F-4D97-AF65-F5344CB8AC3E}">
        <p14:creationId xmlns:p14="http://schemas.microsoft.com/office/powerpoint/2010/main" val="29890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9829" y="-457200"/>
            <a:ext cx="9753600" cy="7315200"/>
          </a:xfrm>
          <a:prstGeom prst="rect">
            <a:avLst/>
          </a:prstGeom>
        </p:spPr>
      </p:pic>
    </p:spTree>
    <p:extLst>
      <p:ext uri="{BB962C8B-B14F-4D97-AF65-F5344CB8AC3E}">
        <p14:creationId xmlns:p14="http://schemas.microsoft.com/office/powerpoint/2010/main" val="208172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960637"/>
          </a:xfrm>
        </p:spPr>
        <p:txBody>
          <a:bodyPr>
            <a:normAutofit/>
          </a:bodyPr>
          <a:lstStyle/>
          <a:p>
            <a:pPr algn="ctr"/>
            <a:r>
              <a:rPr lang="en-US" sz="3600" i="1" dirty="0"/>
              <a:t>(James 3:13-18) </a:t>
            </a:r>
            <a:br>
              <a:rPr lang="en-US" sz="3600" i="1" dirty="0"/>
            </a:br>
            <a:r>
              <a:rPr lang="en-US" sz="3600" i="1" dirty="0"/>
              <a:t>“Who is a wise man and endued with knowledge among you? let him shew out of a good conversation his works with meekness of wisdom. But if ye have bitter envying and strife in your hearts, glory not, and lie not against the truth. This wisdom </a:t>
            </a:r>
            <a:r>
              <a:rPr lang="en-US" sz="3600" i="1" dirty="0" err="1"/>
              <a:t>descendeth</a:t>
            </a:r>
            <a:r>
              <a:rPr lang="en-US" sz="3600" i="1" dirty="0"/>
              <a:t> not from above, but is earthly, sensual, devilish. For where envying and strife is, there is confusion and every evil work. But the wisdom that is from above is first pure, then peaceable, gentle, and easy to be </a:t>
            </a:r>
            <a:r>
              <a:rPr lang="en-US" sz="3600" i="1" dirty="0" err="1"/>
              <a:t>intreated</a:t>
            </a:r>
            <a:r>
              <a:rPr lang="en-US" sz="3600" i="1" dirty="0"/>
              <a:t>, full of mercy and good fruits, without partiality, and without hypocrisy. And the fruit of righteousness is sown in peace of them that make peace.”</a:t>
            </a:r>
          </a:p>
        </p:txBody>
      </p:sp>
    </p:spTree>
    <p:extLst>
      <p:ext uri="{BB962C8B-B14F-4D97-AF65-F5344CB8AC3E}">
        <p14:creationId xmlns:p14="http://schemas.microsoft.com/office/powerpoint/2010/main" val="421194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2305"/>
            <a:ext cx="10515600" cy="1325563"/>
          </a:xfrm>
        </p:spPr>
        <p:txBody>
          <a:bodyPr>
            <a:normAutofit/>
          </a:bodyPr>
          <a:lstStyle/>
          <a:p>
            <a:pPr algn="ctr"/>
            <a:r>
              <a:rPr lang="en-US" sz="3600" dirty="0"/>
              <a:t>Who is a wise man?</a:t>
            </a:r>
          </a:p>
        </p:txBody>
      </p:sp>
      <p:sp>
        <p:nvSpPr>
          <p:cNvPr id="3" name="Content Placeholder 2"/>
          <p:cNvSpPr>
            <a:spLocks noGrp="1"/>
          </p:cNvSpPr>
          <p:nvPr>
            <p:ph sz="half" idx="1"/>
          </p:nvPr>
        </p:nvSpPr>
        <p:spPr>
          <a:xfrm>
            <a:off x="0" y="762000"/>
            <a:ext cx="6019800" cy="6095999"/>
          </a:xfrm>
        </p:spPr>
        <p:txBody>
          <a:bodyPr>
            <a:normAutofit lnSpcReduction="10000"/>
          </a:bodyPr>
          <a:lstStyle/>
          <a:p>
            <a:r>
              <a:rPr lang="en-US" dirty="0"/>
              <a:t>He has a good conversation</a:t>
            </a:r>
          </a:p>
          <a:p>
            <a:r>
              <a:rPr lang="en-US" dirty="0"/>
              <a:t>He is meek </a:t>
            </a:r>
          </a:p>
          <a:p>
            <a:r>
              <a:rPr lang="en-US" dirty="0"/>
              <a:t>His wisdom comes from above </a:t>
            </a:r>
          </a:p>
          <a:p>
            <a:r>
              <a:rPr lang="en-US" dirty="0"/>
              <a:t>He is morally pure</a:t>
            </a:r>
          </a:p>
          <a:p>
            <a:r>
              <a:rPr lang="en-US" dirty="0"/>
              <a:t>He is peaceable</a:t>
            </a:r>
          </a:p>
          <a:p>
            <a:r>
              <a:rPr lang="en-US" dirty="0"/>
              <a:t>He is gentle</a:t>
            </a:r>
          </a:p>
          <a:p>
            <a:r>
              <a:rPr lang="en-US" dirty="0"/>
              <a:t>He is easy to be entreated </a:t>
            </a:r>
          </a:p>
          <a:p>
            <a:r>
              <a:rPr lang="en-US" dirty="0"/>
              <a:t>He is merciful </a:t>
            </a:r>
          </a:p>
          <a:p>
            <a:r>
              <a:rPr lang="en-US" dirty="0"/>
              <a:t>He has a lot of good fruit in his life</a:t>
            </a:r>
          </a:p>
          <a:p>
            <a:r>
              <a:rPr lang="en-US" dirty="0"/>
              <a:t>He does not show partiality</a:t>
            </a:r>
          </a:p>
          <a:p>
            <a:r>
              <a:rPr lang="en-US" dirty="0"/>
              <a:t>He is not a hypocrite </a:t>
            </a:r>
          </a:p>
          <a:p>
            <a:r>
              <a:rPr lang="en-US" dirty="0"/>
              <a:t>He is righteous</a:t>
            </a:r>
          </a:p>
          <a:p>
            <a:r>
              <a:rPr lang="en-US" dirty="0"/>
              <a:t>He is a peace maker</a:t>
            </a:r>
          </a:p>
          <a:p>
            <a:endParaRPr lang="en-US" dirty="0"/>
          </a:p>
          <a:p>
            <a:endParaRPr lang="en-US" dirty="0"/>
          </a:p>
          <a:p>
            <a:endParaRPr lang="en-US" dirty="0"/>
          </a:p>
          <a:p>
            <a:endParaRPr lang="en-US" dirty="0"/>
          </a:p>
          <a:p>
            <a:endParaRPr lang="en-US" dirty="0"/>
          </a:p>
          <a:p>
            <a:endParaRPr lang="en-US" dirty="0"/>
          </a:p>
        </p:txBody>
      </p:sp>
      <p:sp>
        <p:nvSpPr>
          <p:cNvPr id="4" name="Content Placeholder 3"/>
          <p:cNvSpPr>
            <a:spLocks noGrp="1"/>
          </p:cNvSpPr>
          <p:nvPr>
            <p:ph sz="half" idx="2"/>
          </p:nvPr>
        </p:nvSpPr>
        <p:spPr>
          <a:xfrm>
            <a:off x="6172200" y="849086"/>
            <a:ext cx="6019800" cy="6008913"/>
          </a:xfrm>
        </p:spPr>
        <p:txBody>
          <a:bodyPr>
            <a:normAutofit lnSpcReduction="10000"/>
          </a:bodyPr>
          <a:lstStyle/>
          <a:p>
            <a:r>
              <a:rPr lang="en-US" dirty="0"/>
              <a:t>He is not a bitter person</a:t>
            </a:r>
          </a:p>
          <a:p>
            <a:r>
              <a:rPr lang="en-US" dirty="0"/>
              <a:t>He is not argumentative</a:t>
            </a:r>
            <a:r>
              <a:rPr lang="en-US" b="1" i="1" dirty="0"/>
              <a:t> </a:t>
            </a:r>
            <a:r>
              <a:rPr lang="en-US" dirty="0"/>
              <a:t>/ strife</a:t>
            </a:r>
          </a:p>
          <a:p>
            <a:r>
              <a:rPr lang="en-US" dirty="0"/>
              <a:t>He is not worldly</a:t>
            </a:r>
          </a:p>
          <a:p>
            <a:r>
              <a:rPr lang="en-US" dirty="0"/>
              <a:t>He is not sensual</a:t>
            </a:r>
          </a:p>
          <a:p>
            <a:r>
              <a:rPr lang="en-US" dirty="0"/>
              <a:t>He is not devilish </a:t>
            </a:r>
          </a:p>
          <a:p>
            <a:r>
              <a:rPr lang="en-US" dirty="0"/>
              <a:t>He is not envious </a:t>
            </a:r>
          </a:p>
          <a:p>
            <a:r>
              <a:rPr lang="en-US" dirty="0"/>
              <a:t>He does not cause division</a:t>
            </a:r>
          </a:p>
          <a:p>
            <a:r>
              <a:rPr lang="en-US" dirty="0"/>
              <a:t>He is not prideful</a:t>
            </a:r>
          </a:p>
          <a:p>
            <a:r>
              <a:rPr lang="en-US" dirty="0"/>
              <a:t>He is not promote confusion and evil</a:t>
            </a:r>
          </a:p>
          <a:p>
            <a:endParaRPr lang="en-US" dirty="0"/>
          </a:p>
          <a:p>
            <a:endParaRPr lang="en-US" dirty="0"/>
          </a:p>
          <a:p>
            <a:pPr marL="0" indent="0">
              <a:buNone/>
            </a:pPr>
            <a:endParaRPr lang="en-US" dirty="0"/>
          </a:p>
          <a:p>
            <a:endParaRPr lang="en-US" dirty="0"/>
          </a:p>
          <a:p>
            <a:endParaRPr lang="en-US" dirty="0"/>
          </a:p>
        </p:txBody>
      </p:sp>
      <p:pic>
        <p:nvPicPr>
          <p:cNvPr id="5" name="Picture 4"/>
          <p:cNvPicPr>
            <a:picLocks noChangeAspect="1"/>
          </p:cNvPicPr>
          <p:nvPr/>
        </p:nvPicPr>
        <p:blipFill>
          <a:blip r:embed="rId2"/>
          <a:stretch>
            <a:fillRect/>
          </a:stretch>
        </p:blipFill>
        <p:spPr>
          <a:xfrm>
            <a:off x="8806542" y="5041900"/>
            <a:ext cx="2830285" cy="1816099"/>
          </a:xfrm>
          <a:prstGeom prst="rect">
            <a:avLst/>
          </a:prstGeom>
        </p:spPr>
      </p:pic>
    </p:spTree>
    <p:extLst>
      <p:ext uri="{BB962C8B-B14F-4D97-AF65-F5344CB8AC3E}">
        <p14:creationId xmlns:p14="http://schemas.microsoft.com/office/powerpoint/2010/main" val="152889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0" end="0"/>
                                            </p:txEl>
                                          </p:spTgt>
                                        </p:tgtEl>
                                        <p:attrNameLst>
                                          <p:attrName>style.visibility</p:attrName>
                                        </p:attrNameLst>
                                      </p:cBhvr>
                                      <p:to>
                                        <p:strVal val="visible"/>
                                      </p:to>
                                    </p:set>
                                    <p:animEffect transition="in" filter="fade">
                                      <p:cBhvr>
                                        <p:cTn id="72" dur="500"/>
                                        <p:tgtEl>
                                          <p:spTgt spid="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1" end="1"/>
                                            </p:txEl>
                                          </p:spTgt>
                                        </p:tgtEl>
                                        <p:attrNameLst>
                                          <p:attrName>style.visibility</p:attrName>
                                        </p:attrNameLst>
                                      </p:cBhvr>
                                      <p:to>
                                        <p:strVal val="visible"/>
                                      </p:to>
                                    </p:set>
                                    <p:animEffect transition="in" filter="fade">
                                      <p:cBhvr>
                                        <p:cTn id="77" dur="500"/>
                                        <p:tgtEl>
                                          <p:spTgt spid="4">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2" end="2"/>
                                            </p:txEl>
                                          </p:spTgt>
                                        </p:tgtEl>
                                        <p:attrNameLst>
                                          <p:attrName>style.visibility</p:attrName>
                                        </p:attrNameLst>
                                      </p:cBhvr>
                                      <p:to>
                                        <p:strVal val="visible"/>
                                      </p:to>
                                    </p:set>
                                    <p:animEffect transition="in" filter="fade">
                                      <p:cBhvr>
                                        <p:cTn id="82" dur="500"/>
                                        <p:tgtEl>
                                          <p:spTgt spid="4">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3" end="3"/>
                                            </p:txEl>
                                          </p:spTgt>
                                        </p:tgtEl>
                                        <p:attrNameLst>
                                          <p:attrName>style.visibility</p:attrName>
                                        </p:attrNameLst>
                                      </p:cBhvr>
                                      <p:to>
                                        <p:strVal val="visible"/>
                                      </p:to>
                                    </p:set>
                                    <p:animEffect transition="in" filter="fade">
                                      <p:cBhvr>
                                        <p:cTn id="87" dur="500"/>
                                        <p:tgtEl>
                                          <p:spTgt spid="4">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4" end="4"/>
                                            </p:txEl>
                                          </p:spTgt>
                                        </p:tgtEl>
                                        <p:attrNameLst>
                                          <p:attrName>style.visibility</p:attrName>
                                        </p:attrNameLst>
                                      </p:cBhvr>
                                      <p:to>
                                        <p:strVal val="visible"/>
                                      </p:to>
                                    </p:set>
                                    <p:animEffect transition="in" filter="fade">
                                      <p:cBhvr>
                                        <p:cTn id="92" dur="500"/>
                                        <p:tgtEl>
                                          <p:spTgt spid="4">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
                                            <p:txEl>
                                              <p:pRg st="5" end="5"/>
                                            </p:txEl>
                                          </p:spTgt>
                                        </p:tgtEl>
                                        <p:attrNameLst>
                                          <p:attrName>style.visibility</p:attrName>
                                        </p:attrNameLst>
                                      </p:cBhvr>
                                      <p:to>
                                        <p:strVal val="visible"/>
                                      </p:to>
                                    </p:set>
                                    <p:animEffect transition="in" filter="fade">
                                      <p:cBhvr>
                                        <p:cTn id="97" dur="500"/>
                                        <p:tgtEl>
                                          <p:spTgt spid="4">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
                                            <p:txEl>
                                              <p:pRg st="6" end="6"/>
                                            </p:txEl>
                                          </p:spTgt>
                                        </p:tgtEl>
                                        <p:attrNameLst>
                                          <p:attrName>style.visibility</p:attrName>
                                        </p:attrNameLst>
                                      </p:cBhvr>
                                      <p:to>
                                        <p:strVal val="visible"/>
                                      </p:to>
                                    </p:set>
                                    <p:animEffect transition="in" filter="fade">
                                      <p:cBhvr>
                                        <p:cTn id="102" dur="500"/>
                                        <p:tgtEl>
                                          <p:spTgt spid="4">
                                            <p:txEl>
                                              <p:pRg st="6" end="6"/>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
                                            <p:txEl>
                                              <p:pRg st="7" end="7"/>
                                            </p:txEl>
                                          </p:spTgt>
                                        </p:tgtEl>
                                        <p:attrNameLst>
                                          <p:attrName>style.visibility</p:attrName>
                                        </p:attrNameLst>
                                      </p:cBhvr>
                                      <p:to>
                                        <p:strVal val="visible"/>
                                      </p:to>
                                    </p:set>
                                    <p:animEffect transition="in" filter="fade">
                                      <p:cBhvr>
                                        <p:cTn id="107" dur="500"/>
                                        <p:tgtEl>
                                          <p:spTgt spid="4">
                                            <p:txEl>
                                              <p:pRg st="7" end="7"/>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
                                            <p:txEl>
                                              <p:pRg st="8" end="8"/>
                                            </p:txEl>
                                          </p:spTgt>
                                        </p:tgtEl>
                                        <p:attrNameLst>
                                          <p:attrName>style.visibility</p:attrName>
                                        </p:attrNameLst>
                                      </p:cBhvr>
                                      <p:to>
                                        <p:strVal val="visible"/>
                                      </p:to>
                                    </p:set>
                                    <p:animEffect transition="in" filter="fade">
                                      <p:cBhvr>
                                        <p:cTn id="11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515" b="4057"/>
          <a:stretch/>
        </p:blipFill>
        <p:spPr>
          <a:xfrm>
            <a:off x="2623457" y="6090"/>
            <a:ext cx="7178385" cy="6851910"/>
          </a:xfrm>
          <a:prstGeom prst="rect">
            <a:avLst/>
          </a:prstGeom>
        </p:spPr>
      </p:pic>
    </p:spTree>
    <p:extLst>
      <p:ext uri="{BB962C8B-B14F-4D97-AF65-F5344CB8AC3E}">
        <p14:creationId xmlns:p14="http://schemas.microsoft.com/office/powerpoint/2010/main" val="162308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74" y="273685"/>
            <a:ext cx="10515600" cy="1325563"/>
          </a:xfrm>
        </p:spPr>
        <p:txBody>
          <a:bodyPr/>
          <a:lstStyle/>
          <a:p>
            <a:pPr algn="ctr"/>
            <a:r>
              <a:rPr lang="en-US" dirty="0"/>
              <a:t>Satan has a false trinity</a:t>
            </a:r>
            <a:br>
              <a:rPr lang="en-US" dirty="0"/>
            </a:br>
            <a:endParaRPr lang="en-US" dirty="0"/>
          </a:p>
        </p:txBody>
      </p:sp>
      <p:pic>
        <p:nvPicPr>
          <p:cNvPr id="3" name="Picture 2"/>
          <p:cNvPicPr>
            <a:picLocks noChangeAspect="1"/>
          </p:cNvPicPr>
          <p:nvPr/>
        </p:nvPicPr>
        <p:blipFill>
          <a:blip r:embed="rId2"/>
          <a:stretch>
            <a:fillRect/>
          </a:stretch>
        </p:blipFill>
        <p:spPr>
          <a:xfrm>
            <a:off x="2175166" y="1205345"/>
            <a:ext cx="7536873" cy="5652655"/>
          </a:xfrm>
          <a:prstGeom prst="rect">
            <a:avLst/>
          </a:prstGeom>
        </p:spPr>
      </p:pic>
      <p:pic>
        <p:nvPicPr>
          <p:cNvPr id="5122" name="Picture 2" descr="https://i.ytimg.com/vi/2T003OzGDpQ/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110" y="3100647"/>
            <a:ext cx="2637903" cy="22693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5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9417" y="0"/>
            <a:ext cx="9044247" cy="6460176"/>
          </a:xfrm>
          <a:prstGeom prst="rect">
            <a:avLst/>
          </a:prstGeom>
        </p:spPr>
      </p:pic>
      <p:pic>
        <p:nvPicPr>
          <p:cNvPr id="4098" name="Picture 2" descr="http://bibletruth4u.com/wp-content/uploads/2010/08/TheHolyTrin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985" y="1837113"/>
            <a:ext cx="3707476" cy="29308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5540" y="144861"/>
            <a:ext cx="12192000" cy="1200329"/>
          </a:xfrm>
          <a:prstGeom prst="rect">
            <a:avLst/>
          </a:prstGeom>
        </p:spPr>
        <p:txBody>
          <a:bodyPr wrap="square">
            <a:spAutoFit/>
          </a:bodyPr>
          <a:lstStyle/>
          <a:p>
            <a:pPr algn="ctr"/>
            <a:r>
              <a:rPr lang="en-US" sz="3600" i="1" dirty="0">
                <a:effectLst>
                  <a:glow rad="101600">
                    <a:schemeClr val="bg1">
                      <a:alpha val="60000"/>
                    </a:schemeClr>
                  </a:glow>
                </a:effectLst>
              </a:rPr>
              <a:t>“For there are three that bear record in heaven, the Father, the Word, and the Holy Ghost: and these three are one.” 1 John 5:7 </a:t>
            </a:r>
          </a:p>
        </p:txBody>
      </p:sp>
    </p:spTree>
    <p:extLst>
      <p:ext uri="{BB962C8B-B14F-4D97-AF65-F5344CB8AC3E}">
        <p14:creationId xmlns:p14="http://schemas.microsoft.com/office/powerpoint/2010/main" val="374041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699881" y="254000"/>
            <a:ext cx="4717216" cy="63838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9977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0" y="3818467"/>
            <a:ext cx="6324136" cy="3979333"/>
          </a:xfrm>
          <a:prstGeom prst="rect">
            <a:avLst/>
          </a:prstGeom>
        </p:spPr>
      </p:pic>
      <p:pic>
        <p:nvPicPr>
          <p:cNvPr id="7" name="Picture 2" descr="C:\Users\Ptr. Daniel White\Pictures\Prophecy pictures\Dan Whites\Dragon with seven heads.jpg"/>
          <p:cNvPicPr>
            <a:picLocks noChangeAspect="1" noChangeArrowheads="1"/>
          </p:cNvPicPr>
          <p:nvPr/>
        </p:nvPicPr>
        <p:blipFill>
          <a:blip r:embed="rId3" cstate="print"/>
          <a:srcRect/>
          <a:stretch>
            <a:fillRect/>
          </a:stretch>
        </p:blipFill>
        <p:spPr bwMode="auto">
          <a:xfrm>
            <a:off x="0" y="-1"/>
            <a:ext cx="6324136" cy="4743101"/>
          </a:xfrm>
          <a:prstGeom prst="rect">
            <a:avLst/>
          </a:prstGeom>
          <a:noFill/>
        </p:spPr>
      </p:pic>
      <p:pic>
        <p:nvPicPr>
          <p:cNvPr id="1028" name="Picture 4" descr="http://www.prophetictimes.org/wp-content/uploads/2013/09/Rev12Drag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136" y="0"/>
            <a:ext cx="5867864" cy="723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2084916" y="990071"/>
            <a:ext cx="2857500" cy="2371725"/>
          </a:xfrm>
          <a:prstGeom prst="ellipse">
            <a:avLst/>
          </a:prstGeom>
          <a:ln>
            <a:noFill/>
          </a:ln>
          <a:effectLst>
            <a:softEdge rad="112500"/>
          </a:effectLst>
        </p:spPr>
      </p:pic>
      <p:pic>
        <p:nvPicPr>
          <p:cNvPr id="13" name="Picture 3" descr="C:\Users\Ptr. Daniel White\Pictures\Prophecy pictures\Revelation\chBab-False Prophet_DLong.jpg"/>
          <p:cNvPicPr>
            <a:picLocks noChangeAspect="1" noChangeArrowheads="1"/>
          </p:cNvPicPr>
          <p:nvPr/>
        </p:nvPicPr>
        <p:blipFill>
          <a:blip r:embed="rId6" cstate="print"/>
          <a:srcRect/>
          <a:stretch>
            <a:fillRect/>
          </a:stretch>
        </p:blipFill>
        <p:spPr bwMode="auto">
          <a:xfrm>
            <a:off x="907047" y="5081598"/>
            <a:ext cx="1769651" cy="1867965"/>
          </a:xfrm>
          <a:prstGeom prst="ellipse">
            <a:avLst/>
          </a:prstGeom>
          <a:ln>
            <a:noFill/>
          </a:ln>
          <a:effectLst>
            <a:softEdge rad="112500"/>
          </a:effectLst>
        </p:spPr>
      </p:pic>
      <p:sp>
        <p:nvSpPr>
          <p:cNvPr id="10" name="Rectangle 9"/>
          <p:cNvSpPr/>
          <p:nvPr/>
        </p:nvSpPr>
        <p:spPr>
          <a:xfrm>
            <a:off x="446116" y="2467955"/>
            <a:ext cx="10825941" cy="2554545"/>
          </a:xfrm>
          <a:prstGeom prst="rect">
            <a:avLst/>
          </a:prstGeom>
        </p:spPr>
        <p:txBody>
          <a:bodyPr wrap="square">
            <a:spAutoFit/>
          </a:bodyPr>
          <a:lstStyle/>
          <a:p>
            <a:pPr algn="ctr"/>
            <a:r>
              <a:rPr lang="en-US" sz="4000" dirty="0">
                <a:effectLst>
                  <a:glow rad="101600">
                    <a:schemeClr val="bg1">
                      <a:alpha val="60000"/>
                    </a:schemeClr>
                  </a:glow>
                </a:effectLst>
              </a:rPr>
              <a:t>In this terrible trinity. Satan assumes the part of the Father; the antichrist is likened to the Son; and the false prophet is assigned the role of the Holy Spirit.</a:t>
            </a:r>
            <a:br>
              <a:rPr lang="en-US" sz="4000" dirty="0">
                <a:effectLst>
                  <a:glow rad="101600">
                    <a:schemeClr val="bg1">
                      <a:alpha val="60000"/>
                    </a:schemeClr>
                  </a:glow>
                </a:effectLst>
              </a:rPr>
            </a:b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152860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Dragon Beast &amp; False Prophet.jpg"/>
          <p:cNvPicPr>
            <a:picLocks noChangeAspect="1" noChangeArrowheads="1"/>
          </p:cNvPicPr>
          <p:nvPr/>
        </p:nvPicPr>
        <p:blipFill>
          <a:blip r:embed="rId3" cstate="print"/>
          <a:srcRect/>
          <a:stretch>
            <a:fillRect/>
          </a:stretch>
        </p:blipFill>
        <p:spPr bwMode="auto">
          <a:xfrm>
            <a:off x="152400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3" name="Title 2"/>
          <p:cNvSpPr>
            <a:spLocks noGrp="1"/>
          </p:cNvSpPr>
          <p:nvPr>
            <p:ph type="ctrTitle"/>
          </p:nvPr>
        </p:nvSpPr>
        <p:spPr>
          <a:xfrm>
            <a:off x="1752600" y="304801"/>
            <a:ext cx="8382000" cy="914399"/>
          </a:xfrm>
        </p:spPr>
        <p:txBody>
          <a:bodyPr>
            <a:noAutofit/>
          </a:bodyPr>
          <a:lstStyle/>
          <a:p>
            <a:r>
              <a:rPr lang="en-US" sz="5400" b="1" i="1" dirty="0">
                <a:ln w="6350">
                  <a:solidFill>
                    <a:schemeClr val="tx1"/>
                  </a:solidFill>
                </a:ln>
                <a:solidFill>
                  <a:schemeClr val="bg1"/>
                </a:solidFill>
                <a:effectLst>
                  <a:outerShdw blurRad="127000" dist="200000" dir="2700000" algn="tl" rotWithShape="0">
                    <a:srgbClr val="000000">
                      <a:alpha val="30000"/>
                    </a:srgbClr>
                  </a:outerShdw>
                  <a:reflection blurRad="6350" stA="55000" endA="50" endPos="85000" dist="60007" dir="5400000" sy="-100000" algn="bl" rotWithShape="0"/>
                </a:effectLst>
                <a:latin typeface="Aargau" pitchFamily="2" charset="0"/>
                <a:ea typeface="Aargau" pitchFamily="2" charset="0"/>
              </a:rPr>
              <a:t>Revelation 16:13-15</a:t>
            </a:r>
          </a:p>
        </p:txBody>
      </p:sp>
    </p:spTree>
    <p:extLst>
      <p:ext uri="{BB962C8B-B14F-4D97-AF65-F5344CB8AC3E}">
        <p14:creationId xmlns:p14="http://schemas.microsoft.com/office/powerpoint/2010/main" val="121375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958</TotalTime>
  <Words>1715</Words>
  <Application>Microsoft Office PowerPoint</Application>
  <PresentationFormat>Widescreen</PresentationFormat>
  <Paragraphs>110</Paragraphs>
  <Slides>46</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Aargau</vt:lpstr>
      <vt:lpstr>Arial</vt:lpstr>
      <vt:lpstr>Calibri</vt:lpstr>
      <vt:lpstr>Calibri Light</vt:lpstr>
      <vt:lpstr>Times New Roman</vt:lpstr>
      <vt:lpstr>1_Office Theme</vt:lpstr>
      <vt:lpstr>PowerPoint Presentation</vt:lpstr>
      <vt:lpstr>Topics to be studied</vt:lpstr>
      <vt:lpstr>He imitates God</vt:lpstr>
      <vt:lpstr>How does Satan imitate God?  </vt:lpstr>
      <vt:lpstr>Satan has a false trinity </vt:lpstr>
      <vt:lpstr>PowerPoint Presentation</vt:lpstr>
      <vt:lpstr>PowerPoint Presentation</vt:lpstr>
      <vt:lpstr>PowerPoint Presentation</vt:lpstr>
      <vt:lpstr>Revelation 16:13-15</vt:lpstr>
      <vt:lpstr> “And I saw three unclean spirits like frogs come out of the mouth of the dragon, and out of the mouth of the beast, and out of the mouth of the false prophet. For they are the spirits of devils, working miracles, which go forth unto the kings of the earth and of the whole world, to gather them to the battle of that great day of God Almighty.”</vt:lpstr>
      <vt:lpstr>(2 Thessalonians 2:8-12)  “And then shall that Wicked be revealed, whom the Lord shall consume with the spirit of his mouth, and shall destroy with the brightness of his coming: Even him, whose coming is after the working of Satan with all power and signs and lying wonders, And with all deceivableness of unrighteousness in them that perish; because they received not the love of the truth, that they might be saved. And for this cause God shall send them strong delusion, that they should believe a lie: That they all might be damned who believed not the truth, but had pleasure in unrighteousness.”</vt:lpstr>
      <vt:lpstr>PowerPoint Presentation</vt:lpstr>
      <vt:lpstr>“And the beast was taken, and with him the false prophet that wrought miracles before him, with which he deceived them that had received the mark of the beast, and them that worshipped his image. These both were cast alive into a lake of fire burning with brimstone.” (Rev. 19:20)</vt:lpstr>
      <vt:lpstr>He has his synagogues </vt:lpstr>
      <vt:lpstr> "I know thy works, and tribulation, and poverty, (but thou art rich) and I know the blasphemy of them which say they are Jews, and are not, but are the synagogue of Satan" (Rev. 2:9)  </vt:lpstr>
      <vt:lpstr>(Revelation 18:1)  “And after these things I saw another angel come down from heaven, having great power; and the earth was lightened with his glory.”</vt:lpstr>
      <vt:lpstr>“I saw an angel having great power…  and he cried mightily with a strong  voice, saying…”</vt:lpstr>
      <vt:lpstr>PowerPoint Presentation</vt:lpstr>
      <vt:lpstr>“…the habitation of devils, and every foul spirit…”</vt:lpstr>
      <vt:lpstr>“For all nations have drunk of the wine  of the wrath of her fornication.”</vt:lpstr>
      <vt:lpstr>“The kings of the earth have committed fornication with her…”</vt:lpstr>
      <vt:lpstr>“The merchants of the earth are waxed rich through the abundance of her delicacies…”</vt:lpstr>
      <vt:lpstr>“Come out of her, my people, that ye be not partakers of her sins…”</vt:lpstr>
      <vt:lpstr>“Her sins have reached unto heaven…” </vt:lpstr>
      <vt:lpstr>Satan has teachers</vt:lpstr>
      <vt:lpstr>Matt.7:15 “Beware of false prophets, which come to you in sheep's clothing, but inwardly they are ravening wolves.”  Acts 20:29 “For I know this, that after my departing shall grievous wolves enter in among you, not sparing the flock.”</vt:lpstr>
      <vt:lpstr>Acts 20:30-31 “Also of your own selves shall men arise, speaking perverse things, to draw away disciples after them. Therefore watch, and remember, that by the space of three years I ceased not to warn every one night and day with tears.”</vt:lpstr>
      <vt:lpstr>Jude 1:3-4 "Beloved, when I gave all diligence to write unto you of the common salvation, it was needful for me to write unto you, and exhort you that ye should earnestly contend for the faith which was once delivered unto the saints. For there are certain men crept in unawares, who were before of old ordained to this condemnation, ungodly men, turning the grace of our God into lasciviousness, and denying the only Lord God, and our Lord Jesus Christ."  </vt:lpstr>
      <vt:lpstr>(2 Peter 2:1)  “But there were false prophets also among the people, even as there shall be false teachers among you, who privily shall bring in damnable heresies, even denying the Lord that bought them, and bring upon themselves swift destruction.”</vt:lpstr>
      <vt:lpstr> 2 Peter 2:2, 14  “And many shall follow their pernicious (destructive ways of immorality) ways; by reason of whom the way of truth shall be evil spoken of...beguiling unstable souls.“   Rom. 16:18 “For they that are such serve not our Lord Jesus Christ, but their own belly; and by good words and fair speeches deceive the hearts of the simple.”</vt:lpstr>
      <vt:lpstr>PowerPoint Presentation</vt:lpstr>
      <vt:lpstr>(2 Corinthians 11:13-15) “For such are false apostles, deceitful workers, transforming themselves into the apostles of Christ. And no marvel; for Satan himself is transformed into an angel of light. Therefore it is no great thing if his ministers also be transformed as the ministers of righteousness; whose end shall be according to their works.”</vt:lpstr>
      <vt:lpstr>Dr. Donald Barnhouse: When searching for the devil one should not forget to check behind the pulpit. </vt:lpstr>
      <vt:lpstr> 2 Timothy 3:1-13 "This know also, that in the last days perilous times shall come...But evil men and seducers shall wax worse and worse, deceiving, and being deceive." </vt:lpstr>
      <vt:lpstr>1 John 4:1 “Beloved, believe not every spirit, but try the spirits whether they are of God: because many false prophets are gone out into the world.”</vt:lpstr>
      <vt:lpstr>PowerPoint Presentation</vt:lpstr>
      <vt:lpstr>PowerPoint Presentation</vt:lpstr>
      <vt:lpstr>PowerPoint Presentation</vt:lpstr>
      <vt:lpstr>PowerPoint Presentation</vt:lpstr>
      <vt:lpstr>PowerPoint Presentation</vt:lpstr>
      <vt:lpstr>PowerPoint Presentation</vt:lpstr>
      <vt:lpstr>(Titus 2:1-8)  “But speak thou the things which become sound doctrine: That the aged men be sober, grave, temperate, sound in faith, in charity, in patience. The aged women likewise, that they be in behaviour as becometh holiness, not false accusers, not given to much wine, teachers of good things; That they may teach the young women to be sober, to love their husbands, to love their children, To be discreet, chaste, keepers at home, good, obedient to their own husbands, that the word of God be not blasphemed. Young men likewise exhort to be sober minded. In all things shewing thyself a pattern of good works: in doctrine shewing uncorruptness, gravity, sincerity, Sound speech, that cannot be condemned; that he that is of the contrary part may be ashamed, having no evil thing to say of you.”</vt:lpstr>
      <vt:lpstr>PowerPoint Presentation</vt:lpstr>
      <vt:lpstr>(James 3:13-18)  “Who is a wise man and endued with knowledge among you? let him shew out of a good conversation his works with meekness of wisdom. But if ye have bitter envying and strife in your hearts, glory not, and lie not against the truth. This wisdom descendeth not from above, but is earthly, sensual, devilish. For where envying and strife is, there is confusion and every evil work. But the wisdom that is from above is first pure, then peaceable, gentle, and easy to be intreated, full of mercy and good fruits, without partiality, and without hypocrisy. And the fruit of righteousness is sown in peace of them that make peace.”</vt:lpstr>
      <vt:lpstr>Who is a wise man?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86</cp:revision>
  <dcterms:created xsi:type="dcterms:W3CDTF">2016-03-29T13:37:10Z</dcterms:created>
  <dcterms:modified xsi:type="dcterms:W3CDTF">2016-04-07T12:14:53Z</dcterms:modified>
</cp:coreProperties>
</file>