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258" r:id="rId3"/>
    <p:sldId id="259" r:id="rId4"/>
    <p:sldId id="260" r:id="rId5"/>
    <p:sldId id="261" r:id="rId6"/>
    <p:sldId id="262" r:id="rId7"/>
    <p:sldId id="274" r:id="rId8"/>
    <p:sldId id="275" r:id="rId9"/>
    <p:sldId id="276" r:id="rId10"/>
    <p:sldId id="278" r:id="rId11"/>
    <p:sldId id="279" r:id="rId12"/>
    <p:sldId id="280" r:id="rId13"/>
    <p:sldId id="281" r:id="rId14"/>
    <p:sldId id="307" r:id="rId15"/>
    <p:sldId id="308" r:id="rId16"/>
    <p:sldId id="309" r:id="rId17"/>
    <p:sldId id="282" r:id="rId18"/>
    <p:sldId id="288" r:id="rId19"/>
    <p:sldId id="289" r:id="rId20"/>
    <p:sldId id="283" r:id="rId21"/>
    <p:sldId id="292" r:id="rId22"/>
    <p:sldId id="293" r:id="rId23"/>
    <p:sldId id="291" r:id="rId24"/>
    <p:sldId id="294" r:id="rId25"/>
    <p:sldId id="295" r:id="rId26"/>
    <p:sldId id="296" r:id="rId27"/>
    <p:sldId id="306" r:id="rId28"/>
    <p:sldId id="298" r:id="rId29"/>
    <p:sldId id="297" r:id="rId30"/>
    <p:sldId id="299" r:id="rId31"/>
    <p:sldId id="300" r:id="rId32"/>
    <p:sldId id="301" r:id="rId33"/>
    <p:sldId id="302" r:id="rId34"/>
    <p:sldId id="304" r:id="rId35"/>
    <p:sldId id="305" r:id="rId36"/>
    <p:sldId id="2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35A4C0-1F9B-4E40-A506-681A032FBAC2}" type="datetimeFigureOut">
              <a:rPr lang="en-US" smtClean="0"/>
              <a:t>6/7/2017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F1499-08D6-4022-B86E-6A1BA9F5A8D9}" type="slidenum">
              <a:rPr lang="en-US" smtClean="0"/>
              <a:t>‹#›</a:t>
            </a:fld>
            <a:endParaRPr lang="en-US"/>
          </a:p>
        </p:txBody>
      </p:sp>
    </p:spTree>
    <p:extLst>
      <p:ext uri="{BB962C8B-B14F-4D97-AF65-F5344CB8AC3E}">
        <p14:creationId xmlns:p14="http://schemas.microsoft.com/office/powerpoint/2010/main" val="2751976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10</a:t>
            </a:fld>
            <a:endParaRPr lang="en-US" dirty="0"/>
          </a:p>
        </p:txBody>
      </p:sp>
    </p:spTree>
    <p:extLst>
      <p:ext uri="{BB962C8B-B14F-4D97-AF65-F5344CB8AC3E}">
        <p14:creationId xmlns:p14="http://schemas.microsoft.com/office/powerpoint/2010/main" val="3435224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22</a:t>
            </a:fld>
            <a:endParaRPr lang="en-US" dirty="0"/>
          </a:p>
        </p:txBody>
      </p:sp>
    </p:spTree>
    <p:extLst>
      <p:ext uri="{BB962C8B-B14F-4D97-AF65-F5344CB8AC3E}">
        <p14:creationId xmlns:p14="http://schemas.microsoft.com/office/powerpoint/2010/main" val="3292016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23</a:t>
            </a:fld>
            <a:endParaRPr lang="en-US" dirty="0"/>
          </a:p>
        </p:txBody>
      </p:sp>
    </p:spTree>
    <p:extLst>
      <p:ext uri="{BB962C8B-B14F-4D97-AF65-F5344CB8AC3E}">
        <p14:creationId xmlns:p14="http://schemas.microsoft.com/office/powerpoint/2010/main" val="898461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24</a:t>
            </a:fld>
            <a:endParaRPr lang="en-US" dirty="0"/>
          </a:p>
        </p:txBody>
      </p:sp>
    </p:spTree>
    <p:extLst>
      <p:ext uri="{BB962C8B-B14F-4D97-AF65-F5344CB8AC3E}">
        <p14:creationId xmlns:p14="http://schemas.microsoft.com/office/powerpoint/2010/main" val="2929902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25</a:t>
            </a:fld>
            <a:endParaRPr lang="en-US" dirty="0"/>
          </a:p>
        </p:txBody>
      </p:sp>
    </p:spTree>
    <p:extLst>
      <p:ext uri="{BB962C8B-B14F-4D97-AF65-F5344CB8AC3E}">
        <p14:creationId xmlns:p14="http://schemas.microsoft.com/office/powerpoint/2010/main" val="321603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26</a:t>
            </a:fld>
            <a:endParaRPr lang="en-US" dirty="0"/>
          </a:p>
        </p:txBody>
      </p:sp>
    </p:spTree>
    <p:extLst>
      <p:ext uri="{BB962C8B-B14F-4D97-AF65-F5344CB8AC3E}">
        <p14:creationId xmlns:p14="http://schemas.microsoft.com/office/powerpoint/2010/main" val="954123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28</a:t>
            </a:fld>
            <a:endParaRPr lang="en-US" dirty="0"/>
          </a:p>
        </p:txBody>
      </p:sp>
    </p:spTree>
    <p:extLst>
      <p:ext uri="{BB962C8B-B14F-4D97-AF65-F5344CB8AC3E}">
        <p14:creationId xmlns:p14="http://schemas.microsoft.com/office/powerpoint/2010/main" val="284526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29</a:t>
            </a:fld>
            <a:endParaRPr lang="en-US" dirty="0"/>
          </a:p>
        </p:txBody>
      </p:sp>
    </p:spTree>
    <p:extLst>
      <p:ext uri="{BB962C8B-B14F-4D97-AF65-F5344CB8AC3E}">
        <p14:creationId xmlns:p14="http://schemas.microsoft.com/office/powerpoint/2010/main" val="3887139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30</a:t>
            </a:fld>
            <a:endParaRPr lang="en-US" dirty="0"/>
          </a:p>
        </p:txBody>
      </p:sp>
    </p:spTree>
    <p:extLst>
      <p:ext uri="{BB962C8B-B14F-4D97-AF65-F5344CB8AC3E}">
        <p14:creationId xmlns:p14="http://schemas.microsoft.com/office/powerpoint/2010/main" val="1215243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31</a:t>
            </a:fld>
            <a:endParaRPr lang="en-US" dirty="0"/>
          </a:p>
        </p:txBody>
      </p:sp>
    </p:spTree>
    <p:extLst>
      <p:ext uri="{BB962C8B-B14F-4D97-AF65-F5344CB8AC3E}">
        <p14:creationId xmlns:p14="http://schemas.microsoft.com/office/powerpoint/2010/main" val="9082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32</a:t>
            </a:fld>
            <a:endParaRPr lang="en-US" dirty="0"/>
          </a:p>
        </p:txBody>
      </p:sp>
    </p:spTree>
    <p:extLst>
      <p:ext uri="{BB962C8B-B14F-4D97-AF65-F5344CB8AC3E}">
        <p14:creationId xmlns:p14="http://schemas.microsoft.com/office/powerpoint/2010/main" val="635659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11</a:t>
            </a:fld>
            <a:endParaRPr lang="en-US" dirty="0"/>
          </a:p>
        </p:txBody>
      </p:sp>
    </p:spTree>
    <p:extLst>
      <p:ext uri="{BB962C8B-B14F-4D97-AF65-F5344CB8AC3E}">
        <p14:creationId xmlns:p14="http://schemas.microsoft.com/office/powerpoint/2010/main" val="3085180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33</a:t>
            </a:fld>
            <a:endParaRPr lang="en-US" dirty="0"/>
          </a:p>
        </p:txBody>
      </p:sp>
    </p:spTree>
    <p:extLst>
      <p:ext uri="{BB962C8B-B14F-4D97-AF65-F5344CB8AC3E}">
        <p14:creationId xmlns:p14="http://schemas.microsoft.com/office/powerpoint/2010/main" val="112849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12</a:t>
            </a:fld>
            <a:endParaRPr lang="en-US" dirty="0"/>
          </a:p>
        </p:txBody>
      </p:sp>
    </p:spTree>
    <p:extLst>
      <p:ext uri="{BB962C8B-B14F-4D97-AF65-F5344CB8AC3E}">
        <p14:creationId xmlns:p14="http://schemas.microsoft.com/office/powerpoint/2010/main" val="3600288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13</a:t>
            </a:fld>
            <a:endParaRPr lang="en-US" dirty="0"/>
          </a:p>
        </p:txBody>
      </p:sp>
    </p:spTree>
    <p:extLst>
      <p:ext uri="{BB962C8B-B14F-4D97-AF65-F5344CB8AC3E}">
        <p14:creationId xmlns:p14="http://schemas.microsoft.com/office/powerpoint/2010/main" val="1114386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17</a:t>
            </a:fld>
            <a:endParaRPr lang="en-US" dirty="0"/>
          </a:p>
        </p:txBody>
      </p:sp>
    </p:spTree>
    <p:extLst>
      <p:ext uri="{BB962C8B-B14F-4D97-AF65-F5344CB8AC3E}">
        <p14:creationId xmlns:p14="http://schemas.microsoft.com/office/powerpoint/2010/main" val="597569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18</a:t>
            </a:fld>
            <a:endParaRPr lang="en-US" dirty="0"/>
          </a:p>
        </p:txBody>
      </p:sp>
    </p:spTree>
    <p:extLst>
      <p:ext uri="{BB962C8B-B14F-4D97-AF65-F5344CB8AC3E}">
        <p14:creationId xmlns:p14="http://schemas.microsoft.com/office/powerpoint/2010/main" val="2481100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19</a:t>
            </a:fld>
            <a:endParaRPr lang="en-US" dirty="0"/>
          </a:p>
        </p:txBody>
      </p:sp>
    </p:spTree>
    <p:extLst>
      <p:ext uri="{BB962C8B-B14F-4D97-AF65-F5344CB8AC3E}">
        <p14:creationId xmlns:p14="http://schemas.microsoft.com/office/powerpoint/2010/main" val="3178817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20</a:t>
            </a:fld>
            <a:endParaRPr lang="en-US" dirty="0"/>
          </a:p>
        </p:txBody>
      </p:sp>
    </p:spTree>
    <p:extLst>
      <p:ext uri="{BB962C8B-B14F-4D97-AF65-F5344CB8AC3E}">
        <p14:creationId xmlns:p14="http://schemas.microsoft.com/office/powerpoint/2010/main" val="2826298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21</a:t>
            </a:fld>
            <a:endParaRPr lang="en-US" dirty="0"/>
          </a:p>
        </p:txBody>
      </p:sp>
    </p:spTree>
    <p:extLst>
      <p:ext uri="{BB962C8B-B14F-4D97-AF65-F5344CB8AC3E}">
        <p14:creationId xmlns:p14="http://schemas.microsoft.com/office/powerpoint/2010/main" val="3930677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024631-7D11-42BD-81ED-63068D6B4E8A}"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182755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024631-7D11-42BD-81ED-63068D6B4E8A}"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126681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024631-7D11-42BD-81ED-63068D6B4E8A}"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85213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024631-7D11-42BD-81ED-63068D6B4E8A}"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123501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024631-7D11-42BD-81ED-63068D6B4E8A}"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108719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024631-7D11-42BD-81ED-63068D6B4E8A}" type="datetimeFigureOut">
              <a:rPr lang="en-US" smtClean="0"/>
              <a:t>6/7/2017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111861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024631-7D11-42BD-81ED-63068D6B4E8A}" type="datetimeFigureOut">
              <a:rPr lang="en-US" smtClean="0"/>
              <a:t>6/7/2017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388645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024631-7D11-42BD-81ED-63068D6B4E8A}" type="datetimeFigureOut">
              <a:rPr lang="en-US" smtClean="0"/>
              <a:t>6/7/2017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337859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24631-7D11-42BD-81ED-63068D6B4E8A}" type="datetimeFigureOut">
              <a:rPr lang="en-US" smtClean="0"/>
              <a:t>6/7/2017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65868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024631-7D11-42BD-81ED-63068D6B4E8A}" type="datetimeFigureOut">
              <a:rPr lang="en-US" smtClean="0"/>
              <a:t>6/7/2017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358423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024631-7D11-42BD-81ED-63068D6B4E8A}" type="datetimeFigureOut">
              <a:rPr lang="en-US" smtClean="0"/>
              <a:t>6/7/2017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29F6-D2FA-4A9B-A58E-AC972B184F59}" type="slidenum">
              <a:rPr lang="en-US" smtClean="0"/>
              <a:t>‹#›</a:t>
            </a:fld>
            <a:endParaRPr lang="en-US"/>
          </a:p>
        </p:txBody>
      </p:sp>
    </p:spTree>
    <p:extLst>
      <p:ext uri="{BB962C8B-B14F-4D97-AF65-F5344CB8AC3E}">
        <p14:creationId xmlns:p14="http://schemas.microsoft.com/office/powerpoint/2010/main" val="14425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24631-7D11-42BD-81ED-63068D6B4E8A}" type="datetimeFigureOut">
              <a:rPr lang="en-US" smtClean="0"/>
              <a:t>6/7/2017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129F6-D2FA-4A9B-A58E-AC972B184F59}" type="slidenum">
              <a:rPr lang="en-US" smtClean="0"/>
              <a:t>‹#›</a:t>
            </a:fld>
            <a:endParaRPr lang="en-US"/>
          </a:p>
        </p:txBody>
      </p:sp>
    </p:spTree>
    <p:extLst>
      <p:ext uri="{BB962C8B-B14F-4D97-AF65-F5344CB8AC3E}">
        <p14:creationId xmlns:p14="http://schemas.microsoft.com/office/powerpoint/2010/main" val="405847223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10.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124201" y="183164"/>
            <a:ext cx="6111296" cy="6674837"/>
          </a:xfrm>
          <a:prstGeom prst="rect">
            <a:avLst/>
          </a:prstGeom>
          <a:noFill/>
          <a:ln w="9525">
            <a:noFill/>
            <a:miter lim="800000"/>
            <a:headEnd/>
            <a:tailEnd/>
          </a:ln>
        </p:spPr>
      </p:pic>
      <p:sp>
        <p:nvSpPr>
          <p:cNvPr id="2" name="Title 1"/>
          <p:cNvSpPr>
            <a:spLocks noGrp="1"/>
          </p:cNvSpPr>
          <p:nvPr>
            <p:ph type="ctrTitle"/>
          </p:nvPr>
        </p:nvSpPr>
        <p:spPr>
          <a:xfrm>
            <a:off x="1524000" y="1"/>
            <a:ext cx="9144000" cy="2362200"/>
          </a:xfrm>
        </p:spPr>
        <p:txBody>
          <a:bodyPr>
            <a:normAutofit/>
          </a:bodyPr>
          <a:lstStyle/>
          <a:p>
            <a:r>
              <a:rPr lang="en-US" sz="5400" b="1" i="1" dirty="0">
                <a:effectLst>
                  <a:glow rad="228600">
                    <a:schemeClr val="accent6">
                      <a:satMod val="175000"/>
                      <a:alpha val="40000"/>
                    </a:schemeClr>
                  </a:glow>
                </a:effectLst>
              </a:rPr>
              <a:t>Understanding Strongholds</a:t>
            </a:r>
          </a:p>
        </p:txBody>
      </p:sp>
      <p:sp>
        <p:nvSpPr>
          <p:cNvPr id="3" name="Subtitle 2"/>
          <p:cNvSpPr>
            <a:spLocks noGrp="1"/>
          </p:cNvSpPr>
          <p:nvPr>
            <p:ph type="subTitle" idx="1"/>
          </p:nvPr>
        </p:nvSpPr>
        <p:spPr>
          <a:xfrm>
            <a:off x="2133600" y="2743200"/>
            <a:ext cx="7924800" cy="2895600"/>
          </a:xfrm>
        </p:spPr>
        <p:txBody>
          <a:bodyPr>
            <a:noAutofit/>
          </a:bodyPr>
          <a:lstStyle/>
          <a:p>
            <a:r>
              <a:rPr lang="en-US" sz="4000" i="1" dirty="0">
                <a:effectLst>
                  <a:glow rad="101600">
                    <a:schemeClr val="bg1">
                      <a:alpha val="60000"/>
                    </a:schemeClr>
                  </a:glow>
                </a:effectLst>
              </a:rPr>
              <a:t>“For though we walk in the flesh, we do not war after the flesh: For the weapons of our warfare are not carnal, but mighty through God to the pulling down of strong holds.”</a:t>
            </a:r>
          </a:p>
        </p:txBody>
      </p:sp>
      <p:sp>
        <p:nvSpPr>
          <p:cNvPr id="5" name="Rectangle 4"/>
          <p:cNvSpPr/>
          <p:nvPr/>
        </p:nvSpPr>
        <p:spPr>
          <a:xfrm>
            <a:off x="2057400" y="2057401"/>
            <a:ext cx="8077200" cy="4524315"/>
          </a:xfrm>
          <a:prstGeom prst="rect">
            <a:avLst/>
          </a:prstGeom>
        </p:spPr>
        <p:txBody>
          <a:bodyPr wrap="square">
            <a:spAutoFit/>
          </a:bodyPr>
          <a:lstStyle/>
          <a:p>
            <a:pPr algn="ctr"/>
            <a:r>
              <a:rPr lang="en-US" sz="3600" i="1" dirty="0">
                <a:effectLst>
                  <a:glow rad="101600">
                    <a:schemeClr val="bg1">
                      <a:alpha val="60000"/>
                    </a:schemeClr>
                  </a:glow>
                </a:effectLst>
              </a:rPr>
              <a:t>“Casting down imaginations, and every high thing that exalteth itself against the knowledge of God, and bringing into captivity every thought to the obedience of Christ; And having in a readiness to revenge all disobedience, when              your obedience is fulfilled.” </a:t>
            </a:r>
          </a:p>
          <a:p>
            <a:pPr algn="ctr"/>
            <a:r>
              <a:rPr lang="en-US" sz="3600" i="1" dirty="0">
                <a:effectLst>
                  <a:glow rad="101600">
                    <a:schemeClr val="bg1">
                      <a:alpha val="60000"/>
                    </a:schemeClr>
                  </a:glow>
                </a:effectLst>
              </a:rPr>
              <a:t>(II Corinthians 10:3-6)</a:t>
            </a:r>
          </a:p>
        </p:txBody>
      </p:sp>
    </p:spTree>
    <p:extLst>
      <p:ext uri="{BB962C8B-B14F-4D97-AF65-F5344CB8AC3E}">
        <p14:creationId xmlns:p14="http://schemas.microsoft.com/office/powerpoint/2010/main" val="657170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1000"/>
                                        <p:tgtEl>
                                          <p:spTgt spid="3">
                                            <p:txEl>
                                              <p:pRg st="0" end="0"/>
                                            </p:txEl>
                                          </p:spTgt>
                                        </p:tgtEl>
                                        <p:attrNameLst>
                                          <p:attrName>ppt_w</p:attrName>
                                        </p:attrNameLst>
                                      </p:cBhvr>
                                      <p:tavLst>
                                        <p:tav tm="0">
                                          <p:val>
                                            <p:strVal val="ppt_w"/>
                                          </p:val>
                                        </p:tav>
                                        <p:tav tm="100000">
                                          <p:val>
                                            <p:fltVal val="0"/>
                                          </p:val>
                                        </p:tav>
                                      </p:tavLst>
                                    </p:anim>
                                    <p:anim calcmode="lin" valueType="num">
                                      <p:cBhvr>
                                        <p:cTn id="14" dur="1000"/>
                                        <p:tgtEl>
                                          <p:spTgt spid="3">
                                            <p:txEl>
                                              <p:pRg st="0" end="0"/>
                                            </p:txEl>
                                          </p:spTgt>
                                        </p:tgtEl>
                                        <p:attrNameLst>
                                          <p:attrName>ppt_h</p:attrName>
                                        </p:attrNameLst>
                                      </p:cBhvr>
                                      <p:tavLst>
                                        <p:tav tm="0">
                                          <p:val>
                                            <p:strVal val="ppt_h"/>
                                          </p:val>
                                        </p:tav>
                                        <p:tav tm="100000">
                                          <p:val>
                                            <p:fltVal val="0"/>
                                          </p:val>
                                        </p:tav>
                                      </p:tavLst>
                                    </p:anim>
                                    <p:animEffect transition="out" filter="fade">
                                      <p:cBhvr>
                                        <p:cTn id="15" dur="1000"/>
                                        <p:tgtEl>
                                          <p:spTgt spid="3">
                                            <p:txEl>
                                              <p:pRg st="0" end="0"/>
                                            </p:txEl>
                                          </p:spTgt>
                                        </p:tgtEl>
                                      </p:cBhvr>
                                    </p:animEffect>
                                    <p:set>
                                      <p:cBhvr>
                                        <p:cTn id="16"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cstate="print"/>
          <a:srcRect t="68644" r="-6866"/>
          <a:stretch>
            <a:fillRect/>
          </a:stretch>
        </p:blipFill>
        <p:spPr bwMode="auto">
          <a:xfrm>
            <a:off x="3810000" y="4267200"/>
            <a:ext cx="5638800" cy="1905000"/>
          </a:xfrm>
          <a:prstGeom prst="rect">
            <a:avLst/>
          </a:prstGeom>
          <a:noFill/>
          <a:ln w="9525">
            <a:noFill/>
            <a:miter lim="800000"/>
            <a:headEnd/>
            <a:tailEnd/>
          </a:ln>
        </p:spPr>
      </p:pic>
      <p:sp>
        <p:nvSpPr>
          <p:cNvPr id="3078" name="Rectangle 6"/>
          <p:cNvSpPr>
            <a:spLocks noChangeArrowheads="1"/>
          </p:cNvSpPr>
          <p:nvPr/>
        </p:nvSpPr>
        <p:spPr bwMode="auto">
          <a:xfrm>
            <a:off x="2209800" y="4698480"/>
            <a:ext cx="8458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i="1" u="sng" dirty="0">
                <a:effectLst>
                  <a:glow rad="139700">
                    <a:schemeClr val="bg1">
                      <a:alpha val="40000"/>
                    </a:schemeClr>
                  </a:glow>
                </a:effectLst>
                <a:latin typeface="Times New Roman" pitchFamily="18" charset="0"/>
                <a:ea typeface="Times New Roman" pitchFamily="18" charset="0"/>
                <a:cs typeface="Arial" pitchFamily="34" charset="0"/>
              </a:rPr>
              <a:t>Pride of Life</a:t>
            </a:r>
            <a:endParaRPr lang="en-US" sz="3600" u="sng" dirty="0">
              <a:effectLst>
                <a:glow rad="139700">
                  <a:schemeClr val="bg1">
                    <a:alpha val="40000"/>
                  </a:schemeClr>
                </a:glow>
              </a:effectLst>
              <a:latin typeface="Arial" pitchFamily="34" charset="0"/>
              <a:cs typeface="Arial" pitchFamily="34" charset="0"/>
            </a:endParaRPr>
          </a:p>
        </p:txBody>
      </p:sp>
      <p:pic>
        <p:nvPicPr>
          <p:cNvPr id="2" name="Picture 2"/>
          <p:cNvPicPr>
            <a:picLocks noChangeAspect="1" noChangeArrowheads="1"/>
          </p:cNvPicPr>
          <p:nvPr/>
        </p:nvPicPr>
        <p:blipFill>
          <a:blip r:embed="rId4" cstate="print"/>
          <a:srcRect/>
          <a:stretch>
            <a:fillRect/>
          </a:stretch>
        </p:blipFill>
        <p:spPr bwMode="auto">
          <a:xfrm>
            <a:off x="3810000" y="152400"/>
            <a:ext cx="4813896" cy="4419600"/>
          </a:xfrm>
          <a:prstGeom prst="rect">
            <a:avLst/>
          </a:prstGeom>
          <a:noFill/>
          <a:ln w="9525">
            <a:noFill/>
            <a:miter lim="800000"/>
            <a:headEnd/>
            <a:tailEnd/>
          </a:ln>
        </p:spPr>
      </p:pic>
      <p:sp>
        <p:nvSpPr>
          <p:cNvPr id="3074" name="Rectangle 2"/>
          <p:cNvSpPr>
            <a:spLocks noChangeArrowheads="1"/>
          </p:cNvSpPr>
          <p:nvPr/>
        </p:nvSpPr>
        <p:spPr bwMode="auto">
          <a:xfrm>
            <a:off x="8229600" y="2226182"/>
            <a:ext cx="243840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Ground</a:t>
            </a:r>
            <a:endParaRPr lang="en-US" sz="800" dirty="0">
              <a:latin typeface="Arial" pitchFamily="34" charset="0"/>
              <a:cs typeface="Arial" pitchFamily="34" charset="0"/>
            </a:endParaRPr>
          </a:p>
          <a:p>
            <a:pPr algn="ctr" eaLnBrk="0" fontAlgn="base" hangingPunct="0">
              <a:spcBef>
                <a:spcPct val="0"/>
              </a:spcBef>
              <a:spcAft>
                <a:spcPct val="0"/>
              </a:spcAft>
            </a:pPr>
            <a:r>
              <a:rPr lang="en-US" sz="3200" i="1" dirty="0">
                <a:latin typeface="Times New Roman" pitchFamily="18" charset="0"/>
                <a:ea typeface="Times New Roman" pitchFamily="18" charset="0"/>
                <a:cs typeface="Arial" pitchFamily="34" charset="0"/>
              </a:rPr>
              <a:t>Surrendered   </a:t>
            </a:r>
            <a:r>
              <a:rPr lang="en-US" sz="2800" i="1" dirty="0">
                <a:latin typeface="Times New Roman" pitchFamily="18" charset="0"/>
                <a:cs typeface="Arial" pitchFamily="34" charset="0"/>
              </a:rPr>
              <a:t>(Eph. 4:27)</a:t>
            </a:r>
            <a:endParaRPr lang="en-US" sz="2800" dirty="0">
              <a:latin typeface="Arial" pitchFamily="34" charset="0"/>
              <a:cs typeface="Arial" pitchFamily="34" charset="0"/>
            </a:endParaRPr>
          </a:p>
          <a:p>
            <a:pPr algn="ctr" eaLnBrk="0" fontAlgn="base" hangingPunct="0">
              <a:spcBef>
                <a:spcPct val="0"/>
              </a:spcBef>
              <a:spcAft>
                <a:spcPct val="0"/>
              </a:spcAft>
            </a:pPr>
            <a:endParaRPr lang="en-US" dirty="0">
              <a:latin typeface="Arial" pitchFamily="34" charset="0"/>
              <a:cs typeface="Arial" pitchFamily="34" charset="0"/>
            </a:endParaRPr>
          </a:p>
        </p:txBody>
      </p:sp>
      <p:sp>
        <p:nvSpPr>
          <p:cNvPr id="3073" name="Rectangle 1"/>
          <p:cNvSpPr>
            <a:spLocks noChangeArrowheads="1"/>
          </p:cNvSpPr>
          <p:nvPr/>
        </p:nvSpPr>
        <p:spPr bwMode="auto">
          <a:xfrm>
            <a:off x="1524000" y="590742"/>
            <a:ext cx="281940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Stronghold</a:t>
            </a:r>
            <a:endParaRPr lang="en-US" sz="800" dirty="0">
              <a:latin typeface="Arial" pitchFamily="34" charset="0"/>
              <a:cs typeface="Arial" pitchFamily="34" charset="0"/>
            </a:endParaRPr>
          </a:p>
          <a:p>
            <a:pPr algn="ctr" eaLnBrk="0" fontAlgn="base" hangingPunct="0">
              <a:spcBef>
                <a:spcPct val="0"/>
              </a:spcBef>
              <a:spcAft>
                <a:spcPct val="0"/>
              </a:spcAft>
            </a:pPr>
            <a:r>
              <a:rPr lang="en-US" sz="3200" i="1" dirty="0">
                <a:latin typeface="Times New Roman" pitchFamily="18" charset="0"/>
                <a:ea typeface="Times New Roman" pitchFamily="18" charset="0"/>
                <a:cs typeface="Arial" pitchFamily="34" charset="0"/>
              </a:rPr>
              <a:t>“False Ideas”</a:t>
            </a:r>
            <a:r>
              <a:rPr lang="en-US" i="1" dirty="0">
                <a:latin typeface="Times New Roman" pitchFamily="18" charset="0"/>
                <a:cs typeface="Arial" pitchFamily="34" charset="0"/>
              </a:rPr>
              <a:t> </a:t>
            </a:r>
            <a:r>
              <a:rPr lang="en-US" sz="2800" i="1" dirty="0">
                <a:latin typeface="Times New Roman" pitchFamily="18" charset="0"/>
                <a:cs typeface="Arial" pitchFamily="34" charset="0"/>
              </a:rPr>
              <a:t>(John 8:44)</a:t>
            </a:r>
            <a:endParaRPr lang="en-US" sz="2800" dirty="0">
              <a:latin typeface="Arial" pitchFamily="34" charset="0"/>
              <a:cs typeface="Arial" pitchFamily="34" charset="0"/>
            </a:endParaRPr>
          </a:p>
          <a:p>
            <a:pPr algn="ctr" eaLnBrk="0" fontAlgn="base" hangingPunct="0">
              <a:spcBef>
                <a:spcPct val="0"/>
              </a:spcBef>
              <a:spcAft>
                <a:spcPct val="0"/>
              </a:spcAft>
            </a:pPr>
            <a:endParaRPr lang="en-US" dirty="0">
              <a:latin typeface="Arial" pitchFamily="34" charset="0"/>
              <a:cs typeface="Arial" pitchFamily="34" charset="0"/>
            </a:endParaRPr>
          </a:p>
        </p:txBody>
      </p:sp>
      <p:sp>
        <p:nvSpPr>
          <p:cNvPr id="10" name="Down Arrow 9"/>
          <p:cNvSpPr/>
          <p:nvPr/>
        </p:nvSpPr>
        <p:spPr>
          <a:xfrm rot="2496267">
            <a:off x="9161260" y="3693872"/>
            <a:ext cx="484632" cy="1154199"/>
          </a:xfrm>
          <a:prstGeom prst="downArrow">
            <a:avLst/>
          </a:prstGeom>
          <a:solidFill>
            <a:srgbClr val="FFFF0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Down Arrow 10"/>
          <p:cNvSpPr/>
          <p:nvPr/>
        </p:nvSpPr>
        <p:spPr>
          <a:xfrm rot="19294682">
            <a:off x="3189126" y="2166173"/>
            <a:ext cx="484632" cy="1333763"/>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0" name="Rectangle 8"/>
          <p:cNvSpPr>
            <a:spLocks noChangeArrowheads="1"/>
          </p:cNvSpPr>
          <p:nvPr/>
        </p:nvSpPr>
        <p:spPr bwMode="auto">
          <a:xfrm>
            <a:off x="6781800" y="431513"/>
            <a:ext cx="3886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II Corinthians 10:3-6</a:t>
            </a:r>
            <a:endParaRPr lang="en-US" dirty="0">
              <a:latin typeface="Arial" pitchFamily="34" charset="0"/>
              <a:cs typeface="Arial" pitchFamily="34" charset="0"/>
            </a:endParaRPr>
          </a:p>
        </p:txBody>
      </p:sp>
      <p:pic>
        <p:nvPicPr>
          <p:cNvPr id="13" name="Picture 2" descr="C:\Users\Ptr. Daniel White\Desktop\Bible pictures\Satan-Devil and demons\Dragon.gif"/>
          <p:cNvPicPr>
            <a:picLocks noChangeAspect="1" noChangeArrowheads="1"/>
          </p:cNvPicPr>
          <p:nvPr/>
        </p:nvPicPr>
        <p:blipFill>
          <a:blip r:embed="rId5" cstate="print"/>
          <a:srcRect/>
          <a:stretch>
            <a:fillRect/>
          </a:stretch>
        </p:blipFill>
        <p:spPr bwMode="auto">
          <a:xfrm>
            <a:off x="6705601" y="3048001"/>
            <a:ext cx="1388793" cy="1471819"/>
          </a:xfrm>
          <a:prstGeom prst="rect">
            <a:avLst/>
          </a:prstGeom>
          <a:noFill/>
        </p:spPr>
      </p:pic>
    </p:spTree>
    <p:extLst>
      <p:ext uri="{BB962C8B-B14F-4D97-AF65-F5344CB8AC3E}">
        <p14:creationId xmlns:p14="http://schemas.microsoft.com/office/powerpoint/2010/main" val="1187383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fade">
                                      <p:cBhvr>
                                        <p:cTn id="7" dur="10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3079"/>
                                        </p:tgtEl>
                                        <p:attrNameLst>
                                          <p:attrName>style.visibility</p:attrName>
                                        </p:attrNameLst>
                                      </p:cBhvr>
                                      <p:to>
                                        <p:strVal val="visible"/>
                                      </p:to>
                                    </p:set>
                                    <p:anim calcmode="lin" valueType="num">
                                      <p:cBhvr>
                                        <p:cTn id="27" dur="1000" fill="hold"/>
                                        <p:tgtEl>
                                          <p:spTgt spid="3079"/>
                                        </p:tgtEl>
                                        <p:attrNameLst>
                                          <p:attrName>ppt_w</p:attrName>
                                        </p:attrNameLst>
                                      </p:cBhvr>
                                      <p:tavLst>
                                        <p:tav tm="0">
                                          <p:val>
                                            <p:strVal val="#ppt_w*0.70"/>
                                          </p:val>
                                        </p:tav>
                                        <p:tav tm="100000">
                                          <p:val>
                                            <p:strVal val="#ppt_w"/>
                                          </p:val>
                                        </p:tav>
                                      </p:tavLst>
                                    </p:anim>
                                    <p:anim calcmode="lin" valueType="num">
                                      <p:cBhvr>
                                        <p:cTn id="28" dur="1000" fill="hold"/>
                                        <p:tgtEl>
                                          <p:spTgt spid="3079"/>
                                        </p:tgtEl>
                                        <p:attrNameLst>
                                          <p:attrName>ppt_h</p:attrName>
                                        </p:attrNameLst>
                                      </p:cBhvr>
                                      <p:tavLst>
                                        <p:tav tm="0">
                                          <p:val>
                                            <p:strVal val="#ppt_h"/>
                                          </p:val>
                                        </p:tav>
                                        <p:tav tm="100000">
                                          <p:val>
                                            <p:strVal val="#ppt_h"/>
                                          </p:val>
                                        </p:tav>
                                      </p:tavLst>
                                    </p:anim>
                                    <p:animEffect transition="in" filter="fade">
                                      <p:cBhvr>
                                        <p:cTn id="29" dur="1000"/>
                                        <p:tgtEl>
                                          <p:spTgt spid="307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fade">
                                      <p:cBhvr>
                                        <p:cTn id="34" dur="10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74" grpId="0"/>
      <p:bldP spid="3073" grpId="0"/>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art 6"/>
          <p:cNvSpPr/>
          <p:nvPr/>
        </p:nvSpPr>
        <p:spPr>
          <a:xfrm>
            <a:off x="1981200" y="2057400"/>
            <a:ext cx="6477000" cy="4800600"/>
          </a:xfrm>
          <a:prstGeom prst="heart">
            <a:avLst/>
          </a:prstGeom>
          <a:solidFill>
            <a:srgbClr val="C00000"/>
          </a:solidFill>
          <a:ln>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 name="Title 1"/>
          <p:cNvSpPr>
            <a:spLocks noGrp="1"/>
          </p:cNvSpPr>
          <p:nvPr>
            <p:ph type="title"/>
          </p:nvPr>
        </p:nvSpPr>
        <p:spPr>
          <a:xfrm>
            <a:off x="1524000" y="0"/>
            <a:ext cx="7066327" cy="1981200"/>
          </a:xfrm>
        </p:spPr>
        <p:txBody>
          <a:bodyPr>
            <a:normAutofit/>
          </a:bodyPr>
          <a:lstStyle/>
          <a:p>
            <a:pPr algn="ctr"/>
            <a:r>
              <a:rPr lang="en-US" sz="4800" i="1" dirty="0"/>
              <a:t>Three Ways “Ground” </a:t>
            </a:r>
            <a:br>
              <a:rPr lang="en-US" sz="4800" i="1" dirty="0"/>
            </a:br>
            <a:r>
              <a:rPr lang="en-US" sz="4800" i="1" dirty="0"/>
              <a:t>is Surrendered to Satan</a:t>
            </a:r>
          </a:p>
        </p:txBody>
      </p:sp>
      <p:pic>
        <p:nvPicPr>
          <p:cNvPr id="18435" name="Picture 3" descr="C:\Users\Ptr. Daniel White\Desktop\Bible pictures\Satan-Devil and demons\600-Fierce%20Dragon%20Face.jpg"/>
          <p:cNvPicPr>
            <a:picLocks noChangeAspect="1" noChangeArrowheads="1"/>
          </p:cNvPicPr>
          <p:nvPr/>
        </p:nvPicPr>
        <p:blipFill>
          <a:blip r:embed="rId3" cstate="print"/>
          <a:srcRect/>
          <a:stretch>
            <a:fillRect/>
          </a:stretch>
        </p:blipFill>
        <p:spPr bwMode="auto">
          <a:xfrm>
            <a:off x="8915352" y="111155"/>
            <a:ext cx="2842570" cy="3823282"/>
          </a:xfrm>
          <a:prstGeom prst="rect">
            <a:avLst/>
          </a:prstGeom>
          <a:ln>
            <a:noFill/>
          </a:ln>
          <a:effectLst>
            <a:softEdge rad="112500"/>
          </a:effectLst>
        </p:spPr>
      </p:pic>
      <p:pic>
        <p:nvPicPr>
          <p:cNvPr id="18437" name="Picture 5"/>
          <p:cNvPicPr>
            <a:picLocks noChangeAspect="1" noChangeArrowheads="1"/>
          </p:cNvPicPr>
          <p:nvPr/>
        </p:nvPicPr>
        <p:blipFill>
          <a:blip r:embed="rId4" cstate="print"/>
          <a:srcRect t="69324" r="779"/>
          <a:stretch>
            <a:fillRect/>
          </a:stretch>
        </p:blipFill>
        <p:spPr bwMode="auto">
          <a:xfrm>
            <a:off x="4267200" y="5410200"/>
            <a:ext cx="2133600" cy="685800"/>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4267200" y="3352801"/>
            <a:ext cx="1943100" cy="2122279"/>
          </a:xfrm>
          <a:prstGeom prst="rect">
            <a:avLst/>
          </a:prstGeom>
          <a:noFill/>
          <a:ln w="9525">
            <a:noFill/>
            <a:miter lim="800000"/>
            <a:headEnd/>
            <a:tailEnd/>
          </a:ln>
        </p:spPr>
      </p:pic>
      <p:sp>
        <p:nvSpPr>
          <p:cNvPr id="9" name="Rectangle 3"/>
          <p:cNvSpPr>
            <a:spLocks noChangeArrowheads="1"/>
          </p:cNvSpPr>
          <p:nvPr/>
        </p:nvSpPr>
        <p:spPr bwMode="auto">
          <a:xfrm rot="431778">
            <a:off x="1524000" y="2813208"/>
            <a:ext cx="3429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Immorality</a:t>
            </a:r>
            <a:endParaRPr lang="en-US" b="1" dirty="0">
              <a:effectLst>
                <a:glow rad="101600">
                  <a:schemeClr val="bg1">
                    <a:alpha val="60000"/>
                  </a:schemeClr>
                </a:glow>
              </a:effectLst>
              <a:latin typeface="Arial" pitchFamily="34" charset="0"/>
              <a:cs typeface="Arial" pitchFamily="34" charset="0"/>
            </a:endParaRPr>
          </a:p>
        </p:txBody>
      </p:sp>
      <p:sp>
        <p:nvSpPr>
          <p:cNvPr id="11" name="Rectangle 4"/>
          <p:cNvSpPr>
            <a:spLocks noChangeArrowheads="1"/>
          </p:cNvSpPr>
          <p:nvPr/>
        </p:nvSpPr>
        <p:spPr bwMode="auto">
          <a:xfrm rot="961642">
            <a:off x="5663059" y="3240866"/>
            <a:ext cx="2667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Temporal Values</a:t>
            </a:r>
            <a:endParaRPr lang="en-US" b="1" dirty="0">
              <a:effectLst>
                <a:glow rad="101600">
                  <a:schemeClr val="bg1">
                    <a:alpha val="60000"/>
                  </a:schemeClr>
                </a:glow>
              </a:effectLst>
              <a:latin typeface="Arial" pitchFamily="34" charset="0"/>
              <a:cs typeface="Arial" pitchFamily="34" charset="0"/>
            </a:endParaRPr>
          </a:p>
        </p:txBody>
      </p:sp>
      <p:sp>
        <p:nvSpPr>
          <p:cNvPr id="12" name="Rectangle 5"/>
          <p:cNvSpPr>
            <a:spLocks noChangeArrowheads="1"/>
          </p:cNvSpPr>
          <p:nvPr/>
        </p:nvSpPr>
        <p:spPr bwMode="auto">
          <a:xfrm rot="20742414">
            <a:off x="2055487" y="4099549"/>
            <a:ext cx="279056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Bitterness</a:t>
            </a:r>
            <a:endParaRPr lang="en-US" b="1" dirty="0">
              <a:effectLst>
                <a:glow rad="101600">
                  <a:schemeClr val="bg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val="1894433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20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8437"/>
                                        </p:tgtEl>
                                        <p:attrNameLst>
                                          <p:attrName>style.visibility</p:attrName>
                                        </p:attrNameLst>
                                      </p:cBhvr>
                                      <p:to>
                                        <p:strVal val="visible"/>
                                      </p:to>
                                    </p:set>
                                    <p:anim calcmode="lin" valueType="num">
                                      <p:cBhvr>
                                        <p:cTn id="12" dur="1000" fill="hold"/>
                                        <p:tgtEl>
                                          <p:spTgt spid="18437"/>
                                        </p:tgtEl>
                                        <p:attrNameLst>
                                          <p:attrName>ppt_w</p:attrName>
                                        </p:attrNameLst>
                                      </p:cBhvr>
                                      <p:tavLst>
                                        <p:tav tm="0">
                                          <p:val>
                                            <p:strVal val="#ppt_w*0.70"/>
                                          </p:val>
                                        </p:tav>
                                        <p:tav tm="100000">
                                          <p:val>
                                            <p:strVal val="#ppt_w"/>
                                          </p:val>
                                        </p:tav>
                                      </p:tavLst>
                                    </p:anim>
                                    <p:anim calcmode="lin" valueType="num">
                                      <p:cBhvr>
                                        <p:cTn id="13" dur="1000" fill="hold"/>
                                        <p:tgtEl>
                                          <p:spTgt spid="18437"/>
                                        </p:tgtEl>
                                        <p:attrNameLst>
                                          <p:attrName>ppt_h</p:attrName>
                                        </p:attrNameLst>
                                      </p:cBhvr>
                                      <p:tavLst>
                                        <p:tav tm="0">
                                          <p:val>
                                            <p:strVal val="#ppt_h"/>
                                          </p:val>
                                        </p:tav>
                                        <p:tav tm="100000">
                                          <p:val>
                                            <p:strVal val="#ppt_h"/>
                                          </p:val>
                                        </p:tav>
                                      </p:tavLst>
                                    </p:anim>
                                    <p:animEffect transition="in" filter="fade">
                                      <p:cBhvr>
                                        <p:cTn id="14" dur="1000"/>
                                        <p:tgtEl>
                                          <p:spTgt spid="1843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cstate="print"/>
          <a:srcRect t="68644" r="-6866"/>
          <a:stretch>
            <a:fillRect/>
          </a:stretch>
        </p:blipFill>
        <p:spPr bwMode="auto">
          <a:xfrm>
            <a:off x="3810000" y="4267200"/>
            <a:ext cx="5638800" cy="1905000"/>
          </a:xfrm>
          <a:prstGeom prst="rect">
            <a:avLst/>
          </a:prstGeom>
          <a:noFill/>
          <a:ln w="9525">
            <a:noFill/>
            <a:miter lim="800000"/>
            <a:headEnd/>
            <a:tailEnd/>
          </a:ln>
        </p:spPr>
      </p:pic>
      <p:sp>
        <p:nvSpPr>
          <p:cNvPr id="3075" name="Rectangle 3"/>
          <p:cNvSpPr>
            <a:spLocks noChangeArrowheads="1"/>
          </p:cNvSpPr>
          <p:nvPr/>
        </p:nvSpPr>
        <p:spPr bwMode="auto">
          <a:xfrm>
            <a:off x="1524000" y="4996564"/>
            <a:ext cx="3429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Immorality</a:t>
            </a:r>
          </a:p>
          <a:p>
            <a:pPr algn="ctr" fontAlgn="base">
              <a:spcBef>
                <a:spcPct val="0"/>
              </a:spcBef>
              <a:spcAft>
                <a:spcPct val="0"/>
              </a:spcAft>
            </a:pPr>
            <a:r>
              <a:rPr lang="en-US" sz="2800" b="1" i="1" dirty="0">
                <a:effectLst>
                  <a:glow rad="101600">
                    <a:schemeClr val="bg1">
                      <a:alpha val="60000"/>
                    </a:schemeClr>
                  </a:glow>
                </a:effectLst>
                <a:latin typeface="Times New Roman" pitchFamily="18" charset="0"/>
                <a:cs typeface="Arial" pitchFamily="34" charset="0"/>
              </a:rPr>
              <a:t>(I Thess. 4:1-8)</a:t>
            </a:r>
            <a:endParaRPr lang="en-US" sz="2800" b="1" dirty="0">
              <a:effectLst>
                <a:glow rad="101600">
                  <a:schemeClr val="bg1">
                    <a:alpha val="60000"/>
                  </a:schemeClr>
                </a:glow>
              </a:effectLst>
              <a:latin typeface="Arial" pitchFamily="34" charset="0"/>
              <a:cs typeface="Arial" pitchFamily="34" charset="0"/>
            </a:endParaRPr>
          </a:p>
        </p:txBody>
      </p:sp>
      <p:sp>
        <p:nvSpPr>
          <p:cNvPr id="3076" name="Rectangle 4"/>
          <p:cNvSpPr>
            <a:spLocks noChangeArrowheads="1"/>
          </p:cNvSpPr>
          <p:nvPr/>
        </p:nvSpPr>
        <p:spPr bwMode="auto">
          <a:xfrm>
            <a:off x="1905000" y="5423357"/>
            <a:ext cx="8763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Temporal Values</a:t>
            </a:r>
          </a:p>
          <a:p>
            <a:pPr algn="ctr" fontAlgn="base">
              <a:spcBef>
                <a:spcPct val="0"/>
              </a:spcBef>
              <a:spcAft>
                <a:spcPct val="0"/>
              </a:spcAft>
            </a:pPr>
            <a:r>
              <a:rPr lang="en-US" sz="2800" b="1" i="1" dirty="0">
                <a:effectLst>
                  <a:glow rad="101600">
                    <a:schemeClr val="bg1">
                      <a:alpha val="60000"/>
                    </a:schemeClr>
                  </a:glow>
                </a:effectLst>
                <a:latin typeface="Times New Roman" pitchFamily="18" charset="0"/>
                <a:cs typeface="Arial" pitchFamily="34" charset="0"/>
              </a:rPr>
              <a:t>(I Tim. 6:10)</a:t>
            </a:r>
            <a:endParaRPr lang="en-US" sz="2800" b="1" dirty="0">
              <a:effectLst>
                <a:glow rad="101600">
                  <a:schemeClr val="bg1">
                    <a:alpha val="60000"/>
                  </a:schemeClr>
                </a:glow>
              </a:effectLst>
              <a:latin typeface="Arial" pitchFamily="34" charset="0"/>
              <a:cs typeface="Arial" pitchFamily="34" charset="0"/>
            </a:endParaRPr>
          </a:p>
        </p:txBody>
      </p:sp>
      <p:sp>
        <p:nvSpPr>
          <p:cNvPr id="3077" name="Rectangle 5"/>
          <p:cNvSpPr>
            <a:spLocks noChangeArrowheads="1"/>
          </p:cNvSpPr>
          <p:nvPr/>
        </p:nvSpPr>
        <p:spPr bwMode="auto">
          <a:xfrm>
            <a:off x="7543800" y="5075479"/>
            <a:ext cx="31242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Bitterness</a:t>
            </a:r>
          </a:p>
          <a:p>
            <a:pPr algn="ctr" fontAlgn="base">
              <a:spcBef>
                <a:spcPct val="0"/>
              </a:spcBef>
              <a:spcAft>
                <a:spcPct val="0"/>
              </a:spcAft>
            </a:pPr>
            <a:r>
              <a:rPr lang="en-US" sz="2800" b="1" i="1" dirty="0">
                <a:effectLst>
                  <a:glow rad="101600">
                    <a:schemeClr val="bg1">
                      <a:alpha val="60000"/>
                    </a:schemeClr>
                  </a:glow>
                </a:effectLst>
                <a:latin typeface="Times New Roman" pitchFamily="18" charset="0"/>
                <a:ea typeface="Times New Roman" pitchFamily="18" charset="0"/>
                <a:cs typeface="Arial" pitchFamily="34" charset="0"/>
              </a:rPr>
              <a:t>(Heb. 12:15)</a:t>
            </a:r>
          </a:p>
          <a:p>
            <a:pPr algn="ctr" fontAlgn="base">
              <a:spcBef>
                <a:spcPct val="0"/>
              </a:spcBef>
              <a:spcAft>
                <a:spcPct val="0"/>
              </a:spcAft>
            </a:pPr>
            <a:endParaRPr lang="en-US" b="1" dirty="0">
              <a:effectLst>
                <a:glow rad="101600">
                  <a:schemeClr val="bg1">
                    <a:alpha val="60000"/>
                  </a:schemeClr>
                </a:glow>
              </a:effectLst>
              <a:latin typeface="Arial" pitchFamily="34" charset="0"/>
              <a:cs typeface="Arial" pitchFamily="34" charset="0"/>
            </a:endParaRPr>
          </a:p>
        </p:txBody>
      </p:sp>
      <p:sp>
        <p:nvSpPr>
          <p:cNvPr id="3078" name="Rectangle 6"/>
          <p:cNvSpPr>
            <a:spLocks noChangeArrowheads="1"/>
          </p:cNvSpPr>
          <p:nvPr/>
        </p:nvSpPr>
        <p:spPr bwMode="auto">
          <a:xfrm>
            <a:off x="2209800" y="4698480"/>
            <a:ext cx="8458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i="1" u="sng" dirty="0">
                <a:effectLst>
                  <a:glow rad="139700">
                    <a:schemeClr val="bg1">
                      <a:alpha val="40000"/>
                    </a:schemeClr>
                  </a:glow>
                </a:effectLst>
                <a:latin typeface="Times New Roman" pitchFamily="18" charset="0"/>
                <a:ea typeface="Times New Roman" pitchFamily="18" charset="0"/>
                <a:cs typeface="Arial" pitchFamily="34" charset="0"/>
              </a:rPr>
              <a:t>Pride of Life</a:t>
            </a:r>
            <a:endParaRPr lang="en-US" sz="3600" u="sng" dirty="0">
              <a:effectLst>
                <a:glow rad="139700">
                  <a:schemeClr val="bg1">
                    <a:alpha val="40000"/>
                  </a:schemeClr>
                </a:glow>
              </a:effectLst>
              <a:latin typeface="Arial" pitchFamily="34" charset="0"/>
              <a:cs typeface="Arial" pitchFamily="34" charset="0"/>
            </a:endParaRPr>
          </a:p>
        </p:txBody>
      </p:sp>
      <p:pic>
        <p:nvPicPr>
          <p:cNvPr id="2" name="Picture 2"/>
          <p:cNvPicPr>
            <a:picLocks noChangeAspect="1" noChangeArrowheads="1"/>
          </p:cNvPicPr>
          <p:nvPr/>
        </p:nvPicPr>
        <p:blipFill>
          <a:blip r:embed="rId4" cstate="print"/>
          <a:srcRect/>
          <a:stretch>
            <a:fillRect/>
          </a:stretch>
        </p:blipFill>
        <p:spPr bwMode="auto">
          <a:xfrm>
            <a:off x="3810000" y="152400"/>
            <a:ext cx="4813896" cy="4419600"/>
          </a:xfrm>
          <a:prstGeom prst="rect">
            <a:avLst/>
          </a:prstGeom>
          <a:noFill/>
          <a:ln w="9525">
            <a:noFill/>
            <a:miter lim="800000"/>
            <a:headEnd/>
            <a:tailEnd/>
          </a:ln>
        </p:spPr>
      </p:pic>
      <p:sp>
        <p:nvSpPr>
          <p:cNvPr id="3074" name="Rectangle 2"/>
          <p:cNvSpPr>
            <a:spLocks noChangeArrowheads="1"/>
          </p:cNvSpPr>
          <p:nvPr/>
        </p:nvSpPr>
        <p:spPr bwMode="auto">
          <a:xfrm>
            <a:off x="8229600" y="2206704"/>
            <a:ext cx="2438400"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Ground</a:t>
            </a:r>
            <a:endParaRPr lang="en-US" sz="800" dirty="0">
              <a:latin typeface="Arial" pitchFamily="34" charset="0"/>
              <a:cs typeface="Arial" pitchFamily="34" charset="0"/>
            </a:endParaRPr>
          </a:p>
          <a:p>
            <a:pPr algn="ctr" eaLnBrk="0" fontAlgn="base" hangingPunct="0">
              <a:spcBef>
                <a:spcPct val="0"/>
              </a:spcBef>
              <a:spcAft>
                <a:spcPct val="0"/>
              </a:spcAft>
            </a:pPr>
            <a:r>
              <a:rPr lang="en-US" sz="3200" i="1" dirty="0">
                <a:latin typeface="Times New Roman" pitchFamily="18" charset="0"/>
                <a:ea typeface="Times New Roman" pitchFamily="18" charset="0"/>
                <a:cs typeface="Arial" pitchFamily="34" charset="0"/>
              </a:rPr>
              <a:t>Surrendered</a:t>
            </a:r>
          </a:p>
          <a:p>
            <a:pPr algn="ctr" eaLnBrk="0" fontAlgn="base" hangingPunct="0">
              <a:spcBef>
                <a:spcPct val="0"/>
              </a:spcBef>
              <a:spcAft>
                <a:spcPct val="0"/>
              </a:spcAft>
            </a:pPr>
            <a:r>
              <a:rPr lang="en-US" sz="2800" i="1" dirty="0">
                <a:latin typeface="Times New Roman" pitchFamily="18" charset="0"/>
                <a:cs typeface="Arial" pitchFamily="34" charset="0"/>
              </a:rPr>
              <a:t>(Eph. 4:27)</a:t>
            </a:r>
            <a:endParaRPr lang="en-US" sz="2800" dirty="0">
              <a:latin typeface="Arial" pitchFamily="34" charset="0"/>
              <a:cs typeface="Arial" pitchFamily="34" charset="0"/>
            </a:endParaRPr>
          </a:p>
        </p:txBody>
      </p:sp>
      <p:sp>
        <p:nvSpPr>
          <p:cNvPr id="3073" name="Rectangle 1"/>
          <p:cNvSpPr>
            <a:spLocks noChangeArrowheads="1"/>
          </p:cNvSpPr>
          <p:nvPr/>
        </p:nvSpPr>
        <p:spPr bwMode="auto">
          <a:xfrm>
            <a:off x="1524000" y="577832"/>
            <a:ext cx="28194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Stronghold</a:t>
            </a:r>
            <a:endParaRPr lang="en-US" sz="800" dirty="0">
              <a:latin typeface="Arial" pitchFamily="34" charset="0"/>
              <a:cs typeface="Arial" pitchFamily="34" charset="0"/>
            </a:endParaRPr>
          </a:p>
          <a:p>
            <a:pPr algn="ctr" eaLnBrk="0" fontAlgn="base" hangingPunct="0">
              <a:spcBef>
                <a:spcPct val="0"/>
              </a:spcBef>
              <a:spcAft>
                <a:spcPct val="0"/>
              </a:spcAft>
            </a:pPr>
            <a:r>
              <a:rPr lang="en-US" sz="3200" i="1" dirty="0">
                <a:latin typeface="Times New Roman" pitchFamily="18" charset="0"/>
                <a:ea typeface="Times New Roman" pitchFamily="18" charset="0"/>
                <a:cs typeface="Arial" pitchFamily="34" charset="0"/>
              </a:rPr>
              <a:t>“False Ideas”</a:t>
            </a:r>
          </a:p>
          <a:p>
            <a:pPr algn="ctr" eaLnBrk="0" fontAlgn="base" hangingPunct="0">
              <a:spcBef>
                <a:spcPct val="0"/>
              </a:spcBef>
              <a:spcAft>
                <a:spcPct val="0"/>
              </a:spcAft>
            </a:pPr>
            <a:r>
              <a:rPr lang="en-US" sz="3200" i="1" dirty="0">
                <a:latin typeface="Times New Roman" pitchFamily="18" charset="0"/>
                <a:cs typeface="Arial" pitchFamily="34" charset="0"/>
              </a:rPr>
              <a:t>(John 8:44)</a:t>
            </a:r>
            <a:endParaRPr lang="en-US" sz="3200" dirty="0">
              <a:latin typeface="Arial" pitchFamily="34" charset="0"/>
              <a:cs typeface="Arial" pitchFamily="34" charset="0"/>
            </a:endParaRPr>
          </a:p>
        </p:txBody>
      </p:sp>
      <p:sp>
        <p:nvSpPr>
          <p:cNvPr id="10" name="Down Arrow 9"/>
          <p:cNvSpPr/>
          <p:nvPr/>
        </p:nvSpPr>
        <p:spPr>
          <a:xfrm rot="2496267">
            <a:off x="9161260" y="3693872"/>
            <a:ext cx="484632" cy="1154199"/>
          </a:xfrm>
          <a:prstGeom prst="downArrow">
            <a:avLst/>
          </a:prstGeom>
          <a:solidFill>
            <a:srgbClr val="FFFF0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Down Arrow 10"/>
          <p:cNvSpPr/>
          <p:nvPr/>
        </p:nvSpPr>
        <p:spPr>
          <a:xfrm rot="19294682">
            <a:off x="3189126" y="2166173"/>
            <a:ext cx="484632" cy="1333763"/>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0" name="Rectangle 8"/>
          <p:cNvSpPr>
            <a:spLocks noChangeArrowheads="1"/>
          </p:cNvSpPr>
          <p:nvPr/>
        </p:nvSpPr>
        <p:spPr bwMode="auto">
          <a:xfrm>
            <a:off x="6781800" y="431513"/>
            <a:ext cx="3886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II Corinthians 10:3-6</a:t>
            </a:r>
            <a:endParaRPr lang="en-US" dirty="0">
              <a:latin typeface="Arial" pitchFamily="34" charset="0"/>
              <a:cs typeface="Arial" pitchFamily="34" charset="0"/>
            </a:endParaRPr>
          </a:p>
        </p:txBody>
      </p:sp>
      <p:pic>
        <p:nvPicPr>
          <p:cNvPr id="13" name="Picture 2" descr="C:\Users\Ptr. Daniel White\Desktop\Bible pictures\Satan-Devil and demons\Dragon.gif"/>
          <p:cNvPicPr>
            <a:picLocks noChangeAspect="1" noChangeArrowheads="1"/>
          </p:cNvPicPr>
          <p:nvPr/>
        </p:nvPicPr>
        <p:blipFill>
          <a:blip r:embed="rId5" cstate="print"/>
          <a:srcRect/>
          <a:stretch>
            <a:fillRect/>
          </a:stretch>
        </p:blipFill>
        <p:spPr bwMode="auto">
          <a:xfrm>
            <a:off x="6705601" y="3048000"/>
            <a:ext cx="1384495" cy="1467264"/>
          </a:xfrm>
          <a:prstGeom prst="rect">
            <a:avLst/>
          </a:prstGeom>
          <a:noFill/>
        </p:spPr>
      </p:pic>
    </p:spTree>
    <p:extLst>
      <p:ext uri="{BB962C8B-B14F-4D97-AF65-F5344CB8AC3E}">
        <p14:creationId xmlns:p14="http://schemas.microsoft.com/office/powerpoint/2010/main" val="3748737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1000"/>
                                        <p:tgtEl>
                                          <p:spTgt spid="30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p:bldP spid="30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531" y="0"/>
            <a:ext cx="10515600" cy="1325563"/>
          </a:xfrm>
        </p:spPr>
        <p:txBody>
          <a:bodyPr>
            <a:normAutofit/>
          </a:bodyPr>
          <a:lstStyle/>
          <a:p>
            <a:pPr algn="ctr"/>
            <a:r>
              <a:rPr lang="en-US" sz="4800" b="1" i="1" dirty="0"/>
              <a:t>Immorality</a:t>
            </a:r>
          </a:p>
        </p:txBody>
      </p:sp>
      <p:pic>
        <p:nvPicPr>
          <p:cNvPr id="3" name="Picture 2"/>
          <p:cNvPicPr>
            <a:picLocks noChangeAspect="1"/>
          </p:cNvPicPr>
          <p:nvPr/>
        </p:nvPicPr>
        <p:blipFill>
          <a:blip r:embed="rId2"/>
          <a:stretch>
            <a:fillRect/>
          </a:stretch>
        </p:blipFill>
        <p:spPr>
          <a:xfrm rot="21164206">
            <a:off x="133331" y="2923021"/>
            <a:ext cx="4286250" cy="2381250"/>
          </a:xfrm>
          <a:prstGeom prst="rect">
            <a:avLst/>
          </a:prstGeom>
        </p:spPr>
      </p:pic>
      <p:pic>
        <p:nvPicPr>
          <p:cNvPr id="5" name="Picture 4"/>
          <p:cNvPicPr>
            <a:picLocks noChangeAspect="1"/>
          </p:cNvPicPr>
          <p:nvPr/>
        </p:nvPicPr>
        <p:blipFill rotWithShape="1">
          <a:blip r:embed="rId3"/>
          <a:srcRect l="8610" t="14817" r="8314" b="14512"/>
          <a:stretch/>
        </p:blipFill>
        <p:spPr>
          <a:xfrm>
            <a:off x="4613662" y="1721216"/>
            <a:ext cx="2983337" cy="3573624"/>
          </a:xfrm>
          <a:prstGeom prst="rect">
            <a:avLst/>
          </a:prstGeom>
        </p:spPr>
      </p:pic>
      <p:pic>
        <p:nvPicPr>
          <p:cNvPr id="6" name="Picture 5"/>
          <p:cNvPicPr>
            <a:picLocks noChangeAspect="1"/>
          </p:cNvPicPr>
          <p:nvPr/>
        </p:nvPicPr>
        <p:blipFill>
          <a:blip r:embed="rId4"/>
          <a:stretch>
            <a:fillRect/>
          </a:stretch>
        </p:blipFill>
        <p:spPr>
          <a:xfrm rot="575341">
            <a:off x="7822996" y="2753736"/>
            <a:ext cx="4128852" cy="2355091"/>
          </a:xfrm>
          <a:prstGeom prst="rect">
            <a:avLst/>
          </a:prstGeom>
        </p:spPr>
      </p:pic>
    </p:spTree>
    <p:extLst>
      <p:ext uri="{BB962C8B-B14F-4D97-AF65-F5344CB8AC3E}">
        <p14:creationId xmlns:p14="http://schemas.microsoft.com/office/powerpoint/2010/main" val="138424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809" y="63121"/>
            <a:ext cx="10515600" cy="1325563"/>
          </a:xfrm>
        </p:spPr>
        <p:txBody>
          <a:bodyPr/>
          <a:lstStyle/>
          <a:p>
            <a:pPr algn="ctr"/>
            <a:r>
              <a:rPr lang="en-US" b="1" i="1" dirty="0"/>
              <a:t>Temporal Values</a:t>
            </a:r>
          </a:p>
        </p:txBody>
      </p:sp>
      <p:sp>
        <p:nvSpPr>
          <p:cNvPr id="3" name="Rectangle 2"/>
          <p:cNvSpPr/>
          <p:nvPr/>
        </p:nvSpPr>
        <p:spPr>
          <a:xfrm>
            <a:off x="318781" y="2422213"/>
            <a:ext cx="5285064" cy="1938992"/>
          </a:xfrm>
          <a:prstGeom prst="rect">
            <a:avLst/>
          </a:prstGeom>
        </p:spPr>
        <p:txBody>
          <a:bodyPr wrap="square">
            <a:spAutoFit/>
          </a:bodyPr>
          <a:lstStyle/>
          <a:p>
            <a:pPr algn="ctr"/>
            <a:r>
              <a:rPr lang="en-US" sz="4000" i="1" dirty="0"/>
              <a:t>“Demas hath forsaken me, having loved this present world…”</a:t>
            </a:r>
          </a:p>
        </p:txBody>
      </p:sp>
      <p:pic>
        <p:nvPicPr>
          <p:cNvPr id="4" name="Picture 3"/>
          <p:cNvPicPr>
            <a:picLocks noChangeAspect="1"/>
          </p:cNvPicPr>
          <p:nvPr/>
        </p:nvPicPr>
        <p:blipFill>
          <a:blip r:embed="rId2"/>
          <a:stretch>
            <a:fillRect/>
          </a:stretch>
        </p:blipFill>
        <p:spPr>
          <a:xfrm>
            <a:off x="7062208" y="1490443"/>
            <a:ext cx="3451252" cy="5170415"/>
          </a:xfrm>
          <a:prstGeom prst="rect">
            <a:avLst/>
          </a:prstGeom>
        </p:spPr>
      </p:pic>
    </p:spTree>
    <p:extLst>
      <p:ext uri="{BB962C8B-B14F-4D97-AF65-F5344CB8AC3E}">
        <p14:creationId xmlns:p14="http://schemas.microsoft.com/office/powerpoint/2010/main" val="125635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11" y="71510"/>
            <a:ext cx="10515600" cy="1325563"/>
          </a:xfrm>
        </p:spPr>
        <p:txBody>
          <a:bodyPr/>
          <a:lstStyle/>
          <a:p>
            <a:pPr algn="ctr"/>
            <a:r>
              <a:rPr lang="en-US" b="1" i="1" dirty="0"/>
              <a:t>Bitterness</a:t>
            </a:r>
          </a:p>
        </p:txBody>
      </p:sp>
      <p:sp>
        <p:nvSpPr>
          <p:cNvPr id="3" name="Rectangle 2"/>
          <p:cNvSpPr/>
          <p:nvPr/>
        </p:nvSpPr>
        <p:spPr>
          <a:xfrm>
            <a:off x="829811" y="2254434"/>
            <a:ext cx="4799202" cy="2862322"/>
          </a:xfrm>
          <a:prstGeom prst="rect">
            <a:avLst/>
          </a:prstGeom>
        </p:spPr>
        <p:txBody>
          <a:bodyPr wrap="square">
            <a:spAutoFit/>
          </a:bodyPr>
          <a:lstStyle/>
          <a:p>
            <a:pPr algn="ctr"/>
            <a:r>
              <a:rPr lang="en-US" sz="3600" i="1" dirty="0"/>
              <a:t> “Peter said unto him (Simon)…I perceive that thou art in the gall of bitterness, and in the bond of iniquity.”</a:t>
            </a:r>
          </a:p>
        </p:txBody>
      </p:sp>
      <p:pic>
        <p:nvPicPr>
          <p:cNvPr id="5" name="Picture 4"/>
          <p:cNvPicPr>
            <a:picLocks noChangeAspect="1"/>
          </p:cNvPicPr>
          <p:nvPr/>
        </p:nvPicPr>
        <p:blipFill>
          <a:blip r:embed="rId2">
            <a:duotone>
              <a:prstClr val="black"/>
              <a:schemeClr val="tx2">
                <a:tint val="45000"/>
                <a:satMod val="400000"/>
              </a:schemeClr>
            </a:duotone>
          </a:blip>
          <a:stretch>
            <a:fillRect/>
          </a:stretch>
        </p:blipFill>
        <p:spPr>
          <a:xfrm>
            <a:off x="6696449" y="1029873"/>
            <a:ext cx="4344752" cy="3236841"/>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artisticPaintStrokes/>
                    </a14:imgEffect>
                  </a14:imgLayer>
                </a14:imgProps>
              </a:ext>
            </a:extLst>
          </a:blip>
          <a:stretch>
            <a:fillRect/>
          </a:stretch>
        </p:blipFill>
        <p:spPr>
          <a:xfrm>
            <a:off x="6862302" y="3425537"/>
            <a:ext cx="4178899" cy="306754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830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C:\Users\Ptr. Daniel White\Desktop\Bible pictures\Armor of God\scan0032.jpg"/>
          <p:cNvPicPr>
            <a:picLocks noChangeAspect="1" noChangeArrowheads="1"/>
          </p:cNvPicPr>
          <p:nvPr/>
        </p:nvPicPr>
        <p:blipFill>
          <a:blip r:embed="rId3" cstate="print">
            <a:lum bright="-20000"/>
          </a:blip>
          <a:srcRect/>
          <a:stretch>
            <a:fillRect/>
          </a:stretch>
        </p:blipFill>
        <p:spPr bwMode="auto">
          <a:xfrm>
            <a:off x="1371600" y="-61387"/>
            <a:ext cx="9296400" cy="6919387"/>
          </a:xfrm>
          <a:prstGeom prst="rect">
            <a:avLst/>
          </a:prstGeom>
          <a:noFill/>
        </p:spPr>
      </p:pic>
      <p:sp>
        <p:nvSpPr>
          <p:cNvPr id="3" name="Rectangle 2"/>
          <p:cNvSpPr/>
          <p:nvPr/>
        </p:nvSpPr>
        <p:spPr>
          <a:xfrm>
            <a:off x="1828800" y="685801"/>
            <a:ext cx="3886200" cy="2585323"/>
          </a:xfrm>
          <a:prstGeom prst="rect">
            <a:avLst/>
          </a:prstGeom>
        </p:spPr>
        <p:txBody>
          <a:bodyPr wrap="square">
            <a:spAutoFit/>
          </a:bodyPr>
          <a:lstStyle/>
          <a:p>
            <a:pPr algn="ctr"/>
            <a:r>
              <a:rPr lang="en-US" sz="5400" b="1" i="1" dirty="0">
                <a:effectLst>
                  <a:glow rad="101600">
                    <a:schemeClr val="bg1">
                      <a:alpha val="60000"/>
                    </a:schemeClr>
                  </a:glow>
                </a:effectLst>
              </a:rPr>
              <a:t>Spiritual Warfare</a:t>
            </a:r>
          </a:p>
          <a:p>
            <a:pPr algn="ct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69448190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1"/>
            <a:ext cx="12192000" cy="6629399"/>
          </a:xfrm>
        </p:spPr>
        <p:txBody>
          <a:bodyPr>
            <a:noAutofit/>
          </a:bodyPr>
          <a:lstStyle/>
          <a:p>
            <a:pPr hangingPunct="0"/>
            <a:r>
              <a:rPr lang="en-US" sz="4000" dirty="0">
                <a:solidFill>
                  <a:srgbClr val="FFFF00"/>
                </a:solidFill>
              </a:rPr>
              <a:t>Warfare</a:t>
            </a:r>
            <a:r>
              <a:rPr lang="en-US" sz="4000" dirty="0"/>
              <a:t> (</a:t>
            </a:r>
            <a:r>
              <a:rPr lang="en-US" sz="4000" b="1" cap="small" dirty="0"/>
              <a:t>strateia</a:t>
            </a:r>
            <a:r>
              <a:rPr lang="en-US" sz="4000" dirty="0"/>
              <a:t>) - To carry on hostilities; to engage in battle; to contend, to strive; to be in a state of hostile contention  -  </a:t>
            </a:r>
            <a:r>
              <a:rPr lang="en-US" sz="4000" i="1" dirty="0"/>
              <a:t>II Cor. 10:3-6;  I Tim. 1:18;  II Tim. 2:1-3; James 4:1-2;  I Peter 2:11</a:t>
            </a:r>
          </a:p>
          <a:p>
            <a:pPr hangingPunct="0"/>
            <a:r>
              <a:rPr lang="en-US" sz="4000" dirty="0">
                <a:solidFill>
                  <a:srgbClr val="FFFF00"/>
                </a:solidFill>
              </a:rPr>
              <a:t>Fight </a:t>
            </a:r>
            <a:r>
              <a:rPr lang="en-US" sz="4000" dirty="0"/>
              <a:t>(</a:t>
            </a:r>
            <a:r>
              <a:rPr lang="en-US" sz="4000" b="1" cap="small" dirty="0"/>
              <a:t>agonizomai</a:t>
            </a:r>
            <a:r>
              <a:rPr lang="en-US" sz="4000" dirty="0"/>
              <a:t>) - To gain control through struggle; to attempt to defeat; subdue or destroy in order to gain victory  - </a:t>
            </a:r>
            <a:r>
              <a:rPr lang="en-US" sz="4000" i="1" dirty="0"/>
              <a:t>I Cor. 9:26;  I Tim. 6:12;  II Tim. 4:7</a:t>
            </a:r>
          </a:p>
          <a:p>
            <a:pPr hangingPunct="0"/>
            <a:r>
              <a:rPr lang="en-US" sz="4000" dirty="0">
                <a:solidFill>
                  <a:srgbClr val="FFFF00"/>
                </a:solidFill>
              </a:rPr>
              <a:t>Wrestle</a:t>
            </a:r>
            <a:r>
              <a:rPr lang="en-US" sz="4000" dirty="0"/>
              <a:t> (</a:t>
            </a:r>
            <a:r>
              <a:rPr lang="en-US" sz="4000" b="1" cap="small" dirty="0"/>
              <a:t>pale</a:t>
            </a:r>
            <a:r>
              <a:rPr lang="en-US" sz="4000" dirty="0"/>
              <a:t>) - To struggle in hand to hand combat with an opponent in an attempt to throw or force him to the ground  -  </a:t>
            </a:r>
            <a:r>
              <a:rPr lang="en-US" sz="4000" i="1" dirty="0"/>
              <a:t>Eph. 6:10-18</a:t>
            </a:r>
          </a:p>
          <a:p>
            <a:pPr hangingPunct="0">
              <a:buNone/>
            </a:pPr>
            <a:endParaRPr lang="en-US" sz="4000" dirty="0"/>
          </a:p>
        </p:txBody>
      </p:sp>
    </p:spTree>
    <p:extLst>
      <p:ext uri="{BB962C8B-B14F-4D97-AF65-F5344CB8AC3E}">
        <p14:creationId xmlns:p14="http://schemas.microsoft.com/office/powerpoint/2010/main" val="143538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noAutofit/>
          </a:bodyPr>
          <a:lstStyle/>
          <a:p>
            <a:pPr hangingPunct="0"/>
            <a:r>
              <a:rPr lang="en-US" sz="4000" dirty="0">
                <a:solidFill>
                  <a:srgbClr val="FFFF00"/>
                </a:solidFill>
              </a:rPr>
              <a:t>Strive</a:t>
            </a:r>
            <a:r>
              <a:rPr lang="en-US" sz="4000" dirty="0"/>
              <a:t> (</a:t>
            </a:r>
            <a:r>
              <a:rPr lang="en-US" sz="4000" b="1" cap="small" dirty="0"/>
              <a:t>sunathleo</a:t>
            </a:r>
            <a:r>
              <a:rPr lang="en-US" sz="4000" dirty="0"/>
              <a:t>) - To make great effort to do ones best; strenuous exertion; earnest effort  -  </a:t>
            </a:r>
            <a:r>
              <a:rPr lang="en-US" sz="4000" i="1" dirty="0"/>
              <a:t>I Cor. 9:24-25;  II Tim. 2:5</a:t>
            </a:r>
          </a:p>
          <a:p>
            <a:pPr hangingPunct="0"/>
            <a:r>
              <a:rPr lang="en-US" sz="4000" dirty="0">
                <a:solidFill>
                  <a:srgbClr val="FFFF00"/>
                </a:solidFill>
              </a:rPr>
              <a:t>Soldier</a:t>
            </a:r>
            <a:r>
              <a:rPr lang="en-US" sz="4000" dirty="0"/>
              <a:t> (</a:t>
            </a:r>
            <a:r>
              <a:rPr lang="en-US" sz="4000" b="1" cap="small" dirty="0"/>
              <a:t>stratiotes</a:t>
            </a:r>
            <a:r>
              <a:rPr lang="en-US" sz="4000" dirty="0"/>
              <a:t>) - One engaged in military service; one who fights for a specified cause  -  </a:t>
            </a:r>
            <a:r>
              <a:rPr lang="en-US" sz="4000" i="1" dirty="0"/>
              <a:t>II Tim. 2:3-4</a:t>
            </a:r>
          </a:p>
          <a:p>
            <a:pPr hangingPunct="0"/>
            <a:r>
              <a:rPr lang="en-US" sz="4000" dirty="0">
                <a:solidFill>
                  <a:srgbClr val="FFFF00"/>
                </a:solidFill>
              </a:rPr>
              <a:t>Contend</a:t>
            </a:r>
            <a:r>
              <a:rPr lang="en-US" sz="4000" dirty="0"/>
              <a:t> (</a:t>
            </a:r>
            <a:r>
              <a:rPr lang="en-US" sz="4000" b="1" cap="small" dirty="0"/>
              <a:t>epagonizomai</a:t>
            </a:r>
            <a:r>
              <a:rPr lang="en-US" sz="4000" dirty="0"/>
              <a:t>) - To hold firm to the truth; to strive in debate  -  </a:t>
            </a:r>
            <a:r>
              <a:rPr lang="en-US" sz="4000" i="1" dirty="0"/>
              <a:t>Jude 3-9</a:t>
            </a:r>
          </a:p>
          <a:p>
            <a:endParaRPr lang="en-US" sz="4000" dirty="0"/>
          </a:p>
          <a:p>
            <a:endParaRPr lang="en-US" sz="4000" dirty="0"/>
          </a:p>
        </p:txBody>
      </p:sp>
      <p:pic>
        <p:nvPicPr>
          <p:cNvPr id="2" name="Picture 1"/>
          <p:cNvPicPr>
            <a:picLocks noChangeAspect="1"/>
          </p:cNvPicPr>
          <p:nvPr/>
        </p:nvPicPr>
        <p:blipFill>
          <a:blip r:embed="rId3"/>
          <a:stretch>
            <a:fillRect/>
          </a:stretch>
        </p:blipFill>
        <p:spPr>
          <a:xfrm>
            <a:off x="6753137" y="3714038"/>
            <a:ext cx="4194715" cy="3143962"/>
          </a:xfrm>
          <a:prstGeom prst="rect">
            <a:avLst/>
          </a:prstGeom>
        </p:spPr>
      </p:pic>
    </p:spTree>
    <p:extLst>
      <p:ext uri="{BB962C8B-B14F-4D97-AF65-F5344CB8AC3E}">
        <p14:creationId xmlns:p14="http://schemas.microsoft.com/office/powerpoint/2010/main" val="144457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7814502"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t>His activities </a:t>
            </a:r>
          </a:p>
          <a:p>
            <a:r>
              <a:rPr lang="en-US" sz="3600" dirty="0"/>
              <a:t>His location – past, present and future</a:t>
            </a:r>
          </a:p>
          <a:p>
            <a:r>
              <a:rPr lang="en-US" sz="3600" dirty="0">
                <a:solidFill>
                  <a:srgbClr val="FFFF00"/>
                </a:solidFill>
              </a:rPr>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C:\Users\Ptr. Daniel White\Desktop\Bible pictures\war\20templej.jpg"/>
          <p:cNvPicPr>
            <a:picLocks noChangeAspect="1" noChangeArrowheads="1"/>
          </p:cNvPicPr>
          <p:nvPr/>
        </p:nvPicPr>
        <p:blipFill>
          <a:blip r:embed="rId3" cstate="print">
            <a:lum bright="-10000" contrast="10000"/>
          </a:blip>
          <a:srcRect/>
          <a:stretch>
            <a:fillRect/>
          </a:stretch>
        </p:blipFill>
        <p:spPr bwMode="auto">
          <a:xfrm>
            <a:off x="1253468" y="0"/>
            <a:ext cx="9414533" cy="6858000"/>
          </a:xfrm>
          <a:prstGeom prst="rect">
            <a:avLst/>
          </a:prstGeom>
          <a:noFill/>
        </p:spPr>
      </p:pic>
      <p:sp>
        <p:nvSpPr>
          <p:cNvPr id="2" name="Title 1"/>
          <p:cNvSpPr>
            <a:spLocks noGrp="1"/>
          </p:cNvSpPr>
          <p:nvPr>
            <p:ph type="title"/>
          </p:nvPr>
        </p:nvSpPr>
        <p:spPr>
          <a:xfrm>
            <a:off x="1524000" y="0"/>
            <a:ext cx="8991600" cy="1417638"/>
          </a:xfrm>
        </p:spPr>
        <p:txBody>
          <a:bodyPr>
            <a:noAutofit/>
          </a:bodyPr>
          <a:lstStyle/>
          <a:p>
            <a:r>
              <a:rPr lang="en-US" i="1" dirty="0">
                <a:effectLst>
                  <a:glow rad="101600">
                    <a:schemeClr val="bg1">
                      <a:alpha val="60000"/>
                    </a:schemeClr>
                  </a:glow>
                </a:effectLst>
              </a:rPr>
              <a:t>“Do not give place to the devil…”</a:t>
            </a:r>
            <a:br>
              <a:rPr lang="en-US" sz="4800" i="1" dirty="0">
                <a:effectLst>
                  <a:glow rad="101600">
                    <a:schemeClr val="bg1">
                      <a:alpha val="60000"/>
                    </a:schemeClr>
                  </a:glow>
                </a:effectLst>
              </a:rPr>
            </a:br>
            <a:r>
              <a:rPr lang="en-US" sz="4000" i="1" dirty="0">
                <a:effectLst>
                  <a:glow rad="101600">
                    <a:schemeClr val="bg1">
                      <a:alpha val="60000"/>
                    </a:schemeClr>
                  </a:glow>
                </a:effectLst>
              </a:rPr>
              <a:t>(Ephesians  4:27)</a:t>
            </a:r>
          </a:p>
        </p:txBody>
      </p:sp>
      <p:sp>
        <p:nvSpPr>
          <p:cNvPr id="3" name="Content Placeholder 2"/>
          <p:cNvSpPr>
            <a:spLocks noGrp="1"/>
          </p:cNvSpPr>
          <p:nvPr>
            <p:ph idx="1"/>
          </p:nvPr>
        </p:nvSpPr>
        <p:spPr>
          <a:xfrm>
            <a:off x="1524000" y="1371600"/>
            <a:ext cx="9144000" cy="5257800"/>
          </a:xfrm>
        </p:spPr>
        <p:txBody>
          <a:bodyPr>
            <a:noAutofit/>
          </a:bodyPr>
          <a:lstStyle/>
          <a:p>
            <a:r>
              <a:rPr lang="en-US" sz="4000" u="sng" dirty="0">
                <a:effectLst>
                  <a:glow rad="101600">
                    <a:schemeClr val="bg1">
                      <a:alpha val="60000"/>
                    </a:schemeClr>
                  </a:glow>
                </a:effectLst>
              </a:rPr>
              <a:t>Place</a:t>
            </a:r>
            <a:r>
              <a:rPr lang="en-US" sz="4000" dirty="0">
                <a:effectLst>
                  <a:glow rad="101600">
                    <a:schemeClr val="bg1">
                      <a:alpha val="60000"/>
                    </a:schemeClr>
                  </a:glow>
                </a:effectLst>
              </a:rPr>
              <a:t> = An area of jurisdiction.</a:t>
            </a:r>
          </a:p>
          <a:p>
            <a:r>
              <a:rPr lang="en-US" sz="4000" u="sng" dirty="0">
                <a:effectLst>
                  <a:glow rad="101600">
                    <a:schemeClr val="bg1">
                      <a:alpha val="60000"/>
                    </a:schemeClr>
                  </a:glow>
                </a:effectLst>
              </a:rPr>
              <a:t>Ground</a:t>
            </a:r>
            <a:r>
              <a:rPr lang="en-US" sz="4000" dirty="0">
                <a:effectLst>
                  <a:glow rad="101600">
                    <a:schemeClr val="bg1">
                      <a:alpha val="60000"/>
                    </a:schemeClr>
                  </a:glow>
                </a:effectLst>
              </a:rPr>
              <a:t> = Jurisdictional area in the soul.</a:t>
            </a:r>
          </a:p>
          <a:p>
            <a:r>
              <a:rPr lang="en-US" sz="4000" u="sng" dirty="0">
                <a:effectLst>
                  <a:glow rad="101600">
                    <a:schemeClr val="bg1">
                      <a:alpha val="60000"/>
                    </a:schemeClr>
                  </a:glow>
                </a:effectLst>
              </a:rPr>
              <a:t>Warfare</a:t>
            </a:r>
            <a:r>
              <a:rPr lang="en-US" sz="4000" dirty="0">
                <a:effectLst>
                  <a:glow rad="101600">
                    <a:schemeClr val="bg1">
                      <a:alpha val="60000"/>
                    </a:schemeClr>
                  </a:glow>
                </a:effectLst>
              </a:rPr>
              <a:t> = Opposing sides fight for jurisdictional area (ground). Whoever gains </a:t>
            </a:r>
            <a:r>
              <a:rPr lang="en-US" sz="4000" i="1" dirty="0">
                <a:effectLst>
                  <a:glow rad="101600">
                    <a:schemeClr val="bg1">
                      <a:alpha val="60000"/>
                    </a:schemeClr>
                  </a:glow>
                </a:effectLst>
              </a:rPr>
              <a:t>“ground” </a:t>
            </a:r>
            <a:r>
              <a:rPr lang="en-US" sz="4000" dirty="0">
                <a:effectLst>
                  <a:glow rad="101600">
                    <a:schemeClr val="bg1">
                      <a:alpha val="60000"/>
                    </a:schemeClr>
                  </a:glow>
                </a:effectLst>
              </a:rPr>
              <a:t>controls that area of the soul.</a:t>
            </a:r>
          </a:p>
          <a:p>
            <a:r>
              <a:rPr lang="en-US" sz="4000" u="sng" dirty="0">
                <a:effectLst>
                  <a:glow rad="101600">
                    <a:schemeClr val="bg1">
                      <a:alpha val="60000"/>
                    </a:schemeClr>
                  </a:glow>
                </a:effectLst>
              </a:rPr>
              <a:t>Command</a:t>
            </a:r>
            <a:r>
              <a:rPr lang="en-US" sz="4000" dirty="0">
                <a:effectLst>
                  <a:glow rad="101600">
                    <a:schemeClr val="bg1">
                      <a:alpha val="60000"/>
                    </a:schemeClr>
                  </a:glow>
                </a:effectLst>
              </a:rPr>
              <a:t> – </a:t>
            </a:r>
            <a:r>
              <a:rPr lang="en-US" sz="4000" i="1" dirty="0">
                <a:solidFill>
                  <a:srgbClr val="FFC000"/>
                </a:solidFill>
                <a:effectLst>
                  <a:glow rad="101600">
                    <a:schemeClr val="bg1">
                      <a:alpha val="60000"/>
                    </a:schemeClr>
                  </a:glow>
                </a:effectLst>
              </a:rPr>
              <a:t>“Do not surrender ground to the enemy (Satan).”</a:t>
            </a:r>
          </a:p>
        </p:txBody>
      </p:sp>
    </p:spTree>
    <p:extLst>
      <p:ext uri="{BB962C8B-B14F-4D97-AF65-F5344CB8AC3E}">
        <p14:creationId xmlns:p14="http://schemas.microsoft.com/office/powerpoint/2010/main" val="3477793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71514" y="4534273"/>
            <a:ext cx="3820486" cy="2382498"/>
          </a:xfrm>
          <a:prstGeom prst="rect">
            <a:avLst/>
          </a:prstGeom>
          <a:ln>
            <a:noFill/>
          </a:ln>
          <a:effectLst>
            <a:softEdge rad="112500"/>
          </a:effectLst>
        </p:spPr>
      </p:pic>
      <p:pic>
        <p:nvPicPr>
          <p:cNvPr id="21512" name="Picture 8" descr="C:\Users\Ptr. Daniel White\Desktop\Bible pictures\war\world_trade_towers_bush_500x384.jpg"/>
          <p:cNvPicPr>
            <a:picLocks noChangeAspect="1" noChangeArrowheads="1"/>
          </p:cNvPicPr>
          <p:nvPr/>
        </p:nvPicPr>
        <p:blipFill>
          <a:blip r:embed="rId4" cstate="print">
            <a:lum bright="-10000"/>
          </a:blip>
          <a:srcRect/>
          <a:stretch>
            <a:fillRect/>
          </a:stretch>
        </p:blipFill>
        <p:spPr bwMode="auto">
          <a:xfrm>
            <a:off x="5475170" y="-31460"/>
            <a:ext cx="6716830" cy="5115187"/>
          </a:xfrm>
          <a:prstGeom prst="rect">
            <a:avLst/>
          </a:prstGeom>
          <a:ln>
            <a:noFill/>
          </a:ln>
          <a:effectLst>
            <a:softEdge rad="112500"/>
          </a:effectLst>
        </p:spPr>
      </p:pic>
      <p:pic>
        <p:nvPicPr>
          <p:cNvPr id="21510" name="Picture 6" descr="C:\Users\Ptr. Daniel White\Desktop\Bible pictures\war\12921986.Dscf0004creduced.jpg"/>
          <p:cNvPicPr>
            <a:picLocks noChangeAspect="1" noChangeArrowheads="1"/>
          </p:cNvPicPr>
          <p:nvPr/>
        </p:nvPicPr>
        <p:blipFill>
          <a:blip r:embed="rId5" cstate="print">
            <a:lum bright="-10000"/>
          </a:blip>
          <a:srcRect r="346" b="6000"/>
          <a:stretch>
            <a:fillRect/>
          </a:stretch>
        </p:blipFill>
        <p:spPr bwMode="auto">
          <a:xfrm>
            <a:off x="13981" y="-105833"/>
            <a:ext cx="5631809" cy="6963833"/>
          </a:xfrm>
          <a:prstGeom prst="rect">
            <a:avLst/>
          </a:prstGeom>
          <a:ln>
            <a:noFill/>
          </a:ln>
          <a:effectLst>
            <a:softEdge rad="112500"/>
          </a:effectLst>
        </p:spPr>
      </p:pic>
      <p:sp>
        <p:nvSpPr>
          <p:cNvPr id="2" name="Title 1"/>
          <p:cNvSpPr>
            <a:spLocks noGrp="1"/>
          </p:cNvSpPr>
          <p:nvPr>
            <p:ph type="title"/>
          </p:nvPr>
        </p:nvSpPr>
        <p:spPr>
          <a:xfrm>
            <a:off x="1981200" y="274638"/>
            <a:ext cx="7924800" cy="1143000"/>
          </a:xfrm>
        </p:spPr>
        <p:txBody>
          <a:bodyPr>
            <a:normAutofit fontScale="90000"/>
          </a:bodyPr>
          <a:lstStyle/>
          <a:p>
            <a:pPr algn="ctr"/>
            <a:r>
              <a:rPr lang="en-US" sz="6000" b="1" i="1" dirty="0">
                <a:effectLst>
                  <a:glow rad="139700">
                    <a:schemeClr val="bg1">
                      <a:alpha val="40000"/>
                    </a:schemeClr>
                  </a:glow>
                </a:effectLst>
              </a:rPr>
              <a:t>Three Enemies</a:t>
            </a:r>
            <a:br>
              <a:rPr lang="en-US" sz="4800" b="1" i="1" dirty="0">
                <a:solidFill>
                  <a:schemeClr val="bg1"/>
                </a:solidFill>
                <a:effectLst>
                  <a:glow rad="139700">
                    <a:schemeClr val="accent3">
                      <a:satMod val="175000"/>
                      <a:alpha val="40000"/>
                    </a:schemeClr>
                  </a:glow>
                </a:effectLst>
              </a:rPr>
            </a:br>
            <a:endParaRPr lang="en-US" sz="4800" b="1" i="1" dirty="0">
              <a:solidFill>
                <a:schemeClr val="bg1"/>
              </a:solidFill>
              <a:effectLst>
                <a:glow rad="139700">
                  <a:schemeClr val="accent3">
                    <a:satMod val="175000"/>
                    <a:alpha val="40000"/>
                  </a:schemeClr>
                </a:glow>
              </a:effectLst>
            </a:endParaRPr>
          </a:p>
        </p:txBody>
      </p:sp>
      <p:pic>
        <p:nvPicPr>
          <p:cNvPr id="21515" name="Picture 11" descr="C:\Users\Ptr. Daniel White\Desktop\Bible pictures\war\Attack on 9_11 NYC 3.jpg"/>
          <p:cNvPicPr>
            <a:picLocks noChangeAspect="1" noChangeArrowheads="1"/>
          </p:cNvPicPr>
          <p:nvPr/>
        </p:nvPicPr>
        <p:blipFill>
          <a:blip r:embed="rId6" cstate="print">
            <a:lum bright="-10000"/>
          </a:blip>
          <a:srcRect/>
          <a:stretch>
            <a:fillRect/>
          </a:stretch>
        </p:blipFill>
        <p:spPr bwMode="auto">
          <a:xfrm>
            <a:off x="5475170" y="3041548"/>
            <a:ext cx="3464286" cy="3816452"/>
          </a:xfrm>
          <a:prstGeom prst="rect">
            <a:avLst/>
          </a:prstGeom>
          <a:ln>
            <a:noFill/>
          </a:ln>
          <a:effectLst>
            <a:softEdge rad="112500"/>
          </a:effectLst>
        </p:spPr>
      </p:pic>
      <p:sp>
        <p:nvSpPr>
          <p:cNvPr id="3" name="Content Placeholder 2"/>
          <p:cNvSpPr>
            <a:spLocks noGrp="1"/>
          </p:cNvSpPr>
          <p:nvPr>
            <p:ph sz="half" idx="1"/>
          </p:nvPr>
        </p:nvSpPr>
        <p:spPr>
          <a:xfrm>
            <a:off x="209725" y="989522"/>
            <a:ext cx="11744587" cy="6680433"/>
          </a:xfrm>
        </p:spPr>
        <p:txBody>
          <a:bodyPr>
            <a:noAutofit/>
          </a:bodyPr>
          <a:lstStyle/>
          <a:p>
            <a:pPr algn="ctr">
              <a:buNone/>
            </a:pPr>
            <a:r>
              <a:rPr lang="en-US" sz="4000" b="1" i="1" dirty="0">
                <a:effectLst>
                  <a:glow rad="101600">
                    <a:schemeClr val="bg1">
                      <a:alpha val="60000"/>
                    </a:schemeClr>
                  </a:glow>
                </a:effectLst>
              </a:rPr>
              <a:t> “And you hath he quickened, who were dead in trespasses and sins; Wherein in time past ye walked according to the 1# </a:t>
            </a:r>
            <a:r>
              <a:rPr lang="en-US" sz="4000" b="1" i="1" u="sng" dirty="0">
                <a:effectLst>
                  <a:glow rad="101600">
                    <a:schemeClr val="bg1">
                      <a:alpha val="60000"/>
                    </a:schemeClr>
                  </a:glow>
                </a:effectLst>
              </a:rPr>
              <a:t>course of this world</a:t>
            </a:r>
            <a:r>
              <a:rPr lang="en-US" sz="4000" b="1" i="1" dirty="0">
                <a:effectLst>
                  <a:glow rad="101600">
                    <a:schemeClr val="bg1">
                      <a:alpha val="60000"/>
                    </a:schemeClr>
                  </a:glow>
                </a:effectLst>
              </a:rPr>
              <a:t>, according to the 2# </a:t>
            </a:r>
            <a:r>
              <a:rPr lang="en-US" sz="4000" b="1" i="1" u="sng" dirty="0">
                <a:effectLst>
                  <a:glow rad="101600">
                    <a:schemeClr val="bg1">
                      <a:alpha val="60000"/>
                    </a:schemeClr>
                  </a:glow>
                </a:effectLst>
              </a:rPr>
              <a:t>prince of the power of the air</a:t>
            </a:r>
            <a:r>
              <a:rPr lang="en-US" sz="4000" b="1" i="1" dirty="0">
                <a:effectLst>
                  <a:glow rad="101600">
                    <a:schemeClr val="bg1">
                      <a:alpha val="60000"/>
                    </a:schemeClr>
                  </a:glow>
                </a:effectLst>
              </a:rPr>
              <a:t>, the spirit that now worketh in the children of disobedience: Among whom also we all had our conversation in times past in the 3# </a:t>
            </a:r>
            <a:r>
              <a:rPr lang="en-US" sz="4000" b="1" i="1" u="sng" dirty="0">
                <a:effectLst>
                  <a:glow rad="101600">
                    <a:schemeClr val="bg1">
                      <a:alpha val="60000"/>
                    </a:schemeClr>
                  </a:glow>
                </a:effectLst>
              </a:rPr>
              <a:t>lusts of our flesh</a:t>
            </a:r>
            <a:r>
              <a:rPr lang="en-US" sz="4000" b="1" i="1" dirty="0">
                <a:effectLst>
                  <a:glow rad="101600">
                    <a:schemeClr val="bg1">
                      <a:alpha val="60000"/>
                    </a:schemeClr>
                  </a:glow>
                </a:effectLst>
              </a:rPr>
              <a:t>, fulfilling the desires of the flesh and of the mind; and were by nature the </a:t>
            </a:r>
          </a:p>
          <a:p>
            <a:pPr algn="ctr">
              <a:buNone/>
            </a:pPr>
            <a:r>
              <a:rPr lang="en-US" sz="4000" b="1" i="1" dirty="0">
                <a:effectLst>
                  <a:glow rad="101600">
                    <a:schemeClr val="bg1">
                      <a:alpha val="60000"/>
                    </a:schemeClr>
                  </a:glow>
                </a:effectLst>
              </a:rPr>
              <a:t>children of wrath, even as others.” </a:t>
            </a:r>
          </a:p>
          <a:p>
            <a:pPr algn="ctr">
              <a:buNone/>
            </a:pPr>
            <a:r>
              <a:rPr lang="en-US" sz="4000" b="1" i="1" dirty="0">
                <a:effectLst>
                  <a:glow rad="101600">
                    <a:schemeClr val="bg1">
                      <a:alpha val="60000"/>
                    </a:schemeClr>
                  </a:glow>
                </a:effectLst>
              </a:rPr>
              <a:t>(Ephesians 2:1-3) </a:t>
            </a:r>
          </a:p>
        </p:txBody>
      </p:sp>
    </p:spTree>
    <p:extLst>
      <p:ext uri="{BB962C8B-B14F-4D97-AF65-F5344CB8AC3E}">
        <p14:creationId xmlns:p14="http://schemas.microsoft.com/office/powerpoint/2010/main" val="1357061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to="" calcmode="lin" valueType="num">
                                      <p:cBhvr>
                                        <p:cTn id="13"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3" name="Picture 11" descr="C:\Users\Ptr. Daniel White\Desktop\Bible pictures\riches materal pos. plesures, worldly\1 Dad's Pix (56).jpg"/>
          <p:cNvPicPr>
            <a:picLocks noChangeAspect="1" noChangeArrowheads="1"/>
          </p:cNvPicPr>
          <p:nvPr/>
        </p:nvPicPr>
        <p:blipFill>
          <a:blip r:embed="rId3" cstate="print"/>
          <a:srcRect/>
          <a:stretch>
            <a:fillRect/>
          </a:stretch>
        </p:blipFill>
        <p:spPr bwMode="auto">
          <a:xfrm>
            <a:off x="2057400" y="1905000"/>
            <a:ext cx="4572000" cy="3657600"/>
          </a:xfrm>
          <a:prstGeom prst="rect">
            <a:avLst/>
          </a:prstGeom>
          <a:ln>
            <a:noFill/>
          </a:ln>
          <a:effectLst>
            <a:softEdge rad="112500"/>
          </a:effectLst>
        </p:spPr>
      </p:pic>
      <p:pic>
        <p:nvPicPr>
          <p:cNvPr id="28676" name="Picture 4" descr="C:\Users\Ptr. Daniel White\Desktop\Bible pictures\faces\30393175.jpg"/>
          <p:cNvPicPr>
            <a:picLocks noChangeAspect="1" noChangeArrowheads="1"/>
          </p:cNvPicPr>
          <p:nvPr/>
        </p:nvPicPr>
        <p:blipFill>
          <a:blip r:embed="rId4" cstate="print">
            <a:lum bright="-10000"/>
          </a:blip>
          <a:srcRect/>
          <a:stretch>
            <a:fillRect/>
          </a:stretch>
        </p:blipFill>
        <p:spPr bwMode="auto">
          <a:xfrm rot="776184">
            <a:off x="5944486" y="2393434"/>
            <a:ext cx="3276600" cy="2421658"/>
          </a:xfrm>
          <a:prstGeom prst="rect">
            <a:avLst/>
          </a:prstGeom>
          <a:ln>
            <a:noFill/>
          </a:ln>
          <a:effectLst>
            <a:softEdge rad="112500"/>
          </a:effectLst>
        </p:spPr>
      </p:pic>
      <p:pic>
        <p:nvPicPr>
          <p:cNvPr id="28674" name="Picture 2" descr="C:\Users\Ptr. Daniel White\Desktop\Bible pictures\riches materal pos. plesures, worldly\6~.jpg"/>
          <p:cNvPicPr>
            <a:picLocks noChangeAspect="1" noChangeArrowheads="1"/>
          </p:cNvPicPr>
          <p:nvPr/>
        </p:nvPicPr>
        <p:blipFill>
          <a:blip r:embed="rId5" cstate="print"/>
          <a:srcRect/>
          <a:stretch>
            <a:fillRect/>
          </a:stretch>
        </p:blipFill>
        <p:spPr bwMode="auto">
          <a:xfrm rot="426633">
            <a:off x="1746492" y="-255051"/>
            <a:ext cx="4738973" cy="3889256"/>
          </a:xfrm>
          <a:prstGeom prst="rect">
            <a:avLst/>
          </a:prstGeom>
          <a:ln>
            <a:noFill/>
          </a:ln>
          <a:effectLst>
            <a:softEdge rad="112500"/>
          </a:effectLst>
        </p:spPr>
      </p:pic>
      <p:pic>
        <p:nvPicPr>
          <p:cNvPr id="28680" name="Picture 8" descr="C:\Users\Ptr. Daniel White\Desktop\Bible pictures\Courtship Marriage Family\scan0004 (2).jpg"/>
          <p:cNvPicPr>
            <a:picLocks noChangeAspect="1" noChangeArrowheads="1"/>
          </p:cNvPicPr>
          <p:nvPr/>
        </p:nvPicPr>
        <p:blipFill>
          <a:blip r:embed="rId6" cstate="print">
            <a:lum bright="-10000"/>
          </a:blip>
          <a:srcRect/>
          <a:stretch>
            <a:fillRect/>
          </a:stretch>
        </p:blipFill>
        <p:spPr bwMode="auto">
          <a:xfrm>
            <a:off x="4191000" y="4433456"/>
            <a:ext cx="3048000" cy="2424545"/>
          </a:xfrm>
          <a:prstGeom prst="rect">
            <a:avLst/>
          </a:prstGeom>
          <a:ln>
            <a:noFill/>
          </a:ln>
          <a:effectLst>
            <a:softEdge rad="112500"/>
          </a:effectLst>
        </p:spPr>
      </p:pic>
      <p:pic>
        <p:nvPicPr>
          <p:cNvPr id="28679" name="Picture 7" descr="C:\Users\Ptr. Daniel White\Desktop\Bible pictures\Courtship Marriage Family\scan0012.jpg"/>
          <p:cNvPicPr>
            <a:picLocks noChangeAspect="1" noChangeArrowheads="1"/>
          </p:cNvPicPr>
          <p:nvPr/>
        </p:nvPicPr>
        <p:blipFill>
          <a:blip r:embed="rId7" cstate="print">
            <a:lum bright="-10000"/>
          </a:blip>
          <a:srcRect/>
          <a:stretch>
            <a:fillRect/>
          </a:stretch>
        </p:blipFill>
        <p:spPr bwMode="auto">
          <a:xfrm>
            <a:off x="7010400" y="4097512"/>
            <a:ext cx="3657600" cy="2760488"/>
          </a:xfrm>
          <a:prstGeom prst="rect">
            <a:avLst/>
          </a:prstGeom>
          <a:ln>
            <a:noFill/>
          </a:ln>
          <a:effectLst>
            <a:softEdge rad="112500"/>
          </a:effectLst>
        </p:spPr>
      </p:pic>
      <p:pic>
        <p:nvPicPr>
          <p:cNvPr id="28678" name="Picture 6" descr="C:\Users\Ptr. Daniel White\Desktop\Bible pictures\faces\world-space-party-2007.jpg"/>
          <p:cNvPicPr>
            <a:picLocks noChangeAspect="1" noChangeArrowheads="1"/>
          </p:cNvPicPr>
          <p:nvPr/>
        </p:nvPicPr>
        <p:blipFill>
          <a:blip r:embed="rId8" cstate="print"/>
          <a:srcRect/>
          <a:stretch>
            <a:fillRect/>
          </a:stretch>
        </p:blipFill>
        <p:spPr bwMode="auto">
          <a:xfrm rot="1852720">
            <a:off x="7262413" y="-238722"/>
            <a:ext cx="4038600" cy="3285274"/>
          </a:xfrm>
          <a:prstGeom prst="rect">
            <a:avLst/>
          </a:prstGeom>
          <a:ln>
            <a:noFill/>
          </a:ln>
          <a:effectLst>
            <a:softEdge rad="112500"/>
          </a:effectLst>
        </p:spPr>
      </p:pic>
      <p:sp>
        <p:nvSpPr>
          <p:cNvPr id="2" name="Rectangle 3"/>
          <p:cNvSpPr>
            <a:spLocks noChangeArrowheads="1"/>
          </p:cNvSpPr>
          <p:nvPr/>
        </p:nvSpPr>
        <p:spPr bwMode="auto">
          <a:xfrm>
            <a:off x="1905000" y="506763"/>
            <a:ext cx="2209800" cy="830997"/>
          </a:xfrm>
          <a:prstGeom prst="rect">
            <a:avLst/>
          </a:prstGeom>
          <a:ln>
            <a:headEnd/>
            <a:tailEnd/>
          </a:ln>
          <a:scene3d>
            <a:camera prst="isometricOffAxis1Right"/>
            <a:lightRig rig="threePt" dir="t"/>
          </a:scene3d>
          <a:sp3d>
            <a:bevelT prst="convex"/>
          </a:sp3d>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4800" b="1" i="1" dirty="0">
                <a:solidFill>
                  <a:schemeClr val="bg1"/>
                </a:solidFill>
                <a:latin typeface="Times New Roman" pitchFamily="18" charset="0"/>
                <a:ea typeface="Times New Roman" pitchFamily="18" charset="0"/>
                <a:cs typeface="Times New Roman" pitchFamily="18" charset="0"/>
              </a:rPr>
              <a:t>World</a:t>
            </a:r>
            <a:endParaRPr lang="en-US" sz="4800" b="1" dirty="0">
              <a:solidFill>
                <a:schemeClr val="bg1"/>
              </a:solidFill>
              <a:latin typeface="Times New Roman" pitchFamily="18" charset="0"/>
              <a:cs typeface="Times New Roman" pitchFamily="18" charset="0"/>
            </a:endParaRPr>
          </a:p>
        </p:txBody>
      </p:sp>
      <p:pic>
        <p:nvPicPr>
          <p:cNvPr id="28675" name="Picture 3" descr="C:\Users\Ptr. Daniel White\Desktop\Bible pictures\riches materal pos. plesures, worldly\scan0036.jpg"/>
          <p:cNvPicPr>
            <a:picLocks noChangeAspect="1" noChangeArrowheads="1"/>
          </p:cNvPicPr>
          <p:nvPr/>
        </p:nvPicPr>
        <p:blipFill>
          <a:blip r:embed="rId9" cstate="print">
            <a:lum bright="-10000"/>
          </a:blip>
          <a:srcRect/>
          <a:stretch>
            <a:fillRect/>
          </a:stretch>
        </p:blipFill>
        <p:spPr bwMode="auto">
          <a:xfrm rot="20465694">
            <a:off x="1687298" y="4141634"/>
            <a:ext cx="2538648" cy="2952306"/>
          </a:xfrm>
          <a:prstGeom prst="rect">
            <a:avLst/>
          </a:prstGeom>
          <a:ln>
            <a:noFill/>
          </a:ln>
          <a:effectLst>
            <a:softEdge rad="112500"/>
          </a:effectLst>
        </p:spPr>
      </p:pic>
      <p:pic>
        <p:nvPicPr>
          <p:cNvPr id="28677" name="Picture 5" descr="C:\Users\Ptr. Daniel White\Desktop\Bible pictures\faces\istock_000004854511xsmall_happy-people1.jpg"/>
          <p:cNvPicPr>
            <a:picLocks noChangeAspect="1" noChangeArrowheads="1"/>
          </p:cNvPicPr>
          <p:nvPr/>
        </p:nvPicPr>
        <p:blipFill>
          <a:blip r:embed="rId10" cstate="print"/>
          <a:srcRect/>
          <a:stretch>
            <a:fillRect/>
          </a:stretch>
        </p:blipFill>
        <p:spPr bwMode="auto">
          <a:xfrm rot="21068568">
            <a:off x="4955175" y="250431"/>
            <a:ext cx="3429000" cy="2273395"/>
          </a:xfrm>
          <a:prstGeom prst="rect">
            <a:avLst/>
          </a:prstGeom>
          <a:ln>
            <a:noFill/>
          </a:ln>
          <a:effectLst>
            <a:softEdge rad="112500"/>
          </a:effectLst>
        </p:spPr>
      </p:pic>
      <p:pic>
        <p:nvPicPr>
          <p:cNvPr id="28681" name="Picture 9" descr="C:\Users\Ptr. Daniel White\Desktop\Bible pictures\Courtship Marriage Family\scan0003 (2).jpg"/>
          <p:cNvPicPr>
            <a:picLocks noChangeAspect="1" noChangeArrowheads="1"/>
          </p:cNvPicPr>
          <p:nvPr/>
        </p:nvPicPr>
        <p:blipFill>
          <a:blip r:embed="rId11" cstate="print">
            <a:duotone>
              <a:prstClr val="black"/>
              <a:schemeClr val="accent1">
                <a:tint val="45000"/>
                <a:satMod val="400000"/>
              </a:schemeClr>
            </a:duotone>
          </a:blip>
          <a:srcRect/>
          <a:stretch>
            <a:fillRect/>
          </a:stretch>
        </p:blipFill>
        <p:spPr bwMode="auto">
          <a:xfrm>
            <a:off x="4343400" y="0"/>
            <a:ext cx="3645972" cy="5334000"/>
          </a:xfrm>
          <a:prstGeom prst="rect">
            <a:avLst/>
          </a:prstGeom>
          <a:ln>
            <a:noFill/>
          </a:ln>
          <a:effectLst>
            <a:softEdge rad="112500"/>
          </a:effectLst>
        </p:spPr>
      </p:pic>
      <p:pic>
        <p:nvPicPr>
          <p:cNvPr id="28682" name="Picture 10" descr="C:\Users\Ptr. Daniel White\Desktop\Bible pictures\Courtship Marriage Family\scan0017.jpg"/>
          <p:cNvPicPr>
            <a:picLocks noChangeAspect="1" noChangeArrowheads="1"/>
          </p:cNvPicPr>
          <p:nvPr/>
        </p:nvPicPr>
        <p:blipFill>
          <a:blip r:embed="rId12" cstate="print"/>
          <a:srcRect/>
          <a:stretch>
            <a:fillRect/>
          </a:stretch>
        </p:blipFill>
        <p:spPr bwMode="auto">
          <a:xfrm>
            <a:off x="8742462" y="2667000"/>
            <a:ext cx="1925539" cy="1752600"/>
          </a:xfrm>
          <a:prstGeom prst="rect">
            <a:avLst/>
          </a:prstGeom>
          <a:ln>
            <a:noFill/>
          </a:ln>
          <a:effectLst>
            <a:softEdge rad="112500"/>
          </a:effectLst>
        </p:spPr>
      </p:pic>
      <p:pic>
        <p:nvPicPr>
          <p:cNvPr id="28686" name="Picture 14" descr="C:\Users\Ptr. Daniel White\Desktop\Bible pictures\riches materal pos. plesures, worldly\15smoking.span.jpg"/>
          <p:cNvPicPr>
            <a:picLocks noChangeAspect="1" noChangeArrowheads="1"/>
          </p:cNvPicPr>
          <p:nvPr/>
        </p:nvPicPr>
        <p:blipFill>
          <a:blip r:embed="rId13" cstate="print"/>
          <a:srcRect r="33983"/>
          <a:stretch>
            <a:fillRect/>
          </a:stretch>
        </p:blipFill>
        <p:spPr bwMode="auto">
          <a:xfrm rot="20664702">
            <a:off x="1255301" y="2746085"/>
            <a:ext cx="1951443" cy="1670050"/>
          </a:xfrm>
          <a:prstGeom prst="rect">
            <a:avLst/>
          </a:prstGeom>
          <a:ln>
            <a:noFill/>
          </a:ln>
          <a:effectLst>
            <a:softEdge rad="112500"/>
          </a:effectLst>
        </p:spPr>
      </p:pic>
      <p:pic>
        <p:nvPicPr>
          <p:cNvPr id="28685" name="Picture 13" descr="C:\Users\Ptr. Daniel White\Desktop\Bible pictures\Satan-Devil and demons\dragon's%20lair.jpg"/>
          <p:cNvPicPr>
            <a:picLocks noChangeAspect="1" noChangeArrowheads="1"/>
          </p:cNvPicPr>
          <p:nvPr/>
        </p:nvPicPr>
        <p:blipFill>
          <a:blip r:embed="rId14" cstate="print"/>
          <a:srcRect/>
          <a:stretch>
            <a:fillRect/>
          </a:stretch>
        </p:blipFill>
        <p:spPr bwMode="auto">
          <a:xfrm>
            <a:off x="2819400" y="1066800"/>
            <a:ext cx="6514354" cy="4876800"/>
          </a:xfrm>
          <a:prstGeom prst="rect">
            <a:avLst/>
          </a:prstGeom>
          <a:ln>
            <a:noFill/>
          </a:ln>
          <a:effectLst>
            <a:softEdge rad="112500"/>
          </a:effectLst>
        </p:spPr>
      </p:pic>
      <p:sp>
        <p:nvSpPr>
          <p:cNvPr id="3" name="Rectangle 5"/>
          <p:cNvSpPr>
            <a:spLocks noChangeArrowheads="1"/>
          </p:cNvSpPr>
          <p:nvPr/>
        </p:nvSpPr>
        <p:spPr bwMode="auto">
          <a:xfrm>
            <a:off x="5334000" y="5452989"/>
            <a:ext cx="1828800" cy="830997"/>
          </a:xfrm>
          <a:prstGeom prst="rect">
            <a:avLst/>
          </a:prstGeom>
          <a:ln>
            <a:headEnd/>
            <a:tailEnd/>
          </a:ln>
          <a:scene3d>
            <a:camera prst="perspectiveFront"/>
            <a:lightRig rig="threePt" dir="t"/>
          </a:scene3d>
          <a:sp3d>
            <a:bevelT prst="convex"/>
          </a:sp3d>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4800" b="1" i="1" dirty="0">
                <a:solidFill>
                  <a:schemeClr val="bg1"/>
                </a:solidFill>
                <a:latin typeface="Times New Roman" pitchFamily="18" charset="0"/>
                <a:ea typeface="Times New Roman" pitchFamily="18" charset="0"/>
                <a:cs typeface="Arial" pitchFamily="34" charset="0"/>
              </a:rPr>
              <a:t>Flesh</a:t>
            </a:r>
            <a:endParaRPr lang="en-US" sz="4800" b="1" dirty="0">
              <a:solidFill>
                <a:schemeClr val="bg1"/>
              </a:solidFill>
              <a:latin typeface="Arial" pitchFamily="34" charset="0"/>
              <a:cs typeface="Arial" pitchFamily="34" charset="0"/>
            </a:endParaRPr>
          </a:p>
        </p:txBody>
      </p:sp>
      <p:sp>
        <p:nvSpPr>
          <p:cNvPr id="4" name="Rectangle 3"/>
          <p:cNvSpPr/>
          <p:nvPr/>
        </p:nvSpPr>
        <p:spPr>
          <a:xfrm>
            <a:off x="8458200" y="2971801"/>
            <a:ext cx="1905000" cy="830997"/>
          </a:xfrm>
          <a:prstGeom prst="rect">
            <a:avLst/>
          </a:prstGeom>
          <a:scene3d>
            <a:camera prst="isometricOffAxis2Left"/>
            <a:lightRig rig="threePt" dir="t"/>
          </a:scene3d>
          <a:sp3d>
            <a:bevelT prst="convex"/>
          </a:sp3d>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800" b="1" i="1" dirty="0">
                <a:solidFill>
                  <a:schemeClr val="bg1"/>
                </a:solidFill>
                <a:latin typeface="Times New Roman" pitchFamily="18" charset="0"/>
                <a:cs typeface="Times New Roman" pitchFamily="18" charset="0"/>
              </a:rPr>
              <a:t>Devil</a:t>
            </a:r>
            <a:endParaRPr lang="en-US" sz="4800" b="1" dirty="0">
              <a:solidFill>
                <a:schemeClr val="bg1"/>
              </a:solidFill>
              <a:latin typeface="Times New Roman" pitchFamily="18" charset="0"/>
              <a:cs typeface="Times New Roman" pitchFamily="18" charset="0"/>
            </a:endParaRPr>
          </a:p>
        </p:txBody>
      </p:sp>
      <p:sp>
        <p:nvSpPr>
          <p:cNvPr id="18" name="Rectangle 17"/>
          <p:cNvSpPr/>
          <p:nvPr/>
        </p:nvSpPr>
        <p:spPr>
          <a:xfrm>
            <a:off x="2895600" y="1447800"/>
            <a:ext cx="6248400" cy="3970318"/>
          </a:xfrm>
          <a:prstGeom prst="rect">
            <a:avLst/>
          </a:prstGeom>
        </p:spPr>
        <p:txBody>
          <a:bodyPr wrap="square">
            <a:spAutoFit/>
          </a:bodyPr>
          <a:lstStyle/>
          <a:p>
            <a:pPr algn="ctr"/>
            <a:r>
              <a:rPr lang="en-US" sz="3600" i="1" dirty="0">
                <a:effectLst>
                  <a:glow rad="101600">
                    <a:schemeClr val="bg1">
                      <a:alpha val="60000"/>
                    </a:schemeClr>
                  </a:glow>
                </a:effectLst>
              </a:rPr>
              <a:t>  “For we wrestle not against flesh and blood, but against principalities, against powers, against the rulers of the darkness of this world, against spiritual wickedness in high places.”</a:t>
            </a:r>
          </a:p>
        </p:txBody>
      </p:sp>
    </p:spTree>
    <p:extLst>
      <p:ext uri="{BB962C8B-B14F-4D97-AF65-F5344CB8AC3E}">
        <p14:creationId xmlns:p14="http://schemas.microsoft.com/office/powerpoint/2010/main" val="42843676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28681"/>
                                        </p:tgtEl>
                                        <p:attrNameLst>
                                          <p:attrName>style.visibility</p:attrName>
                                        </p:attrNameLst>
                                      </p:cBhvr>
                                      <p:to>
                                        <p:strVal val="visible"/>
                                      </p:to>
                                    </p:set>
                                    <p:anim calcmode="lin" valueType="num">
                                      <p:cBhvr>
                                        <p:cTn id="17" dur="1000" fill="hold"/>
                                        <p:tgtEl>
                                          <p:spTgt spid="28681"/>
                                        </p:tgtEl>
                                        <p:attrNameLst>
                                          <p:attrName>ppt_w</p:attrName>
                                        </p:attrNameLst>
                                      </p:cBhvr>
                                      <p:tavLst>
                                        <p:tav tm="0">
                                          <p:val>
                                            <p:strVal val="#ppt_w*0.70"/>
                                          </p:val>
                                        </p:tav>
                                        <p:tav tm="100000">
                                          <p:val>
                                            <p:strVal val="#ppt_w"/>
                                          </p:val>
                                        </p:tav>
                                      </p:tavLst>
                                    </p:anim>
                                    <p:anim calcmode="lin" valueType="num">
                                      <p:cBhvr>
                                        <p:cTn id="18" dur="1000" fill="hold"/>
                                        <p:tgtEl>
                                          <p:spTgt spid="28681"/>
                                        </p:tgtEl>
                                        <p:attrNameLst>
                                          <p:attrName>ppt_h</p:attrName>
                                        </p:attrNameLst>
                                      </p:cBhvr>
                                      <p:tavLst>
                                        <p:tav tm="0">
                                          <p:val>
                                            <p:strVal val="#ppt_h"/>
                                          </p:val>
                                        </p:tav>
                                        <p:tav tm="100000">
                                          <p:val>
                                            <p:strVal val="#ppt_h"/>
                                          </p:val>
                                        </p:tav>
                                      </p:tavLst>
                                    </p:anim>
                                    <p:animEffect transition="in" filter="fade">
                                      <p:cBhvr>
                                        <p:cTn id="19" dur="1000"/>
                                        <p:tgtEl>
                                          <p:spTgt spid="2868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28685"/>
                                        </p:tgtEl>
                                        <p:attrNameLst>
                                          <p:attrName>style.visibility</p:attrName>
                                        </p:attrNameLst>
                                      </p:cBhvr>
                                      <p:to>
                                        <p:strVal val="visible"/>
                                      </p:to>
                                    </p:set>
                                    <p:anim calcmode="lin" valueType="num">
                                      <p:cBhvr>
                                        <p:cTn id="29" dur="1000" fill="hold"/>
                                        <p:tgtEl>
                                          <p:spTgt spid="28685"/>
                                        </p:tgtEl>
                                        <p:attrNameLst>
                                          <p:attrName>ppt_w</p:attrName>
                                        </p:attrNameLst>
                                      </p:cBhvr>
                                      <p:tavLst>
                                        <p:tav tm="0">
                                          <p:val>
                                            <p:strVal val="#ppt_w*0.70"/>
                                          </p:val>
                                        </p:tav>
                                        <p:tav tm="100000">
                                          <p:val>
                                            <p:strVal val="#ppt_w"/>
                                          </p:val>
                                        </p:tav>
                                      </p:tavLst>
                                    </p:anim>
                                    <p:anim calcmode="lin" valueType="num">
                                      <p:cBhvr>
                                        <p:cTn id="30" dur="1000" fill="hold"/>
                                        <p:tgtEl>
                                          <p:spTgt spid="28685"/>
                                        </p:tgtEl>
                                        <p:attrNameLst>
                                          <p:attrName>ppt_h</p:attrName>
                                        </p:attrNameLst>
                                      </p:cBhvr>
                                      <p:tavLst>
                                        <p:tav tm="0">
                                          <p:val>
                                            <p:strVal val="#ppt_h"/>
                                          </p:val>
                                        </p:tav>
                                        <p:tav tm="100000">
                                          <p:val>
                                            <p:strVal val="#ppt_h"/>
                                          </p:val>
                                        </p:tav>
                                      </p:tavLst>
                                    </p:anim>
                                    <p:animEffect transition="in" filter="fade">
                                      <p:cBhvr>
                                        <p:cTn id="31" dur="1000"/>
                                        <p:tgtEl>
                                          <p:spTgt spid="2868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C:\Users\Ptr. Daniel White\Desktop\Bible pictures\war\Battle of Armageddon5.jpg"/>
          <p:cNvPicPr>
            <a:picLocks noChangeAspect="1" noChangeArrowheads="1"/>
          </p:cNvPicPr>
          <p:nvPr/>
        </p:nvPicPr>
        <p:blipFill rotWithShape="1">
          <a:blip r:embed="rId3" cstate="print">
            <a:lum bright="-10000"/>
          </a:blip>
          <a:srcRect t="11685" b="12673"/>
          <a:stretch/>
        </p:blipFill>
        <p:spPr bwMode="auto">
          <a:xfrm>
            <a:off x="0" y="-58722"/>
            <a:ext cx="12192000" cy="6916721"/>
          </a:xfrm>
          <a:prstGeom prst="rect">
            <a:avLst/>
          </a:prstGeom>
          <a:noFill/>
        </p:spPr>
      </p:pic>
      <p:sp>
        <p:nvSpPr>
          <p:cNvPr id="6" name="Content Placeholder 5"/>
          <p:cNvSpPr>
            <a:spLocks noGrp="1"/>
          </p:cNvSpPr>
          <p:nvPr>
            <p:ph idx="1"/>
          </p:nvPr>
        </p:nvSpPr>
        <p:spPr>
          <a:xfrm>
            <a:off x="0" y="-41944"/>
            <a:ext cx="12192000" cy="6857999"/>
          </a:xfrm>
        </p:spPr>
        <p:txBody>
          <a:bodyPr>
            <a:normAutofit lnSpcReduction="10000"/>
          </a:bodyPr>
          <a:lstStyle/>
          <a:p>
            <a:pPr algn="ctr">
              <a:buNone/>
            </a:pPr>
            <a:r>
              <a:rPr lang="en-US" sz="4800" i="1" dirty="0">
                <a:effectLst>
                  <a:glow rad="101600">
                    <a:schemeClr val="bg1">
                      <a:alpha val="60000"/>
                    </a:schemeClr>
                  </a:glow>
                </a:effectLst>
              </a:rPr>
              <a:t>Strongholds</a:t>
            </a:r>
          </a:p>
          <a:p>
            <a:pPr algn="ctr">
              <a:buNone/>
            </a:pPr>
            <a:r>
              <a:rPr lang="en-US" sz="3900" i="1" dirty="0">
                <a:effectLst>
                  <a:glow rad="101600">
                    <a:schemeClr val="bg1">
                      <a:alpha val="60000"/>
                    </a:schemeClr>
                  </a:glow>
                </a:effectLst>
              </a:rPr>
              <a:t>(Ephesians 4:19, 28, 31)</a:t>
            </a:r>
          </a:p>
          <a:p>
            <a:pPr algn="ctr">
              <a:buNone/>
            </a:pPr>
            <a:endParaRPr lang="en-US" sz="4000" i="1" dirty="0">
              <a:effectLst>
                <a:glow rad="101600">
                  <a:schemeClr val="bg1">
                    <a:alpha val="60000"/>
                  </a:schemeClr>
                </a:glow>
              </a:effectLst>
            </a:endParaRPr>
          </a:p>
          <a:p>
            <a:pPr marL="742950" indent="-742950">
              <a:buAutoNum type="arabicPeriod"/>
            </a:pPr>
            <a:r>
              <a:rPr lang="en-US" sz="4000" u="sng" dirty="0">
                <a:effectLst>
                  <a:glow rad="101600">
                    <a:schemeClr val="bg1">
                      <a:alpha val="60000"/>
                    </a:schemeClr>
                  </a:glow>
                </a:effectLst>
              </a:rPr>
              <a:t>Immorality</a:t>
            </a:r>
            <a:r>
              <a:rPr lang="en-US" sz="4000" dirty="0">
                <a:effectLst>
                  <a:glow rad="101600">
                    <a:schemeClr val="bg1">
                      <a:alpha val="60000"/>
                    </a:schemeClr>
                  </a:glow>
                </a:effectLst>
              </a:rPr>
              <a:t> – </a:t>
            </a:r>
            <a:r>
              <a:rPr lang="en-US" sz="4000" i="1" dirty="0">
                <a:effectLst>
                  <a:glow rad="101600">
                    <a:schemeClr val="bg1">
                      <a:alpha val="60000"/>
                    </a:schemeClr>
                  </a:glow>
                </a:effectLst>
              </a:rPr>
              <a:t>“They have given themselves over unto </a:t>
            </a:r>
            <a:r>
              <a:rPr lang="en-US" sz="4000" i="1" dirty="0">
                <a:solidFill>
                  <a:srgbClr val="FFFF00"/>
                </a:solidFill>
                <a:effectLst>
                  <a:glow rad="101600">
                    <a:schemeClr val="bg1">
                      <a:alpha val="60000"/>
                    </a:schemeClr>
                  </a:glow>
                </a:effectLst>
              </a:rPr>
              <a:t>lasciviousness</a:t>
            </a:r>
            <a:r>
              <a:rPr lang="en-US" sz="4000" i="1" dirty="0">
                <a:effectLst>
                  <a:glow rad="101600">
                    <a:schemeClr val="bg1">
                      <a:alpha val="60000"/>
                    </a:schemeClr>
                  </a:glow>
                </a:effectLst>
              </a:rPr>
              <a:t>…”</a:t>
            </a:r>
          </a:p>
          <a:p>
            <a:pPr marL="742950" indent="-742950">
              <a:buAutoNum type="arabicPeriod"/>
            </a:pPr>
            <a:r>
              <a:rPr lang="en-US" sz="4000" u="sng" dirty="0">
                <a:effectLst>
                  <a:glow rad="101600">
                    <a:schemeClr val="bg1">
                      <a:alpha val="60000"/>
                    </a:schemeClr>
                  </a:glow>
                </a:effectLst>
              </a:rPr>
              <a:t>Temporal values </a:t>
            </a:r>
            <a:r>
              <a:rPr lang="en-US" sz="4000" dirty="0">
                <a:effectLst>
                  <a:glow rad="101600">
                    <a:schemeClr val="bg1">
                      <a:alpha val="60000"/>
                    </a:schemeClr>
                  </a:glow>
                </a:effectLst>
              </a:rPr>
              <a:t>– </a:t>
            </a:r>
            <a:r>
              <a:rPr lang="en-US" sz="4000" i="1" dirty="0">
                <a:effectLst>
                  <a:glow rad="101600">
                    <a:schemeClr val="bg1">
                      <a:alpha val="60000"/>
                    </a:schemeClr>
                  </a:glow>
                </a:effectLst>
              </a:rPr>
              <a:t>“…to work all uncleanness with </a:t>
            </a:r>
            <a:r>
              <a:rPr lang="en-US" sz="4000" i="1" dirty="0">
                <a:solidFill>
                  <a:srgbClr val="FFFF00"/>
                </a:solidFill>
                <a:effectLst>
                  <a:glow rad="101600">
                    <a:schemeClr val="bg1">
                      <a:alpha val="60000"/>
                    </a:schemeClr>
                  </a:glow>
                </a:effectLst>
              </a:rPr>
              <a:t>greediness</a:t>
            </a:r>
            <a:r>
              <a:rPr lang="en-US" sz="4000" i="1" dirty="0">
                <a:effectLst>
                  <a:glow rad="101600">
                    <a:schemeClr val="bg1">
                      <a:alpha val="60000"/>
                    </a:schemeClr>
                  </a:glow>
                </a:effectLst>
              </a:rPr>
              <a:t>…Let him that </a:t>
            </a:r>
            <a:r>
              <a:rPr lang="en-US" sz="4000" i="1" dirty="0">
                <a:solidFill>
                  <a:srgbClr val="FFFF00"/>
                </a:solidFill>
                <a:effectLst>
                  <a:glow rad="101600">
                    <a:schemeClr val="bg1">
                      <a:alpha val="60000"/>
                    </a:schemeClr>
                  </a:glow>
                </a:effectLst>
              </a:rPr>
              <a:t>stole steal </a:t>
            </a:r>
            <a:r>
              <a:rPr lang="en-US" sz="4000" i="1" dirty="0">
                <a:effectLst>
                  <a:glow rad="101600">
                    <a:schemeClr val="bg1">
                      <a:alpha val="60000"/>
                    </a:schemeClr>
                  </a:glow>
                </a:effectLst>
              </a:rPr>
              <a:t>no more…”</a:t>
            </a:r>
          </a:p>
          <a:p>
            <a:pPr marL="742950" indent="-742950">
              <a:buAutoNum type="arabicPeriod"/>
            </a:pPr>
            <a:r>
              <a:rPr lang="en-US" sz="4000" u="sng" dirty="0">
                <a:effectLst>
                  <a:glow rad="101600">
                    <a:schemeClr val="bg1">
                      <a:alpha val="60000"/>
                    </a:schemeClr>
                  </a:glow>
                </a:effectLst>
              </a:rPr>
              <a:t>Bitterness</a:t>
            </a:r>
            <a:r>
              <a:rPr lang="en-US" sz="4000" dirty="0">
                <a:effectLst>
                  <a:glow rad="101600">
                    <a:schemeClr val="bg1">
                      <a:alpha val="60000"/>
                    </a:schemeClr>
                  </a:glow>
                </a:effectLst>
              </a:rPr>
              <a:t> – </a:t>
            </a:r>
            <a:r>
              <a:rPr lang="en-US" sz="4000" i="1" dirty="0">
                <a:effectLst>
                  <a:glow rad="101600">
                    <a:schemeClr val="bg1">
                      <a:alpha val="60000"/>
                    </a:schemeClr>
                  </a:glow>
                </a:effectLst>
              </a:rPr>
              <a:t>“…let all </a:t>
            </a:r>
            <a:r>
              <a:rPr lang="en-US" sz="4000" i="1" dirty="0">
                <a:solidFill>
                  <a:srgbClr val="FFFF00"/>
                </a:solidFill>
                <a:effectLst>
                  <a:glow rad="101600">
                    <a:schemeClr val="bg1">
                      <a:alpha val="60000"/>
                    </a:schemeClr>
                  </a:glow>
                </a:effectLst>
              </a:rPr>
              <a:t>bitterness</a:t>
            </a:r>
            <a:r>
              <a:rPr lang="en-US" sz="4000" i="1" dirty="0">
                <a:effectLst>
                  <a:glow rad="101600">
                    <a:schemeClr val="bg1">
                      <a:alpha val="60000"/>
                    </a:schemeClr>
                  </a:glow>
                </a:effectLst>
              </a:rPr>
              <a:t>, be put away from you…”</a:t>
            </a:r>
          </a:p>
          <a:p>
            <a:pPr marL="742950" indent="-742950">
              <a:buNone/>
            </a:pPr>
            <a:r>
              <a:rPr lang="en-US" sz="4000" dirty="0">
                <a:effectLst>
                  <a:glow rad="101600">
                    <a:schemeClr val="bg1">
                      <a:alpha val="60000"/>
                    </a:schemeClr>
                  </a:glow>
                </a:effectLst>
              </a:rPr>
              <a:t>4.    </a:t>
            </a:r>
            <a:r>
              <a:rPr lang="en-US" sz="4000" u="sng" dirty="0">
                <a:effectLst>
                  <a:glow rad="101600">
                    <a:schemeClr val="bg1">
                      <a:alpha val="60000"/>
                    </a:schemeClr>
                  </a:glow>
                </a:effectLst>
              </a:rPr>
              <a:t>Surrendered ground </a:t>
            </a:r>
            <a:r>
              <a:rPr lang="en-US" sz="4000" dirty="0">
                <a:effectLst>
                  <a:glow rad="101600">
                    <a:schemeClr val="bg1">
                      <a:alpha val="60000"/>
                    </a:schemeClr>
                  </a:glow>
                </a:effectLst>
              </a:rPr>
              <a:t>– </a:t>
            </a:r>
            <a:r>
              <a:rPr lang="en-US" sz="4000" i="1" dirty="0">
                <a:effectLst>
                  <a:glow rad="101600">
                    <a:schemeClr val="bg1">
                      <a:alpha val="60000"/>
                    </a:schemeClr>
                  </a:glow>
                </a:effectLst>
              </a:rPr>
              <a:t>“Do not give </a:t>
            </a:r>
            <a:r>
              <a:rPr lang="en-US" sz="4000" i="1" dirty="0">
                <a:solidFill>
                  <a:srgbClr val="FFFF00"/>
                </a:solidFill>
                <a:effectLst>
                  <a:glow rad="101600">
                    <a:schemeClr val="bg1">
                      <a:alpha val="60000"/>
                    </a:schemeClr>
                  </a:glow>
                </a:effectLst>
              </a:rPr>
              <a:t>place</a:t>
            </a:r>
            <a:r>
              <a:rPr lang="en-US" sz="4000" i="1" dirty="0">
                <a:effectLst>
                  <a:glow rad="101600">
                    <a:schemeClr val="bg1">
                      <a:alpha val="60000"/>
                    </a:schemeClr>
                  </a:glow>
                </a:effectLst>
              </a:rPr>
              <a:t> (ground) to the devil…”</a:t>
            </a:r>
          </a:p>
          <a:p>
            <a:pPr>
              <a:buNone/>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197794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to="" calcmode="lin" valueType="num">
                                      <p:cBhvr>
                                        <p:cTn id="7" dur="1" fill="hold"/>
                                        <p:tgtEl>
                                          <p:spTgt spid="6">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 to="" calcmode="lin" valueType="num">
                                      <p:cBhvr>
                                        <p:cTn id="12" dur="1" fill="hold"/>
                                        <p:tgtEl>
                                          <p:spTgt spid="6">
                                            <p:txEl>
                                              <p:pRg st="4" end="4"/>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 to="" calcmode="lin" valueType="num">
                                      <p:cBhvr>
                                        <p:cTn id="17" dur="1" fill="hold"/>
                                        <p:tgtEl>
                                          <p:spTgt spid="6">
                                            <p:txEl>
                                              <p:pRg st="5" end="5"/>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 to="" calcmode="lin" valueType="num">
                                      <p:cBhvr>
                                        <p:cTn id="22" dur="1" fill="hold"/>
                                        <p:tgtEl>
                                          <p:spTgt spid="6">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tr. Daniel White\Desktop\Bible pictures\war\Military-Gun-13371.jpg"/>
          <p:cNvPicPr>
            <a:picLocks noChangeAspect="1" noChangeArrowheads="1"/>
          </p:cNvPicPr>
          <p:nvPr/>
        </p:nvPicPr>
        <p:blipFill>
          <a:blip r:embed="rId3" cstate="print">
            <a:lum bright="-10000" contrast="10000"/>
          </a:blip>
          <a:srcRect/>
          <a:stretch>
            <a:fillRect/>
          </a:stretch>
        </p:blipFill>
        <p:spPr bwMode="auto">
          <a:xfrm>
            <a:off x="341257" y="0"/>
            <a:ext cx="11246735" cy="6872075"/>
          </a:xfrm>
          <a:prstGeom prst="rect">
            <a:avLst/>
          </a:prstGeom>
          <a:ln>
            <a:noFill/>
          </a:ln>
          <a:effectLst>
            <a:softEdge rad="112500"/>
          </a:effectLst>
        </p:spPr>
      </p:pic>
      <p:pic>
        <p:nvPicPr>
          <p:cNvPr id="1026" name="Picture 2" descr="C:\Users\Ptr. Daniel White\Pictures\Bens Pix\Church\DSCN2846.JPG"/>
          <p:cNvPicPr>
            <a:picLocks noChangeAspect="1" noChangeArrowheads="1"/>
          </p:cNvPicPr>
          <p:nvPr/>
        </p:nvPicPr>
        <p:blipFill>
          <a:blip r:embed="rId4" cstate="print">
            <a:lum bright="10000"/>
          </a:blip>
          <a:srcRect l="8523" t="11364" r="1136"/>
          <a:stretch>
            <a:fillRect/>
          </a:stretch>
        </p:blipFill>
        <p:spPr bwMode="auto">
          <a:xfrm>
            <a:off x="5334000" y="1828801"/>
            <a:ext cx="2778868" cy="2464279"/>
          </a:xfrm>
          <a:prstGeom prst="ellipse">
            <a:avLst/>
          </a:prstGeom>
          <a:ln>
            <a:noFill/>
          </a:ln>
          <a:effectLst>
            <a:softEdge rad="112500"/>
          </a:effectLst>
        </p:spPr>
      </p:pic>
      <p:sp>
        <p:nvSpPr>
          <p:cNvPr id="3" name="Rectangle 2"/>
          <p:cNvSpPr/>
          <p:nvPr/>
        </p:nvSpPr>
        <p:spPr>
          <a:xfrm>
            <a:off x="1676400" y="838201"/>
            <a:ext cx="8839200" cy="5078313"/>
          </a:xfrm>
          <a:prstGeom prst="rect">
            <a:avLst/>
          </a:prstGeom>
        </p:spPr>
        <p:txBody>
          <a:bodyPr wrap="square">
            <a:spAutoFit/>
          </a:bodyPr>
          <a:lstStyle/>
          <a:p>
            <a:pPr algn="ctr"/>
            <a:r>
              <a:rPr lang="en-US" sz="3600" i="1" dirty="0">
                <a:effectLst>
                  <a:glow rad="101600">
                    <a:schemeClr val="bg1">
                      <a:alpha val="60000"/>
                    </a:schemeClr>
                  </a:glow>
                </a:effectLst>
              </a:rPr>
              <a:t>  “Love not the world, neither the things that are in the world. If any man love the world, the love of the Father is not in him. For all that is in the world, the lust of the flesh, and the lust of the eyes, and the pride of life, is not of the Father, but is of the world. And the world passeth away, and the lust thereof: but he that doeth the will of God abideth for ever.” </a:t>
            </a:r>
          </a:p>
          <a:p>
            <a:pPr algn="ctr"/>
            <a:r>
              <a:rPr lang="en-US" sz="3600" i="1" dirty="0">
                <a:effectLst>
                  <a:glow rad="101600">
                    <a:schemeClr val="bg1">
                      <a:alpha val="60000"/>
                    </a:schemeClr>
                  </a:glow>
                </a:effectLst>
              </a:rPr>
              <a:t>(I John 2:15-17)</a:t>
            </a:r>
          </a:p>
        </p:txBody>
      </p:sp>
    </p:spTree>
    <p:extLst>
      <p:ext uri="{BB962C8B-B14F-4D97-AF65-F5344CB8AC3E}">
        <p14:creationId xmlns:p14="http://schemas.microsoft.com/office/powerpoint/2010/main" val="3923341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446" y="228600"/>
            <a:ext cx="8493154" cy="6629400"/>
          </a:xfrm>
        </p:spPr>
        <p:txBody>
          <a:bodyPr>
            <a:normAutofit/>
          </a:bodyPr>
          <a:lstStyle/>
          <a:p>
            <a:r>
              <a:rPr lang="en-US" sz="4000" i="1" u="sng" dirty="0"/>
              <a:t>Lust of the flesh </a:t>
            </a:r>
            <a:r>
              <a:rPr lang="en-US" sz="4000" dirty="0"/>
              <a:t>= </a:t>
            </a:r>
            <a:r>
              <a:rPr lang="en-US" sz="4000" dirty="0">
                <a:solidFill>
                  <a:srgbClr val="FFC000"/>
                </a:solidFill>
              </a:rPr>
              <a:t>Immorality  </a:t>
            </a:r>
            <a:r>
              <a:rPr lang="en-US" sz="4000" i="1" dirty="0"/>
              <a:t>(I Tim. 5:1-2, 22; II Tim. 2:22;   Prov. 2, 5-7)</a:t>
            </a:r>
          </a:p>
          <a:p>
            <a:r>
              <a:rPr lang="en-US" sz="4000" i="1" u="sng" dirty="0"/>
              <a:t>Lust of the eyes </a:t>
            </a:r>
            <a:r>
              <a:rPr lang="en-US" sz="4000" i="1" dirty="0"/>
              <a:t>= </a:t>
            </a:r>
            <a:r>
              <a:rPr lang="en-US" sz="4000" dirty="0">
                <a:solidFill>
                  <a:srgbClr val="FFC000"/>
                </a:solidFill>
              </a:rPr>
              <a:t>Temporal values</a:t>
            </a:r>
            <a:r>
              <a:rPr lang="en-US" sz="4000" i="1" dirty="0">
                <a:solidFill>
                  <a:srgbClr val="FFC000"/>
                </a:solidFill>
              </a:rPr>
              <a:t> </a:t>
            </a:r>
            <a:r>
              <a:rPr lang="en-US" sz="4000" i="1" dirty="0"/>
              <a:t>(Exod. 20:17; I Tim. 6:10; Heb. 13:5; Col. 3:1-2)</a:t>
            </a:r>
          </a:p>
          <a:p>
            <a:r>
              <a:rPr lang="en-US" sz="4000" i="1" u="sng" dirty="0"/>
              <a:t>Pride of life </a:t>
            </a:r>
            <a:r>
              <a:rPr lang="en-US" sz="4000" i="1" dirty="0"/>
              <a:t>= </a:t>
            </a:r>
            <a:r>
              <a:rPr lang="en-US" sz="4000" dirty="0">
                <a:solidFill>
                  <a:srgbClr val="FFC000"/>
                </a:solidFill>
              </a:rPr>
              <a:t>Bitterness</a:t>
            </a:r>
            <a:r>
              <a:rPr lang="en-US" sz="4000" dirty="0"/>
              <a:t> </a:t>
            </a:r>
            <a:r>
              <a:rPr lang="en-US" sz="4000" i="1" dirty="0"/>
              <a:t>(Prov. 13:10; Heb. 12:15; I Tim. 2:13-14)</a:t>
            </a:r>
          </a:p>
        </p:txBody>
      </p:sp>
      <p:pic>
        <p:nvPicPr>
          <p:cNvPr id="30722" name="Picture 2" descr="C:\Users\Ptr. Daniel White\Desktop\Bible pictures\Courtship Marriage Family\412939.jpg"/>
          <p:cNvPicPr>
            <a:picLocks noChangeAspect="1" noChangeArrowheads="1"/>
          </p:cNvPicPr>
          <p:nvPr/>
        </p:nvPicPr>
        <p:blipFill>
          <a:blip r:embed="rId3" cstate="print"/>
          <a:srcRect/>
          <a:stretch>
            <a:fillRect/>
          </a:stretch>
        </p:blipFill>
        <p:spPr bwMode="auto">
          <a:xfrm>
            <a:off x="8210548" y="111852"/>
            <a:ext cx="3325397" cy="2396455"/>
          </a:xfrm>
          <a:prstGeom prst="rect">
            <a:avLst/>
          </a:prstGeom>
          <a:ln>
            <a:noFill/>
          </a:ln>
          <a:effectLst>
            <a:softEdge rad="112500"/>
          </a:effectLst>
        </p:spPr>
      </p:pic>
      <p:pic>
        <p:nvPicPr>
          <p:cNvPr id="30723" name="Picture 3" descr="C:\Users\Ptr. Daniel White\Desktop\Bible pictures\riches materal pos. plesures, worldly\greed.bmp"/>
          <p:cNvPicPr>
            <a:picLocks noChangeAspect="1" noChangeArrowheads="1"/>
          </p:cNvPicPr>
          <p:nvPr/>
        </p:nvPicPr>
        <p:blipFill>
          <a:blip r:embed="rId4" cstate="print"/>
          <a:srcRect/>
          <a:stretch>
            <a:fillRect/>
          </a:stretch>
        </p:blipFill>
        <p:spPr bwMode="auto">
          <a:xfrm>
            <a:off x="9296413" y="2880963"/>
            <a:ext cx="2495712" cy="3169554"/>
          </a:xfrm>
          <a:prstGeom prst="rect">
            <a:avLst/>
          </a:prstGeom>
          <a:ln>
            <a:noFill/>
          </a:ln>
          <a:effectLst>
            <a:softEdge rad="112500"/>
          </a:effectLst>
        </p:spPr>
      </p:pic>
      <p:pic>
        <p:nvPicPr>
          <p:cNvPr id="30724" name="Picture 4" descr="C:\Users\Ptr. Daniel White\Desktop\Bible pictures\Courtship Marriage Family\Marriage\arguing.jpg"/>
          <p:cNvPicPr>
            <a:picLocks noChangeAspect="1" noChangeArrowheads="1"/>
          </p:cNvPicPr>
          <p:nvPr/>
        </p:nvPicPr>
        <p:blipFill>
          <a:blip r:embed="rId5" cstate="print"/>
          <a:srcRect/>
          <a:stretch>
            <a:fillRect/>
          </a:stretch>
        </p:blipFill>
        <p:spPr bwMode="auto">
          <a:xfrm>
            <a:off x="5745841" y="4465740"/>
            <a:ext cx="2946818" cy="2211897"/>
          </a:xfrm>
          <a:prstGeom prst="rect">
            <a:avLst/>
          </a:prstGeom>
          <a:ln>
            <a:noFill/>
          </a:ln>
          <a:effectLst>
            <a:softEdge rad="112500"/>
          </a:effectLst>
        </p:spPr>
      </p:pic>
    </p:spTree>
    <p:extLst>
      <p:ext uri="{BB962C8B-B14F-4D97-AF65-F5344CB8AC3E}">
        <p14:creationId xmlns:p14="http://schemas.microsoft.com/office/powerpoint/2010/main" val="12747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 to="" calcmode="lin" valueType="num">
                                      <p:cBhvr>
                                        <p:cTn id="7" dur="1" fill="hold"/>
                                        <p:tgtEl>
                                          <p:spTgt spid="3072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0723"/>
                                        </p:tgtEl>
                                        <p:attrNameLst>
                                          <p:attrName>style.visibility</p:attrName>
                                        </p:attrNameLst>
                                      </p:cBhvr>
                                      <p:to>
                                        <p:strVal val="visible"/>
                                      </p:to>
                                    </p:set>
                                    <p:anim to="" calcmode="lin" valueType="num">
                                      <p:cBhvr>
                                        <p:cTn id="17" dur="1" fill="hold"/>
                                        <p:tgtEl>
                                          <p:spTgt spid="3072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0724"/>
                                        </p:tgtEl>
                                        <p:attrNameLst>
                                          <p:attrName>style.visibility</p:attrName>
                                        </p:attrNameLst>
                                      </p:cBhvr>
                                      <p:to>
                                        <p:strVal val="visible"/>
                                      </p:to>
                                    </p:set>
                                    <p:anim to="" calcmode="lin" valueType="num">
                                      <p:cBhvr>
                                        <p:cTn id="27" dur="1" fill="hold"/>
                                        <p:tgtEl>
                                          <p:spTgt spid="307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noChangeArrowheads="1"/>
          </p:cNvPicPr>
          <p:nvPr/>
        </p:nvPicPr>
        <p:blipFill>
          <a:blip r:embed="rId3" cstate="print">
            <a:grayscl/>
          </a:blip>
          <a:srcRect r="198" b="38202"/>
          <a:stretch>
            <a:fillRect/>
          </a:stretch>
        </p:blipFill>
        <p:spPr bwMode="auto">
          <a:xfrm>
            <a:off x="1524000" y="4962072"/>
            <a:ext cx="9144000" cy="1895928"/>
          </a:xfrm>
          <a:prstGeom prst="rect">
            <a:avLst/>
          </a:prstGeom>
          <a:ln>
            <a:noFill/>
          </a:ln>
          <a:effectLst>
            <a:softEdge rad="112500"/>
          </a:effectLst>
        </p:spPr>
      </p:pic>
      <p:pic>
        <p:nvPicPr>
          <p:cNvPr id="32773" name="Picture 5"/>
          <p:cNvPicPr>
            <a:picLocks noChangeAspect="1" noChangeArrowheads="1"/>
          </p:cNvPicPr>
          <p:nvPr/>
        </p:nvPicPr>
        <p:blipFill>
          <a:blip r:embed="rId3" cstate="print">
            <a:grayscl/>
          </a:blip>
          <a:srcRect r="198" b="38202"/>
          <a:stretch>
            <a:fillRect/>
          </a:stretch>
        </p:blipFill>
        <p:spPr bwMode="auto">
          <a:xfrm>
            <a:off x="1524000" y="4038600"/>
            <a:ext cx="9144000" cy="2048328"/>
          </a:xfrm>
          <a:prstGeom prst="rect">
            <a:avLst/>
          </a:prstGeom>
          <a:ln>
            <a:noFill/>
          </a:ln>
          <a:effectLst>
            <a:softEdge rad="112500"/>
          </a:effectLst>
        </p:spPr>
      </p:pic>
      <p:pic>
        <p:nvPicPr>
          <p:cNvPr id="3079" name="Picture 7"/>
          <p:cNvPicPr>
            <a:picLocks noChangeAspect="1" noChangeArrowheads="1"/>
          </p:cNvPicPr>
          <p:nvPr/>
        </p:nvPicPr>
        <p:blipFill>
          <a:blip r:embed="rId4" cstate="print"/>
          <a:srcRect t="68644" r="-6866"/>
          <a:stretch>
            <a:fillRect/>
          </a:stretch>
        </p:blipFill>
        <p:spPr bwMode="auto">
          <a:xfrm>
            <a:off x="4800600" y="3276600"/>
            <a:ext cx="3200400" cy="838200"/>
          </a:xfrm>
          <a:prstGeom prst="rect">
            <a:avLst/>
          </a:prstGeom>
          <a:noFill/>
          <a:ln w="9525">
            <a:noFill/>
            <a:miter lim="800000"/>
            <a:headEnd/>
            <a:tailEnd/>
          </a:ln>
        </p:spPr>
      </p:pic>
      <p:pic>
        <p:nvPicPr>
          <p:cNvPr id="2" name="Picture 2"/>
          <p:cNvPicPr>
            <a:picLocks noChangeAspect="1" noChangeArrowheads="1"/>
          </p:cNvPicPr>
          <p:nvPr/>
        </p:nvPicPr>
        <p:blipFill>
          <a:blip r:embed="rId5" cstate="print"/>
          <a:srcRect/>
          <a:stretch>
            <a:fillRect/>
          </a:stretch>
        </p:blipFill>
        <p:spPr bwMode="auto">
          <a:xfrm>
            <a:off x="4876800" y="914401"/>
            <a:ext cx="2680296" cy="2460759"/>
          </a:xfrm>
          <a:prstGeom prst="rect">
            <a:avLst/>
          </a:prstGeom>
          <a:noFill/>
          <a:ln w="9525">
            <a:noFill/>
            <a:miter lim="800000"/>
            <a:headEnd/>
            <a:tailEnd/>
          </a:ln>
        </p:spPr>
      </p:pic>
      <p:sp>
        <p:nvSpPr>
          <p:cNvPr id="3074" name="Rectangle 2"/>
          <p:cNvSpPr>
            <a:spLocks noChangeArrowheads="1"/>
          </p:cNvSpPr>
          <p:nvPr/>
        </p:nvSpPr>
        <p:spPr bwMode="auto">
          <a:xfrm>
            <a:off x="7620000" y="1671821"/>
            <a:ext cx="24384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i="1" dirty="0">
                <a:latin typeface="Times New Roman" pitchFamily="18" charset="0"/>
                <a:ea typeface="Times New Roman" pitchFamily="18" charset="0"/>
                <a:cs typeface="Arial" pitchFamily="34" charset="0"/>
              </a:rPr>
              <a:t>Ground</a:t>
            </a:r>
            <a:endParaRPr lang="en-US" sz="2400" dirty="0">
              <a:latin typeface="Arial" pitchFamily="34" charset="0"/>
              <a:cs typeface="Arial" pitchFamily="34" charset="0"/>
            </a:endParaRPr>
          </a:p>
          <a:p>
            <a:pPr algn="ctr" eaLnBrk="0" fontAlgn="base" hangingPunct="0">
              <a:spcBef>
                <a:spcPct val="0"/>
              </a:spcBef>
              <a:spcAft>
                <a:spcPct val="0"/>
              </a:spcAft>
            </a:pPr>
            <a:r>
              <a:rPr lang="en-US" sz="2400" i="1" dirty="0">
                <a:latin typeface="Times New Roman" pitchFamily="18" charset="0"/>
                <a:ea typeface="Times New Roman" pitchFamily="18" charset="0"/>
                <a:cs typeface="Arial" pitchFamily="34" charset="0"/>
              </a:rPr>
              <a:t>Surrendered</a:t>
            </a:r>
          </a:p>
          <a:p>
            <a:pPr algn="ctr" eaLnBrk="0" fontAlgn="base" hangingPunct="0">
              <a:spcBef>
                <a:spcPct val="0"/>
              </a:spcBef>
              <a:spcAft>
                <a:spcPct val="0"/>
              </a:spcAft>
            </a:pPr>
            <a:r>
              <a:rPr lang="en-US" sz="2400" i="1" dirty="0">
                <a:latin typeface="Times New Roman" pitchFamily="18" charset="0"/>
                <a:cs typeface="Arial" pitchFamily="34" charset="0"/>
              </a:rPr>
              <a:t>(Eph. 4:26-27)</a:t>
            </a:r>
            <a:endParaRPr lang="en-US" sz="2400" dirty="0">
              <a:latin typeface="Arial" pitchFamily="34" charset="0"/>
              <a:cs typeface="Arial" pitchFamily="34" charset="0"/>
            </a:endParaRPr>
          </a:p>
        </p:txBody>
      </p:sp>
      <p:sp>
        <p:nvSpPr>
          <p:cNvPr id="3073" name="Rectangle 1"/>
          <p:cNvSpPr>
            <a:spLocks noChangeArrowheads="1"/>
          </p:cNvSpPr>
          <p:nvPr/>
        </p:nvSpPr>
        <p:spPr bwMode="auto">
          <a:xfrm>
            <a:off x="2438400" y="803089"/>
            <a:ext cx="2667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i="1" dirty="0">
                <a:latin typeface="Times New Roman" pitchFamily="18" charset="0"/>
                <a:ea typeface="Times New Roman" pitchFamily="18" charset="0"/>
                <a:cs typeface="Arial" pitchFamily="34" charset="0"/>
              </a:rPr>
              <a:t>Stronghold</a:t>
            </a:r>
            <a:endParaRPr lang="en-US" sz="2400" dirty="0">
              <a:latin typeface="Arial" pitchFamily="34" charset="0"/>
              <a:cs typeface="Arial" pitchFamily="34" charset="0"/>
            </a:endParaRPr>
          </a:p>
          <a:p>
            <a:pPr algn="ctr" eaLnBrk="0" fontAlgn="base" hangingPunct="0">
              <a:spcBef>
                <a:spcPct val="0"/>
              </a:spcBef>
              <a:spcAft>
                <a:spcPct val="0"/>
              </a:spcAft>
            </a:pPr>
            <a:r>
              <a:rPr lang="en-US" sz="2400" i="1" dirty="0">
                <a:latin typeface="Times New Roman" pitchFamily="18" charset="0"/>
                <a:ea typeface="Times New Roman" pitchFamily="18" charset="0"/>
                <a:cs typeface="Arial" pitchFamily="34" charset="0"/>
              </a:rPr>
              <a:t>“False Ideas”</a:t>
            </a:r>
          </a:p>
          <a:p>
            <a:pPr algn="ctr" eaLnBrk="0" fontAlgn="base" hangingPunct="0">
              <a:spcBef>
                <a:spcPct val="0"/>
              </a:spcBef>
              <a:spcAft>
                <a:spcPct val="0"/>
              </a:spcAft>
            </a:pPr>
            <a:r>
              <a:rPr lang="en-US" sz="2400" i="1" dirty="0">
                <a:latin typeface="Times New Roman" pitchFamily="18" charset="0"/>
                <a:cs typeface="Arial" pitchFamily="34" charset="0"/>
              </a:rPr>
              <a:t>(II Cor. 10:3-6)</a:t>
            </a:r>
            <a:endParaRPr lang="en-US" sz="2400" dirty="0">
              <a:latin typeface="Arial" pitchFamily="34" charset="0"/>
              <a:cs typeface="Arial" pitchFamily="34" charset="0"/>
            </a:endParaRPr>
          </a:p>
        </p:txBody>
      </p:sp>
      <p:sp>
        <p:nvSpPr>
          <p:cNvPr id="10" name="Down Arrow 9"/>
          <p:cNvSpPr/>
          <p:nvPr/>
        </p:nvSpPr>
        <p:spPr>
          <a:xfrm rot="3600786">
            <a:off x="8131129" y="2668681"/>
            <a:ext cx="382723" cy="867498"/>
          </a:xfrm>
          <a:prstGeom prst="downArrow">
            <a:avLst/>
          </a:prstGeom>
          <a:solidFill>
            <a:srgbClr val="FFFF0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Down Arrow 10"/>
          <p:cNvSpPr/>
          <p:nvPr/>
        </p:nvSpPr>
        <p:spPr>
          <a:xfrm rot="19294682">
            <a:off x="3941646" y="2059772"/>
            <a:ext cx="380859" cy="877017"/>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69" name="Rectangle 1"/>
          <p:cNvSpPr>
            <a:spLocks noChangeArrowheads="1"/>
          </p:cNvSpPr>
          <p:nvPr/>
        </p:nvSpPr>
        <p:spPr bwMode="auto">
          <a:xfrm>
            <a:off x="5410200" y="20852"/>
            <a:ext cx="1676401"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i="1" dirty="0">
                <a:latin typeface="Times New Roman" pitchFamily="18" charset="0"/>
                <a:ea typeface="Times New Roman" pitchFamily="18" charset="0"/>
                <a:cs typeface="Arial" pitchFamily="34" charset="0"/>
              </a:rPr>
              <a:t>Principality</a:t>
            </a:r>
            <a:endParaRPr lang="en-US" sz="2400" dirty="0">
              <a:latin typeface="Arial" pitchFamily="34" charset="0"/>
              <a:cs typeface="Arial" pitchFamily="34" charset="0"/>
            </a:endParaRPr>
          </a:p>
          <a:p>
            <a:pPr algn="ctr" eaLnBrk="0" fontAlgn="base" hangingPunct="0">
              <a:spcBef>
                <a:spcPct val="0"/>
              </a:spcBef>
              <a:spcAft>
                <a:spcPct val="0"/>
              </a:spcAft>
            </a:pPr>
            <a:r>
              <a:rPr lang="en-US" sz="2400" i="1" dirty="0">
                <a:latin typeface="Times New Roman" pitchFamily="18" charset="0"/>
                <a:ea typeface="Times New Roman" pitchFamily="18" charset="0"/>
                <a:cs typeface="Arial" pitchFamily="34" charset="0"/>
              </a:rPr>
              <a:t>(Eph.6:12)</a:t>
            </a:r>
            <a:endParaRPr lang="en-US" sz="2400" dirty="0">
              <a:latin typeface="Arial" pitchFamily="34" charset="0"/>
              <a:cs typeface="Arial" pitchFamily="34" charset="0"/>
            </a:endParaRPr>
          </a:p>
        </p:txBody>
      </p:sp>
      <p:pic>
        <p:nvPicPr>
          <p:cNvPr id="32772" name="Picture 4" descr="C:\Users\Ptr. Daniel White\Desktop\Bible pictures\Satan-Devil and demons\cgberial_2.jpg"/>
          <p:cNvPicPr>
            <a:picLocks noChangeAspect="1" noChangeArrowheads="1"/>
          </p:cNvPicPr>
          <p:nvPr/>
        </p:nvPicPr>
        <p:blipFill>
          <a:blip r:embed="rId6" cstate="print"/>
          <a:srcRect/>
          <a:stretch>
            <a:fillRect/>
          </a:stretch>
        </p:blipFill>
        <p:spPr bwMode="auto">
          <a:xfrm>
            <a:off x="8763000" y="5334000"/>
            <a:ext cx="1676400" cy="1676400"/>
          </a:xfrm>
          <a:prstGeom prst="ellipse">
            <a:avLst/>
          </a:prstGeom>
          <a:ln>
            <a:noFill/>
          </a:ln>
          <a:effectLst>
            <a:softEdge rad="112500"/>
          </a:effectLst>
        </p:spPr>
      </p:pic>
      <p:sp>
        <p:nvSpPr>
          <p:cNvPr id="17" name="Rectangle 3"/>
          <p:cNvSpPr>
            <a:spLocks noChangeArrowheads="1"/>
          </p:cNvSpPr>
          <p:nvPr/>
        </p:nvSpPr>
        <p:spPr bwMode="auto">
          <a:xfrm>
            <a:off x="2362200" y="3306127"/>
            <a:ext cx="25908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Immorality</a:t>
            </a:r>
            <a:endParaRPr lang="en-US" b="1" dirty="0">
              <a:effectLst>
                <a:glow rad="101600">
                  <a:schemeClr val="bg1">
                    <a:alpha val="60000"/>
                  </a:schemeClr>
                </a:glow>
              </a:effectLst>
              <a:latin typeface="Arial" pitchFamily="34" charset="0"/>
              <a:cs typeface="Arial" pitchFamily="34" charset="0"/>
            </a:endParaRPr>
          </a:p>
        </p:txBody>
      </p:sp>
      <p:sp>
        <p:nvSpPr>
          <p:cNvPr id="18" name="Rectangle 4"/>
          <p:cNvSpPr>
            <a:spLocks noChangeArrowheads="1"/>
          </p:cNvSpPr>
          <p:nvPr/>
        </p:nvSpPr>
        <p:spPr bwMode="auto">
          <a:xfrm>
            <a:off x="2057400" y="3492323"/>
            <a:ext cx="86106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Temporal Values</a:t>
            </a:r>
            <a:endParaRPr lang="en-US" b="1" dirty="0">
              <a:effectLst>
                <a:glow rad="101600">
                  <a:schemeClr val="bg1">
                    <a:alpha val="60000"/>
                  </a:schemeClr>
                </a:glow>
              </a:effectLst>
              <a:latin typeface="Arial" pitchFamily="34" charset="0"/>
              <a:cs typeface="Arial" pitchFamily="34" charset="0"/>
            </a:endParaRPr>
          </a:p>
        </p:txBody>
      </p:sp>
      <p:sp>
        <p:nvSpPr>
          <p:cNvPr id="19" name="Rectangle 5"/>
          <p:cNvSpPr>
            <a:spLocks noChangeArrowheads="1"/>
          </p:cNvSpPr>
          <p:nvPr/>
        </p:nvSpPr>
        <p:spPr bwMode="auto">
          <a:xfrm>
            <a:off x="7543800" y="3320907"/>
            <a:ext cx="2819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Bitterness</a:t>
            </a:r>
            <a:endParaRPr lang="en-US" b="1" dirty="0">
              <a:effectLst>
                <a:glow rad="101600">
                  <a:schemeClr val="bg1">
                    <a:alpha val="60000"/>
                  </a:schemeClr>
                </a:glow>
              </a:effectLst>
              <a:latin typeface="Arial" pitchFamily="34" charset="0"/>
              <a:cs typeface="Arial" pitchFamily="34" charset="0"/>
            </a:endParaRPr>
          </a:p>
        </p:txBody>
      </p:sp>
      <p:sp>
        <p:nvSpPr>
          <p:cNvPr id="32774" name="Rectangle 6"/>
          <p:cNvSpPr>
            <a:spLocks noChangeArrowheads="1"/>
          </p:cNvSpPr>
          <p:nvPr/>
        </p:nvSpPr>
        <p:spPr bwMode="auto">
          <a:xfrm>
            <a:off x="1828800" y="4328796"/>
            <a:ext cx="152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800" b="1" dirty="0">
                <a:solidFill>
                  <a:schemeClr val="bg1"/>
                </a:solidFill>
                <a:latin typeface="Times New Roman" pitchFamily="18" charset="0"/>
                <a:ea typeface="Times New Roman" pitchFamily="18" charset="0"/>
                <a:cs typeface="Arial" pitchFamily="34" charset="0"/>
              </a:rPr>
              <a:t>Anger</a:t>
            </a:r>
            <a:endParaRPr lang="en-US" sz="2800" b="1" dirty="0">
              <a:solidFill>
                <a:schemeClr val="bg1"/>
              </a:solidFill>
              <a:latin typeface="Arial" pitchFamily="34" charset="0"/>
              <a:cs typeface="Arial" pitchFamily="34" charset="0"/>
            </a:endParaRPr>
          </a:p>
        </p:txBody>
      </p:sp>
      <p:sp>
        <p:nvSpPr>
          <p:cNvPr id="32775" name="Rectangle 7"/>
          <p:cNvSpPr>
            <a:spLocks noChangeArrowheads="1"/>
          </p:cNvSpPr>
          <p:nvPr/>
        </p:nvSpPr>
        <p:spPr bwMode="auto">
          <a:xfrm>
            <a:off x="1752600" y="5076825"/>
            <a:ext cx="2209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800" b="1" dirty="0">
                <a:solidFill>
                  <a:schemeClr val="bg1"/>
                </a:solidFill>
                <a:latin typeface="Times New Roman" pitchFamily="18" charset="0"/>
                <a:ea typeface="Times New Roman" pitchFamily="18" charset="0"/>
                <a:cs typeface="Arial" pitchFamily="34" charset="0"/>
              </a:rPr>
              <a:t>Rebellion</a:t>
            </a:r>
            <a:endParaRPr lang="en-US" sz="2800" b="1" dirty="0">
              <a:solidFill>
                <a:schemeClr val="bg1"/>
              </a:solidFill>
              <a:latin typeface="Arial" pitchFamily="34" charset="0"/>
              <a:cs typeface="Arial" pitchFamily="34" charset="0"/>
            </a:endParaRPr>
          </a:p>
        </p:txBody>
      </p:sp>
      <p:sp>
        <p:nvSpPr>
          <p:cNvPr id="32776" name="Rectangle 8"/>
          <p:cNvSpPr>
            <a:spLocks noChangeArrowheads="1"/>
          </p:cNvSpPr>
          <p:nvPr/>
        </p:nvSpPr>
        <p:spPr bwMode="auto">
          <a:xfrm>
            <a:off x="9144000" y="5038882"/>
            <a:ext cx="15240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600" b="1" dirty="0">
                <a:solidFill>
                  <a:schemeClr val="bg1"/>
                </a:solidFill>
                <a:latin typeface="Times New Roman" pitchFamily="18" charset="0"/>
                <a:ea typeface="Times New Roman" pitchFamily="18" charset="0"/>
                <a:cs typeface="Arial" pitchFamily="34" charset="0"/>
              </a:rPr>
              <a:t>Stealing</a:t>
            </a:r>
            <a:endParaRPr lang="en-US" sz="2600" b="1" dirty="0">
              <a:solidFill>
                <a:schemeClr val="bg1"/>
              </a:solidFill>
              <a:latin typeface="Arial" pitchFamily="34" charset="0"/>
              <a:cs typeface="Arial" pitchFamily="34" charset="0"/>
            </a:endParaRPr>
          </a:p>
        </p:txBody>
      </p:sp>
      <p:sp>
        <p:nvSpPr>
          <p:cNvPr id="32777" name="Rectangle 9"/>
          <p:cNvSpPr>
            <a:spLocks noChangeArrowheads="1"/>
          </p:cNvSpPr>
          <p:nvPr/>
        </p:nvSpPr>
        <p:spPr bwMode="auto">
          <a:xfrm>
            <a:off x="8763000" y="4305457"/>
            <a:ext cx="19050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600" b="1" dirty="0">
                <a:solidFill>
                  <a:schemeClr val="bg1"/>
                </a:solidFill>
                <a:latin typeface="Times New Roman" pitchFamily="18" charset="0"/>
                <a:ea typeface="Times New Roman" pitchFamily="18" charset="0"/>
                <a:cs typeface="Arial" pitchFamily="34" charset="0"/>
              </a:rPr>
              <a:t>Lying</a:t>
            </a:r>
            <a:endParaRPr lang="en-US" sz="2600" b="1" dirty="0">
              <a:solidFill>
                <a:schemeClr val="bg1"/>
              </a:solidFill>
              <a:latin typeface="Arial" pitchFamily="34" charset="0"/>
              <a:cs typeface="Arial" pitchFamily="34" charset="0"/>
            </a:endParaRPr>
          </a:p>
        </p:txBody>
      </p:sp>
      <p:sp>
        <p:nvSpPr>
          <p:cNvPr id="32778" name="Rectangle 10"/>
          <p:cNvSpPr>
            <a:spLocks noChangeArrowheads="1"/>
          </p:cNvSpPr>
          <p:nvPr/>
        </p:nvSpPr>
        <p:spPr bwMode="auto">
          <a:xfrm>
            <a:off x="3124200" y="4003835"/>
            <a:ext cx="1447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800" b="1" dirty="0">
                <a:solidFill>
                  <a:schemeClr val="bg1"/>
                </a:solidFill>
                <a:latin typeface="Times New Roman" pitchFamily="18" charset="0"/>
                <a:ea typeface="Times New Roman" pitchFamily="18" charset="0"/>
                <a:cs typeface="Arial" pitchFamily="34" charset="0"/>
              </a:rPr>
              <a:t>Strife</a:t>
            </a:r>
            <a:endParaRPr lang="en-US" b="1" dirty="0">
              <a:solidFill>
                <a:schemeClr val="bg1"/>
              </a:solidFill>
              <a:latin typeface="Arial" pitchFamily="34" charset="0"/>
              <a:cs typeface="Arial" pitchFamily="34" charset="0"/>
            </a:endParaRPr>
          </a:p>
        </p:txBody>
      </p:sp>
      <p:sp>
        <p:nvSpPr>
          <p:cNvPr id="32779" name="Rectangle 11"/>
          <p:cNvSpPr>
            <a:spLocks noChangeArrowheads="1"/>
          </p:cNvSpPr>
          <p:nvPr/>
        </p:nvSpPr>
        <p:spPr bwMode="auto">
          <a:xfrm>
            <a:off x="6934200" y="5071117"/>
            <a:ext cx="1600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800" b="1" dirty="0">
                <a:solidFill>
                  <a:schemeClr val="bg1"/>
                </a:solidFill>
                <a:latin typeface="Times New Roman" pitchFamily="18" charset="0"/>
                <a:ea typeface="Times New Roman" pitchFamily="18" charset="0"/>
                <a:cs typeface="Arial" pitchFamily="34" charset="0"/>
              </a:rPr>
              <a:t>Lust</a:t>
            </a:r>
            <a:endParaRPr lang="en-US" b="1" dirty="0">
              <a:solidFill>
                <a:schemeClr val="bg1"/>
              </a:solidFill>
              <a:latin typeface="Arial" pitchFamily="34" charset="0"/>
              <a:cs typeface="Arial" pitchFamily="34" charset="0"/>
            </a:endParaRPr>
          </a:p>
        </p:txBody>
      </p:sp>
      <p:sp>
        <p:nvSpPr>
          <p:cNvPr id="32780" name="Rectangle 12"/>
          <p:cNvSpPr>
            <a:spLocks noChangeArrowheads="1"/>
          </p:cNvSpPr>
          <p:nvPr/>
        </p:nvSpPr>
        <p:spPr bwMode="auto">
          <a:xfrm>
            <a:off x="6324600" y="4218371"/>
            <a:ext cx="18288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800" b="1" dirty="0">
                <a:solidFill>
                  <a:schemeClr val="bg1"/>
                </a:solidFill>
                <a:latin typeface="Times New Roman" pitchFamily="18" charset="0"/>
                <a:ea typeface="Times New Roman" pitchFamily="18" charset="0"/>
                <a:cs typeface="Arial" pitchFamily="34" charset="0"/>
              </a:rPr>
              <a:t> </a:t>
            </a:r>
            <a:endParaRPr lang="en-US" sz="800" b="1" dirty="0">
              <a:solidFill>
                <a:schemeClr val="bg1"/>
              </a:solidFill>
              <a:latin typeface="Arial" pitchFamily="34" charset="0"/>
              <a:cs typeface="Arial" pitchFamily="34" charset="0"/>
            </a:endParaRPr>
          </a:p>
          <a:p>
            <a:pPr algn="ctr" eaLnBrk="0" fontAlgn="base" hangingPunct="0">
              <a:spcBef>
                <a:spcPct val="0"/>
              </a:spcBef>
              <a:spcAft>
                <a:spcPct val="0"/>
              </a:spcAft>
            </a:pPr>
            <a:r>
              <a:rPr lang="en-US" sz="2800" b="1" dirty="0">
                <a:solidFill>
                  <a:schemeClr val="bg1"/>
                </a:solidFill>
                <a:latin typeface="Times New Roman" pitchFamily="18" charset="0"/>
                <a:ea typeface="Times New Roman" pitchFamily="18" charset="0"/>
                <a:cs typeface="Arial" pitchFamily="34" charset="0"/>
              </a:rPr>
              <a:t> Friends</a:t>
            </a:r>
            <a:endParaRPr lang="en-US" b="1" dirty="0">
              <a:solidFill>
                <a:schemeClr val="bg1"/>
              </a:solidFill>
              <a:latin typeface="Arial" pitchFamily="34" charset="0"/>
              <a:cs typeface="Arial" pitchFamily="34" charset="0"/>
            </a:endParaRPr>
          </a:p>
        </p:txBody>
      </p:sp>
      <p:sp>
        <p:nvSpPr>
          <p:cNvPr id="27" name="Rectangle 26"/>
          <p:cNvSpPr/>
          <p:nvPr/>
        </p:nvSpPr>
        <p:spPr>
          <a:xfrm>
            <a:off x="4191001" y="4267200"/>
            <a:ext cx="1143001" cy="523220"/>
          </a:xfrm>
          <a:prstGeom prst="rect">
            <a:avLst/>
          </a:prstGeom>
        </p:spPr>
        <p:txBody>
          <a:bodyPr wrap="square">
            <a:spAutoFit/>
          </a:bodyPr>
          <a:lstStyle/>
          <a:p>
            <a:r>
              <a:rPr lang="en-US" sz="2800" b="1" dirty="0">
                <a:solidFill>
                  <a:schemeClr val="bg1"/>
                </a:solidFill>
                <a:latin typeface="Times New Roman" pitchFamily="18" charset="0"/>
                <a:cs typeface="Times New Roman" pitchFamily="18" charset="0"/>
              </a:rPr>
              <a:t>Dress</a:t>
            </a:r>
          </a:p>
        </p:txBody>
      </p:sp>
      <p:sp>
        <p:nvSpPr>
          <p:cNvPr id="28" name="Rectangle 27"/>
          <p:cNvSpPr/>
          <p:nvPr/>
        </p:nvSpPr>
        <p:spPr>
          <a:xfrm>
            <a:off x="5105401" y="3962400"/>
            <a:ext cx="1386703" cy="523220"/>
          </a:xfrm>
          <a:prstGeom prst="rect">
            <a:avLst/>
          </a:prstGeom>
        </p:spPr>
        <p:txBody>
          <a:bodyPr wrap="square">
            <a:spAutoFit/>
          </a:bodyPr>
          <a:lstStyle/>
          <a:p>
            <a:r>
              <a:rPr lang="en-US" sz="2800" b="1" dirty="0">
                <a:solidFill>
                  <a:schemeClr val="bg1"/>
                </a:solidFill>
                <a:latin typeface="Times New Roman" pitchFamily="18" charset="0"/>
                <a:cs typeface="Times New Roman" pitchFamily="18" charset="0"/>
              </a:rPr>
              <a:t> Music</a:t>
            </a:r>
          </a:p>
        </p:txBody>
      </p:sp>
      <p:sp>
        <p:nvSpPr>
          <p:cNvPr id="32781" name="Rectangle 13"/>
          <p:cNvSpPr>
            <a:spLocks noChangeArrowheads="1"/>
          </p:cNvSpPr>
          <p:nvPr/>
        </p:nvSpPr>
        <p:spPr bwMode="auto">
          <a:xfrm>
            <a:off x="4419600" y="4668005"/>
            <a:ext cx="24384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600" b="1" dirty="0">
                <a:solidFill>
                  <a:schemeClr val="bg1"/>
                </a:solidFill>
                <a:latin typeface="Times New Roman" pitchFamily="18" charset="0"/>
                <a:ea typeface="Times New Roman" pitchFamily="18" charset="0"/>
                <a:cs typeface="Arial" pitchFamily="34" charset="0"/>
              </a:rPr>
              <a:t>Worry</a:t>
            </a:r>
            <a:endParaRPr lang="en-US" sz="2600" b="1" dirty="0">
              <a:solidFill>
                <a:schemeClr val="bg1"/>
              </a:solidFill>
              <a:latin typeface="Arial" pitchFamily="34" charset="0"/>
              <a:cs typeface="Arial" pitchFamily="34" charset="0"/>
            </a:endParaRPr>
          </a:p>
        </p:txBody>
      </p:sp>
      <p:sp>
        <p:nvSpPr>
          <p:cNvPr id="32782" name="Rectangle 14"/>
          <p:cNvSpPr>
            <a:spLocks noChangeArrowheads="1"/>
          </p:cNvSpPr>
          <p:nvPr/>
        </p:nvSpPr>
        <p:spPr bwMode="auto">
          <a:xfrm>
            <a:off x="1752600" y="5065873"/>
            <a:ext cx="55626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800" b="1" dirty="0">
                <a:solidFill>
                  <a:schemeClr val="bg1"/>
                </a:solidFill>
                <a:latin typeface="Times New Roman" pitchFamily="18" charset="0"/>
                <a:ea typeface="Times New Roman" pitchFamily="18" charset="0"/>
                <a:cs typeface="Arial" pitchFamily="34" charset="0"/>
              </a:rPr>
              <a:t>Fear</a:t>
            </a:r>
            <a:endParaRPr lang="en-US" b="1" dirty="0">
              <a:solidFill>
                <a:schemeClr val="bg1"/>
              </a:solidFill>
              <a:latin typeface="Arial" pitchFamily="34" charset="0"/>
              <a:cs typeface="Arial" pitchFamily="34" charset="0"/>
            </a:endParaRPr>
          </a:p>
        </p:txBody>
      </p:sp>
      <p:sp>
        <p:nvSpPr>
          <p:cNvPr id="32783" name="Rectangle 15"/>
          <p:cNvSpPr>
            <a:spLocks noChangeArrowheads="1"/>
          </p:cNvSpPr>
          <p:nvPr/>
        </p:nvSpPr>
        <p:spPr bwMode="auto">
          <a:xfrm>
            <a:off x="2286000" y="4627723"/>
            <a:ext cx="3352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800" b="1" dirty="0">
                <a:solidFill>
                  <a:schemeClr val="bg1"/>
                </a:solidFill>
                <a:latin typeface="Times New Roman" pitchFamily="18" charset="0"/>
                <a:ea typeface="Times New Roman" pitchFamily="18" charset="0"/>
                <a:cs typeface="Arial" pitchFamily="34" charset="0"/>
              </a:rPr>
              <a:t>Depression</a:t>
            </a:r>
            <a:endParaRPr lang="en-US" b="1" dirty="0">
              <a:solidFill>
                <a:schemeClr val="bg1"/>
              </a:solidFill>
              <a:latin typeface="Arial" pitchFamily="34" charset="0"/>
              <a:cs typeface="Arial" pitchFamily="34" charset="0"/>
            </a:endParaRPr>
          </a:p>
        </p:txBody>
      </p:sp>
      <p:sp>
        <p:nvSpPr>
          <p:cNvPr id="32784" name="Rectangle 16"/>
          <p:cNvSpPr>
            <a:spLocks noChangeArrowheads="1"/>
          </p:cNvSpPr>
          <p:nvPr/>
        </p:nvSpPr>
        <p:spPr bwMode="auto">
          <a:xfrm>
            <a:off x="5943600" y="3958471"/>
            <a:ext cx="4191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800" b="1" dirty="0">
                <a:solidFill>
                  <a:schemeClr val="bg1"/>
                </a:solidFill>
                <a:latin typeface="Times New Roman" pitchFamily="18" charset="0"/>
                <a:ea typeface="Times New Roman" pitchFamily="18" charset="0"/>
                <a:cs typeface="Arial" pitchFamily="34" charset="0"/>
              </a:rPr>
              <a:t>Discontent</a:t>
            </a:r>
            <a:endParaRPr lang="en-US" b="1" dirty="0">
              <a:solidFill>
                <a:schemeClr val="bg1"/>
              </a:solidFill>
              <a:latin typeface="Arial" pitchFamily="34" charset="0"/>
              <a:cs typeface="Arial" pitchFamily="34" charset="0"/>
            </a:endParaRPr>
          </a:p>
        </p:txBody>
      </p:sp>
      <p:sp>
        <p:nvSpPr>
          <p:cNvPr id="32785" name="Rectangle 17"/>
          <p:cNvSpPr>
            <a:spLocks noChangeArrowheads="1"/>
          </p:cNvSpPr>
          <p:nvPr/>
        </p:nvSpPr>
        <p:spPr bwMode="auto">
          <a:xfrm>
            <a:off x="1524000" y="5036835"/>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800" b="1" dirty="0">
                <a:solidFill>
                  <a:schemeClr val="bg1"/>
                </a:solidFill>
                <a:latin typeface="Times New Roman" pitchFamily="18" charset="0"/>
                <a:ea typeface="Times New Roman" pitchFamily="18" charset="0"/>
                <a:cs typeface="Arial" pitchFamily="34" charset="0"/>
              </a:rPr>
              <a:t>Jealousy</a:t>
            </a:r>
            <a:endParaRPr lang="en-US" b="1" dirty="0">
              <a:solidFill>
                <a:schemeClr val="bg1"/>
              </a:solidFill>
              <a:latin typeface="Arial" pitchFamily="34" charset="0"/>
              <a:cs typeface="Arial" pitchFamily="34" charset="0"/>
            </a:endParaRPr>
          </a:p>
        </p:txBody>
      </p:sp>
      <p:sp>
        <p:nvSpPr>
          <p:cNvPr id="32786" name="Rectangle 18"/>
          <p:cNvSpPr>
            <a:spLocks noChangeArrowheads="1"/>
          </p:cNvSpPr>
          <p:nvPr/>
        </p:nvSpPr>
        <p:spPr bwMode="auto">
          <a:xfrm>
            <a:off x="3962400" y="4303307"/>
            <a:ext cx="60198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600" b="1" dirty="0">
                <a:solidFill>
                  <a:schemeClr val="bg1"/>
                </a:solidFill>
                <a:latin typeface="Times New Roman" pitchFamily="18" charset="0"/>
                <a:ea typeface="Times New Roman" pitchFamily="18" charset="0"/>
                <a:cs typeface="Arial" pitchFamily="34" charset="0"/>
              </a:rPr>
              <a:t>Judging</a:t>
            </a:r>
            <a:endParaRPr lang="en-US" sz="2600" b="1" dirty="0">
              <a:solidFill>
                <a:schemeClr val="bg1"/>
              </a:solidFill>
              <a:latin typeface="Arial" pitchFamily="34" charset="0"/>
              <a:cs typeface="Arial" pitchFamily="34" charset="0"/>
            </a:endParaRPr>
          </a:p>
        </p:txBody>
      </p:sp>
      <p:sp>
        <p:nvSpPr>
          <p:cNvPr id="32787" name="Rectangle 19"/>
          <p:cNvSpPr>
            <a:spLocks noChangeArrowheads="1"/>
          </p:cNvSpPr>
          <p:nvPr/>
        </p:nvSpPr>
        <p:spPr bwMode="auto">
          <a:xfrm>
            <a:off x="7010400" y="5057932"/>
            <a:ext cx="35052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600" b="1" dirty="0">
                <a:solidFill>
                  <a:schemeClr val="bg1"/>
                </a:solidFill>
                <a:latin typeface="Times New Roman" pitchFamily="18" charset="0"/>
                <a:ea typeface="Times New Roman" pitchFamily="18" charset="0"/>
                <a:cs typeface="Arial" pitchFamily="34" charset="0"/>
              </a:rPr>
              <a:t>Hurt</a:t>
            </a:r>
            <a:endParaRPr lang="en-US" sz="2600" b="1" dirty="0">
              <a:solidFill>
                <a:schemeClr val="bg1"/>
              </a:solidFill>
              <a:latin typeface="Arial" pitchFamily="34" charset="0"/>
              <a:cs typeface="Arial" pitchFamily="34" charset="0"/>
            </a:endParaRPr>
          </a:p>
        </p:txBody>
      </p:sp>
      <p:sp>
        <p:nvSpPr>
          <p:cNvPr id="32788" name="Rectangle 20"/>
          <p:cNvSpPr>
            <a:spLocks noChangeArrowheads="1"/>
          </p:cNvSpPr>
          <p:nvPr/>
        </p:nvSpPr>
        <p:spPr bwMode="auto">
          <a:xfrm>
            <a:off x="6858000" y="4306479"/>
            <a:ext cx="3505200" cy="4770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500" b="1" dirty="0">
                <a:solidFill>
                  <a:schemeClr val="bg1"/>
                </a:solidFill>
                <a:latin typeface="Times New Roman" pitchFamily="18" charset="0"/>
                <a:ea typeface="Times New Roman" pitchFamily="18" charset="0"/>
                <a:cs typeface="Arial" pitchFamily="34" charset="0"/>
              </a:rPr>
              <a:t>Money</a:t>
            </a:r>
            <a:endParaRPr lang="en-US" sz="2500" b="1" dirty="0">
              <a:solidFill>
                <a:schemeClr val="bg1"/>
              </a:solidFill>
              <a:latin typeface="Arial" pitchFamily="34" charset="0"/>
              <a:cs typeface="Arial" pitchFamily="34" charset="0"/>
            </a:endParaRPr>
          </a:p>
        </p:txBody>
      </p:sp>
      <p:sp>
        <p:nvSpPr>
          <p:cNvPr id="32789" name="Rectangle 21"/>
          <p:cNvSpPr>
            <a:spLocks noChangeArrowheads="1"/>
          </p:cNvSpPr>
          <p:nvPr/>
        </p:nvSpPr>
        <p:spPr bwMode="auto">
          <a:xfrm>
            <a:off x="7620000" y="4622960"/>
            <a:ext cx="3048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800" b="1" dirty="0">
                <a:solidFill>
                  <a:schemeClr val="bg1"/>
                </a:solidFill>
                <a:latin typeface="Times New Roman" pitchFamily="18" charset="0"/>
                <a:ea typeface="Times New Roman" pitchFamily="18" charset="0"/>
                <a:cs typeface="Arial" pitchFamily="34" charset="0"/>
              </a:rPr>
              <a:t>Drugs</a:t>
            </a:r>
            <a:endParaRPr lang="en-US" b="1" dirty="0">
              <a:solidFill>
                <a:schemeClr val="bg1"/>
              </a:solidFill>
              <a:latin typeface="Arial" pitchFamily="34" charset="0"/>
              <a:cs typeface="Arial" pitchFamily="34" charset="0"/>
            </a:endParaRPr>
          </a:p>
        </p:txBody>
      </p:sp>
      <p:sp>
        <p:nvSpPr>
          <p:cNvPr id="32790" name="Rectangle 22"/>
          <p:cNvSpPr>
            <a:spLocks noChangeArrowheads="1"/>
          </p:cNvSpPr>
          <p:nvPr/>
        </p:nvSpPr>
        <p:spPr bwMode="auto">
          <a:xfrm>
            <a:off x="1524000" y="5875516"/>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dirty="0">
                <a:solidFill>
                  <a:schemeClr val="bg1"/>
                </a:solidFill>
                <a:effectLst>
                  <a:glow rad="101600">
                    <a:srgbClr val="FFFF00">
                      <a:alpha val="60000"/>
                    </a:srgbClr>
                  </a:glow>
                </a:effectLst>
                <a:latin typeface="Times New Roman" pitchFamily="18" charset="0"/>
                <a:ea typeface="Times New Roman" pitchFamily="18" charset="0"/>
                <a:cs typeface="Arial" pitchFamily="34" charset="0"/>
              </a:rPr>
              <a:t>Tormentors – </a:t>
            </a:r>
            <a:r>
              <a:rPr lang="en-US" sz="3200" b="1" i="1" dirty="0">
                <a:solidFill>
                  <a:schemeClr val="bg1"/>
                </a:solidFill>
                <a:effectLst>
                  <a:glow rad="101600">
                    <a:srgbClr val="FFFF00">
                      <a:alpha val="60000"/>
                    </a:srgbClr>
                  </a:glow>
                </a:effectLst>
                <a:latin typeface="Times New Roman" pitchFamily="18" charset="0"/>
                <a:ea typeface="Times New Roman" pitchFamily="18" charset="0"/>
                <a:cs typeface="Arial" pitchFamily="34" charset="0"/>
              </a:rPr>
              <a:t>Matthew 18:34</a:t>
            </a:r>
            <a:endParaRPr lang="en-US" sz="3200" b="1" i="1" dirty="0">
              <a:solidFill>
                <a:schemeClr val="bg1"/>
              </a:solidFill>
              <a:effectLst>
                <a:glow rad="101600">
                  <a:srgbClr val="FFFF00">
                    <a:alpha val="60000"/>
                  </a:srgbClr>
                </a:glow>
              </a:effectLst>
              <a:latin typeface="Arial" pitchFamily="34" charset="0"/>
              <a:cs typeface="Arial" pitchFamily="34" charset="0"/>
            </a:endParaRPr>
          </a:p>
        </p:txBody>
      </p:sp>
      <p:pic>
        <p:nvPicPr>
          <p:cNvPr id="2050" name="Picture 2" descr="C:\Users\Ptr. Daniel White\Desktop\Bible pictures\Satan-Devil and demons\Satan&amp;Demons\Satan traveling black1194.gif"/>
          <p:cNvPicPr>
            <a:picLocks noChangeAspect="1" noChangeArrowheads="1"/>
          </p:cNvPicPr>
          <p:nvPr/>
        </p:nvPicPr>
        <p:blipFill>
          <a:blip r:embed="rId7" cstate="print">
            <a:lum bright="30000"/>
          </a:blip>
          <a:srcRect/>
          <a:stretch>
            <a:fillRect/>
          </a:stretch>
        </p:blipFill>
        <p:spPr bwMode="auto">
          <a:xfrm rot="21004206">
            <a:off x="7162801" y="228600"/>
            <a:ext cx="1133475" cy="1639618"/>
          </a:xfrm>
          <a:prstGeom prst="rect">
            <a:avLst/>
          </a:prstGeom>
          <a:noFill/>
        </p:spPr>
      </p:pic>
      <p:pic>
        <p:nvPicPr>
          <p:cNvPr id="36" name="Picture 4" descr="C:\Users\Ptr. Daniel White\Desktop\Bible pictures\Satan-Devil and demons\cgberial_2.jpg"/>
          <p:cNvPicPr>
            <a:picLocks noChangeAspect="1" noChangeArrowheads="1"/>
          </p:cNvPicPr>
          <p:nvPr/>
        </p:nvPicPr>
        <p:blipFill>
          <a:blip r:embed="rId6" cstate="print"/>
          <a:srcRect/>
          <a:stretch>
            <a:fillRect/>
          </a:stretch>
        </p:blipFill>
        <p:spPr bwMode="auto">
          <a:xfrm>
            <a:off x="1828800" y="5334000"/>
            <a:ext cx="1676400" cy="1676400"/>
          </a:xfrm>
          <a:prstGeom prst="ellipse">
            <a:avLst/>
          </a:prstGeom>
          <a:ln>
            <a:noFill/>
          </a:ln>
          <a:effectLst>
            <a:softEdge rad="112500"/>
          </a:effectLst>
        </p:spPr>
      </p:pic>
    </p:spTree>
    <p:extLst>
      <p:ext uri="{BB962C8B-B14F-4D97-AF65-F5344CB8AC3E}">
        <p14:creationId xmlns:p14="http://schemas.microsoft.com/office/powerpoint/2010/main" val="278403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69"/>
                                        </p:tgtEl>
                                        <p:attrNameLst>
                                          <p:attrName>style.visibility</p:attrName>
                                        </p:attrNameLst>
                                      </p:cBhvr>
                                      <p:to>
                                        <p:strVal val="visible"/>
                                      </p:to>
                                    </p:set>
                                    <p:animEffect transition="in" filter="fade">
                                      <p:cBhvr>
                                        <p:cTn id="7" dur="1000"/>
                                        <p:tgtEl>
                                          <p:spTgt spid="327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2778"/>
                                        </p:tgtEl>
                                        <p:attrNameLst>
                                          <p:attrName>style.visibility</p:attrName>
                                        </p:attrNameLst>
                                      </p:cBhvr>
                                      <p:to>
                                        <p:strVal val="visible"/>
                                      </p:to>
                                    </p:set>
                                    <p:anim to="" calcmode="lin" valueType="num">
                                      <p:cBhvr>
                                        <p:cTn id="27" dur="1" fill="hold"/>
                                        <p:tgtEl>
                                          <p:spTgt spid="3277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2787"/>
                                        </p:tgtEl>
                                        <p:attrNameLst>
                                          <p:attrName>style.visibility</p:attrName>
                                        </p:attrNameLst>
                                      </p:cBhvr>
                                      <p:to>
                                        <p:strVal val="visible"/>
                                      </p:to>
                                    </p:set>
                                    <p:anim to="" calcmode="lin" valueType="num">
                                      <p:cBhvr>
                                        <p:cTn id="32" dur="1" fill="hold"/>
                                        <p:tgtEl>
                                          <p:spTgt spid="3278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2782"/>
                                        </p:tgtEl>
                                        <p:attrNameLst>
                                          <p:attrName>style.visibility</p:attrName>
                                        </p:attrNameLst>
                                      </p:cBhvr>
                                      <p:to>
                                        <p:strVal val="visible"/>
                                      </p:to>
                                    </p:set>
                                    <p:anim to="" calcmode="lin" valueType="num">
                                      <p:cBhvr>
                                        <p:cTn id="37" dur="1" fill="hold"/>
                                        <p:tgtEl>
                                          <p:spTgt spid="32782"/>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2786"/>
                                        </p:tgtEl>
                                        <p:attrNameLst>
                                          <p:attrName>style.visibility</p:attrName>
                                        </p:attrNameLst>
                                      </p:cBhvr>
                                      <p:to>
                                        <p:strVal val="visible"/>
                                      </p:to>
                                    </p:set>
                                    <p:anim to="" calcmode="lin" valueType="num">
                                      <p:cBhvr>
                                        <p:cTn id="42" dur="1" fill="hold"/>
                                        <p:tgtEl>
                                          <p:spTgt spid="3278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2777"/>
                                        </p:tgtEl>
                                        <p:attrNameLst>
                                          <p:attrName>style.visibility</p:attrName>
                                        </p:attrNameLst>
                                      </p:cBhvr>
                                      <p:to>
                                        <p:strVal val="visible"/>
                                      </p:to>
                                    </p:set>
                                    <p:anim to="" calcmode="lin" valueType="num">
                                      <p:cBhvr>
                                        <p:cTn id="47" dur="1" fill="hold"/>
                                        <p:tgtEl>
                                          <p:spTgt spid="3277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2774"/>
                                        </p:tgtEl>
                                        <p:attrNameLst>
                                          <p:attrName>style.visibility</p:attrName>
                                        </p:attrNameLst>
                                      </p:cBhvr>
                                      <p:to>
                                        <p:strVal val="visible"/>
                                      </p:to>
                                    </p:set>
                                    <p:anim to="" calcmode="lin" valueType="num">
                                      <p:cBhvr>
                                        <p:cTn id="52" dur="1" fill="hold"/>
                                        <p:tgtEl>
                                          <p:spTgt spid="32774"/>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32781"/>
                                        </p:tgtEl>
                                        <p:attrNameLst>
                                          <p:attrName>style.visibility</p:attrName>
                                        </p:attrNameLst>
                                      </p:cBhvr>
                                      <p:to>
                                        <p:strVal val="visible"/>
                                      </p:to>
                                    </p:set>
                                    <p:anim to="" calcmode="lin" valueType="num">
                                      <p:cBhvr>
                                        <p:cTn id="57" dur="1" fill="hold"/>
                                        <p:tgtEl>
                                          <p:spTgt spid="3278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 to="" calcmode="lin" valueType="num">
                                      <p:cBhvr>
                                        <p:cTn id="62" dur="1" fill="hold"/>
                                        <p:tgtEl>
                                          <p:spTgt spid="2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32785"/>
                                        </p:tgtEl>
                                        <p:attrNameLst>
                                          <p:attrName>style.visibility</p:attrName>
                                        </p:attrNameLst>
                                      </p:cBhvr>
                                      <p:to>
                                        <p:strVal val="visible"/>
                                      </p:to>
                                    </p:set>
                                    <p:anim to="" calcmode="lin" valueType="num">
                                      <p:cBhvr>
                                        <p:cTn id="67" dur="1" fill="hold"/>
                                        <p:tgtEl>
                                          <p:spTgt spid="32785"/>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32784"/>
                                        </p:tgtEl>
                                        <p:attrNameLst>
                                          <p:attrName>style.visibility</p:attrName>
                                        </p:attrNameLst>
                                      </p:cBhvr>
                                      <p:to>
                                        <p:strVal val="visible"/>
                                      </p:to>
                                    </p:set>
                                    <p:anim to="" calcmode="lin" valueType="num">
                                      <p:cBhvr>
                                        <p:cTn id="72" dur="1" fill="hold"/>
                                        <p:tgtEl>
                                          <p:spTgt spid="3278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32775"/>
                                        </p:tgtEl>
                                        <p:attrNameLst>
                                          <p:attrName>style.visibility</p:attrName>
                                        </p:attrNameLst>
                                      </p:cBhvr>
                                      <p:to>
                                        <p:strVal val="visible"/>
                                      </p:to>
                                    </p:set>
                                    <p:anim to="" calcmode="lin" valueType="num">
                                      <p:cBhvr>
                                        <p:cTn id="77" dur="1" fill="hold"/>
                                        <p:tgtEl>
                                          <p:spTgt spid="32775"/>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32776"/>
                                        </p:tgtEl>
                                        <p:attrNameLst>
                                          <p:attrName>style.visibility</p:attrName>
                                        </p:attrNameLst>
                                      </p:cBhvr>
                                      <p:to>
                                        <p:strVal val="visible"/>
                                      </p:to>
                                    </p:set>
                                    <p:anim to="" calcmode="lin" valueType="num">
                                      <p:cBhvr>
                                        <p:cTn id="82" dur="1" fill="hold"/>
                                        <p:tgtEl>
                                          <p:spTgt spid="32776"/>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32783"/>
                                        </p:tgtEl>
                                        <p:attrNameLst>
                                          <p:attrName>style.visibility</p:attrName>
                                        </p:attrNameLst>
                                      </p:cBhvr>
                                      <p:to>
                                        <p:strVal val="visible"/>
                                      </p:to>
                                    </p:set>
                                    <p:anim to="" calcmode="lin" valueType="num">
                                      <p:cBhvr>
                                        <p:cTn id="87" dur="1" fill="hold"/>
                                        <p:tgtEl>
                                          <p:spTgt spid="32783"/>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 to="" calcmode="lin" valueType="num">
                                      <p:cBhvr>
                                        <p:cTn id="92" dur="1" fill="hold"/>
                                        <p:tgtEl>
                                          <p:spTgt spid="27"/>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32779"/>
                                        </p:tgtEl>
                                        <p:attrNameLst>
                                          <p:attrName>style.visibility</p:attrName>
                                        </p:attrNameLst>
                                      </p:cBhvr>
                                      <p:to>
                                        <p:strVal val="visible"/>
                                      </p:to>
                                    </p:set>
                                    <p:anim to="" calcmode="lin" valueType="num">
                                      <p:cBhvr>
                                        <p:cTn id="97" dur="1" fill="hold"/>
                                        <p:tgtEl>
                                          <p:spTgt spid="32779"/>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32788"/>
                                        </p:tgtEl>
                                        <p:attrNameLst>
                                          <p:attrName>style.visibility</p:attrName>
                                        </p:attrNameLst>
                                      </p:cBhvr>
                                      <p:to>
                                        <p:strVal val="visible"/>
                                      </p:to>
                                    </p:set>
                                    <p:anim to="" calcmode="lin" valueType="num">
                                      <p:cBhvr>
                                        <p:cTn id="102" dur="1" fill="hold"/>
                                        <p:tgtEl>
                                          <p:spTgt spid="32788"/>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32780"/>
                                        </p:tgtEl>
                                        <p:attrNameLst>
                                          <p:attrName>style.visibility</p:attrName>
                                        </p:attrNameLst>
                                      </p:cBhvr>
                                      <p:to>
                                        <p:strVal val="visible"/>
                                      </p:to>
                                    </p:set>
                                    <p:anim to="" calcmode="lin" valueType="num">
                                      <p:cBhvr>
                                        <p:cTn id="107" dur="1" fill="hold"/>
                                        <p:tgtEl>
                                          <p:spTgt spid="32780"/>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32789"/>
                                        </p:tgtEl>
                                        <p:attrNameLst>
                                          <p:attrName>style.visibility</p:attrName>
                                        </p:attrNameLst>
                                      </p:cBhvr>
                                      <p:to>
                                        <p:strVal val="visible"/>
                                      </p:to>
                                    </p:set>
                                    <p:anim to="" calcmode="lin" valueType="num">
                                      <p:cBhvr>
                                        <p:cTn id="112" dur="1" fill="hold"/>
                                        <p:tgtEl>
                                          <p:spTgt spid="32789"/>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55" presetClass="entr" presetSubtype="0" fill="hold" grpId="0" nodeType="clickEffect">
                                  <p:stCondLst>
                                    <p:cond delay="0"/>
                                  </p:stCondLst>
                                  <p:childTnLst>
                                    <p:set>
                                      <p:cBhvr>
                                        <p:cTn id="116" dur="1" fill="hold">
                                          <p:stCondLst>
                                            <p:cond delay="0"/>
                                          </p:stCondLst>
                                        </p:cTn>
                                        <p:tgtEl>
                                          <p:spTgt spid="32790"/>
                                        </p:tgtEl>
                                        <p:attrNameLst>
                                          <p:attrName>style.visibility</p:attrName>
                                        </p:attrNameLst>
                                      </p:cBhvr>
                                      <p:to>
                                        <p:strVal val="visible"/>
                                      </p:to>
                                    </p:set>
                                    <p:anim calcmode="lin" valueType="num">
                                      <p:cBhvr>
                                        <p:cTn id="117" dur="1000" fill="hold"/>
                                        <p:tgtEl>
                                          <p:spTgt spid="32790"/>
                                        </p:tgtEl>
                                        <p:attrNameLst>
                                          <p:attrName>ppt_w</p:attrName>
                                        </p:attrNameLst>
                                      </p:cBhvr>
                                      <p:tavLst>
                                        <p:tav tm="0">
                                          <p:val>
                                            <p:strVal val="#ppt_w*0.70"/>
                                          </p:val>
                                        </p:tav>
                                        <p:tav tm="100000">
                                          <p:val>
                                            <p:strVal val="#ppt_w"/>
                                          </p:val>
                                        </p:tav>
                                      </p:tavLst>
                                    </p:anim>
                                    <p:anim calcmode="lin" valueType="num">
                                      <p:cBhvr>
                                        <p:cTn id="118" dur="1000" fill="hold"/>
                                        <p:tgtEl>
                                          <p:spTgt spid="32790"/>
                                        </p:tgtEl>
                                        <p:attrNameLst>
                                          <p:attrName>ppt_h</p:attrName>
                                        </p:attrNameLst>
                                      </p:cBhvr>
                                      <p:tavLst>
                                        <p:tav tm="0">
                                          <p:val>
                                            <p:strVal val="#ppt_h"/>
                                          </p:val>
                                        </p:tav>
                                        <p:tav tm="100000">
                                          <p:val>
                                            <p:strVal val="#ppt_h"/>
                                          </p:val>
                                        </p:tav>
                                      </p:tavLst>
                                    </p:anim>
                                    <p:animEffect transition="in" filter="fade">
                                      <p:cBhvr>
                                        <p:cTn id="119" dur="1000"/>
                                        <p:tgtEl>
                                          <p:spTgt spid="3279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2772"/>
                                        </p:tgtEl>
                                        <p:attrNameLst>
                                          <p:attrName>style.visibility</p:attrName>
                                        </p:attrNameLst>
                                      </p:cBhvr>
                                      <p:to>
                                        <p:strVal val="visible"/>
                                      </p:to>
                                    </p:set>
                                    <p:animEffect transition="in" filter="fade">
                                      <p:cBhvr>
                                        <p:cTn id="124" dur="2000"/>
                                        <p:tgtEl>
                                          <p:spTgt spid="32772"/>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36"/>
                                        </p:tgtEl>
                                        <p:attrNameLst>
                                          <p:attrName>style.visibility</p:attrName>
                                        </p:attrNameLst>
                                      </p:cBhvr>
                                      <p:to>
                                        <p:strVal val="visible"/>
                                      </p:to>
                                    </p:set>
                                    <p:animEffect transition="in" filter="fade">
                                      <p:cBhvr>
                                        <p:cTn id="129"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p:bldP spid="17" grpId="0"/>
      <p:bldP spid="18" grpId="0"/>
      <p:bldP spid="19" grpId="0"/>
      <p:bldP spid="32774" grpId="0"/>
      <p:bldP spid="32775" grpId="0"/>
      <p:bldP spid="32776" grpId="0"/>
      <p:bldP spid="32777" grpId="0"/>
      <p:bldP spid="32778" grpId="0"/>
      <p:bldP spid="32779" grpId="0"/>
      <p:bldP spid="32780" grpId="0"/>
      <p:bldP spid="27" grpId="0"/>
      <p:bldP spid="28" grpId="0"/>
      <p:bldP spid="32781" grpId="0"/>
      <p:bldP spid="32782" grpId="0"/>
      <p:bldP spid="32783" grpId="0"/>
      <p:bldP spid="32784" grpId="0"/>
      <p:bldP spid="32785" grpId="0"/>
      <p:bldP spid="32786" grpId="0"/>
      <p:bldP spid="32787" grpId="0"/>
      <p:bldP spid="32788" grpId="0"/>
      <p:bldP spid="32789" grpId="0"/>
      <p:bldP spid="3279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82801" y="0"/>
            <a:ext cx="8363415" cy="6858000"/>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4882801" y="0"/>
            <a:ext cx="5929414" cy="4181911"/>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0" y="0"/>
            <a:ext cx="5145248" cy="6858000"/>
          </a:xfrm>
          <a:prstGeom prst="rect">
            <a:avLst/>
          </a:prstGeom>
          <a:ln>
            <a:noFill/>
          </a:ln>
          <a:effectLst>
            <a:softEdge rad="112500"/>
          </a:effectLst>
        </p:spPr>
      </p:pic>
    </p:spTree>
    <p:extLst>
      <p:ext uri="{BB962C8B-B14F-4D97-AF65-F5344CB8AC3E}">
        <p14:creationId xmlns:p14="http://schemas.microsoft.com/office/powerpoint/2010/main" val="390895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4600" y="0"/>
            <a:ext cx="7086600" cy="68580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572000" y="2057400"/>
            <a:ext cx="2971800" cy="2819400"/>
          </a:xfrm>
          <a:prstGeom prst="ellipse">
            <a:avLst/>
          </a:prstGeom>
          <a:solidFill>
            <a:srgbClr val="FFFF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a:stCxn id="2" idx="0"/>
            <a:endCxn id="3" idx="0"/>
          </p:cNvCxnSpPr>
          <p:nvPr/>
        </p:nvCxnSpPr>
        <p:spPr>
          <a:xfrm rot="5400000" flipH="1" flipV="1">
            <a:off x="5029200" y="1028700"/>
            <a:ext cx="2057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895600" y="4038602"/>
            <a:ext cx="1828800" cy="10667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67600" y="3962400"/>
            <a:ext cx="1981200" cy="838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1985" name="Rectangle 1"/>
          <p:cNvSpPr>
            <a:spLocks noChangeArrowheads="1"/>
          </p:cNvSpPr>
          <p:nvPr/>
        </p:nvSpPr>
        <p:spPr bwMode="auto">
          <a:xfrm>
            <a:off x="1524000" y="2747919"/>
            <a:ext cx="9144000"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i="1" dirty="0">
                <a:solidFill>
                  <a:srgbClr val="000000"/>
                </a:solidFill>
                <a:latin typeface="Times New Roman" pitchFamily="18" charset="0"/>
                <a:ea typeface="Times New Roman" pitchFamily="18" charset="0"/>
                <a:cs typeface="Arial" pitchFamily="34" charset="0"/>
              </a:rPr>
              <a:t>Soul</a:t>
            </a:r>
            <a:endParaRPr lang="en-US" sz="3600" b="1" dirty="0">
              <a:latin typeface="Arial" pitchFamily="34" charset="0"/>
              <a:cs typeface="Arial" pitchFamily="34" charset="0"/>
            </a:endParaRPr>
          </a:p>
          <a:p>
            <a:pPr algn="ctr" eaLnBrk="0" fontAlgn="base" hangingPunct="0">
              <a:spcBef>
                <a:spcPct val="0"/>
              </a:spcBef>
              <a:spcAft>
                <a:spcPct val="0"/>
              </a:spcAft>
            </a:pPr>
            <a:r>
              <a:rPr lang="en-US" sz="3200" b="1" i="1" dirty="0">
                <a:solidFill>
                  <a:srgbClr val="000000"/>
                </a:solidFill>
                <a:latin typeface="Times New Roman" pitchFamily="18" charset="0"/>
                <a:ea typeface="Times New Roman" pitchFamily="18" charset="0"/>
                <a:cs typeface="Arial" pitchFamily="34" charset="0"/>
              </a:rPr>
              <a:t>(Hebrews 4:12)</a:t>
            </a:r>
            <a:endParaRPr lang="en-US" sz="3200" b="1" dirty="0">
              <a:latin typeface="Arial" pitchFamily="34" charset="0"/>
              <a:cs typeface="Arial" pitchFamily="34" charset="0"/>
            </a:endParaRPr>
          </a:p>
        </p:txBody>
      </p:sp>
      <p:sp>
        <p:nvSpPr>
          <p:cNvPr id="41986" name="Rectangle 2"/>
          <p:cNvSpPr>
            <a:spLocks noChangeArrowheads="1"/>
          </p:cNvSpPr>
          <p:nvPr/>
        </p:nvSpPr>
        <p:spPr bwMode="auto">
          <a:xfrm rot="18377878">
            <a:off x="1821258" y="1804937"/>
            <a:ext cx="420649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i="1" dirty="0">
                <a:solidFill>
                  <a:srgbClr val="000000"/>
                </a:solidFill>
                <a:latin typeface="Times New Roman" pitchFamily="18" charset="0"/>
                <a:ea typeface="Times New Roman" pitchFamily="18" charset="0"/>
                <a:cs typeface="Arial" pitchFamily="34" charset="0"/>
              </a:rPr>
              <a:t>Mind</a:t>
            </a:r>
            <a:endParaRPr lang="en-US" sz="3600" dirty="0">
              <a:latin typeface="Arial" pitchFamily="34" charset="0"/>
              <a:cs typeface="Arial" pitchFamily="34" charset="0"/>
            </a:endParaRPr>
          </a:p>
          <a:p>
            <a:pPr algn="ctr" eaLnBrk="0" fontAlgn="base" hangingPunct="0">
              <a:spcBef>
                <a:spcPct val="0"/>
              </a:spcBef>
              <a:spcAft>
                <a:spcPct val="0"/>
              </a:spcAft>
            </a:pPr>
            <a:r>
              <a:rPr lang="en-US" sz="3600" b="1" i="1" dirty="0">
                <a:solidFill>
                  <a:srgbClr val="000000"/>
                </a:solidFill>
                <a:latin typeface="Times New Roman" pitchFamily="18" charset="0"/>
                <a:ea typeface="Times New Roman" pitchFamily="18" charset="0"/>
                <a:cs typeface="Arial" pitchFamily="34" charset="0"/>
              </a:rPr>
              <a:t>(Romans 8:7)</a:t>
            </a:r>
            <a:endParaRPr lang="en-US" sz="3600" dirty="0">
              <a:latin typeface="Arial" pitchFamily="34" charset="0"/>
              <a:cs typeface="Arial" pitchFamily="34" charset="0"/>
            </a:endParaRPr>
          </a:p>
        </p:txBody>
      </p:sp>
      <p:sp>
        <p:nvSpPr>
          <p:cNvPr id="41987" name="Rectangle 3"/>
          <p:cNvSpPr>
            <a:spLocks noChangeArrowheads="1"/>
          </p:cNvSpPr>
          <p:nvPr/>
        </p:nvSpPr>
        <p:spPr bwMode="auto">
          <a:xfrm rot="3284317">
            <a:off x="5812391" y="1580610"/>
            <a:ext cx="4495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i="1" dirty="0">
                <a:solidFill>
                  <a:srgbClr val="000000"/>
                </a:solidFill>
                <a:latin typeface="Times New Roman" pitchFamily="18" charset="0"/>
                <a:ea typeface="Times New Roman" pitchFamily="18" charset="0"/>
                <a:cs typeface="Arial" pitchFamily="34" charset="0"/>
              </a:rPr>
              <a:t>Will</a:t>
            </a:r>
            <a:endParaRPr lang="en-US" sz="3600" dirty="0">
              <a:latin typeface="Arial" pitchFamily="34" charset="0"/>
              <a:cs typeface="Arial" pitchFamily="34" charset="0"/>
            </a:endParaRPr>
          </a:p>
          <a:p>
            <a:pPr algn="ctr" eaLnBrk="0" fontAlgn="base" hangingPunct="0">
              <a:spcBef>
                <a:spcPct val="0"/>
              </a:spcBef>
              <a:spcAft>
                <a:spcPct val="0"/>
              </a:spcAft>
            </a:pPr>
            <a:r>
              <a:rPr lang="en-US" sz="3600" b="1" i="1" dirty="0">
                <a:solidFill>
                  <a:srgbClr val="000000"/>
                </a:solidFill>
                <a:latin typeface="Times New Roman" pitchFamily="18" charset="0"/>
                <a:ea typeface="Times New Roman" pitchFamily="18" charset="0"/>
                <a:cs typeface="Arial" pitchFamily="34" charset="0"/>
              </a:rPr>
              <a:t>(Hebrews 10:26)</a:t>
            </a:r>
            <a:endParaRPr lang="en-US" sz="3600" dirty="0">
              <a:latin typeface="Arial" pitchFamily="34" charset="0"/>
              <a:cs typeface="Arial" pitchFamily="34" charset="0"/>
            </a:endParaRPr>
          </a:p>
        </p:txBody>
      </p:sp>
      <p:sp>
        <p:nvSpPr>
          <p:cNvPr id="41988" name="Rectangle 4"/>
          <p:cNvSpPr>
            <a:spLocks noChangeArrowheads="1"/>
          </p:cNvSpPr>
          <p:nvPr/>
        </p:nvSpPr>
        <p:spPr bwMode="auto">
          <a:xfrm>
            <a:off x="1524000" y="4873694"/>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i="1" dirty="0">
                <a:solidFill>
                  <a:srgbClr val="000000"/>
                </a:solidFill>
                <a:latin typeface="Times New Roman" pitchFamily="18" charset="0"/>
                <a:ea typeface="Times New Roman" pitchFamily="18" charset="0"/>
                <a:cs typeface="Arial" pitchFamily="34" charset="0"/>
              </a:rPr>
              <a:t>Emotion</a:t>
            </a:r>
            <a:endParaRPr lang="en-US" sz="3600" dirty="0">
              <a:latin typeface="Arial" pitchFamily="34" charset="0"/>
              <a:cs typeface="Arial" pitchFamily="34" charset="0"/>
            </a:endParaRPr>
          </a:p>
          <a:p>
            <a:pPr algn="ctr" eaLnBrk="0" fontAlgn="base" hangingPunct="0">
              <a:spcBef>
                <a:spcPct val="0"/>
              </a:spcBef>
              <a:spcAft>
                <a:spcPct val="0"/>
              </a:spcAft>
            </a:pPr>
            <a:r>
              <a:rPr lang="en-US" sz="3600" b="1" i="1" dirty="0">
                <a:solidFill>
                  <a:srgbClr val="000000"/>
                </a:solidFill>
                <a:latin typeface="Times New Roman" pitchFamily="18" charset="0"/>
                <a:ea typeface="Times New Roman" pitchFamily="18" charset="0"/>
                <a:cs typeface="Arial" pitchFamily="34" charset="0"/>
              </a:rPr>
              <a:t>(II Corinthians 6:11-13)</a:t>
            </a:r>
            <a:endParaRPr lang="en-US" sz="3600" dirty="0">
              <a:latin typeface="Arial" pitchFamily="34" charset="0"/>
              <a:cs typeface="Arial" pitchFamily="34" charset="0"/>
            </a:endParaRPr>
          </a:p>
        </p:txBody>
      </p:sp>
      <p:pic>
        <p:nvPicPr>
          <p:cNvPr id="11" name="Picture 2" descr="C:\Users\Ptr. Daniel White\Desktop\Bible pictures\Satan-Devil and demons\dragon_2.jpg"/>
          <p:cNvPicPr>
            <a:picLocks noChangeAspect="1" noChangeArrowheads="1"/>
          </p:cNvPicPr>
          <p:nvPr/>
        </p:nvPicPr>
        <p:blipFill>
          <a:blip r:embed="rId3" cstate="print"/>
          <a:srcRect/>
          <a:stretch>
            <a:fillRect/>
          </a:stretch>
        </p:blipFill>
        <p:spPr bwMode="auto">
          <a:xfrm>
            <a:off x="4462944" y="1927071"/>
            <a:ext cx="3187250" cy="3080058"/>
          </a:xfrm>
          <a:prstGeom prst="ellipse">
            <a:avLst/>
          </a:prstGeom>
          <a:ln>
            <a:noFill/>
          </a:ln>
          <a:effectLst>
            <a:softEdge rad="112500"/>
          </a:effectLst>
        </p:spPr>
      </p:pic>
    </p:spTree>
    <p:extLst>
      <p:ext uri="{BB962C8B-B14F-4D97-AF65-F5344CB8AC3E}">
        <p14:creationId xmlns:p14="http://schemas.microsoft.com/office/powerpoint/2010/main" val="473560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animEffect transition="in" filter="fade">
                                      <p:cBhvr>
                                        <p:cTn id="9" dur="500"/>
                                        <p:tgtEl>
                                          <p:spTgt spid="4198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1987"/>
                                        </p:tgtEl>
                                        <p:attrNameLst>
                                          <p:attrName>style.visibility</p:attrName>
                                        </p:attrNameLst>
                                      </p:cBhvr>
                                      <p:to>
                                        <p:strVal val="visible"/>
                                      </p:to>
                                    </p:set>
                                    <p:anim calcmode="lin" valueType="num">
                                      <p:cBhvr>
                                        <p:cTn id="14" dur="500" fill="hold"/>
                                        <p:tgtEl>
                                          <p:spTgt spid="41987"/>
                                        </p:tgtEl>
                                        <p:attrNameLst>
                                          <p:attrName>ppt_w</p:attrName>
                                        </p:attrNameLst>
                                      </p:cBhvr>
                                      <p:tavLst>
                                        <p:tav tm="0">
                                          <p:val>
                                            <p:fltVal val="0"/>
                                          </p:val>
                                        </p:tav>
                                        <p:tav tm="100000">
                                          <p:val>
                                            <p:strVal val="#ppt_w"/>
                                          </p:val>
                                        </p:tav>
                                      </p:tavLst>
                                    </p:anim>
                                    <p:anim calcmode="lin" valueType="num">
                                      <p:cBhvr>
                                        <p:cTn id="15" dur="500" fill="hold"/>
                                        <p:tgtEl>
                                          <p:spTgt spid="41987"/>
                                        </p:tgtEl>
                                        <p:attrNameLst>
                                          <p:attrName>ppt_h</p:attrName>
                                        </p:attrNameLst>
                                      </p:cBhvr>
                                      <p:tavLst>
                                        <p:tav tm="0">
                                          <p:val>
                                            <p:fltVal val="0"/>
                                          </p:val>
                                        </p:tav>
                                        <p:tav tm="100000">
                                          <p:val>
                                            <p:strVal val="#ppt_h"/>
                                          </p:val>
                                        </p:tav>
                                      </p:tavLst>
                                    </p:anim>
                                    <p:animEffect transition="in" filter="fade">
                                      <p:cBhvr>
                                        <p:cTn id="16" dur="500"/>
                                        <p:tgtEl>
                                          <p:spTgt spid="4198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1988"/>
                                        </p:tgtEl>
                                        <p:attrNameLst>
                                          <p:attrName>style.visibility</p:attrName>
                                        </p:attrNameLst>
                                      </p:cBhvr>
                                      <p:to>
                                        <p:strVal val="visible"/>
                                      </p:to>
                                    </p:set>
                                    <p:anim calcmode="lin" valueType="num">
                                      <p:cBhvr>
                                        <p:cTn id="21" dur="500" fill="hold"/>
                                        <p:tgtEl>
                                          <p:spTgt spid="41988"/>
                                        </p:tgtEl>
                                        <p:attrNameLst>
                                          <p:attrName>ppt_w</p:attrName>
                                        </p:attrNameLst>
                                      </p:cBhvr>
                                      <p:tavLst>
                                        <p:tav tm="0">
                                          <p:val>
                                            <p:fltVal val="0"/>
                                          </p:val>
                                        </p:tav>
                                        <p:tav tm="100000">
                                          <p:val>
                                            <p:strVal val="#ppt_w"/>
                                          </p:val>
                                        </p:tav>
                                      </p:tavLst>
                                    </p:anim>
                                    <p:anim calcmode="lin" valueType="num">
                                      <p:cBhvr>
                                        <p:cTn id="22" dur="500" fill="hold"/>
                                        <p:tgtEl>
                                          <p:spTgt spid="41988"/>
                                        </p:tgtEl>
                                        <p:attrNameLst>
                                          <p:attrName>ppt_h</p:attrName>
                                        </p:attrNameLst>
                                      </p:cBhvr>
                                      <p:tavLst>
                                        <p:tav tm="0">
                                          <p:val>
                                            <p:fltVal val="0"/>
                                          </p:val>
                                        </p:tav>
                                        <p:tav tm="100000">
                                          <p:val>
                                            <p:strVal val="#ppt_h"/>
                                          </p:val>
                                        </p:tav>
                                      </p:tavLst>
                                    </p:anim>
                                    <p:animEffect transition="in" filter="fade">
                                      <p:cBhvr>
                                        <p:cTn id="23" dur="500"/>
                                        <p:tgtEl>
                                          <p:spTgt spid="4198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p:bldP spid="4198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7692705" y="3063067"/>
            <a:ext cx="4133499" cy="3794933"/>
          </a:xfrm>
          <a:prstGeom prst="rect">
            <a:avLst/>
          </a:prstGeom>
          <a:noFill/>
          <a:ln w="9525">
            <a:noFill/>
            <a:miter lim="800000"/>
            <a:headEnd/>
            <a:tailEnd/>
          </a:ln>
        </p:spPr>
      </p:pic>
      <p:pic>
        <p:nvPicPr>
          <p:cNvPr id="43010" name="Picture 2" descr="C:\Users\Ptr. Daniel White\Desktop\Bible pictures\Satan-Devil and demons\dragon_2.jpg"/>
          <p:cNvPicPr>
            <a:picLocks noChangeAspect="1" noChangeArrowheads="1"/>
          </p:cNvPicPr>
          <p:nvPr/>
        </p:nvPicPr>
        <p:blipFill>
          <a:blip r:embed="rId4" cstate="print"/>
          <a:srcRect/>
          <a:stretch>
            <a:fillRect/>
          </a:stretch>
        </p:blipFill>
        <p:spPr bwMode="auto">
          <a:xfrm>
            <a:off x="8523738" y="0"/>
            <a:ext cx="3067050" cy="2971800"/>
          </a:xfrm>
          <a:prstGeom prst="ellipse">
            <a:avLst/>
          </a:prstGeom>
          <a:ln>
            <a:noFill/>
          </a:ln>
          <a:effectLst>
            <a:softEdge rad="112500"/>
          </a:effectLst>
        </p:spPr>
      </p:pic>
      <p:sp>
        <p:nvSpPr>
          <p:cNvPr id="3" name="Content Placeholder 2"/>
          <p:cNvSpPr>
            <a:spLocks noGrp="1"/>
          </p:cNvSpPr>
          <p:nvPr>
            <p:ph idx="1"/>
          </p:nvPr>
        </p:nvSpPr>
        <p:spPr>
          <a:xfrm>
            <a:off x="0" y="1371601"/>
            <a:ext cx="7810150" cy="4754563"/>
          </a:xfrm>
        </p:spPr>
        <p:txBody>
          <a:bodyPr>
            <a:noAutofit/>
          </a:bodyPr>
          <a:lstStyle/>
          <a:p>
            <a:pPr>
              <a:buFont typeface="Wingdings" pitchFamily="2" charset="2"/>
              <a:buChar char="Ø"/>
            </a:pPr>
            <a:r>
              <a:rPr lang="en-US" sz="4000" dirty="0"/>
              <a:t> Deception – </a:t>
            </a:r>
            <a:r>
              <a:rPr lang="en-US" sz="4000" i="1" dirty="0"/>
              <a:t>Rev. 12:9</a:t>
            </a:r>
          </a:p>
          <a:p>
            <a:pPr>
              <a:buFont typeface="Wingdings" pitchFamily="2" charset="2"/>
              <a:buChar char="Ø"/>
            </a:pPr>
            <a:r>
              <a:rPr lang="en-US" sz="4000" dirty="0"/>
              <a:t> Temptation – </a:t>
            </a:r>
            <a:r>
              <a:rPr lang="en-US" sz="4000" i="1" dirty="0"/>
              <a:t>I Thess. 3:5</a:t>
            </a:r>
          </a:p>
          <a:p>
            <a:r>
              <a:rPr lang="en-US" sz="4000" dirty="0"/>
              <a:t>When we believe </a:t>
            </a:r>
            <a:r>
              <a:rPr lang="en-US" sz="4000" dirty="0">
                <a:solidFill>
                  <a:srgbClr val="FFFF00"/>
                </a:solidFill>
              </a:rPr>
              <a:t>Satan’s lies </a:t>
            </a:r>
            <a:r>
              <a:rPr lang="en-US" sz="4000" dirty="0"/>
              <a:t>and yield to his </a:t>
            </a:r>
            <a:r>
              <a:rPr lang="en-US" sz="4000" dirty="0">
                <a:solidFill>
                  <a:srgbClr val="FFFF00"/>
                </a:solidFill>
              </a:rPr>
              <a:t>temptations</a:t>
            </a:r>
            <a:r>
              <a:rPr lang="en-US" sz="4000" dirty="0"/>
              <a:t> we give him ground </a:t>
            </a:r>
            <a:r>
              <a:rPr lang="en-US" sz="4000" i="1" dirty="0"/>
              <a:t>(place in our soul) </a:t>
            </a:r>
            <a:r>
              <a:rPr lang="en-US" sz="4000" dirty="0"/>
              <a:t>upon which he builds his </a:t>
            </a:r>
            <a:r>
              <a:rPr lang="en-US" sz="4000" dirty="0">
                <a:solidFill>
                  <a:srgbClr val="FFFF00"/>
                </a:solidFill>
              </a:rPr>
              <a:t>strongholds</a:t>
            </a:r>
            <a:r>
              <a:rPr lang="en-US" sz="4000" dirty="0"/>
              <a:t>.</a:t>
            </a:r>
          </a:p>
          <a:p>
            <a:r>
              <a:rPr lang="en-US" sz="4000" dirty="0"/>
              <a:t>From </a:t>
            </a:r>
            <a:r>
              <a:rPr lang="en-US" sz="4000" i="1" dirty="0">
                <a:solidFill>
                  <a:srgbClr val="FFFF00"/>
                </a:solidFill>
              </a:rPr>
              <a:t>“Strongholds” </a:t>
            </a:r>
            <a:r>
              <a:rPr lang="en-US" sz="4000" dirty="0"/>
              <a:t>Satan seeks to conquer and control every area of our soul.</a:t>
            </a:r>
          </a:p>
        </p:txBody>
      </p:sp>
      <p:sp>
        <p:nvSpPr>
          <p:cNvPr id="4" name="Title 3"/>
          <p:cNvSpPr>
            <a:spLocks noGrp="1"/>
          </p:cNvSpPr>
          <p:nvPr>
            <p:ph type="title"/>
          </p:nvPr>
        </p:nvSpPr>
        <p:spPr>
          <a:xfrm>
            <a:off x="0" y="712365"/>
            <a:ext cx="9067800" cy="838200"/>
          </a:xfrm>
        </p:spPr>
        <p:txBody>
          <a:bodyPr>
            <a:noAutofit/>
          </a:bodyPr>
          <a:lstStyle/>
          <a:p>
            <a:pPr algn="ctr"/>
            <a:r>
              <a:rPr lang="en-US" sz="4800" b="1" dirty="0"/>
              <a:t>Satan’s Greatest Weapons </a:t>
            </a:r>
            <a:br>
              <a:rPr lang="en-US" b="1" dirty="0"/>
            </a:br>
            <a:br>
              <a:rPr lang="en-US" b="1" dirty="0"/>
            </a:br>
            <a:endParaRPr lang="en-US" b="1" dirty="0"/>
          </a:p>
        </p:txBody>
      </p:sp>
    </p:spTree>
    <p:extLst>
      <p:ext uri="{BB962C8B-B14F-4D97-AF65-F5344CB8AC3E}">
        <p14:creationId xmlns:p14="http://schemas.microsoft.com/office/powerpoint/2010/main" val="23940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3571" y="0"/>
            <a:ext cx="7484857" cy="6858000"/>
          </a:xfrm>
          <a:prstGeom prst="rect">
            <a:avLst/>
          </a:prstGeom>
        </p:spPr>
      </p:pic>
    </p:spTree>
    <p:extLst>
      <p:ext uri="{BB962C8B-B14F-4D97-AF65-F5344CB8AC3E}">
        <p14:creationId xmlns:p14="http://schemas.microsoft.com/office/powerpoint/2010/main" val="27265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a:effectLst>
                  <a:glow rad="101600">
                    <a:srgbClr val="FFC000">
                      <a:alpha val="60000"/>
                    </a:srgbClr>
                  </a:glow>
                </a:effectLst>
              </a:rPr>
              <a:t>Steps to Regain Surrendered Ground</a:t>
            </a:r>
          </a:p>
        </p:txBody>
      </p:sp>
      <p:sp>
        <p:nvSpPr>
          <p:cNvPr id="3" name="Content Placeholder 2"/>
          <p:cNvSpPr>
            <a:spLocks noGrp="1"/>
          </p:cNvSpPr>
          <p:nvPr>
            <p:ph idx="1"/>
          </p:nvPr>
        </p:nvSpPr>
        <p:spPr>
          <a:xfrm>
            <a:off x="97871" y="1389077"/>
            <a:ext cx="11996257" cy="5410200"/>
          </a:xfrm>
        </p:spPr>
        <p:txBody>
          <a:bodyPr>
            <a:normAutofit/>
          </a:bodyPr>
          <a:lstStyle/>
          <a:p>
            <a:pPr marL="514350" indent="-514350">
              <a:buAutoNum type="arabicPeriod"/>
            </a:pPr>
            <a:r>
              <a:rPr lang="en-US" sz="4000" dirty="0"/>
              <a:t>Confess each sin of surrendered ground that God brings to your mind – </a:t>
            </a:r>
            <a:r>
              <a:rPr lang="en-US" sz="4000" i="1" dirty="0"/>
              <a:t>Prov. 28:13</a:t>
            </a:r>
          </a:p>
          <a:p>
            <a:pPr marL="514350" indent="-514350">
              <a:buAutoNum type="arabicPeriod"/>
            </a:pPr>
            <a:r>
              <a:rPr lang="en-US" sz="4000" dirty="0"/>
              <a:t>Claim the blood of Christ for cleansing and victory over those sins – </a:t>
            </a:r>
            <a:r>
              <a:rPr lang="en-US" sz="4000" i="1" dirty="0"/>
              <a:t>I John 1:9; Rev. 12:9</a:t>
            </a:r>
          </a:p>
          <a:p>
            <a:pPr marL="514350" indent="-514350">
              <a:buAutoNum type="arabicPeriod"/>
            </a:pPr>
            <a:r>
              <a:rPr lang="en-US" sz="4000" dirty="0"/>
              <a:t>Ask God to take back the ground surrendered to Satan </a:t>
            </a:r>
            <a:r>
              <a:rPr lang="en-US" sz="4000" i="1" dirty="0"/>
              <a:t>–  Ps. 23:3; Rom. 6</a:t>
            </a:r>
          </a:p>
          <a:p>
            <a:pPr marL="514350" indent="-514350">
              <a:buAutoNum type="arabicPeriod"/>
            </a:pPr>
            <a:r>
              <a:rPr lang="en-US" sz="4000" dirty="0"/>
              <a:t>Tear down strongholds </a:t>
            </a:r>
            <a:r>
              <a:rPr lang="en-US" sz="4000" i="1" dirty="0">
                <a:solidFill>
                  <a:srgbClr val="FFC000"/>
                </a:solidFill>
              </a:rPr>
              <a:t>(false ideas) </a:t>
            </a:r>
            <a:r>
              <a:rPr lang="en-US" sz="4000" dirty="0"/>
              <a:t>with the truth of Scripture – </a:t>
            </a:r>
            <a:r>
              <a:rPr lang="en-US" sz="4000" i="1" dirty="0"/>
              <a:t>II Cor. 10:4-5; John 17:17</a:t>
            </a:r>
          </a:p>
        </p:txBody>
      </p:sp>
    </p:spTree>
    <p:extLst>
      <p:ext uri="{BB962C8B-B14F-4D97-AF65-F5344CB8AC3E}">
        <p14:creationId xmlns:p14="http://schemas.microsoft.com/office/powerpoint/2010/main" val="24820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725148" y="1921079"/>
            <a:ext cx="5377369" cy="4936921"/>
          </a:xfrm>
          <a:prstGeom prst="rect">
            <a:avLst/>
          </a:prstGeom>
          <a:noFill/>
          <a:ln w="9525">
            <a:noFill/>
            <a:miter lim="800000"/>
            <a:headEnd/>
            <a:tailEnd/>
          </a:ln>
        </p:spPr>
      </p:pic>
      <p:sp>
        <p:nvSpPr>
          <p:cNvPr id="3" name="Content Placeholder 2"/>
          <p:cNvSpPr>
            <a:spLocks noGrp="1"/>
          </p:cNvSpPr>
          <p:nvPr>
            <p:ph idx="1"/>
          </p:nvPr>
        </p:nvSpPr>
        <p:spPr>
          <a:xfrm>
            <a:off x="83890" y="0"/>
            <a:ext cx="12108110" cy="5687736"/>
          </a:xfrm>
        </p:spPr>
        <p:txBody>
          <a:bodyPr>
            <a:noAutofit/>
          </a:bodyPr>
          <a:lstStyle/>
          <a:p>
            <a:pPr>
              <a:buNone/>
            </a:pPr>
            <a:r>
              <a:rPr lang="en-US" sz="4000" dirty="0"/>
              <a:t>5. Transform your mind with the truth of God’s Word –                       </a:t>
            </a:r>
            <a:r>
              <a:rPr lang="en-US" sz="4000" i="1" dirty="0"/>
              <a:t>Rom. 12:1-2</a:t>
            </a:r>
          </a:p>
          <a:p>
            <a:pPr>
              <a:buNone/>
            </a:pPr>
            <a:r>
              <a:rPr lang="en-US" sz="4000" dirty="0"/>
              <a:t>6. Fully forgive your offenders </a:t>
            </a:r>
            <a:r>
              <a:rPr lang="en-US" sz="4000" i="1" dirty="0"/>
              <a:t>– Matt. 6:10-15</a:t>
            </a:r>
          </a:p>
          <a:p>
            <a:pPr>
              <a:buNone/>
            </a:pPr>
            <a:r>
              <a:rPr lang="en-US" sz="4000" dirty="0"/>
              <a:t>7. Revenge all disobedience </a:t>
            </a:r>
            <a:r>
              <a:rPr lang="en-US" sz="4000" i="1" dirty="0"/>
              <a:t>– II Cor. 10:6-7</a:t>
            </a:r>
          </a:p>
          <a:p>
            <a:pPr>
              <a:buFont typeface="Wingdings" pitchFamily="2" charset="2"/>
              <a:buChar char="Ø"/>
            </a:pPr>
            <a:r>
              <a:rPr lang="en-US" sz="4000" i="1" dirty="0"/>
              <a:t> Clear your conscience – Acts 24:16</a:t>
            </a:r>
          </a:p>
          <a:p>
            <a:pPr>
              <a:buFont typeface="Wingdings" pitchFamily="2" charset="2"/>
              <a:buChar char="Ø"/>
            </a:pPr>
            <a:r>
              <a:rPr lang="en-US" sz="4000" i="1" dirty="0"/>
              <a:t> Make restitution  – Luke 19:1-10</a:t>
            </a:r>
          </a:p>
          <a:p>
            <a:pPr>
              <a:buFont typeface="Wingdings" pitchFamily="2" charset="2"/>
              <a:buChar char="Ø"/>
            </a:pPr>
            <a:r>
              <a:rPr lang="en-US" sz="4000" i="1" dirty="0"/>
              <a:t> Ask forgiveness – </a:t>
            </a:r>
            <a:r>
              <a:rPr lang="en-US" sz="4000" i="1" dirty="0">
                <a:solidFill>
                  <a:srgbClr val="FFC000"/>
                </a:solidFill>
                <a:effectLst>
                  <a:glow rad="101600">
                    <a:schemeClr val="bg1">
                      <a:alpha val="60000"/>
                    </a:schemeClr>
                  </a:glow>
                </a:effectLst>
              </a:rPr>
              <a:t>“Forgive me this wrong…”                        </a:t>
            </a:r>
            <a:r>
              <a:rPr lang="en-US" sz="4000" i="1" dirty="0">
                <a:effectLst>
                  <a:glow rad="101600">
                    <a:schemeClr val="bg1">
                      <a:alpha val="60000"/>
                    </a:schemeClr>
                  </a:glow>
                </a:effectLst>
              </a:rPr>
              <a:t>(II Cor. 12:13)</a:t>
            </a:r>
          </a:p>
          <a:p>
            <a:pPr>
              <a:buFont typeface="Wingdings" pitchFamily="2" charset="2"/>
              <a:buChar char="Ø"/>
            </a:pPr>
            <a:r>
              <a:rPr lang="en-US" sz="4000" i="1" dirty="0">
                <a:effectLst>
                  <a:glow rad="101600">
                    <a:schemeClr val="bg1">
                      <a:alpha val="60000"/>
                    </a:schemeClr>
                  </a:glow>
                </a:effectLst>
              </a:rPr>
              <a:t> “I was wrong ___________ will you please forgive me?</a:t>
            </a:r>
          </a:p>
          <a:p>
            <a:pPr>
              <a:buNone/>
            </a:pPr>
            <a:endParaRPr lang="en-US" sz="4000" dirty="0">
              <a:effectLst>
                <a:glow rad="101600">
                  <a:schemeClr val="bg1">
                    <a:alpha val="60000"/>
                  </a:schemeClr>
                </a:glow>
              </a:effectLst>
            </a:endParaRPr>
          </a:p>
          <a:p>
            <a:pPr>
              <a:buNone/>
            </a:pPr>
            <a:endParaRPr lang="en-US" sz="4000" i="1" dirty="0"/>
          </a:p>
          <a:p>
            <a:pPr>
              <a:buNone/>
            </a:pPr>
            <a:r>
              <a:rPr lang="en-US" sz="4000" dirty="0"/>
              <a:t> </a:t>
            </a:r>
          </a:p>
        </p:txBody>
      </p:sp>
    </p:spTree>
    <p:extLst>
      <p:ext uri="{BB962C8B-B14F-4D97-AF65-F5344CB8AC3E}">
        <p14:creationId xmlns:p14="http://schemas.microsoft.com/office/powerpoint/2010/main" val="213222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 to="" calcmode="lin" valueType="num">
                                      <p:cBhvr>
                                        <p:cTn id="42" dur="1" fill="hold"/>
                                        <p:tgtEl>
                                          <p:spTgt spid="3">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cstate="print"/>
          <a:srcRect t="68644" r="-6866"/>
          <a:stretch>
            <a:fillRect/>
          </a:stretch>
        </p:blipFill>
        <p:spPr bwMode="auto">
          <a:xfrm>
            <a:off x="3810000" y="4267200"/>
            <a:ext cx="5638800" cy="1905000"/>
          </a:xfrm>
          <a:prstGeom prst="rect">
            <a:avLst/>
          </a:prstGeom>
          <a:noFill/>
          <a:ln w="9525">
            <a:noFill/>
            <a:miter lim="800000"/>
            <a:headEnd/>
            <a:tailEnd/>
          </a:ln>
        </p:spPr>
      </p:pic>
      <p:sp>
        <p:nvSpPr>
          <p:cNvPr id="3075" name="Rectangle 3"/>
          <p:cNvSpPr>
            <a:spLocks noChangeArrowheads="1"/>
          </p:cNvSpPr>
          <p:nvPr/>
        </p:nvSpPr>
        <p:spPr bwMode="auto">
          <a:xfrm>
            <a:off x="1524000" y="4996564"/>
            <a:ext cx="3429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Holiness</a:t>
            </a:r>
          </a:p>
          <a:p>
            <a:pPr algn="ctr" fontAlgn="base">
              <a:spcBef>
                <a:spcPct val="0"/>
              </a:spcBef>
              <a:spcAft>
                <a:spcPct val="0"/>
              </a:spcAft>
            </a:pPr>
            <a:r>
              <a:rPr lang="en-US" sz="2800" b="1" i="1" dirty="0">
                <a:effectLst>
                  <a:glow rad="101600">
                    <a:schemeClr val="bg1">
                      <a:alpha val="60000"/>
                    </a:schemeClr>
                  </a:glow>
                </a:effectLst>
                <a:latin typeface="Times New Roman" pitchFamily="18" charset="0"/>
                <a:cs typeface="Arial" pitchFamily="34" charset="0"/>
              </a:rPr>
              <a:t>(I Thess. 4:1-8)</a:t>
            </a:r>
            <a:endParaRPr lang="en-US" sz="2800" b="1" dirty="0">
              <a:effectLst>
                <a:glow rad="101600">
                  <a:schemeClr val="bg1">
                    <a:alpha val="60000"/>
                  </a:schemeClr>
                </a:glow>
              </a:effectLst>
              <a:latin typeface="Arial" pitchFamily="34" charset="0"/>
              <a:cs typeface="Arial" pitchFamily="34" charset="0"/>
            </a:endParaRPr>
          </a:p>
        </p:txBody>
      </p:sp>
      <p:sp>
        <p:nvSpPr>
          <p:cNvPr id="3076" name="Rectangle 4"/>
          <p:cNvSpPr>
            <a:spLocks noChangeArrowheads="1"/>
          </p:cNvSpPr>
          <p:nvPr/>
        </p:nvSpPr>
        <p:spPr bwMode="auto">
          <a:xfrm>
            <a:off x="1905000" y="5423357"/>
            <a:ext cx="8763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Sacrificial Giving</a:t>
            </a:r>
          </a:p>
          <a:p>
            <a:pPr algn="ctr" fontAlgn="base">
              <a:spcBef>
                <a:spcPct val="0"/>
              </a:spcBef>
              <a:spcAft>
                <a:spcPct val="0"/>
              </a:spcAft>
            </a:pPr>
            <a:r>
              <a:rPr lang="en-US" sz="2800" b="1" i="1" dirty="0">
                <a:effectLst>
                  <a:glow rad="101600">
                    <a:schemeClr val="bg1">
                      <a:alpha val="60000"/>
                    </a:schemeClr>
                  </a:glow>
                </a:effectLst>
                <a:latin typeface="Times New Roman" pitchFamily="18" charset="0"/>
                <a:cs typeface="Arial" pitchFamily="34" charset="0"/>
              </a:rPr>
              <a:t>(Luke 6:38)</a:t>
            </a:r>
            <a:endParaRPr lang="en-US" sz="2800" b="1" dirty="0">
              <a:effectLst>
                <a:glow rad="101600">
                  <a:schemeClr val="bg1">
                    <a:alpha val="60000"/>
                  </a:schemeClr>
                </a:glow>
              </a:effectLst>
              <a:latin typeface="Arial" pitchFamily="34" charset="0"/>
              <a:cs typeface="Arial" pitchFamily="34" charset="0"/>
            </a:endParaRPr>
          </a:p>
        </p:txBody>
      </p:sp>
      <p:sp>
        <p:nvSpPr>
          <p:cNvPr id="3077" name="Rectangle 5"/>
          <p:cNvSpPr>
            <a:spLocks noChangeArrowheads="1"/>
          </p:cNvSpPr>
          <p:nvPr/>
        </p:nvSpPr>
        <p:spPr bwMode="auto">
          <a:xfrm>
            <a:off x="7543800" y="5075479"/>
            <a:ext cx="31242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Forgiveness</a:t>
            </a:r>
          </a:p>
          <a:p>
            <a:pPr algn="ctr" fontAlgn="base">
              <a:spcBef>
                <a:spcPct val="0"/>
              </a:spcBef>
              <a:spcAft>
                <a:spcPct val="0"/>
              </a:spcAft>
            </a:pPr>
            <a:r>
              <a:rPr lang="en-US" sz="2800" b="1" i="1" dirty="0">
                <a:effectLst>
                  <a:glow rad="101600">
                    <a:schemeClr val="bg1">
                      <a:alpha val="60000"/>
                    </a:schemeClr>
                  </a:glow>
                </a:effectLst>
                <a:latin typeface="Times New Roman" pitchFamily="18" charset="0"/>
                <a:ea typeface="Times New Roman" pitchFamily="18" charset="0"/>
                <a:cs typeface="Arial" pitchFamily="34" charset="0"/>
              </a:rPr>
              <a:t>(Matt. 6:14)</a:t>
            </a:r>
          </a:p>
          <a:p>
            <a:pPr algn="ctr" fontAlgn="base">
              <a:spcBef>
                <a:spcPct val="0"/>
              </a:spcBef>
              <a:spcAft>
                <a:spcPct val="0"/>
              </a:spcAft>
            </a:pPr>
            <a:endParaRPr lang="en-US" b="1" dirty="0">
              <a:effectLst>
                <a:glow rad="101600">
                  <a:schemeClr val="bg1">
                    <a:alpha val="60000"/>
                  </a:schemeClr>
                </a:glow>
              </a:effectLst>
              <a:latin typeface="Arial" pitchFamily="34" charset="0"/>
              <a:cs typeface="Arial" pitchFamily="34" charset="0"/>
            </a:endParaRPr>
          </a:p>
        </p:txBody>
      </p:sp>
      <p:sp>
        <p:nvSpPr>
          <p:cNvPr id="3078" name="Rectangle 6"/>
          <p:cNvSpPr>
            <a:spLocks noChangeArrowheads="1"/>
          </p:cNvSpPr>
          <p:nvPr/>
        </p:nvSpPr>
        <p:spPr bwMode="auto">
          <a:xfrm>
            <a:off x="2209800" y="4698480"/>
            <a:ext cx="8458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i="1" u="sng" dirty="0">
                <a:effectLst>
                  <a:glow rad="139700">
                    <a:schemeClr val="bg1">
                      <a:alpha val="40000"/>
                    </a:schemeClr>
                  </a:glow>
                </a:effectLst>
                <a:latin typeface="Times New Roman" pitchFamily="18" charset="0"/>
                <a:cs typeface="Arial" pitchFamily="34" charset="0"/>
              </a:rPr>
              <a:t>Humility</a:t>
            </a:r>
            <a:endParaRPr lang="en-US" sz="3600" u="sng" dirty="0">
              <a:effectLst>
                <a:glow rad="139700">
                  <a:schemeClr val="bg1">
                    <a:alpha val="40000"/>
                  </a:schemeClr>
                </a:glow>
              </a:effectLst>
              <a:latin typeface="Arial" pitchFamily="34" charset="0"/>
              <a:cs typeface="Arial" pitchFamily="34" charset="0"/>
            </a:endParaRPr>
          </a:p>
        </p:txBody>
      </p:sp>
      <p:pic>
        <p:nvPicPr>
          <p:cNvPr id="2" name="Picture 2"/>
          <p:cNvPicPr>
            <a:picLocks noChangeAspect="1" noChangeArrowheads="1"/>
          </p:cNvPicPr>
          <p:nvPr/>
        </p:nvPicPr>
        <p:blipFill>
          <a:blip r:embed="rId4" cstate="print"/>
          <a:srcRect/>
          <a:stretch>
            <a:fillRect/>
          </a:stretch>
        </p:blipFill>
        <p:spPr bwMode="auto">
          <a:xfrm>
            <a:off x="3810000" y="152400"/>
            <a:ext cx="4813896" cy="4419600"/>
          </a:xfrm>
          <a:prstGeom prst="rect">
            <a:avLst/>
          </a:prstGeom>
          <a:noFill/>
          <a:ln w="9525">
            <a:noFill/>
            <a:miter lim="800000"/>
            <a:headEnd/>
            <a:tailEnd/>
          </a:ln>
        </p:spPr>
      </p:pic>
      <p:sp>
        <p:nvSpPr>
          <p:cNvPr id="3074" name="Rectangle 2"/>
          <p:cNvSpPr>
            <a:spLocks noChangeArrowheads="1"/>
          </p:cNvSpPr>
          <p:nvPr/>
        </p:nvSpPr>
        <p:spPr bwMode="auto">
          <a:xfrm>
            <a:off x="8229600" y="1832389"/>
            <a:ext cx="2438400"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Ground</a:t>
            </a:r>
            <a:endParaRPr lang="en-US" sz="800" dirty="0">
              <a:latin typeface="Arial" pitchFamily="34" charset="0"/>
              <a:cs typeface="Arial" pitchFamily="34" charset="0"/>
            </a:endParaRPr>
          </a:p>
          <a:p>
            <a:pPr algn="ctr" eaLnBrk="0" fontAlgn="base" hangingPunct="0">
              <a:spcBef>
                <a:spcPct val="0"/>
              </a:spcBef>
              <a:spcAft>
                <a:spcPct val="0"/>
              </a:spcAft>
            </a:pPr>
            <a:r>
              <a:rPr lang="en-US" sz="3200" i="1" dirty="0">
                <a:latin typeface="Times New Roman" pitchFamily="18" charset="0"/>
                <a:ea typeface="Times New Roman" pitchFamily="18" charset="0"/>
                <a:cs typeface="Arial" pitchFamily="34" charset="0"/>
              </a:rPr>
              <a:t>Surrendered</a:t>
            </a:r>
          </a:p>
          <a:p>
            <a:pPr algn="ctr" eaLnBrk="0" fontAlgn="base" hangingPunct="0">
              <a:spcBef>
                <a:spcPct val="0"/>
              </a:spcBef>
              <a:spcAft>
                <a:spcPct val="0"/>
              </a:spcAft>
            </a:pPr>
            <a:r>
              <a:rPr lang="en-US" sz="2800" i="1" dirty="0">
                <a:latin typeface="Times New Roman" pitchFamily="18" charset="0"/>
                <a:cs typeface="Arial" pitchFamily="34" charset="0"/>
              </a:rPr>
              <a:t>(Rom. 6:16-19)</a:t>
            </a:r>
            <a:endParaRPr lang="en-US" sz="2800" dirty="0">
              <a:latin typeface="Arial" pitchFamily="34" charset="0"/>
              <a:cs typeface="Arial" pitchFamily="34" charset="0"/>
            </a:endParaRPr>
          </a:p>
        </p:txBody>
      </p:sp>
      <p:sp>
        <p:nvSpPr>
          <p:cNvPr id="3073" name="Rectangle 1"/>
          <p:cNvSpPr>
            <a:spLocks noChangeArrowheads="1"/>
          </p:cNvSpPr>
          <p:nvPr/>
        </p:nvSpPr>
        <p:spPr bwMode="auto">
          <a:xfrm>
            <a:off x="1524000" y="233196"/>
            <a:ext cx="35814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Stronghold</a:t>
            </a:r>
            <a:endParaRPr lang="en-US" sz="800" dirty="0">
              <a:latin typeface="Arial" pitchFamily="34" charset="0"/>
              <a:cs typeface="Arial" pitchFamily="34" charset="0"/>
            </a:endParaRPr>
          </a:p>
          <a:p>
            <a:pPr algn="ctr" eaLnBrk="0" fontAlgn="base" hangingPunct="0">
              <a:spcBef>
                <a:spcPct val="0"/>
              </a:spcBef>
              <a:spcAft>
                <a:spcPct val="0"/>
              </a:spcAft>
            </a:pPr>
            <a:r>
              <a:rPr lang="en-US" sz="3200" i="1" dirty="0">
                <a:latin typeface="Times New Roman" pitchFamily="18" charset="0"/>
                <a:ea typeface="Times New Roman" pitchFamily="18" charset="0"/>
                <a:cs typeface="Arial" pitchFamily="34" charset="0"/>
              </a:rPr>
              <a:t>“Truth of Scripture”</a:t>
            </a:r>
          </a:p>
          <a:p>
            <a:pPr algn="ctr" eaLnBrk="0" fontAlgn="base" hangingPunct="0">
              <a:spcBef>
                <a:spcPct val="0"/>
              </a:spcBef>
              <a:spcAft>
                <a:spcPct val="0"/>
              </a:spcAft>
            </a:pPr>
            <a:r>
              <a:rPr lang="en-US" sz="3200" i="1" dirty="0">
                <a:latin typeface="Times New Roman" pitchFamily="18" charset="0"/>
                <a:ea typeface="Times New Roman" pitchFamily="18" charset="0"/>
                <a:cs typeface="Arial" pitchFamily="34" charset="0"/>
              </a:rPr>
              <a:t>(John 17:17)</a:t>
            </a:r>
          </a:p>
          <a:p>
            <a:pPr algn="ctr" eaLnBrk="0" fontAlgn="base" hangingPunct="0">
              <a:spcBef>
                <a:spcPct val="0"/>
              </a:spcBef>
              <a:spcAft>
                <a:spcPct val="0"/>
              </a:spcAft>
            </a:pPr>
            <a:endParaRPr lang="en-US" sz="3200" i="1" dirty="0">
              <a:latin typeface="Times New Roman" pitchFamily="18" charset="0"/>
              <a:ea typeface="Times New Roman" pitchFamily="18" charset="0"/>
              <a:cs typeface="Arial" pitchFamily="34" charset="0"/>
            </a:endParaRPr>
          </a:p>
          <a:p>
            <a:pPr algn="ctr" eaLnBrk="0" fontAlgn="base" hangingPunct="0">
              <a:spcBef>
                <a:spcPct val="0"/>
              </a:spcBef>
              <a:spcAft>
                <a:spcPct val="0"/>
              </a:spcAft>
            </a:pPr>
            <a:endParaRPr lang="en-US" sz="3200" dirty="0">
              <a:latin typeface="Arial" pitchFamily="34" charset="0"/>
              <a:cs typeface="Arial" pitchFamily="34" charset="0"/>
            </a:endParaRPr>
          </a:p>
        </p:txBody>
      </p:sp>
      <p:sp>
        <p:nvSpPr>
          <p:cNvPr id="10" name="Down Arrow 9"/>
          <p:cNvSpPr/>
          <p:nvPr/>
        </p:nvSpPr>
        <p:spPr>
          <a:xfrm rot="1858111">
            <a:off x="9101613" y="3471424"/>
            <a:ext cx="484632" cy="1154199"/>
          </a:xfrm>
          <a:prstGeom prst="downArrow">
            <a:avLst/>
          </a:prstGeom>
          <a:solidFill>
            <a:srgbClr val="FFFF0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Down Arrow 10"/>
          <p:cNvSpPr/>
          <p:nvPr/>
        </p:nvSpPr>
        <p:spPr>
          <a:xfrm rot="19294682">
            <a:off x="3181360" y="1834979"/>
            <a:ext cx="484632" cy="1333763"/>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C:\Users\Ptr. Daniel White\Desktop\Bible pictures\Jesus\00 Faces of Jesus\scan0022.jpg"/>
          <p:cNvPicPr>
            <a:picLocks noChangeAspect="1" noChangeArrowheads="1"/>
          </p:cNvPicPr>
          <p:nvPr/>
        </p:nvPicPr>
        <p:blipFill>
          <a:blip r:embed="rId5" cstate="print"/>
          <a:srcRect/>
          <a:stretch>
            <a:fillRect/>
          </a:stretch>
        </p:blipFill>
        <p:spPr bwMode="auto">
          <a:xfrm>
            <a:off x="6553200" y="2514600"/>
            <a:ext cx="1407666" cy="2057500"/>
          </a:xfrm>
          <a:prstGeom prst="ellipse">
            <a:avLst/>
          </a:prstGeom>
          <a:ln>
            <a:noFill/>
          </a:ln>
          <a:effectLst>
            <a:softEdge rad="112500"/>
          </a:effectLst>
        </p:spPr>
      </p:pic>
      <p:sp>
        <p:nvSpPr>
          <p:cNvPr id="15" name="Rectangle 8"/>
          <p:cNvSpPr>
            <a:spLocks noChangeArrowheads="1"/>
          </p:cNvSpPr>
          <p:nvPr/>
        </p:nvSpPr>
        <p:spPr bwMode="auto">
          <a:xfrm>
            <a:off x="6781800" y="431513"/>
            <a:ext cx="3886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cs typeface="Arial" pitchFamily="34" charset="0"/>
              </a:rPr>
              <a:t>Romans 6-8</a:t>
            </a:r>
            <a:endParaRPr lang="en-US" dirty="0">
              <a:latin typeface="Arial" pitchFamily="34" charset="0"/>
              <a:cs typeface="Arial" pitchFamily="34" charset="0"/>
            </a:endParaRPr>
          </a:p>
        </p:txBody>
      </p:sp>
    </p:spTree>
    <p:extLst>
      <p:ext uri="{BB962C8B-B14F-4D97-AF65-F5344CB8AC3E}">
        <p14:creationId xmlns:p14="http://schemas.microsoft.com/office/powerpoint/2010/main" val="785044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 to="" calcmode="lin" valueType="num">
                                      <p:cBhvr>
                                        <p:cTn id="7" dur="1" fill="hold"/>
                                        <p:tgtEl>
                                          <p:spTgt spid="307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074"/>
                                        </p:tgtEl>
                                        <p:attrNameLst>
                                          <p:attrName>style.visibility</p:attrName>
                                        </p:attrNameLst>
                                      </p:cBhvr>
                                      <p:to>
                                        <p:strVal val="visible"/>
                                      </p:to>
                                    </p:set>
                                    <p:anim to="" calcmode="lin" valueType="num">
                                      <p:cBhvr>
                                        <p:cTn id="17" dur="1" fill="hold"/>
                                        <p:tgtEl>
                                          <p:spTgt spid="307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078"/>
                                        </p:tgtEl>
                                        <p:attrNameLst>
                                          <p:attrName>style.visibility</p:attrName>
                                        </p:attrNameLst>
                                      </p:cBhvr>
                                      <p:to>
                                        <p:strVal val="visible"/>
                                      </p:to>
                                    </p:set>
                                    <p:anim to="" calcmode="lin" valueType="num">
                                      <p:cBhvr>
                                        <p:cTn id="27" dur="1" fill="hold"/>
                                        <p:tgtEl>
                                          <p:spTgt spid="307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075"/>
                                        </p:tgtEl>
                                        <p:attrNameLst>
                                          <p:attrName>style.visibility</p:attrName>
                                        </p:attrNameLst>
                                      </p:cBhvr>
                                      <p:to>
                                        <p:strVal val="visible"/>
                                      </p:to>
                                    </p:set>
                                    <p:anim to="" calcmode="lin" valueType="num">
                                      <p:cBhvr>
                                        <p:cTn id="32" dur="1" fill="hold"/>
                                        <p:tgtEl>
                                          <p:spTgt spid="307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076"/>
                                        </p:tgtEl>
                                        <p:attrNameLst>
                                          <p:attrName>style.visibility</p:attrName>
                                        </p:attrNameLst>
                                      </p:cBhvr>
                                      <p:to>
                                        <p:strVal val="visible"/>
                                      </p:to>
                                    </p:set>
                                    <p:anim to="" calcmode="lin" valueType="num">
                                      <p:cBhvr>
                                        <p:cTn id="37" dur="1" fill="hold"/>
                                        <p:tgtEl>
                                          <p:spTgt spid="307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077"/>
                                        </p:tgtEl>
                                        <p:attrNameLst>
                                          <p:attrName>style.visibility</p:attrName>
                                        </p:attrNameLst>
                                      </p:cBhvr>
                                      <p:to>
                                        <p:strVal val="visible"/>
                                      </p:to>
                                    </p:set>
                                    <p:anim to="" calcmode="lin" valueType="num">
                                      <p:cBhvr>
                                        <p:cTn id="42" dur="1" fill="hold"/>
                                        <p:tgtEl>
                                          <p:spTgt spid="307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p:bldP spid="3077" grpId="0"/>
      <p:bldP spid="3078" grpId="0"/>
      <p:bldP spid="3074" grpId="0"/>
      <p:bldP spid="3073" grpId="0"/>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Ptr. Daniel White\Desktop\Bible pictures\Satan-Devil and demons\dragon_2.jpg"/>
          <p:cNvPicPr>
            <a:picLocks noChangeAspect="1" noChangeArrowheads="1"/>
          </p:cNvPicPr>
          <p:nvPr/>
        </p:nvPicPr>
        <p:blipFill>
          <a:blip r:embed="rId3" cstate="print"/>
          <a:srcRect/>
          <a:stretch>
            <a:fillRect/>
          </a:stretch>
        </p:blipFill>
        <p:spPr bwMode="auto">
          <a:xfrm>
            <a:off x="8447713" y="67819"/>
            <a:ext cx="3549941" cy="34396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483141" y="4307047"/>
            <a:ext cx="7979328" cy="2123658"/>
          </a:xfrm>
          <a:prstGeom prst="rect">
            <a:avLst/>
          </a:prstGeom>
        </p:spPr>
        <p:txBody>
          <a:bodyPr wrap="square">
            <a:spAutoFit/>
          </a:bodyPr>
          <a:lstStyle/>
          <a:p>
            <a:pPr algn="ctr"/>
            <a:r>
              <a:rPr lang="en-US" sz="4400" i="1" dirty="0">
                <a:effectLst>
                  <a:glow rad="101600">
                    <a:schemeClr val="bg1">
                      <a:alpha val="60000"/>
                    </a:schemeClr>
                  </a:glow>
                </a:effectLst>
              </a:rPr>
              <a:t> “…to whom ye yield yourselves servants to obey, his servants ye are to whom ye obey…”</a:t>
            </a:r>
          </a:p>
        </p:txBody>
      </p:sp>
      <p:pic>
        <p:nvPicPr>
          <p:cNvPr id="2" name="Picture 1"/>
          <p:cNvPicPr>
            <a:picLocks noChangeAspect="1"/>
          </p:cNvPicPr>
          <p:nvPr/>
        </p:nvPicPr>
        <p:blipFill>
          <a:blip r:embed="rId4"/>
          <a:stretch>
            <a:fillRect/>
          </a:stretch>
        </p:blipFill>
        <p:spPr>
          <a:xfrm>
            <a:off x="97246" y="67819"/>
            <a:ext cx="4582785" cy="35496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rotWithShape="1">
          <a:blip r:embed="rId5"/>
          <a:srcRect l="37294" t="-386"/>
          <a:stretch/>
        </p:blipFill>
        <p:spPr>
          <a:xfrm>
            <a:off x="4818449" y="1593909"/>
            <a:ext cx="3490845" cy="27942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94946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35" y="2638541"/>
            <a:ext cx="5838737" cy="1325563"/>
          </a:xfrm>
        </p:spPr>
        <p:txBody>
          <a:bodyPr>
            <a:noAutofit/>
          </a:bodyPr>
          <a:lstStyle/>
          <a:p>
            <a:pPr algn="ctr"/>
            <a:r>
              <a:rPr lang="en-US" i="1" dirty="0"/>
              <a:t>“While they promise them liberty, they themselves are the servants of corruption: for of whom a man is overcome, of the same is he brought in bondage.” </a:t>
            </a:r>
            <a:br>
              <a:rPr lang="en-US" i="1" dirty="0"/>
            </a:br>
            <a:r>
              <a:rPr lang="en-US" i="1" dirty="0"/>
              <a:t>(2 Peter 2:19) </a:t>
            </a:r>
          </a:p>
        </p:txBody>
      </p:sp>
      <p:pic>
        <p:nvPicPr>
          <p:cNvPr id="4" name="Picture 3"/>
          <p:cNvPicPr>
            <a:picLocks noChangeAspect="1"/>
          </p:cNvPicPr>
          <p:nvPr/>
        </p:nvPicPr>
        <p:blipFill>
          <a:blip r:embed="rId2"/>
          <a:stretch>
            <a:fillRect/>
          </a:stretch>
        </p:blipFill>
        <p:spPr>
          <a:xfrm>
            <a:off x="7103484" y="0"/>
            <a:ext cx="4511666" cy="6858000"/>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6298406" y="0"/>
            <a:ext cx="5893594" cy="6858000"/>
          </a:xfrm>
          <a:prstGeom prst="rect">
            <a:avLst/>
          </a:prstGeom>
          <a:ln>
            <a:noFill/>
          </a:ln>
          <a:effectLst>
            <a:softEdge rad="112500"/>
          </a:effectLst>
        </p:spPr>
      </p:pic>
    </p:spTree>
    <p:extLst>
      <p:ext uri="{BB962C8B-B14F-4D97-AF65-F5344CB8AC3E}">
        <p14:creationId xmlns:p14="http://schemas.microsoft.com/office/powerpoint/2010/main" val="351682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73023" y="1263504"/>
            <a:ext cx="5592985" cy="4189340"/>
          </a:xfrm>
          <a:prstGeom prst="rect">
            <a:avLst/>
          </a:prstGeom>
        </p:spPr>
      </p:pic>
      <p:pic>
        <p:nvPicPr>
          <p:cNvPr id="3" name="Picture 2"/>
          <p:cNvPicPr>
            <a:picLocks noChangeAspect="1"/>
          </p:cNvPicPr>
          <p:nvPr/>
        </p:nvPicPr>
        <p:blipFill>
          <a:blip r:embed="rId3"/>
          <a:stretch>
            <a:fillRect/>
          </a:stretch>
        </p:blipFill>
        <p:spPr>
          <a:xfrm>
            <a:off x="3473022" y="1279448"/>
            <a:ext cx="5592985" cy="4157452"/>
          </a:xfrm>
          <a:prstGeom prst="rect">
            <a:avLst/>
          </a:prstGeom>
        </p:spPr>
      </p:pic>
    </p:spTree>
    <p:extLst>
      <p:ext uri="{BB962C8B-B14F-4D97-AF65-F5344CB8AC3E}">
        <p14:creationId xmlns:p14="http://schemas.microsoft.com/office/powerpoint/2010/main" val="157251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72474"/>
            <a:ext cx="12192000" cy="8142515"/>
          </a:xfrm>
          <a:prstGeom prst="rect">
            <a:avLst/>
          </a:prstGeom>
        </p:spPr>
      </p:pic>
    </p:spTree>
    <p:extLst>
      <p:ext uri="{BB962C8B-B14F-4D97-AF65-F5344CB8AC3E}">
        <p14:creationId xmlns:p14="http://schemas.microsoft.com/office/powerpoint/2010/main" val="91445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25324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2751" y="20475"/>
            <a:ext cx="7909249" cy="6988709"/>
          </a:xfrm>
        </p:spPr>
        <p:txBody>
          <a:bodyPr>
            <a:normAutofit fontScale="92500"/>
          </a:bodyPr>
          <a:lstStyle/>
          <a:p>
            <a:r>
              <a:rPr lang="en-US" sz="3400" i="1" dirty="0"/>
              <a:t>1 John 5:4-5 - For whatsoever is born of God </a:t>
            </a:r>
            <a:r>
              <a:rPr lang="en-US" sz="3400" i="1" dirty="0" err="1">
                <a:solidFill>
                  <a:srgbClr val="FFFF00"/>
                </a:solidFill>
              </a:rPr>
              <a:t>overcometh</a:t>
            </a:r>
            <a:r>
              <a:rPr lang="en-US" sz="3400" i="1" dirty="0"/>
              <a:t> the world: and this is the victory that </a:t>
            </a:r>
            <a:r>
              <a:rPr lang="en-US" sz="3400" i="1" dirty="0" err="1">
                <a:solidFill>
                  <a:srgbClr val="FFFF00"/>
                </a:solidFill>
              </a:rPr>
              <a:t>overcometh</a:t>
            </a:r>
            <a:r>
              <a:rPr lang="en-US" sz="3400" i="1" dirty="0"/>
              <a:t> the world, even our faith. Who is he that </a:t>
            </a:r>
            <a:r>
              <a:rPr lang="en-US" sz="3400" i="1" dirty="0" err="1">
                <a:solidFill>
                  <a:srgbClr val="FFFF00"/>
                </a:solidFill>
              </a:rPr>
              <a:t>overcometh</a:t>
            </a:r>
            <a:r>
              <a:rPr lang="en-US" sz="3400" i="1" dirty="0"/>
              <a:t> the world, but he that believeth that Jesus is the Son of God?</a:t>
            </a:r>
          </a:p>
          <a:p>
            <a:r>
              <a:rPr lang="en-US" sz="3400" i="1" dirty="0"/>
              <a:t>Romans 6:14 - For </a:t>
            </a:r>
            <a:r>
              <a:rPr lang="en-US" sz="3400" i="1" dirty="0">
                <a:solidFill>
                  <a:srgbClr val="FFFF00"/>
                </a:solidFill>
              </a:rPr>
              <a:t>sin shall not have dominion over you</a:t>
            </a:r>
            <a:r>
              <a:rPr lang="en-US" sz="3400" i="1" dirty="0"/>
              <a:t>: for ye are not under the law, but under grace.</a:t>
            </a:r>
          </a:p>
          <a:p>
            <a:r>
              <a:rPr lang="en-US" sz="3400" i="1" dirty="0"/>
              <a:t>Romans 8:37 - Nay, in all these things we are </a:t>
            </a:r>
            <a:r>
              <a:rPr lang="en-US" sz="3400" i="1" dirty="0">
                <a:solidFill>
                  <a:srgbClr val="FFFF00"/>
                </a:solidFill>
              </a:rPr>
              <a:t>more than conquerors </a:t>
            </a:r>
            <a:r>
              <a:rPr lang="en-US" sz="3400" i="1" dirty="0"/>
              <a:t>through him that loved us.</a:t>
            </a:r>
          </a:p>
          <a:p>
            <a:r>
              <a:rPr lang="en-US" sz="3400" i="1" dirty="0"/>
              <a:t> 2 Corinthians 2:14 - Now thanks be unto God, which </a:t>
            </a:r>
            <a:r>
              <a:rPr lang="en-US" sz="3400" i="1" dirty="0">
                <a:solidFill>
                  <a:srgbClr val="FFFF00"/>
                </a:solidFill>
              </a:rPr>
              <a:t>always </a:t>
            </a:r>
            <a:r>
              <a:rPr lang="en-US" sz="3400" i="1" dirty="0" err="1">
                <a:solidFill>
                  <a:srgbClr val="FFFF00"/>
                </a:solidFill>
              </a:rPr>
              <a:t>causeth</a:t>
            </a:r>
            <a:r>
              <a:rPr lang="en-US" sz="3400" i="1" dirty="0">
                <a:solidFill>
                  <a:srgbClr val="FFFF00"/>
                </a:solidFill>
              </a:rPr>
              <a:t> us to triumph</a:t>
            </a:r>
            <a:r>
              <a:rPr lang="en-US" sz="3400" i="1" dirty="0"/>
              <a:t> in Christ.</a:t>
            </a:r>
          </a:p>
          <a:p>
            <a:r>
              <a:rPr lang="en-US" sz="3400" i="1" dirty="0"/>
              <a:t>Philippians 4:13 - </a:t>
            </a:r>
            <a:r>
              <a:rPr lang="en-US" sz="3400" i="1" dirty="0">
                <a:solidFill>
                  <a:srgbClr val="FFFF00"/>
                </a:solidFill>
              </a:rPr>
              <a:t>I can do all things through Christ </a:t>
            </a:r>
            <a:r>
              <a:rPr lang="en-US" sz="3400" i="1" dirty="0"/>
              <a:t>which </a:t>
            </a:r>
            <a:r>
              <a:rPr lang="en-US" sz="3400" i="1" dirty="0" err="1"/>
              <a:t>strengtheneth</a:t>
            </a:r>
            <a:r>
              <a:rPr lang="en-US" sz="3400" i="1" dirty="0"/>
              <a:t> me.</a:t>
            </a:r>
          </a:p>
          <a:p>
            <a:endParaRPr lang="en-US" sz="3400" i="1" dirty="0"/>
          </a:p>
          <a:p>
            <a:endParaRPr lang="en-US" sz="3400" i="1" dirty="0"/>
          </a:p>
          <a:p>
            <a:endParaRPr lang="en-US" sz="3400" i="1"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5860" y="337757"/>
            <a:ext cx="3981933" cy="6354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631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7343" y="327619"/>
            <a:ext cx="673068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THE ARMOR OR OF GOD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panose="020F0502020204030204"/>
                <a:ea typeface="+mn-ea"/>
                <a:cs typeface="+mn-cs"/>
              </a:rPr>
              <a:t>(Part 1)</a:t>
            </a:r>
          </a:p>
        </p:txBody>
      </p:sp>
      <p:pic>
        <p:nvPicPr>
          <p:cNvPr id="3" name="Picture 2"/>
          <p:cNvPicPr>
            <a:picLocks noChangeAspect="1"/>
          </p:cNvPicPr>
          <p:nvPr/>
        </p:nvPicPr>
        <p:blipFill>
          <a:blip r:embed="rId2"/>
          <a:stretch>
            <a:fillRect/>
          </a:stretch>
        </p:blipFill>
        <p:spPr>
          <a:xfrm>
            <a:off x="6009310" y="2335428"/>
            <a:ext cx="5813575" cy="4358022"/>
          </a:xfrm>
          <a:prstGeom prst="rect">
            <a:avLst/>
          </a:prstGeom>
        </p:spPr>
      </p:pic>
      <p:pic>
        <p:nvPicPr>
          <p:cNvPr id="4" name="Picture 3"/>
          <p:cNvPicPr>
            <a:picLocks noChangeAspect="1"/>
          </p:cNvPicPr>
          <p:nvPr/>
        </p:nvPicPr>
        <p:blipFill>
          <a:blip r:embed="rId3"/>
          <a:stretch>
            <a:fillRect/>
          </a:stretch>
        </p:blipFill>
        <p:spPr>
          <a:xfrm>
            <a:off x="0" y="0"/>
            <a:ext cx="5279137" cy="6858000"/>
          </a:xfrm>
          <a:prstGeom prst="rect">
            <a:avLst/>
          </a:prstGeom>
        </p:spPr>
      </p:pic>
    </p:spTree>
    <p:extLst>
      <p:ext uri="{BB962C8B-B14F-4D97-AF65-F5344CB8AC3E}">
        <p14:creationId xmlns:p14="http://schemas.microsoft.com/office/powerpoint/2010/main" val="388026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8954" y="101116"/>
            <a:ext cx="6730680"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HOW TO PUT ON THE ARMOR OR OF GOD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panose="020F0502020204030204"/>
                <a:ea typeface="+mn-ea"/>
                <a:cs typeface="+mn-cs"/>
              </a:rPr>
              <a:t>(Part 2)</a:t>
            </a:r>
          </a:p>
        </p:txBody>
      </p:sp>
      <p:pic>
        <p:nvPicPr>
          <p:cNvPr id="3" name="Picture 2"/>
          <p:cNvPicPr>
            <a:picLocks noChangeAspect="1"/>
          </p:cNvPicPr>
          <p:nvPr/>
        </p:nvPicPr>
        <p:blipFill>
          <a:blip r:embed="rId2"/>
          <a:stretch>
            <a:fillRect/>
          </a:stretch>
        </p:blipFill>
        <p:spPr>
          <a:xfrm>
            <a:off x="6009310" y="2335428"/>
            <a:ext cx="5813575" cy="4358022"/>
          </a:xfrm>
          <a:prstGeom prst="rect">
            <a:avLst/>
          </a:prstGeom>
        </p:spPr>
      </p:pic>
      <p:pic>
        <p:nvPicPr>
          <p:cNvPr id="4" name="Picture 3"/>
          <p:cNvPicPr>
            <a:picLocks noChangeAspect="1"/>
          </p:cNvPicPr>
          <p:nvPr/>
        </p:nvPicPr>
        <p:blipFill>
          <a:blip r:embed="rId3"/>
          <a:stretch>
            <a:fillRect/>
          </a:stretch>
        </p:blipFill>
        <p:spPr>
          <a:xfrm>
            <a:off x="0" y="0"/>
            <a:ext cx="5279137" cy="6858000"/>
          </a:xfrm>
          <a:prstGeom prst="rect">
            <a:avLst/>
          </a:prstGeom>
        </p:spPr>
      </p:pic>
    </p:spTree>
    <p:extLst>
      <p:ext uri="{BB962C8B-B14F-4D97-AF65-F5344CB8AC3E}">
        <p14:creationId xmlns:p14="http://schemas.microsoft.com/office/powerpoint/2010/main" val="205122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8954" y="101116"/>
            <a:ext cx="673068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white"/>
                </a:solidFill>
                <a:latin typeface="Calibri" panose="020F0502020204030204"/>
              </a:rPr>
              <a:t>THINKING LIKE A SOILDER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panose="020F0502020204030204"/>
                <a:ea typeface="+mn-ea"/>
                <a:cs typeface="+mn-cs"/>
              </a:rPr>
              <a:t>(Part </a:t>
            </a:r>
            <a:r>
              <a:rPr lang="en-US" sz="4400" i="1" dirty="0">
                <a:solidFill>
                  <a:prstClr val="white"/>
                </a:solidFill>
                <a:latin typeface="Calibri" panose="020F0502020204030204"/>
              </a:rPr>
              <a:t>3</a:t>
            </a:r>
            <a:r>
              <a:rPr kumimoji="0" lang="en-US" sz="4400" b="0" i="1"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3" name="Picture 2"/>
          <p:cNvPicPr>
            <a:picLocks noChangeAspect="1"/>
          </p:cNvPicPr>
          <p:nvPr/>
        </p:nvPicPr>
        <p:blipFill>
          <a:blip r:embed="rId2"/>
          <a:stretch>
            <a:fillRect/>
          </a:stretch>
        </p:blipFill>
        <p:spPr>
          <a:xfrm>
            <a:off x="6009310" y="2335428"/>
            <a:ext cx="5813575" cy="4358022"/>
          </a:xfrm>
          <a:prstGeom prst="rect">
            <a:avLst/>
          </a:prstGeom>
        </p:spPr>
      </p:pic>
      <p:pic>
        <p:nvPicPr>
          <p:cNvPr id="4" name="Picture 3"/>
          <p:cNvPicPr>
            <a:picLocks noChangeAspect="1"/>
          </p:cNvPicPr>
          <p:nvPr/>
        </p:nvPicPr>
        <p:blipFill>
          <a:blip r:embed="rId3"/>
          <a:stretch>
            <a:fillRect/>
          </a:stretch>
        </p:blipFill>
        <p:spPr>
          <a:xfrm>
            <a:off x="0" y="0"/>
            <a:ext cx="5279137" cy="6858000"/>
          </a:xfrm>
          <a:prstGeom prst="rect">
            <a:avLst/>
          </a:prstGeom>
        </p:spPr>
      </p:pic>
    </p:spTree>
    <p:extLst>
      <p:ext uri="{BB962C8B-B14F-4D97-AF65-F5344CB8AC3E}">
        <p14:creationId xmlns:p14="http://schemas.microsoft.com/office/powerpoint/2010/main" val="261938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994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TotalTime>
  <Words>1428</Words>
  <Application>Microsoft Office PowerPoint</Application>
  <PresentationFormat>Widescreen</PresentationFormat>
  <Paragraphs>181</Paragraphs>
  <Slides>36</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Times New Roman</vt:lpstr>
      <vt:lpstr>Wingdings</vt:lpstr>
      <vt:lpstr>1_Office Theme</vt:lpstr>
      <vt:lpstr>PowerPoint Presentation</vt:lpstr>
      <vt:lpstr>Topics to be studied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Strongholds</vt:lpstr>
      <vt:lpstr>PowerPoint Presentation</vt:lpstr>
      <vt:lpstr>Three Ways “Ground”  is Surrendered to Satan</vt:lpstr>
      <vt:lpstr>PowerPoint Presentation</vt:lpstr>
      <vt:lpstr>Immorality</vt:lpstr>
      <vt:lpstr>Temporal Values</vt:lpstr>
      <vt:lpstr>Bitterness</vt:lpstr>
      <vt:lpstr>PowerPoint Presentation</vt:lpstr>
      <vt:lpstr>PowerPoint Presentation</vt:lpstr>
      <vt:lpstr>PowerPoint Presentation</vt:lpstr>
      <vt:lpstr>“Do not give place to the devil…” (Ephesians  4:27)</vt:lpstr>
      <vt:lpstr>Three Enemies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Satan’s Greatest Weapons   </vt:lpstr>
      <vt:lpstr>Steps to Regain Surrendered Ground</vt:lpstr>
      <vt:lpstr>PowerPoint Presentation</vt:lpstr>
      <vt:lpstr>PowerPoint Presentation</vt:lpstr>
      <vt:lpstr>PowerPoint Presentation</vt:lpstr>
      <vt:lpstr>“While they promise them liberty, they themselves are the servants of corruption: for of whom a man is overcome, of the same is he brought in bondage.”  (2 Peter 2:19)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23</cp:revision>
  <dcterms:created xsi:type="dcterms:W3CDTF">2017-06-07T11:08:48Z</dcterms:created>
  <dcterms:modified xsi:type="dcterms:W3CDTF">2017-06-07T20:28:21Z</dcterms:modified>
</cp:coreProperties>
</file>