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4"/>
  </p:notesMasterIdLst>
  <p:sldIdLst>
    <p:sldId id="257" r:id="rId2"/>
    <p:sldId id="258" r:id="rId3"/>
    <p:sldId id="259" r:id="rId4"/>
    <p:sldId id="260" r:id="rId5"/>
    <p:sldId id="262" r:id="rId6"/>
    <p:sldId id="313" r:id="rId7"/>
    <p:sldId id="266" r:id="rId8"/>
    <p:sldId id="314" r:id="rId9"/>
    <p:sldId id="324" r:id="rId10"/>
    <p:sldId id="267" r:id="rId11"/>
    <p:sldId id="317" r:id="rId12"/>
    <p:sldId id="318" r:id="rId13"/>
    <p:sldId id="319" r:id="rId14"/>
    <p:sldId id="320" r:id="rId15"/>
    <p:sldId id="321" r:id="rId16"/>
    <p:sldId id="322" r:id="rId17"/>
    <p:sldId id="315" r:id="rId18"/>
    <p:sldId id="352" r:id="rId19"/>
    <p:sldId id="329" r:id="rId20"/>
    <p:sldId id="326" r:id="rId21"/>
    <p:sldId id="328" r:id="rId22"/>
    <p:sldId id="323" r:id="rId23"/>
    <p:sldId id="327" r:id="rId24"/>
    <p:sldId id="353" r:id="rId25"/>
    <p:sldId id="330" r:id="rId26"/>
    <p:sldId id="332" r:id="rId27"/>
    <p:sldId id="333" r:id="rId28"/>
    <p:sldId id="337" r:id="rId29"/>
    <p:sldId id="336" r:id="rId30"/>
    <p:sldId id="325" r:id="rId31"/>
    <p:sldId id="341" r:id="rId32"/>
    <p:sldId id="340" r:id="rId33"/>
    <p:sldId id="339" r:id="rId34"/>
    <p:sldId id="345" r:id="rId35"/>
    <p:sldId id="343" r:id="rId36"/>
    <p:sldId id="342" r:id="rId37"/>
    <p:sldId id="344" r:id="rId38"/>
    <p:sldId id="273" r:id="rId39"/>
    <p:sldId id="346" r:id="rId40"/>
    <p:sldId id="278" r:id="rId41"/>
    <p:sldId id="347" r:id="rId42"/>
    <p:sldId id="283" r:id="rId43"/>
    <p:sldId id="348" r:id="rId44"/>
    <p:sldId id="293" r:id="rId45"/>
    <p:sldId id="349" r:id="rId46"/>
    <p:sldId id="298" r:id="rId47"/>
    <p:sldId id="350" r:id="rId48"/>
    <p:sldId id="338" r:id="rId49"/>
    <p:sldId id="351" r:id="rId50"/>
    <p:sldId id="354" r:id="rId51"/>
    <p:sldId id="303" r:id="rId52"/>
    <p:sldId id="310"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9" d="100"/>
          <a:sy n="99" d="100"/>
        </p:scale>
        <p:origin x="90" y="426"/>
      </p:cViewPr>
      <p:guideLst/>
    </p:cSldViewPr>
  </p:slideViewPr>
  <p:notesTextViewPr>
    <p:cViewPr>
      <p:scale>
        <a:sx n="1" d="1"/>
        <a:sy n="1" d="1"/>
      </p:scale>
      <p:origin x="0" y="0"/>
    </p:cViewPr>
  </p:notesTextViewPr>
  <p:sorterViewPr>
    <p:cViewPr>
      <p:scale>
        <a:sx n="100" d="100"/>
        <a:sy n="100" d="100"/>
      </p:scale>
      <p:origin x="0" y="-475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B2D3FE-4212-422C-AD2D-B1E384D155F4}" type="datetimeFigureOut">
              <a:rPr lang="en-US" smtClean="0"/>
              <a:t>5/10/2017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D15A59-E82F-45A1-A974-1E8127963448}" type="slidenum">
              <a:rPr lang="en-US" smtClean="0"/>
              <a:t>‹#›</a:t>
            </a:fld>
            <a:endParaRPr lang="en-US"/>
          </a:p>
        </p:txBody>
      </p:sp>
    </p:spTree>
    <p:extLst>
      <p:ext uri="{BB962C8B-B14F-4D97-AF65-F5344CB8AC3E}">
        <p14:creationId xmlns:p14="http://schemas.microsoft.com/office/powerpoint/2010/main" val="41616752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4024631-7D11-42BD-81ED-63068D6B4E8A}" type="datetimeFigureOut">
              <a:rPr lang="en-US" smtClean="0"/>
              <a:t>5/10/2017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6129F6-D2FA-4A9B-A58E-AC972B184F59}" type="slidenum">
              <a:rPr lang="en-US" smtClean="0"/>
              <a:t>‹#›</a:t>
            </a:fld>
            <a:endParaRPr lang="en-US"/>
          </a:p>
        </p:txBody>
      </p:sp>
    </p:spTree>
    <p:extLst>
      <p:ext uri="{BB962C8B-B14F-4D97-AF65-F5344CB8AC3E}">
        <p14:creationId xmlns:p14="http://schemas.microsoft.com/office/powerpoint/2010/main" val="6715470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024631-7D11-42BD-81ED-63068D6B4E8A}" type="datetimeFigureOut">
              <a:rPr lang="en-US" smtClean="0"/>
              <a:t>5/10/2017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6129F6-D2FA-4A9B-A58E-AC972B184F59}" type="slidenum">
              <a:rPr lang="en-US" smtClean="0"/>
              <a:t>‹#›</a:t>
            </a:fld>
            <a:endParaRPr lang="en-US"/>
          </a:p>
        </p:txBody>
      </p:sp>
    </p:spTree>
    <p:extLst>
      <p:ext uri="{BB962C8B-B14F-4D97-AF65-F5344CB8AC3E}">
        <p14:creationId xmlns:p14="http://schemas.microsoft.com/office/powerpoint/2010/main" val="5091121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024631-7D11-42BD-81ED-63068D6B4E8A}" type="datetimeFigureOut">
              <a:rPr lang="en-US" smtClean="0"/>
              <a:t>5/10/2017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6129F6-D2FA-4A9B-A58E-AC972B184F59}" type="slidenum">
              <a:rPr lang="en-US" smtClean="0"/>
              <a:t>‹#›</a:t>
            </a:fld>
            <a:endParaRPr lang="en-US"/>
          </a:p>
        </p:txBody>
      </p:sp>
    </p:spTree>
    <p:extLst>
      <p:ext uri="{BB962C8B-B14F-4D97-AF65-F5344CB8AC3E}">
        <p14:creationId xmlns:p14="http://schemas.microsoft.com/office/powerpoint/2010/main" val="23680675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024631-7D11-42BD-81ED-63068D6B4E8A}" type="datetimeFigureOut">
              <a:rPr lang="en-US" smtClean="0"/>
              <a:t>5/10/2017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6129F6-D2FA-4A9B-A58E-AC972B184F59}" type="slidenum">
              <a:rPr lang="en-US" smtClean="0"/>
              <a:t>‹#›</a:t>
            </a:fld>
            <a:endParaRPr lang="en-US"/>
          </a:p>
        </p:txBody>
      </p:sp>
    </p:spTree>
    <p:extLst>
      <p:ext uri="{BB962C8B-B14F-4D97-AF65-F5344CB8AC3E}">
        <p14:creationId xmlns:p14="http://schemas.microsoft.com/office/powerpoint/2010/main" val="33630317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4024631-7D11-42BD-81ED-63068D6B4E8A}" type="datetimeFigureOut">
              <a:rPr lang="en-US" smtClean="0"/>
              <a:t>5/10/2017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6129F6-D2FA-4A9B-A58E-AC972B184F59}" type="slidenum">
              <a:rPr lang="en-US" smtClean="0"/>
              <a:t>‹#›</a:t>
            </a:fld>
            <a:endParaRPr lang="en-US"/>
          </a:p>
        </p:txBody>
      </p:sp>
    </p:spTree>
    <p:extLst>
      <p:ext uri="{BB962C8B-B14F-4D97-AF65-F5344CB8AC3E}">
        <p14:creationId xmlns:p14="http://schemas.microsoft.com/office/powerpoint/2010/main" val="28316100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4024631-7D11-42BD-81ED-63068D6B4E8A}" type="datetimeFigureOut">
              <a:rPr lang="en-US" smtClean="0"/>
              <a:t>5/10/2017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6129F6-D2FA-4A9B-A58E-AC972B184F59}" type="slidenum">
              <a:rPr lang="en-US" smtClean="0"/>
              <a:t>‹#›</a:t>
            </a:fld>
            <a:endParaRPr lang="en-US"/>
          </a:p>
        </p:txBody>
      </p:sp>
    </p:spTree>
    <p:extLst>
      <p:ext uri="{BB962C8B-B14F-4D97-AF65-F5344CB8AC3E}">
        <p14:creationId xmlns:p14="http://schemas.microsoft.com/office/powerpoint/2010/main" val="37976852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4024631-7D11-42BD-81ED-63068D6B4E8A}" type="datetimeFigureOut">
              <a:rPr lang="en-US" smtClean="0"/>
              <a:t>5/10/2017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6129F6-D2FA-4A9B-A58E-AC972B184F59}" type="slidenum">
              <a:rPr lang="en-US" smtClean="0"/>
              <a:t>‹#›</a:t>
            </a:fld>
            <a:endParaRPr lang="en-US"/>
          </a:p>
        </p:txBody>
      </p:sp>
    </p:spTree>
    <p:extLst>
      <p:ext uri="{BB962C8B-B14F-4D97-AF65-F5344CB8AC3E}">
        <p14:creationId xmlns:p14="http://schemas.microsoft.com/office/powerpoint/2010/main" val="3821209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4024631-7D11-42BD-81ED-63068D6B4E8A}" type="datetimeFigureOut">
              <a:rPr lang="en-US" smtClean="0"/>
              <a:t>5/10/2017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6129F6-D2FA-4A9B-A58E-AC972B184F59}" type="slidenum">
              <a:rPr lang="en-US" smtClean="0"/>
              <a:t>‹#›</a:t>
            </a:fld>
            <a:endParaRPr lang="en-US"/>
          </a:p>
        </p:txBody>
      </p:sp>
    </p:spTree>
    <p:extLst>
      <p:ext uri="{BB962C8B-B14F-4D97-AF65-F5344CB8AC3E}">
        <p14:creationId xmlns:p14="http://schemas.microsoft.com/office/powerpoint/2010/main" val="3103342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024631-7D11-42BD-81ED-63068D6B4E8A}" type="datetimeFigureOut">
              <a:rPr lang="en-US" smtClean="0"/>
              <a:t>5/10/2017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6129F6-D2FA-4A9B-A58E-AC972B184F59}" type="slidenum">
              <a:rPr lang="en-US" smtClean="0"/>
              <a:t>‹#›</a:t>
            </a:fld>
            <a:endParaRPr lang="en-US"/>
          </a:p>
        </p:txBody>
      </p:sp>
    </p:spTree>
    <p:extLst>
      <p:ext uri="{BB962C8B-B14F-4D97-AF65-F5344CB8AC3E}">
        <p14:creationId xmlns:p14="http://schemas.microsoft.com/office/powerpoint/2010/main" val="41497847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4024631-7D11-42BD-81ED-63068D6B4E8A}" type="datetimeFigureOut">
              <a:rPr lang="en-US" smtClean="0"/>
              <a:t>5/10/2017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6129F6-D2FA-4A9B-A58E-AC972B184F59}" type="slidenum">
              <a:rPr lang="en-US" smtClean="0"/>
              <a:t>‹#›</a:t>
            </a:fld>
            <a:endParaRPr lang="en-US"/>
          </a:p>
        </p:txBody>
      </p:sp>
    </p:spTree>
    <p:extLst>
      <p:ext uri="{BB962C8B-B14F-4D97-AF65-F5344CB8AC3E}">
        <p14:creationId xmlns:p14="http://schemas.microsoft.com/office/powerpoint/2010/main" val="6907841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4024631-7D11-42BD-81ED-63068D6B4E8A}" type="datetimeFigureOut">
              <a:rPr lang="en-US" smtClean="0"/>
              <a:t>5/10/2017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6129F6-D2FA-4A9B-A58E-AC972B184F59}" type="slidenum">
              <a:rPr lang="en-US" smtClean="0"/>
              <a:t>‹#›</a:t>
            </a:fld>
            <a:endParaRPr lang="en-US"/>
          </a:p>
        </p:txBody>
      </p:sp>
    </p:spTree>
    <p:extLst>
      <p:ext uri="{BB962C8B-B14F-4D97-AF65-F5344CB8AC3E}">
        <p14:creationId xmlns:p14="http://schemas.microsoft.com/office/powerpoint/2010/main" val="36980907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024631-7D11-42BD-81ED-63068D6B4E8A}" type="datetimeFigureOut">
              <a:rPr lang="en-US" smtClean="0"/>
              <a:t>5/10/2017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6129F6-D2FA-4A9B-A58E-AC972B184F59}" type="slidenum">
              <a:rPr lang="en-US" smtClean="0"/>
              <a:t>‹#›</a:t>
            </a:fld>
            <a:endParaRPr lang="en-US"/>
          </a:p>
        </p:txBody>
      </p:sp>
    </p:spTree>
    <p:extLst>
      <p:ext uri="{BB962C8B-B14F-4D97-AF65-F5344CB8AC3E}">
        <p14:creationId xmlns:p14="http://schemas.microsoft.com/office/powerpoint/2010/main" val="255818959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13.png"/><Relationship Id="rId4" Type="http://schemas.openxmlformats.org/officeDocument/2006/relationships/image" Target="../media/image29.png"/><Relationship Id="rId9" Type="http://schemas.openxmlformats.org/officeDocument/2006/relationships/image" Target="../media/image9.png"/></Relationships>
</file>

<file path=ppt/slides/_rels/slide5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1282" y="76200"/>
            <a:ext cx="514350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557471"/>
            <a:ext cx="3657600" cy="523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55045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7551"/>
            <a:ext cx="5299788" cy="6885551"/>
          </a:xfrm>
          <a:prstGeom prst="rect">
            <a:avLst/>
          </a:prstGeom>
        </p:spPr>
      </p:pic>
      <p:sp>
        <p:nvSpPr>
          <p:cNvPr id="3" name="Rectangle 2"/>
          <p:cNvSpPr/>
          <p:nvPr/>
        </p:nvSpPr>
        <p:spPr>
          <a:xfrm>
            <a:off x="5523722" y="1655631"/>
            <a:ext cx="6568751" cy="2123658"/>
          </a:xfrm>
          <a:prstGeom prst="rect">
            <a:avLst/>
          </a:prstGeom>
        </p:spPr>
        <p:txBody>
          <a:bodyPr wrap="square">
            <a:spAutoFit/>
          </a:bodyPr>
          <a:lstStyle/>
          <a:p>
            <a:pPr algn="ctr"/>
            <a:r>
              <a:rPr lang="en-US" sz="4400" i="1" dirty="0"/>
              <a:t>“Stand therefore, having your loins girt about </a:t>
            </a:r>
          </a:p>
          <a:p>
            <a:pPr algn="ctr"/>
            <a:r>
              <a:rPr lang="en-US" sz="4400" i="1" dirty="0"/>
              <a:t>with truth.”</a:t>
            </a:r>
          </a:p>
        </p:txBody>
      </p:sp>
    </p:spTree>
    <p:extLst>
      <p:ext uri="{BB962C8B-B14F-4D97-AF65-F5344CB8AC3E}">
        <p14:creationId xmlns:p14="http://schemas.microsoft.com/office/powerpoint/2010/main" val="31381330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5278582" cy="6858000"/>
          </a:xfrm>
          <a:prstGeom prst="rect">
            <a:avLst/>
          </a:prstGeom>
        </p:spPr>
      </p:pic>
      <p:sp>
        <p:nvSpPr>
          <p:cNvPr id="3" name="Rectangle 2"/>
          <p:cNvSpPr/>
          <p:nvPr/>
        </p:nvSpPr>
        <p:spPr>
          <a:xfrm>
            <a:off x="5411756" y="1919387"/>
            <a:ext cx="6550089" cy="2123658"/>
          </a:xfrm>
          <a:prstGeom prst="rect">
            <a:avLst/>
          </a:prstGeom>
        </p:spPr>
        <p:txBody>
          <a:bodyPr wrap="square">
            <a:spAutoFit/>
          </a:bodyPr>
          <a:lstStyle/>
          <a:p>
            <a:pPr algn="ctr"/>
            <a:r>
              <a:rPr lang="en-US" sz="4400" i="1" dirty="0"/>
              <a:t> “And having on the breastplate of righteousness.”</a:t>
            </a:r>
          </a:p>
        </p:txBody>
      </p:sp>
    </p:spTree>
    <p:extLst>
      <p:ext uri="{BB962C8B-B14F-4D97-AF65-F5344CB8AC3E}">
        <p14:creationId xmlns:p14="http://schemas.microsoft.com/office/powerpoint/2010/main" val="5020381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5278582" cy="6858000"/>
          </a:xfrm>
          <a:prstGeom prst="rect">
            <a:avLst/>
          </a:prstGeom>
        </p:spPr>
      </p:pic>
      <p:sp>
        <p:nvSpPr>
          <p:cNvPr id="4" name="Rectangle 3"/>
          <p:cNvSpPr/>
          <p:nvPr/>
        </p:nvSpPr>
        <p:spPr>
          <a:xfrm>
            <a:off x="5570375" y="1984702"/>
            <a:ext cx="6211643" cy="2123658"/>
          </a:xfrm>
          <a:prstGeom prst="rect">
            <a:avLst/>
          </a:prstGeom>
        </p:spPr>
        <p:txBody>
          <a:bodyPr wrap="square">
            <a:spAutoFit/>
          </a:bodyPr>
          <a:lstStyle/>
          <a:p>
            <a:pPr algn="ctr"/>
            <a:r>
              <a:rPr lang="en-US" sz="4400" i="1" dirty="0"/>
              <a:t> “And your feet shod with the preparation of the gospel of peace.”</a:t>
            </a:r>
          </a:p>
        </p:txBody>
      </p:sp>
    </p:spTree>
    <p:extLst>
      <p:ext uri="{BB962C8B-B14F-4D97-AF65-F5344CB8AC3E}">
        <p14:creationId xmlns:p14="http://schemas.microsoft.com/office/powerpoint/2010/main" val="39072688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5278582" cy="6858000"/>
          </a:xfrm>
          <a:prstGeom prst="rect">
            <a:avLst/>
          </a:prstGeom>
        </p:spPr>
      </p:pic>
      <p:sp>
        <p:nvSpPr>
          <p:cNvPr id="3" name="Rectangle 2"/>
          <p:cNvSpPr/>
          <p:nvPr/>
        </p:nvSpPr>
        <p:spPr>
          <a:xfrm>
            <a:off x="5809862" y="1690062"/>
            <a:ext cx="6096000" cy="3477875"/>
          </a:xfrm>
          <a:prstGeom prst="rect">
            <a:avLst/>
          </a:prstGeom>
        </p:spPr>
        <p:txBody>
          <a:bodyPr>
            <a:spAutoFit/>
          </a:bodyPr>
          <a:lstStyle/>
          <a:p>
            <a:pPr algn="ctr"/>
            <a:r>
              <a:rPr lang="en-US" sz="4400" i="1" dirty="0"/>
              <a:t>“Above all, taking the shield of faith, wherewith ye shall be able to quench all the fiery darts of the wicked.”</a:t>
            </a:r>
          </a:p>
        </p:txBody>
      </p:sp>
    </p:spTree>
    <p:extLst>
      <p:ext uri="{BB962C8B-B14F-4D97-AF65-F5344CB8AC3E}">
        <p14:creationId xmlns:p14="http://schemas.microsoft.com/office/powerpoint/2010/main" val="36399566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5278582" cy="6858000"/>
          </a:xfrm>
          <a:prstGeom prst="rect">
            <a:avLst/>
          </a:prstGeom>
        </p:spPr>
      </p:pic>
      <p:sp>
        <p:nvSpPr>
          <p:cNvPr id="3" name="Rectangle 2"/>
          <p:cNvSpPr/>
          <p:nvPr/>
        </p:nvSpPr>
        <p:spPr>
          <a:xfrm>
            <a:off x="5609497" y="2304996"/>
            <a:ext cx="6100422" cy="1446550"/>
          </a:xfrm>
          <a:prstGeom prst="rect">
            <a:avLst/>
          </a:prstGeom>
        </p:spPr>
        <p:txBody>
          <a:bodyPr wrap="square">
            <a:spAutoFit/>
          </a:bodyPr>
          <a:lstStyle/>
          <a:p>
            <a:pPr algn="ctr"/>
            <a:r>
              <a:rPr lang="en-US" sz="4400" i="1" dirty="0"/>
              <a:t>“And take the helmet</a:t>
            </a:r>
          </a:p>
          <a:p>
            <a:pPr algn="ctr"/>
            <a:r>
              <a:rPr lang="en-US" sz="4400" i="1" dirty="0"/>
              <a:t> of salvation.”</a:t>
            </a:r>
          </a:p>
        </p:txBody>
      </p:sp>
    </p:spTree>
    <p:extLst>
      <p:ext uri="{BB962C8B-B14F-4D97-AF65-F5344CB8AC3E}">
        <p14:creationId xmlns:p14="http://schemas.microsoft.com/office/powerpoint/2010/main" val="16265062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5278582" cy="6858000"/>
          </a:xfrm>
          <a:prstGeom prst="rect">
            <a:avLst/>
          </a:prstGeom>
        </p:spPr>
      </p:pic>
      <p:sp>
        <p:nvSpPr>
          <p:cNvPr id="3" name="Rectangle 2"/>
          <p:cNvSpPr/>
          <p:nvPr/>
        </p:nvSpPr>
        <p:spPr>
          <a:xfrm>
            <a:off x="5464812" y="2155706"/>
            <a:ext cx="6525025" cy="2123658"/>
          </a:xfrm>
          <a:prstGeom prst="rect">
            <a:avLst/>
          </a:prstGeom>
        </p:spPr>
        <p:txBody>
          <a:bodyPr wrap="square">
            <a:spAutoFit/>
          </a:bodyPr>
          <a:lstStyle/>
          <a:p>
            <a:pPr algn="ctr"/>
            <a:r>
              <a:rPr lang="en-US" sz="4400" i="1" dirty="0"/>
              <a:t>“And the sword of the Spirit, which is the           Word of God.”</a:t>
            </a:r>
          </a:p>
        </p:txBody>
      </p:sp>
    </p:spTree>
    <p:extLst>
      <p:ext uri="{BB962C8B-B14F-4D97-AF65-F5344CB8AC3E}">
        <p14:creationId xmlns:p14="http://schemas.microsoft.com/office/powerpoint/2010/main" val="2054700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5279451" cy="6858000"/>
          </a:xfrm>
          <a:prstGeom prst="rect">
            <a:avLst/>
          </a:prstGeom>
        </p:spPr>
      </p:pic>
      <p:pic>
        <p:nvPicPr>
          <p:cNvPr id="3" name="Picture 2"/>
          <p:cNvPicPr>
            <a:picLocks noChangeAspect="1"/>
          </p:cNvPicPr>
          <p:nvPr/>
        </p:nvPicPr>
        <p:blipFill>
          <a:blip r:embed="rId3"/>
          <a:stretch>
            <a:fillRect/>
          </a:stretch>
        </p:blipFill>
        <p:spPr>
          <a:xfrm>
            <a:off x="6040893" y="490473"/>
            <a:ext cx="5596613" cy="5877053"/>
          </a:xfrm>
          <a:prstGeom prst="rect">
            <a:avLst/>
          </a:prstGeom>
        </p:spPr>
      </p:pic>
    </p:spTree>
    <p:extLst>
      <p:ext uri="{BB962C8B-B14F-4D97-AF65-F5344CB8AC3E}">
        <p14:creationId xmlns:p14="http://schemas.microsoft.com/office/powerpoint/2010/main" val="38975855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976" y="361175"/>
            <a:ext cx="12191999" cy="1446550"/>
          </a:xfrm>
          <a:prstGeom prst="rect">
            <a:avLst/>
          </a:prstGeom>
        </p:spPr>
        <p:txBody>
          <a:bodyPr wrap="square">
            <a:spAutoFit/>
          </a:bodyPr>
          <a:lstStyle/>
          <a:p>
            <a:pPr algn="ctr"/>
            <a:r>
              <a:rPr lang="en-US" sz="4400" dirty="0"/>
              <a:t>THINKING LIKE A SOILDER</a:t>
            </a:r>
          </a:p>
          <a:p>
            <a:pPr algn="ctr"/>
            <a:r>
              <a:rPr lang="en-US" sz="4400" i="1" dirty="0"/>
              <a:t>(Part 3)</a:t>
            </a:r>
          </a:p>
        </p:txBody>
      </p:sp>
      <p:pic>
        <p:nvPicPr>
          <p:cNvPr id="3" name="Picture 2"/>
          <p:cNvPicPr>
            <a:picLocks noChangeAspect="1"/>
          </p:cNvPicPr>
          <p:nvPr/>
        </p:nvPicPr>
        <p:blipFill>
          <a:blip r:embed="rId2"/>
          <a:stretch>
            <a:fillRect/>
          </a:stretch>
        </p:blipFill>
        <p:spPr>
          <a:xfrm>
            <a:off x="3105235" y="2234760"/>
            <a:ext cx="5813575" cy="4358022"/>
          </a:xfrm>
          <a:prstGeom prst="rect">
            <a:avLst/>
          </a:prstGeom>
        </p:spPr>
      </p:pic>
    </p:spTree>
    <p:extLst>
      <p:ext uri="{BB962C8B-B14F-4D97-AF65-F5344CB8AC3E}">
        <p14:creationId xmlns:p14="http://schemas.microsoft.com/office/powerpoint/2010/main" val="30878263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418664" cy="6958668"/>
          </a:xfrm>
        </p:spPr>
        <p:txBody>
          <a:bodyPr>
            <a:normAutofit fontScale="90000"/>
          </a:bodyPr>
          <a:lstStyle/>
          <a:p>
            <a:pPr algn="ctr"/>
            <a:r>
              <a:rPr lang="en-US" sz="4000" i="1" dirty="0"/>
              <a:t>“Thou therefore endure hardness, as a good soldier of Jesus Christ…No man that </a:t>
            </a:r>
            <a:r>
              <a:rPr lang="en-US" sz="4000" i="1" dirty="0" err="1"/>
              <a:t>warreth</a:t>
            </a:r>
            <a:r>
              <a:rPr lang="en-US" sz="4000" i="1" dirty="0"/>
              <a:t> </a:t>
            </a:r>
            <a:r>
              <a:rPr lang="en-US" sz="4000" i="1" dirty="0" err="1"/>
              <a:t>entangleth</a:t>
            </a:r>
            <a:r>
              <a:rPr lang="en-US" sz="4000" i="1" dirty="0"/>
              <a:t> himself with the affairs of this life; that he may please him who hath chosen him to be a soldier…that thou by them </a:t>
            </a:r>
            <a:r>
              <a:rPr lang="en-US" sz="4000" i="1" dirty="0" err="1"/>
              <a:t>mightest</a:t>
            </a:r>
            <a:r>
              <a:rPr lang="en-US" sz="4000" i="1" dirty="0"/>
              <a:t> war a good warfare…Fight the good fight of faith, lay hold on eternal life…For thou hast girded me with strength unto the battle…For if the trumpet give an uncertain sound, who shall prepare himself to the battle?”</a:t>
            </a:r>
          </a:p>
        </p:txBody>
      </p:sp>
      <p:pic>
        <p:nvPicPr>
          <p:cNvPr id="3" name="Picture 2"/>
          <p:cNvPicPr>
            <a:picLocks noChangeAspect="1"/>
          </p:cNvPicPr>
          <p:nvPr/>
        </p:nvPicPr>
        <p:blipFill>
          <a:blip r:embed="rId2"/>
          <a:stretch>
            <a:fillRect/>
          </a:stretch>
        </p:blipFill>
        <p:spPr>
          <a:xfrm>
            <a:off x="7520469" y="149289"/>
            <a:ext cx="4702631" cy="3135087"/>
          </a:xfrm>
          <a:prstGeom prst="rect">
            <a:avLst/>
          </a:prstGeom>
          <a:ln>
            <a:noFill/>
          </a:ln>
          <a:effectLst>
            <a:reflection blurRad="6350" stA="50000" endA="295" endPos="92000" dist="101600" dir="5400000" sy="-100000" algn="bl" rotWithShape="0"/>
            <a:softEdge rad="112500"/>
          </a:effectLst>
        </p:spPr>
      </p:pic>
    </p:spTree>
    <p:extLst>
      <p:ext uri="{BB962C8B-B14F-4D97-AF65-F5344CB8AC3E}">
        <p14:creationId xmlns:p14="http://schemas.microsoft.com/office/powerpoint/2010/main" val="20231211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5279451" cy="6858000"/>
          </a:xfrm>
          <a:prstGeom prst="rect">
            <a:avLst/>
          </a:prstGeom>
        </p:spPr>
      </p:pic>
      <p:sp>
        <p:nvSpPr>
          <p:cNvPr id="4" name="Rectangle 3"/>
          <p:cNvSpPr/>
          <p:nvPr/>
        </p:nvSpPr>
        <p:spPr>
          <a:xfrm>
            <a:off x="5659654" y="408568"/>
            <a:ext cx="6022677" cy="6186309"/>
          </a:xfrm>
          <a:prstGeom prst="rect">
            <a:avLst/>
          </a:prstGeom>
        </p:spPr>
        <p:txBody>
          <a:bodyPr wrap="square">
            <a:spAutoFit/>
          </a:bodyPr>
          <a:lstStyle/>
          <a:p>
            <a:pPr algn="ctr"/>
            <a:r>
              <a:rPr lang="en-US" sz="4400" dirty="0"/>
              <a:t>Another piece of armor, not described by Paul but mentioned in Isaiah, is the </a:t>
            </a:r>
            <a:r>
              <a:rPr lang="en-US" sz="4400" dirty="0">
                <a:solidFill>
                  <a:srgbClr val="FFFF00"/>
                </a:solidFill>
              </a:rPr>
              <a:t>cloak of zeal</a:t>
            </a:r>
            <a:r>
              <a:rPr lang="en-US" sz="4400" dirty="0"/>
              <a:t>. While not listed with the rest of the armor of God, this cloak factors heavily into our victory over our enemy the Devil.</a:t>
            </a:r>
          </a:p>
        </p:txBody>
      </p:sp>
    </p:spTree>
    <p:extLst>
      <p:ext uri="{BB962C8B-B14F-4D97-AF65-F5344CB8AC3E}">
        <p14:creationId xmlns:p14="http://schemas.microsoft.com/office/powerpoint/2010/main" val="11350656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pPr algn="ctr"/>
            <a:r>
              <a:rPr lang="en-US" dirty="0">
                <a:solidFill>
                  <a:srgbClr val="FFFF00"/>
                </a:solidFill>
              </a:rPr>
              <a:t>Topics to be studied</a:t>
            </a:r>
          </a:p>
        </p:txBody>
      </p:sp>
      <p:sp>
        <p:nvSpPr>
          <p:cNvPr id="3" name="Content Placeholder 2"/>
          <p:cNvSpPr>
            <a:spLocks noGrp="1"/>
          </p:cNvSpPr>
          <p:nvPr>
            <p:ph idx="1"/>
          </p:nvPr>
        </p:nvSpPr>
        <p:spPr>
          <a:xfrm>
            <a:off x="256478" y="1219200"/>
            <a:ext cx="7814502" cy="5257800"/>
          </a:xfrm>
        </p:spPr>
        <p:txBody>
          <a:bodyPr>
            <a:noAutofit/>
          </a:bodyPr>
          <a:lstStyle/>
          <a:p>
            <a:r>
              <a:rPr lang="en-US" sz="3600" dirty="0"/>
              <a:t>His existence</a:t>
            </a:r>
          </a:p>
          <a:p>
            <a:r>
              <a:rPr lang="en-US" sz="3600" dirty="0"/>
              <a:t>His origin</a:t>
            </a:r>
          </a:p>
          <a:p>
            <a:r>
              <a:rPr lang="en-US" sz="3600" dirty="0"/>
              <a:t>His fall</a:t>
            </a:r>
          </a:p>
          <a:p>
            <a:r>
              <a:rPr lang="en-US" sz="3600" dirty="0"/>
              <a:t>His personality</a:t>
            </a:r>
          </a:p>
          <a:p>
            <a:r>
              <a:rPr lang="en-US" sz="3600" dirty="0"/>
              <a:t>His names</a:t>
            </a:r>
          </a:p>
          <a:p>
            <a:r>
              <a:rPr lang="en-US" sz="3600" dirty="0"/>
              <a:t>His activities </a:t>
            </a:r>
          </a:p>
          <a:p>
            <a:r>
              <a:rPr lang="en-US" sz="3600" dirty="0"/>
              <a:t>His location – past, present and future</a:t>
            </a:r>
          </a:p>
          <a:p>
            <a:r>
              <a:rPr lang="en-US" sz="3600" dirty="0">
                <a:solidFill>
                  <a:srgbClr val="FFFF00"/>
                </a:solidFill>
              </a:rPr>
              <a:t>Our victory over him</a:t>
            </a: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0485" y="1302327"/>
            <a:ext cx="4673600"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49974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89071" y="0"/>
            <a:ext cx="5545123" cy="6858000"/>
          </a:xfrm>
        </p:spPr>
        <p:txBody>
          <a:bodyPr>
            <a:normAutofit/>
          </a:bodyPr>
          <a:lstStyle/>
          <a:p>
            <a:pPr algn="ctr"/>
            <a:r>
              <a:rPr lang="en-US" i="1" dirty="0"/>
              <a:t>(Isaiah 59:17) </a:t>
            </a:r>
            <a:br>
              <a:rPr lang="en-US" i="1" dirty="0"/>
            </a:br>
            <a:r>
              <a:rPr lang="en-US" i="1" dirty="0"/>
              <a:t>“For He put on righteousness as a breastplate, and an helmet of salvation upon His head; and He put on the garments of vengeance for clothing, and was clad with </a:t>
            </a:r>
            <a:br>
              <a:rPr lang="en-US" i="1" dirty="0"/>
            </a:br>
            <a:r>
              <a:rPr lang="en-US" i="1" u="sng" dirty="0"/>
              <a:t>zeal as a </a:t>
            </a:r>
            <a:r>
              <a:rPr lang="en-US" i="1" u="sng" dirty="0" err="1"/>
              <a:t>cloke</a:t>
            </a:r>
            <a:r>
              <a:rPr lang="en-US" i="1" dirty="0"/>
              <a:t>.”</a:t>
            </a:r>
          </a:p>
        </p:txBody>
      </p:sp>
      <p:pic>
        <p:nvPicPr>
          <p:cNvPr id="3" name="Picture 2"/>
          <p:cNvPicPr>
            <a:picLocks noChangeAspect="1"/>
          </p:cNvPicPr>
          <p:nvPr/>
        </p:nvPicPr>
        <p:blipFill>
          <a:blip r:embed="rId2"/>
          <a:stretch>
            <a:fillRect/>
          </a:stretch>
        </p:blipFill>
        <p:spPr>
          <a:xfrm>
            <a:off x="0" y="0"/>
            <a:ext cx="5278582" cy="6858000"/>
          </a:xfrm>
          <a:prstGeom prst="rect">
            <a:avLst/>
          </a:prstGeom>
        </p:spPr>
      </p:pic>
    </p:spTree>
    <p:extLst>
      <p:ext uri="{BB962C8B-B14F-4D97-AF65-F5344CB8AC3E}">
        <p14:creationId xmlns:p14="http://schemas.microsoft.com/office/powerpoint/2010/main" val="19396703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4906" y="1249959"/>
            <a:ext cx="5545123" cy="2030931"/>
          </a:xfrm>
        </p:spPr>
        <p:txBody>
          <a:bodyPr>
            <a:normAutofit/>
          </a:bodyPr>
          <a:lstStyle/>
          <a:p>
            <a:pPr algn="ctr"/>
            <a:r>
              <a:rPr lang="en-US" b="1" dirty="0"/>
              <a:t>What purpose did the cloak serve in the Roman army?</a:t>
            </a:r>
          </a:p>
        </p:txBody>
      </p:sp>
      <p:pic>
        <p:nvPicPr>
          <p:cNvPr id="3" name="Picture 2"/>
          <p:cNvPicPr>
            <a:picLocks noChangeAspect="1"/>
          </p:cNvPicPr>
          <p:nvPr/>
        </p:nvPicPr>
        <p:blipFill>
          <a:blip r:embed="rId2"/>
          <a:stretch>
            <a:fillRect/>
          </a:stretch>
        </p:blipFill>
        <p:spPr>
          <a:xfrm>
            <a:off x="0" y="0"/>
            <a:ext cx="5278582" cy="6858000"/>
          </a:xfrm>
          <a:prstGeom prst="rect">
            <a:avLst/>
          </a:prstGeom>
        </p:spPr>
      </p:pic>
    </p:spTree>
    <p:extLst>
      <p:ext uri="{BB962C8B-B14F-4D97-AF65-F5344CB8AC3E}">
        <p14:creationId xmlns:p14="http://schemas.microsoft.com/office/powerpoint/2010/main" val="21737552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8583" y="0"/>
            <a:ext cx="6851898" cy="6858000"/>
          </a:xfrm>
        </p:spPr>
        <p:txBody>
          <a:bodyPr>
            <a:noAutofit/>
          </a:bodyPr>
          <a:lstStyle/>
          <a:p>
            <a:pPr algn="ctr"/>
            <a:r>
              <a:rPr lang="en-US" sz="4000" dirty="0"/>
              <a:t>The cloak served multiple important functions for the Roman soldier. It provided warmth, which was important to defend against the cold. Natural oils were used to make it nearly waterproof, which was important when the rains came. It also provided makeshift bedding, which was important during long marches.</a:t>
            </a:r>
            <a:br>
              <a:rPr lang="en-US" sz="4000" dirty="0"/>
            </a:br>
            <a:endParaRPr lang="en-US" sz="4000" dirty="0"/>
          </a:p>
        </p:txBody>
      </p:sp>
      <p:pic>
        <p:nvPicPr>
          <p:cNvPr id="3" name="Picture 2"/>
          <p:cNvPicPr>
            <a:picLocks noChangeAspect="1"/>
          </p:cNvPicPr>
          <p:nvPr/>
        </p:nvPicPr>
        <p:blipFill>
          <a:blip r:embed="rId2"/>
          <a:stretch>
            <a:fillRect/>
          </a:stretch>
        </p:blipFill>
        <p:spPr>
          <a:xfrm>
            <a:off x="0" y="0"/>
            <a:ext cx="5278582" cy="6858000"/>
          </a:xfrm>
          <a:prstGeom prst="rect">
            <a:avLst/>
          </a:prstGeom>
        </p:spPr>
      </p:pic>
    </p:spTree>
    <p:extLst>
      <p:ext uri="{BB962C8B-B14F-4D97-AF65-F5344CB8AC3E}">
        <p14:creationId xmlns:p14="http://schemas.microsoft.com/office/powerpoint/2010/main" val="12066517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8583" y="0"/>
            <a:ext cx="6851898" cy="6858000"/>
          </a:xfrm>
        </p:spPr>
        <p:txBody>
          <a:bodyPr>
            <a:noAutofit/>
          </a:bodyPr>
          <a:lstStyle/>
          <a:p>
            <a:pPr algn="ctr"/>
            <a:br>
              <a:rPr lang="en-US" sz="4000" dirty="0"/>
            </a:br>
            <a:r>
              <a:rPr lang="en-US" sz="4000" dirty="0"/>
              <a:t>Without his cloak, a soldier was subject to bitter cold, freezing rain and painfully uncomfortable nights. These unfortunate conditions would give a noticeable edge to a better equipped enemy, since a cold, wet and sore soldier can easily be a demotivated soldier. And a demotivated soldier, while not incapable of fighting, will not be performing at his peak.</a:t>
            </a:r>
            <a:br>
              <a:rPr lang="en-US" sz="4000" dirty="0"/>
            </a:br>
            <a:endParaRPr lang="en-US" sz="4000" dirty="0"/>
          </a:p>
        </p:txBody>
      </p:sp>
      <p:pic>
        <p:nvPicPr>
          <p:cNvPr id="3" name="Picture 2"/>
          <p:cNvPicPr>
            <a:picLocks noChangeAspect="1"/>
          </p:cNvPicPr>
          <p:nvPr/>
        </p:nvPicPr>
        <p:blipFill>
          <a:blip r:embed="rId2"/>
          <a:stretch>
            <a:fillRect/>
          </a:stretch>
        </p:blipFill>
        <p:spPr>
          <a:xfrm>
            <a:off x="0" y="0"/>
            <a:ext cx="5278582" cy="6858000"/>
          </a:xfrm>
          <a:prstGeom prst="rect">
            <a:avLst/>
          </a:prstGeom>
        </p:spPr>
      </p:pic>
    </p:spTree>
    <p:extLst>
      <p:ext uri="{BB962C8B-B14F-4D97-AF65-F5344CB8AC3E}">
        <p14:creationId xmlns:p14="http://schemas.microsoft.com/office/powerpoint/2010/main" val="28495675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8583" y="0"/>
            <a:ext cx="6851898" cy="6858000"/>
          </a:xfrm>
        </p:spPr>
        <p:txBody>
          <a:bodyPr>
            <a:noAutofit/>
          </a:bodyPr>
          <a:lstStyle/>
          <a:p>
            <a:pPr algn="ctr"/>
            <a:br>
              <a:rPr lang="en-US" sz="4000" i="1" dirty="0"/>
            </a:br>
            <a:br>
              <a:rPr lang="en-US" sz="4000" i="1" dirty="0"/>
            </a:br>
            <a:endParaRPr lang="en-US" sz="4000" i="1" dirty="0"/>
          </a:p>
        </p:txBody>
      </p:sp>
      <p:pic>
        <p:nvPicPr>
          <p:cNvPr id="3" name="Picture 2"/>
          <p:cNvPicPr>
            <a:picLocks noChangeAspect="1"/>
          </p:cNvPicPr>
          <p:nvPr/>
        </p:nvPicPr>
        <p:blipFill>
          <a:blip r:embed="rId2"/>
          <a:stretch>
            <a:fillRect/>
          </a:stretch>
        </p:blipFill>
        <p:spPr>
          <a:xfrm>
            <a:off x="0" y="0"/>
            <a:ext cx="5278582" cy="6858000"/>
          </a:xfrm>
          <a:prstGeom prst="rect">
            <a:avLst/>
          </a:prstGeom>
        </p:spPr>
      </p:pic>
      <p:sp>
        <p:nvSpPr>
          <p:cNvPr id="4" name="Rectangle 3"/>
          <p:cNvSpPr/>
          <p:nvPr/>
        </p:nvSpPr>
        <p:spPr>
          <a:xfrm>
            <a:off x="5656532" y="117168"/>
            <a:ext cx="6096000" cy="2123658"/>
          </a:xfrm>
          <a:prstGeom prst="rect">
            <a:avLst/>
          </a:prstGeom>
        </p:spPr>
        <p:txBody>
          <a:bodyPr>
            <a:spAutoFit/>
          </a:bodyPr>
          <a:lstStyle/>
          <a:p>
            <a:pPr algn="ctr"/>
            <a:endParaRPr lang="en-US" sz="4400" i="1" dirty="0"/>
          </a:p>
          <a:p>
            <a:pPr algn="ctr"/>
            <a:endParaRPr lang="en-US" sz="4400" i="1" dirty="0"/>
          </a:p>
          <a:p>
            <a:pPr algn="ctr"/>
            <a:r>
              <a:rPr lang="en-US" sz="4400" i="1" dirty="0"/>
              <a:t>    </a:t>
            </a:r>
          </a:p>
        </p:txBody>
      </p:sp>
      <p:sp>
        <p:nvSpPr>
          <p:cNvPr id="5" name="Rectangle 4"/>
          <p:cNvSpPr/>
          <p:nvPr/>
        </p:nvSpPr>
        <p:spPr>
          <a:xfrm>
            <a:off x="5351646" y="643422"/>
            <a:ext cx="6778835" cy="5078313"/>
          </a:xfrm>
          <a:prstGeom prst="rect">
            <a:avLst/>
          </a:prstGeom>
        </p:spPr>
        <p:txBody>
          <a:bodyPr wrap="square">
            <a:spAutoFit/>
          </a:bodyPr>
          <a:lstStyle/>
          <a:p>
            <a:pPr algn="ctr"/>
            <a:r>
              <a:rPr lang="en-US" sz="3600" i="1" dirty="0"/>
              <a:t> (Isaiah 9:7)</a:t>
            </a:r>
          </a:p>
          <a:p>
            <a:pPr algn="ctr"/>
            <a:r>
              <a:rPr lang="en-US" sz="3600" i="1" dirty="0"/>
              <a:t>“Of the increase of his government and peace there shall be no end, upon the throne of David, and upon his kingdom, to order it, and to establish it with judgment and with justice from henceforth even for ever. </a:t>
            </a:r>
            <a:r>
              <a:rPr lang="en-US" sz="3600" i="1" u="sng" dirty="0"/>
              <a:t>The zeal of the LORD </a:t>
            </a:r>
            <a:r>
              <a:rPr lang="en-US" sz="3600" i="1" dirty="0"/>
              <a:t>of hosts will perform this.”</a:t>
            </a:r>
          </a:p>
        </p:txBody>
      </p:sp>
    </p:spTree>
    <p:extLst>
      <p:ext uri="{BB962C8B-B14F-4D97-AF65-F5344CB8AC3E}">
        <p14:creationId xmlns:p14="http://schemas.microsoft.com/office/powerpoint/2010/main" val="18917747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0102" y="-1120171"/>
            <a:ext cx="6851898" cy="6858000"/>
          </a:xfrm>
        </p:spPr>
        <p:txBody>
          <a:bodyPr>
            <a:noAutofit/>
          </a:bodyPr>
          <a:lstStyle/>
          <a:p>
            <a:pPr algn="ctr"/>
            <a:br>
              <a:rPr lang="en-US" sz="4000" i="1" dirty="0"/>
            </a:br>
            <a:br>
              <a:rPr lang="en-US" sz="4000" i="1" dirty="0"/>
            </a:br>
            <a:endParaRPr lang="en-US" sz="4000" i="1" dirty="0"/>
          </a:p>
        </p:txBody>
      </p:sp>
      <p:pic>
        <p:nvPicPr>
          <p:cNvPr id="3" name="Picture 2"/>
          <p:cNvPicPr>
            <a:picLocks noChangeAspect="1"/>
          </p:cNvPicPr>
          <p:nvPr/>
        </p:nvPicPr>
        <p:blipFill>
          <a:blip r:embed="rId2"/>
          <a:stretch>
            <a:fillRect/>
          </a:stretch>
        </p:blipFill>
        <p:spPr>
          <a:xfrm>
            <a:off x="0" y="0"/>
            <a:ext cx="5278582" cy="6858000"/>
          </a:xfrm>
          <a:prstGeom prst="rect">
            <a:avLst/>
          </a:prstGeom>
        </p:spPr>
      </p:pic>
      <p:sp>
        <p:nvSpPr>
          <p:cNvPr id="4" name="Rectangle 3"/>
          <p:cNvSpPr/>
          <p:nvPr/>
        </p:nvSpPr>
        <p:spPr>
          <a:xfrm>
            <a:off x="5278582" y="-816483"/>
            <a:ext cx="6851899" cy="7109639"/>
          </a:xfrm>
          <a:prstGeom prst="rect">
            <a:avLst/>
          </a:prstGeom>
        </p:spPr>
        <p:txBody>
          <a:bodyPr wrap="square">
            <a:spAutoFit/>
          </a:bodyPr>
          <a:lstStyle/>
          <a:p>
            <a:pPr algn="ctr"/>
            <a:endParaRPr lang="en-US" sz="3800" dirty="0"/>
          </a:p>
          <a:p>
            <a:pPr algn="ctr"/>
            <a:endParaRPr lang="en-US" sz="3800" dirty="0"/>
          </a:p>
          <a:p>
            <a:pPr algn="ctr"/>
            <a:r>
              <a:rPr lang="en-US" sz="3800" dirty="0"/>
              <a:t>God Himself is zealous and fervently passionate about His people and His plan. In simplest terms, zeal is fuel. It is anything that drives people: their passion, their purpose, what they live for. For Christians, zeal is a burning desire to do God's will and to live according to His purpose and pleasure.</a:t>
            </a:r>
          </a:p>
        </p:txBody>
      </p:sp>
    </p:spTree>
    <p:extLst>
      <p:ext uri="{BB962C8B-B14F-4D97-AF65-F5344CB8AC3E}">
        <p14:creationId xmlns:p14="http://schemas.microsoft.com/office/powerpoint/2010/main" val="317705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378" y="134119"/>
            <a:ext cx="11925701" cy="6492875"/>
          </a:xfrm>
        </p:spPr>
        <p:txBody>
          <a:bodyPr>
            <a:normAutofit fontScale="90000"/>
          </a:bodyPr>
          <a:lstStyle/>
          <a:p>
            <a:pPr algn="ctr"/>
            <a:r>
              <a:rPr lang="en-US" i="1" dirty="0"/>
              <a:t>(John 2:13-17) </a:t>
            </a:r>
            <a:br>
              <a:rPr lang="en-US" i="1" dirty="0"/>
            </a:br>
            <a:r>
              <a:rPr lang="en-US" i="1" dirty="0"/>
              <a:t>“And the Jews' </a:t>
            </a:r>
            <a:r>
              <a:rPr lang="en-US" i="1" dirty="0" err="1"/>
              <a:t>passover</a:t>
            </a:r>
            <a:r>
              <a:rPr lang="en-US" i="1" dirty="0"/>
              <a:t> was at hand, and Jesus went up to Jerusalem, And found in the temple those that sold oxen and sheep and doves, and the changers of money sitting: And when he had made a scourge of small cords, he drove them all out of the temple, and the sheep, and the oxen; and poured out the changers' money, and overthrew the tables; And said unto them that sold doves, Take these things hence; make not my Father's house an house of merchandise. And his disciples remembered that it was written, The </a:t>
            </a:r>
            <a:r>
              <a:rPr lang="en-US" i="1" dirty="0">
                <a:solidFill>
                  <a:srgbClr val="FFFF00"/>
                </a:solidFill>
              </a:rPr>
              <a:t>zeal</a:t>
            </a:r>
            <a:r>
              <a:rPr lang="en-US" i="1" dirty="0"/>
              <a:t> of thine house hath eaten me up.” </a:t>
            </a:r>
          </a:p>
        </p:txBody>
      </p:sp>
    </p:spTree>
    <p:extLst>
      <p:ext uri="{BB962C8B-B14F-4D97-AF65-F5344CB8AC3E}">
        <p14:creationId xmlns:p14="http://schemas.microsoft.com/office/powerpoint/2010/main" val="29237404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31106" y="0"/>
            <a:ext cx="9729788" cy="6858000"/>
          </a:xfrm>
          <a:prstGeom prst="rect">
            <a:avLst/>
          </a:prstGeom>
        </p:spPr>
      </p:pic>
    </p:spTree>
    <p:extLst>
      <p:ext uri="{BB962C8B-B14F-4D97-AF65-F5344CB8AC3E}">
        <p14:creationId xmlns:p14="http://schemas.microsoft.com/office/powerpoint/2010/main" val="27286433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7397015"/>
          </a:xfrm>
        </p:spPr>
        <p:txBody>
          <a:bodyPr>
            <a:normAutofit/>
          </a:bodyPr>
          <a:lstStyle/>
          <a:p>
            <a:r>
              <a:rPr lang="en-US" sz="3600" dirty="0">
                <a:solidFill>
                  <a:prstClr val="white"/>
                </a:solidFill>
                <a:latin typeface="Calibri Light" panose="020F0302020204030204"/>
                <a:ea typeface="+mj-ea"/>
                <a:cs typeface="+mj-cs"/>
              </a:rPr>
              <a:t>What better example of zeal could there be than our Savior and King, Jesus Christ? </a:t>
            </a:r>
          </a:p>
          <a:p>
            <a:r>
              <a:rPr lang="en-US" sz="3600" dirty="0">
                <a:solidFill>
                  <a:prstClr val="white"/>
                </a:solidFill>
                <a:latin typeface="Calibri Light" panose="020F0302020204030204"/>
                <a:ea typeface="+mj-ea"/>
                <a:cs typeface="+mj-cs"/>
              </a:rPr>
              <a:t>When He saw that money changers and sellers of livestock had overrun God's temple and were cheating people Christ said they had made the temple a "den of thieves”, He drove them out.</a:t>
            </a:r>
          </a:p>
          <a:p>
            <a:r>
              <a:rPr lang="en-US" sz="3600" dirty="0">
                <a:solidFill>
                  <a:prstClr val="white"/>
                </a:solidFill>
                <a:latin typeface="Calibri Light" panose="020F0302020204030204"/>
                <a:ea typeface="+mj-ea"/>
                <a:cs typeface="+mj-cs"/>
              </a:rPr>
              <a:t>The disciples recognized this action as being motivated by godly zeal </a:t>
            </a:r>
            <a:r>
              <a:rPr lang="en-US" sz="3600" i="1" dirty="0">
                <a:solidFill>
                  <a:prstClr val="white"/>
                </a:solidFill>
                <a:latin typeface="Calibri Light" panose="020F0302020204030204"/>
                <a:ea typeface="+mj-ea"/>
                <a:cs typeface="+mj-cs"/>
              </a:rPr>
              <a:t>(Psalm 69:9).</a:t>
            </a:r>
          </a:p>
        </p:txBody>
      </p:sp>
      <p:pic>
        <p:nvPicPr>
          <p:cNvPr id="4" name="Picture 3"/>
          <p:cNvPicPr>
            <a:picLocks noChangeAspect="1"/>
          </p:cNvPicPr>
          <p:nvPr/>
        </p:nvPicPr>
        <p:blipFill>
          <a:blip r:embed="rId2"/>
          <a:stretch>
            <a:fillRect/>
          </a:stretch>
        </p:blipFill>
        <p:spPr>
          <a:xfrm>
            <a:off x="4292866" y="3325126"/>
            <a:ext cx="7065746" cy="3532874"/>
          </a:xfrm>
          <a:prstGeom prst="rect">
            <a:avLst/>
          </a:prstGeom>
        </p:spPr>
      </p:pic>
    </p:spTree>
    <p:extLst>
      <p:ext uri="{BB962C8B-B14F-4D97-AF65-F5344CB8AC3E}">
        <p14:creationId xmlns:p14="http://schemas.microsoft.com/office/powerpoint/2010/main" val="5067554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79136" y="0"/>
            <a:ext cx="6912863" cy="6858000"/>
          </a:xfrm>
        </p:spPr>
        <p:txBody>
          <a:bodyPr>
            <a:normAutofit lnSpcReduction="10000"/>
          </a:bodyPr>
          <a:lstStyle/>
          <a:p>
            <a:r>
              <a:rPr lang="en-US" dirty="0"/>
              <a:t>Are we on fire (zealous) for God? </a:t>
            </a:r>
          </a:p>
          <a:p>
            <a:r>
              <a:rPr lang="en-US" dirty="0"/>
              <a:t>Are we zealous about the things of God?</a:t>
            </a:r>
          </a:p>
          <a:p>
            <a:r>
              <a:rPr lang="en-US" dirty="0"/>
              <a:t>Do we care deeply about the lost?</a:t>
            </a:r>
          </a:p>
          <a:p>
            <a:r>
              <a:rPr lang="en-US" dirty="0"/>
              <a:t>Do we care about our brothers and sisters in Christ? </a:t>
            </a:r>
          </a:p>
          <a:p>
            <a:r>
              <a:rPr lang="en-US" dirty="0"/>
              <a:t>Do we love our church?</a:t>
            </a:r>
          </a:p>
          <a:p>
            <a:r>
              <a:rPr lang="en-US" dirty="0"/>
              <a:t>Are we concerned about our church remaining fundamental?</a:t>
            </a:r>
          </a:p>
          <a:p>
            <a:r>
              <a:rPr lang="en-US" dirty="0"/>
              <a:t>Are we passionate about our ministries?</a:t>
            </a:r>
          </a:p>
          <a:p>
            <a:r>
              <a:rPr lang="en-US" dirty="0"/>
              <a:t>Are we willing to serve, and to live as God would have us live?</a:t>
            </a:r>
          </a:p>
          <a:p>
            <a:r>
              <a:rPr lang="en-US" dirty="0"/>
              <a:t>Are we living for his pleasure and glory?</a:t>
            </a:r>
          </a:p>
          <a:p>
            <a:r>
              <a:rPr lang="en-US" dirty="0"/>
              <a:t>Are we willing to fight for and stand up for what is right?</a:t>
            </a:r>
          </a:p>
          <a:p>
            <a:r>
              <a:rPr lang="en-US" dirty="0"/>
              <a:t>Do we have the mind of Christ?</a:t>
            </a:r>
          </a:p>
        </p:txBody>
      </p:sp>
      <p:pic>
        <p:nvPicPr>
          <p:cNvPr id="4" name="Picture 3"/>
          <p:cNvPicPr>
            <a:picLocks noChangeAspect="1"/>
          </p:cNvPicPr>
          <p:nvPr/>
        </p:nvPicPr>
        <p:blipFill>
          <a:blip r:embed="rId2"/>
          <a:stretch>
            <a:fillRect/>
          </a:stretch>
        </p:blipFill>
        <p:spPr>
          <a:xfrm>
            <a:off x="0" y="0"/>
            <a:ext cx="5279137" cy="6858000"/>
          </a:xfrm>
          <a:prstGeom prst="rect">
            <a:avLst/>
          </a:prstGeom>
        </p:spPr>
      </p:pic>
    </p:spTree>
    <p:extLst>
      <p:ext uri="{BB962C8B-B14F-4D97-AF65-F5344CB8AC3E}">
        <p14:creationId xmlns:p14="http://schemas.microsoft.com/office/powerpoint/2010/main" val="21096474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53571" y="0"/>
            <a:ext cx="7484857" cy="6858000"/>
          </a:xfrm>
          <a:prstGeom prst="rect">
            <a:avLst/>
          </a:prstGeom>
        </p:spPr>
      </p:pic>
    </p:spTree>
    <p:extLst>
      <p:ext uri="{BB962C8B-B14F-4D97-AF65-F5344CB8AC3E}">
        <p14:creationId xmlns:p14="http://schemas.microsoft.com/office/powerpoint/2010/main" val="2726578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17437"/>
            <a:ext cx="11132419" cy="1325563"/>
          </a:xfrm>
        </p:spPr>
        <p:txBody>
          <a:bodyPr>
            <a:normAutofit fontScale="90000"/>
          </a:bodyPr>
          <a:lstStyle/>
          <a:p>
            <a:pPr algn="ctr"/>
            <a:r>
              <a:rPr lang="en-US" i="1" dirty="0"/>
              <a:t>“Let this mind be in you that </a:t>
            </a:r>
            <a:br>
              <a:rPr lang="en-US" i="1" dirty="0"/>
            </a:br>
            <a:r>
              <a:rPr lang="en-US" i="1" dirty="0"/>
              <a:t>was also in Christ Jesus…Forasmuch then as Christ hath suffered for us in the flesh, arm yourselves likewise with the same mind…For the weapons of our warfare are not carnal, but mighty through God to the pulling down of strong holds; Casting down imaginations, and every high thing that </a:t>
            </a:r>
            <a:r>
              <a:rPr lang="en-US" i="1" dirty="0" err="1"/>
              <a:t>exalteth</a:t>
            </a:r>
            <a:r>
              <a:rPr lang="en-US" i="1" dirty="0"/>
              <a:t> itself against the knowledge of God, and bringing into captivity every thought to the obedience of Christ.”</a:t>
            </a:r>
          </a:p>
        </p:txBody>
      </p:sp>
    </p:spTree>
    <p:extLst>
      <p:ext uri="{BB962C8B-B14F-4D97-AF65-F5344CB8AC3E}">
        <p14:creationId xmlns:p14="http://schemas.microsoft.com/office/powerpoint/2010/main" val="1125838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631414"/>
          </a:xfrm>
        </p:spPr>
        <p:txBody>
          <a:bodyPr>
            <a:normAutofit/>
          </a:bodyPr>
          <a:lstStyle/>
          <a:p>
            <a:pPr algn="ctr"/>
            <a:r>
              <a:rPr lang="en-US" sz="5400" i="1" dirty="0"/>
              <a:t>(1 Corinthians 2:16) </a:t>
            </a:r>
            <a:br>
              <a:rPr lang="en-US" sz="5400" i="1" dirty="0"/>
            </a:br>
            <a:r>
              <a:rPr lang="en-US" sz="5400" i="1" dirty="0"/>
              <a:t>“For who hath known the mind of the Lord, that he may instruct him? But we have the mind of Christ.” </a:t>
            </a:r>
          </a:p>
        </p:txBody>
      </p:sp>
    </p:spTree>
    <p:extLst>
      <p:ext uri="{BB962C8B-B14F-4D97-AF65-F5344CB8AC3E}">
        <p14:creationId xmlns:p14="http://schemas.microsoft.com/office/powerpoint/2010/main" val="22958975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15730"/>
          <a:stretch/>
        </p:blipFill>
        <p:spPr>
          <a:xfrm>
            <a:off x="20" y="10"/>
            <a:ext cx="12191980" cy="6857990"/>
          </a:xfrm>
          <a:prstGeom prst="rect">
            <a:avLst/>
          </a:prstGeom>
        </p:spPr>
      </p:pic>
      <p:sp>
        <p:nvSpPr>
          <p:cNvPr id="2" name="Title 1"/>
          <p:cNvSpPr>
            <a:spLocks noGrp="1"/>
          </p:cNvSpPr>
          <p:nvPr>
            <p:ph type="title"/>
          </p:nvPr>
        </p:nvSpPr>
        <p:spPr>
          <a:xfrm>
            <a:off x="640080" y="640080"/>
            <a:ext cx="2752354" cy="2709275"/>
          </a:xfrm>
          <a:prstGeom prst="ellipse">
            <a:avLst/>
          </a:prstGeom>
          <a:solidFill>
            <a:schemeClr val="bg1"/>
          </a:solidFill>
          <a:ln w="174625" cmpd="thinThick">
            <a:solidFill>
              <a:schemeClr val="bg1"/>
            </a:solidFill>
          </a:ln>
        </p:spPr>
        <p:txBody>
          <a:bodyPr anchor="ctr">
            <a:normAutofit/>
          </a:bodyPr>
          <a:lstStyle/>
          <a:p>
            <a:pPr algn="ctr">
              <a:lnSpc>
                <a:spcPct val="80000"/>
              </a:lnSpc>
            </a:pPr>
            <a:r>
              <a:rPr lang="en-US" sz="2800" dirty="0">
                <a:solidFill>
                  <a:schemeClr val="tx1">
                    <a:lumMod val="85000"/>
                    <a:lumOff val="15000"/>
                  </a:schemeClr>
                </a:solidFill>
              </a:rPr>
              <a:t>Question: "How can we have                         the mind of Christ?"</a:t>
            </a:r>
          </a:p>
        </p:txBody>
      </p:sp>
    </p:spTree>
    <p:extLst>
      <p:ext uri="{BB962C8B-B14F-4D97-AF65-F5344CB8AC3E}">
        <p14:creationId xmlns:p14="http://schemas.microsoft.com/office/powerpoint/2010/main" val="28553451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4617" y="-186239"/>
            <a:ext cx="10515600" cy="1325563"/>
          </a:xfrm>
        </p:spPr>
        <p:txBody>
          <a:bodyPr>
            <a:normAutofit/>
          </a:bodyPr>
          <a:lstStyle/>
          <a:p>
            <a:pPr algn="ctr"/>
            <a:r>
              <a:rPr lang="en-US" sz="4000" b="1" dirty="0">
                <a:solidFill>
                  <a:srgbClr val="FFFF00"/>
                </a:solidFill>
              </a:rPr>
              <a:t>The Mind of Christ </a:t>
            </a:r>
            <a:r>
              <a:rPr lang="en-US" sz="4000" b="1" i="1" dirty="0">
                <a:solidFill>
                  <a:srgbClr val="FFFF00"/>
                </a:solidFill>
              </a:rPr>
              <a:t>(1 Corinthians 2:4-3:1-2)</a:t>
            </a:r>
          </a:p>
        </p:txBody>
      </p:sp>
      <p:sp>
        <p:nvSpPr>
          <p:cNvPr id="3" name="Content Placeholder 2"/>
          <p:cNvSpPr>
            <a:spLocks noGrp="1"/>
          </p:cNvSpPr>
          <p:nvPr>
            <p:ph idx="1"/>
          </p:nvPr>
        </p:nvSpPr>
        <p:spPr>
          <a:xfrm>
            <a:off x="86628" y="631910"/>
            <a:ext cx="12204834" cy="4271161"/>
          </a:xfrm>
        </p:spPr>
        <p:txBody>
          <a:bodyPr>
            <a:noAutofit/>
          </a:bodyPr>
          <a:lstStyle/>
          <a:p>
            <a:pPr marL="0" indent="0">
              <a:buNone/>
            </a:pPr>
            <a:endParaRPr lang="en-US" sz="3200" dirty="0"/>
          </a:p>
          <a:p>
            <a:pPr marL="0" indent="0">
              <a:buNone/>
            </a:pPr>
            <a:r>
              <a:rPr lang="en-US" sz="3200" dirty="0"/>
              <a:t>1) The mind of Christ stands in sharp contrast to the wisdom of man </a:t>
            </a:r>
            <a:r>
              <a:rPr lang="en-US" sz="3200" i="1" dirty="0"/>
              <a:t>- (2:4-6)</a:t>
            </a:r>
            <a:endParaRPr lang="en-US" sz="3200" dirty="0"/>
          </a:p>
          <a:p>
            <a:pPr marL="0" indent="0">
              <a:buNone/>
            </a:pPr>
            <a:r>
              <a:rPr lang="en-US" sz="3200" dirty="0"/>
              <a:t>2) The mind of Christ involves wisdom from God, once hidden but now revealed through the scriptures - </a:t>
            </a:r>
            <a:r>
              <a:rPr lang="en-US" sz="3200" i="1" dirty="0"/>
              <a:t>(2:7)</a:t>
            </a:r>
            <a:endParaRPr lang="en-US" sz="3200" dirty="0"/>
          </a:p>
          <a:p>
            <a:pPr marL="0" indent="0">
              <a:buNone/>
            </a:pPr>
            <a:r>
              <a:rPr lang="en-US" sz="3200" dirty="0"/>
              <a:t>3) The mind of Christ is given to believers through the Spirit of God </a:t>
            </a:r>
            <a:r>
              <a:rPr lang="en-US" sz="3200" i="1" dirty="0"/>
              <a:t>- (2:10-12)</a:t>
            </a:r>
            <a:endParaRPr lang="en-US" sz="3200" dirty="0"/>
          </a:p>
          <a:p>
            <a:pPr marL="0" indent="0">
              <a:buNone/>
            </a:pPr>
            <a:r>
              <a:rPr lang="en-US" sz="3200" dirty="0"/>
              <a:t>4) The mind of Christ cannot be understood by those without the indwelling presents of the Holy Spirit - </a:t>
            </a:r>
            <a:r>
              <a:rPr lang="en-US" sz="3200" i="1" dirty="0"/>
              <a:t>(2:14)</a:t>
            </a:r>
            <a:endParaRPr lang="en-US" sz="3200" dirty="0"/>
          </a:p>
          <a:p>
            <a:pPr marL="0" indent="0">
              <a:buNone/>
            </a:pPr>
            <a:r>
              <a:rPr lang="en-US" sz="3200" dirty="0"/>
              <a:t>5) The mind of Christ gives believers discernment in life and spiritual matters </a:t>
            </a:r>
            <a:r>
              <a:rPr lang="en-US" sz="3200" i="1" dirty="0"/>
              <a:t>- (2:15)</a:t>
            </a:r>
            <a:endParaRPr lang="en-US" sz="3200" dirty="0"/>
          </a:p>
          <a:p>
            <a:pPr marL="0" indent="0">
              <a:buNone/>
            </a:pPr>
            <a:r>
              <a:rPr lang="en-US" sz="3200" dirty="0"/>
              <a:t>6) The mind of Christ is only revealed through the Word of God - </a:t>
            </a:r>
            <a:r>
              <a:rPr lang="en-US" sz="3200" i="1" dirty="0"/>
              <a:t>(3:1-2)</a:t>
            </a:r>
          </a:p>
        </p:txBody>
      </p:sp>
    </p:spTree>
    <p:extLst>
      <p:ext uri="{BB962C8B-B14F-4D97-AF65-F5344CB8AC3E}">
        <p14:creationId xmlns:p14="http://schemas.microsoft.com/office/powerpoint/2010/main" val="41577587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125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125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125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125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125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125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125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125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125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1250" fill="hold"/>
                                        <p:tgtEl>
                                          <p:spTgt spid="3">
                                            <p:txEl>
                                              <p:pRg st="4" end="4"/>
                                            </p:txEl>
                                          </p:spTgt>
                                        </p:tgtEl>
                                        <p:attrNameLst>
                                          <p:attrName>ppt_w</p:attrName>
                                        </p:attrNameLst>
                                      </p:cBhvr>
                                      <p:tavLst>
                                        <p:tav tm="0">
                                          <p:val>
                                            <p:fltVal val="0"/>
                                          </p:val>
                                        </p:tav>
                                        <p:tav tm="100000">
                                          <p:val>
                                            <p:strVal val="#ppt_w"/>
                                          </p:val>
                                        </p:tav>
                                      </p:tavLst>
                                    </p:anim>
                                    <p:anim calcmode="lin" valueType="num">
                                      <p:cBhvr>
                                        <p:cTn id="29" dur="125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0" dur="125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p:cTn id="35" dur="1250" fill="hold"/>
                                        <p:tgtEl>
                                          <p:spTgt spid="3">
                                            <p:txEl>
                                              <p:pRg st="5" end="5"/>
                                            </p:txEl>
                                          </p:spTgt>
                                        </p:tgtEl>
                                        <p:attrNameLst>
                                          <p:attrName>ppt_w</p:attrName>
                                        </p:attrNameLst>
                                      </p:cBhvr>
                                      <p:tavLst>
                                        <p:tav tm="0">
                                          <p:val>
                                            <p:fltVal val="0"/>
                                          </p:val>
                                        </p:tav>
                                        <p:tav tm="100000">
                                          <p:val>
                                            <p:strVal val="#ppt_w"/>
                                          </p:val>
                                        </p:tav>
                                      </p:tavLst>
                                    </p:anim>
                                    <p:anim calcmode="lin" valueType="num">
                                      <p:cBhvr>
                                        <p:cTn id="36" dur="125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7" dur="125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 calcmode="lin" valueType="num">
                                      <p:cBhvr>
                                        <p:cTn id="42" dur="1250" fill="hold"/>
                                        <p:tgtEl>
                                          <p:spTgt spid="3">
                                            <p:txEl>
                                              <p:pRg st="6" end="6"/>
                                            </p:txEl>
                                          </p:spTgt>
                                        </p:tgtEl>
                                        <p:attrNameLst>
                                          <p:attrName>ppt_w</p:attrName>
                                        </p:attrNameLst>
                                      </p:cBhvr>
                                      <p:tavLst>
                                        <p:tav tm="0">
                                          <p:val>
                                            <p:fltVal val="0"/>
                                          </p:val>
                                        </p:tav>
                                        <p:tav tm="100000">
                                          <p:val>
                                            <p:strVal val="#ppt_w"/>
                                          </p:val>
                                        </p:tav>
                                      </p:tavLst>
                                    </p:anim>
                                    <p:anim calcmode="lin" valueType="num">
                                      <p:cBhvr>
                                        <p:cTn id="43" dur="125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44" dur="125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erson&#10;&#10;Description generated with high confidence"/>
          <p:cNvPicPr>
            <a:picLocks noChangeAspect="1"/>
          </p:cNvPicPr>
          <p:nvPr/>
        </p:nvPicPr>
        <p:blipFill rotWithShape="1">
          <a:blip r:embed="rId2"/>
          <a:srcRect l="2486" r="52395" b="-1"/>
          <a:stretch/>
        </p:blipFill>
        <p:spPr>
          <a:xfrm>
            <a:off x="7556408" y="10"/>
            <a:ext cx="4635591" cy="6857990"/>
          </a:xfrm>
          <a:prstGeom prst="rect">
            <a:avLst/>
          </a:prstGeom>
          <a:effectLst/>
        </p:spPr>
      </p:pic>
      <p:sp>
        <p:nvSpPr>
          <p:cNvPr id="3" name="Content Placeholder 2"/>
          <p:cNvSpPr>
            <a:spLocks noGrp="1"/>
          </p:cNvSpPr>
          <p:nvPr>
            <p:ph idx="1"/>
          </p:nvPr>
        </p:nvSpPr>
        <p:spPr>
          <a:xfrm>
            <a:off x="108284" y="144380"/>
            <a:ext cx="7327232" cy="6713620"/>
          </a:xfrm>
        </p:spPr>
        <p:txBody>
          <a:bodyPr>
            <a:normAutofit/>
          </a:bodyPr>
          <a:lstStyle/>
          <a:p>
            <a:pPr>
              <a:lnSpc>
                <a:spcPct val="70000"/>
              </a:lnSpc>
            </a:pPr>
            <a:r>
              <a:rPr lang="en-US" sz="3600" dirty="0"/>
              <a:t>In order to have the mind of Christ, one must first have saving faith in Christ </a:t>
            </a:r>
            <a:r>
              <a:rPr lang="en-US" sz="3600" i="1" dirty="0"/>
              <a:t>(John 1:12; 1 John 5:12). </a:t>
            </a:r>
          </a:p>
          <a:p>
            <a:pPr>
              <a:lnSpc>
                <a:spcPct val="70000"/>
              </a:lnSpc>
            </a:pPr>
            <a:r>
              <a:rPr lang="en-US" sz="3600" dirty="0"/>
              <a:t>After salvation, the believer is to live their lives under God’s influence                  </a:t>
            </a:r>
            <a:r>
              <a:rPr lang="en-US" sz="3600" i="1" dirty="0"/>
              <a:t>(Romans 8:1-17).</a:t>
            </a:r>
          </a:p>
          <a:p>
            <a:pPr>
              <a:lnSpc>
                <a:spcPct val="70000"/>
              </a:lnSpc>
            </a:pPr>
            <a:r>
              <a:rPr lang="en-US" sz="3600" dirty="0"/>
              <a:t>The Holy Spirit indwells and enlightens the believer, infusing him with wisdom—the mind of Christ – </a:t>
            </a:r>
            <a:r>
              <a:rPr lang="en-US" sz="3600" i="1" dirty="0"/>
              <a:t>(1 John 2:20-27).</a:t>
            </a:r>
          </a:p>
          <a:p>
            <a:pPr>
              <a:lnSpc>
                <a:spcPct val="70000"/>
              </a:lnSpc>
            </a:pPr>
            <a:r>
              <a:rPr lang="en-US" sz="3600" dirty="0"/>
              <a:t>The believer bears a responsibility to yield to the Spirit’s leading </a:t>
            </a:r>
            <a:r>
              <a:rPr lang="en-US" sz="3600" i="1" dirty="0"/>
              <a:t>(Ephesians 4:30) </a:t>
            </a:r>
            <a:r>
              <a:rPr lang="en-US" sz="3600" dirty="0"/>
              <a:t>and to allow the Spirit to transform and renew his mind through the Word of God </a:t>
            </a:r>
            <a:r>
              <a:rPr lang="en-US" sz="3600" i="1" dirty="0"/>
              <a:t>(Romans 12:1-2).</a:t>
            </a:r>
          </a:p>
        </p:txBody>
      </p:sp>
    </p:spTree>
    <p:extLst>
      <p:ext uri="{BB962C8B-B14F-4D97-AF65-F5344CB8AC3E}">
        <p14:creationId xmlns:p14="http://schemas.microsoft.com/office/powerpoint/2010/main" val="3789617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869" y="197174"/>
            <a:ext cx="10515600" cy="1325563"/>
          </a:xfrm>
        </p:spPr>
        <p:txBody>
          <a:bodyPr/>
          <a:lstStyle/>
          <a:p>
            <a:pPr algn="ctr"/>
            <a:r>
              <a:rPr lang="en-US" b="1" dirty="0">
                <a:solidFill>
                  <a:srgbClr val="FFFF00"/>
                </a:solidFill>
              </a:rPr>
              <a:t>Each piece of Armor has a direct </a:t>
            </a:r>
            <a:br>
              <a:rPr lang="en-US" b="1" dirty="0">
                <a:solidFill>
                  <a:srgbClr val="FFFF00"/>
                </a:solidFill>
              </a:rPr>
            </a:br>
            <a:r>
              <a:rPr lang="en-US" b="1" dirty="0">
                <a:solidFill>
                  <a:srgbClr val="FFFF00"/>
                </a:solidFill>
              </a:rPr>
              <a:t>correlation to the Word of God</a:t>
            </a:r>
          </a:p>
        </p:txBody>
      </p:sp>
      <p:pic>
        <p:nvPicPr>
          <p:cNvPr id="3" name="Picture 2"/>
          <p:cNvPicPr>
            <a:picLocks noChangeAspect="1"/>
          </p:cNvPicPr>
          <p:nvPr/>
        </p:nvPicPr>
        <p:blipFill>
          <a:blip r:embed="rId2"/>
          <a:stretch>
            <a:fillRect/>
          </a:stretch>
        </p:blipFill>
        <p:spPr>
          <a:xfrm>
            <a:off x="536608" y="1816399"/>
            <a:ext cx="11312091" cy="5041601"/>
          </a:xfrm>
          <a:prstGeom prst="rect">
            <a:avLst/>
          </a:prstGeom>
        </p:spPr>
      </p:pic>
      <p:pic>
        <p:nvPicPr>
          <p:cNvPr id="4" name="Picture 3"/>
          <p:cNvPicPr>
            <a:picLocks noChangeAspect="1"/>
          </p:cNvPicPr>
          <p:nvPr/>
        </p:nvPicPr>
        <p:blipFill rotWithShape="1">
          <a:blip r:embed="rId3"/>
          <a:srcRect l="10804" t="-869" r="11083" b="-405"/>
          <a:stretch/>
        </p:blipFill>
        <p:spPr>
          <a:xfrm>
            <a:off x="4119612" y="2117557"/>
            <a:ext cx="2720266" cy="245444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19207361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7551"/>
            <a:ext cx="5299788" cy="6885551"/>
          </a:xfrm>
          <a:prstGeom prst="rect">
            <a:avLst/>
          </a:prstGeom>
        </p:spPr>
      </p:pic>
      <p:sp>
        <p:nvSpPr>
          <p:cNvPr id="3" name="Rectangle 2"/>
          <p:cNvSpPr/>
          <p:nvPr/>
        </p:nvSpPr>
        <p:spPr>
          <a:xfrm>
            <a:off x="5523722" y="1655631"/>
            <a:ext cx="6568751" cy="2123658"/>
          </a:xfrm>
          <a:prstGeom prst="rect">
            <a:avLst/>
          </a:prstGeom>
        </p:spPr>
        <p:txBody>
          <a:bodyPr wrap="square">
            <a:spAutoFit/>
          </a:bodyPr>
          <a:lstStyle/>
          <a:p>
            <a:pPr algn="ctr"/>
            <a:r>
              <a:rPr lang="en-US" sz="4400" i="1" dirty="0"/>
              <a:t>“Stand therefore, having your loins girt about </a:t>
            </a:r>
          </a:p>
          <a:p>
            <a:pPr algn="ctr"/>
            <a:r>
              <a:rPr lang="en-US" sz="4400" i="1" dirty="0"/>
              <a:t>with truth.”</a:t>
            </a:r>
          </a:p>
        </p:txBody>
      </p:sp>
    </p:spTree>
    <p:extLst>
      <p:ext uri="{BB962C8B-B14F-4D97-AF65-F5344CB8AC3E}">
        <p14:creationId xmlns:p14="http://schemas.microsoft.com/office/powerpoint/2010/main" val="24502204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699" y="398681"/>
            <a:ext cx="10515600" cy="1325563"/>
          </a:xfrm>
        </p:spPr>
        <p:txBody>
          <a:bodyPr/>
          <a:lstStyle/>
          <a:p>
            <a:pPr algn="ctr"/>
            <a:r>
              <a:rPr lang="en-US" i="1" dirty="0"/>
              <a:t> John 17:17 “Sanctify them through thy truth: thy word is truth.”</a:t>
            </a:r>
          </a:p>
        </p:txBody>
      </p:sp>
      <p:pic>
        <p:nvPicPr>
          <p:cNvPr id="3" name="Picture 2"/>
          <p:cNvPicPr>
            <a:picLocks noChangeAspect="1"/>
          </p:cNvPicPr>
          <p:nvPr/>
        </p:nvPicPr>
        <p:blipFill>
          <a:blip r:embed="rId2"/>
          <a:stretch>
            <a:fillRect/>
          </a:stretch>
        </p:blipFill>
        <p:spPr>
          <a:xfrm>
            <a:off x="2428786" y="2725636"/>
            <a:ext cx="7531106" cy="3357921"/>
          </a:xfrm>
          <a:prstGeom prst="rect">
            <a:avLst/>
          </a:prstGeom>
        </p:spPr>
      </p:pic>
    </p:spTree>
    <p:extLst>
      <p:ext uri="{BB962C8B-B14F-4D97-AF65-F5344CB8AC3E}">
        <p14:creationId xmlns:p14="http://schemas.microsoft.com/office/powerpoint/2010/main" val="22073359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5278582" cy="6858000"/>
          </a:xfrm>
          <a:prstGeom prst="rect">
            <a:avLst/>
          </a:prstGeom>
        </p:spPr>
      </p:pic>
      <p:sp>
        <p:nvSpPr>
          <p:cNvPr id="3" name="Rectangle 2"/>
          <p:cNvSpPr/>
          <p:nvPr/>
        </p:nvSpPr>
        <p:spPr>
          <a:xfrm>
            <a:off x="5411756" y="1919387"/>
            <a:ext cx="6550089" cy="2123658"/>
          </a:xfrm>
          <a:prstGeom prst="rect">
            <a:avLst/>
          </a:prstGeom>
        </p:spPr>
        <p:txBody>
          <a:bodyPr wrap="square">
            <a:spAutoFit/>
          </a:bodyPr>
          <a:lstStyle/>
          <a:p>
            <a:pPr algn="ctr"/>
            <a:r>
              <a:rPr lang="en-US" sz="4400" i="1" dirty="0"/>
              <a:t> “And having on the breastplate of righteousness.”</a:t>
            </a:r>
          </a:p>
        </p:txBody>
      </p:sp>
    </p:spTree>
    <p:extLst>
      <p:ext uri="{BB962C8B-B14F-4D97-AF65-F5344CB8AC3E}">
        <p14:creationId xmlns:p14="http://schemas.microsoft.com/office/powerpoint/2010/main" val="25389036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5921" y="558071"/>
            <a:ext cx="10515600" cy="1325563"/>
          </a:xfrm>
        </p:spPr>
        <p:txBody>
          <a:bodyPr>
            <a:normAutofit fontScale="90000"/>
          </a:bodyPr>
          <a:lstStyle/>
          <a:p>
            <a:pPr algn="ctr"/>
            <a:r>
              <a:rPr lang="en-US" i="1" dirty="0"/>
              <a:t>Deut. 6:25 “And it shall be our righteousness, if we observe to do all these commandments before the LORD our God, as he hath commanded us.”</a:t>
            </a:r>
          </a:p>
        </p:txBody>
      </p:sp>
      <p:pic>
        <p:nvPicPr>
          <p:cNvPr id="3" name="Picture 2"/>
          <p:cNvPicPr>
            <a:picLocks noChangeAspect="1"/>
          </p:cNvPicPr>
          <p:nvPr/>
        </p:nvPicPr>
        <p:blipFill>
          <a:blip r:embed="rId2"/>
          <a:stretch>
            <a:fillRect/>
          </a:stretch>
        </p:blipFill>
        <p:spPr>
          <a:xfrm>
            <a:off x="2428786" y="2725636"/>
            <a:ext cx="7531106" cy="3357921"/>
          </a:xfrm>
          <a:prstGeom prst="rect">
            <a:avLst/>
          </a:prstGeom>
        </p:spPr>
      </p:pic>
    </p:spTree>
    <p:extLst>
      <p:ext uri="{BB962C8B-B14F-4D97-AF65-F5344CB8AC3E}">
        <p14:creationId xmlns:p14="http://schemas.microsoft.com/office/powerpoint/2010/main" val="37947497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667000" y="0"/>
            <a:ext cx="6858000" cy="6858000"/>
          </a:xfrm>
          <a:prstGeom prst="rect">
            <a:avLst/>
          </a:prstGeom>
        </p:spPr>
      </p:pic>
    </p:spTree>
    <p:extLst>
      <p:ext uri="{BB962C8B-B14F-4D97-AF65-F5344CB8AC3E}">
        <p14:creationId xmlns:p14="http://schemas.microsoft.com/office/powerpoint/2010/main" val="32532486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5278582" cy="6858000"/>
          </a:xfrm>
          <a:prstGeom prst="rect">
            <a:avLst/>
          </a:prstGeom>
        </p:spPr>
      </p:pic>
      <p:sp>
        <p:nvSpPr>
          <p:cNvPr id="4" name="Rectangle 3"/>
          <p:cNvSpPr/>
          <p:nvPr/>
        </p:nvSpPr>
        <p:spPr>
          <a:xfrm>
            <a:off x="5570375" y="1984702"/>
            <a:ext cx="6211643" cy="2123658"/>
          </a:xfrm>
          <a:prstGeom prst="rect">
            <a:avLst/>
          </a:prstGeom>
        </p:spPr>
        <p:txBody>
          <a:bodyPr wrap="square">
            <a:spAutoFit/>
          </a:bodyPr>
          <a:lstStyle/>
          <a:p>
            <a:pPr algn="ctr"/>
            <a:r>
              <a:rPr lang="en-US" sz="4400" i="1" dirty="0"/>
              <a:t> “And your feet shod with the preparation of the gospel of peace.”</a:t>
            </a:r>
          </a:p>
        </p:txBody>
      </p:sp>
    </p:spTree>
    <p:extLst>
      <p:ext uri="{BB962C8B-B14F-4D97-AF65-F5344CB8AC3E}">
        <p14:creationId xmlns:p14="http://schemas.microsoft.com/office/powerpoint/2010/main" val="39744194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668" y="985911"/>
            <a:ext cx="11937534" cy="1325563"/>
          </a:xfrm>
        </p:spPr>
        <p:txBody>
          <a:bodyPr>
            <a:noAutofit/>
          </a:bodyPr>
          <a:lstStyle/>
          <a:p>
            <a:pPr algn="ctr"/>
            <a:r>
              <a:rPr lang="en-US" sz="3600" i="1" dirty="0"/>
              <a:t>Rom. 10:14-15 “How then shall they call on him in whom they have not believed? and how shall they believe in him of whom they have not heard? and how shall they hear without a preacher? And how shall they preach, except they be sent? as it is written, How beautiful are the feet of them that preach the gospel of peace, and bring glad tidings of good things!”</a:t>
            </a:r>
          </a:p>
        </p:txBody>
      </p:sp>
      <p:pic>
        <p:nvPicPr>
          <p:cNvPr id="3" name="Picture 2"/>
          <p:cNvPicPr>
            <a:picLocks noChangeAspect="1"/>
          </p:cNvPicPr>
          <p:nvPr/>
        </p:nvPicPr>
        <p:blipFill>
          <a:blip r:embed="rId2"/>
          <a:stretch>
            <a:fillRect/>
          </a:stretch>
        </p:blipFill>
        <p:spPr>
          <a:xfrm>
            <a:off x="2445564" y="3430311"/>
            <a:ext cx="7531106" cy="3357921"/>
          </a:xfrm>
          <a:prstGeom prst="rect">
            <a:avLst/>
          </a:prstGeom>
        </p:spPr>
      </p:pic>
    </p:spTree>
    <p:extLst>
      <p:ext uri="{BB962C8B-B14F-4D97-AF65-F5344CB8AC3E}">
        <p14:creationId xmlns:p14="http://schemas.microsoft.com/office/powerpoint/2010/main" val="5646106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5278582" cy="6858000"/>
          </a:xfrm>
          <a:prstGeom prst="rect">
            <a:avLst/>
          </a:prstGeom>
        </p:spPr>
      </p:pic>
      <p:sp>
        <p:nvSpPr>
          <p:cNvPr id="3" name="Rectangle 2"/>
          <p:cNvSpPr/>
          <p:nvPr/>
        </p:nvSpPr>
        <p:spPr>
          <a:xfrm>
            <a:off x="5809862" y="1690062"/>
            <a:ext cx="6096000" cy="3477875"/>
          </a:xfrm>
          <a:prstGeom prst="rect">
            <a:avLst/>
          </a:prstGeom>
        </p:spPr>
        <p:txBody>
          <a:bodyPr>
            <a:spAutoFit/>
          </a:bodyPr>
          <a:lstStyle/>
          <a:p>
            <a:pPr algn="ctr"/>
            <a:r>
              <a:rPr lang="en-US" sz="4400" i="1" dirty="0"/>
              <a:t>“Above all, taking the shield of faith, wherewith ye shall be able to quench all the fiery darts of the wicked.”</a:t>
            </a:r>
          </a:p>
        </p:txBody>
      </p:sp>
    </p:spTree>
    <p:extLst>
      <p:ext uri="{BB962C8B-B14F-4D97-AF65-F5344CB8AC3E}">
        <p14:creationId xmlns:p14="http://schemas.microsoft.com/office/powerpoint/2010/main" val="8624790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2974" y="490960"/>
            <a:ext cx="10515600" cy="1325563"/>
          </a:xfrm>
        </p:spPr>
        <p:txBody>
          <a:bodyPr/>
          <a:lstStyle/>
          <a:p>
            <a:pPr algn="ctr"/>
            <a:r>
              <a:rPr lang="en-US" i="1" dirty="0"/>
              <a:t> Rom. 10:17 “So then faith cometh by hearing, and hearing by the word of God.”</a:t>
            </a:r>
          </a:p>
        </p:txBody>
      </p:sp>
      <p:pic>
        <p:nvPicPr>
          <p:cNvPr id="3" name="Picture 2"/>
          <p:cNvPicPr>
            <a:picLocks noChangeAspect="1"/>
          </p:cNvPicPr>
          <p:nvPr/>
        </p:nvPicPr>
        <p:blipFill>
          <a:blip r:embed="rId2"/>
          <a:stretch>
            <a:fillRect/>
          </a:stretch>
        </p:blipFill>
        <p:spPr>
          <a:xfrm>
            <a:off x="2428786" y="2725636"/>
            <a:ext cx="7531106" cy="3357921"/>
          </a:xfrm>
          <a:prstGeom prst="rect">
            <a:avLst/>
          </a:prstGeom>
        </p:spPr>
      </p:pic>
    </p:spTree>
    <p:extLst>
      <p:ext uri="{BB962C8B-B14F-4D97-AF65-F5344CB8AC3E}">
        <p14:creationId xmlns:p14="http://schemas.microsoft.com/office/powerpoint/2010/main" val="26925918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5278582" cy="6858000"/>
          </a:xfrm>
          <a:prstGeom prst="rect">
            <a:avLst/>
          </a:prstGeom>
        </p:spPr>
      </p:pic>
      <p:sp>
        <p:nvSpPr>
          <p:cNvPr id="3" name="Rectangle 2"/>
          <p:cNvSpPr/>
          <p:nvPr/>
        </p:nvSpPr>
        <p:spPr>
          <a:xfrm>
            <a:off x="5609497" y="2304996"/>
            <a:ext cx="6100422" cy="1446550"/>
          </a:xfrm>
          <a:prstGeom prst="rect">
            <a:avLst/>
          </a:prstGeom>
        </p:spPr>
        <p:txBody>
          <a:bodyPr wrap="square">
            <a:spAutoFit/>
          </a:bodyPr>
          <a:lstStyle/>
          <a:p>
            <a:pPr algn="ctr"/>
            <a:r>
              <a:rPr lang="en-US" sz="4400" i="1" dirty="0"/>
              <a:t>“And take the helmet</a:t>
            </a:r>
          </a:p>
          <a:p>
            <a:pPr algn="ctr"/>
            <a:r>
              <a:rPr lang="en-US" sz="4400" i="1" dirty="0"/>
              <a:t> of salvation.”</a:t>
            </a:r>
          </a:p>
        </p:txBody>
      </p:sp>
    </p:spTree>
    <p:extLst>
      <p:ext uri="{BB962C8B-B14F-4D97-AF65-F5344CB8AC3E}">
        <p14:creationId xmlns:p14="http://schemas.microsoft.com/office/powerpoint/2010/main" val="10664833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8809" y="549683"/>
            <a:ext cx="10515600" cy="1325563"/>
          </a:xfrm>
        </p:spPr>
        <p:txBody>
          <a:bodyPr>
            <a:normAutofit fontScale="90000"/>
          </a:bodyPr>
          <a:lstStyle/>
          <a:p>
            <a:pPr algn="ctr"/>
            <a:r>
              <a:rPr lang="en-US" i="1" dirty="0"/>
              <a:t> Col 1:5 “For the hope which is laid up for you in heaven, whereof ye heard before in the word of the truth of the gospel.” </a:t>
            </a:r>
          </a:p>
        </p:txBody>
      </p:sp>
      <p:pic>
        <p:nvPicPr>
          <p:cNvPr id="3" name="Picture 2"/>
          <p:cNvPicPr>
            <a:picLocks noChangeAspect="1"/>
          </p:cNvPicPr>
          <p:nvPr/>
        </p:nvPicPr>
        <p:blipFill>
          <a:blip r:embed="rId2"/>
          <a:stretch>
            <a:fillRect/>
          </a:stretch>
        </p:blipFill>
        <p:spPr>
          <a:xfrm>
            <a:off x="2428786" y="2725636"/>
            <a:ext cx="7531106" cy="3357921"/>
          </a:xfrm>
          <a:prstGeom prst="rect">
            <a:avLst/>
          </a:prstGeom>
        </p:spPr>
      </p:pic>
    </p:spTree>
    <p:extLst>
      <p:ext uri="{BB962C8B-B14F-4D97-AF65-F5344CB8AC3E}">
        <p14:creationId xmlns:p14="http://schemas.microsoft.com/office/powerpoint/2010/main" val="904076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5278582" cy="6858000"/>
          </a:xfrm>
          <a:prstGeom prst="rect">
            <a:avLst/>
          </a:prstGeom>
        </p:spPr>
      </p:pic>
      <p:sp>
        <p:nvSpPr>
          <p:cNvPr id="3" name="Rectangle 2"/>
          <p:cNvSpPr/>
          <p:nvPr/>
        </p:nvSpPr>
        <p:spPr>
          <a:xfrm>
            <a:off x="5464812" y="2155706"/>
            <a:ext cx="6525025" cy="2123658"/>
          </a:xfrm>
          <a:prstGeom prst="rect">
            <a:avLst/>
          </a:prstGeom>
        </p:spPr>
        <p:txBody>
          <a:bodyPr wrap="square">
            <a:spAutoFit/>
          </a:bodyPr>
          <a:lstStyle/>
          <a:p>
            <a:pPr algn="ctr"/>
            <a:r>
              <a:rPr lang="en-US" sz="4400" i="1" dirty="0"/>
              <a:t>“And the sword of the Spirit, which is the           Word of God.”</a:t>
            </a:r>
          </a:p>
        </p:txBody>
      </p:sp>
    </p:spTree>
    <p:extLst>
      <p:ext uri="{BB962C8B-B14F-4D97-AF65-F5344CB8AC3E}">
        <p14:creationId xmlns:p14="http://schemas.microsoft.com/office/powerpoint/2010/main" val="15556012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8141" y="918799"/>
            <a:ext cx="10515600" cy="1325563"/>
          </a:xfrm>
        </p:spPr>
        <p:txBody>
          <a:bodyPr>
            <a:normAutofit fontScale="90000"/>
          </a:bodyPr>
          <a:lstStyle/>
          <a:p>
            <a:pPr algn="ctr"/>
            <a:r>
              <a:rPr lang="en-US" i="1" dirty="0"/>
              <a:t> Heb. 4:12 “For the word of God is quick, and powerful, and sharper than any </a:t>
            </a:r>
            <a:r>
              <a:rPr lang="en-US" i="1" dirty="0" err="1"/>
              <a:t>twoedged</a:t>
            </a:r>
            <a:r>
              <a:rPr lang="en-US" i="1" dirty="0"/>
              <a:t> sword, piercing even to the dividing asunder of soul and spirit, and of the joints and marrow, and is a discerner of the thoughts and intents of the heart.”</a:t>
            </a:r>
          </a:p>
        </p:txBody>
      </p:sp>
      <p:pic>
        <p:nvPicPr>
          <p:cNvPr id="3" name="Picture 2"/>
          <p:cNvPicPr>
            <a:picLocks noChangeAspect="1"/>
          </p:cNvPicPr>
          <p:nvPr/>
        </p:nvPicPr>
        <p:blipFill>
          <a:blip r:embed="rId2"/>
          <a:stretch>
            <a:fillRect/>
          </a:stretch>
        </p:blipFill>
        <p:spPr>
          <a:xfrm>
            <a:off x="2412008" y="3371588"/>
            <a:ext cx="7531106" cy="3357921"/>
          </a:xfrm>
          <a:prstGeom prst="rect">
            <a:avLst/>
          </a:prstGeom>
        </p:spPr>
      </p:pic>
    </p:spTree>
    <p:extLst>
      <p:ext uri="{BB962C8B-B14F-4D97-AF65-F5344CB8AC3E}">
        <p14:creationId xmlns:p14="http://schemas.microsoft.com/office/powerpoint/2010/main" val="37261458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89071" y="0"/>
            <a:ext cx="5545123" cy="6858000"/>
          </a:xfrm>
        </p:spPr>
        <p:txBody>
          <a:bodyPr>
            <a:normAutofit/>
          </a:bodyPr>
          <a:lstStyle/>
          <a:p>
            <a:pPr algn="ctr"/>
            <a:r>
              <a:rPr lang="en-US" i="1" dirty="0"/>
              <a:t>(Isaiah 59:17) </a:t>
            </a:r>
            <a:br>
              <a:rPr lang="en-US" i="1" dirty="0"/>
            </a:br>
            <a:r>
              <a:rPr lang="en-US" i="1" dirty="0"/>
              <a:t>“For He put on righteousness as a breastplate, and an helmet of salvation upon His head; and he put on the garments of vengeance for clothing, and was clad with </a:t>
            </a:r>
            <a:br>
              <a:rPr lang="en-US" i="1" dirty="0"/>
            </a:br>
            <a:r>
              <a:rPr lang="en-US" i="1" u="sng" dirty="0"/>
              <a:t>zeal as a </a:t>
            </a:r>
            <a:r>
              <a:rPr lang="en-US" i="1" u="sng" dirty="0" err="1"/>
              <a:t>cloke</a:t>
            </a:r>
            <a:r>
              <a:rPr lang="en-US" i="1" dirty="0"/>
              <a:t>.”</a:t>
            </a:r>
          </a:p>
        </p:txBody>
      </p:sp>
      <p:pic>
        <p:nvPicPr>
          <p:cNvPr id="3" name="Picture 2"/>
          <p:cNvPicPr>
            <a:picLocks noChangeAspect="1"/>
          </p:cNvPicPr>
          <p:nvPr/>
        </p:nvPicPr>
        <p:blipFill>
          <a:blip r:embed="rId2"/>
          <a:stretch>
            <a:fillRect/>
          </a:stretch>
        </p:blipFill>
        <p:spPr>
          <a:xfrm>
            <a:off x="0" y="0"/>
            <a:ext cx="5278582" cy="6858000"/>
          </a:xfrm>
          <a:prstGeom prst="rect">
            <a:avLst/>
          </a:prstGeom>
        </p:spPr>
      </p:pic>
    </p:spTree>
    <p:extLst>
      <p:ext uri="{BB962C8B-B14F-4D97-AF65-F5344CB8AC3E}">
        <p14:creationId xmlns:p14="http://schemas.microsoft.com/office/powerpoint/2010/main" val="6904575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364" y="499349"/>
            <a:ext cx="10515600" cy="1325563"/>
          </a:xfrm>
        </p:spPr>
        <p:txBody>
          <a:bodyPr>
            <a:normAutofit fontScale="90000"/>
          </a:bodyPr>
          <a:lstStyle/>
          <a:p>
            <a:pPr algn="ctr"/>
            <a:r>
              <a:rPr lang="en-US" i="1" dirty="0"/>
              <a:t>Titus 2:14 “Who gave himself for us, that he might redeem us from all iniquity, and purify unto himself a peculiar people, zealous of good works.”</a:t>
            </a:r>
          </a:p>
        </p:txBody>
      </p:sp>
      <p:pic>
        <p:nvPicPr>
          <p:cNvPr id="3" name="Picture 2"/>
          <p:cNvPicPr>
            <a:picLocks noChangeAspect="1"/>
          </p:cNvPicPr>
          <p:nvPr/>
        </p:nvPicPr>
        <p:blipFill>
          <a:blip r:embed="rId2"/>
          <a:stretch>
            <a:fillRect/>
          </a:stretch>
        </p:blipFill>
        <p:spPr>
          <a:xfrm>
            <a:off x="2428786" y="2725636"/>
            <a:ext cx="7531106" cy="3357921"/>
          </a:xfrm>
          <a:prstGeom prst="rect">
            <a:avLst/>
          </a:prstGeom>
        </p:spPr>
      </p:pic>
    </p:spTree>
    <p:extLst>
      <p:ext uri="{BB962C8B-B14F-4D97-AF65-F5344CB8AC3E}">
        <p14:creationId xmlns:p14="http://schemas.microsoft.com/office/powerpoint/2010/main" val="21784880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2750" y="83976"/>
            <a:ext cx="7909249" cy="6988709"/>
          </a:xfrm>
        </p:spPr>
        <p:txBody>
          <a:bodyPr>
            <a:normAutofit fontScale="92500"/>
          </a:bodyPr>
          <a:lstStyle/>
          <a:p>
            <a:r>
              <a:rPr lang="en-US" sz="3400" i="1" dirty="0"/>
              <a:t>1 John 5:4-5 - For whatsoever is born of God </a:t>
            </a:r>
            <a:r>
              <a:rPr lang="en-US" sz="3400" i="1" dirty="0" err="1">
                <a:solidFill>
                  <a:srgbClr val="FFFF00"/>
                </a:solidFill>
              </a:rPr>
              <a:t>overcometh</a:t>
            </a:r>
            <a:r>
              <a:rPr lang="en-US" sz="3400" i="1" dirty="0"/>
              <a:t> the world: and this is the victory that </a:t>
            </a:r>
            <a:r>
              <a:rPr lang="en-US" sz="3400" i="1" dirty="0" err="1">
                <a:solidFill>
                  <a:srgbClr val="FFFF00"/>
                </a:solidFill>
              </a:rPr>
              <a:t>overcometh</a:t>
            </a:r>
            <a:r>
              <a:rPr lang="en-US" sz="3400" i="1" dirty="0"/>
              <a:t> the world, even our faith. Who is he that </a:t>
            </a:r>
            <a:r>
              <a:rPr lang="en-US" sz="3400" i="1" dirty="0" err="1">
                <a:solidFill>
                  <a:srgbClr val="FFFF00"/>
                </a:solidFill>
              </a:rPr>
              <a:t>overcometh</a:t>
            </a:r>
            <a:r>
              <a:rPr lang="en-US" sz="3400" i="1" dirty="0"/>
              <a:t> the world, but he that believeth that Jesus is the Son of God?</a:t>
            </a:r>
          </a:p>
          <a:p>
            <a:r>
              <a:rPr lang="en-US" sz="3400" i="1" dirty="0"/>
              <a:t>Romans 6:14 - For </a:t>
            </a:r>
            <a:r>
              <a:rPr lang="en-US" sz="3400" i="1" dirty="0">
                <a:solidFill>
                  <a:srgbClr val="FFFF00"/>
                </a:solidFill>
              </a:rPr>
              <a:t>sin shall not have dominion over you</a:t>
            </a:r>
            <a:r>
              <a:rPr lang="en-US" sz="3400" i="1" dirty="0"/>
              <a:t>: for ye are not under the law, but under grace.</a:t>
            </a:r>
          </a:p>
          <a:p>
            <a:r>
              <a:rPr lang="en-US" sz="3400" i="1" dirty="0"/>
              <a:t>Romans 8:37 - Nay, in all these things we are </a:t>
            </a:r>
            <a:r>
              <a:rPr lang="en-US" sz="3400" i="1" dirty="0">
                <a:solidFill>
                  <a:srgbClr val="FFFF00"/>
                </a:solidFill>
              </a:rPr>
              <a:t>more than conquerors </a:t>
            </a:r>
            <a:r>
              <a:rPr lang="en-US" sz="3400" i="1" dirty="0"/>
              <a:t>through him that loved us.</a:t>
            </a:r>
          </a:p>
          <a:p>
            <a:r>
              <a:rPr lang="en-US" sz="3400" i="1" dirty="0"/>
              <a:t> 2 Corinthians 2:14 - Now thanks be unto God, which </a:t>
            </a:r>
            <a:r>
              <a:rPr lang="en-US" sz="3400" i="1" dirty="0">
                <a:solidFill>
                  <a:srgbClr val="FFFF00"/>
                </a:solidFill>
              </a:rPr>
              <a:t>always </a:t>
            </a:r>
            <a:r>
              <a:rPr lang="en-US" sz="3400" i="1" dirty="0" err="1">
                <a:solidFill>
                  <a:srgbClr val="FFFF00"/>
                </a:solidFill>
              </a:rPr>
              <a:t>causeth</a:t>
            </a:r>
            <a:r>
              <a:rPr lang="en-US" sz="3400" i="1" dirty="0">
                <a:solidFill>
                  <a:srgbClr val="FFFF00"/>
                </a:solidFill>
              </a:rPr>
              <a:t> us to triumph</a:t>
            </a:r>
            <a:r>
              <a:rPr lang="en-US" sz="3400" i="1" dirty="0"/>
              <a:t> in Christ.</a:t>
            </a:r>
          </a:p>
          <a:p>
            <a:r>
              <a:rPr lang="en-US" sz="3400" i="1" dirty="0"/>
              <a:t>Philippians 4:13 - </a:t>
            </a:r>
            <a:r>
              <a:rPr lang="en-US" sz="3400" i="1" dirty="0">
                <a:solidFill>
                  <a:srgbClr val="FFFF00"/>
                </a:solidFill>
              </a:rPr>
              <a:t>I can do all things through Christ </a:t>
            </a:r>
            <a:r>
              <a:rPr lang="en-US" sz="3400" i="1" dirty="0"/>
              <a:t>which </a:t>
            </a:r>
            <a:r>
              <a:rPr lang="en-US" sz="3400" i="1" dirty="0" err="1"/>
              <a:t>strengtheneth</a:t>
            </a:r>
            <a:r>
              <a:rPr lang="en-US" sz="3400" i="1" dirty="0"/>
              <a:t> me.</a:t>
            </a:r>
          </a:p>
          <a:p>
            <a:endParaRPr lang="en-US" sz="3400" i="1" dirty="0"/>
          </a:p>
          <a:p>
            <a:endParaRPr lang="en-US" sz="3400" i="1" dirty="0"/>
          </a:p>
          <a:p>
            <a:endParaRPr lang="en-US" sz="3400" i="1" dirty="0"/>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95860" y="337757"/>
            <a:ext cx="3981933" cy="63541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763103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21229960">
            <a:off x="847825" y="1231399"/>
            <a:ext cx="8238424" cy="1325563"/>
          </a:xfrm>
          <a:ln/>
        </p:spPr>
        <p:style>
          <a:lnRef idx="1">
            <a:schemeClr val="accent5"/>
          </a:lnRef>
          <a:fillRef idx="3">
            <a:schemeClr val="accent5"/>
          </a:fillRef>
          <a:effectRef idx="2">
            <a:schemeClr val="accent5"/>
          </a:effectRef>
          <a:fontRef idx="minor">
            <a:schemeClr val="lt1"/>
          </a:fontRef>
        </p:style>
        <p:txBody>
          <a:bodyPr/>
          <a:lstStyle/>
          <a:p>
            <a:r>
              <a:rPr lang="en-US" dirty="0">
                <a:ln w="0"/>
                <a:solidFill>
                  <a:schemeClr val="bg1"/>
                </a:solidFill>
                <a:effectLst>
                  <a:outerShdw blurRad="38100" dist="19050" dir="2700000" algn="tl" rotWithShape="0">
                    <a:schemeClr val="dk1">
                      <a:alpha val="40000"/>
                    </a:schemeClr>
                  </a:outerShdw>
                </a:effectLst>
              </a:rPr>
              <a:t>Do you have on the Armor of God?</a:t>
            </a:r>
          </a:p>
        </p:txBody>
      </p:sp>
      <p:sp>
        <p:nvSpPr>
          <p:cNvPr id="3" name="Title 1"/>
          <p:cNvSpPr txBox="1">
            <a:spLocks/>
          </p:cNvSpPr>
          <p:nvPr/>
        </p:nvSpPr>
        <p:spPr>
          <a:xfrm rot="677560">
            <a:off x="6014987" y="4204001"/>
            <a:ext cx="5121442" cy="1325563"/>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n>
                  <a:solidFill>
                    <a:schemeClr val="bg1"/>
                  </a:solidFill>
                </a:ln>
                <a:solidFill>
                  <a:schemeClr val="bg1"/>
                </a:solidFill>
              </a:rPr>
              <a:t>No Armor no Victory!</a:t>
            </a:r>
          </a:p>
        </p:txBody>
      </p:sp>
    </p:spTree>
    <p:extLst>
      <p:ext uri="{BB962C8B-B14F-4D97-AF65-F5344CB8AC3E}">
        <p14:creationId xmlns:p14="http://schemas.microsoft.com/office/powerpoint/2010/main" val="31038406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80">
                                          <p:stCondLst>
                                            <p:cond delay="0"/>
                                          </p:stCondLst>
                                        </p:cTn>
                                        <p:tgtEl>
                                          <p:spTgt spid="3"/>
                                        </p:tgtEl>
                                      </p:cBhvr>
                                    </p:animEffect>
                                    <p:anim calcmode="lin" valueType="num">
                                      <p:cBhvr>
                                        <p:cTn id="15"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0" dur="26">
                                          <p:stCondLst>
                                            <p:cond delay="650"/>
                                          </p:stCondLst>
                                        </p:cTn>
                                        <p:tgtEl>
                                          <p:spTgt spid="3"/>
                                        </p:tgtEl>
                                      </p:cBhvr>
                                      <p:to x="100000" y="60000"/>
                                    </p:animScale>
                                    <p:animScale>
                                      <p:cBhvr>
                                        <p:cTn id="21" dur="166" decel="50000">
                                          <p:stCondLst>
                                            <p:cond delay="676"/>
                                          </p:stCondLst>
                                        </p:cTn>
                                        <p:tgtEl>
                                          <p:spTgt spid="3"/>
                                        </p:tgtEl>
                                      </p:cBhvr>
                                      <p:to x="100000" y="100000"/>
                                    </p:animScale>
                                    <p:animScale>
                                      <p:cBhvr>
                                        <p:cTn id="22" dur="26">
                                          <p:stCondLst>
                                            <p:cond delay="1312"/>
                                          </p:stCondLst>
                                        </p:cTn>
                                        <p:tgtEl>
                                          <p:spTgt spid="3"/>
                                        </p:tgtEl>
                                      </p:cBhvr>
                                      <p:to x="100000" y="80000"/>
                                    </p:animScale>
                                    <p:animScale>
                                      <p:cBhvr>
                                        <p:cTn id="23" dur="166" decel="50000">
                                          <p:stCondLst>
                                            <p:cond delay="1338"/>
                                          </p:stCondLst>
                                        </p:cTn>
                                        <p:tgtEl>
                                          <p:spTgt spid="3"/>
                                        </p:tgtEl>
                                      </p:cBhvr>
                                      <p:to x="100000" y="100000"/>
                                    </p:animScale>
                                    <p:animScale>
                                      <p:cBhvr>
                                        <p:cTn id="24" dur="26">
                                          <p:stCondLst>
                                            <p:cond delay="1642"/>
                                          </p:stCondLst>
                                        </p:cTn>
                                        <p:tgtEl>
                                          <p:spTgt spid="3"/>
                                        </p:tgtEl>
                                      </p:cBhvr>
                                      <p:to x="100000" y="90000"/>
                                    </p:animScale>
                                    <p:animScale>
                                      <p:cBhvr>
                                        <p:cTn id="25" dur="166" decel="50000">
                                          <p:stCondLst>
                                            <p:cond delay="1668"/>
                                          </p:stCondLst>
                                        </p:cTn>
                                        <p:tgtEl>
                                          <p:spTgt spid="3"/>
                                        </p:tgtEl>
                                      </p:cBhvr>
                                      <p:to x="100000" y="100000"/>
                                    </p:animScale>
                                    <p:animScale>
                                      <p:cBhvr>
                                        <p:cTn id="26" dur="26">
                                          <p:stCondLst>
                                            <p:cond delay="1808"/>
                                          </p:stCondLst>
                                        </p:cTn>
                                        <p:tgtEl>
                                          <p:spTgt spid="3"/>
                                        </p:tgtEl>
                                      </p:cBhvr>
                                      <p:to x="100000" y="95000"/>
                                    </p:animScale>
                                    <p:animScale>
                                      <p:cBhvr>
                                        <p:cTn id="27"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78704" y="0"/>
            <a:ext cx="5273984" cy="6858000"/>
          </a:xfrm>
          <a:prstGeom prst="rect">
            <a:avLst/>
          </a:prstGeom>
        </p:spPr>
      </p:pic>
      <p:pic>
        <p:nvPicPr>
          <p:cNvPr id="4" name="Picture 3"/>
          <p:cNvPicPr>
            <a:picLocks noChangeAspect="1"/>
          </p:cNvPicPr>
          <p:nvPr/>
        </p:nvPicPr>
        <p:blipFill>
          <a:blip r:embed="rId3"/>
          <a:stretch>
            <a:fillRect/>
          </a:stretch>
        </p:blipFill>
        <p:spPr>
          <a:xfrm>
            <a:off x="3278704" y="0"/>
            <a:ext cx="5279137" cy="6858000"/>
          </a:xfrm>
          <a:prstGeom prst="rect">
            <a:avLst/>
          </a:prstGeom>
        </p:spPr>
      </p:pic>
      <p:pic>
        <p:nvPicPr>
          <p:cNvPr id="5" name="Picture 4"/>
          <p:cNvPicPr>
            <a:picLocks noChangeAspect="1"/>
          </p:cNvPicPr>
          <p:nvPr/>
        </p:nvPicPr>
        <p:blipFill>
          <a:blip r:embed="rId4"/>
          <a:stretch>
            <a:fillRect/>
          </a:stretch>
        </p:blipFill>
        <p:spPr>
          <a:xfrm>
            <a:off x="3273551" y="0"/>
            <a:ext cx="5279137" cy="6858000"/>
          </a:xfrm>
          <a:prstGeom prst="rect">
            <a:avLst/>
          </a:prstGeom>
        </p:spPr>
      </p:pic>
      <p:pic>
        <p:nvPicPr>
          <p:cNvPr id="6" name="Picture 5"/>
          <p:cNvPicPr>
            <a:picLocks noChangeAspect="1"/>
          </p:cNvPicPr>
          <p:nvPr/>
        </p:nvPicPr>
        <p:blipFill>
          <a:blip r:embed="rId5"/>
          <a:stretch>
            <a:fillRect/>
          </a:stretch>
        </p:blipFill>
        <p:spPr>
          <a:xfrm>
            <a:off x="3284412" y="0"/>
            <a:ext cx="5278582" cy="6858000"/>
          </a:xfrm>
          <a:prstGeom prst="rect">
            <a:avLst/>
          </a:prstGeom>
        </p:spPr>
      </p:pic>
      <p:pic>
        <p:nvPicPr>
          <p:cNvPr id="7" name="Picture 6"/>
          <p:cNvPicPr>
            <a:picLocks noChangeAspect="1"/>
          </p:cNvPicPr>
          <p:nvPr/>
        </p:nvPicPr>
        <p:blipFill>
          <a:blip r:embed="rId6"/>
          <a:stretch>
            <a:fillRect/>
          </a:stretch>
        </p:blipFill>
        <p:spPr>
          <a:xfrm>
            <a:off x="3283857" y="0"/>
            <a:ext cx="5279137" cy="6858000"/>
          </a:xfrm>
          <a:prstGeom prst="rect">
            <a:avLst/>
          </a:prstGeom>
        </p:spPr>
      </p:pic>
      <p:pic>
        <p:nvPicPr>
          <p:cNvPr id="8" name="Picture 7"/>
          <p:cNvPicPr>
            <a:picLocks noChangeAspect="1"/>
          </p:cNvPicPr>
          <p:nvPr/>
        </p:nvPicPr>
        <p:blipFill>
          <a:blip r:embed="rId7"/>
          <a:stretch>
            <a:fillRect/>
          </a:stretch>
        </p:blipFill>
        <p:spPr>
          <a:xfrm>
            <a:off x="3273551" y="0"/>
            <a:ext cx="5279137" cy="6858000"/>
          </a:xfrm>
          <a:prstGeom prst="rect">
            <a:avLst/>
          </a:prstGeom>
        </p:spPr>
      </p:pic>
      <p:pic>
        <p:nvPicPr>
          <p:cNvPr id="9" name="Picture 8"/>
          <p:cNvPicPr>
            <a:picLocks noChangeAspect="1"/>
          </p:cNvPicPr>
          <p:nvPr/>
        </p:nvPicPr>
        <p:blipFill>
          <a:blip r:embed="rId8"/>
          <a:stretch>
            <a:fillRect/>
          </a:stretch>
        </p:blipFill>
        <p:spPr>
          <a:xfrm>
            <a:off x="3278705" y="0"/>
            <a:ext cx="5284290" cy="6858000"/>
          </a:xfrm>
          <a:prstGeom prst="rect">
            <a:avLst/>
          </a:prstGeom>
        </p:spPr>
      </p:pic>
      <p:pic>
        <p:nvPicPr>
          <p:cNvPr id="2" name="Picture 1"/>
          <p:cNvPicPr>
            <a:picLocks noChangeAspect="1"/>
          </p:cNvPicPr>
          <p:nvPr/>
        </p:nvPicPr>
        <p:blipFill>
          <a:blip r:embed="rId9"/>
          <a:stretch>
            <a:fillRect/>
          </a:stretch>
        </p:blipFill>
        <p:spPr>
          <a:xfrm>
            <a:off x="3273552" y="0"/>
            <a:ext cx="5311064" cy="6858000"/>
          </a:xfrm>
          <a:prstGeom prst="rect">
            <a:avLst/>
          </a:prstGeom>
        </p:spPr>
      </p:pic>
    </p:spTree>
    <p:extLst>
      <p:ext uri="{BB962C8B-B14F-4D97-AF65-F5344CB8AC3E}">
        <p14:creationId xmlns:p14="http://schemas.microsoft.com/office/powerpoint/2010/main" val="16672884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2"/>
          <a:stretch>
            <a:fillRect/>
          </a:stretch>
        </p:blipFill>
        <p:spPr>
          <a:xfrm>
            <a:off x="1370044" y="0"/>
            <a:ext cx="9451911" cy="7151117"/>
          </a:xfrm>
          <a:prstGeom prst="rect">
            <a:avLst/>
          </a:prstGeom>
        </p:spPr>
      </p:pic>
    </p:spTree>
    <p:extLst>
      <p:ext uri="{BB962C8B-B14F-4D97-AF65-F5344CB8AC3E}">
        <p14:creationId xmlns:p14="http://schemas.microsoft.com/office/powerpoint/2010/main" val="42527034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976" y="361175"/>
            <a:ext cx="12191999" cy="1446550"/>
          </a:xfrm>
          <a:prstGeom prst="rect">
            <a:avLst/>
          </a:prstGeom>
        </p:spPr>
        <p:txBody>
          <a:bodyPr wrap="square">
            <a:spAutoFit/>
          </a:bodyPr>
          <a:lstStyle/>
          <a:p>
            <a:pPr algn="ctr"/>
            <a:r>
              <a:rPr lang="en-US" sz="4400" dirty="0"/>
              <a:t>THE ARMOR OR OF GOD</a:t>
            </a:r>
          </a:p>
          <a:p>
            <a:pPr algn="ctr"/>
            <a:r>
              <a:rPr lang="en-US" sz="4400" i="1" dirty="0"/>
              <a:t>(Part 1)</a:t>
            </a:r>
          </a:p>
        </p:txBody>
      </p:sp>
      <p:pic>
        <p:nvPicPr>
          <p:cNvPr id="3" name="Picture 2"/>
          <p:cNvPicPr>
            <a:picLocks noChangeAspect="1"/>
          </p:cNvPicPr>
          <p:nvPr/>
        </p:nvPicPr>
        <p:blipFill>
          <a:blip r:embed="rId2"/>
          <a:stretch>
            <a:fillRect/>
          </a:stretch>
        </p:blipFill>
        <p:spPr>
          <a:xfrm>
            <a:off x="3105235" y="2234760"/>
            <a:ext cx="5813575" cy="4358022"/>
          </a:xfrm>
          <a:prstGeom prst="rect">
            <a:avLst/>
          </a:prstGeom>
        </p:spPr>
      </p:pic>
    </p:spTree>
    <p:extLst>
      <p:ext uri="{BB962C8B-B14F-4D97-AF65-F5344CB8AC3E}">
        <p14:creationId xmlns:p14="http://schemas.microsoft.com/office/powerpoint/2010/main" val="38802616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6124" r="6092"/>
          <a:stretch/>
        </p:blipFill>
        <p:spPr>
          <a:xfrm>
            <a:off x="0" y="0"/>
            <a:ext cx="4635571" cy="6857990"/>
          </a:xfrm>
          <a:prstGeom prst="rect">
            <a:avLst/>
          </a:prstGeom>
          <a:effectLst/>
        </p:spPr>
      </p:pic>
      <p:sp>
        <p:nvSpPr>
          <p:cNvPr id="3" name="Content Placeholder 2"/>
          <p:cNvSpPr>
            <a:spLocks noGrp="1"/>
          </p:cNvSpPr>
          <p:nvPr>
            <p:ph idx="1"/>
          </p:nvPr>
        </p:nvSpPr>
        <p:spPr>
          <a:xfrm>
            <a:off x="5486400" y="176179"/>
            <a:ext cx="6560191" cy="6857990"/>
          </a:xfrm>
        </p:spPr>
        <p:txBody>
          <a:bodyPr>
            <a:noAutofit/>
          </a:bodyPr>
          <a:lstStyle/>
          <a:p>
            <a:pPr marL="0" indent="0" algn="ctr">
              <a:buNone/>
            </a:pPr>
            <a:r>
              <a:rPr lang="en-US" sz="4000" i="1" dirty="0"/>
              <a:t>“Finally, my brethren, be strong in the Lord, and in the power of his might. </a:t>
            </a:r>
            <a:r>
              <a:rPr lang="en-US" sz="4000" i="1" u="sng" dirty="0"/>
              <a:t>Put on the whole </a:t>
            </a:r>
            <a:r>
              <a:rPr lang="en-US" sz="4000" i="1" u="sng" dirty="0" err="1"/>
              <a:t>armour</a:t>
            </a:r>
            <a:r>
              <a:rPr lang="en-US" sz="4000" i="1" u="sng" dirty="0"/>
              <a:t> of God</a:t>
            </a:r>
            <a:r>
              <a:rPr lang="en-US" sz="4000" i="1" dirty="0"/>
              <a:t>, that ye may be able to stand against the wiles of the devil. For we wrestle not against flesh and blood, but against principalities, against powers, against the rulers of the darkness of this world, against spiritual wickedness in high places.”</a:t>
            </a:r>
          </a:p>
        </p:txBody>
      </p:sp>
      <p:pic>
        <p:nvPicPr>
          <p:cNvPr id="5" name="Picture 4"/>
          <p:cNvPicPr>
            <a:picLocks noChangeAspect="1"/>
          </p:cNvPicPr>
          <p:nvPr/>
        </p:nvPicPr>
        <p:blipFill>
          <a:blip r:embed="rId3"/>
          <a:stretch>
            <a:fillRect/>
          </a:stretch>
        </p:blipFill>
        <p:spPr>
          <a:xfrm>
            <a:off x="0" y="0"/>
            <a:ext cx="5279451" cy="6858000"/>
          </a:xfrm>
          <a:prstGeom prst="rect">
            <a:avLst/>
          </a:prstGeom>
        </p:spPr>
      </p:pic>
    </p:spTree>
    <p:extLst>
      <p:ext uri="{BB962C8B-B14F-4D97-AF65-F5344CB8AC3E}">
        <p14:creationId xmlns:p14="http://schemas.microsoft.com/office/powerpoint/2010/main" val="26825875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976" y="361175"/>
            <a:ext cx="12191999" cy="1446550"/>
          </a:xfrm>
          <a:prstGeom prst="rect">
            <a:avLst/>
          </a:prstGeom>
        </p:spPr>
        <p:txBody>
          <a:bodyPr wrap="square">
            <a:spAutoFit/>
          </a:bodyPr>
          <a:lstStyle/>
          <a:p>
            <a:pPr algn="ctr"/>
            <a:r>
              <a:rPr lang="en-US" sz="4400" dirty="0"/>
              <a:t>HOW TO PUT ON THE ARMOR OF GOD</a:t>
            </a:r>
          </a:p>
          <a:p>
            <a:pPr algn="ctr"/>
            <a:r>
              <a:rPr lang="en-US" sz="4400" i="1" dirty="0"/>
              <a:t>(Part 2)</a:t>
            </a:r>
          </a:p>
        </p:txBody>
      </p:sp>
      <p:pic>
        <p:nvPicPr>
          <p:cNvPr id="3" name="Picture 2"/>
          <p:cNvPicPr>
            <a:picLocks noChangeAspect="1"/>
          </p:cNvPicPr>
          <p:nvPr/>
        </p:nvPicPr>
        <p:blipFill>
          <a:blip r:embed="rId2"/>
          <a:stretch>
            <a:fillRect/>
          </a:stretch>
        </p:blipFill>
        <p:spPr>
          <a:xfrm>
            <a:off x="3105235" y="2234760"/>
            <a:ext cx="5813575" cy="4358022"/>
          </a:xfrm>
          <a:prstGeom prst="rect">
            <a:avLst/>
          </a:prstGeom>
        </p:spPr>
      </p:pic>
    </p:spTree>
    <p:extLst>
      <p:ext uri="{BB962C8B-B14F-4D97-AF65-F5344CB8AC3E}">
        <p14:creationId xmlns:p14="http://schemas.microsoft.com/office/powerpoint/2010/main" val="13992333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6124" r="6092"/>
          <a:stretch/>
        </p:blipFill>
        <p:spPr>
          <a:xfrm>
            <a:off x="0" y="0"/>
            <a:ext cx="4635571" cy="6857990"/>
          </a:xfrm>
          <a:prstGeom prst="rect">
            <a:avLst/>
          </a:prstGeom>
          <a:effectLst/>
        </p:spPr>
      </p:pic>
      <p:sp>
        <p:nvSpPr>
          <p:cNvPr id="3" name="Content Placeholder 2"/>
          <p:cNvSpPr>
            <a:spLocks noGrp="1"/>
          </p:cNvSpPr>
          <p:nvPr>
            <p:ph idx="1"/>
          </p:nvPr>
        </p:nvSpPr>
        <p:spPr>
          <a:xfrm>
            <a:off x="5279451" y="1868101"/>
            <a:ext cx="6912549" cy="6857990"/>
          </a:xfrm>
        </p:spPr>
        <p:txBody>
          <a:bodyPr>
            <a:normAutofit/>
          </a:bodyPr>
          <a:lstStyle/>
          <a:p>
            <a:pPr marL="0" indent="0" algn="ctr">
              <a:buNone/>
            </a:pPr>
            <a:r>
              <a:rPr lang="en-US" sz="4400" i="1" dirty="0"/>
              <a:t>“Wherefore take unto you the whole </a:t>
            </a:r>
            <a:r>
              <a:rPr lang="en-US" sz="4400" i="1" dirty="0" err="1"/>
              <a:t>armour</a:t>
            </a:r>
            <a:r>
              <a:rPr lang="en-US" sz="4400" i="1" dirty="0"/>
              <a:t> of God, </a:t>
            </a:r>
            <a:r>
              <a:rPr lang="en-US" sz="4400" i="1" u="sng" dirty="0"/>
              <a:t>that ye may be able to withstand in the evil day</a:t>
            </a:r>
            <a:r>
              <a:rPr lang="en-US" sz="4400" i="1" dirty="0"/>
              <a:t>, and having done all, to stand…”</a:t>
            </a:r>
          </a:p>
        </p:txBody>
      </p:sp>
      <p:pic>
        <p:nvPicPr>
          <p:cNvPr id="5" name="Picture 4"/>
          <p:cNvPicPr>
            <a:picLocks noChangeAspect="1"/>
          </p:cNvPicPr>
          <p:nvPr/>
        </p:nvPicPr>
        <p:blipFill>
          <a:blip r:embed="rId3"/>
          <a:stretch>
            <a:fillRect/>
          </a:stretch>
        </p:blipFill>
        <p:spPr>
          <a:xfrm>
            <a:off x="0" y="0"/>
            <a:ext cx="5279451" cy="6858000"/>
          </a:xfrm>
          <a:prstGeom prst="rect">
            <a:avLst/>
          </a:prstGeom>
        </p:spPr>
      </p:pic>
    </p:spTree>
    <p:extLst>
      <p:ext uri="{BB962C8B-B14F-4D97-AF65-F5344CB8AC3E}">
        <p14:creationId xmlns:p14="http://schemas.microsoft.com/office/powerpoint/2010/main" val="5607611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557</TotalTime>
  <Words>1511</Words>
  <Application>Microsoft Office PowerPoint</Application>
  <PresentationFormat>Widescreen</PresentationFormat>
  <Paragraphs>96</Paragraphs>
  <Slides>52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52</vt:i4>
      </vt:variant>
    </vt:vector>
  </HeadingPairs>
  <TitlesOfParts>
    <vt:vector size="56" baseType="lpstr">
      <vt:lpstr>Arial</vt:lpstr>
      <vt:lpstr>Calibri</vt:lpstr>
      <vt:lpstr>Calibri Light</vt:lpstr>
      <vt:lpstr>1_Office Theme</vt:lpstr>
      <vt:lpstr>PowerPoint Presentation</vt:lpstr>
      <vt:lpstr>Topics to be studied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“Thou therefore endure hardness, as a good soldier of Jesus Christ…No man that warreth entangleth himself with the affairs of this life; that he may please him who hath chosen him to be a soldier…that thou by them mightest war a good warfare…Fight the good fight of faith, lay hold on eternal life…For thou hast girded me with strength unto the battle…For if the trumpet give an uncertain sound, who shall prepare himself to the battle?”</vt:lpstr>
      <vt:lpstr>PowerPoint Presentation</vt:lpstr>
      <vt:lpstr>(Isaiah 59:17)  “For He put on righteousness as a breastplate, and an helmet of salvation upon His head; and He put on the garments of vengeance for clothing, and was clad with  zeal as a cloke.”</vt:lpstr>
      <vt:lpstr>What purpose did the cloak serve in the Roman army?</vt:lpstr>
      <vt:lpstr>The cloak served multiple important functions for the Roman soldier. It provided warmth, which was important to defend against the cold. Natural oils were used to make it nearly waterproof, which was important when the rains came. It also provided makeshift bedding, which was important during long marches. </vt:lpstr>
      <vt:lpstr> Without his cloak, a soldier was subject to bitter cold, freezing rain and painfully uncomfortable nights. These unfortunate conditions would give a noticeable edge to a better equipped enemy, since a cold, wet and sore soldier can easily be a demotivated soldier. And a demotivated soldier, while not incapable of fighting, will not be performing at his peak. </vt:lpstr>
      <vt:lpstr>  </vt:lpstr>
      <vt:lpstr>  </vt:lpstr>
      <vt:lpstr>(John 2:13-17)  “And the Jews' passover was at hand, and Jesus went up to Jerusalem, And found in the temple those that sold oxen and sheep and doves, and the changers of money sitting: And when he had made a scourge of small cords, he drove them all out of the temple, and the sheep, and the oxen; and poured out the changers' money, and overthrew the tables; And said unto them that sold doves, Take these things hence; make not my Father's house an house of merchandise. And his disciples remembered that it was written, The zeal of thine house hath eaten me up.” </vt:lpstr>
      <vt:lpstr>PowerPoint Presentation</vt:lpstr>
      <vt:lpstr>PowerPoint Presentation</vt:lpstr>
      <vt:lpstr>PowerPoint Presentation</vt:lpstr>
      <vt:lpstr>“Let this mind be in you that  was also in Christ Jesus…Forasmuch then as Christ hath suffered for us in the flesh, arm yourselves likewise with the same mind…For the weapons of our warfare are not carnal, but mighty through God to the pulling down of strong holds; Casting down imaginations, and every high thing that exalteth itself against the knowledge of God, and bringing into captivity every thought to the obedience of Christ.”</vt:lpstr>
      <vt:lpstr>(1 Corinthians 2:16)  “For who hath known the mind of the Lord, that he may instruct him? But we have the mind of Christ.” </vt:lpstr>
      <vt:lpstr>Question: "How can we have                         the mind of Christ?"</vt:lpstr>
      <vt:lpstr>The Mind of Christ (1 Corinthians 2:4-3:1-2)</vt:lpstr>
      <vt:lpstr>PowerPoint Presentation</vt:lpstr>
      <vt:lpstr>Each piece of Armor has a direct  correlation to the Word of God</vt:lpstr>
      <vt:lpstr>PowerPoint Presentation</vt:lpstr>
      <vt:lpstr> John 17:17 “Sanctify them through thy truth: thy word is truth.”</vt:lpstr>
      <vt:lpstr>PowerPoint Presentation</vt:lpstr>
      <vt:lpstr>Deut. 6:25 “And it shall be our righteousness, if we observe to do all these commandments before the LORD our God, as he hath commanded us.”</vt:lpstr>
      <vt:lpstr>PowerPoint Presentation</vt:lpstr>
      <vt:lpstr>Rom. 10:14-15 “How then shall they call on him in whom they have not believed? and how shall they believe in him of whom they have not heard? and how shall they hear without a preacher? And how shall they preach, except they be sent? as it is written, How beautiful are the feet of them that preach the gospel of peace, and bring glad tidings of good things!”</vt:lpstr>
      <vt:lpstr>PowerPoint Presentation</vt:lpstr>
      <vt:lpstr> Rom. 10:17 “So then faith cometh by hearing, and hearing by the word of God.”</vt:lpstr>
      <vt:lpstr>PowerPoint Presentation</vt:lpstr>
      <vt:lpstr> Col 1:5 “For the hope which is laid up for you in heaven, whereof ye heard before in the word of the truth of the gospel.” </vt:lpstr>
      <vt:lpstr>PowerPoint Presentation</vt:lpstr>
      <vt:lpstr> Heb. 4:12 “For the word of God is quick, and powerful, and sharper than any twoedged sword, piercing even to the dividing asunder of soul and spirit, and of the joints and marrow, and is a discerner of the thoughts and intents of the heart.”</vt:lpstr>
      <vt:lpstr>(Isaiah 59:17)  “For He put on righteousness as a breastplate, and an helmet of salvation upon His head; and he put on the garments of vengeance for clothing, and was clad with  zeal as a cloke.”</vt:lpstr>
      <vt:lpstr>Titus 2:14 “Who gave himself for us, that he might redeem us from all iniquity, and purify unto himself a peculiar people, zealous of good works.”</vt:lpstr>
      <vt:lpstr>Do you have on the Armor of God?</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White</dc:creator>
  <cp:lastModifiedBy>Dan White</cp:lastModifiedBy>
  <cp:revision>34</cp:revision>
  <dcterms:created xsi:type="dcterms:W3CDTF">2017-05-10T11:45:27Z</dcterms:created>
  <dcterms:modified xsi:type="dcterms:W3CDTF">2017-05-10T21:04:35Z</dcterms:modified>
</cp:coreProperties>
</file>