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7" r:id="rId2"/>
    <p:sldId id="258" r:id="rId3"/>
    <p:sldId id="322" r:id="rId4"/>
    <p:sldId id="259" r:id="rId5"/>
    <p:sldId id="260" r:id="rId6"/>
    <p:sldId id="261" r:id="rId7"/>
    <p:sldId id="263" r:id="rId8"/>
    <p:sldId id="264" r:id="rId9"/>
    <p:sldId id="265" r:id="rId10"/>
    <p:sldId id="267" r:id="rId11"/>
    <p:sldId id="271" r:id="rId12"/>
    <p:sldId id="318" r:id="rId13"/>
    <p:sldId id="272" r:id="rId14"/>
    <p:sldId id="274" r:id="rId15"/>
    <p:sldId id="275" r:id="rId16"/>
    <p:sldId id="276" r:id="rId17"/>
    <p:sldId id="279" r:id="rId18"/>
    <p:sldId id="280" r:id="rId19"/>
    <p:sldId id="282" r:id="rId20"/>
    <p:sldId id="283" r:id="rId21"/>
    <p:sldId id="284" r:id="rId22"/>
    <p:sldId id="285" r:id="rId23"/>
    <p:sldId id="287" r:id="rId24"/>
    <p:sldId id="290" r:id="rId25"/>
    <p:sldId id="291" r:id="rId26"/>
    <p:sldId id="319"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20" r:id="rId49"/>
    <p:sldId id="313" r:id="rId50"/>
    <p:sldId id="314" r:id="rId51"/>
    <p:sldId id="315" r:id="rId52"/>
    <p:sldId id="321" r:id="rId53"/>
    <p:sldId id="316" r:id="rId54"/>
    <p:sldId id="31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86" autoAdjust="0"/>
    <p:restoredTop sz="94660"/>
  </p:normalViewPr>
  <p:slideViewPr>
    <p:cSldViewPr snapToGrid="0">
      <p:cViewPr varScale="1">
        <p:scale>
          <a:sx n="110" d="100"/>
          <a:sy n="110" d="100"/>
        </p:scale>
        <p:origin x="12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B5DDD-C23F-4671-B6B5-0016DDDA6EDB}" type="datetimeFigureOut">
              <a:rPr lang="en-US" smtClean="0"/>
              <a:t>5/3/2017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337A8C-B249-4A89-A110-F9E5A017C72B}" type="slidenum">
              <a:rPr lang="en-US" smtClean="0"/>
              <a:t>‹#›</a:t>
            </a:fld>
            <a:endParaRPr lang="en-US"/>
          </a:p>
        </p:txBody>
      </p:sp>
    </p:spTree>
    <p:extLst>
      <p:ext uri="{BB962C8B-B14F-4D97-AF65-F5344CB8AC3E}">
        <p14:creationId xmlns:p14="http://schemas.microsoft.com/office/powerpoint/2010/main" val="269167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8B4AFF1-F485-42C4-8AD1-8BF4DDFC3CF1}" type="slidenum">
              <a:rPr lang="en-US" smtClean="0"/>
              <a:pPr/>
              <a:t>8</a:t>
            </a:fld>
            <a:endParaRPr lang="en-US"/>
          </a:p>
        </p:txBody>
      </p:sp>
    </p:spTree>
    <p:extLst>
      <p:ext uri="{BB962C8B-B14F-4D97-AF65-F5344CB8AC3E}">
        <p14:creationId xmlns:p14="http://schemas.microsoft.com/office/powerpoint/2010/main" val="4133577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46003B-385B-4D5A-B460-074A05F030CD}"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6A78F-4CFF-4CB4-ADEA-AEFC94BAA3E2}" type="slidenum">
              <a:rPr lang="en-US" smtClean="0"/>
              <a:t>‹#›</a:t>
            </a:fld>
            <a:endParaRPr lang="en-US"/>
          </a:p>
        </p:txBody>
      </p:sp>
    </p:spTree>
    <p:extLst>
      <p:ext uri="{BB962C8B-B14F-4D97-AF65-F5344CB8AC3E}">
        <p14:creationId xmlns:p14="http://schemas.microsoft.com/office/powerpoint/2010/main" val="291704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6003B-385B-4D5A-B460-074A05F030CD}"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6A78F-4CFF-4CB4-ADEA-AEFC94BAA3E2}" type="slidenum">
              <a:rPr lang="en-US" smtClean="0"/>
              <a:t>‹#›</a:t>
            </a:fld>
            <a:endParaRPr lang="en-US"/>
          </a:p>
        </p:txBody>
      </p:sp>
    </p:spTree>
    <p:extLst>
      <p:ext uri="{BB962C8B-B14F-4D97-AF65-F5344CB8AC3E}">
        <p14:creationId xmlns:p14="http://schemas.microsoft.com/office/powerpoint/2010/main" val="429244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6003B-385B-4D5A-B460-074A05F030CD}"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6A78F-4CFF-4CB4-ADEA-AEFC94BAA3E2}" type="slidenum">
              <a:rPr lang="en-US" smtClean="0"/>
              <a:t>‹#›</a:t>
            </a:fld>
            <a:endParaRPr lang="en-US"/>
          </a:p>
        </p:txBody>
      </p:sp>
    </p:spTree>
    <p:extLst>
      <p:ext uri="{BB962C8B-B14F-4D97-AF65-F5344CB8AC3E}">
        <p14:creationId xmlns:p14="http://schemas.microsoft.com/office/powerpoint/2010/main" val="397986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6003B-385B-4D5A-B460-074A05F030CD}"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6A78F-4CFF-4CB4-ADEA-AEFC94BAA3E2}" type="slidenum">
              <a:rPr lang="en-US" smtClean="0"/>
              <a:t>‹#›</a:t>
            </a:fld>
            <a:endParaRPr lang="en-US"/>
          </a:p>
        </p:txBody>
      </p:sp>
    </p:spTree>
    <p:extLst>
      <p:ext uri="{BB962C8B-B14F-4D97-AF65-F5344CB8AC3E}">
        <p14:creationId xmlns:p14="http://schemas.microsoft.com/office/powerpoint/2010/main" val="62696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946003B-385B-4D5A-B460-074A05F030CD}"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6A78F-4CFF-4CB4-ADEA-AEFC94BAA3E2}" type="slidenum">
              <a:rPr lang="en-US" smtClean="0"/>
              <a:t>‹#›</a:t>
            </a:fld>
            <a:endParaRPr lang="en-US"/>
          </a:p>
        </p:txBody>
      </p:sp>
    </p:spTree>
    <p:extLst>
      <p:ext uri="{BB962C8B-B14F-4D97-AF65-F5344CB8AC3E}">
        <p14:creationId xmlns:p14="http://schemas.microsoft.com/office/powerpoint/2010/main" val="231210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46003B-385B-4D5A-B460-074A05F030CD}"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E6A78F-4CFF-4CB4-ADEA-AEFC94BAA3E2}" type="slidenum">
              <a:rPr lang="en-US" smtClean="0"/>
              <a:t>‹#›</a:t>
            </a:fld>
            <a:endParaRPr lang="en-US"/>
          </a:p>
        </p:txBody>
      </p:sp>
    </p:spTree>
    <p:extLst>
      <p:ext uri="{BB962C8B-B14F-4D97-AF65-F5344CB8AC3E}">
        <p14:creationId xmlns:p14="http://schemas.microsoft.com/office/powerpoint/2010/main" val="181156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46003B-385B-4D5A-B460-074A05F030CD}" type="datetimeFigureOut">
              <a:rPr lang="en-US" smtClean="0"/>
              <a:t>5/3/2017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E6A78F-4CFF-4CB4-ADEA-AEFC94BAA3E2}" type="slidenum">
              <a:rPr lang="en-US" smtClean="0"/>
              <a:t>‹#›</a:t>
            </a:fld>
            <a:endParaRPr lang="en-US"/>
          </a:p>
        </p:txBody>
      </p:sp>
    </p:spTree>
    <p:extLst>
      <p:ext uri="{BB962C8B-B14F-4D97-AF65-F5344CB8AC3E}">
        <p14:creationId xmlns:p14="http://schemas.microsoft.com/office/powerpoint/2010/main" val="375094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46003B-385B-4D5A-B460-074A05F030CD}" type="datetimeFigureOut">
              <a:rPr lang="en-US" smtClean="0"/>
              <a:t>5/3/2017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E6A78F-4CFF-4CB4-ADEA-AEFC94BAA3E2}" type="slidenum">
              <a:rPr lang="en-US" smtClean="0"/>
              <a:t>‹#›</a:t>
            </a:fld>
            <a:endParaRPr lang="en-US"/>
          </a:p>
        </p:txBody>
      </p:sp>
    </p:spTree>
    <p:extLst>
      <p:ext uri="{BB962C8B-B14F-4D97-AF65-F5344CB8AC3E}">
        <p14:creationId xmlns:p14="http://schemas.microsoft.com/office/powerpoint/2010/main" val="400381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6003B-385B-4D5A-B460-074A05F030CD}" type="datetimeFigureOut">
              <a:rPr lang="en-US" smtClean="0"/>
              <a:t>5/3/2017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E6A78F-4CFF-4CB4-ADEA-AEFC94BAA3E2}" type="slidenum">
              <a:rPr lang="en-US" smtClean="0"/>
              <a:t>‹#›</a:t>
            </a:fld>
            <a:endParaRPr lang="en-US"/>
          </a:p>
        </p:txBody>
      </p:sp>
    </p:spTree>
    <p:extLst>
      <p:ext uri="{BB962C8B-B14F-4D97-AF65-F5344CB8AC3E}">
        <p14:creationId xmlns:p14="http://schemas.microsoft.com/office/powerpoint/2010/main" val="37738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46003B-385B-4D5A-B460-074A05F030CD}"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E6A78F-4CFF-4CB4-ADEA-AEFC94BAA3E2}" type="slidenum">
              <a:rPr lang="en-US" smtClean="0"/>
              <a:t>‹#›</a:t>
            </a:fld>
            <a:endParaRPr lang="en-US"/>
          </a:p>
        </p:txBody>
      </p:sp>
    </p:spTree>
    <p:extLst>
      <p:ext uri="{BB962C8B-B14F-4D97-AF65-F5344CB8AC3E}">
        <p14:creationId xmlns:p14="http://schemas.microsoft.com/office/powerpoint/2010/main" val="381501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46003B-385B-4D5A-B460-074A05F030CD}"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E6A78F-4CFF-4CB4-ADEA-AEFC94BAA3E2}" type="slidenum">
              <a:rPr lang="en-US" smtClean="0"/>
              <a:t>‹#›</a:t>
            </a:fld>
            <a:endParaRPr lang="en-US"/>
          </a:p>
        </p:txBody>
      </p:sp>
    </p:spTree>
    <p:extLst>
      <p:ext uri="{BB962C8B-B14F-4D97-AF65-F5344CB8AC3E}">
        <p14:creationId xmlns:p14="http://schemas.microsoft.com/office/powerpoint/2010/main" val="210768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6003B-385B-4D5A-B460-074A05F030CD}" type="datetimeFigureOut">
              <a:rPr lang="en-US" smtClean="0"/>
              <a:t>5/3/2017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6A78F-4CFF-4CB4-ADEA-AEFC94BAA3E2}" type="slidenum">
              <a:rPr lang="en-US" smtClean="0"/>
              <a:t>‹#›</a:t>
            </a:fld>
            <a:endParaRPr lang="en-US"/>
          </a:p>
        </p:txBody>
      </p:sp>
    </p:spTree>
    <p:extLst>
      <p:ext uri="{BB962C8B-B14F-4D97-AF65-F5344CB8AC3E}">
        <p14:creationId xmlns:p14="http://schemas.microsoft.com/office/powerpoint/2010/main" val="13291725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719582" cy="6858000"/>
          </a:xfrm>
        </p:spPr>
        <p:txBody>
          <a:bodyPr>
            <a:normAutofit/>
          </a:bodyPr>
          <a:lstStyle/>
          <a:p>
            <a:r>
              <a:rPr lang="en-US" sz="3600" dirty="0"/>
              <a:t>The spiritual armor of the Christian is compared to the physical armor of a soldier; however, it’s very different nature.</a:t>
            </a:r>
          </a:p>
          <a:p>
            <a:r>
              <a:rPr lang="en-US" sz="3600" dirty="0"/>
              <a:t>A soldier must expend a great amount of time and energy in order to put on his armor and take up his weapons.  </a:t>
            </a:r>
          </a:p>
          <a:p>
            <a:r>
              <a:rPr lang="en-US" sz="3600" dirty="0"/>
              <a:t>Similarly, a Christian puts on each piece of armor through precise </a:t>
            </a:r>
            <a:r>
              <a:rPr lang="en-US" sz="3600" u="sng" dirty="0"/>
              <a:t>disciplines</a:t>
            </a:r>
            <a:r>
              <a:rPr lang="en-US" sz="3600" dirty="0"/>
              <a:t> in the Christians life.</a:t>
            </a:r>
          </a:p>
          <a:p>
            <a:pPr marL="0" indent="0">
              <a:buNone/>
            </a:pPr>
            <a:endParaRPr lang="en-US" sz="3600" dirty="0"/>
          </a:p>
        </p:txBody>
      </p:sp>
      <p:pic>
        <p:nvPicPr>
          <p:cNvPr id="4" name="Picture 3"/>
          <p:cNvPicPr>
            <a:picLocks noChangeAspect="1"/>
          </p:cNvPicPr>
          <p:nvPr/>
        </p:nvPicPr>
        <p:blipFill>
          <a:blip r:embed="rId2"/>
          <a:stretch>
            <a:fillRect/>
          </a:stretch>
        </p:blipFill>
        <p:spPr>
          <a:xfrm>
            <a:off x="6890679" y="0"/>
            <a:ext cx="5301321" cy="6887543"/>
          </a:xfrm>
          <a:prstGeom prst="rect">
            <a:avLst/>
          </a:prstGeom>
        </p:spPr>
      </p:pic>
    </p:spTree>
    <p:extLst>
      <p:ext uri="{BB962C8B-B14F-4D97-AF65-F5344CB8AC3E}">
        <p14:creationId xmlns:p14="http://schemas.microsoft.com/office/powerpoint/2010/main" val="268258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51"/>
            <a:ext cx="5299788" cy="6885551"/>
          </a:xfrm>
          <a:prstGeom prst="rect">
            <a:avLst/>
          </a:prstGeom>
        </p:spPr>
      </p:pic>
      <p:sp>
        <p:nvSpPr>
          <p:cNvPr id="3" name="Rectangle 2"/>
          <p:cNvSpPr/>
          <p:nvPr/>
        </p:nvSpPr>
        <p:spPr>
          <a:xfrm>
            <a:off x="5523722" y="1655631"/>
            <a:ext cx="6568751" cy="2123658"/>
          </a:xfrm>
          <a:prstGeom prst="rect">
            <a:avLst/>
          </a:prstGeom>
        </p:spPr>
        <p:txBody>
          <a:bodyPr wrap="square">
            <a:spAutoFit/>
          </a:bodyPr>
          <a:lstStyle/>
          <a:p>
            <a:pPr algn="ctr"/>
            <a:r>
              <a:rPr lang="en-US" sz="4400" i="1" dirty="0"/>
              <a:t>“Stand therefore, having your loins girt about </a:t>
            </a:r>
          </a:p>
          <a:p>
            <a:pPr algn="ctr"/>
            <a:r>
              <a:rPr lang="en-US" sz="4400" i="1" dirty="0"/>
              <a:t>with truth.”</a:t>
            </a:r>
          </a:p>
        </p:txBody>
      </p:sp>
    </p:spTree>
    <p:extLst>
      <p:ext uri="{BB962C8B-B14F-4D97-AF65-F5344CB8AC3E}">
        <p14:creationId xmlns:p14="http://schemas.microsoft.com/office/powerpoint/2010/main" val="313813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86000"/>
            <a:ext cx="12192000" cy="9144000"/>
          </a:xfrm>
          <a:prstGeom prst="rect">
            <a:avLst/>
          </a:prstGeom>
        </p:spPr>
      </p:pic>
      <p:pic>
        <p:nvPicPr>
          <p:cNvPr id="3" name="Picture 2"/>
          <p:cNvPicPr>
            <a:picLocks noChangeAspect="1"/>
          </p:cNvPicPr>
          <p:nvPr/>
        </p:nvPicPr>
        <p:blipFill>
          <a:blip r:embed="rId3"/>
          <a:stretch>
            <a:fillRect/>
          </a:stretch>
        </p:blipFill>
        <p:spPr>
          <a:xfrm>
            <a:off x="3085011" y="2362336"/>
            <a:ext cx="5526526" cy="4269241"/>
          </a:xfrm>
          <a:prstGeom prst="rect">
            <a:avLst/>
          </a:prstGeom>
        </p:spPr>
      </p:pic>
    </p:spTree>
    <p:extLst>
      <p:ext uri="{BB962C8B-B14F-4D97-AF65-F5344CB8AC3E}">
        <p14:creationId xmlns:p14="http://schemas.microsoft.com/office/powerpoint/2010/main" val="40525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440658">
            <a:off x="5553387" y="1398391"/>
            <a:ext cx="6297256" cy="3534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203348" y="292171"/>
            <a:ext cx="4956199" cy="49474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2371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2511846"/>
          </a:xfrm>
        </p:spPr>
        <p:txBody>
          <a:bodyPr>
            <a:normAutofit/>
          </a:bodyPr>
          <a:lstStyle/>
          <a:p>
            <a:r>
              <a:rPr lang="en-US" sz="3600" dirty="0"/>
              <a:t>Peter had this picture in mind when he wrote, </a:t>
            </a:r>
            <a:r>
              <a:rPr lang="en-US" sz="3600" i="1" dirty="0"/>
              <a:t>“... Gird up the loins of your mind ...” - I Peter 1:13</a:t>
            </a:r>
          </a:p>
          <a:p>
            <a:r>
              <a:rPr lang="en-US" sz="3600" dirty="0"/>
              <a:t>Truth is also a means of freedom, as Jesus said, </a:t>
            </a:r>
            <a:r>
              <a:rPr lang="en-US" sz="3600" i="1" dirty="0"/>
              <a:t>“... Ye shall know the truth, and the truth shall make you free.”  -  John 8:32</a:t>
            </a:r>
          </a:p>
          <a:p>
            <a:endParaRPr lang="en-US" sz="3600" dirty="0"/>
          </a:p>
        </p:txBody>
      </p:sp>
      <p:pic>
        <p:nvPicPr>
          <p:cNvPr id="6" name="Picture 5"/>
          <p:cNvPicPr>
            <a:picLocks noChangeAspect="1"/>
          </p:cNvPicPr>
          <p:nvPr/>
        </p:nvPicPr>
        <p:blipFill>
          <a:blip r:embed="rId2"/>
          <a:stretch>
            <a:fillRect/>
          </a:stretch>
        </p:blipFill>
        <p:spPr>
          <a:xfrm>
            <a:off x="3323181" y="2511847"/>
            <a:ext cx="5383105" cy="4037330"/>
          </a:xfrm>
          <a:prstGeom prst="rect">
            <a:avLst/>
          </a:prstGeom>
        </p:spPr>
      </p:pic>
    </p:spTree>
    <p:extLst>
      <p:ext uri="{BB962C8B-B14F-4D97-AF65-F5344CB8AC3E}">
        <p14:creationId xmlns:p14="http://schemas.microsoft.com/office/powerpoint/2010/main" val="324914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6" y="-417390"/>
            <a:ext cx="12108024" cy="1670179"/>
          </a:xfrm>
        </p:spPr>
        <p:txBody>
          <a:bodyPr>
            <a:normAutofit/>
          </a:bodyPr>
          <a:lstStyle/>
          <a:p>
            <a:pPr algn="ctr"/>
            <a:r>
              <a:rPr lang="en-US" sz="4000" b="1" dirty="0"/>
              <a:t>THE DISCIPLINE RELATED TO THE BELT OF TRUTH </a:t>
            </a:r>
          </a:p>
        </p:txBody>
      </p:sp>
      <p:sp>
        <p:nvSpPr>
          <p:cNvPr id="3" name="Content Placeholder 2"/>
          <p:cNvSpPr>
            <a:spLocks noGrp="1"/>
          </p:cNvSpPr>
          <p:nvPr>
            <p:ph idx="1"/>
          </p:nvPr>
        </p:nvSpPr>
        <p:spPr>
          <a:xfrm>
            <a:off x="0" y="1052493"/>
            <a:ext cx="12192000" cy="5654351"/>
          </a:xfrm>
        </p:spPr>
        <p:txBody>
          <a:bodyPr>
            <a:normAutofit/>
          </a:bodyPr>
          <a:lstStyle/>
          <a:p>
            <a:r>
              <a:rPr lang="en-US" sz="3200" dirty="0"/>
              <a:t>The best way to guard ourselves from Satan’s lies is to have a daily program of reading and studying God’s Truth – </a:t>
            </a:r>
            <a:r>
              <a:rPr lang="en-US" sz="3200" i="1" dirty="0"/>
              <a:t>Isaiah 58:2</a:t>
            </a:r>
          </a:p>
          <a:p>
            <a:r>
              <a:rPr lang="en-US" sz="3200" dirty="0"/>
              <a:t>By engrafting Scripture into our mind, will, and emotion, we will be able to think God’s thoughts after Him – </a:t>
            </a:r>
            <a:r>
              <a:rPr lang="en-US" sz="3200" i="1" dirty="0"/>
              <a:t>James 1:21</a:t>
            </a:r>
          </a:p>
          <a:p>
            <a:r>
              <a:rPr lang="en-US" sz="3200" dirty="0"/>
              <a:t>Meditation on Scripture is the way to engraft God’s Word into our lives so we can walk in God’s ways and experience His power and blessing upon our lives – </a:t>
            </a:r>
            <a:r>
              <a:rPr lang="en-US" sz="3200" i="1" dirty="0"/>
              <a:t>Psalms 119:15</a:t>
            </a:r>
          </a:p>
          <a:p>
            <a:pPr marL="0" indent="0" algn="ctr">
              <a:buNone/>
            </a:pPr>
            <a:endParaRPr lang="en-US" sz="3200" i="1" dirty="0"/>
          </a:p>
          <a:p>
            <a:pPr algn="ctr"/>
            <a:endParaRPr lang="en-US" sz="3200" dirty="0"/>
          </a:p>
        </p:txBody>
      </p:sp>
      <p:pic>
        <p:nvPicPr>
          <p:cNvPr id="4" name="Picture 3"/>
          <p:cNvPicPr>
            <a:picLocks noChangeAspect="1"/>
          </p:cNvPicPr>
          <p:nvPr/>
        </p:nvPicPr>
        <p:blipFill>
          <a:blip r:embed="rId2"/>
          <a:stretch>
            <a:fillRect/>
          </a:stretch>
        </p:blipFill>
        <p:spPr>
          <a:xfrm>
            <a:off x="6470517" y="4110445"/>
            <a:ext cx="4768707" cy="2686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417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01804" cy="6176963"/>
          </a:xfrm>
        </p:spPr>
        <p:txBody>
          <a:bodyPr>
            <a:normAutofit/>
          </a:bodyPr>
          <a:lstStyle/>
          <a:p>
            <a:r>
              <a:rPr lang="en-US" sz="3200" dirty="0"/>
              <a:t>By engrafting Scripture into our mind, will, and emotion, we will be able to think God’s thoughts after Him – </a:t>
            </a:r>
            <a:r>
              <a:rPr lang="en-US" sz="3200" i="1" dirty="0"/>
              <a:t>James 1:21</a:t>
            </a:r>
          </a:p>
          <a:p>
            <a:r>
              <a:rPr lang="en-US" sz="3200" dirty="0"/>
              <a:t>Meditation on Scripture is the way to engraft God’s Word into our lives so we can walk in God’s ways and experience His power and blessing upon our lives – </a:t>
            </a:r>
            <a:r>
              <a:rPr lang="en-US" sz="3200" i="1" dirty="0"/>
              <a:t>Psalms 119:15</a:t>
            </a:r>
          </a:p>
          <a:p>
            <a:pPr marL="0" indent="0">
              <a:buNone/>
            </a:pPr>
            <a:endParaRPr lang="en-US" sz="3200" dirty="0"/>
          </a:p>
        </p:txBody>
      </p:sp>
      <p:pic>
        <p:nvPicPr>
          <p:cNvPr id="4" name="Picture 3"/>
          <p:cNvPicPr>
            <a:picLocks noChangeAspect="1"/>
          </p:cNvPicPr>
          <p:nvPr/>
        </p:nvPicPr>
        <p:blipFill>
          <a:blip r:embed="rId2"/>
          <a:stretch>
            <a:fillRect/>
          </a:stretch>
        </p:blipFill>
        <p:spPr>
          <a:xfrm>
            <a:off x="6278880" y="2235303"/>
            <a:ext cx="5595530" cy="2797765"/>
          </a:xfrm>
          <a:prstGeom prst="rect">
            <a:avLst/>
          </a:prstGeom>
        </p:spPr>
      </p:pic>
      <p:pic>
        <p:nvPicPr>
          <p:cNvPr id="2" name="Picture 1"/>
          <p:cNvPicPr>
            <a:picLocks noChangeAspect="1"/>
          </p:cNvPicPr>
          <p:nvPr/>
        </p:nvPicPr>
        <p:blipFill>
          <a:blip r:embed="rId3"/>
          <a:stretch>
            <a:fillRect/>
          </a:stretch>
        </p:blipFill>
        <p:spPr>
          <a:xfrm>
            <a:off x="253364" y="2551612"/>
            <a:ext cx="5229733" cy="6858000"/>
          </a:xfrm>
          <a:prstGeom prst="rect">
            <a:avLst/>
          </a:prstGeom>
        </p:spPr>
      </p:pic>
    </p:spTree>
    <p:extLst>
      <p:ext uri="{BB962C8B-B14F-4D97-AF65-F5344CB8AC3E}">
        <p14:creationId xmlns:p14="http://schemas.microsoft.com/office/powerpoint/2010/main" val="255068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411756" y="1919387"/>
            <a:ext cx="6550089" cy="2123658"/>
          </a:xfrm>
          <a:prstGeom prst="rect">
            <a:avLst/>
          </a:prstGeom>
        </p:spPr>
        <p:txBody>
          <a:bodyPr wrap="square">
            <a:spAutoFit/>
          </a:bodyPr>
          <a:lstStyle/>
          <a:p>
            <a:pPr algn="ctr"/>
            <a:r>
              <a:rPr lang="en-US" sz="4400" i="1" dirty="0"/>
              <a:t> “And having on the breastplate of righteousness.”</a:t>
            </a:r>
          </a:p>
        </p:txBody>
      </p:sp>
    </p:spTree>
    <p:extLst>
      <p:ext uri="{BB962C8B-B14F-4D97-AF65-F5344CB8AC3E}">
        <p14:creationId xmlns:p14="http://schemas.microsoft.com/office/powerpoint/2010/main" val="253890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19878"/>
            <a:ext cx="5739788" cy="6037004"/>
          </a:xfrm>
        </p:spPr>
        <p:txBody>
          <a:bodyPr>
            <a:normAutofit lnSpcReduction="10000"/>
          </a:bodyPr>
          <a:lstStyle/>
          <a:p>
            <a:r>
              <a:rPr lang="en-US" sz="3600" dirty="0"/>
              <a:t>The Roman warriors who directly engaged the enemy wore a plate of armor around the central part of their bodies to protect their vital organs.</a:t>
            </a:r>
          </a:p>
          <a:p>
            <a:r>
              <a:rPr lang="en-US" sz="3600" dirty="0"/>
              <a:t>In the same way, Christians are directed by God to guard </a:t>
            </a:r>
            <a:r>
              <a:rPr lang="en-US" sz="3600" i="1" dirty="0"/>
              <a:t>“...their hearts with all diligence; for out of them are the issues of life.”  -  Proverbs 4:23</a:t>
            </a:r>
          </a:p>
          <a:p>
            <a:endParaRPr lang="en-US" sz="3600" dirty="0"/>
          </a:p>
        </p:txBody>
      </p:sp>
      <p:pic>
        <p:nvPicPr>
          <p:cNvPr id="4" name="Picture 3"/>
          <p:cNvPicPr>
            <a:picLocks noChangeAspect="1"/>
          </p:cNvPicPr>
          <p:nvPr/>
        </p:nvPicPr>
        <p:blipFill>
          <a:blip r:embed="rId2"/>
          <a:stretch>
            <a:fillRect/>
          </a:stretch>
        </p:blipFill>
        <p:spPr>
          <a:xfrm>
            <a:off x="6096000" y="1152380"/>
            <a:ext cx="6096000" cy="4572000"/>
          </a:xfrm>
          <a:prstGeom prst="rect">
            <a:avLst/>
          </a:prstGeom>
        </p:spPr>
      </p:pic>
    </p:spTree>
    <p:extLst>
      <p:ext uri="{BB962C8B-B14F-4D97-AF65-F5344CB8AC3E}">
        <p14:creationId xmlns:p14="http://schemas.microsoft.com/office/powerpoint/2010/main" val="58416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5" y="449100"/>
            <a:ext cx="11657549" cy="1325563"/>
          </a:xfrm>
        </p:spPr>
        <p:txBody>
          <a:bodyPr>
            <a:normAutofit fontScale="90000"/>
          </a:bodyPr>
          <a:lstStyle/>
          <a:p>
            <a:pPr algn="ctr"/>
            <a:r>
              <a:rPr lang="en-US" b="1" dirty="0"/>
              <a:t>The plate armor was heavy and restricted motion; however, the protection it gave was necessary                       for the soldier’s survival.</a:t>
            </a:r>
          </a:p>
        </p:txBody>
      </p:sp>
      <p:pic>
        <p:nvPicPr>
          <p:cNvPr id="4" name="Picture 3"/>
          <p:cNvPicPr>
            <a:picLocks noChangeAspect="1"/>
          </p:cNvPicPr>
          <p:nvPr/>
        </p:nvPicPr>
        <p:blipFill>
          <a:blip r:embed="rId2"/>
          <a:stretch>
            <a:fillRect/>
          </a:stretch>
        </p:blipFill>
        <p:spPr>
          <a:xfrm>
            <a:off x="1199098" y="2223014"/>
            <a:ext cx="9501722" cy="4634986"/>
          </a:xfrm>
          <a:prstGeom prst="rect">
            <a:avLst/>
          </a:prstGeom>
        </p:spPr>
      </p:pic>
    </p:spTree>
    <p:extLst>
      <p:ext uri="{BB962C8B-B14F-4D97-AF65-F5344CB8AC3E}">
        <p14:creationId xmlns:p14="http://schemas.microsoft.com/office/powerpoint/2010/main" val="15156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7814502"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t>His activities </a:t>
            </a:r>
          </a:p>
          <a:p>
            <a:r>
              <a:rPr lang="en-US" sz="3600" dirty="0"/>
              <a:t>His location – past, present and future</a:t>
            </a:r>
          </a:p>
          <a:p>
            <a:r>
              <a:rPr lang="en-US" sz="3600" dirty="0">
                <a:solidFill>
                  <a:srgbClr val="FFFF00"/>
                </a:solidFill>
              </a:rPr>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61" y="0"/>
            <a:ext cx="11849878" cy="1325563"/>
          </a:xfrm>
        </p:spPr>
        <p:txBody>
          <a:bodyPr>
            <a:normAutofit/>
          </a:bodyPr>
          <a:lstStyle/>
          <a:p>
            <a:pPr algn="ctr"/>
            <a:r>
              <a:rPr lang="en-US" sz="4000" b="1" dirty="0"/>
              <a:t>THE DISCIPLINE RELATED TO THE </a:t>
            </a:r>
            <a:br>
              <a:rPr lang="en-US" sz="4000" b="1" dirty="0"/>
            </a:br>
            <a:r>
              <a:rPr lang="en-US" sz="4000" b="1" dirty="0"/>
              <a:t>BREASTPLATE OF RIGHTEOUSNESS  </a:t>
            </a:r>
          </a:p>
        </p:txBody>
      </p:sp>
      <p:sp>
        <p:nvSpPr>
          <p:cNvPr id="3" name="Content Placeholder 2"/>
          <p:cNvSpPr>
            <a:spLocks noGrp="1"/>
          </p:cNvSpPr>
          <p:nvPr>
            <p:ph idx="1"/>
          </p:nvPr>
        </p:nvSpPr>
        <p:spPr>
          <a:xfrm>
            <a:off x="0" y="1940768"/>
            <a:ext cx="12192000" cy="5309118"/>
          </a:xfrm>
        </p:spPr>
        <p:txBody>
          <a:bodyPr>
            <a:normAutofit/>
          </a:bodyPr>
          <a:lstStyle/>
          <a:p>
            <a:r>
              <a:rPr lang="en-US" sz="3600" dirty="0"/>
              <a:t>Purpose of heart to live righteously - </a:t>
            </a:r>
            <a:r>
              <a:rPr lang="en-US" sz="3600" i="1" dirty="0"/>
              <a:t>Dan. 1:8 “But Daniel purposed in his heart that he would not defile himself.”</a:t>
            </a:r>
          </a:p>
          <a:p>
            <a:r>
              <a:rPr lang="en-US" sz="3600" dirty="0"/>
              <a:t>Development of Biblical convictions – </a:t>
            </a:r>
            <a:r>
              <a:rPr lang="en-US" sz="3600" i="1" dirty="0"/>
              <a:t>“steadfast unmovable”</a:t>
            </a:r>
          </a:p>
          <a:p>
            <a:r>
              <a:rPr lang="en-US" sz="3600" dirty="0"/>
              <a:t>Commitment to live according to God’s righteousness commandments -  </a:t>
            </a:r>
            <a:r>
              <a:rPr lang="en-US" sz="3600" i="1" dirty="0"/>
              <a:t>Deut. 6:25 “And it shall be our righteousness, if we observe to do all these commandments before the LORD our God, as he hath commanded us.”</a:t>
            </a:r>
          </a:p>
        </p:txBody>
      </p:sp>
    </p:spTree>
    <p:extLst>
      <p:ext uri="{BB962C8B-B14F-4D97-AF65-F5344CB8AC3E}">
        <p14:creationId xmlns:p14="http://schemas.microsoft.com/office/powerpoint/2010/main" val="27035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3209" y="82731"/>
            <a:ext cx="11292115" cy="6775269"/>
          </a:xfrm>
          <a:prstGeom prst="rect">
            <a:avLst/>
          </a:prstGeom>
        </p:spPr>
      </p:pic>
    </p:spTree>
    <p:extLst>
      <p:ext uri="{BB962C8B-B14F-4D97-AF65-F5344CB8AC3E}">
        <p14:creationId xmlns:p14="http://schemas.microsoft.com/office/powerpoint/2010/main" val="132663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278582" cy="6858000"/>
          </a:xfrm>
          <a:prstGeom prst="rect">
            <a:avLst/>
          </a:prstGeom>
        </p:spPr>
      </p:pic>
      <p:sp>
        <p:nvSpPr>
          <p:cNvPr id="4" name="Rectangle 3"/>
          <p:cNvSpPr/>
          <p:nvPr/>
        </p:nvSpPr>
        <p:spPr>
          <a:xfrm>
            <a:off x="5570375" y="1984702"/>
            <a:ext cx="6211643" cy="2123658"/>
          </a:xfrm>
          <a:prstGeom prst="rect">
            <a:avLst/>
          </a:prstGeom>
        </p:spPr>
        <p:txBody>
          <a:bodyPr wrap="square">
            <a:spAutoFit/>
          </a:bodyPr>
          <a:lstStyle/>
          <a:p>
            <a:pPr algn="ctr"/>
            <a:r>
              <a:rPr lang="en-US" sz="4400" i="1" dirty="0"/>
              <a:t> “And your feet shod with the preparation of the gospel of peace.”</a:t>
            </a:r>
          </a:p>
        </p:txBody>
      </p:sp>
    </p:spTree>
    <p:extLst>
      <p:ext uri="{BB962C8B-B14F-4D97-AF65-F5344CB8AC3E}">
        <p14:creationId xmlns:p14="http://schemas.microsoft.com/office/powerpoint/2010/main" val="397441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907"/>
            <a:ext cx="10515600" cy="1325563"/>
          </a:xfrm>
        </p:spPr>
        <p:txBody>
          <a:bodyPr/>
          <a:lstStyle/>
          <a:p>
            <a:pPr algn="ctr"/>
            <a:r>
              <a:rPr lang="en-US" b="1" dirty="0"/>
              <a:t>A Solider and his Army could never advance and conqueror the enemy with bare feet</a:t>
            </a:r>
          </a:p>
        </p:txBody>
      </p:sp>
      <p:sp>
        <p:nvSpPr>
          <p:cNvPr id="3" name="Content Placeholder 2"/>
          <p:cNvSpPr>
            <a:spLocks noGrp="1"/>
          </p:cNvSpPr>
          <p:nvPr>
            <p:ph idx="1"/>
          </p:nvPr>
        </p:nvSpPr>
        <p:spPr>
          <a:xfrm>
            <a:off x="0" y="1759352"/>
            <a:ext cx="7546694" cy="4417611"/>
          </a:xfrm>
        </p:spPr>
        <p:txBody>
          <a:bodyPr>
            <a:noAutofit/>
          </a:bodyPr>
          <a:lstStyle/>
          <a:p>
            <a:pPr marL="0" indent="0" algn="ctr">
              <a:buNone/>
            </a:pPr>
            <a:r>
              <a:rPr lang="en-US" sz="3600" i="1" dirty="0"/>
              <a:t>(Romans 10:14-15) “How then shall they call on him in whom they have not believed? and how shall they believe in him of whom they have not heard? and how shall they hear without a preacher? And how shall they preach, except they be sent? as it is written, How beautiful are the feet of them that preach the gospel of peace, and bring glad tidings of good things!”</a:t>
            </a:r>
          </a:p>
        </p:txBody>
      </p:sp>
      <p:pic>
        <p:nvPicPr>
          <p:cNvPr id="4" name="Picture 3"/>
          <p:cNvPicPr>
            <a:picLocks noChangeAspect="1"/>
          </p:cNvPicPr>
          <p:nvPr/>
        </p:nvPicPr>
        <p:blipFill>
          <a:blip r:embed="rId2"/>
          <a:stretch>
            <a:fillRect/>
          </a:stretch>
        </p:blipFill>
        <p:spPr>
          <a:xfrm>
            <a:off x="7735319" y="1979478"/>
            <a:ext cx="4456681" cy="2956265"/>
          </a:xfrm>
          <a:prstGeom prst="rect">
            <a:avLst/>
          </a:prstGeom>
        </p:spPr>
      </p:pic>
    </p:spTree>
    <p:extLst>
      <p:ext uri="{BB962C8B-B14F-4D97-AF65-F5344CB8AC3E}">
        <p14:creationId xmlns:p14="http://schemas.microsoft.com/office/powerpoint/2010/main" val="144763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72" y="110482"/>
            <a:ext cx="9049353" cy="1325563"/>
          </a:xfrm>
        </p:spPr>
        <p:txBody>
          <a:bodyPr/>
          <a:lstStyle/>
          <a:p>
            <a:pPr algn="ctr"/>
            <a:r>
              <a:rPr lang="en-US" b="1" dirty="0"/>
              <a:t>THE DISCIPLINE RELATED TO </a:t>
            </a:r>
            <a:br>
              <a:rPr lang="en-US" b="1" dirty="0"/>
            </a:br>
            <a:r>
              <a:rPr lang="en-US" b="1" dirty="0"/>
              <a:t>THE SHOES OF THE GOSPEL </a:t>
            </a:r>
          </a:p>
        </p:txBody>
      </p:sp>
      <p:sp>
        <p:nvSpPr>
          <p:cNvPr id="3" name="Content Placeholder 2"/>
          <p:cNvSpPr>
            <a:spLocks noGrp="1"/>
          </p:cNvSpPr>
          <p:nvPr>
            <p:ph idx="1"/>
          </p:nvPr>
        </p:nvSpPr>
        <p:spPr>
          <a:xfrm>
            <a:off x="0" y="1713052"/>
            <a:ext cx="9016678" cy="5144947"/>
          </a:xfrm>
        </p:spPr>
        <p:txBody>
          <a:bodyPr>
            <a:normAutofit/>
          </a:bodyPr>
          <a:lstStyle/>
          <a:p>
            <a:r>
              <a:rPr lang="en-US" sz="3200" dirty="0"/>
              <a:t>Realize that it’s the gospel message that Satan opposes – </a:t>
            </a:r>
            <a:r>
              <a:rPr lang="en-US" sz="3200" i="1" dirty="0"/>
              <a:t>Matt. 13:39</a:t>
            </a:r>
          </a:p>
          <a:p>
            <a:r>
              <a:rPr lang="en-US" sz="3200" dirty="0"/>
              <a:t>Put on every day the </a:t>
            </a:r>
            <a:r>
              <a:rPr lang="en-US" sz="3200" i="1" dirty="0"/>
              <a:t>“shoes of the gospel of peace” </a:t>
            </a:r>
            <a:r>
              <a:rPr lang="en-US" sz="3200" dirty="0"/>
              <a:t>– </a:t>
            </a:r>
            <a:r>
              <a:rPr lang="en-US" sz="3200" i="1" dirty="0"/>
              <a:t>Rom. 13:12</a:t>
            </a:r>
          </a:p>
          <a:p>
            <a:r>
              <a:rPr lang="en-US" sz="3200" dirty="0"/>
              <a:t>Always be prepared to share the gospel – </a:t>
            </a:r>
            <a:r>
              <a:rPr lang="en-US" sz="3200" i="1" dirty="0"/>
              <a:t>“Preparation” </a:t>
            </a:r>
            <a:r>
              <a:rPr lang="en-US" sz="3200" dirty="0"/>
              <a:t>- The word implies readiness and constant vigilance.</a:t>
            </a:r>
          </a:p>
          <a:p>
            <a:r>
              <a:rPr lang="en-US" sz="3200" dirty="0"/>
              <a:t>It’s the gospel that advances Christ kingdom –</a:t>
            </a:r>
            <a:r>
              <a:rPr lang="en-US" sz="3200" i="1" dirty="0"/>
              <a:t> “And this </a:t>
            </a:r>
            <a:r>
              <a:rPr lang="en-US" sz="3200" i="1" dirty="0">
                <a:solidFill>
                  <a:srgbClr val="FFFF00"/>
                </a:solidFill>
              </a:rPr>
              <a:t>gospel of the kingdom </a:t>
            </a:r>
            <a:r>
              <a:rPr lang="en-US" sz="3200" i="1" dirty="0"/>
              <a:t>shall be preached in all the world for a witness unto all nations.”</a:t>
            </a:r>
          </a:p>
          <a:p>
            <a:endParaRPr lang="en-US" sz="3200" dirty="0"/>
          </a:p>
        </p:txBody>
      </p:sp>
      <p:pic>
        <p:nvPicPr>
          <p:cNvPr id="4" name="Picture 3"/>
          <p:cNvPicPr>
            <a:picLocks noChangeAspect="1"/>
          </p:cNvPicPr>
          <p:nvPr/>
        </p:nvPicPr>
        <p:blipFill>
          <a:blip r:embed="rId2"/>
          <a:stretch>
            <a:fillRect/>
          </a:stretch>
        </p:blipFill>
        <p:spPr>
          <a:xfrm>
            <a:off x="9153525" y="278755"/>
            <a:ext cx="3038475" cy="3810000"/>
          </a:xfrm>
          <a:prstGeom prst="rect">
            <a:avLst/>
          </a:prstGeom>
        </p:spPr>
      </p:pic>
      <p:pic>
        <p:nvPicPr>
          <p:cNvPr id="5" name="Picture 4"/>
          <p:cNvPicPr>
            <a:picLocks noChangeAspect="1"/>
          </p:cNvPicPr>
          <p:nvPr/>
        </p:nvPicPr>
        <p:blipFill>
          <a:blip r:embed="rId3"/>
          <a:stretch>
            <a:fillRect/>
          </a:stretch>
        </p:blipFill>
        <p:spPr>
          <a:xfrm>
            <a:off x="9358312" y="4668817"/>
            <a:ext cx="2628900" cy="1733550"/>
          </a:xfrm>
          <a:prstGeom prst="rect">
            <a:avLst/>
          </a:prstGeom>
        </p:spPr>
      </p:pic>
    </p:spTree>
    <p:extLst>
      <p:ext uri="{BB962C8B-B14F-4D97-AF65-F5344CB8AC3E}">
        <p14:creationId xmlns:p14="http://schemas.microsoft.com/office/powerpoint/2010/main" val="102566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52" y="429228"/>
            <a:ext cx="12058891" cy="6029446"/>
          </a:xfrm>
          <a:prstGeom prst="rect">
            <a:avLst/>
          </a:prstGeom>
        </p:spPr>
      </p:pic>
    </p:spTree>
    <p:extLst>
      <p:ext uri="{BB962C8B-B14F-4D97-AF65-F5344CB8AC3E}">
        <p14:creationId xmlns:p14="http://schemas.microsoft.com/office/powerpoint/2010/main" val="46087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90" b="42881"/>
          <a:stretch/>
        </p:blipFill>
        <p:spPr>
          <a:xfrm>
            <a:off x="2072640" y="0"/>
            <a:ext cx="7564598" cy="2555993"/>
          </a:xfrm>
          <a:prstGeom prst="rect">
            <a:avLst/>
          </a:prstGeom>
        </p:spPr>
      </p:pic>
      <p:pic>
        <p:nvPicPr>
          <p:cNvPr id="3" name="Picture 2"/>
          <p:cNvPicPr>
            <a:picLocks noChangeAspect="1"/>
          </p:cNvPicPr>
          <p:nvPr/>
        </p:nvPicPr>
        <p:blipFill>
          <a:blip r:embed="rId3"/>
          <a:stretch>
            <a:fillRect/>
          </a:stretch>
        </p:blipFill>
        <p:spPr>
          <a:xfrm rot="21091197">
            <a:off x="184651" y="3081984"/>
            <a:ext cx="3775978" cy="2092409"/>
          </a:xfrm>
          <a:prstGeom prst="rect">
            <a:avLst/>
          </a:prstGeom>
        </p:spPr>
      </p:pic>
      <p:pic>
        <p:nvPicPr>
          <p:cNvPr id="4" name="Picture 3"/>
          <p:cNvPicPr>
            <a:picLocks noChangeAspect="1"/>
          </p:cNvPicPr>
          <p:nvPr/>
        </p:nvPicPr>
        <p:blipFill>
          <a:blip r:embed="rId4"/>
          <a:stretch>
            <a:fillRect/>
          </a:stretch>
        </p:blipFill>
        <p:spPr>
          <a:xfrm>
            <a:off x="4441972" y="3887318"/>
            <a:ext cx="3577397" cy="2766029"/>
          </a:xfrm>
          <a:prstGeom prst="rect">
            <a:avLst/>
          </a:prstGeom>
        </p:spPr>
      </p:pic>
      <p:pic>
        <p:nvPicPr>
          <p:cNvPr id="5" name="Picture 4"/>
          <p:cNvPicPr>
            <a:picLocks noChangeAspect="1"/>
          </p:cNvPicPr>
          <p:nvPr/>
        </p:nvPicPr>
        <p:blipFill>
          <a:blip r:embed="rId5"/>
          <a:stretch>
            <a:fillRect/>
          </a:stretch>
        </p:blipFill>
        <p:spPr>
          <a:xfrm rot="699696">
            <a:off x="8557628" y="3128065"/>
            <a:ext cx="3344931" cy="2422489"/>
          </a:xfrm>
          <a:prstGeom prst="rect">
            <a:avLst/>
          </a:prstGeom>
        </p:spPr>
      </p:pic>
    </p:spTree>
    <p:extLst>
      <p:ext uri="{BB962C8B-B14F-4D97-AF65-F5344CB8AC3E}">
        <p14:creationId xmlns:p14="http://schemas.microsoft.com/office/powerpoint/2010/main" val="306651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809862" y="1690062"/>
            <a:ext cx="6096000" cy="3477875"/>
          </a:xfrm>
          <a:prstGeom prst="rect">
            <a:avLst/>
          </a:prstGeom>
        </p:spPr>
        <p:txBody>
          <a:bodyPr>
            <a:spAutoFit/>
          </a:bodyPr>
          <a:lstStyle/>
          <a:p>
            <a:pPr algn="ctr"/>
            <a:r>
              <a:rPr lang="en-US" sz="4400" i="1" dirty="0"/>
              <a:t>“Above all, taking the shield of faith, wherewith ye shall be able to quench all the fiery darts of the wicked.”</a:t>
            </a:r>
          </a:p>
        </p:txBody>
      </p:sp>
    </p:spTree>
    <p:extLst>
      <p:ext uri="{BB962C8B-B14F-4D97-AF65-F5344CB8AC3E}">
        <p14:creationId xmlns:p14="http://schemas.microsoft.com/office/powerpoint/2010/main" val="86247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7939" y="0"/>
            <a:ext cx="9568587" cy="6889383"/>
          </a:xfrm>
          <a:prstGeom prst="rect">
            <a:avLst/>
          </a:prstGeom>
        </p:spPr>
      </p:pic>
    </p:spTree>
    <p:extLst>
      <p:ext uri="{BB962C8B-B14F-4D97-AF65-F5344CB8AC3E}">
        <p14:creationId xmlns:p14="http://schemas.microsoft.com/office/powerpoint/2010/main" val="11376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en-US" sz="3600" dirty="0"/>
              <a:t>Romans shields came in various sizes and shapes, but they all had the same purpose: to protect the warrior from the deadly spears, arrows, and swords of the enemy.</a:t>
            </a:r>
          </a:p>
          <a:p>
            <a:r>
              <a:rPr lang="en-US" sz="3600" dirty="0"/>
              <a:t>Even with the other pieces of armor, a soldier had vulnerable parts and needed the added protection of a shield to stop or deflect what would otherwise be lethal blows.</a:t>
            </a:r>
          </a:p>
          <a:p>
            <a:r>
              <a:rPr lang="en-US" sz="3600" dirty="0"/>
              <a:t>The Romans shields were designed to inter-lock with one another.  </a:t>
            </a:r>
          </a:p>
          <a:p>
            <a:r>
              <a:rPr lang="en-US" sz="3600" dirty="0"/>
              <a:t>With this feature, soldiers interlocked their shields over their heads and advanced toward the walled cities of the enemy.</a:t>
            </a:r>
          </a:p>
          <a:p>
            <a:r>
              <a:rPr lang="en-US" sz="3600" dirty="0"/>
              <a:t>The fiery darts that came down upon them from the soldiers on the wall were thus ineffective.</a:t>
            </a:r>
          </a:p>
          <a:p>
            <a:endParaRPr lang="en-US" sz="3600" dirty="0"/>
          </a:p>
        </p:txBody>
      </p:sp>
    </p:spTree>
    <p:extLst>
      <p:ext uri="{BB962C8B-B14F-4D97-AF65-F5344CB8AC3E}">
        <p14:creationId xmlns:p14="http://schemas.microsoft.com/office/powerpoint/2010/main" val="410350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3571" y="0"/>
            <a:ext cx="7484857" cy="6858000"/>
          </a:xfrm>
          <a:prstGeom prst="rect">
            <a:avLst/>
          </a:prstGeom>
        </p:spPr>
      </p:pic>
    </p:spTree>
    <p:extLst>
      <p:ext uri="{BB962C8B-B14F-4D97-AF65-F5344CB8AC3E}">
        <p14:creationId xmlns:p14="http://schemas.microsoft.com/office/powerpoint/2010/main" val="27265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200" y="-1"/>
            <a:ext cx="10539714" cy="6873727"/>
          </a:xfrm>
          <a:prstGeom prst="rect">
            <a:avLst/>
          </a:prstGeom>
        </p:spPr>
      </p:pic>
      <p:pic>
        <p:nvPicPr>
          <p:cNvPr id="2" name="Picture 1"/>
          <p:cNvPicPr>
            <a:picLocks noChangeAspect="1"/>
          </p:cNvPicPr>
          <p:nvPr/>
        </p:nvPicPr>
        <p:blipFill>
          <a:blip r:embed="rId3"/>
          <a:stretch>
            <a:fillRect/>
          </a:stretch>
        </p:blipFill>
        <p:spPr>
          <a:xfrm>
            <a:off x="838200" y="-37329"/>
            <a:ext cx="10880202" cy="6895329"/>
          </a:xfrm>
          <a:prstGeom prst="rect">
            <a:avLst/>
          </a:prstGeom>
        </p:spPr>
      </p:pic>
      <p:pic>
        <p:nvPicPr>
          <p:cNvPr id="5" name="Picture 4"/>
          <p:cNvPicPr>
            <a:picLocks noChangeAspect="1"/>
          </p:cNvPicPr>
          <p:nvPr/>
        </p:nvPicPr>
        <p:blipFill>
          <a:blip r:embed="rId4"/>
          <a:stretch>
            <a:fillRect/>
          </a:stretch>
        </p:blipFill>
        <p:spPr>
          <a:xfrm>
            <a:off x="838200" y="-244771"/>
            <a:ext cx="10880202" cy="7155825"/>
          </a:xfrm>
          <a:prstGeom prst="rect">
            <a:avLst/>
          </a:prstGeom>
        </p:spPr>
      </p:pic>
    </p:spTree>
    <p:extLst>
      <p:ext uri="{BB962C8B-B14F-4D97-AF65-F5344CB8AC3E}">
        <p14:creationId xmlns:p14="http://schemas.microsoft.com/office/powerpoint/2010/main" val="377396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085" b="3"/>
          <a:stretch/>
        </p:blipFill>
        <p:spPr>
          <a:xfrm>
            <a:off x="6090612" y="81024"/>
            <a:ext cx="6009145" cy="6136896"/>
          </a:xfrm>
          <a:prstGeom prst="rect">
            <a:avLst/>
          </a:prstGeom>
          <a:ln>
            <a:noFill/>
          </a:ln>
          <a:effectLst/>
        </p:spPr>
      </p:pic>
      <p:sp>
        <p:nvSpPr>
          <p:cNvPr id="2" name="Title 1"/>
          <p:cNvSpPr>
            <a:spLocks noGrp="1"/>
          </p:cNvSpPr>
          <p:nvPr>
            <p:ph type="title"/>
          </p:nvPr>
        </p:nvSpPr>
        <p:spPr>
          <a:xfrm>
            <a:off x="648930" y="212577"/>
            <a:ext cx="5127031" cy="1676603"/>
          </a:xfrm>
        </p:spPr>
        <p:txBody>
          <a:bodyPr>
            <a:normAutofit/>
          </a:bodyPr>
          <a:lstStyle/>
          <a:p>
            <a:pPr algn="ctr">
              <a:lnSpc>
                <a:spcPct val="80000"/>
              </a:lnSpc>
            </a:pPr>
            <a:r>
              <a:rPr lang="en-US" sz="4100" b="1" dirty="0"/>
              <a:t>THE DISCIPLINE RELATED TO</a:t>
            </a:r>
            <a:br>
              <a:rPr lang="en-US" sz="4100" b="1" dirty="0"/>
            </a:br>
            <a:r>
              <a:rPr lang="en-US" sz="4100" b="1" dirty="0"/>
              <a:t> THE SHIELD OF FAITH  </a:t>
            </a:r>
          </a:p>
        </p:txBody>
      </p:sp>
      <p:sp>
        <p:nvSpPr>
          <p:cNvPr id="3" name="Content Placeholder 2"/>
          <p:cNvSpPr>
            <a:spLocks noGrp="1"/>
          </p:cNvSpPr>
          <p:nvPr>
            <p:ph idx="1"/>
          </p:nvPr>
        </p:nvSpPr>
        <p:spPr>
          <a:xfrm>
            <a:off x="0" y="2176042"/>
            <a:ext cx="6342927" cy="4473614"/>
          </a:xfrm>
        </p:spPr>
        <p:txBody>
          <a:bodyPr>
            <a:normAutofit/>
          </a:bodyPr>
          <a:lstStyle/>
          <a:p>
            <a:r>
              <a:rPr lang="en-US" sz="3200" i="1" dirty="0"/>
              <a:t> “Faith cometh by hearing and hearing by the Word of God”</a:t>
            </a:r>
          </a:p>
          <a:p>
            <a:r>
              <a:rPr lang="en-US" sz="3200" dirty="0"/>
              <a:t>Read God’s Word every day –      </a:t>
            </a:r>
            <a:r>
              <a:rPr lang="en-US" sz="3200" i="1" dirty="0"/>
              <a:t>Acts 17:11</a:t>
            </a:r>
          </a:p>
          <a:p>
            <a:r>
              <a:rPr lang="en-US" sz="3200" dirty="0"/>
              <a:t>Hid it in your heart – </a:t>
            </a:r>
            <a:r>
              <a:rPr lang="en-US" sz="3200" i="1" dirty="0"/>
              <a:t>Psalm 119</a:t>
            </a:r>
          </a:p>
          <a:p>
            <a:r>
              <a:rPr lang="en-US" sz="3200" dirty="0"/>
              <a:t>Ask God to increase your faith </a:t>
            </a:r>
            <a:r>
              <a:rPr lang="en-US" sz="3200" i="1" dirty="0"/>
              <a:t>– Luke 17:5</a:t>
            </a:r>
          </a:p>
          <a:p>
            <a:r>
              <a:rPr lang="en-US" sz="3200" dirty="0"/>
              <a:t>Start trusting God – </a:t>
            </a:r>
            <a:r>
              <a:rPr lang="en-US" sz="3200" i="1" dirty="0"/>
              <a:t>“mustard seed”</a:t>
            </a:r>
          </a:p>
        </p:txBody>
      </p:sp>
      <p:pic>
        <p:nvPicPr>
          <p:cNvPr id="8" name="Picture 7"/>
          <p:cNvPicPr>
            <a:picLocks noChangeAspect="1"/>
          </p:cNvPicPr>
          <p:nvPr/>
        </p:nvPicPr>
        <p:blipFill>
          <a:blip r:embed="rId3"/>
          <a:stretch>
            <a:fillRect/>
          </a:stretch>
        </p:blipFill>
        <p:spPr>
          <a:xfrm>
            <a:off x="6223518" y="0"/>
            <a:ext cx="5876239" cy="6858000"/>
          </a:xfrm>
          <a:prstGeom prst="rect">
            <a:avLst/>
          </a:prstGeom>
        </p:spPr>
      </p:pic>
      <p:sp>
        <p:nvSpPr>
          <p:cNvPr id="5" name="Rectangle 4"/>
          <p:cNvSpPr/>
          <p:nvPr/>
        </p:nvSpPr>
        <p:spPr>
          <a:xfrm>
            <a:off x="7440792" y="1889180"/>
            <a:ext cx="3836115" cy="707886"/>
          </a:xfrm>
          <a:prstGeom prst="rect">
            <a:avLst/>
          </a:prstGeom>
        </p:spPr>
        <p:txBody>
          <a:bodyPr wrap="none">
            <a:spAutoFit/>
          </a:bodyPr>
          <a:lstStyle/>
          <a:p>
            <a:r>
              <a:rPr lang="en-US" sz="4000" b="1" dirty="0">
                <a:solidFill>
                  <a:schemeClr val="bg1"/>
                </a:solidFill>
              </a:rPr>
              <a:t>SHIELD OF FAITH </a:t>
            </a:r>
          </a:p>
        </p:txBody>
      </p:sp>
    </p:spTree>
    <p:extLst>
      <p:ext uri="{BB962C8B-B14F-4D97-AF65-F5344CB8AC3E}">
        <p14:creationId xmlns:p14="http://schemas.microsoft.com/office/powerpoint/2010/main" val="237506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6500" fill="hold"/>
                                        <p:tgtEl>
                                          <p:spTgt spid="8"/>
                                        </p:tgtEl>
                                        <p:attrNameLst>
                                          <p:attrName>ppt_w</p:attrName>
                                        </p:attrNameLst>
                                      </p:cBhvr>
                                      <p:tavLst>
                                        <p:tav tm="0">
                                          <p:val>
                                            <p:fltVal val="0"/>
                                          </p:val>
                                        </p:tav>
                                        <p:tav tm="100000">
                                          <p:val>
                                            <p:strVal val="#ppt_w"/>
                                          </p:val>
                                        </p:tav>
                                      </p:tavLst>
                                    </p:anim>
                                    <p:anim calcmode="lin" valueType="num">
                                      <p:cBhvr>
                                        <p:cTn id="43" dur="6500" fill="hold"/>
                                        <p:tgtEl>
                                          <p:spTgt spid="8"/>
                                        </p:tgtEl>
                                        <p:attrNameLst>
                                          <p:attrName>ppt_h</p:attrName>
                                        </p:attrNameLst>
                                      </p:cBhvr>
                                      <p:tavLst>
                                        <p:tav tm="0">
                                          <p:val>
                                            <p:fltVal val="0"/>
                                          </p:val>
                                        </p:tav>
                                        <p:tav tm="100000">
                                          <p:val>
                                            <p:strVal val="#ppt_h"/>
                                          </p:val>
                                        </p:tav>
                                      </p:tavLst>
                                    </p:anim>
                                    <p:animEffect transition="in" filter="fade">
                                      <p:cBhvr>
                                        <p:cTn id="44" dur="6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024" y="0"/>
            <a:ext cx="8530542" cy="6176963"/>
          </a:xfrm>
        </p:spPr>
        <p:txBody>
          <a:bodyPr>
            <a:normAutofit lnSpcReduction="10000"/>
          </a:bodyPr>
          <a:lstStyle/>
          <a:p>
            <a:r>
              <a:rPr lang="en-US" sz="3600" dirty="0"/>
              <a:t>Satan is the adversary of the believer -          </a:t>
            </a:r>
            <a:r>
              <a:rPr lang="en-US" sz="3600" i="1" dirty="0"/>
              <a:t>I Peter 5:8 </a:t>
            </a:r>
          </a:p>
          <a:p>
            <a:r>
              <a:rPr lang="en-US" sz="3600" dirty="0"/>
              <a:t>He watches for opportunity to cast his darts - </a:t>
            </a:r>
            <a:r>
              <a:rPr lang="en-US" sz="3600" i="1" dirty="0"/>
              <a:t>2 Cor. 2:11</a:t>
            </a:r>
          </a:p>
          <a:p>
            <a:r>
              <a:rPr lang="en-US" sz="3600" dirty="0"/>
              <a:t>It takes spiritual discernment to anticipate and deflect these assaults – </a:t>
            </a:r>
            <a:r>
              <a:rPr lang="en-US" sz="3600" i="1" dirty="0"/>
              <a:t>Heb. 5:11-14</a:t>
            </a:r>
          </a:p>
          <a:p>
            <a:r>
              <a:rPr lang="en-US" sz="3600" dirty="0"/>
              <a:t>Such discernment comes through Scripture.  </a:t>
            </a:r>
          </a:p>
          <a:p>
            <a:r>
              <a:rPr lang="en-US" sz="3600" dirty="0"/>
              <a:t>Jesus promised to reward openly those who secretly spend time with Him in His Word - </a:t>
            </a:r>
            <a:r>
              <a:rPr lang="en-US" sz="3600" i="1" dirty="0"/>
              <a:t>Matt. 6:6</a:t>
            </a:r>
          </a:p>
          <a:p>
            <a:r>
              <a:rPr lang="en-US" sz="3600" dirty="0"/>
              <a:t>In </a:t>
            </a:r>
            <a:r>
              <a:rPr lang="en-US" sz="3600" i="1" dirty="0"/>
              <a:t>Isaiah 58</a:t>
            </a:r>
            <a:r>
              <a:rPr lang="en-US" sz="3600" dirty="0"/>
              <a:t>, God promises good judgment to those who fast and seek Him.</a:t>
            </a:r>
          </a:p>
          <a:p>
            <a:endParaRPr lang="en-US" sz="3600" dirty="0"/>
          </a:p>
        </p:txBody>
      </p:sp>
      <p:pic>
        <p:nvPicPr>
          <p:cNvPr id="4" name="Picture 3"/>
          <p:cNvPicPr>
            <a:picLocks noChangeAspect="1"/>
          </p:cNvPicPr>
          <p:nvPr/>
        </p:nvPicPr>
        <p:blipFill rotWithShape="1">
          <a:blip r:embed="rId2"/>
          <a:srcRect t="2093" b="9661"/>
          <a:stretch/>
        </p:blipFill>
        <p:spPr>
          <a:xfrm>
            <a:off x="8611566" y="239150"/>
            <a:ext cx="3586820" cy="3165231"/>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333363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1068" y="0"/>
            <a:ext cx="5887617" cy="4386965"/>
          </a:xfrm>
          <a:prstGeom prst="rect">
            <a:avLst/>
          </a:prstGeom>
        </p:spPr>
      </p:pic>
      <p:sp>
        <p:nvSpPr>
          <p:cNvPr id="3" name="Rectangle 2"/>
          <p:cNvSpPr/>
          <p:nvPr/>
        </p:nvSpPr>
        <p:spPr>
          <a:xfrm>
            <a:off x="38876" y="4664047"/>
            <a:ext cx="12192000" cy="1938992"/>
          </a:xfrm>
          <a:prstGeom prst="rect">
            <a:avLst/>
          </a:prstGeom>
        </p:spPr>
        <p:txBody>
          <a:bodyPr wrap="square">
            <a:spAutoFit/>
          </a:bodyPr>
          <a:lstStyle/>
          <a:p>
            <a:pPr algn="ctr"/>
            <a:r>
              <a:rPr lang="en-US" sz="4000" i="1" dirty="0"/>
              <a:t>“Above all, taking the shield of faith, wherewith ye shall be able to quench all the fiery darts of the wicked.”  </a:t>
            </a:r>
          </a:p>
          <a:p>
            <a:pPr algn="ctr"/>
            <a:r>
              <a:rPr lang="en-US" sz="4000" i="1" dirty="0"/>
              <a:t>(Eph. 6:16)</a:t>
            </a:r>
          </a:p>
        </p:txBody>
      </p:sp>
    </p:spTree>
    <p:extLst>
      <p:ext uri="{BB962C8B-B14F-4D97-AF65-F5344CB8AC3E}">
        <p14:creationId xmlns:p14="http://schemas.microsoft.com/office/powerpoint/2010/main" val="200292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4655" y="0"/>
            <a:ext cx="10194654" cy="6784078"/>
          </a:xfrm>
          <a:prstGeom prst="rect">
            <a:avLst/>
          </a:prstGeom>
        </p:spPr>
      </p:pic>
      <p:sp>
        <p:nvSpPr>
          <p:cNvPr id="3" name="Rectangle 2"/>
          <p:cNvSpPr/>
          <p:nvPr/>
        </p:nvSpPr>
        <p:spPr>
          <a:xfrm>
            <a:off x="3872203" y="2969023"/>
            <a:ext cx="6139543" cy="707886"/>
          </a:xfrm>
          <a:prstGeom prst="rect">
            <a:avLst/>
          </a:prstGeom>
        </p:spPr>
        <p:txBody>
          <a:bodyPr wrap="square">
            <a:spAutoFit/>
          </a:bodyPr>
          <a:lstStyle/>
          <a:p>
            <a:pPr algn="ctr"/>
            <a:r>
              <a:rPr lang="en-US" sz="4000" dirty="0">
                <a:effectLst>
                  <a:glow rad="101600">
                    <a:schemeClr val="bg1">
                      <a:alpha val="60000"/>
                    </a:schemeClr>
                  </a:glow>
                </a:effectLst>
              </a:rPr>
              <a:t>Deception</a:t>
            </a:r>
          </a:p>
        </p:txBody>
      </p:sp>
    </p:spTree>
    <p:extLst>
      <p:ext uri="{BB962C8B-B14F-4D97-AF65-F5344CB8AC3E}">
        <p14:creationId xmlns:p14="http://schemas.microsoft.com/office/powerpoint/2010/main" val="288181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4655" y="0"/>
            <a:ext cx="10194654" cy="6784078"/>
          </a:xfrm>
          <a:prstGeom prst="rect">
            <a:avLst/>
          </a:prstGeom>
        </p:spPr>
      </p:pic>
      <p:sp>
        <p:nvSpPr>
          <p:cNvPr id="3" name="Rectangle 2"/>
          <p:cNvSpPr/>
          <p:nvPr/>
        </p:nvSpPr>
        <p:spPr>
          <a:xfrm>
            <a:off x="3872203" y="2969023"/>
            <a:ext cx="6139543" cy="707886"/>
          </a:xfrm>
          <a:prstGeom prst="rect">
            <a:avLst/>
          </a:prstGeom>
        </p:spPr>
        <p:txBody>
          <a:bodyPr wrap="square">
            <a:spAutoFit/>
          </a:bodyPr>
          <a:lstStyle/>
          <a:p>
            <a:pPr algn="ctr"/>
            <a:r>
              <a:rPr lang="en-US" sz="4000" dirty="0">
                <a:effectLst>
                  <a:glow rad="101600">
                    <a:schemeClr val="bg1">
                      <a:alpha val="60000"/>
                    </a:schemeClr>
                  </a:glow>
                </a:effectLst>
              </a:rPr>
              <a:t>Temptation</a:t>
            </a:r>
          </a:p>
        </p:txBody>
      </p:sp>
    </p:spTree>
    <p:extLst>
      <p:ext uri="{BB962C8B-B14F-4D97-AF65-F5344CB8AC3E}">
        <p14:creationId xmlns:p14="http://schemas.microsoft.com/office/powerpoint/2010/main" val="195512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471" y="0"/>
            <a:ext cx="12305471" cy="6858000"/>
          </a:xfrm>
          <a:prstGeom prst="rect">
            <a:avLst/>
          </a:prstGeom>
        </p:spPr>
      </p:pic>
    </p:spTree>
    <p:extLst>
      <p:ext uri="{BB962C8B-B14F-4D97-AF65-F5344CB8AC3E}">
        <p14:creationId xmlns:p14="http://schemas.microsoft.com/office/powerpoint/2010/main" val="69278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609497" y="2304996"/>
            <a:ext cx="6100422" cy="1446550"/>
          </a:xfrm>
          <a:prstGeom prst="rect">
            <a:avLst/>
          </a:prstGeom>
        </p:spPr>
        <p:txBody>
          <a:bodyPr wrap="square">
            <a:spAutoFit/>
          </a:bodyPr>
          <a:lstStyle/>
          <a:p>
            <a:pPr algn="ctr"/>
            <a:r>
              <a:rPr lang="en-US" sz="4400" i="1" dirty="0"/>
              <a:t>“And take the helmet</a:t>
            </a:r>
          </a:p>
          <a:p>
            <a:pPr algn="ctr"/>
            <a:r>
              <a:rPr lang="en-US" sz="4400" i="1" dirty="0"/>
              <a:t> of salvation.”</a:t>
            </a:r>
          </a:p>
        </p:txBody>
      </p:sp>
    </p:spTree>
    <p:extLst>
      <p:ext uri="{BB962C8B-B14F-4D97-AF65-F5344CB8AC3E}">
        <p14:creationId xmlns:p14="http://schemas.microsoft.com/office/powerpoint/2010/main" val="106648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014258" cy="6176963"/>
          </a:xfrm>
        </p:spPr>
        <p:txBody>
          <a:bodyPr>
            <a:normAutofit/>
          </a:bodyPr>
          <a:lstStyle/>
          <a:p>
            <a:endParaRPr lang="en-US" sz="3600" dirty="0"/>
          </a:p>
          <a:p>
            <a:r>
              <a:rPr lang="en-US" sz="3600" dirty="0"/>
              <a:t>In hand-to-hand combat, it was a distinct advantage for a soldier to have a helmet which protected not only his head, but also his face and eyes.</a:t>
            </a:r>
          </a:p>
          <a:p>
            <a:r>
              <a:rPr lang="en-US" sz="3600" dirty="0"/>
              <a:t>A blow to the uncovered head would immediately disable the soldier; therefore, this was one of the most important pieces of armor.</a:t>
            </a:r>
          </a:p>
          <a:p>
            <a:endParaRPr lang="en-US" sz="3600" dirty="0"/>
          </a:p>
        </p:txBody>
      </p:sp>
      <p:pic>
        <p:nvPicPr>
          <p:cNvPr id="4" name="Picture 3"/>
          <p:cNvPicPr>
            <a:picLocks noChangeAspect="1"/>
          </p:cNvPicPr>
          <p:nvPr/>
        </p:nvPicPr>
        <p:blipFill>
          <a:blip r:embed="rId2"/>
          <a:stretch>
            <a:fillRect/>
          </a:stretch>
        </p:blipFill>
        <p:spPr>
          <a:xfrm>
            <a:off x="7208140" y="676306"/>
            <a:ext cx="4691392" cy="5500657"/>
          </a:xfrm>
          <a:prstGeom prst="rect">
            <a:avLst/>
          </a:prstGeom>
        </p:spPr>
      </p:pic>
    </p:spTree>
    <p:extLst>
      <p:ext uri="{BB962C8B-B14F-4D97-AF65-F5344CB8AC3E}">
        <p14:creationId xmlns:p14="http://schemas.microsoft.com/office/powerpoint/2010/main" val="59002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t>What is the helmet of Salvation?</a:t>
            </a:r>
          </a:p>
        </p:txBody>
      </p:sp>
      <p:sp>
        <p:nvSpPr>
          <p:cNvPr id="3" name="Content Placeholder 2"/>
          <p:cNvSpPr>
            <a:spLocks noGrp="1"/>
          </p:cNvSpPr>
          <p:nvPr>
            <p:ph idx="1"/>
          </p:nvPr>
        </p:nvSpPr>
        <p:spPr>
          <a:xfrm>
            <a:off x="185194" y="1469984"/>
            <a:ext cx="12006805" cy="5388015"/>
          </a:xfrm>
        </p:spPr>
        <p:txBody>
          <a:bodyPr>
            <a:normAutofit/>
          </a:bodyPr>
          <a:lstStyle/>
          <a:p>
            <a:pPr marL="0" indent="0">
              <a:buNone/>
            </a:pPr>
            <a:r>
              <a:rPr lang="en-US" sz="3600" i="1" dirty="0"/>
              <a:t>1 Thess. 5:8 “But let us, who are of the day, be sober, putting on the breastplate of faith and love; and for an helmet, </a:t>
            </a:r>
            <a:r>
              <a:rPr lang="en-US" sz="3600" i="1" dirty="0">
                <a:solidFill>
                  <a:srgbClr val="FFFF00"/>
                </a:solidFill>
              </a:rPr>
              <a:t>the hope of salvation</a:t>
            </a:r>
            <a:r>
              <a:rPr lang="en-US" sz="3600" i="1" dirty="0"/>
              <a:t>.”</a:t>
            </a:r>
          </a:p>
          <a:p>
            <a:pPr marL="0" indent="0">
              <a:buNone/>
            </a:pPr>
            <a:r>
              <a:rPr lang="en-US" sz="3600" i="1" dirty="0"/>
              <a:t>Romans 8:24-25 “For we are saved by hope: but hope that is seen is not hope: for what a man seeth, why doth he yet hope for? But if we hope for that we see not, then do we with patience wait for it.”</a:t>
            </a:r>
          </a:p>
          <a:p>
            <a:pPr marL="0" indent="0">
              <a:buNone/>
            </a:pPr>
            <a:r>
              <a:rPr lang="en-US" sz="3600" dirty="0"/>
              <a:t>Helmet of Salvation is the assurance of Salvation! </a:t>
            </a:r>
            <a:r>
              <a:rPr lang="en-US" sz="3600" i="1" dirty="0"/>
              <a:t>– “And I give unto them eternal life, and they shall never perish…”</a:t>
            </a:r>
          </a:p>
        </p:txBody>
      </p:sp>
    </p:spTree>
    <p:extLst>
      <p:ext uri="{BB962C8B-B14F-4D97-AF65-F5344CB8AC3E}">
        <p14:creationId xmlns:p14="http://schemas.microsoft.com/office/powerpoint/2010/main" val="37667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25324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366" y="122057"/>
            <a:ext cx="11794603" cy="1325563"/>
          </a:xfrm>
        </p:spPr>
        <p:txBody>
          <a:bodyPr/>
          <a:lstStyle/>
          <a:p>
            <a:pPr algn="ctr"/>
            <a:r>
              <a:rPr lang="en-US" b="1" dirty="0"/>
              <a:t>THE DISCIPLINE RELATED TO </a:t>
            </a:r>
            <a:br>
              <a:rPr lang="en-US" b="1" dirty="0"/>
            </a:br>
            <a:r>
              <a:rPr lang="en-US" b="1" dirty="0"/>
              <a:t>THE HELMET OF SALVATION </a:t>
            </a:r>
          </a:p>
        </p:txBody>
      </p:sp>
      <p:sp>
        <p:nvSpPr>
          <p:cNvPr id="3" name="Content Placeholder 2"/>
          <p:cNvSpPr>
            <a:spLocks noGrp="1"/>
          </p:cNvSpPr>
          <p:nvPr>
            <p:ph idx="1"/>
          </p:nvPr>
        </p:nvSpPr>
        <p:spPr>
          <a:xfrm>
            <a:off x="0" y="902824"/>
            <a:ext cx="12083969" cy="5758405"/>
          </a:xfrm>
        </p:spPr>
        <p:txBody>
          <a:bodyPr>
            <a:normAutofit fontScale="92500"/>
          </a:bodyPr>
          <a:lstStyle/>
          <a:p>
            <a:endParaRPr lang="en-US" sz="3600" dirty="0"/>
          </a:p>
          <a:p>
            <a:r>
              <a:rPr lang="en-US" sz="3600" dirty="0"/>
              <a:t>One of Satan’s most devastating tactics is to cause us to doubt our salvation thus disabling us with fear – </a:t>
            </a:r>
            <a:r>
              <a:rPr lang="en-US" sz="3600" i="1" dirty="0"/>
              <a:t>365 “fear nots”</a:t>
            </a:r>
          </a:p>
          <a:p>
            <a:r>
              <a:rPr lang="en-US" sz="3600" dirty="0"/>
              <a:t>If he can bring doubt to our minds, we will take our focus off the power and protection of the Lord and lose our will to sustain the battle – </a:t>
            </a:r>
            <a:r>
              <a:rPr lang="en-US" sz="3600" i="1" dirty="0"/>
              <a:t>“O thou of little faith, wherefore didst thou doubt?”</a:t>
            </a:r>
          </a:p>
          <a:p>
            <a:r>
              <a:rPr lang="en-US" sz="3600" dirty="0"/>
              <a:t>Claim the promises of God – </a:t>
            </a:r>
            <a:r>
              <a:rPr lang="en-US" sz="3600" i="1" dirty="0"/>
              <a:t>Rom. 4:20  “He staggered not at the promise of God through unbelief; but was strong in faith, giving glory to God.”</a:t>
            </a:r>
          </a:p>
          <a:p>
            <a:r>
              <a:rPr lang="en-US" sz="3600" dirty="0"/>
              <a:t>Start living a godly life – </a:t>
            </a:r>
            <a:r>
              <a:rPr lang="en-US" sz="3600" i="1" dirty="0"/>
              <a:t>Titus 2:12</a:t>
            </a:r>
          </a:p>
          <a:p>
            <a:r>
              <a:rPr lang="en-US" sz="3600" dirty="0"/>
              <a:t>Stop listen to the Devil – </a:t>
            </a:r>
            <a:r>
              <a:rPr lang="en-US" sz="3600" i="1" dirty="0"/>
              <a:t>James 4:7</a:t>
            </a:r>
          </a:p>
        </p:txBody>
      </p:sp>
    </p:spTree>
    <p:extLst>
      <p:ext uri="{BB962C8B-B14F-4D97-AF65-F5344CB8AC3E}">
        <p14:creationId xmlns:p14="http://schemas.microsoft.com/office/powerpoint/2010/main" val="125094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279" y="969216"/>
            <a:ext cx="8602838" cy="4983713"/>
          </a:xfrm>
          <a:prstGeom prst="rect">
            <a:avLst/>
          </a:prstGeom>
        </p:spPr>
      </p:pic>
    </p:spTree>
    <p:extLst>
      <p:ext uri="{BB962C8B-B14F-4D97-AF65-F5344CB8AC3E}">
        <p14:creationId xmlns:p14="http://schemas.microsoft.com/office/powerpoint/2010/main" val="30812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78582" cy="6858000"/>
          </a:xfrm>
          <a:prstGeom prst="rect">
            <a:avLst/>
          </a:prstGeom>
        </p:spPr>
      </p:pic>
      <p:sp>
        <p:nvSpPr>
          <p:cNvPr id="3" name="Rectangle 2"/>
          <p:cNvSpPr/>
          <p:nvPr/>
        </p:nvSpPr>
        <p:spPr>
          <a:xfrm>
            <a:off x="5464812" y="2155706"/>
            <a:ext cx="6525025" cy="2123658"/>
          </a:xfrm>
          <a:prstGeom prst="rect">
            <a:avLst/>
          </a:prstGeom>
        </p:spPr>
        <p:txBody>
          <a:bodyPr wrap="square">
            <a:spAutoFit/>
          </a:bodyPr>
          <a:lstStyle/>
          <a:p>
            <a:pPr algn="ctr"/>
            <a:r>
              <a:rPr lang="en-US" sz="4400" i="1" dirty="0"/>
              <a:t>“And the sword of the Spirit, which is the           Word of God.”</a:t>
            </a:r>
          </a:p>
        </p:txBody>
      </p:sp>
    </p:spTree>
    <p:extLst>
      <p:ext uri="{BB962C8B-B14F-4D97-AF65-F5344CB8AC3E}">
        <p14:creationId xmlns:p14="http://schemas.microsoft.com/office/powerpoint/2010/main" val="155560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97" y="81022"/>
            <a:ext cx="7361499" cy="6776977"/>
          </a:xfrm>
        </p:spPr>
        <p:txBody>
          <a:bodyPr>
            <a:normAutofit lnSpcReduction="10000"/>
          </a:bodyPr>
          <a:lstStyle/>
          <a:p>
            <a:pPr hangingPunct="0"/>
            <a:r>
              <a:rPr lang="en-US" sz="3600" dirty="0"/>
              <a:t>The first five pieces of armor are </a:t>
            </a:r>
            <a:r>
              <a:rPr lang="en-US" sz="3600" i="1" dirty="0"/>
              <a:t>defensive</a:t>
            </a:r>
            <a:r>
              <a:rPr lang="en-US" sz="3600" dirty="0"/>
              <a:t>; however, the sword is to be used as an </a:t>
            </a:r>
            <a:r>
              <a:rPr lang="en-US" sz="3600" i="1" dirty="0"/>
              <a:t>offensive</a:t>
            </a:r>
            <a:r>
              <a:rPr lang="en-US" sz="3600" dirty="0"/>
              <a:t> weapon.</a:t>
            </a:r>
          </a:p>
          <a:p>
            <a:pPr hangingPunct="0"/>
            <a:r>
              <a:rPr lang="en-US" sz="3600" dirty="0"/>
              <a:t>The effectiveness of the sword depended on the hardness of the metal and the sharpness of the edges.  </a:t>
            </a:r>
          </a:p>
          <a:p>
            <a:pPr hangingPunct="0"/>
            <a:r>
              <a:rPr lang="en-US" sz="3600" dirty="0"/>
              <a:t>It also depended on the soldiers ability to use it effectively.</a:t>
            </a:r>
          </a:p>
          <a:p>
            <a:pPr hangingPunct="0"/>
            <a:r>
              <a:rPr lang="en-US" sz="3600" dirty="0"/>
              <a:t>The two-edged sword was essential in battle because the soldier could wield it at the enemy in either direction.</a:t>
            </a:r>
          </a:p>
          <a:p>
            <a:endParaRPr lang="en-US" sz="3600" dirty="0"/>
          </a:p>
        </p:txBody>
      </p:sp>
      <p:pic>
        <p:nvPicPr>
          <p:cNvPr id="4" name="Picture 3"/>
          <p:cNvPicPr>
            <a:picLocks noChangeAspect="1"/>
          </p:cNvPicPr>
          <p:nvPr/>
        </p:nvPicPr>
        <p:blipFill>
          <a:blip r:embed="rId2"/>
          <a:stretch>
            <a:fillRect/>
          </a:stretch>
        </p:blipFill>
        <p:spPr>
          <a:xfrm>
            <a:off x="7060201" y="197124"/>
            <a:ext cx="4951828" cy="3713871"/>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207503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US" sz="4000" b="1" dirty="0"/>
              <a:t>THE DISCIPLINE RELATED TO </a:t>
            </a:r>
            <a:br>
              <a:rPr lang="en-US" sz="4000" b="1" dirty="0"/>
            </a:br>
            <a:r>
              <a:rPr lang="en-US" sz="4000" b="1" dirty="0"/>
              <a:t>THE SWORD OF THE SPIRIT </a:t>
            </a:r>
          </a:p>
        </p:txBody>
      </p:sp>
      <p:sp>
        <p:nvSpPr>
          <p:cNvPr id="3" name="Content Placeholder 2"/>
          <p:cNvSpPr>
            <a:spLocks noGrp="1"/>
          </p:cNvSpPr>
          <p:nvPr>
            <p:ph idx="1"/>
          </p:nvPr>
        </p:nvSpPr>
        <p:spPr>
          <a:xfrm>
            <a:off x="0" y="861330"/>
            <a:ext cx="12192000" cy="6128533"/>
          </a:xfrm>
        </p:spPr>
        <p:txBody>
          <a:bodyPr>
            <a:noAutofit/>
          </a:bodyPr>
          <a:lstStyle/>
          <a:p>
            <a:pPr marL="0" indent="0" hangingPunct="0">
              <a:buNone/>
            </a:pPr>
            <a:r>
              <a:rPr lang="en-US" sz="3600" dirty="0"/>
              <a:t> </a:t>
            </a:r>
          </a:p>
          <a:p>
            <a:pPr hangingPunct="0"/>
            <a:r>
              <a:rPr lang="en-US" sz="3600" dirty="0"/>
              <a:t>The sword of the Spirit is the Word of God – </a:t>
            </a:r>
            <a:r>
              <a:rPr lang="en-US" sz="3600" i="1" dirty="0"/>
              <a:t>Heb. 4:12</a:t>
            </a:r>
          </a:p>
          <a:p>
            <a:pPr hangingPunct="0"/>
            <a:r>
              <a:rPr lang="en-US" sz="3600" dirty="0"/>
              <a:t>The Greek term used in this verse for “word” is not </a:t>
            </a:r>
            <a:r>
              <a:rPr lang="en-US" sz="3600" i="1" dirty="0"/>
              <a:t>logos</a:t>
            </a:r>
            <a:r>
              <a:rPr lang="en-US" sz="3600" dirty="0"/>
              <a:t> but </a:t>
            </a:r>
            <a:r>
              <a:rPr lang="en-US" sz="3600" i="1" dirty="0"/>
              <a:t>rhema</a:t>
            </a:r>
            <a:r>
              <a:rPr lang="en-US" sz="3600" dirty="0"/>
              <a:t>. </a:t>
            </a:r>
          </a:p>
          <a:p>
            <a:pPr hangingPunct="0"/>
            <a:r>
              <a:rPr lang="en-US" sz="3600" dirty="0"/>
              <a:t>A </a:t>
            </a:r>
            <a:r>
              <a:rPr lang="en-US" sz="3600" i="1" dirty="0"/>
              <a:t>rhema</a:t>
            </a:r>
            <a:r>
              <a:rPr lang="en-US" sz="3600" dirty="0"/>
              <a:t> is Scripture which the Holy Spirit gives to us for a particular situation.</a:t>
            </a:r>
          </a:p>
          <a:p>
            <a:pPr hangingPunct="0"/>
            <a:r>
              <a:rPr lang="en-US" sz="3600" dirty="0"/>
              <a:t>Jesus demonstrated how to use </a:t>
            </a:r>
            <a:r>
              <a:rPr lang="en-US" sz="3600" i="1" dirty="0" err="1"/>
              <a:t>rhemas</a:t>
            </a:r>
            <a:r>
              <a:rPr lang="en-US" sz="3600" dirty="0"/>
              <a:t> when He was tempted in the wilderness.  </a:t>
            </a:r>
          </a:p>
          <a:p>
            <a:pPr hangingPunct="0"/>
            <a:r>
              <a:rPr lang="en-US" sz="3600" dirty="0"/>
              <a:t>With each temptation, He quoted a verse of Scripture from the Old Testament </a:t>
            </a:r>
            <a:r>
              <a:rPr lang="en-US" sz="3600" i="1" dirty="0"/>
              <a:t>logos</a:t>
            </a:r>
            <a:r>
              <a:rPr lang="en-US" sz="3600" dirty="0"/>
              <a:t>.</a:t>
            </a:r>
          </a:p>
          <a:p>
            <a:pPr marL="0" indent="0" hangingPunct="0">
              <a:buNone/>
            </a:pPr>
            <a:r>
              <a:rPr lang="en-US" sz="3600" dirty="0"/>
              <a:t>	</a:t>
            </a:r>
          </a:p>
        </p:txBody>
      </p:sp>
    </p:spTree>
    <p:extLst>
      <p:ext uri="{BB962C8B-B14F-4D97-AF65-F5344CB8AC3E}">
        <p14:creationId xmlns:p14="http://schemas.microsoft.com/office/powerpoint/2010/main" val="226720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298" y="-104191"/>
            <a:ext cx="14092334" cy="7046167"/>
          </a:xfrm>
          <a:prstGeom prst="rect">
            <a:avLst/>
          </a:prstGeom>
        </p:spPr>
      </p:pic>
      <p:sp>
        <p:nvSpPr>
          <p:cNvPr id="3" name="Rectangle 2"/>
          <p:cNvSpPr/>
          <p:nvPr/>
        </p:nvSpPr>
        <p:spPr>
          <a:xfrm>
            <a:off x="447868" y="1183729"/>
            <a:ext cx="5187822" cy="1938992"/>
          </a:xfrm>
          <a:prstGeom prst="rect">
            <a:avLst/>
          </a:prstGeom>
        </p:spPr>
        <p:txBody>
          <a:bodyPr wrap="square">
            <a:spAutoFit/>
          </a:bodyPr>
          <a:lstStyle/>
          <a:p>
            <a:pPr algn="ctr"/>
            <a:r>
              <a:rPr lang="en-US" sz="4000" b="1" i="1" dirty="0">
                <a:solidFill>
                  <a:schemeClr val="bg1"/>
                </a:solidFill>
              </a:rPr>
              <a:t>“Then </a:t>
            </a:r>
            <a:r>
              <a:rPr lang="en-US" sz="4000" b="1" i="1" dirty="0" err="1">
                <a:solidFill>
                  <a:schemeClr val="bg1"/>
                </a:solidFill>
              </a:rPr>
              <a:t>saith</a:t>
            </a:r>
            <a:r>
              <a:rPr lang="en-US" sz="4000" b="1" i="1" dirty="0">
                <a:solidFill>
                  <a:schemeClr val="bg1"/>
                </a:solidFill>
              </a:rPr>
              <a:t> Jesus unto him, Get thee hence, Satan: for it is written.”</a:t>
            </a:r>
          </a:p>
        </p:txBody>
      </p:sp>
    </p:spTree>
    <p:extLst>
      <p:ext uri="{BB962C8B-B14F-4D97-AF65-F5344CB8AC3E}">
        <p14:creationId xmlns:p14="http://schemas.microsoft.com/office/powerpoint/2010/main" val="409464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3620"/>
            <a:ext cx="5627077" cy="6684380"/>
          </a:xfrm>
        </p:spPr>
        <p:txBody>
          <a:bodyPr>
            <a:normAutofit fontScale="92500"/>
          </a:bodyPr>
          <a:lstStyle/>
          <a:p>
            <a:r>
              <a:rPr lang="en-US" sz="3600" dirty="0"/>
              <a:t>The disciplines of reading, meditating, and memorizing Scripture will provide the basis of turning </a:t>
            </a:r>
            <a:r>
              <a:rPr lang="en-US" sz="3600" i="1" dirty="0"/>
              <a:t>Logos</a:t>
            </a:r>
            <a:r>
              <a:rPr lang="en-US" sz="3600" dirty="0"/>
              <a:t> into a </a:t>
            </a:r>
            <a:r>
              <a:rPr lang="en-US" sz="3600" i="1" dirty="0"/>
              <a:t>Rhema</a:t>
            </a:r>
            <a:r>
              <a:rPr lang="en-US" sz="3600" dirty="0"/>
              <a:t> from the Holy Spirit. </a:t>
            </a:r>
          </a:p>
          <a:p>
            <a:r>
              <a:rPr lang="en-US" sz="3600" i="1" dirty="0"/>
              <a:t>Rhema</a:t>
            </a:r>
            <a:r>
              <a:rPr lang="en-US" sz="3600" dirty="0"/>
              <a:t> (</a:t>
            </a:r>
            <a:r>
              <a:rPr lang="en-US" sz="3600" dirty="0" err="1"/>
              <a:t>ῥῆμ</a:t>
            </a:r>
            <a:r>
              <a:rPr lang="en-US" sz="3600" dirty="0"/>
              <a:t>α in Greek) literally means an </a:t>
            </a:r>
            <a:r>
              <a:rPr lang="en-US" sz="3600" i="1" dirty="0"/>
              <a:t>"utterance, a spoken word, a living voice, a message, a revelation"</a:t>
            </a:r>
          </a:p>
          <a:p>
            <a:r>
              <a:rPr lang="en-US" sz="3600" dirty="0"/>
              <a:t>A wise exercise in Spiritual warfare would be to match </a:t>
            </a:r>
            <a:r>
              <a:rPr lang="en-US" sz="3600" i="1" dirty="0" err="1"/>
              <a:t>Rhemas</a:t>
            </a:r>
            <a:r>
              <a:rPr lang="en-US" sz="3600" i="1" dirty="0"/>
              <a:t> </a:t>
            </a:r>
            <a:r>
              <a:rPr lang="en-US" sz="3600" dirty="0"/>
              <a:t>with the deceptions and temptations that Satan brings to you.</a:t>
            </a:r>
          </a:p>
          <a:p>
            <a:endParaRPr lang="en-US" sz="3600" dirty="0"/>
          </a:p>
        </p:txBody>
      </p:sp>
      <p:pic>
        <p:nvPicPr>
          <p:cNvPr id="4" name="Picture 3"/>
          <p:cNvPicPr>
            <a:picLocks noChangeAspect="1"/>
          </p:cNvPicPr>
          <p:nvPr/>
        </p:nvPicPr>
        <p:blipFill>
          <a:blip r:embed="rId2"/>
          <a:stretch>
            <a:fillRect/>
          </a:stretch>
        </p:blipFill>
        <p:spPr>
          <a:xfrm>
            <a:off x="6253773" y="0"/>
            <a:ext cx="5938227" cy="3960055"/>
          </a:xfrm>
          <a:prstGeom prst="rect">
            <a:avLst/>
          </a:prstGeom>
          <a:effectLst>
            <a:reflection blurRad="6350" stA="50000" endA="295" endPos="92000" dist="101600" dir="5400000" sy="-100000" algn="bl" rotWithShape="0"/>
          </a:effectLst>
        </p:spPr>
      </p:pic>
      <p:sp>
        <p:nvSpPr>
          <p:cNvPr id="5" name="Rectangle 4"/>
          <p:cNvSpPr/>
          <p:nvPr/>
        </p:nvSpPr>
        <p:spPr>
          <a:xfrm>
            <a:off x="8591911" y="2353083"/>
            <a:ext cx="1261949" cy="646331"/>
          </a:xfrm>
          <a:prstGeom prst="rect">
            <a:avLst/>
          </a:prstGeom>
        </p:spPr>
        <p:txBody>
          <a:bodyPr wrap="none">
            <a:spAutoFit/>
          </a:bodyPr>
          <a:lstStyle/>
          <a:p>
            <a:r>
              <a:rPr lang="en-US" sz="3600" i="1" dirty="0">
                <a:effectLst>
                  <a:glow rad="101600">
                    <a:schemeClr val="bg1">
                      <a:alpha val="60000"/>
                    </a:schemeClr>
                  </a:glow>
                </a:effectLst>
              </a:rPr>
              <a:t>Logos</a:t>
            </a:r>
          </a:p>
        </p:txBody>
      </p:sp>
      <p:sp>
        <p:nvSpPr>
          <p:cNvPr id="6" name="Rectangle 5"/>
          <p:cNvSpPr/>
          <p:nvPr/>
        </p:nvSpPr>
        <p:spPr>
          <a:xfrm>
            <a:off x="8474924" y="1392442"/>
            <a:ext cx="1495922" cy="646331"/>
          </a:xfrm>
          <a:prstGeom prst="rect">
            <a:avLst/>
          </a:prstGeom>
        </p:spPr>
        <p:txBody>
          <a:bodyPr wrap="none">
            <a:spAutoFit/>
          </a:bodyPr>
          <a:lstStyle/>
          <a:p>
            <a:r>
              <a:rPr lang="en-US" sz="3600" i="1" dirty="0">
                <a:effectLst>
                  <a:glow rad="101600">
                    <a:schemeClr val="bg1">
                      <a:alpha val="60000"/>
                    </a:schemeClr>
                  </a:glow>
                </a:effectLst>
              </a:rPr>
              <a:t>Rhema</a:t>
            </a:r>
          </a:p>
        </p:txBody>
      </p:sp>
    </p:spTree>
    <p:extLst>
      <p:ext uri="{BB962C8B-B14F-4D97-AF65-F5344CB8AC3E}">
        <p14:creationId xmlns:p14="http://schemas.microsoft.com/office/powerpoint/2010/main" val="387848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2955" y="0"/>
            <a:ext cx="5279451" cy="6858000"/>
          </a:xfrm>
          <a:prstGeom prst="rect">
            <a:avLst/>
          </a:prstGeom>
        </p:spPr>
      </p:pic>
    </p:spTree>
    <p:extLst>
      <p:ext uri="{BB962C8B-B14F-4D97-AF65-F5344CB8AC3E}">
        <p14:creationId xmlns:p14="http://schemas.microsoft.com/office/powerpoint/2010/main" val="166728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75063" y="470263"/>
            <a:ext cx="10610741" cy="5830077"/>
          </a:xfrm>
          <a:prstGeom prst="rect">
            <a:avLst/>
          </a:prstGeom>
        </p:spPr>
      </p:pic>
    </p:spTree>
    <p:extLst>
      <p:ext uri="{BB962C8B-B14F-4D97-AF65-F5344CB8AC3E}">
        <p14:creationId xmlns:p14="http://schemas.microsoft.com/office/powerpoint/2010/main" val="382945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5703" y="452859"/>
            <a:ext cx="7791691" cy="5843768"/>
          </a:xfrm>
          <a:prstGeom prst="rect">
            <a:avLst/>
          </a:prstGeom>
        </p:spPr>
      </p:pic>
      <p:sp>
        <p:nvSpPr>
          <p:cNvPr id="3" name="Rectangle 2"/>
          <p:cNvSpPr/>
          <p:nvPr/>
        </p:nvSpPr>
        <p:spPr>
          <a:xfrm>
            <a:off x="6481824" y="717630"/>
            <a:ext cx="5486400" cy="5509200"/>
          </a:xfrm>
          <a:prstGeom prst="rect">
            <a:avLst/>
          </a:prstGeom>
        </p:spPr>
        <p:txBody>
          <a:bodyPr wrap="square">
            <a:spAutoFit/>
          </a:bodyPr>
          <a:lstStyle/>
          <a:p>
            <a:pPr algn="ctr"/>
            <a:r>
              <a:rPr lang="en-US" sz="4400" i="1" dirty="0"/>
              <a:t>“Praying always with all prayer and supplication in the Spirit, and watching thereunto with all perseverance and supplication for all saints.”</a:t>
            </a:r>
          </a:p>
        </p:txBody>
      </p:sp>
    </p:spTree>
    <p:extLst>
      <p:ext uri="{BB962C8B-B14F-4D97-AF65-F5344CB8AC3E}">
        <p14:creationId xmlns:p14="http://schemas.microsoft.com/office/powerpoint/2010/main" val="75541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122575" y="223935"/>
            <a:ext cx="3981933" cy="6354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61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747" y="208345"/>
            <a:ext cx="8565266" cy="6649655"/>
          </a:xfrm>
        </p:spPr>
        <p:txBody>
          <a:bodyPr>
            <a:normAutofit/>
          </a:bodyPr>
          <a:lstStyle/>
          <a:p>
            <a:r>
              <a:rPr lang="en-US" sz="3600" dirty="0"/>
              <a:t>Our second offensive weapon is prayer.  	</a:t>
            </a:r>
          </a:p>
          <a:p>
            <a:r>
              <a:rPr lang="en-US" sz="3600" i="1" dirty="0"/>
              <a:t>“...The effectual fervent prayer of a righteous man </a:t>
            </a:r>
            <a:r>
              <a:rPr lang="en-US" sz="3600" i="1" dirty="0" err="1"/>
              <a:t>availeth</a:t>
            </a:r>
            <a:r>
              <a:rPr lang="en-US" sz="3600" i="1" dirty="0"/>
              <a:t> much” [makes much power available]  -  James 5:16</a:t>
            </a:r>
          </a:p>
          <a:p>
            <a:r>
              <a:rPr lang="en-US" sz="3600" dirty="0"/>
              <a:t>The power and influence of prayer is extensive:  </a:t>
            </a:r>
            <a:r>
              <a:rPr lang="en-US" sz="3600" i="1" dirty="0"/>
              <a:t>“Praying always with all prayer and supplication in the Spirit, and watching thereunto with all perseverance and supplication for all saints; And for me, that utterance may be given unto me, that I may open my mouth boldly, to make known the mystery of the gospel.” - Ephesians 6:18-19</a:t>
            </a:r>
          </a:p>
          <a:p>
            <a:endParaRPr lang="en-US" sz="3600" dirty="0"/>
          </a:p>
        </p:txBody>
      </p:sp>
      <p:pic>
        <p:nvPicPr>
          <p:cNvPr id="4" name="Picture 3"/>
          <p:cNvPicPr>
            <a:picLocks noChangeAspect="1"/>
          </p:cNvPicPr>
          <p:nvPr/>
        </p:nvPicPr>
        <p:blipFill>
          <a:blip r:embed="rId2"/>
          <a:stretch>
            <a:fillRect/>
          </a:stretch>
        </p:blipFill>
        <p:spPr>
          <a:xfrm>
            <a:off x="8681013" y="1967696"/>
            <a:ext cx="3237053" cy="2427790"/>
          </a:xfrm>
          <a:prstGeom prst="rect">
            <a:avLst/>
          </a:prstGeom>
        </p:spPr>
      </p:pic>
    </p:spTree>
    <p:extLst>
      <p:ext uri="{BB962C8B-B14F-4D97-AF65-F5344CB8AC3E}">
        <p14:creationId xmlns:p14="http://schemas.microsoft.com/office/powerpoint/2010/main" val="81659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946" y="0"/>
            <a:ext cx="10515600" cy="1325563"/>
          </a:xfrm>
        </p:spPr>
        <p:txBody>
          <a:bodyPr>
            <a:normAutofit/>
          </a:bodyPr>
          <a:lstStyle/>
          <a:p>
            <a:pPr algn="ctr"/>
            <a:r>
              <a:rPr lang="en-US" sz="4000" b="1" dirty="0"/>
              <a:t>THE DISCIPLINE RELATED TO FERVENT PRAYER </a:t>
            </a:r>
          </a:p>
        </p:txBody>
      </p:sp>
      <p:sp>
        <p:nvSpPr>
          <p:cNvPr id="3" name="Content Placeholder 2"/>
          <p:cNvSpPr>
            <a:spLocks noGrp="1"/>
          </p:cNvSpPr>
          <p:nvPr>
            <p:ph idx="1"/>
          </p:nvPr>
        </p:nvSpPr>
        <p:spPr>
          <a:xfrm>
            <a:off x="0" y="969510"/>
            <a:ext cx="12192000" cy="5460227"/>
          </a:xfrm>
        </p:spPr>
        <p:txBody>
          <a:bodyPr>
            <a:noAutofit/>
          </a:bodyPr>
          <a:lstStyle/>
          <a:p>
            <a:pPr marL="0" indent="0">
              <a:buNone/>
            </a:pPr>
            <a:endParaRPr lang="en-US" sz="3600" dirty="0"/>
          </a:p>
          <a:p>
            <a:r>
              <a:rPr lang="en-US" sz="3600" dirty="0"/>
              <a:t>Satan is a hinderer of the saints  -  </a:t>
            </a:r>
            <a:r>
              <a:rPr lang="en-US" sz="3600" i="1" dirty="0"/>
              <a:t>1 Thess. 2:18</a:t>
            </a:r>
          </a:p>
          <a:p>
            <a:r>
              <a:rPr lang="en-US" sz="3600" dirty="0"/>
              <a:t>Satan will, therefore, do all he can to hinder Christians from engaging in prayer </a:t>
            </a:r>
            <a:r>
              <a:rPr lang="en-US" sz="3600" i="1" dirty="0"/>
              <a:t>(see Isa. 58).</a:t>
            </a:r>
          </a:p>
          <a:p>
            <a:r>
              <a:rPr lang="en-US" sz="3600" dirty="0"/>
              <a:t>Fervent prayer for the salvation of unbelievers and for the strengthening of Christians damages Satan’s kingdom.  </a:t>
            </a:r>
          </a:p>
          <a:p>
            <a:r>
              <a:rPr lang="en-US" sz="3600" dirty="0"/>
              <a:t>We can, however, be more than conquerors if we turn Satan’s temptations into signals for prayer – </a:t>
            </a:r>
            <a:r>
              <a:rPr lang="en-US" sz="3600" i="1" dirty="0"/>
              <a:t>“Praying always.”</a:t>
            </a:r>
          </a:p>
          <a:p>
            <a:r>
              <a:rPr lang="en-US" sz="3600" dirty="0"/>
              <a:t>Prayer and fasting weakens Satan’s power </a:t>
            </a:r>
            <a:r>
              <a:rPr lang="en-US" sz="3600" i="1" dirty="0"/>
              <a:t>– Isa. 58:6, 8-9</a:t>
            </a:r>
          </a:p>
        </p:txBody>
      </p:sp>
    </p:spTree>
    <p:extLst>
      <p:ext uri="{BB962C8B-B14F-4D97-AF65-F5344CB8AC3E}">
        <p14:creationId xmlns:p14="http://schemas.microsoft.com/office/powerpoint/2010/main" val="377993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32" y="0"/>
            <a:ext cx="10972800" cy="6858000"/>
          </a:xfrm>
        </p:spPr>
        <p:txBody>
          <a:bodyPr/>
          <a:lstStyle/>
          <a:p>
            <a:pPr algn="ctr"/>
            <a:r>
              <a:rPr lang="en-US" i="1" dirty="0"/>
              <a:t>“Is not this the fast that I have chosen? to loose the bands of wickedness, to undo the heavy burdens, and to let the oppressed go free, and that ye break every yoke?...Then shall thy light break forth as the morning, and thine health shall spring forth speedily: and thy righteousness shall go before thee; the glory of the LORD shall be thy </a:t>
            </a:r>
            <a:r>
              <a:rPr lang="en-US" i="1" dirty="0" err="1"/>
              <a:t>rereward</a:t>
            </a:r>
            <a:r>
              <a:rPr lang="en-US" i="1" dirty="0"/>
              <a:t>. Then shalt thou call, and the LORD shall answer; thou shalt cry, and he shall say, Here I am.”</a:t>
            </a:r>
          </a:p>
        </p:txBody>
      </p:sp>
    </p:spTree>
    <p:extLst>
      <p:ext uri="{BB962C8B-B14F-4D97-AF65-F5344CB8AC3E}">
        <p14:creationId xmlns:p14="http://schemas.microsoft.com/office/powerpoint/2010/main" val="319650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4385" y="700790"/>
            <a:ext cx="7222603" cy="1325563"/>
          </a:xfrm>
        </p:spPr>
        <p:txBody>
          <a:bodyPr>
            <a:normAutofit fontScale="90000"/>
          </a:bodyPr>
          <a:lstStyle/>
          <a:p>
            <a:pPr algn="ctr"/>
            <a:r>
              <a:rPr lang="en-US" b="1"/>
              <a:t>Determine for whom you will pray whenever you are tempted, and prayer will become an offensive weapon against Satan.</a:t>
            </a:r>
            <a:endParaRPr lang="en-US" b="1" dirty="0"/>
          </a:p>
        </p:txBody>
      </p:sp>
      <p:pic>
        <p:nvPicPr>
          <p:cNvPr id="4" name="Picture 3"/>
          <p:cNvPicPr>
            <a:picLocks noChangeAspect="1"/>
          </p:cNvPicPr>
          <p:nvPr/>
        </p:nvPicPr>
        <p:blipFill>
          <a:blip r:embed="rId2"/>
          <a:stretch>
            <a:fillRect/>
          </a:stretch>
        </p:blipFill>
        <p:spPr>
          <a:xfrm>
            <a:off x="3033411" y="2748264"/>
            <a:ext cx="5924550" cy="4000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145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1370044" y="0"/>
            <a:ext cx="9451911" cy="7151117"/>
          </a:xfrm>
          <a:prstGeom prst="rect">
            <a:avLst/>
          </a:prstGeom>
        </p:spPr>
      </p:pic>
    </p:spTree>
    <p:extLst>
      <p:ext uri="{BB962C8B-B14F-4D97-AF65-F5344CB8AC3E}">
        <p14:creationId xmlns:p14="http://schemas.microsoft.com/office/powerpoint/2010/main" val="425270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685"/>
            <a:ext cx="12192000" cy="6858000"/>
          </a:xfrm>
        </p:spPr>
        <p:txBody>
          <a:bodyPr>
            <a:normAutofit/>
          </a:bodyPr>
          <a:lstStyle/>
          <a:p>
            <a:r>
              <a:rPr lang="en-US" sz="3400" i="1" dirty="0"/>
              <a:t>1 John 5:4-5 - For whatsoever is born of God </a:t>
            </a:r>
            <a:r>
              <a:rPr lang="en-US" sz="3400" i="1" dirty="0" err="1">
                <a:solidFill>
                  <a:srgbClr val="FFFF00"/>
                </a:solidFill>
              </a:rPr>
              <a:t>overcometh</a:t>
            </a:r>
            <a:r>
              <a:rPr lang="en-US" sz="3400" i="1" dirty="0"/>
              <a:t> the world: and this is the victory that </a:t>
            </a:r>
            <a:r>
              <a:rPr lang="en-US" sz="3400" i="1" dirty="0" err="1">
                <a:solidFill>
                  <a:srgbClr val="FFFF00"/>
                </a:solidFill>
              </a:rPr>
              <a:t>overcometh</a:t>
            </a:r>
            <a:r>
              <a:rPr lang="en-US" sz="3400" i="1" dirty="0"/>
              <a:t> the world, even our faith. Who is he that </a:t>
            </a:r>
            <a:r>
              <a:rPr lang="en-US" sz="3400" i="1" dirty="0" err="1">
                <a:solidFill>
                  <a:srgbClr val="FFFF00"/>
                </a:solidFill>
              </a:rPr>
              <a:t>overcometh</a:t>
            </a:r>
            <a:r>
              <a:rPr lang="en-US" sz="3400" i="1" dirty="0"/>
              <a:t> the world, but he that believeth that Jesus is the Son of God?</a:t>
            </a:r>
          </a:p>
          <a:p>
            <a:r>
              <a:rPr lang="en-US" sz="3400" i="1" dirty="0"/>
              <a:t>Romans 6:14 - For </a:t>
            </a:r>
            <a:r>
              <a:rPr lang="en-US" sz="3400" i="1" dirty="0">
                <a:solidFill>
                  <a:srgbClr val="FFFF00"/>
                </a:solidFill>
              </a:rPr>
              <a:t>sin shall not have dominion over you</a:t>
            </a:r>
            <a:r>
              <a:rPr lang="en-US" sz="3400" i="1" dirty="0"/>
              <a:t>: for ye are not under the law, but under grace.</a:t>
            </a:r>
          </a:p>
          <a:p>
            <a:r>
              <a:rPr lang="en-US" sz="3400" i="1" dirty="0"/>
              <a:t>Romans 8:37 - Nay, in all these things we are </a:t>
            </a:r>
            <a:r>
              <a:rPr lang="en-US" sz="3400" i="1" dirty="0">
                <a:solidFill>
                  <a:srgbClr val="FFFF00"/>
                </a:solidFill>
              </a:rPr>
              <a:t>more than conquerors </a:t>
            </a:r>
            <a:r>
              <a:rPr lang="en-US" sz="3400" i="1" dirty="0"/>
              <a:t>through him that loved us.</a:t>
            </a:r>
          </a:p>
          <a:p>
            <a:r>
              <a:rPr lang="en-US" sz="3400" i="1" dirty="0"/>
              <a:t> 2 Corinthians 2:14 - Now thanks be unto God, which </a:t>
            </a:r>
            <a:r>
              <a:rPr lang="en-US" sz="3400" i="1" dirty="0">
                <a:solidFill>
                  <a:srgbClr val="FFFF00"/>
                </a:solidFill>
              </a:rPr>
              <a:t>always </a:t>
            </a:r>
            <a:r>
              <a:rPr lang="en-US" sz="3400" i="1" dirty="0" err="1">
                <a:solidFill>
                  <a:srgbClr val="FFFF00"/>
                </a:solidFill>
              </a:rPr>
              <a:t>causeth</a:t>
            </a:r>
            <a:r>
              <a:rPr lang="en-US" sz="3400" i="1" dirty="0">
                <a:solidFill>
                  <a:srgbClr val="FFFF00"/>
                </a:solidFill>
              </a:rPr>
              <a:t> us to triumph</a:t>
            </a:r>
            <a:r>
              <a:rPr lang="en-US" sz="3400" i="1" dirty="0"/>
              <a:t> in Christ.</a:t>
            </a:r>
          </a:p>
          <a:p>
            <a:r>
              <a:rPr lang="en-US" sz="3400" i="1" dirty="0"/>
              <a:t>Philippians 4:13 - </a:t>
            </a:r>
            <a:r>
              <a:rPr lang="en-US" sz="3400" i="1" dirty="0">
                <a:solidFill>
                  <a:srgbClr val="FFFF00"/>
                </a:solidFill>
              </a:rPr>
              <a:t>I can do all things through Christ </a:t>
            </a:r>
            <a:r>
              <a:rPr lang="en-US" sz="3400" i="1" dirty="0"/>
              <a:t>which </a:t>
            </a:r>
            <a:r>
              <a:rPr lang="en-US" sz="3400" i="1" dirty="0" err="1"/>
              <a:t>strengtheneth</a:t>
            </a:r>
            <a:r>
              <a:rPr lang="en-US" sz="3400" i="1" dirty="0"/>
              <a:t> me.</a:t>
            </a:r>
          </a:p>
          <a:p>
            <a:endParaRPr lang="en-US" sz="3400" i="1" dirty="0"/>
          </a:p>
          <a:p>
            <a:endParaRPr lang="en-US" sz="3400" i="1" dirty="0"/>
          </a:p>
          <a:p>
            <a:endParaRPr lang="en-US" sz="3400" i="1" dirty="0"/>
          </a:p>
        </p:txBody>
      </p:sp>
    </p:spTree>
    <p:extLst>
      <p:ext uri="{BB962C8B-B14F-4D97-AF65-F5344CB8AC3E}">
        <p14:creationId xmlns:p14="http://schemas.microsoft.com/office/powerpoint/2010/main" val="197631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76" y="361175"/>
            <a:ext cx="12191999" cy="1446550"/>
          </a:xfrm>
          <a:prstGeom prst="rect">
            <a:avLst/>
          </a:prstGeom>
        </p:spPr>
        <p:txBody>
          <a:bodyPr wrap="square">
            <a:spAutoFit/>
          </a:bodyPr>
          <a:lstStyle/>
          <a:p>
            <a:pPr algn="ctr"/>
            <a:r>
              <a:rPr lang="en-US" sz="4400" dirty="0"/>
              <a:t>HOW TO PUT ON YOUR ARMOR AND WEAPONS</a:t>
            </a:r>
          </a:p>
          <a:p>
            <a:pPr algn="ctr"/>
            <a:r>
              <a:rPr lang="en-US" sz="4400" i="1" dirty="0"/>
              <a:t>(Part 2)</a:t>
            </a:r>
          </a:p>
        </p:txBody>
      </p:sp>
      <p:pic>
        <p:nvPicPr>
          <p:cNvPr id="3" name="Picture 2"/>
          <p:cNvPicPr>
            <a:picLocks noChangeAspect="1"/>
          </p:cNvPicPr>
          <p:nvPr/>
        </p:nvPicPr>
        <p:blipFill>
          <a:blip r:embed="rId2"/>
          <a:stretch>
            <a:fillRect/>
          </a:stretch>
        </p:blipFill>
        <p:spPr>
          <a:xfrm>
            <a:off x="130628" y="1689475"/>
            <a:ext cx="5813575" cy="4358022"/>
          </a:xfrm>
          <a:prstGeom prst="rect">
            <a:avLst/>
          </a:prstGeom>
        </p:spPr>
      </p:pic>
      <p:pic>
        <p:nvPicPr>
          <p:cNvPr id="4" name="Picture 3"/>
          <p:cNvPicPr>
            <a:picLocks noChangeAspect="1"/>
          </p:cNvPicPr>
          <p:nvPr/>
        </p:nvPicPr>
        <p:blipFill>
          <a:blip r:embed="rId3"/>
          <a:stretch>
            <a:fillRect/>
          </a:stretch>
        </p:blipFill>
        <p:spPr>
          <a:xfrm>
            <a:off x="6194430" y="2378917"/>
            <a:ext cx="5277947" cy="2575638"/>
          </a:xfrm>
          <a:prstGeom prst="rect">
            <a:avLst/>
          </a:prstGeom>
        </p:spPr>
      </p:pic>
    </p:spTree>
    <p:extLst>
      <p:ext uri="{BB962C8B-B14F-4D97-AF65-F5344CB8AC3E}">
        <p14:creationId xmlns:p14="http://schemas.microsoft.com/office/powerpoint/2010/main" val="67171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524000" y="-165735"/>
            <a:ext cx="9144000" cy="7189471"/>
          </a:xfrm>
          <a:prstGeom prst="rect">
            <a:avLst/>
          </a:prstGeom>
          <a:noFill/>
          <a:ln w="9525">
            <a:noFill/>
            <a:miter lim="800000"/>
            <a:headEnd/>
            <a:tailEnd/>
          </a:ln>
        </p:spPr>
      </p:pic>
    </p:spTree>
    <p:extLst>
      <p:ext uri="{BB962C8B-B14F-4D97-AF65-F5344CB8AC3E}">
        <p14:creationId xmlns:p14="http://schemas.microsoft.com/office/powerpoint/2010/main" val="389343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3712" y="0"/>
            <a:ext cx="8044575" cy="6858000"/>
          </a:xfrm>
          <a:prstGeom prst="rect">
            <a:avLst/>
          </a:prstGeom>
        </p:spPr>
      </p:pic>
    </p:spTree>
    <p:extLst>
      <p:ext uri="{BB962C8B-B14F-4D97-AF65-F5344CB8AC3E}">
        <p14:creationId xmlns:p14="http://schemas.microsoft.com/office/powerpoint/2010/main" val="364830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1842</Words>
  <Application>Microsoft Office PowerPoint</Application>
  <PresentationFormat>Widescreen</PresentationFormat>
  <Paragraphs>118</Paragraphs>
  <Slides>54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1_Office Theme</vt:lpstr>
      <vt:lpstr>PowerPoint Presentation</vt:lpstr>
      <vt:lpstr>Topics to be studied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DISCIPLINE RELATED TO THE BELT OF TRUTH </vt:lpstr>
      <vt:lpstr>PowerPoint Presentation</vt:lpstr>
      <vt:lpstr>PowerPoint Presentation</vt:lpstr>
      <vt:lpstr>PowerPoint Presentation</vt:lpstr>
      <vt:lpstr>The plate armor was heavy and restricted motion; however, the protection it gave was necessary                       for the soldier’s survival.</vt:lpstr>
      <vt:lpstr>THE DISCIPLINE RELATED TO THE  BREASTPLATE OF RIGHTEOUSNESS  </vt:lpstr>
      <vt:lpstr>PowerPoint Presentation</vt:lpstr>
      <vt:lpstr>PowerPoint Presentation</vt:lpstr>
      <vt:lpstr>A Solider and his Army could never advance and conqueror the enemy with bare feet</vt:lpstr>
      <vt:lpstr>THE DISCIPLINE RELATED TO  THE SHOES OF THE GOSPEL </vt:lpstr>
      <vt:lpstr>PowerPoint Presentation</vt:lpstr>
      <vt:lpstr>PowerPoint Presentation</vt:lpstr>
      <vt:lpstr>PowerPoint Presentation</vt:lpstr>
      <vt:lpstr>PowerPoint Presentation</vt:lpstr>
      <vt:lpstr>PowerPoint Presentation</vt:lpstr>
      <vt:lpstr>PowerPoint Presentation</vt:lpstr>
      <vt:lpstr>THE DISCIPLINE RELATED TO  THE SHIELD OF FAITH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helmet of Salvation?</vt:lpstr>
      <vt:lpstr>THE DISCIPLINE RELATED TO  THE HELMET OF SALVATION </vt:lpstr>
      <vt:lpstr>PowerPoint Presentation</vt:lpstr>
      <vt:lpstr>PowerPoint Presentation</vt:lpstr>
      <vt:lpstr>PowerPoint Presentation</vt:lpstr>
      <vt:lpstr>THE DISCIPLINE RELATED TO  THE SWORD OF THE SPIRIT </vt:lpstr>
      <vt:lpstr>PowerPoint Presentation</vt:lpstr>
      <vt:lpstr>PowerPoint Presentation</vt:lpstr>
      <vt:lpstr>PowerPoint Presentation</vt:lpstr>
      <vt:lpstr>PowerPoint Presentation</vt:lpstr>
      <vt:lpstr>PowerPoint Presentation</vt:lpstr>
      <vt:lpstr>PowerPoint Presentation</vt:lpstr>
      <vt:lpstr>THE DISCIPLINE RELATED TO FERVENT PRAYER </vt:lpstr>
      <vt:lpstr>“Is not this the fast that I have chosen? to loose the bands of wickedness, to undo the heavy burdens, and to let the oppressed go free, and that ye break every yoke?...Then shall thy light break forth as the morning, and thine health shall spring forth speedily: and thy righteousness shall go before thee; the glory of the LORD shall be thy rereward. Then shalt thou call, and the LORD shall answer; thou shalt cry, and he shall say, Here I am.”</vt:lpstr>
      <vt:lpstr>Determine for whom you will pray whenever you are tempted, and prayer will become an offensive weapon against Satan.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15</cp:revision>
  <dcterms:created xsi:type="dcterms:W3CDTF">2017-05-03T11:44:51Z</dcterms:created>
  <dcterms:modified xsi:type="dcterms:W3CDTF">2017-05-03T20:03:05Z</dcterms:modified>
</cp:coreProperties>
</file>