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8"/>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370" r:id="rId17"/>
    <p:sldId id="272" r:id="rId18"/>
    <p:sldId id="273" r:id="rId19"/>
    <p:sldId id="274" r:id="rId20"/>
    <p:sldId id="294" r:id="rId21"/>
    <p:sldId id="295" r:id="rId22"/>
    <p:sldId id="296" r:id="rId23"/>
    <p:sldId id="297" r:id="rId24"/>
    <p:sldId id="298" r:id="rId25"/>
    <p:sldId id="299" r:id="rId26"/>
    <p:sldId id="293" r:id="rId27"/>
    <p:sldId id="288" r:id="rId28"/>
    <p:sldId id="289" r:id="rId29"/>
    <p:sldId id="364" r:id="rId30"/>
    <p:sldId id="365" r:id="rId31"/>
    <p:sldId id="291" r:id="rId32"/>
    <p:sldId id="292" r:id="rId33"/>
    <p:sldId id="290" r:id="rId34"/>
    <p:sldId id="275" r:id="rId35"/>
    <p:sldId id="284" r:id="rId36"/>
    <p:sldId id="287" r:id="rId37"/>
    <p:sldId id="301" r:id="rId38"/>
    <p:sldId id="324" r:id="rId39"/>
    <p:sldId id="327" r:id="rId40"/>
    <p:sldId id="286" r:id="rId41"/>
    <p:sldId id="300" r:id="rId42"/>
    <p:sldId id="328" r:id="rId43"/>
    <p:sldId id="333" r:id="rId44"/>
    <p:sldId id="329" r:id="rId45"/>
    <p:sldId id="330" r:id="rId46"/>
    <p:sldId id="334" r:id="rId47"/>
    <p:sldId id="331" r:id="rId48"/>
    <p:sldId id="332" r:id="rId49"/>
    <p:sldId id="276" r:id="rId50"/>
    <p:sldId id="337" r:id="rId51"/>
    <p:sldId id="335" r:id="rId52"/>
    <p:sldId id="338" r:id="rId53"/>
    <p:sldId id="339" r:id="rId54"/>
    <p:sldId id="373" r:id="rId55"/>
    <p:sldId id="371" r:id="rId56"/>
    <p:sldId id="372" r:id="rId57"/>
    <p:sldId id="277" r:id="rId58"/>
    <p:sldId id="348" r:id="rId59"/>
    <p:sldId id="351" r:id="rId60"/>
    <p:sldId id="349" r:id="rId61"/>
    <p:sldId id="354" r:id="rId62"/>
    <p:sldId id="367" r:id="rId63"/>
    <p:sldId id="368" r:id="rId64"/>
    <p:sldId id="381" r:id="rId65"/>
    <p:sldId id="375" r:id="rId66"/>
    <p:sldId id="376" r:id="rId67"/>
    <p:sldId id="377" r:id="rId68"/>
    <p:sldId id="378" r:id="rId69"/>
    <p:sldId id="379" r:id="rId70"/>
    <p:sldId id="374" r:id="rId71"/>
    <p:sldId id="380" r:id="rId72"/>
    <p:sldId id="382" r:id="rId73"/>
    <p:sldId id="369" r:id="rId74"/>
    <p:sldId id="383" r:id="rId75"/>
    <p:sldId id="278" r:id="rId76"/>
    <p:sldId id="355" r:id="rId77"/>
    <p:sldId id="385" r:id="rId78"/>
    <p:sldId id="356" r:id="rId79"/>
    <p:sldId id="357" r:id="rId80"/>
    <p:sldId id="358" r:id="rId81"/>
    <p:sldId id="359" r:id="rId82"/>
    <p:sldId id="360" r:id="rId83"/>
    <p:sldId id="279" r:id="rId84"/>
    <p:sldId id="361" r:id="rId85"/>
    <p:sldId id="363" r:id="rId86"/>
    <p:sldId id="362"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660"/>
  </p:normalViewPr>
  <p:slideViewPr>
    <p:cSldViewPr snapToGrid="0">
      <p:cViewPr varScale="1">
        <p:scale>
          <a:sx n="103" d="100"/>
          <a:sy n="103" d="100"/>
        </p:scale>
        <p:origin x="114" y="618"/>
      </p:cViewPr>
      <p:guideLst/>
    </p:cSldViewPr>
  </p:slideViewPr>
  <p:notesTextViewPr>
    <p:cViewPr>
      <p:scale>
        <a:sx n="1" d="1"/>
        <a:sy n="1" d="1"/>
      </p:scale>
      <p:origin x="0" y="0"/>
    </p:cViewPr>
  </p:notesTextViewPr>
  <p:sorterViewPr>
    <p:cViewPr>
      <p:scale>
        <a:sx n="100" d="100"/>
        <a:sy n="100" d="100"/>
      </p:scale>
      <p:origin x="0" y="-145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EC8ED-ECA1-4DA2-A1D2-A01C7B4C6E30}" type="doc">
      <dgm:prSet loTypeId="urn:microsoft.com/office/officeart/2016/7/layout/LinearArrow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8258BEE1-CECB-47B4-9363-606DB2BEBBED}">
      <dgm:prSet custT="1"/>
      <dgm:spPr/>
      <dgm:t>
        <a:bodyPr/>
        <a:lstStyle/>
        <a:p>
          <a:pPr algn="ctr"/>
          <a:r>
            <a:rPr lang="en-US" sz="3600" dirty="0"/>
            <a:t>What of his past, present, and future locations? </a:t>
          </a:r>
        </a:p>
      </dgm:t>
    </dgm:pt>
    <dgm:pt modelId="{DC97D7C5-8915-43D5-A01C-A0C4462034A4}" type="parTrans" cxnId="{174A388A-B253-49AC-970E-A7C5826F3686}">
      <dgm:prSet/>
      <dgm:spPr/>
      <dgm:t>
        <a:bodyPr/>
        <a:lstStyle/>
        <a:p>
          <a:endParaRPr lang="en-US"/>
        </a:p>
      </dgm:t>
    </dgm:pt>
    <dgm:pt modelId="{4EAC0DE3-7739-4ADF-B572-31AD7407A9DF}" type="sibTrans" cxnId="{174A388A-B253-49AC-970E-A7C5826F3686}">
      <dgm:prSet phldrT="1" phldr="0"/>
      <dgm:spPr/>
      <dgm:t>
        <a:bodyPr/>
        <a:lstStyle/>
        <a:p>
          <a:r>
            <a:rPr lang="en-US"/>
            <a:t>1</a:t>
          </a:r>
        </a:p>
      </dgm:t>
    </dgm:pt>
    <dgm:pt modelId="{E00E7B94-1003-4632-A0C7-40E81563FAF3}">
      <dgm:prSet custT="1"/>
      <dgm:spPr/>
      <dgm:t>
        <a:bodyPr/>
        <a:lstStyle/>
        <a:p>
          <a:pPr algn="ctr"/>
          <a:r>
            <a:rPr lang="en-US" sz="3600" dirty="0"/>
            <a:t>Satan has been to, is in, or will occupy the following seven locations: </a:t>
          </a:r>
          <a:br>
            <a:rPr lang="en-US" sz="3600" dirty="0"/>
          </a:br>
          <a:endParaRPr lang="en-US" sz="3600" dirty="0"/>
        </a:p>
      </dgm:t>
    </dgm:pt>
    <dgm:pt modelId="{46C81972-7506-41BA-871F-35CD95A34171}" type="parTrans" cxnId="{F4E74DDA-3593-4EFD-AFBD-DC723D996345}">
      <dgm:prSet/>
      <dgm:spPr/>
      <dgm:t>
        <a:bodyPr/>
        <a:lstStyle/>
        <a:p>
          <a:endParaRPr lang="en-US"/>
        </a:p>
      </dgm:t>
    </dgm:pt>
    <dgm:pt modelId="{563046F7-E488-47F5-BCF2-9269AA997DF0}" type="sibTrans" cxnId="{F4E74DDA-3593-4EFD-AFBD-DC723D996345}">
      <dgm:prSet phldrT="2" phldr="0"/>
      <dgm:spPr/>
      <dgm:t>
        <a:bodyPr/>
        <a:lstStyle/>
        <a:p>
          <a:r>
            <a:rPr lang="en-US"/>
            <a:t>2</a:t>
          </a:r>
        </a:p>
      </dgm:t>
    </dgm:pt>
    <dgm:pt modelId="{22F81AD4-052C-49A8-8722-9CEB6ADDE814}" type="pres">
      <dgm:prSet presAssocID="{FCFEC8ED-ECA1-4DA2-A1D2-A01C7B4C6E30}" presName="rootComposite" presStyleCnt="0"/>
      <dgm:spPr/>
    </dgm:pt>
    <dgm:pt modelId="{8982643D-A9A1-4070-9FDE-593B7A81B1E4}" type="pres">
      <dgm:prSet presAssocID="{FCFEC8ED-ECA1-4DA2-A1D2-A01C7B4C6E30}" presName="Name0" presStyleCnt="0">
        <dgm:presLayoutVars>
          <dgm:animLvl val="lvl"/>
          <dgm:resizeHandles val="exact"/>
        </dgm:presLayoutVars>
      </dgm:prSet>
      <dgm:spPr/>
    </dgm:pt>
    <dgm:pt modelId="{DC27BC03-00AF-4FB4-A4BC-46FD34293636}" type="pres">
      <dgm:prSet presAssocID="{8258BEE1-CECB-47B4-9363-606DB2BEBBED}" presName="compositeNode" presStyleCnt="0">
        <dgm:presLayoutVars>
          <dgm:bulletEnabled val="1"/>
        </dgm:presLayoutVars>
      </dgm:prSet>
      <dgm:spPr/>
    </dgm:pt>
    <dgm:pt modelId="{F421DB0B-63A3-43F2-BB32-D09356BEC90B}" type="pres">
      <dgm:prSet presAssocID="{8258BEE1-CECB-47B4-9363-606DB2BEBBED}" presName="bgRect" presStyleCnt="0"/>
      <dgm:spPr/>
    </dgm:pt>
    <dgm:pt modelId="{DCABF328-D3ED-4D89-8CB3-A06E2133E87F}" type="pres">
      <dgm:prSet presAssocID="{8258BEE1-CECB-47B4-9363-606DB2BEBBED}" presName="lineNode" presStyleLbl="alignAccFollowNode1" presStyleIdx="0" presStyleCnt="5"/>
      <dgm:spPr/>
    </dgm:pt>
    <dgm:pt modelId="{9B1A01F2-5121-4D78-8038-15C2E0556956}" type="pres">
      <dgm:prSet presAssocID="{4EAC0DE3-7739-4ADF-B572-31AD7407A9DF}" presName="sibTransNodeCircle" presStyleLbl="alignNode1" presStyleIdx="0" presStyleCnt="2">
        <dgm:presLayoutVars>
          <dgm:chMax val="0"/>
          <dgm:bulletEnabled/>
        </dgm:presLayoutVars>
      </dgm:prSet>
      <dgm:spPr/>
    </dgm:pt>
    <dgm:pt modelId="{D612ECE5-2914-4DE6-A6D7-8C43E3EDEED9}" type="pres">
      <dgm:prSet presAssocID="{4EAC0DE3-7739-4ADF-B572-31AD7407A9DF}" presName="spacerBetweenCircleAndCallout" presStyleCnt="0">
        <dgm:presLayoutVars/>
      </dgm:prSet>
      <dgm:spPr/>
    </dgm:pt>
    <dgm:pt modelId="{DD14865F-8BDF-4E62-84A3-C073C07477B8}" type="pres">
      <dgm:prSet presAssocID="{8258BEE1-CECB-47B4-9363-606DB2BEBBED}" presName="nodeText" presStyleLbl="alignAccFollowNode1" presStyleIdx="1" presStyleCnt="5">
        <dgm:presLayoutVars>
          <dgm:bulletEnabled val="1"/>
        </dgm:presLayoutVars>
      </dgm:prSet>
      <dgm:spPr/>
    </dgm:pt>
    <dgm:pt modelId="{04515E66-1660-4586-BC52-90F735F53499}" type="pres">
      <dgm:prSet presAssocID="{4EAC0DE3-7739-4ADF-B572-31AD7407A9DF}" presName="sibTransComposite" presStyleCnt="0"/>
      <dgm:spPr/>
    </dgm:pt>
    <dgm:pt modelId="{DEA686AB-5F5C-4CA7-B674-7990DB228B0C}" type="pres">
      <dgm:prSet presAssocID="{4EAC0DE3-7739-4ADF-B572-31AD7407A9DF}" presName="chevronShapeSpacer" presStyleCnt="0"/>
      <dgm:spPr/>
    </dgm:pt>
    <dgm:pt modelId="{A8A8AAB6-93F8-4BE1-B733-5ED0CDF27185}" type="pres">
      <dgm:prSet presAssocID="{4EAC0DE3-7739-4ADF-B572-31AD7407A9DF}" presName="realChevronShape" presStyleLbl="alignAccFollowNode1" presStyleIdx="2" presStyleCnt="5"/>
      <dgm:spPr/>
    </dgm:pt>
    <dgm:pt modelId="{6B7AFAB9-E39F-460D-AC0C-24925D315714}" type="pres">
      <dgm:prSet presAssocID="{4EAC0DE3-7739-4ADF-B572-31AD7407A9DF}" presName="sibTransSpacer" presStyleCnt="0"/>
      <dgm:spPr/>
    </dgm:pt>
    <dgm:pt modelId="{15389580-7848-4695-A005-6664F75EF93A}" type="pres">
      <dgm:prSet presAssocID="{8258BEE1-CECB-47B4-9363-606DB2BEBBED}" presName="nodeSpacer" presStyleLbl="node1" presStyleIdx="0" presStyleCnt="2"/>
      <dgm:spPr/>
    </dgm:pt>
    <dgm:pt modelId="{F58300C3-C877-441E-9BB6-93ADFCFA6AC6}" type="pres">
      <dgm:prSet presAssocID="{E00E7B94-1003-4632-A0C7-40E81563FAF3}" presName="compositeNode" presStyleCnt="0">
        <dgm:presLayoutVars>
          <dgm:bulletEnabled val="1"/>
        </dgm:presLayoutVars>
      </dgm:prSet>
      <dgm:spPr/>
    </dgm:pt>
    <dgm:pt modelId="{9CB1F41B-AD11-4101-863E-B11E19F8CA76}" type="pres">
      <dgm:prSet presAssocID="{E00E7B94-1003-4632-A0C7-40E81563FAF3}" presName="bgRect" presStyleCnt="0"/>
      <dgm:spPr/>
    </dgm:pt>
    <dgm:pt modelId="{BD8B0B90-8EB1-4FBE-A09E-A902C8F4F0DE}" type="pres">
      <dgm:prSet presAssocID="{E00E7B94-1003-4632-A0C7-40E81563FAF3}" presName="lineNode" presStyleLbl="alignAccFollowNode1" presStyleIdx="3" presStyleCnt="5"/>
      <dgm:spPr/>
    </dgm:pt>
    <dgm:pt modelId="{7FEF3961-1BE0-403B-B5B0-4629C0E43A62}" type="pres">
      <dgm:prSet presAssocID="{563046F7-E488-47F5-BCF2-9269AA997DF0}" presName="sibTransNodeCircle" presStyleLbl="alignNode1" presStyleIdx="1" presStyleCnt="2">
        <dgm:presLayoutVars>
          <dgm:chMax val="0"/>
          <dgm:bulletEnabled/>
        </dgm:presLayoutVars>
      </dgm:prSet>
      <dgm:spPr/>
    </dgm:pt>
    <dgm:pt modelId="{8B4F71D8-1900-49D7-AF0B-29A33B538DAC}" type="pres">
      <dgm:prSet presAssocID="{563046F7-E488-47F5-BCF2-9269AA997DF0}" presName="spacerBetweenCircleAndCallout" presStyleCnt="0">
        <dgm:presLayoutVars/>
      </dgm:prSet>
      <dgm:spPr/>
    </dgm:pt>
    <dgm:pt modelId="{C3A45BB3-C680-47F5-80DF-62F3AE3C822A}" type="pres">
      <dgm:prSet presAssocID="{E00E7B94-1003-4632-A0C7-40E81563FAF3}" presName="nodeText" presStyleLbl="alignAccFollowNode1" presStyleIdx="4" presStyleCnt="5" custScaleX="146277">
        <dgm:presLayoutVars>
          <dgm:bulletEnabled val="1"/>
        </dgm:presLayoutVars>
      </dgm:prSet>
      <dgm:spPr/>
    </dgm:pt>
    <dgm:pt modelId="{0706410B-9E01-4D0A-A31D-7DAE6D98D4E0}" type="pres">
      <dgm:prSet presAssocID="{E00E7B94-1003-4632-A0C7-40E81563FAF3}" presName="nodeSpacer" presStyleLbl="node1" presStyleIdx="1" presStyleCnt="2"/>
      <dgm:spPr/>
    </dgm:pt>
  </dgm:ptLst>
  <dgm:cxnLst>
    <dgm:cxn modelId="{876FD00C-F752-498E-BC52-33BCF8607AB3}" type="presOf" srcId="{563046F7-E488-47F5-BCF2-9269AA997DF0}" destId="{7FEF3961-1BE0-403B-B5B0-4629C0E43A62}" srcOrd="0" destOrd="0" presId="urn:microsoft.com/office/officeart/2016/7/layout/LinearArrowProcessNumbered"/>
    <dgm:cxn modelId="{6A529020-E8CC-47B5-80D9-C8830A3A32E3}" type="presOf" srcId="{8258BEE1-CECB-47B4-9363-606DB2BEBBED}" destId="{DD14865F-8BDF-4E62-84A3-C073C07477B8}" srcOrd="0" destOrd="0" presId="urn:microsoft.com/office/officeart/2016/7/layout/LinearArrowProcessNumbered"/>
    <dgm:cxn modelId="{2885CF62-92D4-48E8-BCD5-77875EDEAD68}" type="presOf" srcId="{FCFEC8ED-ECA1-4DA2-A1D2-A01C7B4C6E30}" destId="{22F81AD4-052C-49A8-8722-9CEB6ADDE814}" srcOrd="0" destOrd="0" presId="urn:microsoft.com/office/officeart/2016/7/layout/LinearArrowProcessNumbered"/>
    <dgm:cxn modelId="{1960664A-CFE6-4AF8-B8BC-495AFE0A60E9}" type="presOf" srcId="{E00E7B94-1003-4632-A0C7-40E81563FAF3}" destId="{C3A45BB3-C680-47F5-80DF-62F3AE3C822A}" srcOrd="0" destOrd="0" presId="urn:microsoft.com/office/officeart/2016/7/layout/LinearArrowProcessNumbered"/>
    <dgm:cxn modelId="{174A388A-B253-49AC-970E-A7C5826F3686}" srcId="{FCFEC8ED-ECA1-4DA2-A1D2-A01C7B4C6E30}" destId="{8258BEE1-CECB-47B4-9363-606DB2BEBBED}" srcOrd="0" destOrd="0" parTransId="{DC97D7C5-8915-43D5-A01C-A0C4462034A4}" sibTransId="{4EAC0DE3-7739-4ADF-B572-31AD7407A9DF}"/>
    <dgm:cxn modelId="{0E9F95C7-AFE6-49AB-A489-43AFB2B9225F}" type="presOf" srcId="{4EAC0DE3-7739-4ADF-B572-31AD7407A9DF}" destId="{9B1A01F2-5121-4D78-8038-15C2E0556956}" srcOrd="0" destOrd="0" presId="urn:microsoft.com/office/officeart/2016/7/layout/LinearArrowProcessNumbered"/>
    <dgm:cxn modelId="{F4E74DDA-3593-4EFD-AFBD-DC723D996345}" srcId="{FCFEC8ED-ECA1-4DA2-A1D2-A01C7B4C6E30}" destId="{E00E7B94-1003-4632-A0C7-40E81563FAF3}" srcOrd="1" destOrd="0" parTransId="{46C81972-7506-41BA-871F-35CD95A34171}" sibTransId="{563046F7-E488-47F5-BCF2-9269AA997DF0}"/>
    <dgm:cxn modelId="{3A194D88-A23E-4E91-A304-E6AAA4250966}" type="presParOf" srcId="{22F81AD4-052C-49A8-8722-9CEB6ADDE814}" destId="{8982643D-A9A1-4070-9FDE-593B7A81B1E4}" srcOrd="0" destOrd="0" presId="urn:microsoft.com/office/officeart/2016/7/layout/LinearArrowProcessNumbered"/>
    <dgm:cxn modelId="{1000D13B-A26B-4038-9602-AFC0669473A0}" type="presParOf" srcId="{8982643D-A9A1-4070-9FDE-593B7A81B1E4}" destId="{DC27BC03-00AF-4FB4-A4BC-46FD34293636}" srcOrd="0" destOrd="0" presId="urn:microsoft.com/office/officeart/2016/7/layout/LinearArrowProcessNumbered"/>
    <dgm:cxn modelId="{8A0C01ED-1B23-47B0-A69B-D636FA5BB8B2}" type="presParOf" srcId="{DC27BC03-00AF-4FB4-A4BC-46FD34293636}" destId="{F421DB0B-63A3-43F2-BB32-D09356BEC90B}" srcOrd="0" destOrd="0" presId="urn:microsoft.com/office/officeart/2016/7/layout/LinearArrowProcessNumbered"/>
    <dgm:cxn modelId="{B9CE8A0F-317B-47AD-A889-B189884329CA}" type="presParOf" srcId="{DC27BC03-00AF-4FB4-A4BC-46FD34293636}" destId="{DCABF328-D3ED-4D89-8CB3-A06E2133E87F}" srcOrd="1" destOrd="0" presId="urn:microsoft.com/office/officeart/2016/7/layout/LinearArrowProcessNumbered"/>
    <dgm:cxn modelId="{2BDAC5AF-4625-49B8-8BD6-60AB76522AD7}" type="presParOf" srcId="{DC27BC03-00AF-4FB4-A4BC-46FD34293636}" destId="{9B1A01F2-5121-4D78-8038-15C2E0556956}" srcOrd="2" destOrd="0" presId="urn:microsoft.com/office/officeart/2016/7/layout/LinearArrowProcessNumbered"/>
    <dgm:cxn modelId="{721BF620-1572-4EF0-8482-CD64FE877E86}" type="presParOf" srcId="{DC27BC03-00AF-4FB4-A4BC-46FD34293636}" destId="{D612ECE5-2914-4DE6-A6D7-8C43E3EDEED9}" srcOrd="3" destOrd="0" presId="urn:microsoft.com/office/officeart/2016/7/layout/LinearArrowProcessNumbered"/>
    <dgm:cxn modelId="{6804F1FD-EBDF-4684-8F2F-766D8CC796E0}" type="presParOf" srcId="{DC27BC03-00AF-4FB4-A4BC-46FD34293636}" destId="{DD14865F-8BDF-4E62-84A3-C073C07477B8}" srcOrd="4" destOrd="0" presId="urn:microsoft.com/office/officeart/2016/7/layout/LinearArrowProcessNumbered"/>
    <dgm:cxn modelId="{D3B9D2E8-A28A-4589-9E80-4D1E1AFD2DAB}" type="presParOf" srcId="{8982643D-A9A1-4070-9FDE-593B7A81B1E4}" destId="{04515E66-1660-4586-BC52-90F735F53499}" srcOrd="1" destOrd="0" presId="urn:microsoft.com/office/officeart/2016/7/layout/LinearArrowProcessNumbered"/>
    <dgm:cxn modelId="{15B3E9EE-469E-46B6-828A-62DCD9F82D39}" type="presParOf" srcId="{04515E66-1660-4586-BC52-90F735F53499}" destId="{DEA686AB-5F5C-4CA7-B674-7990DB228B0C}" srcOrd="0" destOrd="0" presId="urn:microsoft.com/office/officeart/2016/7/layout/LinearArrowProcessNumbered"/>
    <dgm:cxn modelId="{E35E97CF-6F44-4E1A-A897-C9D5BB0A7455}" type="presParOf" srcId="{04515E66-1660-4586-BC52-90F735F53499}" destId="{A8A8AAB6-93F8-4BE1-B733-5ED0CDF27185}" srcOrd="1" destOrd="0" presId="urn:microsoft.com/office/officeart/2016/7/layout/LinearArrowProcessNumbered"/>
    <dgm:cxn modelId="{F87F37F8-1BD7-4194-B513-A3B91BE93405}" type="presParOf" srcId="{8982643D-A9A1-4070-9FDE-593B7A81B1E4}" destId="{6B7AFAB9-E39F-460D-AC0C-24925D315714}" srcOrd="2" destOrd="0" presId="urn:microsoft.com/office/officeart/2016/7/layout/LinearArrowProcessNumbered"/>
    <dgm:cxn modelId="{A7AF9812-AF74-4B71-9F44-240211D9615B}" type="presParOf" srcId="{8982643D-A9A1-4070-9FDE-593B7A81B1E4}" destId="{15389580-7848-4695-A005-6664F75EF93A}" srcOrd="3" destOrd="0" presId="urn:microsoft.com/office/officeart/2016/7/layout/LinearArrowProcessNumbered"/>
    <dgm:cxn modelId="{36D4CD67-77EA-4B97-8A20-71DB416A5583}" type="presParOf" srcId="{8982643D-A9A1-4070-9FDE-593B7A81B1E4}" destId="{F58300C3-C877-441E-9BB6-93ADFCFA6AC6}" srcOrd="4" destOrd="0" presId="urn:microsoft.com/office/officeart/2016/7/layout/LinearArrowProcessNumbered"/>
    <dgm:cxn modelId="{03A243F2-359D-4ADA-B6CE-85877C805BEB}" type="presParOf" srcId="{F58300C3-C877-441E-9BB6-93ADFCFA6AC6}" destId="{9CB1F41B-AD11-4101-863E-B11E19F8CA76}" srcOrd="0" destOrd="0" presId="urn:microsoft.com/office/officeart/2016/7/layout/LinearArrowProcessNumbered"/>
    <dgm:cxn modelId="{DE834ECC-4AB5-4C64-91A2-95E993316A4B}" type="presParOf" srcId="{F58300C3-C877-441E-9BB6-93ADFCFA6AC6}" destId="{BD8B0B90-8EB1-4FBE-A09E-A902C8F4F0DE}" srcOrd="1" destOrd="0" presId="urn:microsoft.com/office/officeart/2016/7/layout/LinearArrowProcessNumbered"/>
    <dgm:cxn modelId="{6D01AF65-06AD-4EC1-8875-66ADEF103C26}" type="presParOf" srcId="{F58300C3-C877-441E-9BB6-93ADFCFA6AC6}" destId="{7FEF3961-1BE0-403B-B5B0-4629C0E43A62}" srcOrd="2" destOrd="0" presId="urn:microsoft.com/office/officeart/2016/7/layout/LinearArrowProcessNumbered"/>
    <dgm:cxn modelId="{28741CB0-1736-487E-8247-136BB2A0C696}" type="presParOf" srcId="{F58300C3-C877-441E-9BB6-93ADFCFA6AC6}" destId="{8B4F71D8-1900-49D7-AF0B-29A33B538DAC}" srcOrd="3" destOrd="0" presId="urn:microsoft.com/office/officeart/2016/7/layout/LinearArrowProcessNumbered"/>
    <dgm:cxn modelId="{030FF025-DF6D-4FC5-A15C-BAD7685F4DC8}" type="presParOf" srcId="{F58300C3-C877-441E-9BB6-93ADFCFA6AC6}" destId="{C3A45BB3-C680-47F5-80DF-62F3AE3C822A}" srcOrd="4" destOrd="0" presId="urn:microsoft.com/office/officeart/2016/7/layout/LinearArrowProcessNumbered"/>
    <dgm:cxn modelId="{E1037934-A177-48CA-BEE2-74933CB7E0AB}" type="presParOf" srcId="{8982643D-A9A1-4070-9FDE-593B7A81B1E4}" destId="{0706410B-9E01-4D0A-A31D-7DAE6D98D4E0}" srcOrd="5"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BF328-D3ED-4D89-8CB3-A06E2133E87F}">
      <dsp:nvSpPr>
        <dsp:cNvPr id="0" name=""/>
        <dsp:cNvSpPr/>
      </dsp:nvSpPr>
      <dsp:spPr>
        <a:xfrm>
          <a:off x="2050449" y="1089645"/>
          <a:ext cx="204956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1A01F2-5121-4D78-8038-15C2E0556956}">
      <dsp:nvSpPr>
        <dsp:cNvPr id="0" name=""/>
        <dsp:cNvSpPr/>
      </dsp:nvSpPr>
      <dsp:spPr>
        <a:xfrm>
          <a:off x="1435581" y="474813"/>
          <a:ext cx="1229736" cy="12297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21" tIns="47721" rIns="47721" bIns="47721" numCol="1" spcCol="1270" anchor="ctr" anchorCtr="0">
          <a:noAutofit/>
        </a:bodyPr>
        <a:lstStyle/>
        <a:p>
          <a:pPr marL="0" lvl="0" indent="0" algn="ctr" defTabSz="2444750">
            <a:lnSpc>
              <a:spcPct val="90000"/>
            </a:lnSpc>
            <a:spcBef>
              <a:spcPct val="0"/>
            </a:spcBef>
            <a:spcAft>
              <a:spcPct val="35000"/>
            </a:spcAft>
            <a:buNone/>
          </a:pPr>
          <a:r>
            <a:rPr lang="en-US" sz="5500" kern="1200"/>
            <a:t>1</a:t>
          </a:r>
        </a:p>
      </dsp:txBody>
      <dsp:txXfrm>
        <a:off x="1615672" y="654904"/>
        <a:ext cx="869554" cy="869554"/>
      </dsp:txXfrm>
    </dsp:sp>
    <dsp:sp modelId="{DD14865F-8BDF-4E62-84A3-C073C07477B8}">
      <dsp:nvSpPr>
        <dsp:cNvPr id="0" name=""/>
        <dsp:cNvSpPr/>
      </dsp:nvSpPr>
      <dsp:spPr>
        <a:xfrm>
          <a:off x="889" y="1870135"/>
          <a:ext cx="4099120" cy="2220842"/>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343" tIns="165100" rIns="323343" bIns="165100" numCol="1" spcCol="1270" anchor="t" anchorCtr="0">
          <a:noAutofit/>
        </a:bodyPr>
        <a:lstStyle/>
        <a:p>
          <a:pPr marL="0" lvl="0" indent="0" algn="ctr" defTabSz="1600200">
            <a:lnSpc>
              <a:spcPct val="90000"/>
            </a:lnSpc>
            <a:spcBef>
              <a:spcPct val="0"/>
            </a:spcBef>
            <a:spcAft>
              <a:spcPct val="35000"/>
            </a:spcAft>
            <a:buNone/>
          </a:pPr>
          <a:r>
            <a:rPr lang="en-US" sz="3600" kern="1200" dirty="0"/>
            <a:t>What of his past, present, and future locations? </a:t>
          </a:r>
        </a:p>
      </dsp:txBody>
      <dsp:txXfrm>
        <a:off x="889" y="2314303"/>
        <a:ext cx="4099120" cy="1776674"/>
      </dsp:txXfrm>
    </dsp:sp>
    <dsp:sp modelId="{A8A8AAB6-93F8-4BE1-B733-5ED0CDF27185}">
      <dsp:nvSpPr>
        <dsp:cNvPr id="0" name=""/>
        <dsp:cNvSpPr/>
      </dsp:nvSpPr>
      <dsp:spPr>
        <a:xfrm>
          <a:off x="4184451" y="925716"/>
          <a:ext cx="200037" cy="32792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8B0B90-8EB1-4FBE-A09E-A902C8F4F0DE}">
      <dsp:nvSpPr>
        <dsp:cNvPr id="0" name=""/>
        <dsp:cNvSpPr/>
      </dsp:nvSpPr>
      <dsp:spPr>
        <a:xfrm>
          <a:off x="5458397" y="1089645"/>
          <a:ext cx="2049560"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EF3961-1BE0-403B-B5B0-4629C0E43A62}">
      <dsp:nvSpPr>
        <dsp:cNvPr id="0" name=""/>
        <dsp:cNvSpPr/>
      </dsp:nvSpPr>
      <dsp:spPr>
        <a:xfrm>
          <a:off x="6893089" y="474813"/>
          <a:ext cx="1229736" cy="12297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721" tIns="47721" rIns="47721" bIns="47721" numCol="1" spcCol="1270" anchor="ctr" anchorCtr="0">
          <a:noAutofit/>
        </a:bodyPr>
        <a:lstStyle/>
        <a:p>
          <a:pPr marL="0" lvl="0" indent="0" algn="ctr" defTabSz="2444750">
            <a:lnSpc>
              <a:spcPct val="90000"/>
            </a:lnSpc>
            <a:spcBef>
              <a:spcPct val="0"/>
            </a:spcBef>
            <a:spcAft>
              <a:spcPct val="35000"/>
            </a:spcAft>
            <a:buNone/>
          </a:pPr>
          <a:r>
            <a:rPr lang="en-US" sz="5500" kern="1200"/>
            <a:t>2</a:t>
          </a:r>
        </a:p>
      </dsp:txBody>
      <dsp:txXfrm>
        <a:off x="7073180" y="654904"/>
        <a:ext cx="869554" cy="869554"/>
      </dsp:txXfrm>
    </dsp:sp>
    <dsp:sp modelId="{C3A45BB3-C680-47F5-80DF-62F3AE3C822A}">
      <dsp:nvSpPr>
        <dsp:cNvPr id="0" name=""/>
        <dsp:cNvSpPr/>
      </dsp:nvSpPr>
      <dsp:spPr>
        <a:xfrm>
          <a:off x="4509922" y="1870145"/>
          <a:ext cx="5996070" cy="2220842"/>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343" tIns="165100" rIns="323343" bIns="165100" numCol="1" spcCol="1270" anchor="t" anchorCtr="0">
          <a:noAutofit/>
        </a:bodyPr>
        <a:lstStyle/>
        <a:p>
          <a:pPr marL="0" lvl="0" indent="0" algn="ctr" defTabSz="1600200">
            <a:lnSpc>
              <a:spcPct val="90000"/>
            </a:lnSpc>
            <a:spcBef>
              <a:spcPct val="0"/>
            </a:spcBef>
            <a:spcAft>
              <a:spcPct val="35000"/>
            </a:spcAft>
            <a:buNone/>
          </a:pPr>
          <a:r>
            <a:rPr lang="en-US" sz="3600" kern="1200" dirty="0"/>
            <a:t>Satan has been to, is in, or will occupy the following seven locations: </a:t>
          </a:r>
          <a:br>
            <a:rPr lang="en-US" sz="3600" kern="1200" dirty="0"/>
          </a:br>
          <a:endParaRPr lang="en-US" sz="3600" kern="1200" dirty="0"/>
        </a:p>
      </dsp:txBody>
      <dsp:txXfrm>
        <a:off x="4509922" y="2314313"/>
        <a:ext cx="5996070" cy="1776674"/>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rootComposite">
    <dgm:alg type="composite"/>
    <dgm:constrLst/>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fact="1.4"/>
        <dgm:constr type="w" for="ch" forName="compositeNode" refType="w"/>
        <dgm:constr type="h" for="des" forName="dummyNode" refType="h" refFor="ch" refForName="compositeNode" fact="0.25"/>
        <dgm:constr type="w" for="ch" forName="sibTransComposite" refType="w" refFor="ch" refForName="compositeNode" fact="0.1"/>
        <dgm:constr type="h" for="ch" forName="sibTransComposite" refType="h" refFor="ch" refForName="compositeNode" op="equ"/>
        <dgm:constr type="w" for="ch" forName="nodeSpacer"/>
        <dgm:constr type="primFontSz" for="des" forName="sibTransNodeCircle" op="equ"/>
        <dgm:constr type="primFontSz" for="des" forName="nodeText" op="equ"/>
        <dgm:constr type="h" for="des" forName="sibTransNodeCircle" op="equ"/>
        <dgm:constr type="w" for="des" forName="sibTransNodeCircle" op="equ"/>
        <dgm:constr type="h" for="des" forName="nodeText" op="equ"/>
      </dgm:constrLst>
      <dgm:ruleLst/>
      <dgm:forEach name="Name4" axis="ch" ptType="node">
        <dgm:layoutNode name="compositeNode">
          <dgm:varLst>
            <dgm:bulletEnabled val="1"/>
          </dgm:varLst>
          <dgm:alg type="composite"/>
          <dgm:shape xmlns:r="http://schemas.openxmlformats.org/officeDocument/2006/relationships" r:blip="">
            <dgm:adjLst/>
          </dgm:shape>
          <dgm:choose name="casesForFirstAndLastNode">
            <dgm:if name="ifFirstNode" axis="self" ptType="node" func="pos" op="equ" val="1">
              <dgm:choose name="removeLineWhenOnlyOneNode">
                <dgm:if name="ifOnlyOneNode" axis="followSib" ptType="node" func="cnt" op="equ" val="0">
                  <dgm:constrLst>
                    <dgm:constr type="w" for="ch" forName="bgRect" refType="w"/>
                    <dgm:constr type="h" for="ch" forName="bgRect" refType="h"/>
                    <dgm:constr type="t" for="ch" forName="bgRect"/>
                    <dgm:constr type="l" for="ch" forName="bgRect"/>
                    <dgm:constr type="r" for="ch" forName="bgRect"/>
                    <dgm:constr type="h" for="ch" forName="lineNode" refType="h" refFor="ch" refForName="bgRect" fact="0"/>
                    <dgm:constr type="w" for="ch" forName="lineNode" refType="w" refFor="ch" refForName="bgRect" fact="0"/>
                    <dgm:constr type="l" for="ch" forName="lineNode" refType="w" refFor="ch" refForName="bgRect" fact="0"/>
                    <dgm:constr type="ctrY" for="ch" forName="lineNode" refType="ctrY" refFor="ch" refForName="sibTransNodeCircle"/>
                    <dgm:constr type="h" for="ch" forName="sibTransNodeCircle" refType="w" refFor="ch" refForName="bgRect" fact="0.15"/>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4.6"/>
                    <dgm:constr type="r" for="ch" forName="nodeText" refType="r" refFor="ch" refForName="bgRect"/>
                    <dgm:constr type="h" for="ch" forName="nodeText" refType="h" refFor="ch" refForName="bgRect" fact="0.65"/>
                    <dgm:constr type="t" for="ch" forName="nodeText" refType="b" refFor="ch" refForName="spacerBetweenCircleAndCallout"/>
                    <dgm:constr type="l" for="ch" forName="nodeText" refType="l" refFor="ch" refForName="bgRect"/>
                  </dgm:constrLst>
                </dgm:if>
                <dgm:if name="ifOnlyTwoNode" axis="followSib" ptType="node" func="cnt" op="equ" val="1">
                  <dgm:constrLst>
                    <dgm:constr type="w" for="ch" forName="bgRect" refType="w"/>
                    <dgm:constr type="h" for="ch" forName="bgRect" refType="h"/>
                    <dgm:constr type="t" for="ch" forName="bgRect"/>
                    <dgm:constr type="l" for="ch" forName="bgRect"/>
                    <dgm:constr type="r" for="ch" forName="bgRect"/>
                    <dgm:constr type="h" for="ch" forName="lineNode" val="0.002"/>
                    <dgm:constr type="w" for="ch" forName="lineNode" refType="w" refFor="ch" refForName="bgRect" fact="0.5"/>
                    <dgm:constr type="l" for="ch" forName="lineNode" refType="w" refFor="ch" refForName="bgRect" fact="0.5"/>
                    <dgm:constr type="ctrY" for="ch" forName="lineNode" refType="ctrY" refFor="ch" refForName="sibTransNodeCircle"/>
                    <dgm:constr type="h" for="ch" forName="sibTransNodeCircle" refType="w" refFor="ch" refForName="bgRect" fact="0.3"/>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4.6"/>
                    <dgm:constr type="r" for="ch" forName="nodeText" refType="r" refFor="ch" refForName="bgRect"/>
                    <dgm:constr type="h" for="ch" forName="nodeText" refType="h" refFor="ch" refForName="bgRect" fact="0.65"/>
                    <dgm:constr type="t" for="ch" forName="nodeText" refType="b" refFor="ch" refForName="spacerBetweenCircleAndCallout"/>
                    <dgm:constr type="l" for="ch" forName="nodeText" refType="l" refFor="ch" refForName="bgRect"/>
                  </dgm:constrLst>
                </dgm:if>
                <dgm:else name="ifMoreThanOneNode">
                  <dgm:constrLst>
                    <dgm:constr type="w" for="ch" forName="bgRect" refType="w"/>
                    <dgm:constr type="h" for="ch" forName="bgRect" refType="h"/>
                    <dgm:constr type="t" for="ch" forName="bgRect"/>
                    <dgm:constr type="l" for="ch" forName="bgRect"/>
                    <dgm:constr type="r" for="ch" forName="bgRect"/>
                    <dgm:constr type="h" for="ch" forName="lineNode" val="0.002"/>
                    <dgm:constr type="w" for="ch" forName="lineNode" refType="w" refFor="ch" refForName="bgRect" fact="0.5"/>
                    <dgm:constr type="l" for="ch" forName="lineNode" refType="w" refFor="ch" refForName="bgRect" fact="0.5"/>
                    <dgm:constr type="ctrY" for="ch" forName="lineNode" refType="ctrY" refFor="ch" refForName="sibTransNodeCircle"/>
                    <dgm:constr type="h" for="ch" forName="sibTransNodeCircle" refType="w" refFor="ch" refForName="bgRect" fact="0.38"/>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4.6"/>
                    <dgm:constr type="r" for="ch" forName="nodeText" refType="r" refFor="ch" refForName="bgRect"/>
                    <dgm:constr type="h" for="ch" forName="nodeText" refType="h" refFor="ch" refForName="bgRect" fact="0.65"/>
                    <dgm:constr type="t" for="ch" forName="nodeText" refType="b" refFor="ch" refForName="spacerBetweenCircleAndCallout"/>
                    <dgm:constr type="l" for="ch" forName="nodeText" refType="l" refFor="ch" refForName="bgRect"/>
                  </dgm:constrLst>
                </dgm:else>
              </dgm:choose>
            </dgm:if>
            <dgm:if name="ifLastNode" axis="self" ptType="node" func="revPos" op="equ" val="1">
              <dgm:choose name="ifOnly2Nodes">
                <dgm:if name="if2ndIsLastNode" axis="precedSib" ptType="node" func="cnt" op="equ" val="1">
                  <dgm:constrLst>
                    <dgm:constr type="w" for="ch" forName="bgRect" refType="w"/>
                    <dgm:constr type="h" for="ch" forName="bgRect" refType="h"/>
                    <dgm:constr type="t" for="ch" forName="bgRect"/>
                    <dgm:constr type="l" for="ch" forName="bgRect"/>
                    <dgm:constr type="r" for="ch" forName="bgRect"/>
                    <dgm:constr type="h" for="ch" forName="lineNode" val="0.002"/>
                    <dgm:constr type="w" for="ch" forName="lineNode" refType="w" refFor="ch" refForName="bgRect" fact="0.5"/>
                    <dgm:constr type="ctrY" for="ch" forName="lineNode" refType="ctrY" refFor="ch" refForName="sibTransNodeCircle"/>
                    <dgm:constr type="h" for="ch" forName="sibTransNodeCircle" refType="w" refFor="ch" refForName="bgRect" fact="0.3"/>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4.6"/>
                    <dgm:constr type="r" for="ch" forName="nodeText" refType="r" refFor="ch" refForName="bgRect"/>
                    <dgm:constr type="h" for="ch" forName="nodeText" refType="h" refFor="ch" refForName="bgRect" fact="0.65"/>
                    <dgm:constr type="t" for="ch" forName="nodeText" refType="b" refFor="ch" refForName="spacerBetweenCircleAndCallout"/>
                    <dgm:constr type="l" for="ch" forName="nodeText" refType="l" refFor="ch" refForName="bgRect"/>
                  </dgm:constrLst>
                </dgm:if>
                <dgm:else name="if2ndNodeIsNotLastNode">
                  <dgm:constrLst>
                    <dgm:constr type="w" for="ch" forName="bgRect" refType="w"/>
                    <dgm:constr type="h" for="ch" forName="bgRect" refType="h"/>
                    <dgm:constr type="t" for="ch" forName="bgRect"/>
                    <dgm:constr type="l" for="ch" forName="bgRect"/>
                    <dgm:constr type="r" for="ch" forName="bgRect"/>
                    <dgm:constr type="h" for="ch" forName="lineNode" val="0.002"/>
                    <dgm:constr type="w" for="ch" forName="lineNode" refType="w" refFor="ch" refForName="bgRect" fact="0.5"/>
                    <dgm:constr type="ctrY" for="ch" forName="lineNode" refType="ctrY" refFor="ch" refForName="sibTransNodeCircle"/>
                    <dgm:constr type="h" for="ch" forName="sibTransNodeCircle" refType="w" refFor="ch" refForName="bgRect" fact="0.38"/>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4.6"/>
                    <dgm:constr type="r" for="ch" forName="nodeText" refType="r" refFor="ch" refForName="bgRect"/>
                    <dgm:constr type="h" for="ch" forName="nodeText" refType="h" refFor="ch" refForName="bgRect" fact="0.65"/>
                    <dgm:constr type="t" for="ch" forName="nodeText" refType="b" refFor="ch" refForName="spacerBetweenCircleAndCallout"/>
                    <dgm:constr type="l" for="ch" forName="nodeText" refType="l" refFor="ch" refForName="bgRect"/>
                  </dgm:constrLst>
                </dgm:else>
              </dgm:choose>
            </dgm:if>
            <dgm:else name="allOtherNodes">
              <dgm:constrLst>
                <dgm:constr type="w" for="ch" forName="bgRect" refType="w"/>
                <dgm:constr type="h" for="ch" forName="bgRect" refType="h"/>
                <dgm:constr type="t" for="ch" forName="bgRect"/>
                <dgm:constr type="l" for="ch" forName="bgRect"/>
                <dgm:constr type="r" for="ch" forName="bgRect"/>
                <dgm:constr type="h" for="ch" forName="lineNode" val="0.002"/>
                <dgm:constr type="w" for="ch" forName="lineNode" refType="w" refFor="ch" refForName="bgRect"/>
                <dgm:constr type="ctrY" for="ch" forName="lineNode" refType="ctrY" refFor="ch" refForName="sibTransNodeCircle"/>
                <dgm:constr type="h" for="ch" forName="sibTransNodeCircle" refType="w" refFor="ch" refForName="bgRect" fact="0.38"/>
                <dgm:constr type="w" for="ch" forName="sibTransNodeCircle" refType="h" refFor="ch" refForName="sibTransNodeCircle"/>
                <dgm:constr type="ctrX" for="ch" forName="sibTransNodeCircle" refType="w" fact="0.5"/>
                <dgm:constr type="ctrY" for="ch" forName="sibTransNodeCircle" refType="h" fact="0.25"/>
                <dgm:constr type="t" for="ch" forName="spacerBetweenCircleAndCallout" refType="b" refFor="ch" refForName="sibTransNodeCircle"/>
                <dgm:constr type="h" for="ch" forName="spacerBetweenCircleAndCallout" val="4.6"/>
                <dgm:constr type="r" for="ch" forName="nodeText" refType="r" refFor="ch" refForName="bgRect"/>
                <dgm:constr type="h" for="ch" forName="nodeText" refType="h" refFor="ch" refForName="bgRect" fact="0.65"/>
                <dgm:constr type="t" for="ch" forName="nodeText" refType="b" refFor="ch" refForName="spacerBetweenCircleAndCallout"/>
                <dgm:constr type="l" for="ch" forName="nodeText" refType="l" refFor="ch" refForName="bgRect"/>
              </dgm:constrLst>
            </dgm:else>
          </dgm:choose>
          <dgm:ruleLst/>
          <dgm:layoutNode name="bgRect" styleLbl="node3">
            <dgm:alg type="sp"/>
            <dgm:shape xmlns:r="http://schemas.openxmlformats.org/officeDocument/2006/relationships" r:blip="">
              <dgm:adjLst/>
            </dgm:shape>
            <dgm:presOf/>
            <dgm:constrLst/>
            <dgm:ruleLst/>
          </dgm:layoutNode>
          <dgm:layoutNode name="lineNode" styleLbl="alignAccFollowNode1">
            <dgm:alg type="sp"/>
            <dgm:shape xmlns:r="http://schemas.openxmlformats.org/officeDocument/2006/relationships" type="rect" r:blip="">
              <dgm:adjLst/>
            </dgm:shape>
            <dgm:presO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zOrderOff="-1">
              <dgm:adjLst>
                <dgm:adj idx="1" val="0.5"/>
                <dgm:adj idx="2" val="0.2"/>
                <dgm:adj idx="3" val="0.2"/>
                <dgm:adj idx="4" val="1"/>
              </dgm:adjLst>
            </dgm:shape>
            <dgm:presOf axis="desOrSelf" ptType="node"/>
            <dgm:constrLst>
              <dgm:constr type="primFontSz" val="26"/>
              <dgm:constr type="tMarg" val="13"/>
              <dgm:constr type="lMarg" refType="w" fact="0.2236"/>
              <dgm:constr type="rMarg" refType="w" fact="0.2236"/>
              <dgm:constr type="bMarg" val="13"/>
            </dgm:constrLst>
            <dgm:ruleLst>
              <dgm:rule type="primFontSz" val="11" fact="NaN" max="NaN"/>
              <dgm:rule type="h" val="NaN" fact="1.5" max="NaN"/>
              <dgm:rule type="h" val="INF" fact="NaN" max="NaN"/>
            </dgm:ruleLst>
          </dgm:layoutNode>
        </dgm:layoutNode>
        <dgm:forEach name="Name14" axis="followSib" ptType="sibTrans" cnt="1">
          <dgm:layoutNode name="sibTransComposite">
            <dgm:alg type="composite"/>
            <dgm:shape xmlns:r="http://schemas.openxmlformats.org/officeDocument/2006/relationships" r:blip="">
              <dgm:adjLst/>
            </dgm:shape>
            <dgm:constrLst>
              <dgm:constr type="h" for="ch" forName="chevronShapeSpacer" refType="h" fact="0.08"/>
              <dgm:constr type="w" for="ch" forName="chevronShapeSpacer" refType="w"/>
              <dgm:constr type="ctrX" for="ch" forName="realChevronShape" refType="w" fact="0.45"/>
              <dgm:constr type="ctrY" for="ch" forName="realChevronShape" refType="h" fact="0.25"/>
              <dgm:constr type="h" for="ch" forName="realChevronShape" refType="w" refFor="ch" refForName="chevronShapeSpacer" fact="0.8"/>
              <dgm:constr type="w" for="ch" forName="realChevronShape" refType="h" refFor="ch" refForName="realChevronShape" fact="0.61"/>
            </dgm:constrLst>
            <dgm:layoutNode name="chevronShapeSpacer" styleLbl="bgAccFollowNode1">
              <dgm:alg type="sp"/>
              <dgm:shape xmlns:r="http://schemas.openxmlformats.org/officeDocument/2006/relationships" r:blip="">
                <dgm:adjLst/>
              </dgm:shape>
              <dgm:ruleLst/>
            </dgm:layoutNode>
            <dgm:layoutNode name="realChevronShape" styleLbl="alignAccFollowNode1">
              <dgm:alg type="sp"/>
              <dgm:shape xmlns:r="http://schemas.openxmlformats.org/officeDocument/2006/relationships" type="chevron" r:blip="">
                <dgm:adjLst>
                  <dgm:adj idx="1" val="0.9"/>
                </dgm:adjLst>
              </dgm:shape>
              <dgm:presOf/>
              <dgm:ruleLst/>
            </dgm:layoutNode>
          </dgm:layoutNode>
          <dgm:layoutNode name="sibTransSpacer">
            <dgm:alg type="sp"/>
            <dgm:shape xmlns:r="http://schemas.openxmlformats.org/officeDocument/2006/relationships" r:blip="">
              <dgm:adjLst/>
            </dgm:shape>
            <dgm:presOf/>
            <dgm:constrLst/>
            <dgm:ruleLst/>
          </dgm:layoutNode>
        </dgm:forEach>
        <dgm:layoutNode name="nodeSpacer">
          <dgm:alg type="sp"/>
          <dgm:shape xmlns:r="http://schemas.openxmlformats.org/officeDocument/2006/relationships" type="ellipse" r:blip="">
            <dgm:adjLst/>
          </dgm:shape>
          <dgm:presOf/>
          <dgm:constrLst/>
          <dgm:ruleLst/>
        </dgm:layoutNode>
      </dgm:forEach>
    </dgm:layoutNode>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5D1DA-90BF-4A18-9474-6B4F437D36D9}" type="datetimeFigureOut">
              <a:rPr lang="en-US" smtClean="0"/>
              <a:t>4/17/2017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1601B-F744-43BA-9EC9-B4796547C1D6}" type="slidenum">
              <a:rPr lang="en-US" smtClean="0"/>
              <a:t>‹#›</a:t>
            </a:fld>
            <a:endParaRPr lang="en-US"/>
          </a:p>
        </p:txBody>
      </p:sp>
    </p:spTree>
    <p:extLst>
      <p:ext uri="{BB962C8B-B14F-4D97-AF65-F5344CB8AC3E}">
        <p14:creationId xmlns:p14="http://schemas.microsoft.com/office/powerpoint/2010/main" val="689870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3291688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83</a:t>
            </a:fld>
            <a:endParaRPr lang="en-US" dirty="0"/>
          </a:p>
        </p:txBody>
      </p:sp>
    </p:spTree>
    <p:extLst>
      <p:ext uri="{BB962C8B-B14F-4D97-AF65-F5344CB8AC3E}">
        <p14:creationId xmlns:p14="http://schemas.microsoft.com/office/powerpoint/2010/main" val="154338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31</a:t>
            </a:fld>
            <a:endParaRPr lang="en-US" dirty="0"/>
          </a:p>
        </p:txBody>
      </p:sp>
    </p:spTree>
    <p:extLst>
      <p:ext uri="{BB962C8B-B14F-4D97-AF65-F5344CB8AC3E}">
        <p14:creationId xmlns:p14="http://schemas.microsoft.com/office/powerpoint/2010/main" val="72615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37</a:t>
            </a:fld>
            <a:endParaRPr lang="en-US" dirty="0"/>
          </a:p>
        </p:txBody>
      </p:sp>
    </p:spTree>
    <p:extLst>
      <p:ext uri="{BB962C8B-B14F-4D97-AF65-F5344CB8AC3E}">
        <p14:creationId xmlns:p14="http://schemas.microsoft.com/office/powerpoint/2010/main" val="131154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51</a:t>
            </a:fld>
            <a:endParaRPr lang="en-US"/>
          </a:p>
        </p:txBody>
      </p:sp>
    </p:spTree>
    <p:extLst>
      <p:ext uri="{BB962C8B-B14F-4D97-AF65-F5344CB8AC3E}">
        <p14:creationId xmlns:p14="http://schemas.microsoft.com/office/powerpoint/2010/main" val="289314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55</a:t>
            </a:fld>
            <a:endParaRPr lang="en-US" dirty="0"/>
          </a:p>
        </p:txBody>
      </p:sp>
    </p:spTree>
    <p:extLst>
      <p:ext uri="{BB962C8B-B14F-4D97-AF65-F5344CB8AC3E}">
        <p14:creationId xmlns:p14="http://schemas.microsoft.com/office/powerpoint/2010/main" val="1943059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58</a:t>
            </a:fld>
            <a:endParaRPr lang="en-US" dirty="0"/>
          </a:p>
        </p:txBody>
      </p:sp>
    </p:spTree>
    <p:extLst>
      <p:ext uri="{BB962C8B-B14F-4D97-AF65-F5344CB8AC3E}">
        <p14:creationId xmlns:p14="http://schemas.microsoft.com/office/powerpoint/2010/main" val="301903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60</a:t>
            </a:fld>
            <a:endParaRPr lang="en-US" dirty="0"/>
          </a:p>
        </p:txBody>
      </p:sp>
    </p:spTree>
    <p:extLst>
      <p:ext uri="{BB962C8B-B14F-4D97-AF65-F5344CB8AC3E}">
        <p14:creationId xmlns:p14="http://schemas.microsoft.com/office/powerpoint/2010/main" val="56952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65</a:t>
            </a:fld>
            <a:endParaRPr lang="en-US" dirty="0"/>
          </a:p>
        </p:txBody>
      </p:sp>
    </p:spTree>
    <p:extLst>
      <p:ext uri="{BB962C8B-B14F-4D97-AF65-F5344CB8AC3E}">
        <p14:creationId xmlns:p14="http://schemas.microsoft.com/office/powerpoint/2010/main" val="38162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66</a:t>
            </a:fld>
            <a:endParaRPr lang="en-US" dirty="0"/>
          </a:p>
        </p:txBody>
      </p:sp>
    </p:spTree>
    <p:extLst>
      <p:ext uri="{BB962C8B-B14F-4D97-AF65-F5344CB8AC3E}">
        <p14:creationId xmlns:p14="http://schemas.microsoft.com/office/powerpoint/2010/main" val="178395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D001C3-CF3F-4BF7-A785-0862645DA6DD}"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42620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001C3-CF3F-4BF7-A785-0862645DA6DD}"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2130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001C3-CF3F-4BF7-A785-0862645DA6DD}"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417556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49B109-4BF3-4AEE-95BB-1014CC1AB791}"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23227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9B109-4BF3-4AEE-95BB-1014CC1AB791}"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112324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9B109-4BF3-4AEE-95BB-1014CC1AB791}"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28473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49B109-4BF3-4AEE-95BB-1014CC1AB791}"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216452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49B109-4BF3-4AEE-95BB-1014CC1AB791}" type="datetimeFigureOut">
              <a:rPr lang="en-US" smtClean="0"/>
              <a:t>4/17/2017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333160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9B109-4BF3-4AEE-95BB-1014CC1AB791}" type="datetimeFigureOut">
              <a:rPr lang="en-US" smtClean="0"/>
              <a:t>4/17/2017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13800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9B109-4BF3-4AEE-95BB-1014CC1AB791}" type="datetimeFigureOut">
              <a:rPr lang="en-US" smtClean="0"/>
              <a:t>4/17/2017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46969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49B109-4BF3-4AEE-95BB-1014CC1AB791}"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207487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D001C3-CF3F-4BF7-A785-0862645DA6DD}"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81534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49B109-4BF3-4AEE-95BB-1014CC1AB791}"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144550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9B109-4BF3-4AEE-95BB-1014CC1AB791}"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423700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49B109-4BF3-4AEE-95BB-1014CC1AB791}"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ECA9D-645A-4241-8D7B-4CD572C333CE}" type="slidenum">
              <a:rPr lang="en-US" smtClean="0"/>
              <a:t>‹#›</a:t>
            </a:fld>
            <a:endParaRPr lang="en-US"/>
          </a:p>
        </p:txBody>
      </p:sp>
    </p:spTree>
    <p:extLst>
      <p:ext uri="{BB962C8B-B14F-4D97-AF65-F5344CB8AC3E}">
        <p14:creationId xmlns:p14="http://schemas.microsoft.com/office/powerpoint/2010/main" val="327781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8D001C3-CF3F-4BF7-A785-0862645DA6DD}" type="datetimeFigureOut">
              <a:rPr lang="en-US" smtClean="0"/>
              <a:t>4/17/2017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33173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D001C3-CF3F-4BF7-A785-0862645DA6DD}"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393059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D001C3-CF3F-4BF7-A785-0862645DA6DD}" type="datetimeFigureOut">
              <a:rPr lang="en-US" smtClean="0"/>
              <a:t>4/17/2017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6417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D001C3-CF3F-4BF7-A785-0862645DA6DD}" type="datetimeFigureOut">
              <a:rPr lang="en-US" smtClean="0"/>
              <a:t>4/17/2017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294985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D001C3-CF3F-4BF7-A785-0862645DA6DD}" type="datetimeFigureOut">
              <a:rPr lang="en-US" smtClean="0"/>
              <a:t>4/17/2017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104699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D001C3-CF3F-4BF7-A785-0862645DA6DD}"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107920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D001C3-CF3F-4BF7-A785-0862645DA6DD}" type="datetimeFigureOut">
              <a:rPr lang="en-US" smtClean="0"/>
              <a:t>4/17/2017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6F79B-17D2-4E3A-8313-D9EFDE9D16CB}" type="slidenum">
              <a:rPr lang="en-US" smtClean="0"/>
              <a:t>‹#›</a:t>
            </a:fld>
            <a:endParaRPr lang="en-US"/>
          </a:p>
        </p:txBody>
      </p:sp>
    </p:spTree>
    <p:extLst>
      <p:ext uri="{BB962C8B-B14F-4D97-AF65-F5344CB8AC3E}">
        <p14:creationId xmlns:p14="http://schemas.microsoft.com/office/powerpoint/2010/main" val="129533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001C3-CF3F-4BF7-A785-0862645DA6DD}" type="datetimeFigureOut">
              <a:rPr lang="en-US" smtClean="0"/>
              <a:t>4/17/2017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6F79B-17D2-4E3A-8313-D9EFDE9D16CB}" type="slidenum">
              <a:rPr lang="en-US" smtClean="0"/>
              <a:t>‹#›</a:t>
            </a:fld>
            <a:endParaRPr lang="en-US"/>
          </a:p>
        </p:txBody>
      </p:sp>
    </p:spTree>
    <p:extLst>
      <p:ext uri="{BB962C8B-B14F-4D97-AF65-F5344CB8AC3E}">
        <p14:creationId xmlns:p14="http://schemas.microsoft.com/office/powerpoint/2010/main" val="3593078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9B109-4BF3-4AEE-95BB-1014CC1AB791}" type="datetimeFigureOut">
              <a:rPr lang="en-US" smtClean="0"/>
              <a:t>4/17/2017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ECA9D-645A-4241-8D7B-4CD572C333CE}" type="slidenum">
              <a:rPr lang="en-US" smtClean="0"/>
              <a:t>‹#›</a:t>
            </a:fld>
            <a:endParaRPr lang="en-US"/>
          </a:p>
        </p:txBody>
      </p:sp>
    </p:spTree>
    <p:extLst>
      <p:ext uri="{BB962C8B-B14F-4D97-AF65-F5344CB8AC3E}">
        <p14:creationId xmlns:p14="http://schemas.microsoft.com/office/powerpoint/2010/main" val="288730439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1.gif"/></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6.wmf"/><Relationship Id="rId5" Type="http://schemas.openxmlformats.org/officeDocument/2006/relationships/oleObject" Target="../embeddings/oleObject1.bin"/><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7.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67" y="-182752"/>
            <a:ext cx="10515600" cy="1325563"/>
          </a:xfrm>
        </p:spPr>
        <p:txBody>
          <a:bodyPr/>
          <a:lstStyle/>
          <a:p>
            <a:pPr algn="ctr"/>
            <a:r>
              <a:rPr lang="en-US" b="1" dirty="0">
                <a:solidFill>
                  <a:srgbClr val="FFFF00"/>
                </a:solidFill>
              </a:rPr>
              <a:t>Satan blinds men from the truth of God’s Word</a:t>
            </a:r>
          </a:p>
        </p:txBody>
      </p:sp>
      <p:sp>
        <p:nvSpPr>
          <p:cNvPr id="5" name="Rectangle 4"/>
          <p:cNvSpPr/>
          <p:nvPr/>
        </p:nvSpPr>
        <p:spPr>
          <a:xfrm>
            <a:off x="4580389" y="1142811"/>
            <a:ext cx="7541703" cy="553998"/>
          </a:xfrm>
          <a:prstGeom prst="rect">
            <a:avLst/>
          </a:prstGeom>
        </p:spPr>
        <p:txBody>
          <a:bodyPr wrap="square">
            <a:spAutoFit/>
          </a:bodyPr>
          <a:lstStyle/>
          <a:p>
            <a:endParaRPr lang="en-US" sz="3000" dirty="0"/>
          </a:p>
        </p:txBody>
      </p:sp>
      <p:pic>
        <p:nvPicPr>
          <p:cNvPr id="3" name="Picture 2"/>
          <p:cNvPicPr>
            <a:picLocks noChangeAspect="1"/>
          </p:cNvPicPr>
          <p:nvPr/>
        </p:nvPicPr>
        <p:blipFill>
          <a:blip r:embed="rId2"/>
          <a:stretch>
            <a:fillRect/>
          </a:stretch>
        </p:blipFill>
        <p:spPr>
          <a:xfrm rot="20889441">
            <a:off x="128109" y="2028052"/>
            <a:ext cx="4286250" cy="2695575"/>
          </a:xfrm>
          <a:prstGeom prst="rect">
            <a:avLst/>
          </a:prstGeom>
        </p:spPr>
      </p:pic>
      <p:sp>
        <p:nvSpPr>
          <p:cNvPr id="4" name="Rectangle 3"/>
          <p:cNvSpPr/>
          <p:nvPr/>
        </p:nvSpPr>
        <p:spPr>
          <a:xfrm>
            <a:off x="5115707" y="1616917"/>
            <a:ext cx="6471065" cy="4401205"/>
          </a:xfrm>
          <a:prstGeom prst="rect">
            <a:avLst/>
          </a:prstGeom>
        </p:spPr>
        <p:txBody>
          <a:bodyPr wrap="square">
            <a:spAutoFit/>
          </a:bodyPr>
          <a:lstStyle/>
          <a:p>
            <a:pPr algn="ctr"/>
            <a:r>
              <a:rPr lang="en-US" sz="4000" i="1" dirty="0"/>
              <a:t>“Having the understanding darkened, being alienated from the life of God through the ignorance that is in them, because of the </a:t>
            </a:r>
            <a:r>
              <a:rPr lang="en-US" sz="4000" i="1" u="sng" dirty="0"/>
              <a:t>blindness</a:t>
            </a:r>
            <a:r>
              <a:rPr lang="en-US" sz="4000" i="1" dirty="0"/>
              <a:t> </a:t>
            </a:r>
          </a:p>
          <a:p>
            <a:pPr algn="ctr"/>
            <a:r>
              <a:rPr lang="en-US" sz="4000" i="1" dirty="0"/>
              <a:t>of their heart.” </a:t>
            </a:r>
          </a:p>
          <a:p>
            <a:pPr algn="ctr"/>
            <a:r>
              <a:rPr lang="en-US" sz="4000" i="1" dirty="0"/>
              <a:t> (Eph. 4:18) </a:t>
            </a:r>
            <a:endParaRPr lang="en-US" sz="4000" dirty="0"/>
          </a:p>
        </p:txBody>
      </p:sp>
    </p:spTree>
    <p:extLst>
      <p:ext uri="{BB962C8B-B14F-4D97-AF65-F5344CB8AC3E}">
        <p14:creationId xmlns:p14="http://schemas.microsoft.com/office/powerpoint/2010/main" val="15295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967"/>
          <a:stretch/>
        </p:blipFill>
        <p:spPr>
          <a:xfrm>
            <a:off x="0" y="0"/>
            <a:ext cx="12254669" cy="6858000"/>
          </a:xfrm>
          <a:prstGeom prst="rect">
            <a:avLst/>
          </a:prstGeom>
        </p:spPr>
      </p:pic>
      <p:sp>
        <p:nvSpPr>
          <p:cNvPr id="2" name="Title 1"/>
          <p:cNvSpPr>
            <a:spLocks noGrp="1"/>
          </p:cNvSpPr>
          <p:nvPr>
            <p:ph type="title"/>
          </p:nvPr>
        </p:nvSpPr>
        <p:spPr>
          <a:xfrm>
            <a:off x="0" y="0"/>
            <a:ext cx="12192000" cy="1325563"/>
          </a:xfrm>
        </p:spPr>
        <p:txBody>
          <a:bodyPr/>
          <a:lstStyle/>
          <a:p>
            <a:pPr algn="ctr"/>
            <a:r>
              <a:rPr lang="en-US" b="1" dirty="0">
                <a:solidFill>
                  <a:srgbClr val="FFFF00"/>
                </a:solidFill>
                <a:effectLst>
                  <a:glow rad="101600">
                    <a:schemeClr val="bg1">
                      <a:alpha val="60000"/>
                    </a:schemeClr>
                  </a:glow>
                </a:effectLst>
              </a:rPr>
              <a:t>Satan steals the Word of God from human hearts</a:t>
            </a:r>
          </a:p>
        </p:txBody>
      </p:sp>
      <p:sp>
        <p:nvSpPr>
          <p:cNvPr id="3" name="Content Placeholder 2"/>
          <p:cNvSpPr>
            <a:spLocks noGrp="1"/>
          </p:cNvSpPr>
          <p:nvPr>
            <p:ph idx="1"/>
          </p:nvPr>
        </p:nvSpPr>
        <p:spPr>
          <a:xfrm>
            <a:off x="539097" y="1697438"/>
            <a:ext cx="4908259" cy="4351338"/>
          </a:xfrm>
        </p:spPr>
        <p:txBody>
          <a:bodyPr>
            <a:normAutofit lnSpcReduction="10000"/>
          </a:bodyPr>
          <a:lstStyle/>
          <a:p>
            <a:pPr marL="0" indent="0" algn="ctr">
              <a:buNone/>
            </a:pPr>
            <a:r>
              <a:rPr lang="en-US" sz="3600" i="1" dirty="0"/>
              <a:t>"When any one heareth the word of the kingdom, and understandeth it not, then cometh the wicked one, and catcheth away that which was sown in his heart. This is he which received seed by the way side." (Matt. 13:19)</a:t>
            </a:r>
          </a:p>
        </p:txBody>
      </p:sp>
      <p:pic>
        <p:nvPicPr>
          <p:cNvPr id="5" name="Picture 4"/>
          <p:cNvPicPr>
            <a:picLocks noChangeAspect="1"/>
          </p:cNvPicPr>
          <p:nvPr/>
        </p:nvPicPr>
        <p:blipFill rotWithShape="1">
          <a:blip r:embed="rId3"/>
          <a:srcRect l="9789" t="662" r="8941" b="1"/>
          <a:stretch/>
        </p:blipFill>
        <p:spPr>
          <a:xfrm rot="690712">
            <a:off x="6914215" y="1022403"/>
            <a:ext cx="2796586" cy="2818671"/>
          </a:xfrm>
          <a:prstGeom prst="ellipse">
            <a:avLst/>
          </a:prstGeom>
          <a:ln>
            <a:noFill/>
          </a:ln>
          <a:effectLst>
            <a:softEdge rad="112500"/>
          </a:effectLst>
        </p:spPr>
      </p:pic>
      <p:sp>
        <p:nvSpPr>
          <p:cNvPr id="6" name="Rectangle 5"/>
          <p:cNvSpPr/>
          <p:nvPr/>
        </p:nvSpPr>
        <p:spPr>
          <a:xfrm>
            <a:off x="5986453" y="4863477"/>
            <a:ext cx="5307435" cy="1754326"/>
          </a:xfrm>
          <a:prstGeom prst="rect">
            <a:avLst/>
          </a:prstGeom>
        </p:spPr>
        <p:txBody>
          <a:bodyPr wrap="square">
            <a:spAutoFit/>
          </a:bodyPr>
          <a:lstStyle/>
          <a:p>
            <a:pPr algn="ctr"/>
            <a:r>
              <a:rPr lang="en-US" sz="3600" i="1" dirty="0">
                <a:effectLst>
                  <a:glow rad="101600">
                    <a:schemeClr val="bg1">
                      <a:alpha val="60000"/>
                    </a:schemeClr>
                  </a:glow>
                </a:effectLst>
              </a:rPr>
              <a:t>“The thief cometh not, but for to steal, and to kill, and to destroy.”</a:t>
            </a:r>
          </a:p>
        </p:txBody>
      </p:sp>
    </p:spTree>
    <p:extLst>
      <p:ext uri="{BB962C8B-B14F-4D97-AF65-F5344CB8AC3E}">
        <p14:creationId xmlns:p14="http://schemas.microsoft.com/office/powerpoint/2010/main" val="5510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b="1" dirty="0">
                <a:solidFill>
                  <a:srgbClr val="FFFF00"/>
                </a:solidFill>
              </a:rPr>
              <a:t>Satan afflicts men with physical and mental illness</a:t>
            </a:r>
          </a:p>
        </p:txBody>
      </p:sp>
      <p:sp>
        <p:nvSpPr>
          <p:cNvPr id="3" name="Content Placeholder 2"/>
          <p:cNvSpPr>
            <a:spLocks noGrp="1"/>
          </p:cNvSpPr>
          <p:nvPr>
            <p:ph idx="1"/>
          </p:nvPr>
        </p:nvSpPr>
        <p:spPr>
          <a:xfrm>
            <a:off x="6065240" y="1825624"/>
            <a:ext cx="5889072" cy="5032375"/>
          </a:xfrm>
        </p:spPr>
        <p:txBody>
          <a:bodyPr>
            <a:normAutofit/>
          </a:bodyPr>
          <a:lstStyle/>
          <a:p>
            <a:pPr marL="0" indent="0" algn="ctr">
              <a:buNone/>
            </a:pPr>
            <a:r>
              <a:rPr lang="en-US" sz="4000" i="1" dirty="0"/>
              <a:t>“How God anointed Jesus of Nazareth with the Holy Ghost and with power: who went about doing good, and </a:t>
            </a:r>
            <a:r>
              <a:rPr lang="en-US" sz="4000" i="1" u="sng" dirty="0"/>
              <a:t>healing all that were oppressed of the devil</a:t>
            </a:r>
            <a:r>
              <a:rPr lang="en-US" sz="4000" i="1" dirty="0"/>
              <a:t>; for God was with him.”</a:t>
            </a:r>
          </a:p>
          <a:p>
            <a:pPr marL="0" indent="0" algn="ctr">
              <a:buNone/>
            </a:pPr>
            <a:r>
              <a:rPr lang="en-US" sz="4000" i="1" dirty="0"/>
              <a:t>(Acts 10:38).</a:t>
            </a:r>
          </a:p>
        </p:txBody>
      </p:sp>
      <p:pic>
        <p:nvPicPr>
          <p:cNvPr id="4" name="Picture 3"/>
          <p:cNvPicPr>
            <a:picLocks noChangeAspect="1"/>
          </p:cNvPicPr>
          <p:nvPr/>
        </p:nvPicPr>
        <p:blipFill>
          <a:blip r:embed="rId2"/>
          <a:stretch>
            <a:fillRect/>
          </a:stretch>
        </p:blipFill>
        <p:spPr>
          <a:xfrm>
            <a:off x="0" y="1431329"/>
            <a:ext cx="5901050" cy="4862465"/>
          </a:xfrm>
          <a:prstGeom prst="rect">
            <a:avLst/>
          </a:prstGeom>
        </p:spPr>
      </p:pic>
    </p:spTree>
    <p:extLst>
      <p:ext uri="{BB962C8B-B14F-4D97-AF65-F5344CB8AC3E}">
        <p14:creationId xmlns:p14="http://schemas.microsoft.com/office/powerpoint/2010/main" val="16058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78" y="155400"/>
            <a:ext cx="10515600" cy="1325563"/>
          </a:xfrm>
        </p:spPr>
        <p:txBody>
          <a:bodyPr/>
          <a:lstStyle/>
          <a:p>
            <a:pPr algn="ctr"/>
            <a:r>
              <a:rPr lang="en-US" b="1" dirty="0">
                <a:solidFill>
                  <a:srgbClr val="FFFF00"/>
                </a:solidFill>
              </a:rPr>
              <a:t>Satan deceives and tempts men to sin</a:t>
            </a:r>
          </a:p>
        </p:txBody>
      </p:sp>
      <p:sp>
        <p:nvSpPr>
          <p:cNvPr id="5" name="Rectangle 4"/>
          <p:cNvSpPr/>
          <p:nvPr/>
        </p:nvSpPr>
        <p:spPr>
          <a:xfrm>
            <a:off x="5274578" y="2135056"/>
            <a:ext cx="6096000" cy="707886"/>
          </a:xfrm>
          <a:prstGeom prst="rect">
            <a:avLst/>
          </a:prstGeom>
        </p:spPr>
        <p:txBody>
          <a:bodyPr>
            <a:spAutoFit/>
          </a:bodyPr>
          <a:lstStyle/>
          <a:p>
            <a:pPr algn="ctr"/>
            <a:endParaRPr lang="en-US" sz="4000" i="1" dirty="0"/>
          </a:p>
        </p:txBody>
      </p:sp>
      <p:pic>
        <p:nvPicPr>
          <p:cNvPr id="4" name="Picture 3"/>
          <p:cNvPicPr>
            <a:picLocks noChangeAspect="1"/>
          </p:cNvPicPr>
          <p:nvPr/>
        </p:nvPicPr>
        <p:blipFill>
          <a:blip r:embed="rId2"/>
          <a:stretch>
            <a:fillRect/>
          </a:stretch>
        </p:blipFill>
        <p:spPr>
          <a:xfrm>
            <a:off x="6335486" y="2135056"/>
            <a:ext cx="5458214" cy="3602421"/>
          </a:xfrm>
          <a:prstGeom prst="rect">
            <a:avLst/>
          </a:prstGeom>
        </p:spPr>
      </p:pic>
      <p:sp>
        <p:nvSpPr>
          <p:cNvPr id="3" name="Rectangle 2"/>
          <p:cNvSpPr/>
          <p:nvPr/>
        </p:nvSpPr>
        <p:spPr>
          <a:xfrm>
            <a:off x="0" y="1674108"/>
            <a:ext cx="6096000" cy="4524315"/>
          </a:xfrm>
          <a:prstGeom prst="rect">
            <a:avLst/>
          </a:prstGeom>
        </p:spPr>
        <p:txBody>
          <a:bodyPr>
            <a:spAutoFit/>
          </a:bodyPr>
          <a:lstStyle/>
          <a:p>
            <a:pPr algn="ctr"/>
            <a:r>
              <a:rPr lang="en-US" sz="3600" i="1" dirty="0"/>
              <a:t>“And the devil that deceived them was cast into the lake of fire.” (Revelation 20:10)</a:t>
            </a:r>
          </a:p>
          <a:p>
            <a:pPr algn="ctr"/>
            <a:r>
              <a:rPr lang="en-US" sz="3600" i="1" dirty="0"/>
              <a:t> </a:t>
            </a:r>
          </a:p>
          <a:p>
            <a:pPr algn="ctr"/>
            <a:r>
              <a:rPr lang="en-US" sz="3600" i="1" dirty="0"/>
              <a:t>“Submit yourselves therefore </a:t>
            </a:r>
          </a:p>
          <a:p>
            <a:pPr algn="ctr"/>
            <a:r>
              <a:rPr lang="en-US" sz="3600" i="1" dirty="0"/>
              <a:t>to God. Resist the devil (temptation), and he will flee from you.” (James 4:7)</a:t>
            </a:r>
          </a:p>
        </p:txBody>
      </p:sp>
      <p:pic>
        <p:nvPicPr>
          <p:cNvPr id="8" name="Picture 7"/>
          <p:cNvPicPr>
            <a:picLocks noChangeAspect="1"/>
          </p:cNvPicPr>
          <p:nvPr/>
        </p:nvPicPr>
        <p:blipFill rotWithShape="1">
          <a:blip r:embed="rId3"/>
          <a:srcRect t="6947"/>
          <a:stretch/>
        </p:blipFill>
        <p:spPr>
          <a:xfrm>
            <a:off x="6335486" y="2135057"/>
            <a:ext cx="5458214" cy="3602420"/>
          </a:xfrm>
          <a:prstGeom prst="rect">
            <a:avLst/>
          </a:prstGeom>
        </p:spPr>
      </p:pic>
    </p:spTree>
    <p:extLst>
      <p:ext uri="{BB962C8B-B14F-4D97-AF65-F5344CB8AC3E}">
        <p14:creationId xmlns:p14="http://schemas.microsoft.com/office/powerpoint/2010/main" val="417375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454"/>
            <a:ext cx="12192000" cy="1325563"/>
          </a:xfrm>
        </p:spPr>
        <p:txBody>
          <a:bodyPr>
            <a:noAutofit/>
          </a:bodyPr>
          <a:lstStyle/>
          <a:p>
            <a:pPr algn="ctr"/>
            <a:r>
              <a:rPr lang="en-US" sz="5000" b="1" dirty="0">
                <a:solidFill>
                  <a:srgbClr val="FFFF00"/>
                </a:solidFill>
              </a:rPr>
              <a:t>Satan undermines the sanctity of the home </a:t>
            </a:r>
            <a:br>
              <a:rPr lang="en-US" sz="5000" b="1" dirty="0">
                <a:solidFill>
                  <a:schemeClr val="tx1">
                    <a:lumMod val="85000"/>
                  </a:schemeClr>
                </a:solidFill>
              </a:rPr>
            </a:br>
            <a:endParaRPr lang="en-US" sz="5000" b="1" dirty="0">
              <a:solidFill>
                <a:schemeClr val="tx1">
                  <a:lumMod val="85000"/>
                </a:schemeClr>
              </a:solidFill>
            </a:endParaRPr>
          </a:p>
        </p:txBody>
      </p:sp>
      <p:pic>
        <p:nvPicPr>
          <p:cNvPr id="3" name="Picture 2"/>
          <p:cNvPicPr>
            <a:picLocks noChangeAspect="1"/>
          </p:cNvPicPr>
          <p:nvPr/>
        </p:nvPicPr>
        <p:blipFill>
          <a:blip r:embed="rId2"/>
          <a:stretch>
            <a:fillRect/>
          </a:stretch>
        </p:blipFill>
        <p:spPr>
          <a:xfrm>
            <a:off x="1333500" y="1490017"/>
            <a:ext cx="9525000" cy="381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rot="393973">
            <a:off x="8390863" y="4479843"/>
            <a:ext cx="2973355" cy="19822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rot="20518167">
            <a:off x="227912" y="4790116"/>
            <a:ext cx="2901275" cy="19329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rot="20856723">
            <a:off x="8573099" y="1176922"/>
            <a:ext cx="3107628" cy="19069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stretch>
            <a:fillRect/>
          </a:stretch>
        </p:blipFill>
        <p:spPr>
          <a:xfrm rot="615871">
            <a:off x="402672" y="1132668"/>
            <a:ext cx="2919150" cy="19631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171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3501" y="653143"/>
            <a:ext cx="9921367" cy="5589037"/>
          </a:xfrm>
          <a:prstGeom prst="rect">
            <a:avLst/>
          </a:prstGeom>
        </p:spPr>
      </p:pic>
    </p:spTree>
    <p:extLst>
      <p:ext uri="{BB962C8B-B14F-4D97-AF65-F5344CB8AC3E}">
        <p14:creationId xmlns:p14="http://schemas.microsoft.com/office/powerpoint/2010/main" val="171657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706" y="0"/>
            <a:ext cx="10515600" cy="1325563"/>
          </a:xfrm>
        </p:spPr>
        <p:txBody>
          <a:bodyPr/>
          <a:lstStyle/>
          <a:p>
            <a:pPr algn="ctr"/>
            <a:r>
              <a:rPr lang="en-US" b="1" dirty="0">
                <a:solidFill>
                  <a:srgbClr val="FFFF00"/>
                </a:solidFill>
              </a:rPr>
              <a:t>Satan’s Locations – Where is he?</a:t>
            </a:r>
          </a:p>
        </p:txBody>
      </p:sp>
      <p:pic>
        <p:nvPicPr>
          <p:cNvPr id="3" name="Picture 2"/>
          <p:cNvPicPr>
            <a:picLocks noChangeAspect="1"/>
          </p:cNvPicPr>
          <p:nvPr/>
        </p:nvPicPr>
        <p:blipFill>
          <a:blip r:embed="rId2"/>
          <a:stretch>
            <a:fillRect/>
          </a:stretch>
        </p:blipFill>
        <p:spPr>
          <a:xfrm>
            <a:off x="2808126" y="1325563"/>
            <a:ext cx="6807459" cy="5445967"/>
          </a:xfrm>
          <a:prstGeom prst="rect">
            <a:avLst/>
          </a:prstGeom>
        </p:spPr>
      </p:pic>
      <p:pic>
        <p:nvPicPr>
          <p:cNvPr id="4" name="Picture 3"/>
          <p:cNvPicPr>
            <a:picLocks noChangeAspect="1"/>
          </p:cNvPicPr>
          <p:nvPr/>
        </p:nvPicPr>
        <p:blipFill>
          <a:blip r:embed="rId3"/>
          <a:stretch>
            <a:fillRect/>
          </a:stretch>
        </p:blipFill>
        <p:spPr>
          <a:xfrm>
            <a:off x="1007107" y="1248234"/>
            <a:ext cx="10409495" cy="1786283"/>
          </a:xfrm>
          <a:prstGeom prst="rect">
            <a:avLst/>
          </a:prstGeom>
          <a:effectLst>
            <a:glow rad="101600">
              <a:schemeClr val="bg1">
                <a:alpha val="60000"/>
              </a:schemeClr>
            </a:glow>
          </a:effectLst>
        </p:spPr>
      </p:pic>
    </p:spTree>
    <p:extLst>
      <p:ext uri="{BB962C8B-B14F-4D97-AF65-F5344CB8AC3E}">
        <p14:creationId xmlns:p14="http://schemas.microsoft.com/office/powerpoint/2010/main" val="214215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p:cNvGraphicFramePr>
            <a:graphicFrameLocks noGrp="1"/>
          </p:cNvGraphicFramePr>
          <p:nvPr>
            <p:ph idx="1"/>
            <p:extLst>
              <p:ext uri="{D42A27DB-BD31-4B8C-83A1-F6EECF244321}">
                <p14:modId xmlns:p14="http://schemas.microsoft.com/office/powerpoint/2010/main" val="4231661710"/>
              </p:ext>
            </p:extLst>
          </p:nvPr>
        </p:nvGraphicFramePr>
        <p:xfrm>
          <a:off x="512570" y="997254"/>
          <a:ext cx="10506882" cy="4358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4674636" y="1119673"/>
            <a:ext cx="6913983" cy="4236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09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7733" y="2109107"/>
            <a:ext cx="9497786" cy="4748893"/>
          </a:xfrm>
          <a:prstGeom prst="rect">
            <a:avLst/>
          </a:prstGeom>
        </p:spPr>
      </p:pic>
      <p:sp>
        <p:nvSpPr>
          <p:cNvPr id="2" name="Title 1"/>
          <p:cNvSpPr>
            <a:spLocks noGrp="1"/>
          </p:cNvSpPr>
          <p:nvPr>
            <p:ph type="title"/>
          </p:nvPr>
        </p:nvSpPr>
        <p:spPr>
          <a:xfrm>
            <a:off x="302004" y="583239"/>
            <a:ext cx="11889996" cy="1325563"/>
          </a:xfrm>
        </p:spPr>
        <p:txBody>
          <a:bodyPr>
            <a:normAutofit fontScale="90000"/>
          </a:bodyPr>
          <a:lstStyle/>
          <a:p>
            <a:pPr algn="ctr"/>
            <a:r>
              <a:rPr lang="en-US" b="1" dirty="0"/>
              <a:t>1# In heaven, as God’s choir director. </a:t>
            </a:r>
            <a:br>
              <a:rPr lang="en-US" dirty="0"/>
            </a:br>
            <a:r>
              <a:rPr lang="en-US" i="1" dirty="0"/>
              <a:t>This was his past location, prior to his fall  </a:t>
            </a:r>
            <a:br>
              <a:rPr lang="en-US" dirty="0"/>
            </a:br>
            <a:r>
              <a:rPr lang="en-US" i="1" dirty="0"/>
              <a:t>(see Ezekiel 28:12-19)</a:t>
            </a:r>
            <a:br>
              <a:rPr lang="en-US" dirty="0"/>
            </a:br>
            <a:endParaRPr lang="en-US" dirty="0"/>
          </a:p>
        </p:txBody>
      </p:sp>
      <p:pic>
        <p:nvPicPr>
          <p:cNvPr id="6" name="Picture 5"/>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634187" y="2201001"/>
            <a:ext cx="3161332" cy="2370999"/>
          </a:xfrm>
          <a:prstGeom prst="ellipse">
            <a:avLst/>
          </a:prstGeom>
          <a:ln>
            <a:noFill/>
          </a:ln>
          <a:effectLst>
            <a:softEdge rad="112500"/>
          </a:effectLst>
        </p:spPr>
      </p:pic>
    </p:spTree>
    <p:extLst>
      <p:ext uri="{BB962C8B-B14F-4D97-AF65-F5344CB8AC3E}">
        <p14:creationId xmlns:p14="http://schemas.microsoft.com/office/powerpoint/2010/main" val="260801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166" y="258148"/>
            <a:ext cx="6615233" cy="6132685"/>
          </a:xfrm>
        </p:spPr>
        <p:txBody>
          <a:bodyPr>
            <a:noAutofit/>
          </a:bodyPr>
          <a:lstStyle/>
          <a:p>
            <a:pPr algn="ctr"/>
            <a:r>
              <a:rPr lang="en-US" sz="4000" i="1" dirty="0"/>
              <a:t>"Thus </a:t>
            </a:r>
            <a:r>
              <a:rPr lang="en-US" sz="4000" i="1" dirty="0" err="1"/>
              <a:t>saith</a:t>
            </a:r>
            <a:r>
              <a:rPr lang="en-US" sz="4000" i="1" dirty="0"/>
              <a:t> the Lord God; Thou </a:t>
            </a:r>
            <a:r>
              <a:rPr lang="en-US" sz="4000" i="1" dirty="0" err="1"/>
              <a:t>sealest</a:t>
            </a:r>
            <a:r>
              <a:rPr lang="en-US" sz="4000" i="1" dirty="0"/>
              <a:t> up the sum, full of wisdom, and perfect in beauty.”</a:t>
            </a:r>
            <a:endParaRPr lang="en-US" sz="4000" dirty="0"/>
          </a:p>
        </p:txBody>
      </p:sp>
      <p:pic>
        <p:nvPicPr>
          <p:cNvPr id="5" name="Picture 4"/>
          <p:cNvPicPr>
            <a:picLocks noChangeAspect="1"/>
          </p:cNvPicPr>
          <p:nvPr/>
        </p:nvPicPr>
        <p:blipFill>
          <a:blip r:embed="rId2"/>
          <a:stretch>
            <a:fillRect/>
          </a:stretch>
        </p:blipFill>
        <p:spPr>
          <a:xfrm>
            <a:off x="7620001" y="1"/>
            <a:ext cx="4571999" cy="6857999"/>
          </a:xfrm>
          <a:prstGeom prst="rect">
            <a:avLst/>
          </a:prstGeom>
        </p:spPr>
      </p:pic>
    </p:spTree>
    <p:extLst>
      <p:ext uri="{BB962C8B-B14F-4D97-AF65-F5344CB8AC3E}">
        <p14:creationId xmlns:p14="http://schemas.microsoft.com/office/powerpoint/2010/main" val="344014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7814502"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t>His activities </a:t>
            </a:r>
          </a:p>
          <a:p>
            <a:r>
              <a:rPr lang="en-US" sz="3600" dirty="0">
                <a:solidFill>
                  <a:srgbClr val="FFFF00"/>
                </a:solidFill>
              </a:rPr>
              <a:t>His location – past,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449" y="0"/>
            <a:ext cx="11224470" cy="1219200"/>
          </a:xfrm>
        </p:spPr>
        <p:txBody>
          <a:bodyPr>
            <a:noAutofit/>
          </a:bodyPr>
          <a:lstStyle/>
          <a:p>
            <a:pPr algn="ctr"/>
            <a:r>
              <a:rPr lang="en-US" i="1" dirty="0"/>
              <a:t>“Thou hast been in Eden the garden of God.”</a:t>
            </a:r>
          </a:p>
        </p:txBody>
      </p:sp>
      <p:pic>
        <p:nvPicPr>
          <p:cNvPr id="3" name="Picture 2"/>
          <p:cNvPicPr>
            <a:picLocks noChangeAspect="1"/>
          </p:cNvPicPr>
          <p:nvPr/>
        </p:nvPicPr>
        <p:blipFill rotWithShape="1">
          <a:blip r:embed="rId2"/>
          <a:srcRect l="24897" t="5010" r="25111"/>
          <a:stretch/>
        </p:blipFill>
        <p:spPr>
          <a:xfrm>
            <a:off x="3655638" y="1420434"/>
            <a:ext cx="5498541" cy="52238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stretch>
            <a:fillRect/>
          </a:stretch>
        </p:blipFill>
        <p:spPr>
          <a:xfrm>
            <a:off x="940186" y="1399416"/>
            <a:ext cx="10489814" cy="5244907"/>
          </a:xfrm>
          <a:prstGeom prst="rect">
            <a:avLst/>
          </a:prstGeom>
        </p:spPr>
      </p:pic>
    </p:spTree>
    <p:extLst>
      <p:ext uri="{BB962C8B-B14F-4D97-AF65-F5344CB8AC3E}">
        <p14:creationId xmlns:p14="http://schemas.microsoft.com/office/powerpoint/2010/main" val="295359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1015" y="3505201"/>
            <a:ext cx="7620000" cy="646331"/>
          </a:xfrm>
          <a:prstGeom prst="rect">
            <a:avLst/>
          </a:prstGeom>
        </p:spPr>
        <p:txBody>
          <a:bodyPr wrap="square">
            <a:spAutoFit/>
          </a:bodyPr>
          <a:lstStyle/>
          <a:p>
            <a:pPr algn="ctr"/>
            <a:r>
              <a:rPr lang="en-US" sz="3600" i="1" dirty="0"/>
              <a:t> </a:t>
            </a:r>
          </a:p>
        </p:txBody>
      </p:sp>
      <p:sp>
        <p:nvSpPr>
          <p:cNvPr id="4" name="Rectangle 3"/>
          <p:cNvSpPr/>
          <p:nvPr/>
        </p:nvSpPr>
        <p:spPr>
          <a:xfrm>
            <a:off x="6249799" y="1070995"/>
            <a:ext cx="5629012" cy="4401205"/>
          </a:xfrm>
          <a:prstGeom prst="rect">
            <a:avLst/>
          </a:prstGeom>
        </p:spPr>
        <p:txBody>
          <a:bodyPr wrap="square">
            <a:spAutoFit/>
          </a:bodyPr>
          <a:lstStyle/>
          <a:p>
            <a:pPr algn="ctr"/>
            <a:r>
              <a:rPr lang="en-US" sz="4000" i="1" dirty="0"/>
              <a:t>“Every precious stone was thy covering, the </a:t>
            </a:r>
            <a:r>
              <a:rPr lang="en-US" sz="4000" i="1" dirty="0" err="1"/>
              <a:t>sardius</a:t>
            </a:r>
            <a:r>
              <a:rPr lang="en-US" sz="4000" i="1" dirty="0"/>
              <a:t>, topaz, and the diamond, the beryl, the onyx, and the jasper, the sapphire, the emerald, and the carbuncle, and gold.”</a:t>
            </a:r>
          </a:p>
        </p:txBody>
      </p:sp>
      <p:pic>
        <p:nvPicPr>
          <p:cNvPr id="3" name="Picture 2"/>
          <p:cNvPicPr>
            <a:picLocks noChangeAspect="1"/>
          </p:cNvPicPr>
          <p:nvPr/>
        </p:nvPicPr>
        <p:blipFill>
          <a:blip r:embed="rId2"/>
          <a:stretch>
            <a:fillRect/>
          </a:stretch>
        </p:blipFill>
        <p:spPr>
          <a:xfrm>
            <a:off x="70983" y="-73405"/>
            <a:ext cx="5423805" cy="6924007"/>
          </a:xfrm>
          <a:prstGeom prst="rect">
            <a:avLst/>
          </a:prstGeom>
          <a:ln>
            <a:noFill/>
          </a:ln>
          <a:effectLst>
            <a:softEdge rad="112500"/>
          </a:effectLst>
        </p:spPr>
      </p:pic>
    </p:spTree>
    <p:extLst>
      <p:ext uri="{BB962C8B-B14F-4D97-AF65-F5344CB8AC3E}">
        <p14:creationId xmlns:p14="http://schemas.microsoft.com/office/powerpoint/2010/main" val="16565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4800"/>
            <a:ext cx="12113703" cy="1828800"/>
          </a:xfrm>
        </p:spPr>
        <p:txBody>
          <a:bodyPr>
            <a:noAutofit/>
          </a:bodyPr>
          <a:lstStyle/>
          <a:p>
            <a:pPr algn="ctr"/>
            <a:r>
              <a:rPr lang="en-US" sz="4000" i="1" dirty="0"/>
              <a:t>“The workmanship of thy </a:t>
            </a:r>
            <a:r>
              <a:rPr lang="en-US" sz="4000" i="1" dirty="0" err="1"/>
              <a:t>tabrets</a:t>
            </a:r>
            <a:r>
              <a:rPr lang="en-US" sz="4000" i="1" dirty="0"/>
              <a:t> and of thy pipes </a:t>
            </a:r>
            <a:br>
              <a:rPr lang="en-US" sz="4000" i="1" dirty="0"/>
            </a:br>
            <a:r>
              <a:rPr lang="en-US" sz="4000" i="1" dirty="0"/>
              <a:t>was prepared in thee in the day </a:t>
            </a:r>
            <a:br>
              <a:rPr lang="en-US" sz="4000" i="1" dirty="0"/>
            </a:br>
            <a:r>
              <a:rPr lang="en-US" sz="4000" i="1" dirty="0"/>
              <a:t>that thou </a:t>
            </a:r>
            <a:r>
              <a:rPr lang="en-US" sz="4000" i="1" dirty="0" err="1"/>
              <a:t>wast</a:t>
            </a:r>
            <a:r>
              <a:rPr lang="en-US" sz="4000" i="1" dirty="0"/>
              <a:t> created.”</a:t>
            </a:r>
            <a:br>
              <a:rPr lang="en-US" sz="4000" i="1" dirty="0"/>
            </a:br>
            <a:endParaRPr lang="en-US" sz="4000" i="1" dirty="0"/>
          </a:p>
        </p:txBody>
      </p:sp>
      <p:pic>
        <p:nvPicPr>
          <p:cNvPr id="4" name="Picture 3"/>
          <p:cNvPicPr>
            <a:picLocks noChangeAspect="1"/>
          </p:cNvPicPr>
          <p:nvPr/>
        </p:nvPicPr>
        <p:blipFill>
          <a:blip r:embed="rId2"/>
          <a:stretch>
            <a:fillRect/>
          </a:stretch>
        </p:blipFill>
        <p:spPr>
          <a:xfrm>
            <a:off x="1473720" y="1820411"/>
            <a:ext cx="9494535" cy="5037589"/>
          </a:xfrm>
          <a:prstGeom prst="rect">
            <a:avLst/>
          </a:prstGeom>
          <a:ln>
            <a:noFill/>
          </a:ln>
          <a:effectLst>
            <a:softEdge rad="112500"/>
          </a:effectLst>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6000"/>
          <a:stretch/>
        </p:blipFill>
        <p:spPr>
          <a:xfrm>
            <a:off x="4367169" y="2590800"/>
            <a:ext cx="3581400" cy="3810000"/>
          </a:xfrm>
          <a:prstGeom prst="ellipse">
            <a:avLst/>
          </a:prstGeom>
          <a:ln>
            <a:noFill/>
          </a:ln>
          <a:effectLst>
            <a:softEdge rad="112500"/>
          </a:effectLst>
        </p:spPr>
      </p:pic>
    </p:spTree>
    <p:extLst>
      <p:ext uri="{BB962C8B-B14F-4D97-AF65-F5344CB8AC3E}">
        <p14:creationId xmlns:p14="http://schemas.microsoft.com/office/powerpoint/2010/main" val="235136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75876"/>
            <a:ext cx="10515600" cy="1325563"/>
          </a:xfrm>
        </p:spPr>
        <p:txBody>
          <a:bodyPr>
            <a:normAutofit/>
          </a:bodyPr>
          <a:lstStyle/>
          <a:p>
            <a:pPr algn="ctr"/>
            <a:r>
              <a:rPr lang="en-US" i="1" dirty="0"/>
              <a:t>“Thou art the anointed cherub that </a:t>
            </a:r>
            <a:br>
              <a:rPr lang="en-US" i="1" dirty="0"/>
            </a:br>
            <a:r>
              <a:rPr lang="en-US" i="1" dirty="0" err="1"/>
              <a:t>covereth</a:t>
            </a:r>
            <a:r>
              <a:rPr lang="en-US" i="1" dirty="0"/>
              <a:t>; and I have set thee so.” </a:t>
            </a:r>
          </a:p>
        </p:txBody>
      </p:sp>
      <p:pic>
        <p:nvPicPr>
          <p:cNvPr id="3" name="Picture 2"/>
          <p:cNvPicPr>
            <a:picLocks noChangeAspect="1"/>
          </p:cNvPicPr>
          <p:nvPr/>
        </p:nvPicPr>
        <p:blipFill>
          <a:blip r:embed="rId2"/>
          <a:stretch>
            <a:fillRect/>
          </a:stretch>
        </p:blipFill>
        <p:spPr>
          <a:xfrm>
            <a:off x="1381090" y="1735198"/>
            <a:ext cx="9599486" cy="5122802"/>
          </a:xfrm>
          <a:prstGeom prst="rect">
            <a:avLst/>
          </a:prstGeom>
        </p:spPr>
      </p:pic>
      <p:pic>
        <p:nvPicPr>
          <p:cNvPr id="5" name="Picture 4"/>
          <p:cNvPicPr>
            <a:picLocks noChangeAspect="1"/>
          </p:cNvPicPr>
          <p:nvPr/>
        </p:nvPicPr>
        <p:blipFill>
          <a:blip r:embed="rId3"/>
          <a:stretch>
            <a:fillRect/>
          </a:stretch>
        </p:blipFill>
        <p:spPr>
          <a:xfrm>
            <a:off x="5204146" y="1655644"/>
            <a:ext cx="2838842" cy="2263212"/>
          </a:xfrm>
          <a:prstGeom prst="ellipse">
            <a:avLst/>
          </a:prstGeom>
          <a:ln>
            <a:noFill/>
          </a:ln>
          <a:effectLst>
            <a:softEdge rad="112500"/>
          </a:effectLst>
        </p:spPr>
      </p:pic>
    </p:spTree>
    <p:extLst>
      <p:ext uri="{BB962C8B-B14F-4D97-AF65-F5344CB8AC3E}">
        <p14:creationId xmlns:p14="http://schemas.microsoft.com/office/powerpoint/2010/main" val="33240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356"/>
            <a:ext cx="7072603" cy="2753788"/>
          </a:xfrm>
        </p:spPr>
        <p:txBody>
          <a:bodyPr>
            <a:normAutofit/>
          </a:bodyPr>
          <a:lstStyle/>
          <a:p>
            <a:pPr algn="ctr"/>
            <a:r>
              <a:rPr lang="en-US" i="1" dirty="0"/>
              <a:t>“</a:t>
            </a:r>
            <a:r>
              <a:rPr lang="en-US" i="1" dirty="0" err="1"/>
              <a:t>Twast</a:t>
            </a:r>
            <a:r>
              <a:rPr lang="en-US" i="1" dirty="0"/>
              <a:t> upon the holy mountain of God; thou hast walked up and down in the midst of the stones of fire.”</a:t>
            </a:r>
            <a:endParaRPr lang="en-US" dirty="0"/>
          </a:p>
        </p:txBody>
      </p:sp>
      <p:pic>
        <p:nvPicPr>
          <p:cNvPr id="5" name="Picture 4"/>
          <p:cNvPicPr>
            <a:picLocks noChangeAspect="1"/>
          </p:cNvPicPr>
          <p:nvPr/>
        </p:nvPicPr>
        <p:blipFill>
          <a:blip r:embed="rId2"/>
          <a:stretch>
            <a:fillRect/>
          </a:stretch>
        </p:blipFill>
        <p:spPr>
          <a:xfrm>
            <a:off x="6817568" y="0"/>
            <a:ext cx="5374432" cy="4030824"/>
          </a:xfrm>
          <a:prstGeom prst="rect">
            <a:avLst/>
          </a:prstGeom>
          <a:ln>
            <a:noFill/>
          </a:ln>
          <a:effectLst>
            <a:reflection blurRad="6350" stA="50000" endA="295" endPos="92000" dist="101600" dir="5400000" sy="-100000" algn="bl" rotWithShape="0"/>
            <a:softEdge rad="112500"/>
          </a:effectLst>
        </p:spPr>
      </p:pic>
      <p:pic>
        <p:nvPicPr>
          <p:cNvPr id="3" name="Picture 2"/>
          <p:cNvPicPr>
            <a:picLocks noChangeAspect="1"/>
          </p:cNvPicPr>
          <p:nvPr/>
        </p:nvPicPr>
        <p:blipFill>
          <a:blip r:embed="rId3"/>
          <a:stretch>
            <a:fillRect/>
          </a:stretch>
        </p:blipFill>
        <p:spPr>
          <a:xfrm>
            <a:off x="8082281" y="0"/>
            <a:ext cx="1109512" cy="1396198"/>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1085708" y="2851144"/>
            <a:ext cx="4646153" cy="3778871"/>
          </a:xfrm>
          <a:prstGeom prst="rect">
            <a:avLst/>
          </a:prstGeom>
        </p:spPr>
      </p:pic>
      <p:pic>
        <p:nvPicPr>
          <p:cNvPr id="8" name="Picture 7"/>
          <p:cNvPicPr>
            <a:picLocks noChangeAspect="1"/>
          </p:cNvPicPr>
          <p:nvPr/>
        </p:nvPicPr>
        <p:blipFill>
          <a:blip r:embed="rId5"/>
          <a:stretch>
            <a:fillRect/>
          </a:stretch>
        </p:blipFill>
        <p:spPr>
          <a:xfrm>
            <a:off x="8744714" y="269032"/>
            <a:ext cx="1301718" cy="1301718"/>
          </a:xfrm>
          <a:prstGeom prst="ellipse">
            <a:avLst/>
          </a:prstGeom>
          <a:ln>
            <a:noFill/>
          </a:ln>
          <a:effectLst>
            <a:softEdge rad="112500"/>
          </a:effectLst>
        </p:spPr>
      </p:pic>
    </p:spTree>
    <p:extLst>
      <p:ext uri="{BB962C8B-B14F-4D97-AF65-F5344CB8AC3E}">
        <p14:creationId xmlns:p14="http://schemas.microsoft.com/office/powerpoint/2010/main" val="26836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64423"/>
            <a:ext cx="7935985" cy="1938992"/>
          </a:xfrm>
          <a:prstGeom prst="rect">
            <a:avLst/>
          </a:prstGeom>
        </p:spPr>
        <p:txBody>
          <a:bodyPr wrap="square">
            <a:spAutoFit/>
          </a:bodyPr>
          <a:lstStyle/>
          <a:p>
            <a:pPr algn="ctr"/>
            <a:r>
              <a:rPr lang="en-US" sz="4000" i="1" dirty="0"/>
              <a:t>“Thou </a:t>
            </a:r>
            <a:r>
              <a:rPr lang="en-US" sz="4000" i="1" dirty="0" err="1"/>
              <a:t>wast</a:t>
            </a:r>
            <a:r>
              <a:rPr lang="en-US" sz="4000" i="1" dirty="0"/>
              <a:t> perfect in thy ways from the day that thou </a:t>
            </a:r>
            <a:r>
              <a:rPr lang="en-US" sz="4000" i="1" dirty="0" err="1"/>
              <a:t>wast</a:t>
            </a:r>
            <a:r>
              <a:rPr lang="en-US" sz="4000" i="1" dirty="0"/>
              <a:t> created, till iniquity was found in thee.” </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8186288" y="0"/>
            <a:ext cx="3929270" cy="6772976"/>
          </a:xfrm>
          <a:prstGeom prst="rect">
            <a:avLst/>
          </a:prstGeom>
        </p:spPr>
      </p:pic>
    </p:spTree>
    <p:extLst>
      <p:ext uri="{BB962C8B-B14F-4D97-AF65-F5344CB8AC3E}">
        <p14:creationId xmlns:p14="http://schemas.microsoft.com/office/powerpoint/2010/main" val="208771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68" y="401973"/>
            <a:ext cx="12091332" cy="1143000"/>
          </a:xfrm>
        </p:spPr>
        <p:txBody>
          <a:bodyPr>
            <a:normAutofit fontScale="90000"/>
          </a:bodyPr>
          <a:lstStyle/>
          <a:p>
            <a:pPr algn="ctr"/>
            <a:r>
              <a:rPr lang="en-US" b="1" dirty="0"/>
              <a:t>Satan’s location and fall as recorded by Isaiah.</a:t>
            </a:r>
            <a:br>
              <a:rPr lang="en-US" dirty="0"/>
            </a:br>
            <a:r>
              <a:rPr lang="en-US" i="1" dirty="0"/>
              <a:t>(Isaiah 14:12-14)</a:t>
            </a:r>
            <a:br>
              <a:rPr lang="en-US" dirty="0"/>
            </a:br>
            <a:endParaRPr lang="en-US" dirty="0"/>
          </a:p>
        </p:txBody>
      </p:sp>
      <p:pic>
        <p:nvPicPr>
          <p:cNvPr id="3" name="Picture 2"/>
          <p:cNvPicPr>
            <a:picLocks noChangeAspect="1"/>
          </p:cNvPicPr>
          <p:nvPr/>
        </p:nvPicPr>
        <p:blipFill>
          <a:blip r:embed="rId2"/>
          <a:stretch>
            <a:fillRect/>
          </a:stretch>
        </p:blipFill>
        <p:spPr>
          <a:xfrm>
            <a:off x="2610958" y="1410360"/>
            <a:ext cx="7548110" cy="5982521"/>
          </a:xfrm>
          <a:prstGeom prst="rect">
            <a:avLst/>
          </a:prstGeom>
        </p:spPr>
      </p:pic>
    </p:spTree>
    <p:extLst>
      <p:ext uri="{BB962C8B-B14F-4D97-AF65-F5344CB8AC3E}">
        <p14:creationId xmlns:p14="http://schemas.microsoft.com/office/powerpoint/2010/main" val="279131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01" y="782273"/>
            <a:ext cx="11971090" cy="6858000"/>
          </a:xfrm>
        </p:spPr>
        <p:txBody>
          <a:bodyPr>
            <a:noAutofit/>
          </a:bodyPr>
          <a:lstStyle/>
          <a:p>
            <a:pPr marL="0" indent="0" algn="ctr">
              <a:buNone/>
            </a:pPr>
            <a:r>
              <a:rPr lang="en-US" sz="4400" i="1" dirty="0"/>
              <a:t>"How art thou fallen from </a:t>
            </a:r>
            <a:r>
              <a:rPr lang="en-US" sz="4400" i="1" u="sng" dirty="0"/>
              <a:t>heaven</a:t>
            </a:r>
            <a:r>
              <a:rPr lang="en-US" sz="4400" i="1" dirty="0"/>
              <a:t>, O Lucifer, son of the morning! how art thou cut down to the ground, which didst weaken the nations! For thou hast said in thine heart, I will ascend into heaven, I will exalt my throne above the stars of God: I will sit also upon the mount of the congregation, in the sides of the north: I will ascend above the heights of the clouds; I will be like the most High."</a:t>
            </a:r>
          </a:p>
        </p:txBody>
      </p:sp>
    </p:spTree>
    <p:extLst>
      <p:ext uri="{BB962C8B-B14F-4D97-AF65-F5344CB8AC3E}">
        <p14:creationId xmlns:p14="http://schemas.microsoft.com/office/powerpoint/2010/main" val="71885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4396" y="-149290"/>
            <a:ext cx="12349281" cy="7128588"/>
          </a:xfrm>
          <a:prstGeom prst="rect">
            <a:avLst/>
          </a:prstGeom>
        </p:spPr>
      </p:pic>
    </p:spTree>
    <p:extLst>
      <p:ext uri="{BB962C8B-B14F-4D97-AF65-F5344CB8AC3E}">
        <p14:creationId xmlns:p14="http://schemas.microsoft.com/office/powerpoint/2010/main" val="341996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84571" y="1988652"/>
            <a:ext cx="4281196" cy="1325563"/>
          </a:xfrm>
        </p:spPr>
        <p:txBody>
          <a:bodyPr vert="horz" lIns="91440" tIns="45720" rIns="91440" bIns="45720" rtlCol="0" anchor="ctr">
            <a:normAutofit fontScale="90000"/>
          </a:bodyPr>
          <a:lstStyle/>
          <a:p>
            <a:pPr algn="ctr"/>
            <a:r>
              <a:rPr lang="en-US" i="1" dirty="0">
                <a:effectLst>
                  <a:glow rad="101600">
                    <a:schemeClr val="bg1">
                      <a:alpha val="60000"/>
                    </a:schemeClr>
                  </a:glow>
                </a:effectLst>
              </a:rPr>
              <a:t>“How art thou fallen from heaven, O Lucifer, son of the morning!” </a:t>
            </a:r>
          </a:p>
        </p:txBody>
      </p:sp>
      <p:pic>
        <p:nvPicPr>
          <p:cNvPr id="4" name="Picture 3"/>
          <p:cNvPicPr>
            <a:picLocks noChangeAspect="1"/>
          </p:cNvPicPr>
          <p:nvPr/>
        </p:nvPicPr>
        <p:blipFill>
          <a:blip r:embed="rId2"/>
          <a:stretch>
            <a:fillRect/>
          </a:stretch>
        </p:blipFill>
        <p:spPr>
          <a:xfrm>
            <a:off x="0" y="7581"/>
            <a:ext cx="6850419" cy="6850419"/>
          </a:xfrm>
          <a:prstGeom prst="rect">
            <a:avLst/>
          </a:prstGeom>
        </p:spPr>
      </p:pic>
    </p:spTree>
    <p:extLst>
      <p:ext uri="{BB962C8B-B14F-4D97-AF65-F5344CB8AC3E}">
        <p14:creationId xmlns:p14="http://schemas.microsoft.com/office/powerpoint/2010/main" val="21081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133600" y="40564"/>
            <a:ext cx="7848600" cy="674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62200" y="4876800"/>
            <a:ext cx="7543800" cy="1754326"/>
          </a:xfrm>
          <a:prstGeom prst="rect">
            <a:avLst/>
          </a:prstGeom>
        </p:spPr>
        <p:txBody>
          <a:bodyPr wrap="square">
            <a:spAutoFit/>
          </a:bodyPr>
          <a:lstStyle/>
          <a:p>
            <a:pPr algn="ctr"/>
            <a:r>
              <a:rPr lang="en-US" sz="3600" i="1" dirty="0">
                <a:effectLst>
                  <a:glow rad="101600">
                    <a:schemeClr val="bg1">
                      <a:alpha val="60000"/>
                    </a:schemeClr>
                  </a:glow>
                </a:effectLst>
              </a:rPr>
              <a:t>“And he said unto them, I beheld Satan as lightning fall from heaven.” </a:t>
            </a:r>
          </a:p>
          <a:p>
            <a:pPr algn="ctr"/>
            <a:r>
              <a:rPr lang="en-US" sz="3600" i="1" dirty="0">
                <a:effectLst>
                  <a:glow rad="101600">
                    <a:schemeClr val="bg1">
                      <a:alpha val="60000"/>
                    </a:schemeClr>
                  </a:glow>
                </a:effectLst>
              </a:rPr>
              <a:t>(Luke 10:18)</a:t>
            </a:r>
          </a:p>
        </p:txBody>
      </p:sp>
    </p:spTree>
    <p:extLst>
      <p:ext uri="{BB962C8B-B14F-4D97-AF65-F5344CB8AC3E}">
        <p14:creationId xmlns:p14="http://schemas.microsoft.com/office/powerpoint/2010/main" val="10860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683004"/>
            <a:ext cx="6755362" cy="1189038"/>
          </a:xfrm>
        </p:spPr>
        <p:txBody>
          <a:bodyPr>
            <a:noAutofit/>
          </a:bodyPr>
          <a:lstStyle/>
          <a:p>
            <a:pPr algn="ctr"/>
            <a:r>
              <a:rPr lang="en-US" sz="4000" i="1" dirty="0"/>
              <a:t>“Tail drew a third part of the stars of heaven, and did cast them to the earth…”</a:t>
            </a:r>
          </a:p>
        </p:txBody>
      </p:sp>
      <p:sp>
        <p:nvSpPr>
          <p:cNvPr id="5" name="Content Placeholder 4"/>
          <p:cNvSpPr>
            <a:spLocks noGrp="1"/>
          </p:cNvSpPr>
          <p:nvPr>
            <p:ph idx="1"/>
          </p:nvPr>
        </p:nvSpPr>
        <p:spPr>
          <a:xfrm>
            <a:off x="1" y="2720230"/>
            <a:ext cx="6690048" cy="4267200"/>
          </a:xfrm>
        </p:spPr>
        <p:txBody>
          <a:bodyPr>
            <a:noAutofit/>
          </a:bodyPr>
          <a:lstStyle/>
          <a:p>
            <a:r>
              <a:rPr lang="en-US" sz="3600" dirty="0"/>
              <a:t>Stars of heaven = Fallen angels</a:t>
            </a:r>
          </a:p>
          <a:p>
            <a:r>
              <a:rPr lang="en-US" sz="3600" dirty="0"/>
              <a:t>1/3 followed Satan in his rebellion</a:t>
            </a:r>
          </a:p>
          <a:p>
            <a:r>
              <a:rPr lang="en-US" sz="3600" i="1" dirty="0">
                <a:solidFill>
                  <a:srgbClr val="FFFF00"/>
                </a:solidFill>
              </a:rPr>
              <a:t>Isaiah 14:12-15; Ezekiel 28:12-16;  II Peter 2:4; Jude 6</a:t>
            </a:r>
          </a:p>
        </p:txBody>
      </p:sp>
      <p:pic>
        <p:nvPicPr>
          <p:cNvPr id="6" name="Picture 5"/>
          <p:cNvPicPr>
            <a:picLocks noChangeAspect="1"/>
          </p:cNvPicPr>
          <p:nvPr/>
        </p:nvPicPr>
        <p:blipFill>
          <a:blip r:embed="rId3"/>
          <a:stretch>
            <a:fillRect/>
          </a:stretch>
        </p:blipFill>
        <p:spPr>
          <a:xfrm>
            <a:off x="6942542" y="0"/>
            <a:ext cx="4987636" cy="6858000"/>
          </a:xfrm>
          <a:prstGeom prst="rect">
            <a:avLst/>
          </a:prstGeom>
        </p:spPr>
      </p:pic>
      <p:pic>
        <p:nvPicPr>
          <p:cNvPr id="7" name="Picture 6"/>
          <p:cNvPicPr>
            <a:picLocks noChangeAspect="1"/>
          </p:cNvPicPr>
          <p:nvPr/>
        </p:nvPicPr>
        <p:blipFill rotWithShape="1">
          <a:blip r:embed="rId4"/>
          <a:srcRect l="-3057" t="10202" r="78317" b="74013"/>
          <a:stretch/>
        </p:blipFill>
        <p:spPr>
          <a:xfrm>
            <a:off x="7287208" y="1530221"/>
            <a:ext cx="1222311" cy="1255324"/>
          </a:xfrm>
          <a:prstGeom prst="ellipse">
            <a:avLst/>
          </a:prstGeom>
          <a:ln>
            <a:noFill/>
          </a:ln>
          <a:effectLst>
            <a:softEdge rad="112500"/>
          </a:effectLst>
        </p:spPr>
      </p:pic>
    </p:spTree>
    <p:extLst>
      <p:ext uri="{BB962C8B-B14F-4D97-AF65-F5344CB8AC3E}">
        <p14:creationId xmlns:p14="http://schemas.microsoft.com/office/powerpoint/2010/main" val="141638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a:blip r:embed="rId2"/>
          <a:stretch>
            <a:fillRect/>
          </a:stretch>
        </p:blipFill>
        <p:spPr>
          <a:xfrm>
            <a:off x="872412" y="-33410"/>
            <a:ext cx="10447175" cy="6891410"/>
          </a:xfrm>
          <a:prstGeom prst="rect">
            <a:avLst/>
          </a:prstGeom>
        </p:spPr>
      </p:pic>
    </p:spTree>
    <p:extLst>
      <p:ext uri="{BB962C8B-B14F-4D97-AF65-F5344CB8AC3E}">
        <p14:creationId xmlns:p14="http://schemas.microsoft.com/office/powerpoint/2010/main" val="6963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90" y="0"/>
            <a:ext cx="12275890" cy="6858000"/>
          </a:xfrm>
          <a:prstGeom prst="rect">
            <a:avLst/>
          </a:prstGeom>
        </p:spPr>
      </p:pic>
      <p:sp>
        <p:nvSpPr>
          <p:cNvPr id="2" name="Title 1"/>
          <p:cNvSpPr>
            <a:spLocks noGrp="1"/>
          </p:cNvSpPr>
          <p:nvPr>
            <p:ph type="title"/>
          </p:nvPr>
        </p:nvSpPr>
        <p:spPr>
          <a:xfrm>
            <a:off x="-83890" y="120441"/>
            <a:ext cx="12275890" cy="1564853"/>
          </a:xfrm>
        </p:spPr>
        <p:txBody>
          <a:bodyPr>
            <a:normAutofit/>
          </a:bodyPr>
          <a:lstStyle/>
          <a:p>
            <a:pPr algn="ctr"/>
            <a:r>
              <a:rPr lang="en-US" sz="3600" dirty="0">
                <a:effectLst>
                  <a:glow rad="101600">
                    <a:schemeClr val="bg1">
                      <a:alpha val="60000"/>
                    </a:schemeClr>
                  </a:glow>
                </a:effectLst>
              </a:rPr>
              <a:t>2# In the heaven, as the chief enemy of God and God’s people. </a:t>
            </a:r>
            <a:br>
              <a:rPr lang="en-US" sz="3600" dirty="0">
                <a:effectLst>
                  <a:glow rad="101600">
                    <a:schemeClr val="bg1">
                      <a:alpha val="60000"/>
                    </a:schemeClr>
                  </a:glow>
                </a:effectLst>
              </a:rPr>
            </a:br>
            <a:r>
              <a:rPr lang="en-US" sz="3600" dirty="0">
                <a:effectLst>
                  <a:glow rad="101600">
                    <a:schemeClr val="bg1">
                      <a:alpha val="60000"/>
                    </a:schemeClr>
                  </a:glow>
                </a:effectLst>
              </a:rPr>
              <a:t>(</a:t>
            </a:r>
            <a:r>
              <a:rPr lang="en-US" sz="3600" i="1" dirty="0">
                <a:effectLst>
                  <a:glow rad="101600">
                    <a:schemeClr val="bg1">
                      <a:alpha val="60000"/>
                    </a:schemeClr>
                  </a:glow>
                </a:effectLst>
              </a:rPr>
              <a:t>This is his present location - Job 1:6-7)</a:t>
            </a:r>
          </a:p>
        </p:txBody>
      </p:sp>
    </p:spTree>
    <p:extLst>
      <p:ext uri="{BB962C8B-B14F-4D97-AF65-F5344CB8AC3E}">
        <p14:creationId xmlns:p14="http://schemas.microsoft.com/office/powerpoint/2010/main" val="172395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90" y="0"/>
            <a:ext cx="12275890" cy="6858000"/>
          </a:xfrm>
          <a:prstGeom prst="rect">
            <a:avLst/>
          </a:prstGeom>
        </p:spPr>
      </p:pic>
      <p:sp>
        <p:nvSpPr>
          <p:cNvPr id="2" name="Title 1"/>
          <p:cNvSpPr>
            <a:spLocks noGrp="1"/>
          </p:cNvSpPr>
          <p:nvPr>
            <p:ph type="title"/>
          </p:nvPr>
        </p:nvSpPr>
        <p:spPr>
          <a:xfrm>
            <a:off x="285226" y="-109058"/>
            <a:ext cx="11076963" cy="6870585"/>
          </a:xfrm>
        </p:spPr>
        <p:txBody>
          <a:bodyPr>
            <a:normAutofit/>
          </a:bodyPr>
          <a:lstStyle/>
          <a:p>
            <a:pPr algn="ctr"/>
            <a:r>
              <a:rPr lang="en-US" sz="4000" i="1" dirty="0">
                <a:effectLst>
                  <a:glow rad="101600">
                    <a:schemeClr val="bg1">
                      <a:alpha val="60000"/>
                    </a:schemeClr>
                  </a:glow>
                </a:effectLst>
              </a:rPr>
              <a:t>"Now there was a day when the sons of God came to present themselves before the Lord, and Satan came also among them. And the Lord said unto Satan, Whence </a:t>
            </a:r>
            <a:r>
              <a:rPr lang="en-US" sz="4000" i="1" dirty="0" err="1">
                <a:effectLst>
                  <a:glow rad="101600">
                    <a:schemeClr val="bg1">
                      <a:alpha val="60000"/>
                    </a:schemeClr>
                  </a:glow>
                </a:effectLst>
              </a:rPr>
              <a:t>comest</a:t>
            </a:r>
            <a:r>
              <a:rPr lang="en-US" sz="4000" i="1" dirty="0">
                <a:effectLst>
                  <a:glow rad="101600">
                    <a:schemeClr val="bg1">
                      <a:alpha val="60000"/>
                    </a:schemeClr>
                  </a:glow>
                </a:effectLst>
              </a:rPr>
              <a:t> thou? Then Satan answered the Lord, and said, From going to and </a:t>
            </a:r>
            <a:r>
              <a:rPr lang="en-US" sz="4000" i="1" dirty="0" err="1">
                <a:effectLst>
                  <a:glow rad="101600">
                    <a:schemeClr val="bg1">
                      <a:alpha val="60000"/>
                    </a:schemeClr>
                  </a:glow>
                </a:effectLst>
              </a:rPr>
              <a:t>fro</a:t>
            </a:r>
            <a:r>
              <a:rPr lang="en-US" sz="4000" i="1" dirty="0">
                <a:effectLst>
                  <a:glow rad="101600">
                    <a:schemeClr val="bg1">
                      <a:alpha val="60000"/>
                    </a:schemeClr>
                  </a:glow>
                </a:effectLst>
              </a:rPr>
              <a:t> in the earth, and from walking up and down in it." (Job 1:6-7)</a:t>
            </a:r>
            <a:br>
              <a:rPr lang="en-US" sz="4000" i="1" dirty="0">
                <a:effectLst>
                  <a:glow rad="101600">
                    <a:schemeClr val="bg1">
                      <a:alpha val="60000"/>
                    </a:schemeClr>
                  </a:glow>
                </a:effectLst>
              </a:rPr>
            </a:b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420348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7444" y="0"/>
            <a:ext cx="11430000" cy="6858000"/>
          </a:xfrm>
          <a:prstGeom prst="rect">
            <a:avLst/>
          </a:prstGeom>
          <a:ln>
            <a:noFill/>
          </a:ln>
          <a:effectLst>
            <a:softEdge rad="112500"/>
          </a:effectLst>
        </p:spPr>
      </p:pic>
      <p:pic>
        <p:nvPicPr>
          <p:cNvPr id="3" name="Picture 2"/>
          <p:cNvPicPr>
            <a:picLocks noChangeAspect="1"/>
          </p:cNvPicPr>
          <p:nvPr/>
        </p:nvPicPr>
        <p:blipFill rotWithShape="1">
          <a:blip r:embed="rId3">
            <a:duotone>
              <a:prstClr val="black"/>
              <a:srgbClr val="FFFF66">
                <a:tint val="45000"/>
                <a:satMod val="400000"/>
              </a:srgbClr>
            </a:duotone>
          </a:blip>
          <a:srcRect l="73247" t="35795"/>
          <a:stretch/>
        </p:blipFill>
        <p:spPr>
          <a:xfrm>
            <a:off x="7298183" y="1954633"/>
            <a:ext cx="3272500" cy="4387444"/>
          </a:xfrm>
          <a:prstGeom prst="ellipse">
            <a:avLst/>
          </a:prstGeom>
          <a:ln>
            <a:noFill/>
          </a:ln>
          <a:effectLst>
            <a:softEdge rad="112500"/>
          </a:effectLst>
        </p:spPr>
      </p:pic>
    </p:spTree>
    <p:extLst>
      <p:ext uri="{BB962C8B-B14F-4D97-AF65-F5344CB8AC3E}">
        <p14:creationId xmlns:p14="http://schemas.microsoft.com/office/powerpoint/2010/main" val="331499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0" y="0"/>
            <a:ext cx="7620000" cy="6986528"/>
          </a:xfrm>
          <a:prstGeom prst="rect">
            <a:avLst/>
          </a:prstGeom>
        </p:spPr>
        <p:txBody>
          <a:bodyPr wrap="square">
            <a:spAutoFit/>
          </a:bodyPr>
          <a:lstStyle/>
          <a:p>
            <a:pPr algn="ctr"/>
            <a:r>
              <a:rPr lang="en-US" sz="3200" i="1" dirty="0"/>
              <a:t>“And the great dragon was cast out, that old serpent, called the Devil, and Satan, which </a:t>
            </a:r>
            <a:r>
              <a:rPr lang="en-US" sz="3200" i="1" dirty="0" err="1"/>
              <a:t>deceiveth</a:t>
            </a:r>
            <a:r>
              <a:rPr lang="en-US" sz="3200" i="1" dirty="0"/>
              <a:t> the whole world: he was cast out into the earth, and his angels were cast out with him. And I heard a loud voice saying in heaven, Now is come salvation, and strength, and the kingdom of our God, and the power of his Christ: for </a:t>
            </a:r>
            <a:r>
              <a:rPr lang="en-US" sz="3200" i="1" dirty="0">
                <a:solidFill>
                  <a:srgbClr val="FFFF00"/>
                </a:solidFill>
              </a:rPr>
              <a:t>the accuser of our brethren </a:t>
            </a:r>
            <a:r>
              <a:rPr lang="en-US" sz="3200" i="1" dirty="0"/>
              <a:t>is cast down, which accused them before our God day and night. And they overcame him by the blood of the Lamb, and by the word of their testimony; and they loved not their lives unto the death.” (Revelation 12:9-11) </a:t>
            </a:r>
          </a:p>
        </p:txBody>
      </p:sp>
      <p:pic>
        <p:nvPicPr>
          <p:cNvPr id="2" name="Picture 1"/>
          <p:cNvPicPr>
            <a:picLocks noChangeAspect="1"/>
          </p:cNvPicPr>
          <p:nvPr/>
        </p:nvPicPr>
        <p:blipFill>
          <a:blip r:embed="rId2"/>
          <a:stretch>
            <a:fillRect/>
          </a:stretch>
        </p:blipFill>
        <p:spPr>
          <a:xfrm>
            <a:off x="23784" y="0"/>
            <a:ext cx="4548216" cy="5717527"/>
          </a:xfrm>
          <a:prstGeom prst="rect">
            <a:avLst/>
          </a:prstGeom>
          <a:ln>
            <a:noFill/>
          </a:ln>
          <a:effectLst>
            <a:reflection blurRad="6350" stA="50000" endA="300" endPos="90000" dist="50800" dir="5400000" sy="-100000" algn="bl" rotWithShape="0"/>
            <a:softEdge rad="112500"/>
          </a:effectLst>
        </p:spPr>
      </p:pic>
    </p:spTree>
    <p:extLst>
      <p:ext uri="{BB962C8B-B14F-4D97-AF65-F5344CB8AC3E}">
        <p14:creationId xmlns:p14="http://schemas.microsoft.com/office/powerpoint/2010/main" val="109963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scan0112 - Copy.jpg"/>
          <p:cNvPicPr>
            <a:picLocks noChangeAspect="1" noChangeArrowheads="1"/>
          </p:cNvPicPr>
          <p:nvPr/>
        </p:nvPicPr>
        <p:blipFill>
          <a:blip r:embed="rId3" cstate="print">
            <a:lum contrast="30000"/>
          </a:blip>
          <a:srcRect/>
          <a:stretch>
            <a:fillRect/>
          </a:stretch>
        </p:blipFill>
        <p:spPr bwMode="auto">
          <a:xfrm>
            <a:off x="3733801" y="1"/>
            <a:ext cx="4683125" cy="6839065"/>
          </a:xfrm>
          <a:prstGeom prst="rect">
            <a:avLst/>
          </a:prstGeom>
          <a:ln>
            <a:noFill/>
          </a:ln>
          <a:effectLst>
            <a:softEdge rad="112500"/>
          </a:effectLst>
        </p:spPr>
      </p:pic>
      <p:pic>
        <p:nvPicPr>
          <p:cNvPr id="2"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6477000" y="3505201"/>
            <a:ext cx="1657350" cy="2397425"/>
          </a:xfrm>
          <a:prstGeom prst="rect">
            <a:avLst/>
          </a:prstGeom>
          <a:noFill/>
        </p:spPr>
      </p:pic>
      <p:sp>
        <p:nvSpPr>
          <p:cNvPr id="4" name="Title 3"/>
          <p:cNvSpPr>
            <a:spLocks noGrp="1"/>
          </p:cNvSpPr>
          <p:nvPr>
            <p:ph type="title"/>
          </p:nvPr>
        </p:nvSpPr>
        <p:spPr>
          <a:xfrm>
            <a:off x="3886200" y="3429000"/>
            <a:ext cx="2743200" cy="3429000"/>
          </a:xfrm>
        </p:spPr>
        <p:txBody>
          <a:bodyPr>
            <a:normAutofit/>
          </a:bodyPr>
          <a:lstStyle/>
          <a:p>
            <a:pPr algn="ctr"/>
            <a:r>
              <a:rPr lang="en-US" sz="3600" b="1" i="1" dirty="0">
                <a:solidFill>
                  <a:schemeClr val="bg1"/>
                </a:solidFill>
              </a:rPr>
              <a:t>“The accuser of the brethren.”</a:t>
            </a:r>
          </a:p>
        </p:txBody>
      </p:sp>
    </p:spTree>
    <p:extLst>
      <p:ext uri="{BB962C8B-B14F-4D97-AF65-F5344CB8AC3E}">
        <p14:creationId xmlns:p14="http://schemas.microsoft.com/office/powerpoint/2010/main" val="33908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81940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32931" y="612845"/>
            <a:ext cx="6858000" cy="5632311"/>
          </a:xfrm>
          <a:prstGeom prst="rect">
            <a:avLst/>
          </a:prstGeom>
        </p:spPr>
        <p:txBody>
          <a:bodyPr wrap="square">
            <a:spAutoFit/>
          </a:bodyPr>
          <a:lstStyle/>
          <a:p>
            <a:pPr algn="ctr"/>
            <a:r>
              <a:rPr lang="en-US" sz="4000" i="1" dirty="0">
                <a:effectLst>
                  <a:glow rad="101600">
                    <a:schemeClr val="bg1">
                      <a:alpha val="60000"/>
                    </a:schemeClr>
                  </a:glow>
                </a:effectLst>
              </a:rPr>
              <a:t>“Blotting out the handwriting of ordinances that was against us, which was contrary to us, and took it out of the way, nailing it to his cross; And having spoiled principalities and powers, he made a shew of them openly, triumphing over them in it.” (Colossians 2:14-15) </a:t>
            </a:r>
          </a:p>
        </p:txBody>
      </p:sp>
    </p:spTree>
    <p:extLst>
      <p:ext uri="{BB962C8B-B14F-4D97-AF65-F5344CB8AC3E}">
        <p14:creationId xmlns:p14="http://schemas.microsoft.com/office/powerpoint/2010/main" val="371290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062" y="801352"/>
            <a:ext cx="10771466" cy="1325563"/>
          </a:xfrm>
        </p:spPr>
        <p:txBody>
          <a:bodyPr>
            <a:noAutofit/>
          </a:bodyPr>
          <a:lstStyle/>
          <a:p>
            <a:pPr algn="ctr"/>
            <a:r>
              <a:rPr lang="en-US" sz="3600" i="1" dirty="0"/>
              <a:t>“My little children, these things write I unto you, that ye sin not. And if any man sin, we have an </a:t>
            </a:r>
            <a:r>
              <a:rPr lang="en-US" sz="3600" i="1" dirty="0">
                <a:solidFill>
                  <a:srgbClr val="FFFF00"/>
                </a:solidFill>
              </a:rPr>
              <a:t>advocate</a:t>
            </a:r>
            <a:r>
              <a:rPr lang="en-US" sz="3600" i="1" dirty="0"/>
              <a:t> with the Father, Jesus Christ the righteous: And he is the </a:t>
            </a:r>
            <a:r>
              <a:rPr lang="en-US" sz="3600" i="1" dirty="0">
                <a:solidFill>
                  <a:srgbClr val="FFFF00"/>
                </a:solidFill>
              </a:rPr>
              <a:t>propitiation</a:t>
            </a:r>
            <a:r>
              <a:rPr lang="en-US" sz="3600" i="1" dirty="0"/>
              <a:t> for our sins: and not for ours only, but also for the sins of the whole world.” (1 John 2:1-2) </a:t>
            </a:r>
          </a:p>
        </p:txBody>
      </p:sp>
      <p:sp>
        <p:nvSpPr>
          <p:cNvPr id="3" name="Content Placeholder 2"/>
          <p:cNvSpPr>
            <a:spLocks noGrp="1"/>
          </p:cNvSpPr>
          <p:nvPr>
            <p:ph idx="1"/>
          </p:nvPr>
        </p:nvSpPr>
        <p:spPr>
          <a:xfrm>
            <a:off x="5092119" y="3081338"/>
            <a:ext cx="6241409" cy="3372374"/>
          </a:xfrm>
          <a:solidFill>
            <a:schemeClr val="accent6">
              <a:lumMod val="60000"/>
              <a:lumOff val="40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US" sz="3200" dirty="0"/>
              <a:t>Propitiation - is the act of God, motivated by His immense love, whereby He accepts the blood of Christ as the complete and satisfying sacrifice for all sin, thus establishing a means of reconciliation between God and man.</a:t>
            </a:r>
          </a:p>
        </p:txBody>
      </p:sp>
      <p:pic>
        <p:nvPicPr>
          <p:cNvPr id="4" name="Picture 3"/>
          <p:cNvPicPr>
            <a:picLocks noChangeAspect="1"/>
          </p:cNvPicPr>
          <p:nvPr/>
        </p:nvPicPr>
        <p:blipFill>
          <a:blip r:embed="rId2"/>
          <a:stretch>
            <a:fillRect/>
          </a:stretch>
        </p:blipFill>
        <p:spPr>
          <a:xfrm>
            <a:off x="495081" y="2752553"/>
            <a:ext cx="3338859" cy="4029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2507412" y="2914742"/>
            <a:ext cx="840396" cy="1218730"/>
          </a:xfrm>
          <a:prstGeom prst="rect">
            <a:avLst/>
          </a:prstGeom>
        </p:spPr>
      </p:pic>
      <p:sp>
        <p:nvSpPr>
          <p:cNvPr id="6" name="Rectangle 5"/>
          <p:cNvSpPr/>
          <p:nvPr/>
        </p:nvSpPr>
        <p:spPr>
          <a:xfrm>
            <a:off x="4521666" y="2914742"/>
            <a:ext cx="7097086" cy="3687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r="291" b="10334"/>
          <a:stretch/>
        </p:blipFill>
        <p:spPr>
          <a:xfrm>
            <a:off x="2456388" y="257568"/>
            <a:ext cx="6612111" cy="5946091"/>
          </a:xfrm>
          <a:prstGeom prst="rect">
            <a:avLst/>
          </a:prstGeom>
          <a:ln>
            <a:noFill/>
          </a:ln>
          <a:effectLst>
            <a:softEdge rad="112500"/>
          </a:effectLst>
        </p:spPr>
      </p:pic>
    </p:spTree>
    <p:extLst>
      <p:ext uri="{BB962C8B-B14F-4D97-AF65-F5344CB8AC3E}">
        <p14:creationId xmlns:p14="http://schemas.microsoft.com/office/powerpoint/2010/main" val="284964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880"/>
            <a:ext cx="12192000" cy="1325563"/>
          </a:xfrm>
        </p:spPr>
        <p:txBody>
          <a:bodyPr>
            <a:normAutofit/>
          </a:bodyPr>
          <a:lstStyle/>
          <a:p>
            <a:pPr algn="ctr"/>
            <a:r>
              <a:rPr lang="en-US" sz="3900" b="1" dirty="0"/>
              <a:t>3# On earth as the great deceiver,                                      tempter and enemy of humanity.</a:t>
            </a:r>
          </a:p>
        </p:txBody>
      </p:sp>
      <p:sp>
        <p:nvSpPr>
          <p:cNvPr id="4" name="Rectangle 3"/>
          <p:cNvSpPr/>
          <p:nvPr/>
        </p:nvSpPr>
        <p:spPr>
          <a:xfrm>
            <a:off x="0" y="1237684"/>
            <a:ext cx="12130481" cy="1569660"/>
          </a:xfrm>
          <a:prstGeom prst="rect">
            <a:avLst/>
          </a:prstGeom>
        </p:spPr>
        <p:txBody>
          <a:bodyPr wrap="square">
            <a:spAutoFit/>
          </a:bodyPr>
          <a:lstStyle/>
          <a:p>
            <a:pPr algn="ctr"/>
            <a:endParaRPr lang="en-US" sz="3200" i="1" dirty="0"/>
          </a:p>
          <a:p>
            <a:pPr algn="ctr"/>
            <a:endParaRPr lang="en-US" sz="3200" i="1" dirty="0"/>
          </a:p>
          <a:p>
            <a:pPr algn="ctr"/>
            <a:endParaRPr lang="en-US" sz="3200" i="1" dirty="0"/>
          </a:p>
        </p:txBody>
      </p:sp>
      <p:sp>
        <p:nvSpPr>
          <p:cNvPr id="5" name="Rectangle 4"/>
          <p:cNvSpPr/>
          <p:nvPr/>
        </p:nvSpPr>
        <p:spPr>
          <a:xfrm>
            <a:off x="0" y="935797"/>
            <a:ext cx="12192000" cy="646331"/>
          </a:xfrm>
          <a:prstGeom prst="rect">
            <a:avLst/>
          </a:prstGeom>
        </p:spPr>
        <p:txBody>
          <a:bodyPr wrap="square">
            <a:spAutoFit/>
          </a:bodyPr>
          <a:lstStyle/>
          <a:p>
            <a:pPr algn="ctr"/>
            <a:r>
              <a:rPr lang="en-US" sz="3600" i="1" dirty="0"/>
              <a:t>“The enemy that sowed them is the devil.” Matthew 13:39 </a:t>
            </a:r>
          </a:p>
        </p:txBody>
      </p:sp>
      <p:pic>
        <p:nvPicPr>
          <p:cNvPr id="7" name="Picture 6"/>
          <p:cNvPicPr>
            <a:picLocks noChangeAspect="1"/>
          </p:cNvPicPr>
          <p:nvPr/>
        </p:nvPicPr>
        <p:blipFill>
          <a:blip r:embed="rId2"/>
          <a:stretch>
            <a:fillRect/>
          </a:stretch>
        </p:blipFill>
        <p:spPr>
          <a:xfrm>
            <a:off x="597159" y="1722012"/>
            <a:ext cx="10940567" cy="5135988"/>
          </a:xfrm>
          <a:prstGeom prst="rect">
            <a:avLst/>
          </a:prstGeom>
        </p:spPr>
      </p:pic>
    </p:spTree>
    <p:extLst>
      <p:ext uri="{BB962C8B-B14F-4D97-AF65-F5344CB8AC3E}">
        <p14:creationId xmlns:p14="http://schemas.microsoft.com/office/powerpoint/2010/main" val="242909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74" y="2638542"/>
            <a:ext cx="5705213" cy="1325563"/>
          </a:xfrm>
        </p:spPr>
        <p:txBody>
          <a:bodyPr>
            <a:normAutofit fontScale="90000"/>
          </a:bodyPr>
          <a:lstStyle/>
          <a:p>
            <a:pPr algn="ctr"/>
            <a:r>
              <a:rPr lang="en-US" i="1" dirty="0"/>
              <a:t>“And the great dragon was cast out, that old serpent, called the Devil, and Satan, which </a:t>
            </a:r>
            <a:r>
              <a:rPr lang="en-US" i="1" dirty="0" err="1">
                <a:solidFill>
                  <a:srgbClr val="FFFF00"/>
                </a:solidFill>
              </a:rPr>
              <a:t>deceiveth</a:t>
            </a:r>
            <a:r>
              <a:rPr lang="en-US" i="1" dirty="0"/>
              <a:t> the whole world: he was cast out into the earth, and his angels were cast out with him.” (Revelation 12:9) </a:t>
            </a:r>
          </a:p>
        </p:txBody>
      </p:sp>
      <p:pic>
        <p:nvPicPr>
          <p:cNvPr id="3" name="Picture 2"/>
          <p:cNvPicPr>
            <a:picLocks noChangeAspect="1"/>
          </p:cNvPicPr>
          <p:nvPr/>
        </p:nvPicPr>
        <p:blipFill>
          <a:blip r:embed="rId2"/>
          <a:stretch>
            <a:fillRect/>
          </a:stretch>
        </p:blipFill>
        <p:spPr>
          <a:xfrm>
            <a:off x="6471656" y="163223"/>
            <a:ext cx="5605085" cy="3883523"/>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5042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1996056" cy="4351338"/>
          </a:xfrm>
        </p:spPr>
        <p:txBody>
          <a:bodyPr>
            <a:noAutofit/>
          </a:bodyPr>
          <a:lstStyle/>
          <a:p>
            <a:pPr marL="0" indent="0" algn="ctr">
              <a:buNone/>
            </a:pPr>
            <a:r>
              <a:rPr lang="en-US" sz="3600" i="1" dirty="0"/>
              <a:t>“Even him, whose coming is after the </a:t>
            </a:r>
            <a:r>
              <a:rPr lang="en-US" sz="3600" i="1" u="sng" dirty="0"/>
              <a:t>working of Satan</a:t>
            </a:r>
            <a:r>
              <a:rPr lang="en-US" sz="3600" i="1" dirty="0"/>
              <a:t> with all power and </a:t>
            </a:r>
            <a:r>
              <a:rPr lang="en-US" sz="3600" i="1" dirty="0">
                <a:solidFill>
                  <a:srgbClr val="FFFF00"/>
                </a:solidFill>
              </a:rPr>
              <a:t>signs and lying wonders</a:t>
            </a:r>
            <a:r>
              <a:rPr lang="en-US" sz="3600" i="1" dirty="0"/>
              <a:t>, And with all deceivableness of unrighteousness in them that perish; because they received not the love of the truth, that they might be saved.” </a:t>
            </a:r>
          </a:p>
          <a:p>
            <a:pPr marL="0" indent="0" algn="ctr">
              <a:buNone/>
            </a:pPr>
            <a:r>
              <a:rPr lang="en-US" sz="3600" i="1" dirty="0"/>
              <a:t>(2 Thessalonians 2:9-10)</a:t>
            </a:r>
          </a:p>
          <a:p>
            <a:pPr algn="ctr"/>
            <a:endParaRPr lang="en-US" sz="3600" i="1" dirty="0"/>
          </a:p>
        </p:txBody>
      </p:sp>
      <p:pic>
        <p:nvPicPr>
          <p:cNvPr id="4" name="Picture 3"/>
          <p:cNvPicPr>
            <a:picLocks noChangeAspect="1"/>
          </p:cNvPicPr>
          <p:nvPr/>
        </p:nvPicPr>
        <p:blipFill>
          <a:blip r:embed="rId2"/>
          <a:stretch>
            <a:fillRect/>
          </a:stretch>
        </p:blipFill>
        <p:spPr>
          <a:xfrm>
            <a:off x="2310728" y="2712863"/>
            <a:ext cx="7374602" cy="4145137"/>
          </a:xfrm>
          <a:prstGeom prst="rect">
            <a:avLst/>
          </a:prstGeom>
        </p:spPr>
      </p:pic>
    </p:spTree>
    <p:extLst>
      <p:ext uri="{BB962C8B-B14F-4D97-AF65-F5344CB8AC3E}">
        <p14:creationId xmlns:p14="http://schemas.microsoft.com/office/powerpoint/2010/main" val="269652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251" y="167781"/>
            <a:ext cx="11885706" cy="6417578"/>
          </a:xfrm>
          <a:prstGeom prst="rect">
            <a:avLst/>
          </a:prstGeom>
        </p:spPr>
      </p:pic>
    </p:spTree>
    <p:extLst>
      <p:ext uri="{BB962C8B-B14F-4D97-AF65-F5344CB8AC3E}">
        <p14:creationId xmlns:p14="http://schemas.microsoft.com/office/powerpoint/2010/main" val="216391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015" y="1029013"/>
            <a:ext cx="6258887" cy="4351338"/>
          </a:xfrm>
        </p:spPr>
        <p:txBody>
          <a:bodyPr>
            <a:normAutofit/>
          </a:bodyPr>
          <a:lstStyle/>
          <a:p>
            <a:pPr marL="0" indent="0">
              <a:buNone/>
            </a:pPr>
            <a:r>
              <a:rPr lang="en-US" sz="4000" i="1" dirty="0"/>
              <a:t>Ephesians 4:27  “Neither give place to the devil.”</a:t>
            </a:r>
          </a:p>
          <a:p>
            <a:endParaRPr lang="en-US" sz="4000" i="1" dirty="0"/>
          </a:p>
          <a:p>
            <a:pPr marL="0" indent="0">
              <a:buNone/>
            </a:pPr>
            <a:r>
              <a:rPr lang="en-US" sz="4000" i="1" dirty="0"/>
              <a:t>Mark 14:38  “Watch ye and pray, lest ye enter into temptation.”</a:t>
            </a:r>
          </a:p>
        </p:txBody>
      </p:sp>
      <p:pic>
        <p:nvPicPr>
          <p:cNvPr id="2" name="Picture 1"/>
          <p:cNvPicPr>
            <a:picLocks noChangeAspect="1"/>
          </p:cNvPicPr>
          <p:nvPr/>
        </p:nvPicPr>
        <p:blipFill rotWithShape="1">
          <a:blip r:embed="rId2"/>
          <a:srcRect r="594" b="2695"/>
          <a:stretch/>
        </p:blipFill>
        <p:spPr>
          <a:xfrm>
            <a:off x="6649902" y="849086"/>
            <a:ext cx="5465047" cy="4012163"/>
          </a:xfrm>
          <a:prstGeom prst="rect">
            <a:avLst/>
          </a:prstGeom>
          <a:ln>
            <a:noFill/>
          </a:ln>
          <a:effectLst>
            <a:softEdge rad="112500"/>
          </a:effectLst>
        </p:spPr>
      </p:pic>
    </p:spTree>
    <p:extLst>
      <p:ext uri="{BB962C8B-B14F-4D97-AF65-F5344CB8AC3E}">
        <p14:creationId xmlns:p14="http://schemas.microsoft.com/office/powerpoint/2010/main" val="410255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5743" y="0"/>
            <a:ext cx="11216081" cy="6309045"/>
          </a:xfrm>
          <a:prstGeom prst="rect">
            <a:avLst/>
          </a:prstGeom>
        </p:spPr>
      </p:pic>
    </p:spTree>
    <p:extLst>
      <p:ext uri="{BB962C8B-B14F-4D97-AF65-F5344CB8AC3E}">
        <p14:creationId xmlns:p14="http://schemas.microsoft.com/office/powerpoint/2010/main" val="355137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22" y="152910"/>
            <a:ext cx="12133277" cy="1323439"/>
          </a:xfrm>
          <a:prstGeom prst="rect">
            <a:avLst/>
          </a:prstGeom>
        </p:spPr>
        <p:txBody>
          <a:bodyPr wrap="square">
            <a:spAutoFit/>
          </a:bodyPr>
          <a:lstStyle/>
          <a:p>
            <a:pPr algn="ctr"/>
            <a:r>
              <a:rPr lang="en-US" sz="4000" i="1" dirty="0"/>
              <a:t>“Put on the whole </a:t>
            </a:r>
            <a:r>
              <a:rPr lang="en-US" sz="4000" i="1" dirty="0" err="1"/>
              <a:t>armour</a:t>
            </a:r>
            <a:r>
              <a:rPr lang="en-US" sz="4000" i="1" dirty="0"/>
              <a:t> of God, that ye may be able to stand against the wiles of the devil.” (Ephesians 6:11)</a:t>
            </a:r>
          </a:p>
        </p:txBody>
      </p:sp>
      <p:pic>
        <p:nvPicPr>
          <p:cNvPr id="3" name="Picture 2"/>
          <p:cNvPicPr>
            <a:picLocks noChangeAspect="1"/>
          </p:cNvPicPr>
          <p:nvPr/>
        </p:nvPicPr>
        <p:blipFill>
          <a:blip r:embed="rId2"/>
          <a:stretch>
            <a:fillRect/>
          </a:stretch>
        </p:blipFill>
        <p:spPr>
          <a:xfrm>
            <a:off x="3451283" y="2020436"/>
            <a:ext cx="4819650" cy="4629150"/>
          </a:xfrm>
          <a:prstGeom prst="rect">
            <a:avLst/>
          </a:prstGeom>
        </p:spPr>
      </p:pic>
    </p:spTree>
    <p:extLst>
      <p:ext uri="{BB962C8B-B14F-4D97-AF65-F5344CB8AC3E}">
        <p14:creationId xmlns:p14="http://schemas.microsoft.com/office/powerpoint/2010/main" val="363937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04" y="206040"/>
            <a:ext cx="11966196" cy="1325563"/>
          </a:xfrm>
        </p:spPr>
        <p:txBody>
          <a:bodyPr>
            <a:noAutofit/>
          </a:bodyPr>
          <a:lstStyle/>
          <a:p>
            <a:pPr algn="ctr"/>
            <a:r>
              <a:rPr lang="en-US" sz="4000" b="1" dirty="0"/>
              <a:t>4# On earth only. </a:t>
            </a:r>
            <a:br>
              <a:rPr lang="en-US" sz="4000" dirty="0"/>
            </a:br>
            <a:r>
              <a:rPr lang="en-US" sz="4000" i="1" dirty="0"/>
              <a:t>This will be his first future location. </a:t>
            </a:r>
            <a:br>
              <a:rPr lang="en-US" sz="4000" dirty="0"/>
            </a:br>
            <a:endParaRPr lang="en-US" sz="4000" dirty="0"/>
          </a:p>
        </p:txBody>
      </p:sp>
      <p:pic>
        <p:nvPicPr>
          <p:cNvPr id="4" name="Picture 3"/>
          <p:cNvPicPr>
            <a:picLocks noChangeAspect="1"/>
          </p:cNvPicPr>
          <p:nvPr/>
        </p:nvPicPr>
        <p:blipFill>
          <a:blip r:embed="rId2"/>
          <a:stretch>
            <a:fillRect/>
          </a:stretch>
        </p:blipFill>
        <p:spPr>
          <a:xfrm>
            <a:off x="3888396" y="1507912"/>
            <a:ext cx="4331874" cy="5350088"/>
          </a:xfrm>
          <a:prstGeom prst="rect">
            <a:avLst/>
          </a:prstGeom>
        </p:spPr>
      </p:pic>
    </p:spTree>
    <p:extLst>
      <p:ext uri="{BB962C8B-B14F-4D97-AF65-F5344CB8AC3E}">
        <p14:creationId xmlns:p14="http://schemas.microsoft.com/office/powerpoint/2010/main" val="32496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74054" y="4286773"/>
            <a:ext cx="3826777" cy="2870083"/>
          </a:xfrm>
          <a:prstGeom prst="rect">
            <a:avLst/>
          </a:prstGeom>
        </p:spPr>
      </p:pic>
      <p:sp>
        <p:nvSpPr>
          <p:cNvPr id="3" name="Content Placeholder 2"/>
          <p:cNvSpPr>
            <a:spLocks noGrp="1"/>
          </p:cNvSpPr>
          <p:nvPr>
            <p:ph idx="1"/>
          </p:nvPr>
        </p:nvSpPr>
        <p:spPr>
          <a:xfrm>
            <a:off x="75501" y="117446"/>
            <a:ext cx="11278299" cy="6059517"/>
          </a:xfrm>
        </p:spPr>
        <p:txBody>
          <a:bodyPr>
            <a:normAutofit/>
          </a:bodyPr>
          <a:lstStyle/>
          <a:p>
            <a:r>
              <a:rPr lang="en-US" sz="4000" dirty="0"/>
              <a:t>During the final half (3 ½ years) of the coming tribulation, Satan will be cast out of heaven, and his sphere of activities will be limited to this earth -    </a:t>
            </a:r>
            <a:r>
              <a:rPr lang="en-US" sz="4000" i="1" dirty="0"/>
              <a:t>(See Rev. 12:7-12)</a:t>
            </a:r>
          </a:p>
          <a:p>
            <a:r>
              <a:rPr lang="en-US" sz="4000" dirty="0"/>
              <a:t>Some believe that this passage refers to his original fall, but this cannot be, as proven by the two phrases, </a:t>
            </a:r>
            <a:r>
              <a:rPr lang="en-US" sz="4000" i="1" dirty="0">
                <a:solidFill>
                  <a:srgbClr val="FFFF00"/>
                </a:solidFill>
              </a:rPr>
              <a:t>"the accuser of our brethren," </a:t>
            </a:r>
            <a:r>
              <a:rPr lang="en-US" sz="4000" dirty="0">
                <a:solidFill>
                  <a:srgbClr val="FFFF00"/>
                </a:solidFill>
              </a:rPr>
              <a:t>and </a:t>
            </a:r>
            <a:r>
              <a:rPr lang="en-US" sz="4000" i="1" dirty="0">
                <a:solidFill>
                  <a:srgbClr val="FFFF00"/>
                </a:solidFill>
              </a:rPr>
              <a:t>"by the blood of the lamb." </a:t>
            </a:r>
          </a:p>
          <a:p>
            <a:endParaRPr lang="en-US" sz="4000" dirty="0"/>
          </a:p>
        </p:txBody>
      </p:sp>
      <p:pic>
        <p:nvPicPr>
          <p:cNvPr id="4" name="Picture 3"/>
          <p:cNvPicPr>
            <a:picLocks noChangeAspect="1"/>
          </p:cNvPicPr>
          <p:nvPr/>
        </p:nvPicPr>
        <p:blipFill>
          <a:blip r:embed="rId3"/>
          <a:stretch>
            <a:fillRect/>
          </a:stretch>
        </p:blipFill>
        <p:spPr>
          <a:xfrm>
            <a:off x="7818539" y="4514370"/>
            <a:ext cx="3325186" cy="1662593"/>
          </a:xfrm>
          <a:prstGeom prst="rect">
            <a:avLst/>
          </a:prstGeom>
        </p:spPr>
      </p:pic>
    </p:spTree>
    <p:extLst>
      <p:ext uri="{BB962C8B-B14F-4D97-AF65-F5344CB8AC3E}">
        <p14:creationId xmlns:p14="http://schemas.microsoft.com/office/powerpoint/2010/main" val="170423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112" y="394283"/>
            <a:ext cx="12124888" cy="6858000"/>
          </a:xfrm>
        </p:spPr>
        <p:txBody>
          <a:bodyPr>
            <a:normAutofit/>
          </a:bodyPr>
          <a:lstStyle/>
          <a:p>
            <a:r>
              <a:rPr lang="en-US" sz="4000" dirty="0"/>
              <a:t>In other words, at the time of his first fall there were no </a:t>
            </a:r>
            <a:r>
              <a:rPr lang="en-US" sz="4000" i="1" dirty="0"/>
              <a:t>"brethren" </a:t>
            </a:r>
            <a:r>
              <a:rPr lang="en-US" sz="4000" dirty="0"/>
              <a:t>to accuse, and the blood of God’s perfect Lamb had not yet been spilled.</a:t>
            </a:r>
          </a:p>
          <a:p>
            <a:r>
              <a:rPr lang="en-US" sz="4000" dirty="0"/>
              <a:t>Also to be noted in this passage is the phrase, </a:t>
            </a:r>
            <a:r>
              <a:rPr lang="en-US" sz="4000" i="1" dirty="0">
                <a:solidFill>
                  <a:srgbClr val="FFFF00"/>
                </a:solidFill>
              </a:rPr>
              <a:t>“For the devil is come down unto you, having great wrath, because he </a:t>
            </a:r>
            <a:r>
              <a:rPr lang="en-US" sz="4000" i="1" dirty="0" err="1">
                <a:solidFill>
                  <a:srgbClr val="FFFF00"/>
                </a:solidFill>
              </a:rPr>
              <a:t>knoweth</a:t>
            </a:r>
            <a:r>
              <a:rPr lang="en-US" sz="4000" i="1" dirty="0">
                <a:solidFill>
                  <a:srgbClr val="FFFF00"/>
                </a:solidFill>
              </a:rPr>
              <a:t> that he hath but a short time." </a:t>
            </a:r>
          </a:p>
          <a:p>
            <a:r>
              <a:rPr lang="en-US" sz="4000" dirty="0"/>
              <a:t>How will the devil know this? From reading the book of Daniel. When he came to </a:t>
            </a:r>
            <a:r>
              <a:rPr lang="en-US" sz="4000" i="1" dirty="0"/>
              <a:t>chapter 9 </a:t>
            </a:r>
            <a:r>
              <a:rPr lang="en-US" sz="4000" dirty="0"/>
              <a:t>and read about the seventy weeks, he then understood the length of the tribulation to be seven years.</a:t>
            </a:r>
          </a:p>
          <a:p>
            <a:endParaRPr lang="en-US" sz="4000" dirty="0"/>
          </a:p>
        </p:txBody>
      </p:sp>
    </p:spTree>
    <p:extLst>
      <p:ext uri="{BB962C8B-B14F-4D97-AF65-F5344CB8AC3E}">
        <p14:creationId xmlns:p14="http://schemas.microsoft.com/office/powerpoint/2010/main" val="14951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Ptr. Daniel White\Pictures\Prophecy pictures\Dan Whites\scan0173.jpg"/>
          <p:cNvPicPr>
            <a:picLocks noChangeAspect="1" noChangeArrowheads="1"/>
          </p:cNvPicPr>
          <p:nvPr/>
        </p:nvPicPr>
        <p:blipFill>
          <a:blip r:embed="rId4"/>
          <a:srcRect/>
          <a:stretch>
            <a:fillRect/>
          </a:stretch>
        </p:blipFill>
        <p:spPr bwMode="auto">
          <a:xfrm rot="16200000">
            <a:off x="2945224" y="-3284635"/>
            <a:ext cx="7340366" cy="13566714"/>
          </a:xfrm>
          <a:prstGeom prst="rect">
            <a:avLst/>
          </a:prstGeom>
          <a:noFill/>
        </p:spPr>
      </p:pic>
      <p:graphicFrame>
        <p:nvGraphicFramePr>
          <p:cNvPr id="2" name="Object 1"/>
          <p:cNvGraphicFramePr>
            <a:graphicFrameLocks noChangeAspect="1"/>
          </p:cNvGraphicFramePr>
          <p:nvPr>
            <p:extLst>
              <p:ext uri="{D42A27DB-BD31-4B8C-83A1-F6EECF244321}">
                <p14:modId xmlns:p14="http://schemas.microsoft.com/office/powerpoint/2010/main" val="2738458129"/>
              </p:ext>
            </p:extLst>
          </p:nvPr>
        </p:nvGraphicFramePr>
        <p:xfrm>
          <a:off x="98425" y="98425"/>
          <a:ext cx="439738" cy="522288"/>
        </p:xfrm>
        <a:graphic>
          <a:graphicData uri="http://schemas.openxmlformats.org/presentationml/2006/ole">
            <mc:AlternateContent xmlns:mc="http://schemas.openxmlformats.org/markup-compatibility/2006">
              <mc:Choice xmlns:v="urn:schemas-microsoft-com:vml" Requires="v">
                <p:oleObj spid="_x0000_s1040" name="Packager Shell Object" showAsIcon="1" r:id="rId5" imgW="439920" imgH="522000" progId="Package">
                  <p:embed/>
                </p:oleObj>
              </mc:Choice>
              <mc:Fallback>
                <p:oleObj name="Packager Shell Object" showAsIcon="1" r:id="rId5" imgW="439920" imgH="522000" progId="Package">
                  <p:embed/>
                  <p:pic>
                    <p:nvPicPr>
                      <p:cNvPr id="0" name=""/>
                      <p:cNvPicPr/>
                      <p:nvPr/>
                    </p:nvPicPr>
                    <p:blipFill>
                      <a:blip r:embed="rId6"/>
                      <a:stretch>
                        <a:fillRect/>
                      </a:stretch>
                    </p:blipFill>
                    <p:spPr>
                      <a:xfrm>
                        <a:off x="98425" y="98425"/>
                        <a:ext cx="439738" cy="522288"/>
                      </a:xfrm>
                      <a:prstGeom prst="rect">
                        <a:avLst/>
                      </a:prstGeom>
                    </p:spPr>
                  </p:pic>
                </p:oleObj>
              </mc:Fallback>
            </mc:AlternateContent>
          </a:graphicData>
        </a:graphic>
      </p:graphicFrame>
      <p:pic>
        <p:nvPicPr>
          <p:cNvPr id="3" name="Picture 2"/>
          <p:cNvPicPr>
            <a:picLocks noChangeAspect="1"/>
          </p:cNvPicPr>
          <p:nvPr/>
        </p:nvPicPr>
        <p:blipFill>
          <a:blip r:embed="rId7"/>
          <a:stretch>
            <a:fillRect/>
          </a:stretch>
        </p:blipFill>
        <p:spPr>
          <a:xfrm>
            <a:off x="6354147" y="2066668"/>
            <a:ext cx="1016842" cy="12405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a:blip r:embed="rId8"/>
          <a:stretch>
            <a:fillRect/>
          </a:stretch>
        </p:blipFill>
        <p:spPr>
          <a:xfrm>
            <a:off x="8080310" y="2369974"/>
            <a:ext cx="983699" cy="1298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111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n White\Pictures\Bible pictures\Satan-Devil and demons\Dragon cst to Earth (2).jpg"/>
          <p:cNvPicPr>
            <a:picLocks noChangeAspect="1" noChangeArrowheads="1"/>
          </p:cNvPicPr>
          <p:nvPr/>
        </p:nvPicPr>
        <p:blipFill>
          <a:blip r:embed="rId2" cstate="print"/>
          <a:srcRect/>
          <a:stretch>
            <a:fillRect/>
          </a:stretch>
        </p:blipFill>
        <p:spPr bwMode="auto">
          <a:xfrm>
            <a:off x="0" y="5418"/>
            <a:ext cx="5069302" cy="6858000"/>
          </a:xfrm>
          <a:prstGeom prst="rect">
            <a:avLst/>
          </a:prstGeom>
          <a:noFill/>
        </p:spPr>
      </p:pic>
      <p:sp>
        <p:nvSpPr>
          <p:cNvPr id="3" name="Rectangle 2"/>
          <p:cNvSpPr/>
          <p:nvPr/>
        </p:nvSpPr>
        <p:spPr>
          <a:xfrm>
            <a:off x="5553512" y="1107348"/>
            <a:ext cx="6451134" cy="3785652"/>
          </a:xfrm>
          <a:prstGeom prst="rect">
            <a:avLst/>
          </a:prstGeom>
        </p:spPr>
        <p:txBody>
          <a:bodyPr wrap="square">
            <a:spAutoFit/>
          </a:bodyPr>
          <a:lstStyle/>
          <a:p>
            <a:pPr algn="ctr"/>
            <a:r>
              <a:rPr lang="en-US" sz="4000" i="1" dirty="0"/>
              <a:t> “Woe to the </a:t>
            </a:r>
            <a:r>
              <a:rPr lang="en-US" sz="4000" i="1" dirty="0" err="1"/>
              <a:t>inhabiters</a:t>
            </a:r>
            <a:r>
              <a:rPr lang="en-US" sz="4000" i="1" dirty="0"/>
              <a:t> of the earth and of the sea! for the devil is come down unto you, having great wrath,</a:t>
            </a:r>
            <a:r>
              <a:rPr lang="en-US" sz="4000" i="1" dirty="0">
                <a:effectLst>
                  <a:glow rad="101600">
                    <a:schemeClr val="bg1">
                      <a:alpha val="60000"/>
                    </a:schemeClr>
                  </a:glow>
                </a:effectLst>
              </a:rPr>
              <a:t> because he knoweth that he hath but a</a:t>
            </a:r>
          </a:p>
          <a:p>
            <a:pPr algn="ctr"/>
            <a:r>
              <a:rPr lang="en-US" sz="4000" i="1" dirty="0">
                <a:effectLst>
                  <a:glow rad="101600">
                    <a:schemeClr val="bg1">
                      <a:alpha val="60000"/>
                    </a:schemeClr>
                  </a:glow>
                </a:effectLst>
              </a:rPr>
              <a:t> short time.”</a:t>
            </a:r>
            <a:endParaRPr lang="en-US" sz="4000" i="1" dirty="0"/>
          </a:p>
        </p:txBody>
      </p:sp>
    </p:spTree>
    <p:extLst>
      <p:ext uri="{BB962C8B-B14F-4D97-AF65-F5344CB8AC3E}">
        <p14:creationId xmlns:p14="http://schemas.microsoft.com/office/powerpoint/2010/main" val="28401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 y="274638"/>
            <a:ext cx="5083629" cy="6278562"/>
          </a:xfrm>
        </p:spPr>
        <p:txBody>
          <a:bodyPr>
            <a:normAutofit/>
          </a:bodyPr>
          <a:lstStyle/>
          <a:p>
            <a:pPr algn="ctr"/>
            <a:r>
              <a:rPr lang="en-US" i="1" dirty="0"/>
              <a:t>“And when the dragon saw that he was cast unto the earth, he persecuted the woman which brought forth the man child.”</a:t>
            </a:r>
          </a:p>
        </p:txBody>
      </p:sp>
      <p:pic>
        <p:nvPicPr>
          <p:cNvPr id="3" name="Picture 2"/>
          <p:cNvPicPr>
            <a:picLocks noChangeAspect="1"/>
          </p:cNvPicPr>
          <p:nvPr/>
        </p:nvPicPr>
        <p:blipFill>
          <a:blip r:embed="rId2"/>
          <a:stretch>
            <a:fillRect/>
          </a:stretch>
        </p:blipFill>
        <p:spPr>
          <a:xfrm>
            <a:off x="6074229" y="96441"/>
            <a:ext cx="5803640" cy="8715707"/>
          </a:xfrm>
          <a:prstGeom prst="rect">
            <a:avLst/>
          </a:prstGeom>
        </p:spPr>
      </p:pic>
      <p:pic>
        <p:nvPicPr>
          <p:cNvPr id="4" name="Picture 3"/>
          <p:cNvPicPr>
            <a:picLocks noChangeAspect="1"/>
          </p:cNvPicPr>
          <p:nvPr/>
        </p:nvPicPr>
        <p:blipFill>
          <a:blip r:embed="rId3"/>
          <a:stretch>
            <a:fillRect/>
          </a:stretch>
        </p:blipFill>
        <p:spPr>
          <a:xfrm>
            <a:off x="6334700" y="1856470"/>
            <a:ext cx="1785113" cy="987039"/>
          </a:xfrm>
          <a:prstGeom prst="rect">
            <a:avLst/>
          </a:prstGeom>
        </p:spPr>
      </p:pic>
    </p:spTree>
    <p:extLst>
      <p:ext uri="{BB962C8B-B14F-4D97-AF65-F5344CB8AC3E}">
        <p14:creationId xmlns:p14="http://schemas.microsoft.com/office/powerpoint/2010/main" val="219862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9" y="533400"/>
            <a:ext cx="6246845" cy="5715000"/>
          </a:xfrm>
        </p:spPr>
        <p:txBody>
          <a:bodyPr>
            <a:noAutofit/>
          </a:bodyPr>
          <a:lstStyle/>
          <a:p>
            <a:pPr algn="ctr"/>
            <a:r>
              <a:rPr lang="en-US" sz="3600" i="1" dirty="0"/>
              <a:t>“And the serpent cast out of his mouth water as a flood after the woman, that he might cause her to be carried away of the flood. And the earth helped the woman, and the earth opened her mouth, and swallowed up the flood which the dragon cast out of his mouth.”</a:t>
            </a:r>
          </a:p>
        </p:txBody>
      </p:sp>
      <p:pic>
        <p:nvPicPr>
          <p:cNvPr id="7170" name="Picture 2" descr="C:\Users\Dan White\Pictures\Bible pictures\Bible mis\Animals\Leviathan or dragon (2).JPG"/>
          <p:cNvPicPr>
            <a:picLocks noChangeAspect="1" noChangeArrowheads="1"/>
          </p:cNvPicPr>
          <p:nvPr/>
        </p:nvPicPr>
        <p:blipFill>
          <a:blip r:embed="rId2" cstate="print"/>
          <a:srcRect t="11111" r="-557"/>
          <a:stretch>
            <a:fillRect/>
          </a:stretch>
        </p:blipFill>
        <p:spPr bwMode="auto">
          <a:xfrm>
            <a:off x="74743" y="0"/>
            <a:ext cx="5473571" cy="6736702"/>
          </a:xfrm>
          <a:prstGeom prst="rect">
            <a:avLst/>
          </a:prstGeom>
          <a:ln>
            <a:noFill/>
          </a:ln>
          <a:effectLst>
            <a:softEdge rad="112500"/>
          </a:effectLst>
        </p:spPr>
      </p:pic>
    </p:spTree>
    <p:extLst>
      <p:ext uri="{BB962C8B-B14F-4D97-AF65-F5344CB8AC3E}">
        <p14:creationId xmlns:p14="http://schemas.microsoft.com/office/powerpoint/2010/main" val="111187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evelation\drgflood.jpg"/>
          <p:cNvPicPr>
            <a:picLocks noChangeAspect="1" noChangeArrowheads="1"/>
          </p:cNvPicPr>
          <p:nvPr/>
        </p:nvPicPr>
        <p:blipFill>
          <a:blip r:embed="rId3" cstate="print"/>
          <a:srcRect/>
          <a:stretch>
            <a:fillRect/>
          </a:stretch>
        </p:blipFill>
        <p:spPr bwMode="auto">
          <a:xfrm>
            <a:off x="1360714" y="0"/>
            <a:ext cx="9307286" cy="6858000"/>
          </a:xfrm>
          <a:prstGeom prst="rect">
            <a:avLst/>
          </a:prstGeom>
          <a:noFill/>
        </p:spPr>
      </p:pic>
      <p:pic>
        <p:nvPicPr>
          <p:cNvPr id="7172" name="Picture 4" descr="C:\Users\Ptr. Daniel White\Desktop\Bible pictures\war\israeliarmy.jpg"/>
          <p:cNvPicPr>
            <a:picLocks noChangeAspect="1" noChangeArrowheads="1"/>
          </p:cNvPicPr>
          <p:nvPr/>
        </p:nvPicPr>
        <p:blipFill>
          <a:blip r:embed="rId4" cstate="print"/>
          <a:srcRect/>
          <a:stretch>
            <a:fillRect/>
          </a:stretch>
        </p:blipFill>
        <p:spPr bwMode="auto">
          <a:xfrm>
            <a:off x="2057400" y="1753805"/>
            <a:ext cx="3302000" cy="2476500"/>
          </a:xfrm>
          <a:prstGeom prst="ellipse">
            <a:avLst/>
          </a:prstGeom>
          <a:ln>
            <a:noFill/>
          </a:ln>
          <a:effectLst>
            <a:softEdge rad="112500"/>
          </a:effectLst>
        </p:spPr>
      </p:pic>
      <p:pic>
        <p:nvPicPr>
          <p:cNvPr id="7171" name="Picture 3" descr="C:\Users\Ptr. Daniel White\Desktop\Bible pictures\hell\image32.jpg"/>
          <p:cNvPicPr>
            <a:picLocks noChangeAspect="1" noChangeArrowheads="1"/>
          </p:cNvPicPr>
          <p:nvPr/>
        </p:nvPicPr>
        <p:blipFill>
          <a:blip r:embed="rId5" cstate="print"/>
          <a:srcRect r="-384" b="5895"/>
          <a:stretch>
            <a:fillRect/>
          </a:stretch>
        </p:blipFill>
        <p:spPr bwMode="auto">
          <a:xfrm>
            <a:off x="1752600" y="3962401"/>
            <a:ext cx="4114800" cy="2895600"/>
          </a:xfrm>
          <a:prstGeom prst="ellipse">
            <a:avLst/>
          </a:prstGeom>
          <a:ln>
            <a:noFill/>
          </a:ln>
          <a:effectLst>
            <a:softEdge rad="112500"/>
          </a:effectLst>
        </p:spPr>
      </p:pic>
    </p:spTree>
    <p:extLst>
      <p:ext uri="{BB962C8B-B14F-4D97-AF65-F5344CB8AC3E}">
        <p14:creationId xmlns:p14="http://schemas.microsoft.com/office/powerpoint/2010/main" val="168277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33333  E" pathEditMode="relative" ptsTypes="">
                                      <p:cBhvr>
                                        <p:cTn id="16" dur="2000" fill="hold"/>
                                        <p:tgtEl>
                                          <p:spTgt spid="71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73332" y="2143258"/>
            <a:ext cx="10307141" cy="5797767"/>
          </a:xfrm>
          <a:prstGeom prst="rect">
            <a:avLst/>
          </a:prstGeom>
        </p:spPr>
      </p:pic>
      <p:sp>
        <p:nvSpPr>
          <p:cNvPr id="2" name="Title 1"/>
          <p:cNvSpPr>
            <a:spLocks noGrp="1"/>
          </p:cNvSpPr>
          <p:nvPr>
            <p:ph type="title"/>
          </p:nvPr>
        </p:nvSpPr>
        <p:spPr>
          <a:xfrm>
            <a:off x="759447" y="233265"/>
            <a:ext cx="10515600" cy="1325563"/>
          </a:xfrm>
        </p:spPr>
        <p:txBody>
          <a:bodyPr>
            <a:noAutofit/>
          </a:bodyPr>
          <a:lstStyle/>
          <a:p>
            <a:pPr algn="ctr"/>
            <a:r>
              <a:rPr lang="en-US" sz="4000" b="1" dirty="0"/>
              <a:t>5# In the bottomless pit.</a:t>
            </a:r>
            <a:br>
              <a:rPr lang="en-US" sz="4000" dirty="0"/>
            </a:br>
            <a:r>
              <a:rPr lang="en-US" sz="4000" i="1" dirty="0"/>
              <a:t>This will be his second future location. </a:t>
            </a:r>
            <a:br>
              <a:rPr lang="en-US" sz="4000" dirty="0"/>
            </a:br>
            <a:endParaRPr lang="en-US" sz="4000" dirty="0"/>
          </a:p>
        </p:txBody>
      </p:sp>
      <p:sp>
        <p:nvSpPr>
          <p:cNvPr id="3" name="Content Placeholder 2"/>
          <p:cNvSpPr>
            <a:spLocks noGrp="1"/>
          </p:cNvSpPr>
          <p:nvPr>
            <p:ph idx="1"/>
          </p:nvPr>
        </p:nvSpPr>
        <p:spPr>
          <a:xfrm>
            <a:off x="161852" y="1558828"/>
            <a:ext cx="11962701" cy="4985726"/>
          </a:xfrm>
        </p:spPr>
        <p:txBody>
          <a:bodyPr>
            <a:normAutofit/>
          </a:bodyPr>
          <a:lstStyle/>
          <a:p>
            <a:pPr marL="0" indent="0" algn="ctr">
              <a:buNone/>
            </a:pPr>
            <a:r>
              <a:rPr lang="en-US" sz="3600" dirty="0"/>
              <a:t>Immediately after Christ’s great victory at Armageddon,                   we read the following words: </a:t>
            </a:r>
          </a:p>
          <a:p>
            <a:pPr marL="0" indent="0">
              <a:buNone/>
            </a:pPr>
            <a:endParaRPr lang="en-US" sz="3600"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914352" y="4438465"/>
            <a:ext cx="4457700" cy="2543175"/>
          </a:xfrm>
          <a:prstGeom prst="ellipse">
            <a:avLst/>
          </a:prstGeom>
          <a:ln>
            <a:noFill/>
          </a:ln>
          <a:effectLst>
            <a:softEdge rad="112500"/>
          </a:effectLst>
        </p:spPr>
      </p:pic>
      <p:sp>
        <p:nvSpPr>
          <p:cNvPr id="6" name="Rectangle 5"/>
          <p:cNvSpPr/>
          <p:nvPr/>
        </p:nvSpPr>
        <p:spPr>
          <a:xfrm>
            <a:off x="65313" y="1558828"/>
            <a:ext cx="12204441" cy="5422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21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92" y="2921712"/>
            <a:ext cx="10515600" cy="1325563"/>
          </a:xfrm>
        </p:spPr>
        <p:txBody>
          <a:bodyPr>
            <a:normAutofit fontScale="90000"/>
          </a:bodyPr>
          <a:lstStyle/>
          <a:p>
            <a:pPr algn="ctr"/>
            <a:r>
              <a:rPr lang="en-US" i="1" dirty="0"/>
              <a:t>"And I saw an angel come down from heaven, having the key of the bottomless pit and a great chain in his hand. And he laid hold on the dragon, that old serpent, which is the Devil, and Satan, and bound him a thousand years, and </a:t>
            </a:r>
            <a:r>
              <a:rPr lang="en-US" i="1" dirty="0">
                <a:solidFill>
                  <a:srgbClr val="FFFF00"/>
                </a:solidFill>
              </a:rPr>
              <a:t>cast him into the bottomless pit</a:t>
            </a:r>
            <a:r>
              <a:rPr lang="en-US" i="1" dirty="0"/>
              <a:t>, and shut him up, and set a seal upon him, that he should deceive the nations no more, till the thousand years should be fulfilled: and after that he must be loosed a little season." (Revelation 20:1-3)</a:t>
            </a:r>
            <a:br>
              <a:rPr lang="en-US" i="1" dirty="0"/>
            </a:br>
            <a:endParaRPr lang="en-US" dirty="0"/>
          </a:p>
        </p:txBody>
      </p:sp>
    </p:spTree>
    <p:extLst>
      <p:ext uri="{BB962C8B-B14F-4D97-AF65-F5344CB8AC3E}">
        <p14:creationId xmlns:p14="http://schemas.microsoft.com/office/powerpoint/2010/main" val="380237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Heaven_New 3.jpg"/>
          <p:cNvPicPr>
            <a:picLocks noChangeAspect="1" noChangeArrowheads="1"/>
          </p:cNvPicPr>
          <p:nvPr/>
        </p:nvPicPr>
        <p:blipFill>
          <a:blip r:embed="rId3" cstate="print">
            <a:lum bright="-20000" contrast="40000"/>
          </a:blip>
          <a:srcRect r="1333" b="8333"/>
          <a:stretch>
            <a:fillRect/>
          </a:stretch>
        </p:blipFill>
        <p:spPr bwMode="auto">
          <a:xfrm>
            <a:off x="1422862" y="0"/>
            <a:ext cx="9227127" cy="6858000"/>
          </a:xfrm>
          <a:prstGeom prst="rect">
            <a:avLst/>
          </a:prstGeom>
          <a:noFill/>
        </p:spPr>
      </p:pic>
      <p:pic>
        <p:nvPicPr>
          <p:cNvPr id="83970" name="Picture 2" descr="http://www.temkit.com/08-Bible-Prophecy/Knowing-Prophecy/images/angelchainb.jpg"/>
          <p:cNvPicPr>
            <a:picLocks noChangeAspect="1" noChangeArrowheads="1"/>
          </p:cNvPicPr>
          <p:nvPr/>
        </p:nvPicPr>
        <p:blipFill>
          <a:blip r:embed="rId4" cstate="print"/>
          <a:srcRect/>
          <a:stretch>
            <a:fillRect/>
          </a:stretch>
        </p:blipFill>
        <p:spPr bwMode="auto">
          <a:xfrm>
            <a:off x="3810000" y="2438400"/>
            <a:ext cx="4648200" cy="3423336"/>
          </a:xfrm>
          <a:prstGeom prst="ellipse">
            <a:avLst/>
          </a:prstGeom>
          <a:ln>
            <a:noFill/>
          </a:ln>
          <a:effectLst>
            <a:softEdge rad="112500"/>
          </a:effectLst>
        </p:spPr>
      </p:pic>
    </p:spTree>
    <p:extLst>
      <p:ext uri="{BB962C8B-B14F-4D97-AF65-F5344CB8AC3E}">
        <p14:creationId xmlns:p14="http://schemas.microsoft.com/office/powerpoint/2010/main" val="74870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2000" fill="hold"/>
                                        <p:tgtEl>
                                          <p:spTgt spid="83970"/>
                                        </p:tgtEl>
                                        <p:attrNameLst>
                                          <p:attrName>ppt_w</p:attrName>
                                        </p:attrNameLst>
                                      </p:cBhvr>
                                      <p:tavLst>
                                        <p:tav tm="0">
                                          <p:val>
                                            <p:fltVal val="0"/>
                                          </p:val>
                                        </p:tav>
                                        <p:tav tm="100000">
                                          <p:val>
                                            <p:strVal val="#ppt_w"/>
                                          </p:val>
                                        </p:tav>
                                      </p:tavLst>
                                    </p:anim>
                                    <p:anim calcmode="lin" valueType="num">
                                      <p:cBhvr>
                                        <p:cTn id="8" dur="2000" fill="hold"/>
                                        <p:tgtEl>
                                          <p:spTgt spid="83970"/>
                                        </p:tgtEl>
                                        <p:attrNameLst>
                                          <p:attrName>ppt_h</p:attrName>
                                        </p:attrNameLst>
                                      </p:cBhvr>
                                      <p:tavLst>
                                        <p:tav tm="0">
                                          <p:val>
                                            <p:fltVal val="0"/>
                                          </p:val>
                                        </p:tav>
                                        <p:tav tm="100000">
                                          <p:val>
                                            <p:strVal val="#ppt_h"/>
                                          </p:val>
                                        </p:tav>
                                      </p:tavLst>
                                    </p:anim>
                                    <p:animEffect transition="in" filter="fade">
                                      <p:cBhvr>
                                        <p:cTn id="9"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0437" y="0"/>
            <a:ext cx="5191125" cy="6858000"/>
          </a:xfrm>
          <a:prstGeom prst="rect">
            <a:avLst/>
          </a:prstGeom>
        </p:spPr>
      </p:pic>
    </p:spTree>
    <p:extLst>
      <p:ext uri="{BB962C8B-B14F-4D97-AF65-F5344CB8AC3E}">
        <p14:creationId xmlns:p14="http://schemas.microsoft.com/office/powerpoint/2010/main" val="31820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algn="ctr"/>
            <a:r>
              <a:rPr lang="en-US" sz="3600" i="1" dirty="0"/>
              <a:t>“For we are not as many, which </a:t>
            </a:r>
            <a:r>
              <a:rPr lang="en-US" sz="3600" i="1" u="sng" dirty="0"/>
              <a:t>corrupt</a:t>
            </a:r>
            <a:r>
              <a:rPr lang="en-US" sz="3600" i="1" dirty="0"/>
              <a:t> the word of God.”</a:t>
            </a:r>
          </a:p>
          <a:p>
            <a:pPr algn="ctr"/>
            <a:r>
              <a:rPr lang="en-US" sz="3600" i="1" dirty="0"/>
              <a:t>(2 Cor. 2:17) </a:t>
            </a:r>
          </a:p>
        </p:txBody>
      </p:sp>
    </p:spTree>
    <p:extLst>
      <p:ext uri="{BB962C8B-B14F-4D97-AF65-F5344CB8AC3E}">
        <p14:creationId xmlns:p14="http://schemas.microsoft.com/office/powerpoint/2010/main" val="30316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angels\image27.jpg"/>
          <p:cNvPicPr>
            <a:picLocks noChangeAspect="1" noChangeArrowheads="1"/>
          </p:cNvPicPr>
          <p:nvPr/>
        </p:nvPicPr>
        <p:blipFill>
          <a:blip r:embed="rId3" cstate="print"/>
          <a:srcRect r="827" b="2965"/>
          <a:stretch>
            <a:fillRect/>
          </a:stretch>
        </p:blipFill>
        <p:spPr bwMode="auto">
          <a:xfrm>
            <a:off x="3418114" y="0"/>
            <a:ext cx="4572000" cy="6858000"/>
          </a:xfrm>
          <a:prstGeom prst="rect">
            <a:avLst/>
          </a:prstGeom>
          <a:ln>
            <a:noFill/>
          </a:ln>
          <a:effectLst>
            <a:softEdge rad="112500"/>
          </a:effectLst>
        </p:spPr>
      </p:pic>
    </p:spTree>
    <p:extLst>
      <p:ext uri="{BB962C8B-B14F-4D97-AF65-F5344CB8AC3E}">
        <p14:creationId xmlns:p14="http://schemas.microsoft.com/office/powerpoint/2010/main" val="404372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167" y="262487"/>
            <a:ext cx="10515600" cy="1325563"/>
          </a:xfrm>
        </p:spPr>
        <p:txBody>
          <a:bodyPr>
            <a:normAutofit fontScale="90000"/>
          </a:bodyPr>
          <a:lstStyle/>
          <a:p>
            <a:pPr algn="ctr"/>
            <a:r>
              <a:rPr lang="en-US" b="1" dirty="0"/>
              <a:t>Judgment of the sheep and the goats</a:t>
            </a:r>
            <a:br>
              <a:rPr lang="en-US" b="1" dirty="0"/>
            </a:br>
            <a:r>
              <a:rPr lang="en-US" b="1" i="1" dirty="0"/>
              <a:t>“Establishment of Christ Earthly Kingdom”</a:t>
            </a:r>
            <a:br>
              <a:rPr lang="en-US" b="1" dirty="0"/>
            </a:br>
            <a:r>
              <a:rPr lang="en-US" b="1" i="1" dirty="0"/>
              <a:t>(Matthew 25:31–46)</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90263" y="1796460"/>
            <a:ext cx="9466412" cy="5329137"/>
          </a:xfrm>
          <a:prstGeom prst="rect">
            <a:avLst/>
          </a:prstGeom>
        </p:spPr>
      </p:pic>
    </p:spTree>
    <p:extLst>
      <p:ext uri="{BB962C8B-B14F-4D97-AF65-F5344CB8AC3E}">
        <p14:creationId xmlns:p14="http://schemas.microsoft.com/office/powerpoint/2010/main" val="89597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6858000" cy="6858000"/>
          </a:xfrm>
          <a:prstGeom prst="rect">
            <a:avLst/>
          </a:prstGeom>
        </p:spPr>
      </p:pic>
      <p:pic>
        <p:nvPicPr>
          <p:cNvPr id="4" name="Picture 3"/>
          <p:cNvPicPr>
            <a:picLocks noChangeAspect="1"/>
          </p:cNvPicPr>
          <p:nvPr/>
        </p:nvPicPr>
        <p:blipFill rotWithShape="1">
          <a:blip r:embed="rId3"/>
          <a:srcRect l="-7755" t="137" r="41531" b="-135"/>
          <a:stretch/>
        </p:blipFill>
        <p:spPr>
          <a:xfrm>
            <a:off x="6136433" y="1"/>
            <a:ext cx="6055567" cy="6858000"/>
          </a:xfrm>
          <a:prstGeom prst="rect">
            <a:avLst/>
          </a:prstGeom>
        </p:spPr>
      </p:pic>
    </p:spTree>
    <p:extLst>
      <p:ext uri="{BB962C8B-B14F-4D97-AF65-F5344CB8AC3E}">
        <p14:creationId xmlns:p14="http://schemas.microsoft.com/office/powerpoint/2010/main" val="9236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80908"/>
          </a:xfrm>
        </p:spPr>
        <p:txBody>
          <a:bodyPr>
            <a:normAutofit/>
          </a:bodyPr>
          <a:lstStyle/>
          <a:p>
            <a:pPr algn="ctr"/>
            <a:r>
              <a:rPr lang="en-US" sz="5400" i="1" dirty="0"/>
              <a:t>(Matthew 13:41-42) “The Son of man shall send forth his angels, and they shall gather out of his kingdom all things that offend, and them which do iniquity; And shall cast them into a furnace of fire: there shall be wailing and gnashing of teeth.”</a:t>
            </a:r>
          </a:p>
        </p:txBody>
      </p:sp>
    </p:spTree>
    <p:extLst>
      <p:ext uri="{BB962C8B-B14F-4D97-AF65-F5344CB8AC3E}">
        <p14:creationId xmlns:p14="http://schemas.microsoft.com/office/powerpoint/2010/main" val="17762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007683"/>
          </a:xfrm>
        </p:spPr>
        <p:txBody>
          <a:bodyPr>
            <a:normAutofit/>
          </a:bodyPr>
          <a:lstStyle/>
          <a:p>
            <a:pPr algn="ctr"/>
            <a:r>
              <a:rPr lang="en-US" sz="6000" i="1" dirty="0"/>
              <a:t>(Matthew 13:49-50) “So shall it be at the end of the world: the angels shall come forth, and sever the wicked from among the just, And shall cast them into the furnace of fire: there shall be wailing and gnashing of teeth.”</a:t>
            </a:r>
          </a:p>
        </p:txBody>
      </p:sp>
    </p:spTree>
    <p:extLst>
      <p:ext uri="{BB962C8B-B14F-4D97-AF65-F5344CB8AC3E}">
        <p14:creationId xmlns:p14="http://schemas.microsoft.com/office/powerpoint/2010/main" val="237546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2351" y="0"/>
            <a:ext cx="9147966" cy="6858000"/>
          </a:xfrm>
          <a:prstGeom prst="rect">
            <a:avLst/>
          </a:prstGeom>
        </p:spPr>
      </p:pic>
      <p:sp>
        <p:nvSpPr>
          <p:cNvPr id="2" name="Title 1"/>
          <p:cNvSpPr>
            <a:spLocks noGrp="1"/>
          </p:cNvSpPr>
          <p:nvPr>
            <p:ph type="title"/>
          </p:nvPr>
        </p:nvSpPr>
        <p:spPr>
          <a:xfrm>
            <a:off x="1306286" y="3875314"/>
            <a:ext cx="4851918" cy="4267200"/>
          </a:xfrm>
        </p:spPr>
        <p:txBody>
          <a:bodyPr>
            <a:normAutofit/>
          </a:bodyPr>
          <a:lstStyle/>
          <a:p>
            <a:pPr algn="ctr"/>
            <a:r>
              <a:rPr lang="en-US" sz="4000" b="1" i="1" dirty="0">
                <a:solidFill>
                  <a:schemeClr val="bg1"/>
                </a:solidFill>
                <a:effectLst>
                  <a:glow rad="101600">
                    <a:schemeClr val="bg1">
                      <a:alpha val="40000"/>
                    </a:schemeClr>
                  </a:glow>
                </a:effectLst>
              </a:rPr>
              <a:t>(Revelation 14:14-20)</a:t>
            </a:r>
            <a:br>
              <a:rPr lang="en-US" sz="4000" b="1" i="1" dirty="0">
                <a:solidFill>
                  <a:schemeClr val="bg1"/>
                </a:solidFill>
                <a:effectLst>
                  <a:glow rad="101600">
                    <a:schemeClr val="bg1">
                      <a:alpha val="40000"/>
                    </a:schemeClr>
                  </a:glow>
                </a:effectLst>
              </a:rPr>
            </a:br>
            <a:r>
              <a:rPr lang="en-US" sz="4000" b="1" i="1" dirty="0">
                <a:solidFill>
                  <a:schemeClr val="bg1"/>
                </a:solidFill>
                <a:effectLst>
                  <a:glow rad="101600">
                    <a:schemeClr val="bg1">
                      <a:alpha val="40000"/>
                    </a:schemeClr>
                  </a:glow>
                </a:effectLst>
              </a:rPr>
              <a:t>“The Harvest”</a:t>
            </a:r>
          </a:p>
        </p:txBody>
      </p:sp>
      <p:pic>
        <p:nvPicPr>
          <p:cNvPr id="3" name="Picture 2" descr="C:\Users\Ptr. Daniel White\Desktop\Bible pictures\angels\harvest-time.jpg"/>
          <p:cNvPicPr>
            <a:picLocks noChangeAspect="1" noChangeArrowheads="1"/>
          </p:cNvPicPr>
          <p:nvPr/>
        </p:nvPicPr>
        <p:blipFill>
          <a:blip r:embed="rId4" cstate="print"/>
          <a:srcRect/>
          <a:stretch>
            <a:fillRect/>
          </a:stretch>
        </p:blipFill>
        <p:spPr bwMode="auto">
          <a:xfrm flipH="1">
            <a:off x="5962260" y="3002118"/>
            <a:ext cx="3676261" cy="36599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82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32" y="0"/>
            <a:ext cx="97205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52600" y="228601"/>
            <a:ext cx="8610600" cy="6740307"/>
          </a:xfrm>
          <a:prstGeom prst="rect">
            <a:avLst/>
          </a:prstGeom>
        </p:spPr>
        <p:txBody>
          <a:bodyPr wrap="square">
            <a:spAutoFit/>
          </a:bodyPr>
          <a:lstStyle/>
          <a:p>
            <a:pPr algn="ctr"/>
            <a:r>
              <a:rPr lang="en-US" sz="5400" i="1" dirty="0">
                <a:effectLst>
                  <a:glow rad="101600">
                    <a:schemeClr val="bg1">
                      <a:alpha val="60000"/>
                    </a:schemeClr>
                  </a:glow>
                </a:effectLst>
              </a:rPr>
              <a:t>“And the winepress was trodden without the city, and blood came out of the winepress, even unto the horse bridles, by the space of a thousand and six hundred furlongs (184 miles).” (Revelation 14:20)</a:t>
            </a:r>
          </a:p>
        </p:txBody>
      </p:sp>
    </p:spTree>
    <p:extLst>
      <p:ext uri="{BB962C8B-B14F-4D97-AF65-F5344CB8AC3E}">
        <p14:creationId xmlns:p14="http://schemas.microsoft.com/office/powerpoint/2010/main" val="275987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Blood to horses bridles.jpg"/>
          <p:cNvPicPr>
            <a:picLocks noChangeAspect="1" noChangeArrowheads="1"/>
          </p:cNvPicPr>
          <p:nvPr/>
        </p:nvPicPr>
        <p:blipFill>
          <a:blip r:embed="rId2" cstate="print"/>
          <a:srcRect/>
          <a:stretch>
            <a:fillRect/>
          </a:stretch>
        </p:blipFill>
        <p:spPr bwMode="auto">
          <a:xfrm>
            <a:off x="1489364" y="-304800"/>
            <a:ext cx="9277980" cy="7162800"/>
          </a:xfrm>
          <a:prstGeom prst="rect">
            <a:avLst/>
          </a:prstGeom>
          <a:noFill/>
        </p:spPr>
      </p:pic>
    </p:spTree>
    <p:extLst>
      <p:ext uri="{BB962C8B-B14F-4D97-AF65-F5344CB8AC3E}">
        <p14:creationId xmlns:p14="http://schemas.microsoft.com/office/powerpoint/2010/main" val="162384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mythsandfacts.org/conflict/mandate_for_palestine/mandate-map-1.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48294" y="0"/>
            <a:ext cx="488610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5867400" y="1066800"/>
            <a:ext cx="762000" cy="4572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6818395">
            <a:off x="4550373" y="2859535"/>
            <a:ext cx="2634054" cy="707886"/>
          </a:xfrm>
          <a:prstGeom prst="rect">
            <a:avLst/>
          </a:prstGeom>
          <a:ln>
            <a:solidFill>
              <a:schemeClr val="bg1"/>
            </a:solidFill>
          </a:ln>
        </p:spPr>
        <p:txBody>
          <a:bodyPr wrap="none">
            <a:spAutoFit/>
          </a:bodyPr>
          <a:lstStyle/>
          <a:p>
            <a:r>
              <a:rPr lang="en-US" sz="4000" b="1" i="1" dirty="0">
                <a:solidFill>
                  <a:schemeClr val="bg1"/>
                </a:solidFill>
                <a:effectLst>
                  <a:glow rad="101600">
                    <a:schemeClr val="tx1">
                      <a:alpha val="60000"/>
                    </a:schemeClr>
                  </a:glow>
                </a:effectLst>
              </a:rPr>
              <a:t>(184 miles) </a:t>
            </a:r>
            <a:endParaRPr lang="en-US" sz="40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33184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67" y="365125"/>
            <a:ext cx="5775649" cy="6576851"/>
          </a:xfrm>
        </p:spPr>
        <p:txBody>
          <a:bodyPr>
            <a:normAutofit/>
          </a:bodyPr>
          <a:lstStyle/>
          <a:p>
            <a:pPr algn="ctr"/>
            <a:r>
              <a:rPr lang="en-US" i="1" dirty="0"/>
              <a:t> (Revelation 19:15) “And out of his mouth </a:t>
            </a:r>
            <a:r>
              <a:rPr lang="en-US" i="1" dirty="0" err="1"/>
              <a:t>goeth</a:t>
            </a:r>
            <a:r>
              <a:rPr lang="en-US" i="1" dirty="0"/>
              <a:t> a sharp sword, that with it he should smite the </a:t>
            </a:r>
            <a:r>
              <a:rPr lang="en-US" i="1" u="sng" dirty="0"/>
              <a:t>nations</a:t>
            </a:r>
            <a:r>
              <a:rPr lang="en-US" i="1" dirty="0"/>
              <a:t>: and he shall rule them with a rod of iron: and he </a:t>
            </a:r>
            <a:r>
              <a:rPr lang="en-US" i="1" dirty="0" err="1"/>
              <a:t>treadeth</a:t>
            </a:r>
            <a:r>
              <a:rPr lang="en-US" i="1" dirty="0"/>
              <a:t> the </a:t>
            </a:r>
            <a:r>
              <a:rPr lang="en-US" i="1" u="sng" dirty="0"/>
              <a:t>winepress</a:t>
            </a:r>
            <a:r>
              <a:rPr lang="en-US" i="1" dirty="0"/>
              <a:t> of the fierceness and wrath of Almighty God.”</a:t>
            </a:r>
          </a:p>
        </p:txBody>
      </p:sp>
      <p:pic>
        <p:nvPicPr>
          <p:cNvPr id="3" name="Picture 2"/>
          <p:cNvPicPr>
            <a:picLocks noChangeAspect="1"/>
          </p:cNvPicPr>
          <p:nvPr/>
        </p:nvPicPr>
        <p:blipFill>
          <a:blip r:embed="rId2"/>
          <a:stretch>
            <a:fillRect/>
          </a:stretch>
        </p:blipFill>
        <p:spPr>
          <a:xfrm>
            <a:off x="6704479" y="83976"/>
            <a:ext cx="5071873" cy="6858000"/>
          </a:xfrm>
          <a:prstGeom prst="rect">
            <a:avLst/>
          </a:prstGeom>
        </p:spPr>
      </p:pic>
    </p:spTree>
    <p:extLst>
      <p:ext uri="{BB962C8B-B14F-4D97-AF65-F5344CB8AC3E}">
        <p14:creationId xmlns:p14="http://schemas.microsoft.com/office/powerpoint/2010/main" val="136573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snare of the devil,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0738"/>
            <a:ext cx="12192000" cy="1702893"/>
          </a:xfrm>
        </p:spPr>
        <p:txBody>
          <a:bodyPr>
            <a:noAutofit/>
          </a:bodyPr>
          <a:lstStyle/>
          <a:p>
            <a:pPr algn="ctr"/>
            <a:r>
              <a:rPr lang="en-US" sz="3600" i="1" dirty="0"/>
              <a:t>(Matthew 24:30-31) “And then shall appear the sign of the Son of man in heaven: and then shall all the tribes of the earth mourn, and they shall see the Son of man coming in the clouds of heaven with power and great glory. And he shall send his angels with a great sound of a trumpet, and they shall gather together his elect from the four winds, from one end of heaven to the other.”</a:t>
            </a:r>
          </a:p>
        </p:txBody>
      </p:sp>
      <p:pic>
        <p:nvPicPr>
          <p:cNvPr id="3" name="Picture 2"/>
          <p:cNvPicPr>
            <a:picLocks noChangeAspect="1"/>
          </p:cNvPicPr>
          <p:nvPr/>
        </p:nvPicPr>
        <p:blipFill rotWithShape="1">
          <a:blip r:embed="rId2"/>
          <a:srcRect r="2610" b="39101"/>
          <a:stretch/>
        </p:blipFill>
        <p:spPr>
          <a:xfrm>
            <a:off x="1061290" y="-534769"/>
            <a:ext cx="10201619" cy="3987005"/>
          </a:xfrm>
          <a:prstGeom prst="rect">
            <a:avLst/>
          </a:prstGeom>
          <a:ln>
            <a:noFill/>
          </a:ln>
          <a:effectLst>
            <a:softEdge rad="112500"/>
          </a:effectLst>
        </p:spPr>
      </p:pic>
    </p:spTree>
    <p:extLst>
      <p:ext uri="{BB962C8B-B14F-4D97-AF65-F5344CB8AC3E}">
        <p14:creationId xmlns:p14="http://schemas.microsoft.com/office/powerpoint/2010/main" val="88542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4496"/>
            <a:ext cx="6138230" cy="6492875"/>
          </a:xfrm>
        </p:spPr>
        <p:txBody>
          <a:bodyPr>
            <a:noAutofit/>
          </a:bodyPr>
          <a:lstStyle/>
          <a:p>
            <a:pPr algn="ctr"/>
            <a:r>
              <a:rPr lang="en-US" sz="3600" i="1" dirty="0"/>
              <a:t>(Matthew 25:32-34) “And before him shall be gathered all nations: and he shall separate them one from another, as a shepherd </a:t>
            </a:r>
            <a:r>
              <a:rPr lang="en-US" sz="3600" i="1" dirty="0" err="1"/>
              <a:t>divideth</a:t>
            </a:r>
            <a:r>
              <a:rPr lang="en-US" sz="3600" i="1" dirty="0"/>
              <a:t> his sheep from the goats: And he shall set the sheep on his right hand, but the goats on the left. Then shall the King say unto them on his right hand, Come, ye blessed of my Father, inherit the kingdom prepared for you from the foundation of the world.”</a:t>
            </a:r>
          </a:p>
        </p:txBody>
      </p:sp>
      <p:pic>
        <p:nvPicPr>
          <p:cNvPr id="3" name="Picture 2"/>
          <p:cNvPicPr>
            <a:picLocks noChangeAspect="1"/>
          </p:cNvPicPr>
          <p:nvPr/>
        </p:nvPicPr>
        <p:blipFill>
          <a:blip r:embed="rId2"/>
          <a:stretch>
            <a:fillRect/>
          </a:stretch>
        </p:blipFill>
        <p:spPr>
          <a:xfrm>
            <a:off x="6138231" y="0"/>
            <a:ext cx="6858000" cy="6858000"/>
          </a:xfrm>
          <a:prstGeom prst="rect">
            <a:avLst/>
          </a:prstGeom>
        </p:spPr>
      </p:pic>
    </p:spTree>
    <p:extLst>
      <p:ext uri="{BB962C8B-B14F-4D97-AF65-F5344CB8AC3E}">
        <p14:creationId xmlns:p14="http://schemas.microsoft.com/office/powerpoint/2010/main" val="249129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6048" y="0"/>
            <a:ext cx="3425952" cy="6858000"/>
          </a:xfrm>
          <a:prstGeom prst="rect">
            <a:avLst/>
          </a:prstGeom>
        </p:spPr>
      </p:pic>
      <p:pic>
        <p:nvPicPr>
          <p:cNvPr id="4" name="Picture 3"/>
          <p:cNvPicPr>
            <a:picLocks noChangeAspect="1"/>
          </p:cNvPicPr>
          <p:nvPr/>
        </p:nvPicPr>
        <p:blipFill>
          <a:blip r:embed="rId3"/>
          <a:stretch>
            <a:fillRect/>
          </a:stretch>
        </p:blipFill>
        <p:spPr>
          <a:xfrm>
            <a:off x="0" y="2224029"/>
            <a:ext cx="5150498" cy="3090299"/>
          </a:xfrm>
          <a:prstGeom prst="rect">
            <a:avLst/>
          </a:prstGeom>
        </p:spPr>
      </p:pic>
      <p:pic>
        <p:nvPicPr>
          <p:cNvPr id="5" name="Picture 4"/>
          <p:cNvPicPr>
            <a:picLocks noChangeAspect="1"/>
          </p:cNvPicPr>
          <p:nvPr/>
        </p:nvPicPr>
        <p:blipFill>
          <a:blip r:embed="rId4"/>
          <a:stretch>
            <a:fillRect/>
          </a:stretch>
        </p:blipFill>
        <p:spPr>
          <a:xfrm>
            <a:off x="4046313" y="0"/>
            <a:ext cx="4719735" cy="2359868"/>
          </a:xfrm>
          <a:prstGeom prst="rect">
            <a:avLst/>
          </a:prstGeom>
        </p:spPr>
      </p:pic>
      <p:pic>
        <p:nvPicPr>
          <p:cNvPr id="6" name="Picture 5"/>
          <p:cNvPicPr>
            <a:picLocks noChangeAspect="1"/>
          </p:cNvPicPr>
          <p:nvPr/>
        </p:nvPicPr>
        <p:blipFill>
          <a:blip r:embed="rId5"/>
          <a:stretch>
            <a:fillRect/>
          </a:stretch>
        </p:blipFill>
        <p:spPr>
          <a:xfrm>
            <a:off x="0" y="0"/>
            <a:ext cx="4629150" cy="2486025"/>
          </a:xfrm>
          <a:prstGeom prst="rect">
            <a:avLst/>
          </a:prstGeom>
        </p:spPr>
      </p:pic>
      <p:pic>
        <p:nvPicPr>
          <p:cNvPr id="7" name="Picture 6"/>
          <p:cNvPicPr>
            <a:picLocks noChangeAspect="1"/>
          </p:cNvPicPr>
          <p:nvPr/>
        </p:nvPicPr>
        <p:blipFill>
          <a:blip r:embed="rId6"/>
          <a:stretch>
            <a:fillRect/>
          </a:stretch>
        </p:blipFill>
        <p:spPr>
          <a:xfrm>
            <a:off x="5012809" y="2359868"/>
            <a:ext cx="3758162" cy="2818622"/>
          </a:xfrm>
          <a:prstGeom prst="rect">
            <a:avLst/>
          </a:prstGeom>
        </p:spPr>
      </p:pic>
      <p:pic>
        <p:nvPicPr>
          <p:cNvPr id="8" name="Picture 7"/>
          <p:cNvPicPr>
            <a:picLocks noChangeAspect="1"/>
          </p:cNvPicPr>
          <p:nvPr/>
        </p:nvPicPr>
        <p:blipFill>
          <a:blip r:embed="rId7"/>
          <a:stretch>
            <a:fillRect/>
          </a:stretch>
        </p:blipFill>
        <p:spPr>
          <a:xfrm>
            <a:off x="4879910" y="5029027"/>
            <a:ext cx="3886138" cy="1978436"/>
          </a:xfrm>
          <a:prstGeom prst="rect">
            <a:avLst/>
          </a:prstGeom>
        </p:spPr>
      </p:pic>
      <p:pic>
        <p:nvPicPr>
          <p:cNvPr id="9" name="Picture 8"/>
          <p:cNvPicPr>
            <a:picLocks noChangeAspect="1"/>
          </p:cNvPicPr>
          <p:nvPr/>
        </p:nvPicPr>
        <p:blipFill>
          <a:blip r:embed="rId8"/>
          <a:stretch>
            <a:fillRect/>
          </a:stretch>
        </p:blipFill>
        <p:spPr>
          <a:xfrm>
            <a:off x="0" y="4799498"/>
            <a:ext cx="4874987" cy="2437494"/>
          </a:xfrm>
          <a:prstGeom prst="rect">
            <a:avLst/>
          </a:prstGeom>
        </p:spPr>
      </p:pic>
      <p:sp>
        <p:nvSpPr>
          <p:cNvPr id="10" name="Rectangle 9"/>
          <p:cNvSpPr/>
          <p:nvPr/>
        </p:nvSpPr>
        <p:spPr>
          <a:xfrm>
            <a:off x="-83977" y="-74645"/>
            <a:ext cx="8845101" cy="7501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73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878" y="4665"/>
            <a:ext cx="11383346" cy="6830007"/>
          </a:xfrm>
          <a:prstGeom prst="rect">
            <a:avLst/>
          </a:prstGeom>
        </p:spPr>
      </p:pic>
      <p:pic>
        <p:nvPicPr>
          <p:cNvPr id="3" name="Picture 2"/>
          <p:cNvPicPr>
            <a:picLocks noChangeAspect="1"/>
          </p:cNvPicPr>
          <p:nvPr/>
        </p:nvPicPr>
        <p:blipFill rotWithShape="1">
          <a:blip r:embed="rId3"/>
          <a:srcRect l="6403" t="2856" r="5071" b="47212"/>
          <a:stretch/>
        </p:blipFill>
        <p:spPr>
          <a:xfrm>
            <a:off x="1868868" y="179613"/>
            <a:ext cx="8616603" cy="6480109"/>
          </a:xfrm>
          <a:prstGeom prst="rect">
            <a:avLst/>
          </a:prstGeom>
          <a:ln>
            <a:noFill/>
          </a:ln>
          <a:effectLst>
            <a:softEdge rad="112500"/>
          </a:effectLst>
        </p:spPr>
      </p:pic>
    </p:spTree>
    <p:extLst>
      <p:ext uri="{BB962C8B-B14F-4D97-AF65-F5344CB8AC3E}">
        <p14:creationId xmlns:p14="http://schemas.microsoft.com/office/powerpoint/2010/main" val="112249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48" y="0"/>
            <a:ext cx="11962701" cy="1325563"/>
          </a:xfrm>
        </p:spPr>
        <p:txBody>
          <a:bodyPr>
            <a:normAutofit/>
          </a:bodyPr>
          <a:lstStyle/>
          <a:p>
            <a:pPr algn="ctr"/>
            <a:r>
              <a:rPr lang="en-US" sz="4000" b="1" dirty="0"/>
              <a:t>6# On earth for the last time after the millennium.</a:t>
            </a:r>
            <a:br>
              <a:rPr lang="en-US" sz="4000" dirty="0"/>
            </a:br>
            <a:r>
              <a:rPr lang="en-US" sz="4000" dirty="0"/>
              <a:t> </a:t>
            </a:r>
            <a:r>
              <a:rPr lang="en-US" sz="4000" i="1" dirty="0"/>
              <a:t>This will be his third future location.</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Effect>
                      <a14:sharpenSoften amount="50000"/>
                    </a14:imgEffect>
                  </a14:imgLayer>
                </a14:imgProps>
              </a:ext>
            </a:extLst>
          </a:blip>
          <a:stretch>
            <a:fillRect/>
          </a:stretch>
        </p:blipFill>
        <p:spPr>
          <a:xfrm>
            <a:off x="2332653" y="1325563"/>
            <a:ext cx="7784280" cy="5423048"/>
          </a:xfrm>
          <a:prstGeom prst="rect">
            <a:avLst/>
          </a:prstGeom>
        </p:spPr>
      </p:pic>
    </p:spTree>
    <p:extLst>
      <p:ext uri="{BB962C8B-B14F-4D97-AF65-F5344CB8AC3E}">
        <p14:creationId xmlns:p14="http://schemas.microsoft.com/office/powerpoint/2010/main" val="84331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97160"/>
            <a:ext cx="11327364" cy="7165910"/>
          </a:xfrm>
        </p:spPr>
        <p:txBody>
          <a:bodyPr>
            <a:normAutofit/>
          </a:bodyPr>
          <a:lstStyle/>
          <a:p>
            <a:pPr marL="0" indent="0" algn="ctr">
              <a:buNone/>
            </a:pPr>
            <a:r>
              <a:rPr lang="en-US" sz="4000" i="1" dirty="0"/>
              <a:t>"And when the thousand years are expired, Satan shall be loosed out of his prison, and shall go out to deceive the nations which are in the four quarters of the earth, Gog (ruler) and Magog (head), to gather them together to battle: the number of whom is as the sand of the sea. And they went up on the breadth of the earth, and compassed the camp of the saints about, and the beloved city: and fire came down from God out of heaven and devoured them." </a:t>
            </a:r>
          </a:p>
          <a:p>
            <a:pPr marL="0" indent="0" algn="ctr">
              <a:buNone/>
            </a:pPr>
            <a:r>
              <a:rPr lang="en-US" sz="4000" i="1" dirty="0"/>
              <a:t>(Revelation 20:7-9)</a:t>
            </a:r>
          </a:p>
          <a:p>
            <a:pPr marL="0" indent="0">
              <a:buNone/>
            </a:pPr>
            <a:endParaRPr lang="en-US" sz="4000" dirty="0"/>
          </a:p>
        </p:txBody>
      </p:sp>
    </p:spTree>
    <p:extLst>
      <p:ext uri="{BB962C8B-B14F-4D97-AF65-F5344CB8AC3E}">
        <p14:creationId xmlns:p14="http://schemas.microsoft.com/office/powerpoint/2010/main" val="338960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6400" y="7834"/>
            <a:ext cx="4344988" cy="677966"/>
          </a:xfrm>
        </p:spPr>
        <p:txBody>
          <a:bodyPr>
            <a:normAutofit lnSpcReduction="10000"/>
          </a:bodyPr>
          <a:lstStyle/>
          <a:p>
            <a:pPr algn="ctr"/>
            <a:r>
              <a:rPr lang="en-US" sz="4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Gog – 9 times</a:t>
            </a:r>
          </a:p>
        </p:txBody>
      </p:sp>
      <p:sp>
        <p:nvSpPr>
          <p:cNvPr id="4" name="Content Placeholder 3"/>
          <p:cNvSpPr>
            <a:spLocks noGrp="1"/>
          </p:cNvSpPr>
          <p:nvPr>
            <p:ph sz="half" idx="2"/>
          </p:nvPr>
        </p:nvSpPr>
        <p:spPr>
          <a:xfrm>
            <a:off x="205273" y="762000"/>
            <a:ext cx="5816115" cy="6096000"/>
          </a:xfrm>
        </p:spPr>
        <p:txBody>
          <a:bodyPr>
            <a:noAutofit/>
          </a:bodyPr>
          <a:lstStyle/>
          <a:p>
            <a:r>
              <a:rPr lang="en-US" dirty="0"/>
              <a:t> </a:t>
            </a:r>
            <a:r>
              <a:rPr lang="en-US" i="1" dirty="0"/>
              <a:t>1Ch 5:4 The sons of Joel; Shemaiah his son, </a:t>
            </a:r>
            <a:r>
              <a:rPr lang="en-US" i="1" dirty="0">
                <a:solidFill>
                  <a:srgbClr val="FFFF00"/>
                </a:solidFill>
              </a:rPr>
              <a:t>Gog his son</a:t>
            </a:r>
            <a:r>
              <a:rPr lang="en-US" i="1" dirty="0"/>
              <a:t>, </a:t>
            </a:r>
            <a:r>
              <a:rPr lang="en-US" i="1" dirty="0" err="1"/>
              <a:t>Shimei</a:t>
            </a:r>
            <a:r>
              <a:rPr lang="en-US" i="1" dirty="0"/>
              <a:t> his son,</a:t>
            </a:r>
          </a:p>
          <a:p>
            <a:r>
              <a:rPr lang="en-US" i="1" dirty="0"/>
              <a:t> </a:t>
            </a:r>
            <a:r>
              <a:rPr lang="en-US" i="1" dirty="0" err="1"/>
              <a:t>Eze</a:t>
            </a:r>
            <a:r>
              <a:rPr lang="en-US" i="1" dirty="0"/>
              <a:t> 38:2 </a:t>
            </a:r>
            <a:r>
              <a:rPr lang="en-US" i="1" dirty="0">
                <a:solidFill>
                  <a:srgbClr val="FFFF00"/>
                </a:solidFill>
              </a:rPr>
              <a:t>Son of man, set thy face against Gog</a:t>
            </a:r>
            <a:r>
              <a:rPr lang="en-US" i="1" dirty="0"/>
              <a:t>, the land of </a:t>
            </a:r>
            <a:r>
              <a:rPr lang="en-US" i="1" dirty="0" err="1"/>
              <a:t>Magog</a:t>
            </a:r>
            <a:r>
              <a:rPr lang="en-US" i="1" dirty="0"/>
              <a:t>, </a:t>
            </a:r>
            <a:r>
              <a:rPr lang="en-US" i="1" dirty="0">
                <a:solidFill>
                  <a:srgbClr val="FFFF00"/>
                </a:solidFill>
              </a:rPr>
              <a:t>the chief prince of </a:t>
            </a:r>
            <a:r>
              <a:rPr lang="en-US" i="1" dirty="0" err="1">
                <a:solidFill>
                  <a:srgbClr val="FFFF00"/>
                </a:solidFill>
              </a:rPr>
              <a:t>Meshech</a:t>
            </a:r>
            <a:r>
              <a:rPr lang="en-US" i="1" dirty="0">
                <a:solidFill>
                  <a:srgbClr val="FFFF00"/>
                </a:solidFill>
              </a:rPr>
              <a:t> and Tubal</a:t>
            </a:r>
            <a:r>
              <a:rPr lang="en-US" i="1" dirty="0"/>
              <a:t>, and prophesy against him,</a:t>
            </a:r>
          </a:p>
          <a:p>
            <a:r>
              <a:rPr lang="en-US" i="1" dirty="0"/>
              <a:t> </a:t>
            </a:r>
            <a:r>
              <a:rPr lang="en-US" i="1" dirty="0" err="1"/>
              <a:t>Eze</a:t>
            </a:r>
            <a:r>
              <a:rPr lang="en-US" i="1" dirty="0"/>
              <a:t> 38:3 And say, Thus </a:t>
            </a:r>
            <a:r>
              <a:rPr lang="en-US" i="1" dirty="0" err="1"/>
              <a:t>saith</a:t>
            </a:r>
            <a:r>
              <a:rPr lang="en-US" i="1" dirty="0"/>
              <a:t> the Lord GOD; Behold, I am against thee, </a:t>
            </a:r>
            <a:r>
              <a:rPr lang="en-US" i="1" dirty="0">
                <a:solidFill>
                  <a:srgbClr val="FFFF00"/>
                </a:solidFill>
              </a:rPr>
              <a:t>O Gog, the chief prince </a:t>
            </a:r>
            <a:r>
              <a:rPr lang="en-US" i="1" dirty="0"/>
              <a:t>of </a:t>
            </a:r>
            <a:r>
              <a:rPr lang="en-US" i="1" dirty="0" err="1"/>
              <a:t>Meshech</a:t>
            </a:r>
            <a:r>
              <a:rPr lang="en-US" i="1" dirty="0"/>
              <a:t> and Tubal:</a:t>
            </a:r>
          </a:p>
          <a:p>
            <a:r>
              <a:rPr lang="en-US" i="1" dirty="0"/>
              <a:t>Re 20:8 And shall go out to deceive the nations which are in the four quarters of the earth, </a:t>
            </a:r>
            <a:r>
              <a:rPr lang="en-US" i="1" dirty="0">
                <a:solidFill>
                  <a:srgbClr val="FFFF00"/>
                </a:solidFill>
              </a:rPr>
              <a:t>Gog and </a:t>
            </a:r>
            <a:r>
              <a:rPr lang="en-US" i="1" dirty="0" err="1">
                <a:solidFill>
                  <a:srgbClr val="FFFF00"/>
                </a:solidFill>
              </a:rPr>
              <a:t>Magog</a:t>
            </a:r>
            <a:r>
              <a:rPr lang="en-US" i="1" dirty="0"/>
              <a:t>, to gather them together to battle: the number of whom is as the sand of the sea.</a:t>
            </a:r>
          </a:p>
        </p:txBody>
      </p:sp>
      <p:sp>
        <p:nvSpPr>
          <p:cNvPr id="5" name="Text Placeholder 4"/>
          <p:cNvSpPr>
            <a:spLocks noGrp="1"/>
          </p:cNvSpPr>
          <p:nvPr>
            <p:ph type="body" sz="quarter" idx="3"/>
          </p:nvPr>
        </p:nvSpPr>
        <p:spPr>
          <a:xfrm>
            <a:off x="6169026" y="-1"/>
            <a:ext cx="4422775" cy="685801"/>
          </a:xfrm>
        </p:spPr>
        <p:txBody>
          <a:bodyPr>
            <a:normAutofit lnSpcReduction="10000"/>
          </a:bodyPr>
          <a:lstStyle/>
          <a:p>
            <a:pPr algn="ctr"/>
            <a:r>
              <a:rPr lang="en-US" sz="40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Magog</a:t>
            </a:r>
            <a:r>
              <a:rPr lang="en-US" sz="4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5 times</a:t>
            </a:r>
            <a:endParaRPr lang="en-US" sz="4000" dirty="0"/>
          </a:p>
        </p:txBody>
      </p:sp>
      <p:sp>
        <p:nvSpPr>
          <p:cNvPr id="6" name="Content Placeholder 5"/>
          <p:cNvSpPr>
            <a:spLocks noGrp="1"/>
          </p:cNvSpPr>
          <p:nvPr>
            <p:ph sz="quarter" idx="4"/>
          </p:nvPr>
        </p:nvSpPr>
        <p:spPr>
          <a:xfrm>
            <a:off x="6169026" y="762000"/>
            <a:ext cx="5914117" cy="6096000"/>
          </a:xfrm>
        </p:spPr>
        <p:txBody>
          <a:bodyPr>
            <a:normAutofit/>
          </a:bodyPr>
          <a:lstStyle/>
          <a:p>
            <a:r>
              <a:rPr lang="en-US" sz="2200" i="1" dirty="0" err="1"/>
              <a:t>Eze</a:t>
            </a:r>
            <a:r>
              <a:rPr lang="en-US" sz="2200" i="1" dirty="0"/>
              <a:t> 38:2 Son of man, set thy face against Gog, </a:t>
            </a:r>
            <a:r>
              <a:rPr lang="en-US" sz="2200" i="1" dirty="0">
                <a:solidFill>
                  <a:srgbClr val="FFFF00"/>
                </a:solidFill>
              </a:rPr>
              <a:t>the land of </a:t>
            </a:r>
            <a:r>
              <a:rPr lang="en-US" sz="2200" i="1" dirty="0" err="1">
                <a:solidFill>
                  <a:srgbClr val="FFFF00"/>
                </a:solidFill>
              </a:rPr>
              <a:t>Magog</a:t>
            </a:r>
            <a:r>
              <a:rPr lang="en-US" sz="2200" i="1" dirty="0">
                <a:solidFill>
                  <a:srgbClr val="FFFF00"/>
                </a:solidFill>
              </a:rPr>
              <a:t>, the chief prince of </a:t>
            </a:r>
            <a:r>
              <a:rPr lang="en-US" sz="2200" i="1" dirty="0" err="1">
                <a:solidFill>
                  <a:srgbClr val="FFFF00"/>
                </a:solidFill>
              </a:rPr>
              <a:t>Meshech</a:t>
            </a:r>
            <a:r>
              <a:rPr lang="en-US" sz="2200" i="1" dirty="0">
                <a:solidFill>
                  <a:srgbClr val="FFFF00"/>
                </a:solidFill>
              </a:rPr>
              <a:t> and Tubal</a:t>
            </a:r>
            <a:r>
              <a:rPr lang="en-US" sz="2200" i="1" dirty="0"/>
              <a:t>, and prophesy against him, </a:t>
            </a:r>
          </a:p>
          <a:p>
            <a:r>
              <a:rPr lang="en-US" sz="2200" i="1" dirty="0" err="1"/>
              <a:t>Eze</a:t>
            </a:r>
            <a:r>
              <a:rPr lang="en-US" sz="2200" i="1" dirty="0"/>
              <a:t> 39:6 </a:t>
            </a:r>
            <a:r>
              <a:rPr lang="en-US" sz="2200" i="1" dirty="0">
                <a:solidFill>
                  <a:srgbClr val="FFFF00"/>
                </a:solidFill>
              </a:rPr>
              <a:t>And I will send a fire on </a:t>
            </a:r>
            <a:r>
              <a:rPr lang="en-US" sz="2200" i="1" dirty="0" err="1">
                <a:solidFill>
                  <a:srgbClr val="FFFF00"/>
                </a:solidFill>
              </a:rPr>
              <a:t>Magog</a:t>
            </a:r>
            <a:r>
              <a:rPr lang="en-US" sz="2200" i="1" dirty="0"/>
              <a:t>, and among them that dwell carelessly in the isles: and they shall know that I am the LORD. </a:t>
            </a:r>
          </a:p>
          <a:p>
            <a:r>
              <a:rPr lang="en-US" sz="2200" i="1" dirty="0"/>
              <a:t>Re 20:8 And shall go out to deceive the nations which are in the four quarters of the earth,</a:t>
            </a:r>
            <a:r>
              <a:rPr lang="en-US" sz="2200" i="1" dirty="0">
                <a:solidFill>
                  <a:srgbClr val="FFFF00"/>
                </a:solidFill>
              </a:rPr>
              <a:t> Gog and </a:t>
            </a:r>
            <a:r>
              <a:rPr lang="en-US" sz="2200" i="1" dirty="0" err="1">
                <a:solidFill>
                  <a:srgbClr val="FFFF00"/>
                </a:solidFill>
              </a:rPr>
              <a:t>Magog</a:t>
            </a:r>
            <a:r>
              <a:rPr lang="en-US" sz="2200" i="1" dirty="0">
                <a:solidFill>
                  <a:srgbClr val="FFFF00"/>
                </a:solidFill>
              </a:rPr>
              <a:t>, </a:t>
            </a:r>
            <a:r>
              <a:rPr lang="en-US" sz="2200" i="1" dirty="0"/>
              <a:t>to gather them together to battle: the number of whom is as the sand of the sea.</a:t>
            </a:r>
          </a:p>
          <a:p>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Gog</a:t>
            </a:r>
            <a:r>
              <a:rPr lang="en-US" sz="3200" dirty="0"/>
              <a:t> = A symbolic name for some future Antichrist ruler.</a:t>
            </a:r>
          </a:p>
          <a:p>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Magog</a:t>
            </a:r>
            <a:r>
              <a:rPr lang="en-US" sz="3200" dirty="0"/>
              <a:t> =  A barbarous northern nation or region.</a:t>
            </a:r>
          </a:p>
        </p:txBody>
      </p:sp>
    </p:spTree>
    <p:extLst>
      <p:ext uri="{BB962C8B-B14F-4D97-AF65-F5344CB8AC3E}">
        <p14:creationId xmlns:p14="http://schemas.microsoft.com/office/powerpoint/2010/main" val="260362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67" y="102636"/>
            <a:ext cx="11999168" cy="6755363"/>
          </a:xfrm>
        </p:spPr>
        <p:txBody>
          <a:bodyPr>
            <a:normAutofit/>
          </a:bodyPr>
          <a:lstStyle/>
          <a:p>
            <a:r>
              <a:rPr lang="en-US" sz="4000" dirty="0"/>
              <a:t>Where will Satan get this mighty army? </a:t>
            </a:r>
          </a:p>
          <a:p>
            <a:r>
              <a:rPr lang="en-US" sz="4000" dirty="0"/>
              <a:t>They will consist of many of the millions born during the millennium of saved parents who survived the great tribulation and entered the Kingdom. </a:t>
            </a:r>
          </a:p>
          <a:p>
            <a:r>
              <a:rPr lang="en-US" sz="4000" dirty="0"/>
              <a:t>Many of these </a:t>
            </a:r>
            <a:r>
              <a:rPr lang="en-US" sz="4000" i="1" dirty="0"/>
              <a:t>"kingdom kids" </a:t>
            </a:r>
            <a:r>
              <a:rPr lang="en-US" sz="4000" dirty="0"/>
              <a:t>will refuse to accept Christ, in spite of their perfect environment, giving King Jesus lip service to be sure, but retaining unregenerate hearts all the while. </a:t>
            </a:r>
          </a:p>
          <a:p>
            <a:r>
              <a:rPr lang="en-US" sz="4000" dirty="0"/>
              <a:t>Thus, when Satan is released, they will eagerly join his revolt against God’s anointed.</a:t>
            </a:r>
          </a:p>
          <a:p>
            <a:endParaRPr lang="en-US" sz="4000" dirty="0"/>
          </a:p>
        </p:txBody>
      </p:sp>
    </p:spTree>
    <p:extLst>
      <p:ext uri="{BB962C8B-B14F-4D97-AF65-F5344CB8AC3E}">
        <p14:creationId xmlns:p14="http://schemas.microsoft.com/office/powerpoint/2010/main" val="53365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i.ytimg.com/vi/AzN4lUj2EO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 y="0"/>
            <a:ext cx="12187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8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9483"/>
          <a:stretch/>
        </p:blipFill>
        <p:spPr bwMode="auto">
          <a:xfrm>
            <a:off x="0" y="0"/>
            <a:ext cx="12192000" cy="7241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3929" y="3091913"/>
            <a:ext cx="1769875" cy="126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7196" y="2785187"/>
            <a:ext cx="1662172" cy="104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9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fade">
                                      <p:cBhvr>
                                        <p:cTn id="7" dur="500"/>
                                        <p:tgtEl>
                                          <p:spTgt spid="24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fade">
                                      <p:cBhvr>
                                        <p:cTn id="12"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endeavoured the more abundantly to see your face with great desire. Wherefore we would have come unto you, even I Paul, once and again; but Satan hindered us.”</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1588"/>
            <a:ext cx="936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793" y="5029200"/>
            <a:ext cx="9144000" cy="1143000"/>
          </a:xfrm>
        </p:spPr>
        <p:txBody>
          <a:bodyPr>
            <a:noAutofit/>
          </a:bodyPr>
          <a:lstStyle/>
          <a:p>
            <a:pPr algn="ctr"/>
            <a:r>
              <a:rPr lang="en-US" sz="3600" i="1" dirty="0">
                <a:effectLst>
                  <a:glow rad="101600">
                    <a:schemeClr val="bg1">
                      <a:alpha val="60000"/>
                    </a:schemeClr>
                  </a:glow>
                </a:effectLst>
              </a:rPr>
              <a:t>“And they went up on the breadth of the earth, and compassed the camp of the saints about, and the beloved city: and fire came down from God out of heaven, and devoured them.”</a:t>
            </a:r>
            <a:br>
              <a:rPr lang="en-US" sz="3600" i="1" dirty="0">
                <a:effectLst>
                  <a:glow rad="101600">
                    <a:schemeClr val="bg1">
                      <a:alpha val="60000"/>
                    </a:schemeClr>
                  </a:glow>
                </a:effectLst>
              </a:rPr>
            </a:br>
            <a:r>
              <a:rPr lang="en-US" sz="3600" i="1" dirty="0">
                <a:effectLst>
                  <a:glow rad="101600">
                    <a:schemeClr val="bg1">
                      <a:alpha val="60000"/>
                    </a:schemeClr>
                  </a:glow>
                </a:effectLst>
              </a:rPr>
              <a:t>(Revelation 20:9) </a:t>
            </a:r>
            <a:endParaRPr lang="en-US" sz="3600" dirty="0">
              <a:effectLst>
                <a:glow rad="101600">
                  <a:schemeClr val="bg1">
                    <a:alpha val="60000"/>
                  </a:schemeClr>
                </a:glow>
              </a:effectLst>
            </a:endParaRPr>
          </a:p>
        </p:txBody>
      </p:sp>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9377" y="1588"/>
            <a:ext cx="3679749" cy="243681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98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1588"/>
            <a:ext cx="9364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28" t="1348" r="2852"/>
          <a:stretch/>
        </p:blipFill>
        <p:spPr bwMode="auto">
          <a:xfrm>
            <a:off x="1414463" y="1588"/>
            <a:ext cx="9364663" cy="685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descr="http://jamaicatakeout.com/wp-content/uploads/2015/06/fire-wallpaper-7.jpg"/>
          <p:cNvPicPr>
            <a:picLocks noChangeAspect="1" noChangeArrowheads="1"/>
          </p:cNvPicPr>
          <p:nvPr/>
        </p:nvPicPr>
        <p:blipFill rotWithShape="1">
          <a:blip r:embed="rId4">
            <a:extLst>
              <a:ext uri="{28A0092B-C50C-407E-A947-70E740481C1C}">
                <a14:useLocalDpi xmlns:a14="http://schemas.microsoft.com/office/drawing/2010/main" val="0"/>
              </a:ext>
            </a:extLst>
          </a:blip>
          <a:srcRect l="3783" t="-24" r="12613" b="1"/>
          <a:stretch/>
        </p:blipFill>
        <p:spPr bwMode="auto">
          <a:xfrm>
            <a:off x="1414463" y="0"/>
            <a:ext cx="93646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1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p:cNvPicPr>
            <a:picLocks noChangeAspect="1"/>
          </p:cNvPicPr>
          <p:nvPr/>
        </p:nvPicPr>
        <p:blipFill rotWithShape="1">
          <a:blip r:embed="rId2"/>
          <a:srcRect l="-1" t="19509" r="135" b="32729"/>
          <a:stretch/>
        </p:blipFill>
        <p:spPr>
          <a:xfrm>
            <a:off x="2216715" y="1775300"/>
            <a:ext cx="7524445" cy="4896088"/>
          </a:xfrm>
          <a:prstGeom prst="rect">
            <a:avLst/>
          </a:prstGeom>
        </p:spPr>
      </p:pic>
      <p:sp>
        <p:nvSpPr>
          <p:cNvPr id="2" name="Title 1"/>
          <p:cNvSpPr>
            <a:spLocks noGrp="1"/>
          </p:cNvSpPr>
          <p:nvPr>
            <p:ph type="title"/>
          </p:nvPr>
        </p:nvSpPr>
        <p:spPr>
          <a:xfrm>
            <a:off x="0" y="-1507743"/>
            <a:ext cx="11584004" cy="5530319"/>
          </a:xfrm>
        </p:spPr>
        <p:txBody>
          <a:bodyPr vert="horz" lIns="91440" tIns="45720" rIns="91440" bIns="45720" rtlCol="0" anchor="ctr">
            <a:normAutofit/>
          </a:bodyPr>
          <a:lstStyle/>
          <a:p>
            <a:pPr algn="ctr"/>
            <a:r>
              <a:rPr lang="en-US" b="1" dirty="0"/>
              <a:t>7# In the Lake of Fire forever.</a:t>
            </a:r>
            <a:br>
              <a:rPr lang="en-US" dirty="0"/>
            </a:br>
            <a:r>
              <a:rPr lang="en-US" i="1" dirty="0"/>
              <a:t>This will be the devil’s final future location. </a:t>
            </a:r>
            <a:br>
              <a:rPr lang="en-US" dirty="0"/>
            </a:br>
            <a:endParaRPr lang="en-US" dirty="0"/>
          </a:p>
        </p:txBody>
      </p:sp>
    </p:spTree>
    <p:extLst>
      <p:ext uri="{BB962C8B-B14F-4D97-AF65-F5344CB8AC3E}">
        <p14:creationId xmlns:p14="http://schemas.microsoft.com/office/powerpoint/2010/main" val="65041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Satan-Devil and demons\Devil cast int Lake of Fire.jpg"/>
          <p:cNvPicPr>
            <a:picLocks noChangeAspect="1" noChangeArrowheads="1"/>
          </p:cNvPicPr>
          <p:nvPr/>
        </p:nvPicPr>
        <p:blipFill>
          <a:blip r:embed="rId3" cstate="print">
            <a:lum bright="-20000" contrast="30000"/>
          </a:blip>
          <a:srcRect/>
          <a:stretch>
            <a:fillRect/>
          </a:stretch>
        </p:blipFill>
        <p:spPr bwMode="auto">
          <a:xfrm>
            <a:off x="685800" y="1"/>
            <a:ext cx="10517188" cy="7773987"/>
          </a:xfrm>
          <a:prstGeom prst="rect">
            <a:avLst/>
          </a:prstGeom>
          <a:noFill/>
        </p:spPr>
      </p:pic>
      <p:sp>
        <p:nvSpPr>
          <p:cNvPr id="3" name="Title 2"/>
          <p:cNvSpPr>
            <a:spLocks noGrp="1"/>
          </p:cNvSpPr>
          <p:nvPr>
            <p:ph type="title"/>
          </p:nvPr>
        </p:nvSpPr>
        <p:spPr>
          <a:xfrm>
            <a:off x="6512767" y="838200"/>
            <a:ext cx="4525347" cy="5257800"/>
          </a:xfrm>
        </p:spPr>
        <p:txBody>
          <a:bodyPr>
            <a:noAutofit/>
          </a:bodyPr>
          <a:lstStyle/>
          <a:p>
            <a:pPr algn="ctr"/>
            <a:r>
              <a:rPr lang="en-US" sz="3600" b="1" i="1" dirty="0">
                <a:solidFill>
                  <a:schemeClr val="bg1"/>
                </a:solidFill>
                <a:effectLst>
                  <a:glow rad="139700">
                    <a:schemeClr val="accent6">
                      <a:satMod val="175000"/>
                      <a:alpha val="40000"/>
                    </a:schemeClr>
                  </a:glow>
                </a:effectLst>
              </a:rPr>
              <a:t>“And the devil that deceived them was cast into the lake of fire and brimstone, where the beast and the false prophet are, and shall be tormented day and night for ever and ever.” </a:t>
            </a:r>
            <a:br>
              <a:rPr lang="en-US" sz="3600" b="1" i="1" dirty="0">
                <a:solidFill>
                  <a:schemeClr val="bg1"/>
                </a:solidFill>
                <a:effectLst>
                  <a:glow rad="139700">
                    <a:schemeClr val="accent6">
                      <a:satMod val="175000"/>
                      <a:alpha val="40000"/>
                    </a:schemeClr>
                  </a:glow>
                </a:effectLst>
              </a:rPr>
            </a:br>
            <a:r>
              <a:rPr lang="en-US" sz="3600" b="1" i="1" dirty="0">
                <a:solidFill>
                  <a:schemeClr val="bg1"/>
                </a:solidFill>
                <a:effectLst>
                  <a:glow rad="139700">
                    <a:schemeClr val="accent6">
                      <a:satMod val="175000"/>
                      <a:alpha val="40000"/>
                    </a:schemeClr>
                  </a:glow>
                </a:effectLst>
              </a:rPr>
              <a:t>(Revelation 20:10)</a:t>
            </a:r>
          </a:p>
        </p:txBody>
      </p:sp>
    </p:spTree>
    <p:extLst>
      <p:ext uri="{BB962C8B-B14F-4D97-AF65-F5344CB8AC3E}">
        <p14:creationId xmlns:p14="http://schemas.microsoft.com/office/powerpoint/2010/main" val="26786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90" y="2585811"/>
            <a:ext cx="11887200" cy="1325563"/>
          </a:xfrm>
        </p:spPr>
        <p:txBody>
          <a:bodyPr>
            <a:noAutofit/>
          </a:bodyPr>
          <a:lstStyle/>
          <a:p>
            <a:pPr algn="ctr"/>
            <a:r>
              <a:rPr lang="en-US" sz="3200" i="1" dirty="0"/>
              <a:t>(Ezekiel 28:16-19) </a:t>
            </a:r>
            <a:br>
              <a:rPr lang="en-US" sz="3200" i="1" dirty="0"/>
            </a:br>
            <a:r>
              <a:rPr lang="en-US" sz="3200" i="1" dirty="0"/>
              <a:t>“By the multitude of thy merchandise they have filled the midst of thee with violence, and thou hast sinned: therefore I will cast thee as profane out of the mountain of God: and I will destroy thee, O covering cherub, from the midst of the stones of fire. Thine heart was lifted up because of thy beauty, thou hast corrupted thy wisdom by reason of thy brightness: I will cast thee to the ground, I will lay thee before kings, that they may behold thee. Thou hast defiled thy sanctuaries by the multitude of thine iniquities, by the iniquity of thy </a:t>
            </a:r>
            <a:r>
              <a:rPr lang="en-US" sz="3200" i="1" dirty="0" err="1"/>
              <a:t>traffick</a:t>
            </a:r>
            <a:r>
              <a:rPr lang="en-US" sz="3200" i="1" dirty="0"/>
              <a:t>; therefore will I bring forth a fire from the midst of thee, it shall devour thee, and I will bring thee to ashes upon the earth in the sight of all them that behold thee. All they that know thee among the people shall be astonished at thee: thou shalt be a terror, and </a:t>
            </a:r>
            <a:r>
              <a:rPr lang="en-US" sz="3200" i="1" dirty="0">
                <a:solidFill>
                  <a:srgbClr val="FFFF00"/>
                </a:solidFill>
              </a:rPr>
              <a:t>never shalt thou be any more</a:t>
            </a:r>
            <a:r>
              <a:rPr lang="en-US" sz="3200" i="1" dirty="0"/>
              <a:t>.”</a:t>
            </a:r>
          </a:p>
        </p:txBody>
      </p:sp>
    </p:spTree>
    <p:extLst>
      <p:ext uri="{BB962C8B-B14F-4D97-AF65-F5344CB8AC3E}">
        <p14:creationId xmlns:p14="http://schemas.microsoft.com/office/powerpoint/2010/main" val="17055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241" y="0"/>
            <a:ext cx="10515600" cy="1325563"/>
          </a:xfrm>
        </p:spPr>
        <p:txBody>
          <a:bodyPr/>
          <a:lstStyle/>
          <a:p>
            <a:pPr algn="ctr"/>
            <a:r>
              <a:rPr lang="en-US" b="1" dirty="0">
                <a:solidFill>
                  <a:srgbClr val="FFFF00"/>
                </a:solidFill>
              </a:rPr>
              <a:t>Satan’s Locations – Where is he?</a:t>
            </a:r>
            <a:endParaRPr lang="en-US" dirty="0"/>
          </a:p>
        </p:txBody>
      </p:sp>
      <p:sp>
        <p:nvSpPr>
          <p:cNvPr id="3" name="Content Placeholder 2"/>
          <p:cNvSpPr>
            <a:spLocks noGrp="1"/>
          </p:cNvSpPr>
          <p:nvPr>
            <p:ph idx="1"/>
          </p:nvPr>
        </p:nvSpPr>
        <p:spPr>
          <a:xfrm>
            <a:off x="65314" y="1583029"/>
            <a:ext cx="12126686" cy="4957730"/>
          </a:xfrm>
        </p:spPr>
        <p:txBody>
          <a:bodyPr>
            <a:normAutofit/>
          </a:bodyPr>
          <a:lstStyle/>
          <a:p>
            <a:pPr marL="514350" indent="-514350">
              <a:buAutoNum type="arabicPeriod"/>
            </a:pPr>
            <a:r>
              <a:rPr lang="en-US" sz="3600" dirty="0"/>
              <a:t>In heaven, as God’s choir director</a:t>
            </a:r>
          </a:p>
          <a:p>
            <a:pPr marL="514350" indent="-514350">
              <a:buAutoNum type="arabicPeriod"/>
            </a:pPr>
            <a:r>
              <a:rPr lang="en-US" sz="3600" dirty="0">
                <a:effectLst>
                  <a:glow rad="101600">
                    <a:schemeClr val="bg1">
                      <a:alpha val="60000"/>
                    </a:schemeClr>
                  </a:glow>
                </a:effectLst>
              </a:rPr>
              <a:t>In heaven, as the chief enemy of God and God’s people</a:t>
            </a:r>
          </a:p>
          <a:p>
            <a:pPr marL="514350" indent="-514350">
              <a:buAutoNum type="arabicPeriod"/>
            </a:pPr>
            <a:r>
              <a:rPr lang="en-US" sz="3600" dirty="0"/>
              <a:t>On earth as the great deceiver and tempter of humanity</a:t>
            </a:r>
          </a:p>
          <a:p>
            <a:pPr marL="514350" indent="-514350">
              <a:buAutoNum type="arabicPeriod"/>
            </a:pPr>
            <a:r>
              <a:rPr lang="en-US" sz="3600" dirty="0"/>
              <a:t>On earth only (last half of the tribulation period)</a:t>
            </a:r>
          </a:p>
          <a:p>
            <a:pPr marL="514350" indent="-514350">
              <a:buAutoNum type="arabicPeriod"/>
            </a:pPr>
            <a:r>
              <a:rPr lang="en-US" sz="3600" dirty="0"/>
              <a:t>In the bottomless pit</a:t>
            </a:r>
          </a:p>
          <a:p>
            <a:pPr marL="514350" indent="-514350">
              <a:buAutoNum type="arabicPeriod"/>
            </a:pPr>
            <a:r>
              <a:rPr lang="en-US" sz="3600" dirty="0"/>
              <a:t>On earth for the last time after the millennium</a:t>
            </a:r>
          </a:p>
          <a:p>
            <a:pPr marL="514350" indent="-514350">
              <a:buAutoNum type="arabicPeriod"/>
            </a:pPr>
            <a:r>
              <a:rPr lang="en-US" sz="3600" dirty="0"/>
              <a:t>In the Lake of Fire forever</a:t>
            </a:r>
          </a:p>
          <a:p>
            <a:pPr marL="514350" indent="-514350">
              <a:buAutoNum type="arabicPeriod"/>
            </a:pPr>
            <a:endParaRPr lang="en-US" sz="3600" dirty="0"/>
          </a:p>
          <a:p>
            <a:pPr marL="514350" indent="-514350">
              <a:buAutoNum type="arabicPeriod"/>
            </a:pPr>
            <a:endParaRPr lang="en-US" sz="3600" dirty="0"/>
          </a:p>
          <a:p>
            <a:pPr marL="514350" indent="-514350">
              <a:buAutoNum type="arabicPeriod"/>
            </a:pPr>
            <a:endParaRPr lang="en-US" sz="3600" dirty="0"/>
          </a:p>
          <a:p>
            <a:pPr marL="514350" indent="-514350">
              <a:buAutoNum type="arabicPeriod"/>
            </a:pPr>
            <a:endParaRPr lang="en-US" sz="3600" dirty="0">
              <a:effectLst>
                <a:glow rad="101600">
                  <a:schemeClr val="bg1">
                    <a:alpha val="60000"/>
                  </a:schemeClr>
                </a:glow>
              </a:effectLst>
            </a:endParaRPr>
          </a:p>
          <a:p>
            <a:pPr marL="514350" indent="-514350">
              <a:buAutoNum type="arabicPeriod"/>
            </a:pPr>
            <a:endParaRPr lang="en-US" sz="3600" dirty="0"/>
          </a:p>
        </p:txBody>
      </p:sp>
    </p:spTree>
    <p:extLst>
      <p:ext uri="{BB962C8B-B14F-4D97-AF65-F5344CB8AC3E}">
        <p14:creationId xmlns:p14="http://schemas.microsoft.com/office/powerpoint/2010/main" val="81093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Satan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7743437" y="1200686"/>
            <a:ext cx="4012164" cy="5529263"/>
          </a:xfrm>
          <a:prstGeom prst="rect">
            <a:avLst/>
          </a:prstGeom>
        </p:spPr>
      </p:pic>
      <p:sp>
        <p:nvSpPr>
          <p:cNvPr id="4" name="Rectangle 3"/>
          <p:cNvSpPr/>
          <p:nvPr/>
        </p:nvSpPr>
        <p:spPr>
          <a:xfrm>
            <a:off x="0" y="1223189"/>
            <a:ext cx="7341635" cy="5016758"/>
          </a:xfrm>
          <a:prstGeom prst="rect">
            <a:avLst/>
          </a:prstGeom>
        </p:spPr>
        <p:txBody>
          <a:bodyPr wrap="square">
            <a:spAutoFit/>
          </a:bodyPr>
          <a:lstStyle/>
          <a:p>
            <a:pPr algn="ctr"/>
            <a:r>
              <a:rPr lang="en-US" sz="3200" i="1" dirty="0"/>
              <a:t>“Then said he unto me, Fear not, Daniel: for from the first day that thou didst set thine heart to understand, and to chasten thyself before thy God, thy words were heard, and I am come for thy words. But the prince of the kingdom of Persia </a:t>
            </a:r>
            <a:r>
              <a:rPr lang="en-US" sz="3200" i="1" u="sng" dirty="0"/>
              <a:t>(Satan) withstood me one and twenty days</a:t>
            </a:r>
            <a:r>
              <a:rPr lang="en-US" sz="3200" i="1" dirty="0"/>
              <a:t>: but lo, Michael, one of the chief princes, came to help me; and I remained there with the kings of Persia.” (Dan. 10:12-13)</a:t>
            </a:r>
          </a:p>
        </p:txBody>
      </p:sp>
    </p:spTree>
    <p:extLst>
      <p:ext uri="{BB962C8B-B14F-4D97-AF65-F5344CB8AC3E}">
        <p14:creationId xmlns:p14="http://schemas.microsoft.com/office/powerpoint/2010/main" val="569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1569</TotalTime>
  <Words>2821</Words>
  <Application>Microsoft Office PowerPoint</Application>
  <PresentationFormat>Widescreen</PresentationFormat>
  <Paragraphs>143</Paragraphs>
  <Slides>85</Slides>
  <Notes>10</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85</vt:i4>
      </vt:variant>
    </vt:vector>
  </HeadingPairs>
  <TitlesOfParts>
    <vt:vector size="91" baseType="lpstr">
      <vt:lpstr>Arial</vt:lpstr>
      <vt:lpstr>Calibri</vt:lpstr>
      <vt:lpstr>Calibri Light</vt:lpstr>
      <vt:lpstr>Office Theme</vt:lpstr>
      <vt:lpstr>1_Office Theme</vt:lpstr>
      <vt:lpstr>Packager Shell Object</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Satan resists the prayers of God’s servants </vt:lpstr>
      <vt:lpstr>Satan blinds men from the truth of God’s Word</vt:lpstr>
      <vt:lpstr>Satan steals the Word of God from human hearts</vt:lpstr>
      <vt:lpstr>Satan afflicts men with physical and mental illness</vt:lpstr>
      <vt:lpstr>Satan deceives and tempts men to sin</vt:lpstr>
      <vt:lpstr>Satan undermines the sanctity of the home  </vt:lpstr>
      <vt:lpstr>PowerPoint Presentation</vt:lpstr>
      <vt:lpstr>Satan’s Locations – Where is he?</vt:lpstr>
      <vt:lpstr>PowerPoint Presentation</vt:lpstr>
      <vt:lpstr>1# In heaven, as God’s choir director.  This was his past location, prior to his fall   (see Ezekiel 28:12-19) </vt:lpstr>
      <vt:lpstr>"Thus saith the Lord God; Thou sealest up the sum, full of wisdom, and perfect in beauty.”</vt:lpstr>
      <vt:lpstr>“Thou hast been in Eden the garden of God.”</vt:lpstr>
      <vt:lpstr>PowerPoint Presentation</vt:lpstr>
      <vt:lpstr>“The workmanship of thy tabrets and of thy pipes  was prepared in thee in the day  that thou wast created.” </vt:lpstr>
      <vt:lpstr>“Thou art the anointed cherub that  covereth; and I have set thee so.” </vt:lpstr>
      <vt:lpstr>“Twast upon the holy mountain of God; thou hast walked up and down in the midst of the stones of fire.”</vt:lpstr>
      <vt:lpstr>PowerPoint Presentation</vt:lpstr>
      <vt:lpstr>Satan’s location and fall as recorded by Isaiah. (Isaiah 14:12-14) </vt:lpstr>
      <vt:lpstr>PowerPoint Presentation</vt:lpstr>
      <vt:lpstr>PowerPoint Presentation</vt:lpstr>
      <vt:lpstr>“How art thou fallen from heaven, O Lucifer, son of the morning!” </vt:lpstr>
      <vt:lpstr>PowerPoint Presentation</vt:lpstr>
      <vt:lpstr>“Tail drew a third part of the stars of heaven, and did cast them to the earth…”</vt:lpstr>
      <vt:lpstr>PowerPoint Presentation</vt:lpstr>
      <vt:lpstr>2# In the heaven, as the chief enemy of God and God’s people.  (This is his present location - Job 1:6-7)</vt:lpstr>
      <vt:lpstr>"Now there was a day when the sons of God came to present themselves before the Lord, and Satan came also among them. And the Lord said unto Satan, Whence comest thou? Then Satan answered the Lord, and said, From going to and fro in the earth, and from walking up and down in it." (Job 1:6-7) </vt:lpstr>
      <vt:lpstr>PowerPoint Presentation</vt:lpstr>
      <vt:lpstr>PowerPoint Presentation</vt:lpstr>
      <vt:lpstr>“The accuser of the brethren.”</vt:lpstr>
      <vt:lpstr>PowerPoint Presentation</vt:lpstr>
      <vt:lpstr>“My little children, these things write I unto you, that ye sin not. And if any man sin, we have an advocate with the Father, Jesus Christ the righteous: And he is the propitiation for our sins: and not for ours only, but also for the sins of the whole world.” (1 John 2:1-2) </vt:lpstr>
      <vt:lpstr>PowerPoint Presentation</vt:lpstr>
      <vt:lpstr>3# On earth as the great deceiver,                                      tempter and enemy of humanity.</vt:lpstr>
      <vt:lpstr>“And the great dragon was cast out, that old serpent, called the Devil, and Satan, which deceiveth the whole world: he was cast out into the earth, and his angels were cast out with him.” (Revelation 12:9) </vt:lpstr>
      <vt:lpstr>PowerPoint Presentation</vt:lpstr>
      <vt:lpstr>PowerPoint Presentation</vt:lpstr>
      <vt:lpstr>PowerPoint Presentation</vt:lpstr>
      <vt:lpstr>PowerPoint Presentation</vt:lpstr>
      <vt:lpstr>PowerPoint Presentation</vt:lpstr>
      <vt:lpstr>4# On earth only.  This will be his first future location.  </vt:lpstr>
      <vt:lpstr>PowerPoint Presentation</vt:lpstr>
      <vt:lpstr>PowerPoint Presentation</vt:lpstr>
      <vt:lpstr>PowerPoint Presentation</vt:lpstr>
      <vt:lpstr>PowerPoint Presentation</vt:lpstr>
      <vt:lpstr>“And when the dragon saw that he was cast unto the earth, he persecuted the woman which brought forth the man child.”</vt:lpstr>
      <vt:lpstr>“And the serpent cast out of his mouth water as a flood after the woman, that he might cause her to be carried away of the flood. And the earth helped the woman, and the earth opened her mouth, and swallowed up the flood which the dragon cast out of his mouth.”</vt:lpstr>
      <vt:lpstr>PowerPoint Presentation</vt:lpstr>
      <vt:lpstr>5# In the bottomless pit. This will be his second future location.  </vt:lpstr>
      <vt:lpstr>"And I saw an angel come down from heaven, having the key of the bottomless pit and a great chain in his hand. And he laid hold on the dragon, that old serpent, which is the Devil, and Satan, and bound him a thousand years, and cast him into the bottomless pit, and shut him up, and set a seal upon him, that he should deceive the nations no more, till the thousand years should be fulfilled: and after that he must be loosed a little season." (Revelation 20:1-3) </vt:lpstr>
      <vt:lpstr>PowerPoint Presentation</vt:lpstr>
      <vt:lpstr>PowerPoint Presentation</vt:lpstr>
      <vt:lpstr>PowerPoint Presentation</vt:lpstr>
      <vt:lpstr>Judgment of the sheep and the goats “Establishment of Christ Earthly Kingdom” (Matthew 25:31–46)</vt:lpstr>
      <vt:lpstr>PowerPoint Presentation</vt:lpstr>
      <vt:lpstr>(Matthew 13:41-42) “The Son of man shall send forth his angels, and they shall gather out of his kingdom all things that offend, and them which do iniquity; And shall cast them into a furnace of fire: there shall be wailing and gnashing of teeth.”</vt:lpstr>
      <vt:lpstr>(Matthew 13:49-50) “So shall it be at the end of the world: the angels shall come forth, and sever the wicked from among the just, And shall cast them into the furnace of fire: there shall be wailing and gnashing of teeth.”</vt:lpstr>
      <vt:lpstr>(Revelation 14:14-20) “The Harvest”</vt:lpstr>
      <vt:lpstr>PowerPoint Presentation</vt:lpstr>
      <vt:lpstr>PowerPoint Presentation</vt:lpstr>
      <vt:lpstr>PowerPoint Presentation</vt:lpstr>
      <vt:lpstr> (Revelation 19:15) “And out of his mouth goeth a sharp sword, that with it he should smite the nations: and he shall rule them with a rod of iron: and he treadeth the winepress of the fierceness and wrath of Almighty God.”</vt:lpstr>
      <vt:lpstr>(Matthew 24:30-31) “And then shall appear the sign of the Son of man in heaven: and then shall all the tribes of the earth mourn, and they shall see the Son of man coming in the clouds of heaven with power and great glory. And he shall send his angels with a great sound of a trumpet, and they shall gather together his elect from the four winds, from one end of heaven to the other.”</vt:lpstr>
      <vt:lpstr>(Matthew 25:32-34) “And before him shall be gathered all nations: and he shall separate them one from another, as a shepherd divideth his sheep from the goats: And he shall set the sheep on his right hand, but the goats on the left. Then shall the King say unto them on his right hand, Come, ye blessed of my Father, inherit the kingdom prepared for you from the foundation of the world.”</vt:lpstr>
      <vt:lpstr>PowerPoint Presentation</vt:lpstr>
      <vt:lpstr>PowerPoint Presentation</vt:lpstr>
      <vt:lpstr>6# On earth for the last time after the millennium.  This will be his third future location.</vt:lpstr>
      <vt:lpstr>PowerPoint Presentation</vt:lpstr>
      <vt:lpstr>PowerPoint Presentation</vt:lpstr>
      <vt:lpstr>PowerPoint Presentation</vt:lpstr>
      <vt:lpstr>PowerPoint Presentation</vt:lpstr>
      <vt:lpstr>PowerPoint Presentation</vt:lpstr>
      <vt:lpstr>“And they went up on the breadth of the earth, and compassed the camp of the saints about, and the beloved city: and fire came down from God out of heaven, and devoured them.” (Revelation 20:9) </vt:lpstr>
      <vt:lpstr>PowerPoint Presentation</vt:lpstr>
      <vt:lpstr>7# In the Lake of Fire forever. This will be the devil’s final future location.  </vt:lpstr>
      <vt:lpstr>“And the devil that deceived them was cast into the lake of fire and brimstone, where the beast and the false prophet are, and shall be tormented day and night for ever and ever.”  (Revelation 20:10)</vt:lpstr>
      <vt:lpstr>(Ezekiel 28:16-19)  “By the multitude of thy merchandise they have filled the midst of thee with violence, and thou hast sinned: therefore I will cast thee as profane out of the mountain of God: and I will destroy thee, O covering cherub, from the midst of the stones of fire. Thine heart was lifted up because of thy beauty, thou hast corrupted thy wisdom by reason of thy brightness: I will cast thee to the ground, I will lay thee before kings, that they may behold thee. Thou hast defiled thy sanctuaries by the multitude of thine iniquities, by the iniquity of thy traffick; therefore will I bring forth a fire from the midst of thee, it shall devour thee, and I will bring thee to ashes upon the earth in the sight of all them that behold thee. All they that know thee among the people shall be astonished at thee: thou shalt be a terror, and never shalt thou be any more.”</vt:lpstr>
      <vt:lpstr>Satan’s Locations – Where is 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69</cp:revision>
  <dcterms:created xsi:type="dcterms:W3CDTF">2017-02-22T20:56:35Z</dcterms:created>
  <dcterms:modified xsi:type="dcterms:W3CDTF">2017-04-17T12:25:14Z</dcterms:modified>
</cp:coreProperties>
</file>