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7" r:id="rId2"/>
    <p:sldId id="258" r:id="rId3"/>
    <p:sldId id="260" r:id="rId4"/>
    <p:sldId id="261" r:id="rId5"/>
    <p:sldId id="333" r:id="rId6"/>
    <p:sldId id="269" r:id="rId7"/>
    <p:sldId id="262" r:id="rId8"/>
    <p:sldId id="267" r:id="rId9"/>
    <p:sldId id="298" r:id="rId10"/>
    <p:sldId id="304" r:id="rId11"/>
    <p:sldId id="299" r:id="rId12"/>
    <p:sldId id="300" r:id="rId13"/>
    <p:sldId id="302" r:id="rId14"/>
    <p:sldId id="266" r:id="rId15"/>
    <p:sldId id="305" r:id="rId16"/>
    <p:sldId id="337" r:id="rId17"/>
    <p:sldId id="307" r:id="rId18"/>
    <p:sldId id="306" r:id="rId19"/>
    <p:sldId id="285" r:id="rId20"/>
    <p:sldId id="263" r:id="rId21"/>
    <p:sldId id="264" r:id="rId22"/>
    <p:sldId id="336" r:id="rId23"/>
    <p:sldId id="265" r:id="rId24"/>
    <p:sldId id="268" r:id="rId25"/>
    <p:sldId id="270" r:id="rId26"/>
    <p:sldId id="271" r:id="rId27"/>
    <p:sldId id="272" r:id="rId28"/>
    <p:sldId id="288" r:id="rId29"/>
    <p:sldId id="297" r:id="rId30"/>
    <p:sldId id="273" r:id="rId31"/>
    <p:sldId id="274" r:id="rId32"/>
    <p:sldId id="275" r:id="rId33"/>
    <p:sldId id="276" r:id="rId34"/>
    <p:sldId id="278" r:id="rId35"/>
    <p:sldId id="279" r:id="rId36"/>
    <p:sldId id="277" r:id="rId37"/>
    <p:sldId id="280" r:id="rId38"/>
    <p:sldId id="334" r:id="rId39"/>
    <p:sldId id="281" r:id="rId40"/>
    <p:sldId id="286" r:id="rId41"/>
    <p:sldId id="323" r:id="rId42"/>
    <p:sldId id="324" r:id="rId43"/>
    <p:sldId id="325" r:id="rId44"/>
    <p:sldId id="326" r:id="rId45"/>
    <p:sldId id="327" r:id="rId46"/>
    <p:sldId id="328" r:id="rId47"/>
    <p:sldId id="329" r:id="rId48"/>
    <p:sldId id="330" r:id="rId49"/>
    <p:sldId id="331" r:id="rId50"/>
    <p:sldId id="282" r:id="rId51"/>
    <p:sldId id="283" r:id="rId52"/>
    <p:sldId id="284" r:id="rId53"/>
    <p:sldId id="319" r:id="rId54"/>
    <p:sldId id="321" r:id="rId55"/>
    <p:sldId id="322" r:id="rId56"/>
    <p:sldId id="335" r:id="rId57"/>
    <p:sldId id="308" r:id="rId58"/>
    <p:sldId id="309" r:id="rId59"/>
    <p:sldId id="310" r:id="rId60"/>
    <p:sldId id="311" r:id="rId61"/>
    <p:sldId id="312" r:id="rId62"/>
    <p:sldId id="313" r:id="rId63"/>
    <p:sldId id="314" r:id="rId64"/>
    <p:sldId id="315" r:id="rId65"/>
    <p:sldId id="316" r:id="rId66"/>
    <p:sldId id="317" r:id="rId67"/>
    <p:sldId id="318" r:id="rId68"/>
    <p:sldId id="289" r:id="rId69"/>
    <p:sldId id="293" r:id="rId70"/>
    <p:sldId id="294" r:id="rId71"/>
    <p:sldId id="296" r:id="rId72"/>
    <p:sldId id="295"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4" autoAdjust="0"/>
    <p:restoredTop sz="94660"/>
  </p:normalViewPr>
  <p:slideViewPr>
    <p:cSldViewPr snapToGrid="0">
      <p:cViewPr varScale="1">
        <p:scale>
          <a:sx n="103" d="100"/>
          <a:sy n="103" d="100"/>
        </p:scale>
        <p:origin x="138" y="378"/>
      </p:cViewPr>
      <p:guideLst/>
    </p:cSldViewPr>
  </p:slideViewPr>
  <p:notesTextViewPr>
    <p:cViewPr>
      <p:scale>
        <a:sx n="1" d="1"/>
        <a:sy n="1" d="1"/>
      </p:scale>
      <p:origin x="0" y="0"/>
    </p:cViewPr>
  </p:notesTextViewPr>
  <p:sorterViewPr>
    <p:cViewPr>
      <p:scale>
        <a:sx n="100" d="100"/>
        <a:sy n="100" d="100"/>
      </p:scale>
      <p:origin x="0" y="-5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A1E47-272B-4380-AC23-54A9CE836E29}" type="datetimeFigureOut">
              <a:rPr lang="en-US" smtClean="0"/>
              <a:t>3/30/2016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C3310-2940-4711-99A0-E7EB6AD14DDB}" type="slidenum">
              <a:rPr lang="en-US" smtClean="0"/>
              <a:t>‹#›</a:t>
            </a:fld>
            <a:endParaRPr lang="en-US" dirty="0"/>
          </a:p>
        </p:txBody>
      </p:sp>
    </p:spTree>
    <p:extLst>
      <p:ext uri="{BB962C8B-B14F-4D97-AF65-F5344CB8AC3E}">
        <p14:creationId xmlns:p14="http://schemas.microsoft.com/office/powerpoint/2010/main" val="406186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11</a:t>
            </a:fld>
            <a:endParaRPr lang="en-US" dirty="0"/>
          </a:p>
        </p:txBody>
      </p:sp>
    </p:spTree>
    <p:extLst>
      <p:ext uri="{BB962C8B-B14F-4D97-AF65-F5344CB8AC3E}">
        <p14:creationId xmlns:p14="http://schemas.microsoft.com/office/powerpoint/2010/main" val="277572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BC07E5-F08A-403C-A11F-F2998C5CBDDE}" type="slidenum">
              <a:rPr lang="en-US" smtClean="0"/>
              <a:pPr/>
              <a:t>12</a:t>
            </a:fld>
            <a:endParaRPr lang="en-US" dirty="0"/>
          </a:p>
        </p:txBody>
      </p:sp>
    </p:spTree>
    <p:extLst>
      <p:ext uri="{BB962C8B-B14F-4D97-AF65-F5344CB8AC3E}">
        <p14:creationId xmlns:p14="http://schemas.microsoft.com/office/powerpoint/2010/main" val="4507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15</a:t>
            </a:fld>
            <a:endParaRPr lang="en-US" dirty="0"/>
          </a:p>
        </p:txBody>
      </p:sp>
    </p:spTree>
    <p:extLst>
      <p:ext uri="{BB962C8B-B14F-4D97-AF65-F5344CB8AC3E}">
        <p14:creationId xmlns:p14="http://schemas.microsoft.com/office/powerpoint/2010/main" val="935096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17</a:t>
            </a:fld>
            <a:endParaRPr lang="en-US" dirty="0"/>
          </a:p>
        </p:txBody>
      </p:sp>
    </p:spTree>
    <p:extLst>
      <p:ext uri="{BB962C8B-B14F-4D97-AF65-F5344CB8AC3E}">
        <p14:creationId xmlns:p14="http://schemas.microsoft.com/office/powerpoint/2010/main" val="404429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18</a:t>
            </a:fld>
            <a:endParaRPr lang="en-US" dirty="0"/>
          </a:p>
        </p:txBody>
      </p:sp>
    </p:spTree>
    <p:extLst>
      <p:ext uri="{BB962C8B-B14F-4D97-AF65-F5344CB8AC3E}">
        <p14:creationId xmlns:p14="http://schemas.microsoft.com/office/powerpoint/2010/main" val="120968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22</a:t>
            </a:fld>
            <a:endParaRPr lang="en-US" dirty="0"/>
          </a:p>
        </p:txBody>
      </p:sp>
    </p:spTree>
    <p:extLst>
      <p:ext uri="{BB962C8B-B14F-4D97-AF65-F5344CB8AC3E}">
        <p14:creationId xmlns:p14="http://schemas.microsoft.com/office/powerpoint/2010/main" val="146926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53</a:t>
            </a:fld>
            <a:endParaRPr lang="en-US" dirty="0"/>
          </a:p>
        </p:txBody>
      </p:sp>
    </p:spTree>
    <p:extLst>
      <p:ext uri="{BB962C8B-B14F-4D97-AF65-F5344CB8AC3E}">
        <p14:creationId xmlns:p14="http://schemas.microsoft.com/office/powerpoint/2010/main" val="1191432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55</a:t>
            </a:fld>
            <a:endParaRPr lang="en-US" dirty="0"/>
          </a:p>
        </p:txBody>
      </p:sp>
    </p:spTree>
    <p:extLst>
      <p:ext uri="{BB962C8B-B14F-4D97-AF65-F5344CB8AC3E}">
        <p14:creationId xmlns:p14="http://schemas.microsoft.com/office/powerpoint/2010/main" val="28512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170190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48024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14488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312383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354308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324849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38135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250981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30177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277940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309264-D04E-446A-9BAC-FF2CAB1384AC}" type="datetimeFigureOut">
              <a:rPr lang="en-US" smtClean="0"/>
              <a:t>3/30/2016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398BF1-447D-40C1-AA44-5A7FFD543BC2}" type="slidenum">
              <a:rPr lang="en-US" smtClean="0"/>
              <a:t>‹#›</a:t>
            </a:fld>
            <a:endParaRPr lang="en-US" dirty="0"/>
          </a:p>
        </p:txBody>
      </p:sp>
    </p:spTree>
    <p:extLst>
      <p:ext uri="{BB962C8B-B14F-4D97-AF65-F5344CB8AC3E}">
        <p14:creationId xmlns:p14="http://schemas.microsoft.com/office/powerpoint/2010/main" val="230636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09264-D04E-446A-9BAC-FF2CAB1384AC}" type="datetimeFigureOut">
              <a:rPr lang="en-US" smtClean="0"/>
              <a:t>3/30/2016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98BF1-447D-40C1-AA44-5A7FFD543BC2}" type="slidenum">
              <a:rPr lang="en-US" smtClean="0"/>
              <a:t>‹#›</a:t>
            </a:fld>
            <a:endParaRPr lang="en-US" dirty="0"/>
          </a:p>
        </p:txBody>
      </p:sp>
    </p:spTree>
    <p:extLst>
      <p:ext uri="{BB962C8B-B14F-4D97-AF65-F5344CB8AC3E}">
        <p14:creationId xmlns:p14="http://schemas.microsoft.com/office/powerpoint/2010/main" val="38296110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72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alentshare.org/%7Emm9n/articles/cherub/image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19" y="36784"/>
            <a:ext cx="9094950" cy="68212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803658" y="209209"/>
            <a:ext cx="4779472" cy="5262730"/>
          </a:xfrm>
          <a:prstGeom prst="ellipse">
            <a:avLst/>
          </a:prstGeom>
          <a:ln>
            <a:noFill/>
          </a:ln>
          <a:effectLst>
            <a:softEdge rad="112500"/>
          </a:effectLst>
        </p:spPr>
      </p:pic>
    </p:spTree>
    <p:extLst>
      <p:ext uri="{BB962C8B-B14F-4D97-AF65-F5344CB8AC3E}">
        <p14:creationId xmlns:p14="http://schemas.microsoft.com/office/powerpoint/2010/main" val="301856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Folder\godthrone.jpg"/>
          <p:cNvPicPr>
            <a:picLocks noChangeAspect="1" noChangeArrowheads="1"/>
          </p:cNvPicPr>
          <p:nvPr/>
        </p:nvPicPr>
        <p:blipFill>
          <a:blip r:embed="rId3" cstate="print"/>
          <a:srcRect/>
          <a:stretch>
            <a:fillRect/>
          </a:stretch>
        </p:blipFill>
        <p:spPr bwMode="auto">
          <a:xfrm>
            <a:off x="0" y="0"/>
            <a:ext cx="12319462" cy="6858000"/>
          </a:xfrm>
          <a:prstGeom prst="rect">
            <a:avLst/>
          </a:prstGeom>
          <a:noFill/>
        </p:spPr>
      </p:pic>
      <p:sp>
        <p:nvSpPr>
          <p:cNvPr id="5" name="Title 4"/>
          <p:cNvSpPr>
            <a:spLocks noGrp="1"/>
          </p:cNvSpPr>
          <p:nvPr>
            <p:ph type="ctrTitle"/>
          </p:nvPr>
        </p:nvSpPr>
        <p:spPr>
          <a:xfrm>
            <a:off x="925483" y="1230285"/>
            <a:ext cx="4038600" cy="2666999"/>
          </a:xfrm>
        </p:spPr>
        <p:txBody>
          <a:bodyPr>
            <a:normAutofit fontScale="90000"/>
          </a:bodyPr>
          <a:lstStyle/>
          <a:p>
            <a:r>
              <a:rPr lang="en-US" sz="5300" dirty="0">
                <a:effectLst>
                  <a:glow rad="101600">
                    <a:schemeClr val="bg1">
                      <a:alpha val="60000"/>
                    </a:schemeClr>
                  </a:glow>
                </a:effectLst>
              </a:rPr>
              <a:t>Four Living Creatures</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a:t>
            </a:r>
            <a:r>
              <a:rPr lang="en-US" i="1" dirty="0" err="1" smtClean="0">
                <a:effectLst>
                  <a:glow rad="101600">
                    <a:schemeClr val="bg1">
                      <a:alpha val="60000"/>
                    </a:schemeClr>
                  </a:glow>
                </a:effectLst>
              </a:rPr>
              <a:t>Cherubims</a:t>
            </a:r>
            <a:r>
              <a:rPr lang="en-US" i="1" dirty="0" smtClean="0">
                <a:effectLst>
                  <a:glow rad="101600">
                    <a:schemeClr val="bg1">
                      <a:alpha val="60000"/>
                    </a:schemeClr>
                  </a:glow>
                </a:effectLst>
              </a:rPr>
              <a:t>”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(Ezekiel 10:15-20)</a:t>
            </a:r>
            <a:endParaRPr lang="en-US" i="1" dirty="0">
              <a:effectLst>
                <a:glow rad="101600">
                  <a:schemeClr val="bg1">
                    <a:alpha val="60000"/>
                  </a:schemeClr>
                </a:glow>
              </a:effectLst>
            </a:endParaRPr>
          </a:p>
        </p:txBody>
      </p:sp>
      <p:pic>
        <p:nvPicPr>
          <p:cNvPr id="13314" name="Picture 2" descr="http://4.bp.blogspot.com/-QEoEpVjI2QY/UKRHc0OKAxI/AAAAAAAAKPg/AiczknZF5qA/s1600/cherubim.jpg"/>
          <p:cNvPicPr>
            <a:picLocks noChangeAspect="1" noChangeArrowheads="1"/>
          </p:cNvPicPr>
          <p:nvPr/>
        </p:nvPicPr>
        <p:blipFill>
          <a:blip r:embed="rId4" cstate="print"/>
          <a:srcRect r="-291" b="15702"/>
          <a:stretch>
            <a:fillRect/>
          </a:stretch>
        </p:blipFill>
        <p:spPr bwMode="auto">
          <a:xfrm>
            <a:off x="8442960" y="178724"/>
            <a:ext cx="3276600"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691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 to="" calcmode="lin" valueType="num">
                                      <p:cBhvr>
                                        <p:cTn id="12"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0" y="0"/>
            <a:ext cx="12192000" cy="6858000"/>
          </a:xfrm>
          <a:prstGeom prst="rect">
            <a:avLst/>
          </a:prstGeom>
          <a:noFill/>
        </p:spPr>
      </p:pic>
      <p:sp>
        <p:nvSpPr>
          <p:cNvPr id="3" name="Title 2"/>
          <p:cNvSpPr>
            <a:spLocks noGrp="1"/>
          </p:cNvSpPr>
          <p:nvPr>
            <p:ph type="title"/>
          </p:nvPr>
        </p:nvSpPr>
        <p:spPr>
          <a:xfrm>
            <a:off x="1352550" y="609600"/>
            <a:ext cx="4038600" cy="5638800"/>
          </a:xfrm>
        </p:spPr>
        <p:txBody>
          <a:bodyPr>
            <a:normAutofit fontScale="90000"/>
          </a:bodyPr>
          <a:lstStyle/>
          <a:p>
            <a:r>
              <a:rPr lang="en-US" i="1" dirty="0" smtClean="0">
                <a:effectLst>
                  <a:glow rad="101600">
                    <a:schemeClr val="bg1">
                      <a:alpha val="60000"/>
                    </a:schemeClr>
                  </a:glow>
                </a:effectLst>
              </a:rPr>
              <a:t>“Every one had four faces, and every one had four wings…And as they went, I heard the noise of their wings, like the noise of great waters, as the voice of the Almighty…”</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6743700" y="465513"/>
            <a:ext cx="4495800" cy="6858000"/>
          </a:xfrm>
        </p:spPr>
        <p:txBody>
          <a:bodyPr>
            <a:normAutofit/>
          </a:bodyPr>
          <a:lstStyle/>
          <a:p>
            <a:pPr algn="ctr">
              <a:buNone/>
            </a:pPr>
            <a:r>
              <a:rPr lang="en-US" sz="4000" i="1" dirty="0">
                <a:effectLst>
                  <a:glow rad="101600">
                    <a:schemeClr val="bg1">
                      <a:alpha val="60000"/>
                    </a:schemeClr>
                  </a:glow>
                </a:effectLst>
              </a:rPr>
              <a:t>“Their rings were high that they were dreadful; and their rings were full of eyes round about them. And when the living creatures went, the wheels went  by them.”</a:t>
            </a:r>
          </a:p>
        </p:txBody>
      </p:sp>
    </p:spTree>
    <p:extLst>
      <p:ext uri="{BB962C8B-B14F-4D97-AF65-F5344CB8AC3E}">
        <p14:creationId xmlns:p14="http://schemas.microsoft.com/office/powerpoint/2010/main" val="34700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qgw517v8ed3rv9s81tmbrg2.wpengine.netdna-cdn.com/wp-content/uploads/2013/03/WHEEL-WITHIN-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558"/>
            <a:ext cx="9121923" cy="6841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1.bp.blogspot.com/-BXsB6W_C-No/Ty084BSZHdI/AAAAAAAAAnM/HuQu4yAogqs/s1600/biblical_four_living_creatures_colo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810872"/>
            <a:ext cx="3627120"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08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12666"/>
            <a:ext cx="5835535" cy="6176963"/>
          </a:xfrm>
        </p:spPr>
        <p:txBody>
          <a:bodyPr>
            <a:noAutofit/>
          </a:bodyPr>
          <a:lstStyle/>
          <a:p>
            <a:r>
              <a:rPr lang="en-US" sz="3800" dirty="0" smtClean="0"/>
              <a:t>Lucifer was </a:t>
            </a:r>
            <a:r>
              <a:rPr lang="en-US" sz="3800" i="1" dirty="0"/>
              <a:t>“full of wisdom and perfect in beauty.” </a:t>
            </a:r>
          </a:p>
          <a:p>
            <a:r>
              <a:rPr lang="en-US" sz="3800" dirty="0"/>
              <a:t>God did not create </a:t>
            </a:r>
            <a:r>
              <a:rPr lang="en-US" sz="3800" dirty="0" smtClean="0"/>
              <a:t>Lucifer </a:t>
            </a:r>
            <a:r>
              <a:rPr lang="en-US" sz="3800" dirty="0"/>
              <a:t>as an evil being. </a:t>
            </a:r>
          </a:p>
          <a:p>
            <a:r>
              <a:rPr lang="en-US" sz="3800" dirty="0"/>
              <a:t>The angels, like man, were created with a free </a:t>
            </a:r>
            <a:r>
              <a:rPr lang="en-US" sz="3800" dirty="0" smtClean="0"/>
              <a:t>will. </a:t>
            </a:r>
            <a:endParaRPr lang="en-US" sz="3800" dirty="0"/>
          </a:p>
          <a:p>
            <a:r>
              <a:rPr lang="en-US" sz="3800" dirty="0"/>
              <a:t>They were fully able to reject God’s will and rebel against His authority if they chose.</a:t>
            </a:r>
          </a:p>
          <a:p>
            <a:endParaRPr lang="en-US" sz="3800" dirty="0"/>
          </a:p>
        </p:txBody>
      </p:sp>
      <p:pic>
        <p:nvPicPr>
          <p:cNvPr id="4" name="Picture 3"/>
          <p:cNvPicPr>
            <a:picLocks noChangeAspect="1"/>
          </p:cNvPicPr>
          <p:nvPr/>
        </p:nvPicPr>
        <p:blipFill>
          <a:blip r:embed="rId2"/>
          <a:stretch>
            <a:fillRect/>
          </a:stretch>
        </p:blipFill>
        <p:spPr>
          <a:xfrm>
            <a:off x="5966311" y="1066515"/>
            <a:ext cx="6225689" cy="4669267"/>
          </a:xfrm>
          <a:prstGeom prst="rect">
            <a:avLst/>
          </a:prstGeom>
        </p:spPr>
      </p:pic>
    </p:spTree>
    <p:extLst>
      <p:ext uri="{BB962C8B-B14F-4D97-AF65-F5344CB8AC3E}">
        <p14:creationId xmlns:p14="http://schemas.microsoft.com/office/powerpoint/2010/main" val="301145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tr. Daniel White\Desktop\Bible pictures\Satan-Devil and demons\dore_satan_falls.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382386" y="1752600"/>
            <a:ext cx="3952875" cy="4953000"/>
          </a:xfrm>
          <a:prstGeom prst="rect">
            <a:avLst/>
          </a:prstGeom>
          <a:noFill/>
        </p:spPr>
      </p:pic>
      <p:sp>
        <p:nvSpPr>
          <p:cNvPr id="2" name="Title 1"/>
          <p:cNvSpPr>
            <a:spLocks noGrp="1"/>
          </p:cNvSpPr>
          <p:nvPr>
            <p:ph type="title"/>
          </p:nvPr>
        </p:nvSpPr>
        <p:spPr>
          <a:xfrm>
            <a:off x="0" y="838200"/>
            <a:ext cx="12192000" cy="1143000"/>
          </a:xfrm>
        </p:spPr>
        <p:txBody>
          <a:bodyPr>
            <a:noAutofit/>
          </a:bodyPr>
          <a:lstStyle/>
          <a:p>
            <a:pPr algn="ctr"/>
            <a:r>
              <a:rPr lang="en-US" sz="3900" i="1" dirty="0"/>
              <a:t>Satan a Fallen Star (angel)</a:t>
            </a:r>
            <a:r>
              <a:rPr lang="en-US" sz="3900" dirty="0">
                <a:solidFill>
                  <a:srgbClr val="FFFF00"/>
                </a:solidFill>
              </a:rPr>
              <a:t> </a:t>
            </a:r>
            <a:br>
              <a:rPr lang="en-US" sz="3900" dirty="0">
                <a:solidFill>
                  <a:srgbClr val="FFFF00"/>
                </a:solidFill>
              </a:rPr>
            </a:br>
            <a:r>
              <a:rPr lang="en-US" sz="3900" dirty="0">
                <a:solidFill>
                  <a:srgbClr val="FFFF00"/>
                </a:solidFill>
              </a:rPr>
              <a:t>Five foolish and fatal </a:t>
            </a:r>
            <a:r>
              <a:rPr lang="en-US" sz="3900" i="1" dirty="0">
                <a:solidFill>
                  <a:srgbClr val="FFFF00"/>
                </a:solidFill>
              </a:rPr>
              <a:t>“I will’s” </a:t>
            </a:r>
            <a:r>
              <a:rPr lang="en-US" sz="3900" dirty="0">
                <a:solidFill>
                  <a:srgbClr val="FFFF00"/>
                </a:solidFill>
              </a:rPr>
              <a:t>of the </a:t>
            </a:r>
            <a:r>
              <a:rPr lang="en-US" sz="3900" dirty="0" smtClean="0">
                <a:solidFill>
                  <a:srgbClr val="FFFF00"/>
                </a:solidFill>
              </a:rPr>
              <a:t>devil </a:t>
            </a:r>
            <a:r>
              <a:rPr lang="en-US" sz="3900" i="1" dirty="0" smtClean="0">
                <a:solidFill>
                  <a:srgbClr val="FFFF00"/>
                </a:solidFill>
              </a:rPr>
              <a:t>(Isaiah </a:t>
            </a:r>
            <a:r>
              <a:rPr lang="en-US" sz="3900" i="1" dirty="0">
                <a:solidFill>
                  <a:srgbClr val="FFFF00"/>
                </a:solidFill>
              </a:rPr>
              <a:t>14:12-14)</a:t>
            </a:r>
            <a:r>
              <a:rPr lang="en-US" sz="3900" dirty="0">
                <a:solidFill>
                  <a:srgbClr val="FFFF00"/>
                </a:solidFill>
              </a:rPr>
              <a:t/>
            </a:r>
            <a:br>
              <a:rPr lang="en-US" sz="3900" dirty="0">
                <a:solidFill>
                  <a:srgbClr val="FFFF00"/>
                </a:solidFill>
              </a:rPr>
            </a:br>
            <a:r>
              <a:rPr lang="en-US" sz="3900" dirty="0" smtClean="0">
                <a:solidFill>
                  <a:srgbClr val="FFFF00"/>
                </a:solidFill>
              </a:rPr>
              <a:t/>
            </a:r>
            <a:br>
              <a:rPr lang="en-US" sz="3900" dirty="0" smtClean="0">
                <a:solidFill>
                  <a:srgbClr val="FFFF00"/>
                </a:solidFill>
              </a:rPr>
            </a:br>
            <a:endParaRPr lang="en-US" sz="3900" i="1" dirty="0"/>
          </a:p>
        </p:txBody>
      </p:sp>
      <p:sp>
        <p:nvSpPr>
          <p:cNvPr id="3" name="Content Placeholder 2"/>
          <p:cNvSpPr>
            <a:spLocks noGrp="1"/>
          </p:cNvSpPr>
          <p:nvPr>
            <p:ph idx="1"/>
          </p:nvPr>
        </p:nvSpPr>
        <p:spPr>
          <a:xfrm>
            <a:off x="4461163" y="1752600"/>
            <a:ext cx="7348451" cy="5257800"/>
          </a:xfrm>
        </p:spPr>
        <p:txBody>
          <a:bodyPr>
            <a:normAutofit/>
          </a:bodyPr>
          <a:lstStyle/>
          <a:p>
            <a:pPr>
              <a:buFont typeface="Arial" charset="0"/>
              <a:buChar char="•"/>
            </a:pPr>
            <a:r>
              <a:rPr lang="en-US" sz="3600" i="1" dirty="0" smtClean="0">
                <a:solidFill>
                  <a:srgbClr val="FFFF00"/>
                </a:solidFill>
              </a:rPr>
              <a:t>I will ascend into heaven</a:t>
            </a:r>
          </a:p>
          <a:p>
            <a:pPr>
              <a:buFont typeface="Arial" charset="0"/>
              <a:buChar char="•"/>
            </a:pPr>
            <a:r>
              <a:rPr lang="en-US" sz="3600" i="1" dirty="0" smtClean="0">
                <a:solidFill>
                  <a:srgbClr val="FFFF00"/>
                </a:solidFill>
              </a:rPr>
              <a:t>I will exalt my throne above the stars of God</a:t>
            </a:r>
          </a:p>
          <a:p>
            <a:pPr>
              <a:buFont typeface="Arial" charset="0"/>
              <a:buChar char="•"/>
            </a:pPr>
            <a:r>
              <a:rPr lang="en-US" sz="3600" i="1" dirty="0" smtClean="0">
                <a:solidFill>
                  <a:srgbClr val="FFFF00"/>
                </a:solidFill>
              </a:rPr>
              <a:t>I will sit also upon the mount of the congregation, in the sides of the north</a:t>
            </a:r>
          </a:p>
          <a:p>
            <a:pPr>
              <a:buFont typeface="Arial" charset="0"/>
              <a:buChar char="•"/>
            </a:pPr>
            <a:r>
              <a:rPr lang="en-US" sz="3600" i="1" dirty="0" smtClean="0">
                <a:solidFill>
                  <a:srgbClr val="FFFF00"/>
                </a:solidFill>
              </a:rPr>
              <a:t>I will ascend  above the heights of the clouds</a:t>
            </a:r>
          </a:p>
          <a:p>
            <a:pPr>
              <a:buFont typeface="Arial" charset="0"/>
              <a:buChar char="•"/>
            </a:pPr>
            <a:r>
              <a:rPr lang="en-US" sz="3600" i="1" dirty="0" smtClean="0">
                <a:solidFill>
                  <a:srgbClr val="FFFF00"/>
                </a:solidFill>
              </a:rPr>
              <a:t>I will be like the most High</a:t>
            </a:r>
            <a:endParaRPr lang="en-US" sz="3600" i="1" dirty="0">
              <a:solidFill>
                <a:srgbClr val="FFFF00"/>
              </a:solidFill>
            </a:endParaRPr>
          </a:p>
        </p:txBody>
      </p:sp>
      <p:pic>
        <p:nvPicPr>
          <p:cNvPr id="20483" name="Picture 3" descr="C:\Users\Ptr. Daniel White\Desktop\Bible pictures\Satan-Devil and demons\1111_275px-GustaveDoreParadiseLostSatanProfile.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946406" y="2262447"/>
            <a:ext cx="3223846" cy="3657600"/>
          </a:xfrm>
          <a:prstGeom prst="ellipse">
            <a:avLst/>
          </a:prstGeom>
          <a:ln>
            <a:noFill/>
          </a:ln>
          <a:effectLst>
            <a:softEdge rad="112500"/>
          </a:effectLst>
        </p:spPr>
      </p:pic>
    </p:spTree>
    <p:extLst>
      <p:ext uri="{BB962C8B-B14F-4D97-AF65-F5344CB8AC3E}">
        <p14:creationId xmlns:p14="http://schemas.microsoft.com/office/powerpoint/2010/main" val="336800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83"/>
                                        </p:tgtEl>
                                        <p:attrNameLst>
                                          <p:attrName>style.visibility</p:attrName>
                                        </p:attrNameLst>
                                      </p:cBhvr>
                                      <p:to>
                                        <p:strVal val="visible"/>
                                      </p:to>
                                    </p:set>
                                    <p:animEffect transition="in" filter="fade">
                                      <p:cBhvr>
                                        <p:cTn id="32"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229711"/>
            <a:ext cx="12318015" cy="8191480"/>
          </a:xfrm>
          <a:prstGeom prst="rect">
            <a:avLst/>
          </a:prstGeom>
        </p:spPr>
      </p:pic>
      <p:pic>
        <p:nvPicPr>
          <p:cNvPr id="6" name="Picture 5"/>
          <p:cNvPicPr>
            <a:picLocks noChangeAspect="1"/>
          </p:cNvPicPr>
          <p:nvPr/>
        </p:nvPicPr>
        <p:blipFill rotWithShape="1">
          <a:blip r:embed="rId3"/>
          <a:srcRect l="-1" t="-154" r="48868" b="22912"/>
          <a:stretch/>
        </p:blipFill>
        <p:spPr>
          <a:xfrm>
            <a:off x="3107093" y="217422"/>
            <a:ext cx="3489649" cy="5297214"/>
          </a:xfrm>
          <a:prstGeom prst="ellipse">
            <a:avLst/>
          </a:prstGeom>
          <a:ln>
            <a:noFill/>
          </a:ln>
          <a:effectLst>
            <a:softEdge rad="112500"/>
          </a:effectLst>
        </p:spPr>
      </p:pic>
    </p:spTree>
    <p:extLst>
      <p:ext uri="{BB962C8B-B14F-4D97-AF65-F5344CB8AC3E}">
        <p14:creationId xmlns:p14="http://schemas.microsoft.com/office/powerpoint/2010/main" val="176305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image28.jpg"/>
          <p:cNvPicPr>
            <a:picLocks noChangeAspect="1" noChangeArrowheads="1"/>
          </p:cNvPicPr>
          <p:nvPr/>
        </p:nvPicPr>
        <p:blipFill>
          <a:blip r:embed="rId3" cstate="print"/>
          <a:srcRect l="8998" t="39543" r="52865" b="31699"/>
          <a:stretch>
            <a:fillRect/>
          </a:stretch>
        </p:blipFill>
        <p:spPr bwMode="auto">
          <a:xfrm flipH="1">
            <a:off x="3175504" y="1547504"/>
            <a:ext cx="5840991" cy="3222616"/>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0" y="228600"/>
            <a:ext cx="12192000" cy="1189038"/>
          </a:xfrm>
        </p:spPr>
        <p:txBody>
          <a:bodyPr>
            <a:normAutofit fontScale="90000"/>
          </a:bodyPr>
          <a:lstStyle/>
          <a:p>
            <a:pPr algn="ctr"/>
            <a:r>
              <a:rPr lang="en-US" i="1" dirty="0" smtClean="0"/>
              <a:t>“His tail drew a third part of the stars of heaven,                      and did cast them to the earth…”</a:t>
            </a:r>
            <a:endParaRPr lang="en-US" i="1" dirty="0"/>
          </a:p>
        </p:txBody>
      </p:sp>
      <p:sp>
        <p:nvSpPr>
          <p:cNvPr id="5" name="Content Placeholder 4"/>
          <p:cNvSpPr>
            <a:spLocks noGrp="1"/>
          </p:cNvSpPr>
          <p:nvPr>
            <p:ph idx="1"/>
          </p:nvPr>
        </p:nvSpPr>
        <p:spPr>
          <a:xfrm>
            <a:off x="515388" y="4770120"/>
            <a:ext cx="11676611" cy="2819400"/>
          </a:xfrm>
        </p:spPr>
        <p:txBody>
          <a:bodyPr>
            <a:noAutofit/>
          </a:bodyPr>
          <a:lstStyle/>
          <a:p>
            <a:r>
              <a:rPr lang="en-US" sz="3600" dirty="0"/>
              <a:t>Stars of heaven = </a:t>
            </a:r>
            <a:r>
              <a:rPr lang="en-US" sz="3600" dirty="0" smtClean="0"/>
              <a:t>angels</a:t>
            </a:r>
            <a:endParaRPr lang="en-US" sz="3600" dirty="0"/>
          </a:p>
          <a:p>
            <a:r>
              <a:rPr lang="en-US" sz="3600" dirty="0"/>
              <a:t>1/3 followed Satan in his rebellion</a:t>
            </a:r>
          </a:p>
          <a:p>
            <a:r>
              <a:rPr lang="en-US" sz="3600" i="1" dirty="0">
                <a:solidFill>
                  <a:srgbClr val="FFFF00"/>
                </a:solidFill>
              </a:rPr>
              <a:t>Isaiah 14:12-15; Ezekiel 28:12-16; II Peter 2:4; Jude 6</a:t>
            </a:r>
          </a:p>
        </p:txBody>
      </p:sp>
    </p:spTree>
    <p:extLst>
      <p:ext uri="{BB962C8B-B14F-4D97-AF65-F5344CB8AC3E}">
        <p14:creationId xmlns:p14="http://schemas.microsoft.com/office/powerpoint/2010/main" val="95739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Satan-Devil and demons\Satan&amp;Demons\Satan in council 1194-4.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2917371" y="0"/>
            <a:ext cx="6204355" cy="6858000"/>
          </a:xfrm>
          <a:prstGeom prst="rect">
            <a:avLst/>
          </a:prstGeom>
          <a:noFill/>
        </p:spPr>
      </p:pic>
    </p:spTree>
    <p:extLst>
      <p:ext uri="{BB962C8B-B14F-4D97-AF65-F5344CB8AC3E}">
        <p14:creationId xmlns:p14="http://schemas.microsoft.com/office/powerpoint/2010/main" val="380742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9" y="196449"/>
            <a:ext cx="12112101" cy="1325563"/>
          </a:xfrm>
        </p:spPr>
        <p:txBody>
          <a:bodyPr/>
          <a:lstStyle/>
          <a:p>
            <a:pPr algn="ctr"/>
            <a:r>
              <a:rPr lang="en-US" b="1" dirty="0">
                <a:solidFill>
                  <a:schemeClr val="accent4">
                    <a:lumMod val="20000"/>
                    <a:lumOff val="80000"/>
                  </a:schemeClr>
                </a:solidFill>
              </a:rPr>
              <a:t>Paul warns about the devil and </a:t>
            </a:r>
            <a:r>
              <a:rPr lang="en-US" b="1" dirty="0" smtClean="0">
                <a:solidFill>
                  <a:schemeClr val="accent4">
                    <a:lumMod val="20000"/>
                    <a:lumOff val="80000"/>
                  </a:schemeClr>
                </a:solidFill>
              </a:rPr>
              <a:t/>
            </a:r>
            <a:br>
              <a:rPr lang="en-US" b="1" dirty="0" smtClean="0">
                <a:solidFill>
                  <a:schemeClr val="accent4">
                    <a:lumMod val="20000"/>
                    <a:lumOff val="80000"/>
                  </a:schemeClr>
                </a:solidFill>
              </a:rPr>
            </a:br>
            <a:r>
              <a:rPr lang="en-US" b="1" dirty="0" smtClean="0">
                <a:solidFill>
                  <a:schemeClr val="accent4">
                    <a:lumMod val="20000"/>
                    <a:lumOff val="80000"/>
                  </a:schemeClr>
                </a:solidFill>
              </a:rPr>
              <a:t>his </a:t>
            </a:r>
            <a:r>
              <a:rPr lang="en-US" b="1" dirty="0">
                <a:solidFill>
                  <a:schemeClr val="accent4">
                    <a:lumMod val="20000"/>
                    <a:lumOff val="80000"/>
                  </a:schemeClr>
                </a:solidFill>
              </a:rPr>
              <a:t>wicked (but highly organized) cohorts</a:t>
            </a:r>
          </a:p>
        </p:txBody>
      </p:sp>
      <p:sp>
        <p:nvSpPr>
          <p:cNvPr id="3" name="Content Placeholder 2"/>
          <p:cNvSpPr>
            <a:spLocks noGrp="1"/>
          </p:cNvSpPr>
          <p:nvPr>
            <p:ph idx="1"/>
          </p:nvPr>
        </p:nvSpPr>
        <p:spPr>
          <a:xfrm>
            <a:off x="6569476" y="1825624"/>
            <a:ext cx="5521910" cy="5032375"/>
          </a:xfrm>
        </p:spPr>
        <p:txBody>
          <a:bodyPr>
            <a:normAutofit lnSpcReduction="10000"/>
          </a:bodyPr>
          <a:lstStyle/>
          <a:p>
            <a:pPr marL="0" indent="0" algn="ctr">
              <a:buNone/>
            </a:pPr>
            <a:r>
              <a:rPr lang="en-US" sz="3600" i="1" dirty="0" smtClean="0"/>
              <a:t>"</a:t>
            </a:r>
            <a:r>
              <a:rPr lang="en-US" sz="3600" i="1" dirty="0"/>
              <a:t>Put on the whole </a:t>
            </a:r>
            <a:r>
              <a:rPr lang="en-US" sz="3600" i="1" dirty="0" err="1"/>
              <a:t>armour</a:t>
            </a:r>
            <a:r>
              <a:rPr lang="en-US" sz="3600" i="1" dirty="0"/>
              <a:t> of God, that ye may be able to stand against the wiles of the devil. For we wrestle not against flesh and blood, but against principalities, against powers, against the rulers of the darkness of this world, against spiritual wickedness in high </a:t>
            </a:r>
            <a:r>
              <a:rPr lang="en-US" sz="3600" i="1" dirty="0" smtClean="0"/>
              <a:t>places." </a:t>
            </a:r>
            <a:r>
              <a:rPr lang="en-US" sz="3600" i="1" dirty="0"/>
              <a:t>(Eph. </a:t>
            </a:r>
            <a:r>
              <a:rPr lang="en-US" sz="3600" i="1" dirty="0" smtClean="0"/>
              <a:t>6:11-12)</a:t>
            </a:r>
            <a:endParaRPr lang="en-US" sz="3600" i="1" dirty="0"/>
          </a:p>
        </p:txBody>
      </p:sp>
      <p:pic>
        <p:nvPicPr>
          <p:cNvPr id="5" name="Picture 4"/>
          <p:cNvPicPr>
            <a:picLocks noChangeAspect="1"/>
          </p:cNvPicPr>
          <p:nvPr/>
        </p:nvPicPr>
        <p:blipFill>
          <a:blip r:embed="rId2"/>
          <a:stretch>
            <a:fillRect/>
          </a:stretch>
        </p:blipFill>
        <p:spPr>
          <a:xfrm>
            <a:off x="258654" y="2587529"/>
            <a:ext cx="6140054" cy="3085301"/>
          </a:xfrm>
          <a:prstGeom prst="rect">
            <a:avLst/>
          </a:prstGeom>
        </p:spPr>
      </p:pic>
    </p:spTree>
    <p:extLst>
      <p:ext uri="{BB962C8B-B14F-4D97-AF65-F5344CB8AC3E}">
        <p14:creationId xmlns:p14="http://schemas.microsoft.com/office/powerpoint/2010/main" val="75296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smtClean="0">
                <a:solidFill>
                  <a:srgbClr val="FFFF00"/>
                </a:solidFill>
              </a:rPr>
              <a:t>Topics to be studied</a:t>
            </a:r>
            <a:endParaRPr lang="en-US" dirty="0">
              <a:solidFill>
                <a:srgbClr val="FFFF00"/>
              </a:solidFill>
            </a:endParaRPr>
          </a:p>
        </p:txBody>
      </p:sp>
      <p:sp>
        <p:nvSpPr>
          <p:cNvPr id="3" name="Content Placeholder 2"/>
          <p:cNvSpPr>
            <a:spLocks noGrp="1"/>
          </p:cNvSpPr>
          <p:nvPr>
            <p:ph idx="1"/>
          </p:nvPr>
        </p:nvSpPr>
        <p:spPr>
          <a:xfrm>
            <a:off x="739602" y="1219200"/>
            <a:ext cx="6172200" cy="5257800"/>
          </a:xfrm>
        </p:spPr>
        <p:txBody>
          <a:bodyPr>
            <a:noAutofit/>
          </a:bodyPr>
          <a:lstStyle/>
          <a:p>
            <a:r>
              <a:rPr lang="en-US" sz="3600" dirty="0" smtClean="0"/>
              <a:t>His existence</a:t>
            </a:r>
          </a:p>
          <a:p>
            <a:r>
              <a:rPr lang="en-US" sz="3600" dirty="0" smtClean="0"/>
              <a:t>His origin</a:t>
            </a:r>
          </a:p>
          <a:p>
            <a:r>
              <a:rPr lang="en-US" sz="3600" dirty="0" smtClean="0"/>
              <a:t>His fall</a:t>
            </a:r>
          </a:p>
          <a:p>
            <a:r>
              <a:rPr lang="en-US" sz="3600" dirty="0" smtClean="0">
                <a:solidFill>
                  <a:srgbClr val="FFFF00"/>
                </a:solidFill>
              </a:rPr>
              <a:t>His personality</a:t>
            </a:r>
          </a:p>
          <a:p>
            <a:r>
              <a:rPr lang="en-US" sz="3600" dirty="0" smtClean="0">
                <a:solidFill>
                  <a:srgbClr val="FFFF00"/>
                </a:solidFill>
              </a:rPr>
              <a:t>His names</a:t>
            </a:r>
          </a:p>
          <a:p>
            <a:r>
              <a:rPr lang="en-US" sz="3600" dirty="0" smtClean="0"/>
              <a:t>His activities</a:t>
            </a:r>
          </a:p>
          <a:p>
            <a:r>
              <a:rPr lang="en-US" sz="3600" dirty="0" smtClean="0"/>
              <a:t>His location – present and future</a:t>
            </a:r>
          </a:p>
          <a:p>
            <a:r>
              <a:rPr lang="en-US" sz="3600" dirty="0" smtClean="0"/>
              <a:t>Our victory over him</a:t>
            </a:r>
            <a:endParaRPr lang="en-US" sz="36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551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9258"/>
            <a:ext cx="7557796" cy="6858000"/>
          </a:xfrm>
        </p:spPr>
        <p:txBody>
          <a:bodyPr>
            <a:noAutofit/>
          </a:bodyPr>
          <a:lstStyle/>
          <a:p>
            <a:r>
              <a:rPr lang="en-US" sz="3600" dirty="0"/>
              <a:t>The basic sin, </a:t>
            </a:r>
            <a:r>
              <a:rPr lang="en-US" sz="3600" dirty="0" smtClean="0"/>
              <a:t>of </a:t>
            </a:r>
            <a:r>
              <a:rPr lang="en-US" sz="3600" dirty="0"/>
              <a:t>both man and angels, is the </a:t>
            </a:r>
            <a:r>
              <a:rPr lang="en-US" sz="3600" dirty="0" smtClean="0"/>
              <a:t>sin of pride </a:t>
            </a:r>
            <a:r>
              <a:rPr lang="en-US" sz="3600" i="1" dirty="0" smtClean="0"/>
              <a:t>(I John 2:16). </a:t>
            </a:r>
          </a:p>
          <a:p>
            <a:r>
              <a:rPr lang="en-US" sz="3600" dirty="0" smtClean="0"/>
              <a:t>Satan’s </a:t>
            </a:r>
            <a:r>
              <a:rPr lang="en-US" sz="3600" i="1" dirty="0" smtClean="0"/>
              <a:t>“I will’s” (</a:t>
            </a:r>
            <a:r>
              <a:rPr lang="en-US" sz="3600" i="1" dirty="0"/>
              <a:t>Isaiah </a:t>
            </a:r>
            <a:r>
              <a:rPr lang="en-US" sz="3600" i="1" dirty="0" smtClean="0"/>
              <a:t>14:13,14) </a:t>
            </a:r>
            <a:r>
              <a:rPr lang="en-US" sz="3600" dirty="0" smtClean="0"/>
              <a:t>could </a:t>
            </a:r>
            <a:r>
              <a:rPr lang="en-US" sz="3600" dirty="0"/>
              <a:t>hardly be </a:t>
            </a:r>
            <a:r>
              <a:rPr lang="en-US" sz="3600" dirty="0" smtClean="0"/>
              <a:t>seen as the actions </a:t>
            </a:r>
            <a:r>
              <a:rPr lang="en-US" sz="3600" dirty="0"/>
              <a:t>or motivations of an impersonal force</a:t>
            </a:r>
            <a:r>
              <a:rPr lang="en-US" sz="3600" dirty="0" smtClean="0"/>
              <a:t>.</a:t>
            </a:r>
          </a:p>
          <a:p>
            <a:r>
              <a:rPr lang="en-US" sz="3600" dirty="0"/>
              <a:t>Jesus also told us </a:t>
            </a:r>
            <a:r>
              <a:rPr lang="en-US" sz="3600" dirty="0" smtClean="0"/>
              <a:t>– </a:t>
            </a:r>
            <a:r>
              <a:rPr lang="en-US" sz="3600" i="1" dirty="0" smtClean="0"/>
              <a:t>“He </a:t>
            </a:r>
            <a:r>
              <a:rPr lang="en-US" sz="3600" i="1" dirty="0"/>
              <a:t>was a murderer from the beginning, and abode not in the truth, because there is no truth in him. When he </a:t>
            </a:r>
            <a:r>
              <a:rPr lang="en-US" sz="3600" i="1" dirty="0" err="1"/>
              <a:t>speaketh</a:t>
            </a:r>
            <a:r>
              <a:rPr lang="en-US" sz="3600" i="1" dirty="0"/>
              <a:t> a lie, he </a:t>
            </a:r>
            <a:r>
              <a:rPr lang="en-US" sz="3600" i="1" dirty="0" err="1"/>
              <a:t>speaketh</a:t>
            </a:r>
            <a:r>
              <a:rPr lang="en-US" sz="3600" i="1" dirty="0"/>
              <a:t> of his own: for he is a liar, and the father of </a:t>
            </a:r>
            <a:r>
              <a:rPr lang="en-US" sz="3600" i="1" dirty="0" smtClean="0"/>
              <a:t>it.”(</a:t>
            </a:r>
            <a:r>
              <a:rPr lang="en-US" sz="3600" i="1" dirty="0"/>
              <a:t>John 8:44</a:t>
            </a:r>
            <a:r>
              <a:rPr lang="en-US" sz="3600" i="1" dirty="0" smtClean="0"/>
              <a:t>)</a:t>
            </a:r>
            <a:endParaRPr lang="en-US" sz="3600" i="1" dirty="0"/>
          </a:p>
        </p:txBody>
      </p:sp>
      <p:pic>
        <p:nvPicPr>
          <p:cNvPr id="4" name="Picture 3"/>
          <p:cNvPicPr>
            <a:picLocks noChangeAspect="1"/>
          </p:cNvPicPr>
          <p:nvPr/>
        </p:nvPicPr>
        <p:blipFill>
          <a:blip r:embed="rId2"/>
          <a:stretch>
            <a:fillRect/>
          </a:stretch>
        </p:blipFill>
        <p:spPr>
          <a:xfrm>
            <a:off x="7427953" y="1243187"/>
            <a:ext cx="4764047" cy="4991357"/>
          </a:xfrm>
          <a:prstGeom prst="rect">
            <a:avLst/>
          </a:prstGeom>
          <a:ln>
            <a:noFill/>
          </a:ln>
          <a:effectLst>
            <a:softEdge rad="112500"/>
          </a:effectLst>
        </p:spPr>
      </p:pic>
    </p:spTree>
    <p:extLst>
      <p:ext uri="{BB962C8B-B14F-4D97-AF65-F5344CB8AC3E}">
        <p14:creationId xmlns:p14="http://schemas.microsoft.com/office/powerpoint/2010/main" val="77971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65265"/>
            <a:ext cx="6999316" cy="6858000"/>
          </a:xfrm>
        </p:spPr>
        <p:txBody>
          <a:bodyPr>
            <a:normAutofit/>
          </a:bodyPr>
          <a:lstStyle/>
          <a:p>
            <a:r>
              <a:rPr lang="en-US" sz="4000" dirty="0"/>
              <a:t>It is crucial that Christians recognize the reality of </a:t>
            </a:r>
            <a:r>
              <a:rPr lang="en-US" sz="4000" dirty="0" smtClean="0"/>
              <a:t>Satan – He is our personal enemy </a:t>
            </a:r>
            <a:r>
              <a:rPr lang="en-US" sz="4000" i="1" dirty="0" smtClean="0"/>
              <a:t>(Matt. 13:39).</a:t>
            </a:r>
          </a:p>
          <a:p>
            <a:r>
              <a:rPr lang="en-US" sz="4000" dirty="0" smtClean="0"/>
              <a:t> We must understand </a:t>
            </a:r>
            <a:r>
              <a:rPr lang="en-US" sz="4000" dirty="0"/>
              <a:t>that </a:t>
            </a:r>
            <a:r>
              <a:rPr lang="en-US" sz="4000" dirty="0" smtClean="0"/>
              <a:t>we must </a:t>
            </a:r>
            <a:r>
              <a:rPr lang="en-US" sz="4000" i="1" dirty="0" smtClean="0"/>
              <a:t>“Be </a:t>
            </a:r>
            <a:r>
              <a:rPr lang="en-US" sz="4000" i="1" dirty="0"/>
              <a:t>sober, be vigilant; because your adversary the devil, as a roaring lion, </a:t>
            </a:r>
            <a:r>
              <a:rPr lang="en-US" sz="4000" i="1" dirty="0" err="1"/>
              <a:t>walketh</a:t>
            </a:r>
            <a:r>
              <a:rPr lang="en-US" sz="4000" i="1" dirty="0"/>
              <a:t> about, seeking whom he may </a:t>
            </a:r>
            <a:r>
              <a:rPr lang="en-US" sz="4000" i="1" dirty="0" smtClean="0"/>
              <a:t>devour.” (1 </a:t>
            </a:r>
            <a:r>
              <a:rPr lang="en-US" sz="4000" i="1" dirty="0"/>
              <a:t>Peter </a:t>
            </a:r>
            <a:r>
              <a:rPr lang="en-US" sz="4000" i="1" dirty="0" smtClean="0"/>
              <a:t>5:8)</a:t>
            </a:r>
            <a:endParaRPr lang="en-US" sz="4000" i="1" dirty="0"/>
          </a:p>
        </p:txBody>
      </p:sp>
      <p:pic>
        <p:nvPicPr>
          <p:cNvPr id="1026" name="Picture 2" descr="http://www.ichoosethisday.com/wp-content/uploads/2014/06/Website-Image-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1824" y="913850"/>
            <a:ext cx="4440787" cy="458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30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pngimg.com/upload/umbrella_PNG501.png"/>
          <p:cNvPicPr>
            <a:picLocks noChangeAspect="1" noChangeArrowheads="1"/>
          </p:cNvPicPr>
          <p:nvPr/>
        </p:nvPicPr>
        <p:blipFill rotWithShape="1">
          <a:blip r:embed="rId3">
            <a:extLst>
              <a:ext uri="{28A0092B-C50C-407E-A947-70E740481C1C}">
                <a14:useLocalDpi xmlns:a14="http://schemas.microsoft.com/office/drawing/2010/main" val="0"/>
              </a:ext>
            </a:extLst>
          </a:blip>
          <a:srcRect l="-1" t="3051" r="388" b="50544"/>
          <a:stretch/>
        </p:blipFill>
        <p:spPr bwMode="auto">
          <a:xfrm>
            <a:off x="2910171" y="1886704"/>
            <a:ext cx="3071315" cy="1219166"/>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6322" name="Picture 2" descr="C:\Users\Ptr. Daniel White\Desktop\Bible pictures\Bible mis\Miss\Copy of Good God Evil Devil.jpg"/>
          <p:cNvPicPr>
            <a:picLocks noChangeAspect="1" noChangeArrowheads="1"/>
          </p:cNvPicPr>
          <p:nvPr/>
        </p:nvPicPr>
        <p:blipFill>
          <a:blip r:embed="rId4" cstate="print"/>
          <a:srcRect l="4734" t="12444" r="5325" b="37778"/>
          <a:stretch>
            <a:fillRect/>
          </a:stretch>
        </p:blipFill>
        <p:spPr bwMode="auto">
          <a:xfrm>
            <a:off x="3266678" y="34598"/>
            <a:ext cx="2378529"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7"/>
          <p:cNvSpPr>
            <a:spLocks noChangeArrowheads="1"/>
          </p:cNvSpPr>
          <p:nvPr/>
        </p:nvSpPr>
        <p:spPr bwMode="auto">
          <a:xfrm>
            <a:off x="6756823" y="2599921"/>
            <a:ext cx="2819400" cy="1754326"/>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b="1" i="1" dirty="0">
                <a:solidFill>
                  <a:schemeClr val="bg1"/>
                </a:solidFill>
                <a:ea typeface="Times New Roman" pitchFamily="18" charset="0"/>
                <a:cs typeface="Arial" pitchFamily="34" charset="0"/>
              </a:rPr>
              <a:t>“Be sober, be vigilant; because your adversary the devil, as a roaring lion, </a:t>
            </a:r>
            <a:endParaRPr lang="en-US" b="1" dirty="0">
              <a:solidFill>
                <a:schemeClr val="bg1"/>
              </a:solidFill>
              <a:cs typeface="Arial" pitchFamily="34" charset="0"/>
            </a:endParaRPr>
          </a:p>
          <a:p>
            <a:pPr algn="ctr" defTabSz="914400" eaLnBrk="0" fontAlgn="base" hangingPunct="0">
              <a:spcBef>
                <a:spcPct val="0"/>
              </a:spcBef>
              <a:spcAft>
                <a:spcPct val="0"/>
              </a:spcAft>
            </a:pPr>
            <a:r>
              <a:rPr lang="en-US" b="1" i="1" dirty="0">
                <a:solidFill>
                  <a:schemeClr val="bg1"/>
                </a:solidFill>
                <a:ea typeface="Times New Roman" pitchFamily="18" charset="0"/>
                <a:cs typeface="Arial" pitchFamily="34" charset="0"/>
              </a:rPr>
              <a:t>walketh about, seeking whom he may devour.”           (I Peter 5:8)</a:t>
            </a:r>
            <a:endParaRPr lang="en-US" b="1" dirty="0">
              <a:solidFill>
                <a:schemeClr val="bg1"/>
              </a:solidFill>
              <a:cs typeface="Arial" pitchFamily="34" charset="0"/>
            </a:endParaRPr>
          </a:p>
        </p:txBody>
      </p:sp>
      <p:pic>
        <p:nvPicPr>
          <p:cNvPr id="8" name="Picture 8" descr="C:\Users\Ptr. Daniel White\Desktop\Bible pictures\Satan-Devil and demons\scan0020.jpg"/>
          <p:cNvPicPr>
            <a:picLocks noChangeAspect="1" noChangeArrowheads="1"/>
          </p:cNvPicPr>
          <p:nvPr/>
        </p:nvPicPr>
        <p:blipFill>
          <a:blip r:embed="rId5" cstate="print"/>
          <a:srcRect t="7351" r="3424" b="4441"/>
          <a:stretch>
            <a:fillRect/>
          </a:stretch>
        </p:blipFill>
        <p:spPr bwMode="auto">
          <a:xfrm>
            <a:off x="8839200" y="34598"/>
            <a:ext cx="2752725" cy="2590800"/>
          </a:xfrm>
          <a:prstGeom prst="ellipse">
            <a:avLst/>
          </a:prstGeom>
          <a:ln>
            <a:noFill/>
          </a:ln>
          <a:effectLst>
            <a:softEdge rad="112500"/>
          </a:effectLst>
        </p:spPr>
      </p:pic>
      <p:sp>
        <p:nvSpPr>
          <p:cNvPr id="56327" name="Rectangle 7"/>
          <p:cNvSpPr>
            <a:spLocks noChangeArrowheads="1"/>
          </p:cNvSpPr>
          <p:nvPr/>
        </p:nvSpPr>
        <p:spPr bwMode="auto">
          <a:xfrm>
            <a:off x="3429000" y="523599"/>
            <a:ext cx="2057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2000" b="1" i="1" dirty="0">
                <a:solidFill>
                  <a:srgbClr val="FFFF00"/>
                </a:solidFill>
                <a:effectLst>
                  <a:glow rad="101600">
                    <a:schemeClr val="bg1">
                      <a:alpha val="60000"/>
                    </a:schemeClr>
                  </a:glow>
                </a:effectLst>
                <a:latin typeface="Times New Roman" pitchFamily="18" charset="0"/>
                <a:ea typeface="Times New Roman" pitchFamily="18" charset="0"/>
                <a:cs typeface="Arial" pitchFamily="34" charset="0"/>
              </a:rPr>
              <a:t>God Almighty</a:t>
            </a:r>
            <a:endParaRPr lang="en-US" sz="2000" dirty="0">
              <a:solidFill>
                <a:srgbClr val="FFFF00"/>
              </a:solidFill>
              <a:effectLst>
                <a:glow rad="101600">
                  <a:schemeClr val="bg1">
                    <a:alpha val="60000"/>
                  </a:schemeClr>
                </a:glow>
              </a:effectLst>
              <a:latin typeface="Arial" pitchFamily="34" charset="0"/>
              <a:cs typeface="Arial" pitchFamily="34" charset="0"/>
            </a:endParaRPr>
          </a:p>
          <a:p>
            <a:pPr algn="ctr" defTabSz="914400" eaLnBrk="0" fontAlgn="base" hangingPunct="0">
              <a:spcBef>
                <a:spcPct val="0"/>
              </a:spcBef>
              <a:spcAft>
                <a:spcPct val="0"/>
              </a:spcAft>
            </a:pPr>
            <a:r>
              <a:rPr lang="en-US" sz="2000" b="1" i="1" dirty="0">
                <a:solidFill>
                  <a:srgbClr val="FFFF00"/>
                </a:solidFill>
                <a:effectLst>
                  <a:glow rad="101600">
                    <a:schemeClr val="bg1">
                      <a:alpha val="60000"/>
                    </a:schemeClr>
                  </a:glow>
                </a:effectLst>
                <a:latin typeface="Times New Roman" pitchFamily="18" charset="0"/>
                <a:ea typeface="Times New Roman" pitchFamily="18" charset="0"/>
                <a:cs typeface="Arial" pitchFamily="34" charset="0"/>
              </a:rPr>
              <a:t>(I Timothy 6:15)</a:t>
            </a:r>
            <a:endParaRPr lang="en-US" sz="2000" dirty="0">
              <a:solidFill>
                <a:srgbClr val="FFFF00"/>
              </a:solidFill>
              <a:effectLst>
                <a:glow rad="101600">
                  <a:schemeClr val="bg1">
                    <a:alpha val="60000"/>
                  </a:schemeClr>
                </a:glow>
              </a:effectLst>
              <a:latin typeface="Arial" pitchFamily="34" charset="0"/>
              <a:cs typeface="Arial" pitchFamily="34" charset="0"/>
            </a:endParaRPr>
          </a:p>
        </p:txBody>
      </p:sp>
      <p:sp>
        <p:nvSpPr>
          <p:cNvPr id="56328" name="Rectangle 8"/>
          <p:cNvSpPr>
            <a:spLocks noChangeArrowheads="1"/>
          </p:cNvSpPr>
          <p:nvPr/>
        </p:nvSpPr>
        <p:spPr bwMode="auto">
          <a:xfrm>
            <a:off x="1556825" y="1916692"/>
            <a:ext cx="57912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2000" b="1" i="1" dirty="0">
                <a:latin typeface="Times New Roman" pitchFamily="18" charset="0"/>
                <a:ea typeface="Times New Roman" pitchFamily="18" charset="0"/>
                <a:cs typeface="Arial" pitchFamily="34" charset="0"/>
              </a:rPr>
              <a:t>God Given</a:t>
            </a:r>
            <a:endParaRPr lang="en-US" sz="2000" dirty="0">
              <a:latin typeface="Arial" pitchFamily="34" charset="0"/>
              <a:cs typeface="Arial" pitchFamily="34" charset="0"/>
            </a:endParaRPr>
          </a:p>
          <a:p>
            <a:pPr algn="ctr" defTabSz="914400" eaLnBrk="0" fontAlgn="base" hangingPunct="0">
              <a:spcBef>
                <a:spcPct val="0"/>
              </a:spcBef>
              <a:spcAft>
                <a:spcPct val="0"/>
              </a:spcAft>
            </a:pPr>
            <a:r>
              <a:rPr lang="en-US" sz="2000" b="1" i="1" dirty="0">
                <a:latin typeface="Times New Roman" pitchFamily="18" charset="0"/>
                <a:ea typeface="Times New Roman" pitchFamily="18" charset="0"/>
                <a:cs typeface="Arial" pitchFamily="34" charset="0"/>
              </a:rPr>
              <a:t>Authority</a:t>
            </a:r>
            <a:endParaRPr lang="en-US" sz="2000" dirty="0">
              <a:latin typeface="Arial" pitchFamily="34" charset="0"/>
              <a:cs typeface="Arial" pitchFamily="34" charset="0"/>
            </a:endParaRPr>
          </a:p>
          <a:p>
            <a:pPr algn="ctr" defTabSz="914400" eaLnBrk="0" fontAlgn="base" hangingPunct="0">
              <a:spcBef>
                <a:spcPct val="0"/>
              </a:spcBef>
              <a:spcAft>
                <a:spcPct val="0"/>
              </a:spcAft>
            </a:pPr>
            <a:r>
              <a:rPr lang="en-US" sz="2000" b="1" i="1" dirty="0">
                <a:latin typeface="Times New Roman" pitchFamily="18" charset="0"/>
                <a:ea typeface="Times New Roman" pitchFamily="18" charset="0"/>
                <a:cs typeface="Arial" pitchFamily="34" charset="0"/>
              </a:rPr>
              <a:t>(Romans 13:1)</a:t>
            </a:r>
            <a:endParaRPr lang="en-US" sz="2000" dirty="0">
              <a:latin typeface="Arial" pitchFamily="34" charset="0"/>
              <a:cs typeface="Arial" pitchFamily="34" charset="0"/>
            </a:endParaRPr>
          </a:p>
        </p:txBody>
      </p:sp>
      <p:sp>
        <p:nvSpPr>
          <p:cNvPr id="56329" name="Rectangle 9"/>
          <p:cNvSpPr>
            <a:spLocks noChangeArrowheads="1"/>
          </p:cNvSpPr>
          <p:nvPr/>
        </p:nvSpPr>
        <p:spPr bwMode="auto">
          <a:xfrm>
            <a:off x="6705600" y="509454"/>
            <a:ext cx="2133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2400" b="1" i="1" dirty="0">
                <a:effectLst>
                  <a:glow rad="101600">
                    <a:schemeClr val="bg1">
                      <a:alpha val="60000"/>
                    </a:schemeClr>
                  </a:glow>
                </a:effectLst>
                <a:latin typeface="Times New Roman" pitchFamily="18" charset="0"/>
                <a:ea typeface="Times New Roman" pitchFamily="18" charset="0"/>
                <a:cs typeface="Arial" pitchFamily="34" charset="0"/>
              </a:rPr>
              <a:t>Satan</a:t>
            </a:r>
            <a:endParaRPr lang="en-US" sz="2400" dirty="0">
              <a:effectLst>
                <a:glow rad="101600">
                  <a:schemeClr val="bg1">
                    <a:alpha val="60000"/>
                  </a:schemeClr>
                </a:glow>
              </a:effectLst>
              <a:latin typeface="Arial" pitchFamily="34" charset="0"/>
              <a:cs typeface="Arial" pitchFamily="34" charset="0"/>
            </a:endParaRPr>
          </a:p>
          <a:p>
            <a:pPr algn="ctr" defTabSz="914400" fontAlgn="base">
              <a:spcBef>
                <a:spcPct val="0"/>
              </a:spcBef>
              <a:spcAft>
                <a:spcPct val="0"/>
              </a:spcAft>
            </a:pPr>
            <a:r>
              <a:rPr lang="en-US" sz="2400" b="1" i="1" dirty="0">
                <a:effectLst>
                  <a:glow rad="101600">
                    <a:schemeClr val="bg1">
                      <a:alpha val="60000"/>
                    </a:schemeClr>
                  </a:glow>
                </a:effectLst>
                <a:latin typeface="Times New Roman" pitchFamily="18" charset="0"/>
                <a:ea typeface="Times New Roman" pitchFamily="18" charset="0"/>
                <a:cs typeface="Arial" pitchFamily="34" charset="0"/>
              </a:rPr>
              <a:t>Destruction (John 10:10)</a:t>
            </a:r>
            <a:endParaRPr lang="en-US" sz="2400" dirty="0">
              <a:effectLst>
                <a:glow rad="101600">
                  <a:schemeClr val="bg1">
                    <a:alpha val="60000"/>
                  </a:schemeClr>
                </a:glow>
              </a:effectLst>
              <a:latin typeface="Arial" pitchFamily="34" charset="0"/>
              <a:cs typeface="Arial" pitchFamily="34" charset="0"/>
            </a:endParaRPr>
          </a:p>
        </p:txBody>
      </p:sp>
      <p:sp>
        <p:nvSpPr>
          <p:cNvPr id="56330" name="Rectangle 10"/>
          <p:cNvSpPr>
            <a:spLocks noChangeArrowheads="1"/>
          </p:cNvSpPr>
          <p:nvPr/>
        </p:nvSpPr>
        <p:spPr bwMode="auto">
          <a:xfrm>
            <a:off x="98691" y="3892582"/>
            <a:ext cx="2590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2400" b="1" i="1" dirty="0">
                <a:effectLst>
                  <a:glow rad="101600">
                    <a:schemeClr val="bg1">
                      <a:alpha val="60000"/>
                    </a:schemeClr>
                  </a:glow>
                </a:effectLst>
                <a:latin typeface="Times New Roman" pitchFamily="18" charset="0"/>
                <a:ea typeface="Times New Roman" pitchFamily="18" charset="0"/>
                <a:cs typeface="Arial" pitchFamily="34" charset="0"/>
              </a:rPr>
              <a:t>I Corinthians 11:3</a:t>
            </a:r>
            <a:endParaRPr lang="en-US" sz="2400" dirty="0">
              <a:effectLst>
                <a:glow rad="101600">
                  <a:schemeClr val="bg1">
                    <a:alpha val="60000"/>
                  </a:schemeClr>
                </a:glow>
              </a:effectLst>
              <a:latin typeface="Arial" pitchFamily="34" charset="0"/>
              <a:cs typeface="Arial" pitchFamily="34" charset="0"/>
            </a:endParaRPr>
          </a:p>
        </p:txBody>
      </p:sp>
      <p:sp>
        <p:nvSpPr>
          <p:cNvPr id="56331" name="Rectangle 11"/>
          <p:cNvSpPr>
            <a:spLocks noChangeArrowheads="1"/>
          </p:cNvSpPr>
          <p:nvPr/>
        </p:nvSpPr>
        <p:spPr bwMode="auto">
          <a:xfrm>
            <a:off x="115889" y="5592471"/>
            <a:ext cx="2209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2400" b="1" i="1" dirty="0">
                <a:effectLst>
                  <a:glow rad="101600">
                    <a:schemeClr val="bg1">
                      <a:alpha val="60000"/>
                    </a:schemeClr>
                  </a:glow>
                </a:effectLst>
                <a:latin typeface="Times New Roman" pitchFamily="18" charset="0"/>
                <a:ea typeface="Times New Roman" pitchFamily="18" charset="0"/>
                <a:cs typeface="Arial" pitchFamily="34" charset="0"/>
              </a:rPr>
              <a:t>Colossians 3:18</a:t>
            </a:r>
            <a:endParaRPr lang="en-US" sz="2400" dirty="0">
              <a:effectLst>
                <a:glow rad="101600">
                  <a:schemeClr val="bg1">
                    <a:alpha val="60000"/>
                  </a:schemeClr>
                </a:glow>
              </a:effectLst>
              <a:latin typeface="Arial" pitchFamily="34" charset="0"/>
              <a:cs typeface="Arial" pitchFamily="34" charset="0"/>
            </a:endParaRPr>
          </a:p>
        </p:txBody>
      </p:sp>
      <p:pic>
        <p:nvPicPr>
          <p:cNvPr id="2" name="Picture 1"/>
          <p:cNvPicPr>
            <a:picLocks noChangeAspect="1"/>
          </p:cNvPicPr>
          <p:nvPr/>
        </p:nvPicPr>
        <p:blipFill rotWithShape="1">
          <a:blip r:embed="rId6"/>
          <a:srcRect l="13514" t="-975"/>
          <a:stretch/>
        </p:blipFill>
        <p:spPr>
          <a:xfrm>
            <a:off x="3244358" y="3291432"/>
            <a:ext cx="1185635" cy="919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7"/>
          <a:srcRect l="7538" t="8136" r="17322"/>
          <a:stretch/>
        </p:blipFill>
        <p:spPr>
          <a:xfrm>
            <a:off x="4452425" y="3255925"/>
            <a:ext cx="1255992" cy="955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http://www.lawrence.edu/mfhe/styles/original/mfhe/www_core_communications/Everyone/governmen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7148" y="4231061"/>
            <a:ext cx="1837365" cy="830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https://pixabay.com/static/uploads/photo/2015/08/18/21/23/business-894846_960_7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6291" y="5303936"/>
            <a:ext cx="1659077" cy="11665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2977554" y="3191926"/>
            <a:ext cx="2929260" cy="1989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12620" y="1805475"/>
            <a:ext cx="3720662" cy="1423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8" descr="C:\Users\Ptr. Daniel White\Desktop\Bible pictures\Satan-Devil and demons\scan0020.jpg"/>
          <p:cNvPicPr>
            <a:picLocks noChangeAspect="1" noChangeArrowheads="1"/>
          </p:cNvPicPr>
          <p:nvPr/>
        </p:nvPicPr>
        <p:blipFill>
          <a:blip r:embed="rId5" cstate="print">
            <a:lum bright="-10000"/>
          </a:blip>
          <a:srcRect t="7351" r="3424" b="4441"/>
          <a:stretch>
            <a:fillRect/>
          </a:stretch>
        </p:blipFill>
        <p:spPr bwMode="auto">
          <a:xfrm>
            <a:off x="9144000" y="4173921"/>
            <a:ext cx="2651760" cy="2667000"/>
          </a:xfrm>
          <a:prstGeom prst="ellipse">
            <a:avLst/>
          </a:prstGeom>
          <a:ln>
            <a:noFill/>
          </a:ln>
          <a:effectLst>
            <a:softEdge rad="112500"/>
          </a:effectLst>
        </p:spPr>
      </p:pic>
    </p:spTree>
    <p:extLst>
      <p:ext uri="{BB962C8B-B14F-4D97-AF65-F5344CB8AC3E}">
        <p14:creationId xmlns:p14="http://schemas.microsoft.com/office/powerpoint/2010/main" val="237377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9"/>
                                        </p:tgtEl>
                                        <p:attrNameLst>
                                          <p:attrName>style.visibility</p:attrName>
                                        </p:attrNameLst>
                                      </p:cBhvr>
                                      <p:to>
                                        <p:strVal val="visible"/>
                                      </p:to>
                                    </p:set>
                                    <p:animEffect transition="in" filter="fade">
                                      <p:cBhvr>
                                        <p:cTn id="12" dur="2000"/>
                                        <p:tgtEl>
                                          <p:spTgt spid="56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33333E-6 -3.33333E-6 L 0.49493 -0.04282 " pathEditMode="relative" rAng="0" ptsTypes="AA">
                                      <p:cBhvr>
                                        <p:cTn id="36" dur="2000" fill="hold"/>
                                        <p:tgtEl>
                                          <p:spTgt spid="2052"/>
                                        </p:tgtEl>
                                        <p:attrNameLst>
                                          <p:attrName>ppt_x</p:attrName>
                                          <p:attrName>ppt_y</p:attrName>
                                        </p:attrNameLst>
                                      </p:cBhvr>
                                      <p:rCtr x="24740" y="-2153"/>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6329" grpId="0"/>
      <p:bldP spid="5"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4443"/>
            <a:ext cx="12078393" cy="6176963"/>
          </a:xfrm>
        </p:spPr>
        <p:txBody>
          <a:bodyPr>
            <a:normAutofit/>
          </a:bodyPr>
          <a:lstStyle/>
          <a:p>
            <a:r>
              <a:rPr lang="en-US" sz="3600" dirty="0"/>
              <a:t>It is impossible to overcome sin and temptation from the devil by ourselves, but Scripture tells us how to be </a:t>
            </a:r>
            <a:r>
              <a:rPr lang="en-US" sz="3600" dirty="0" smtClean="0"/>
              <a:t>strong</a:t>
            </a:r>
            <a:r>
              <a:rPr lang="en-US" sz="3600" dirty="0"/>
              <a:t> </a:t>
            </a:r>
            <a:r>
              <a:rPr lang="en-US" sz="3600" i="1" dirty="0" smtClean="0"/>
              <a:t>– “Be strong in the Lord and in the power of his might…”</a:t>
            </a:r>
          </a:p>
          <a:p>
            <a:r>
              <a:rPr lang="en-US" sz="3600" dirty="0" smtClean="0"/>
              <a:t>We </a:t>
            </a:r>
            <a:r>
              <a:rPr lang="en-US" sz="3600" dirty="0"/>
              <a:t>need to put on the </a:t>
            </a:r>
            <a:r>
              <a:rPr lang="en-US" sz="3600" dirty="0" smtClean="0"/>
              <a:t>whole </a:t>
            </a:r>
            <a:r>
              <a:rPr lang="en-US" sz="3600" dirty="0"/>
              <a:t>armor of God and withstand </a:t>
            </a:r>
            <a:r>
              <a:rPr lang="en-US" sz="3600" dirty="0" smtClean="0"/>
              <a:t>Satan’s deceptions and temptations </a:t>
            </a:r>
            <a:r>
              <a:rPr lang="en-US" sz="3600" i="1" dirty="0"/>
              <a:t>(Ephesians 6:13</a:t>
            </a:r>
            <a:r>
              <a:rPr lang="en-US" sz="3600" i="1" dirty="0" smtClean="0"/>
              <a:t>).</a:t>
            </a:r>
          </a:p>
          <a:p>
            <a:r>
              <a:rPr lang="en-US" sz="3600" i="1" dirty="0" smtClean="0">
                <a:solidFill>
                  <a:srgbClr val="FFFF00"/>
                </a:solidFill>
              </a:rPr>
              <a:t>We will study in detail our victory over Satan in a future message!</a:t>
            </a:r>
            <a:endParaRPr lang="en-US" sz="3600" i="1" dirty="0">
              <a:solidFill>
                <a:srgbClr val="FFFF00"/>
              </a:solidFill>
            </a:endParaRPr>
          </a:p>
          <a:p>
            <a:endParaRPr lang="en-US" sz="3600" dirty="0"/>
          </a:p>
        </p:txBody>
      </p:sp>
      <p:pic>
        <p:nvPicPr>
          <p:cNvPr id="4" name="Picture 3"/>
          <p:cNvPicPr>
            <a:picLocks noChangeAspect="1"/>
          </p:cNvPicPr>
          <p:nvPr/>
        </p:nvPicPr>
        <p:blipFill>
          <a:blip r:embed="rId2"/>
          <a:stretch>
            <a:fillRect/>
          </a:stretch>
        </p:blipFill>
        <p:spPr>
          <a:xfrm>
            <a:off x="3293989" y="3529792"/>
            <a:ext cx="6822826" cy="3328208"/>
          </a:xfrm>
          <a:prstGeom prst="rect">
            <a:avLst/>
          </a:prstGeom>
        </p:spPr>
      </p:pic>
    </p:spTree>
    <p:extLst>
      <p:ext uri="{BB962C8B-B14F-4D97-AF65-F5344CB8AC3E}">
        <p14:creationId xmlns:p14="http://schemas.microsoft.com/office/powerpoint/2010/main" val="12582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138" y="0"/>
            <a:ext cx="10515600" cy="1325563"/>
          </a:xfrm>
        </p:spPr>
        <p:txBody>
          <a:bodyPr>
            <a:scene3d>
              <a:camera prst="orthographicFront"/>
              <a:lightRig rig="threePt" dir="t"/>
            </a:scene3d>
            <a:sp3d extrusionH="57150">
              <a:bevelT w="38100" h="38100" prst="convex"/>
            </a:sp3d>
          </a:bodyPr>
          <a:lstStyle/>
          <a:p>
            <a:pPr algn="ctr"/>
            <a:r>
              <a:rPr lang="en-US" b="1" dirty="0" smtClean="0">
                <a:ln w="0"/>
                <a:solidFill>
                  <a:srgbClr val="FFFF00"/>
                </a:solidFill>
                <a:effectLst>
                  <a:glow rad="101600">
                    <a:schemeClr val="bg1">
                      <a:alpha val="60000"/>
                    </a:schemeClr>
                  </a:glow>
                  <a:reflection blurRad="6350" stA="53000" endA="300" endPos="35500" dir="5400000" sy="-90000" algn="bl" rotWithShape="0"/>
                </a:effectLst>
              </a:rPr>
              <a:t>Satan </a:t>
            </a:r>
            <a:r>
              <a:rPr lang="en-US" b="1" dirty="0">
                <a:ln w="0"/>
                <a:solidFill>
                  <a:srgbClr val="FFFF00"/>
                </a:solidFill>
                <a:effectLst>
                  <a:glow rad="101600">
                    <a:schemeClr val="bg1">
                      <a:alpha val="60000"/>
                    </a:schemeClr>
                  </a:glow>
                  <a:reflection blurRad="6350" stA="53000" endA="300" endPos="35500" dir="5400000" sy="-90000" algn="bl" rotWithShape="0"/>
                </a:effectLst>
              </a:rPr>
              <a:t>possesses </a:t>
            </a:r>
            <a:r>
              <a:rPr lang="en-US" b="1" dirty="0" smtClean="0">
                <a:ln w="0"/>
                <a:solidFill>
                  <a:srgbClr val="FFFF00"/>
                </a:solidFill>
                <a:effectLst>
                  <a:glow rad="101600">
                    <a:schemeClr val="bg1">
                      <a:alpha val="60000"/>
                    </a:schemeClr>
                  </a:glow>
                  <a:reflection blurRad="6350" stA="53000" endA="300" endPos="35500" dir="5400000" sy="-90000" algn="bl" rotWithShape="0"/>
                </a:effectLst>
              </a:rPr>
              <a:t>great intelligence</a:t>
            </a:r>
            <a:endParaRPr lang="en-US" b="1" dirty="0">
              <a:ln w="0"/>
              <a:solidFill>
                <a:srgbClr val="FFFF00"/>
              </a:solidFill>
              <a:effectLst>
                <a:glow rad="101600">
                  <a:schemeClr val="bg1">
                    <a:alpha val="60000"/>
                  </a:schemeClr>
                </a:glow>
                <a:reflection blurRad="6350" stA="53000" endA="300" endPos="35500" dir="5400000" sy="-90000" algn="bl" rotWithShape="0"/>
              </a:effectLst>
            </a:endParaRPr>
          </a:p>
        </p:txBody>
      </p:sp>
      <p:sp>
        <p:nvSpPr>
          <p:cNvPr id="3" name="Content Placeholder 2"/>
          <p:cNvSpPr>
            <a:spLocks noGrp="1"/>
          </p:cNvSpPr>
          <p:nvPr>
            <p:ph idx="1"/>
          </p:nvPr>
        </p:nvSpPr>
        <p:spPr>
          <a:xfrm>
            <a:off x="0" y="985421"/>
            <a:ext cx="6161103" cy="5366551"/>
          </a:xfrm>
        </p:spPr>
        <p:txBody>
          <a:bodyPr>
            <a:noAutofit/>
          </a:bodyPr>
          <a:lstStyle/>
          <a:p>
            <a:pPr marL="0" indent="0">
              <a:buNone/>
            </a:pPr>
            <a:endParaRPr lang="en-US" sz="3600" dirty="0"/>
          </a:p>
          <a:p>
            <a:r>
              <a:rPr lang="en-US" sz="3600" i="1" dirty="0"/>
              <a:t>"Lest Satan should get an advantage of us: for we are not ignorant of his </a:t>
            </a:r>
            <a:r>
              <a:rPr lang="en-US" sz="3600" i="1" dirty="0" smtClean="0"/>
              <a:t>devices."                  (</a:t>
            </a:r>
            <a:r>
              <a:rPr lang="en-US" sz="3600" i="1" dirty="0"/>
              <a:t>2 Cor. 2:11).</a:t>
            </a:r>
          </a:p>
          <a:p>
            <a:r>
              <a:rPr lang="en-US" sz="3600" i="1" dirty="0"/>
              <a:t>"But I fear, lest by any means, as the serpent beguiled Eve through his </a:t>
            </a:r>
            <a:r>
              <a:rPr lang="en-US" sz="3600" i="1" dirty="0" err="1"/>
              <a:t>subtilty</a:t>
            </a:r>
            <a:r>
              <a:rPr lang="en-US" sz="3600" i="1" dirty="0"/>
              <a:t>, so your minds should be corrupted from the simplicity that is in </a:t>
            </a:r>
            <a:r>
              <a:rPr lang="en-US" sz="3600" i="1" dirty="0" smtClean="0"/>
              <a:t>Christ." </a:t>
            </a:r>
            <a:r>
              <a:rPr lang="en-US" sz="3600" i="1" dirty="0"/>
              <a:t>(2 Cor. 11:3</a:t>
            </a:r>
            <a:r>
              <a:rPr lang="en-US" sz="3600" i="1" dirty="0" smtClean="0"/>
              <a:t>)</a:t>
            </a:r>
            <a:endParaRPr lang="en-US" sz="3600" i="1" dirty="0"/>
          </a:p>
        </p:txBody>
      </p:sp>
      <p:pic>
        <p:nvPicPr>
          <p:cNvPr id="5122" name="Picture 2" descr="http://img06.deviantart.net/3bcf/i/2012/161/8/e/temptation_of_eve_by_emasone-d52zt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7938" y="1685359"/>
            <a:ext cx="5917583" cy="443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6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72" y="0"/>
            <a:ext cx="12129856" cy="1325563"/>
          </a:xfrm>
        </p:spPr>
        <p:txBody>
          <a:bodyPr>
            <a:scene3d>
              <a:camera prst="orthographicFront"/>
              <a:lightRig rig="threePt" dir="t"/>
            </a:scene3d>
            <a:sp3d extrusionH="57150">
              <a:bevelT w="38100" h="38100" prst="convex"/>
            </a:sp3d>
          </a:bodyPr>
          <a:lstStyle/>
          <a:p>
            <a:r>
              <a:rPr lang="en-US" dirty="0" smtClean="0">
                <a:solidFill>
                  <a:schemeClr val="accent6"/>
                </a:solidFill>
                <a:effectLst>
                  <a:glow rad="63500">
                    <a:schemeClr val="accent6">
                      <a:satMod val="175000"/>
                      <a:alpha val="40000"/>
                    </a:schemeClr>
                  </a:glow>
                </a:effectLst>
              </a:rPr>
              <a:t>The Temptation of Christ Proves Satan’s Intelligence</a:t>
            </a:r>
            <a:endParaRPr lang="en-US" dirty="0">
              <a:solidFill>
                <a:schemeClr val="accent6"/>
              </a:solidFill>
              <a:effectLst>
                <a:glow rad="63500">
                  <a:schemeClr val="accent6">
                    <a:satMod val="175000"/>
                    <a:alpha val="40000"/>
                  </a:schemeClr>
                </a:glow>
              </a:effectLst>
            </a:endParaRPr>
          </a:p>
        </p:txBody>
      </p:sp>
      <p:sp>
        <p:nvSpPr>
          <p:cNvPr id="3" name="Content Placeholder 2"/>
          <p:cNvSpPr>
            <a:spLocks noGrp="1"/>
          </p:cNvSpPr>
          <p:nvPr>
            <p:ph idx="1"/>
          </p:nvPr>
        </p:nvSpPr>
        <p:spPr>
          <a:xfrm>
            <a:off x="31071" y="1325563"/>
            <a:ext cx="7719558" cy="5717219"/>
          </a:xfrm>
        </p:spPr>
        <p:txBody>
          <a:bodyPr>
            <a:noAutofit/>
          </a:bodyPr>
          <a:lstStyle/>
          <a:p>
            <a:pPr marL="0" indent="0" algn="ctr">
              <a:buNone/>
            </a:pPr>
            <a:r>
              <a:rPr lang="en-US" sz="3600" i="1" dirty="0"/>
              <a:t>"Then was Jesus led up of the Spirit into the wilderness to be tempted of the devil. And when he had fasted forty days and forty nights, he was afterward an hungered. And when the tempter came to him, he said, If thou be the Son of God, command that these stones be made bread. But he answered and said, It is written, Man shall not live by bread alone, but by every word that </a:t>
            </a:r>
            <a:r>
              <a:rPr lang="en-US" sz="3600" i="1" dirty="0" err="1"/>
              <a:t>proceedeth</a:t>
            </a:r>
            <a:r>
              <a:rPr lang="en-US" sz="3600" i="1" dirty="0"/>
              <a:t> out of the mouth of God</a:t>
            </a:r>
            <a:r>
              <a:rPr lang="en-US" sz="3600" i="1" dirty="0" smtClean="0"/>
              <a:t>.”</a:t>
            </a:r>
            <a:endParaRPr lang="en-US" sz="3600" i="1" dirty="0"/>
          </a:p>
        </p:txBody>
      </p:sp>
      <p:pic>
        <p:nvPicPr>
          <p:cNvPr id="6148" name="Picture 4" descr="http://orig05.deviantart.net/bbb3/f/2012/110/7/a/the_temptation_of_christ_by_armusik-d4x15h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245" y="1210958"/>
            <a:ext cx="4287683" cy="556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0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840" y="324058"/>
            <a:ext cx="5211192" cy="6858000"/>
          </a:xfrm>
        </p:spPr>
        <p:txBody>
          <a:bodyPr>
            <a:normAutofit/>
          </a:bodyPr>
          <a:lstStyle/>
          <a:p>
            <a:pPr marL="0" indent="0" algn="ctr">
              <a:buNone/>
            </a:pPr>
            <a:r>
              <a:rPr lang="en-US" sz="3200" i="1" dirty="0" smtClean="0"/>
              <a:t>“Then </a:t>
            </a:r>
            <a:r>
              <a:rPr lang="en-US" sz="3200" i="1" dirty="0"/>
              <a:t>the devil taketh him up into the holy city, and </a:t>
            </a:r>
            <a:r>
              <a:rPr lang="en-US" sz="3200" i="1" dirty="0" err="1"/>
              <a:t>setteth</a:t>
            </a:r>
            <a:r>
              <a:rPr lang="en-US" sz="3200" i="1" dirty="0"/>
              <a:t> him on a pinnacle of the temple, and </a:t>
            </a:r>
            <a:r>
              <a:rPr lang="en-US" sz="3200" i="1" dirty="0" err="1"/>
              <a:t>saith</a:t>
            </a:r>
            <a:r>
              <a:rPr lang="en-US" sz="3200" i="1" dirty="0"/>
              <a:t> unto him, If thou be the Son of God, cast thyself down: for it is written, He shall give his angels charge concerning thee: and in their hands they shall bear thee up, lest at any time thou dash thy foot against a stone. Jesus said unto him, It is written again, Thou shalt not tempt the Lord thy God</a:t>
            </a:r>
            <a:r>
              <a:rPr lang="en-US" sz="3200" i="1" dirty="0" smtClean="0"/>
              <a:t>.” </a:t>
            </a:r>
            <a:endParaRPr lang="en-US" sz="3200" i="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888682" y="412834"/>
            <a:ext cx="5554634" cy="6015850"/>
          </a:xfrm>
          <a:prstGeom prst="rect">
            <a:avLst/>
          </a:prstGeom>
        </p:spPr>
      </p:pic>
    </p:spTree>
    <p:extLst>
      <p:ext uri="{BB962C8B-B14F-4D97-AF65-F5344CB8AC3E}">
        <p14:creationId xmlns:p14="http://schemas.microsoft.com/office/powerpoint/2010/main" val="154918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7846"/>
            <a:ext cx="12192000" cy="6883370"/>
          </a:xfrm>
        </p:spPr>
        <p:txBody>
          <a:bodyPr>
            <a:normAutofit/>
          </a:bodyPr>
          <a:lstStyle/>
          <a:p>
            <a:pPr marL="0" indent="0" algn="ctr">
              <a:buNone/>
            </a:pPr>
            <a:r>
              <a:rPr lang="en-US" sz="3600" i="1" dirty="0" smtClean="0"/>
              <a:t>“Again</a:t>
            </a:r>
            <a:r>
              <a:rPr lang="en-US" sz="3600" i="1" dirty="0"/>
              <a:t>, the devil taketh him up into an exceeding high mountain, and </a:t>
            </a:r>
            <a:r>
              <a:rPr lang="en-US" sz="3600" i="1" dirty="0" err="1"/>
              <a:t>sheweth</a:t>
            </a:r>
            <a:r>
              <a:rPr lang="en-US" sz="3600" i="1" dirty="0"/>
              <a:t> him all the kingdoms of the world, and the glory of them; and said unto him, All these things will I give thee, if thou wilt fall down and worship me</a:t>
            </a:r>
            <a:r>
              <a:rPr lang="en-US" sz="3600" i="1" dirty="0" smtClean="0"/>
              <a:t>.”</a:t>
            </a:r>
            <a:endParaRPr lang="en-US" sz="3600" i="1" dirty="0"/>
          </a:p>
        </p:txBody>
      </p:sp>
      <p:pic>
        <p:nvPicPr>
          <p:cNvPr id="4" name="Picture 3"/>
          <p:cNvPicPr>
            <a:picLocks noChangeAspect="1"/>
          </p:cNvPicPr>
          <p:nvPr/>
        </p:nvPicPr>
        <p:blipFill>
          <a:blip r:embed="rId2"/>
          <a:stretch>
            <a:fillRect/>
          </a:stretch>
        </p:blipFill>
        <p:spPr>
          <a:xfrm>
            <a:off x="2072691" y="2201662"/>
            <a:ext cx="8046618" cy="4523652"/>
          </a:xfrm>
          <a:prstGeom prst="rect">
            <a:avLst/>
          </a:prstGeom>
        </p:spPr>
      </p:pic>
    </p:spTree>
    <p:extLst>
      <p:ext uri="{BB962C8B-B14F-4D97-AF65-F5344CB8AC3E}">
        <p14:creationId xmlns:p14="http://schemas.microsoft.com/office/powerpoint/2010/main" val="2188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77" y="365125"/>
            <a:ext cx="4526765" cy="6151085"/>
          </a:xfrm>
        </p:spPr>
        <p:txBody>
          <a:bodyPr>
            <a:normAutofit/>
          </a:bodyPr>
          <a:lstStyle/>
          <a:p>
            <a:pPr algn="ctr"/>
            <a:r>
              <a:rPr lang="en-US" sz="4000" i="1" dirty="0" smtClean="0"/>
              <a:t>“Then </a:t>
            </a:r>
            <a:r>
              <a:rPr lang="en-US" sz="4000" i="1" dirty="0"/>
              <a:t>said Jesus unto him, Get thee hence, Satan: for it is written, Thou shalt worship the Lord thy God, and him only shalt thou serve. Then the devil </a:t>
            </a:r>
            <a:r>
              <a:rPr lang="en-US" sz="4000" i="1" dirty="0" err="1"/>
              <a:t>leaveth</a:t>
            </a:r>
            <a:r>
              <a:rPr lang="en-US" sz="4000" i="1" dirty="0"/>
              <a:t> </a:t>
            </a:r>
            <a:r>
              <a:rPr lang="en-US" sz="4000" i="1" dirty="0" smtClean="0"/>
              <a:t>him.”</a:t>
            </a:r>
            <a:r>
              <a:rPr lang="en-US" sz="4000" i="1" dirty="0"/>
              <a:t/>
            </a:r>
            <a:br>
              <a:rPr lang="en-US" sz="4000" i="1" dirty="0"/>
            </a:br>
            <a:endParaRPr lang="en-US" sz="4000" i="1" dirty="0"/>
          </a:p>
        </p:txBody>
      </p:sp>
      <p:pic>
        <p:nvPicPr>
          <p:cNvPr id="3" name="Picture 2"/>
          <p:cNvPicPr>
            <a:picLocks noChangeAspect="1"/>
          </p:cNvPicPr>
          <p:nvPr/>
        </p:nvPicPr>
        <p:blipFill>
          <a:blip r:embed="rId2"/>
          <a:stretch>
            <a:fillRect/>
          </a:stretch>
        </p:blipFill>
        <p:spPr>
          <a:xfrm>
            <a:off x="4924425" y="1"/>
            <a:ext cx="7267575" cy="6858000"/>
          </a:xfrm>
          <a:prstGeom prst="rect">
            <a:avLst/>
          </a:prstGeom>
        </p:spPr>
      </p:pic>
    </p:spTree>
    <p:extLst>
      <p:ext uri="{BB962C8B-B14F-4D97-AF65-F5344CB8AC3E}">
        <p14:creationId xmlns:p14="http://schemas.microsoft.com/office/powerpoint/2010/main" val="393028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17029" cy="6362246"/>
          </a:xfrm>
        </p:spPr>
        <p:txBody>
          <a:bodyPr>
            <a:normAutofit/>
          </a:bodyPr>
          <a:lstStyle/>
          <a:p>
            <a:pPr algn="ctr"/>
            <a:r>
              <a:rPr lang="en-US" sz="4000" i="1" dirty="0" smtClean="0"/>
              <a:t>“And</a:t>
            </a:r>
            <a:r>
              <a:rPr lang="en-US" sz="4000" i="1" dirty="0"/>
              <a:t>, behold, angels came and ministered unto him.” </a:t>
            </a:r>
            <a:r>
              <a:rPr lang="en-US" sz="4000" i="1" dirty="0" smtClean="0"/>
              <a:t/>
            </a:r>
            <a:br>
              <a:rPr lang="en-US" sz="4000" i="1" dirty="0" smtClean="0"/>
            </a:br>
            <a:r>
              <a:rPr lang="en-US" sz="4000" i="1" dirty="0" smtClean="0"/>
              <a:t>(</a:t>
            </a:r>
            <a:r>
              <a:rPr lang="en-US" sz="4000" i="1" dirty="0"/>
              <a:t>Matt. 4:1-11)</a:t>
            </a:r>
          </a:p>
        </p:txBody>
      </p:sp>
      <p:pic>
        <p:nvPicPr>
          <p:cNvPr id="3" name="Picture 2"/>
          <p:cNvPicPr>
            <a:picLocks noChangeAspect="1"/>
          </p:cNvPicPr>
          <p:nvPr/>
        </p:nvPicPr>
        <p:blipFill>
          <a:blip r:embed="rId2"/>
          <a:stretch>
            <a:fillRect/>
          </a:stretch>
        </p:blipFill>
        <p:spPr>
          <a:xfrm>
            <a:off x="6466114" y="0"/>
            <a:ext cx="5608048" cy="6919468"/>
          </a:xfrm>
          <a:prstGeom prst="rect">
            <a:avLst/>
          </a:prstGeom>
        </p:spPr>
      </p:pic>
    </p:spTree>
    <p:extLst>
      <p:ext uri="{BB962C8B-B14F-4D97-AF65-F5344CB8AC3E}">
        <p14:creationId xmlns:p14="http://schemas.microsoft.com/office/powerpoint/2010/main" val="22939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FFFF00"/>
                </a:solidFill>
              </a:rPr>
              <a:t>The Personality of Satan</a:t>
            </a:r>
            <a:br>
              <a:rPr lang="en-US" sz="4000" b="1" dirty="0">
                <a:solidFill>
                  <a:srgbClr val="FFFF00"/>
                </a:solidFill>
              </a:rPr>
            </a:br>
            <a:endParaRPr lang="en-US" sz="4000" b="1" dirty="0">
              <a:solidFill>
                <a:srgbClr val="FFFF00"/>
              </a:solidFill>
            </a:endParaRPr>
          </a:p>
        </p:txBody>
      </p:sp>
      <p:sp>
        <p:nvSpPr>
          <p:cNvPr id="3" name="Content Placeholder 2"/>
          <p:cNvSpPr>
            <a:spLocks noGrp="1"/>
          </p:cNvSpPr>
          <p:nvPr>
            <p:ph idx="1"/>
          </p:nvPr>
        </p:nvSpPr>
        <p:spPr>
          <a:xfrm>
            <a:off x="394063" y="1796556"/>
            <a:ext cx="6601690" cy="4351338"/>
          </a:xfrm>
        </p:spPr>
        <p:txBody>
          <a:bodyPr>
            <a:normAutofit/>
          </a:bodyPr>
          <a:lstStyle/>
          <a:p>
            <a:r>
              <a:rPr lang="en-US" sz="4000" dirty="0" smtClean="0"/>
              <a:t>Is Satan a person or a force?</a:t>
            </a:r>
          </a:p>
          <a:p>
            <a:r>
              <a:rPr lang="en-US" sz="4000" dirty="0"/>
              <a:t>Although he has persuaded many people that he doesn't exist, Satan very definitely is a </a:t>
            </a:r>
            <a:r>
              <a:rPr lang="en-US" sz="4000" dirty="0" smtClean="0"/>
              <a:t>real person and </a:t>
            </a:r>
            <a:r>
              <a:rPr lang="en-US" sz="4000" dirty="0"/>
              <a:t>the source of </a:t>
            </a:r>
            <a:r>
              <a:rPr lang="en-US" sz="4000" dirty="0" smtClean="0"/>
              <a:t>every </a:t>
            </a:r>
            <a:r>
              <a:rPr lang="en-US" sz="4000" dirty="0"/>
              <a:t>kind of moral and spiritual evil in the world.</a:t>
            </a:r>
          </a:p>
        </p:txBody>
      </p:sp>
      <p:pic>
        <p:nvPicPr>
          <p:cNvPr id="4" name="Picture 3"/>
          <p:cNvPicPr>
            <a:picLocks noChangeAspect="1"/>
          </p:cNvPicPr>
          <p:nvPr/>
        </p:nvPicPr>
        <p:blipFill>
          <a:blip r:embed="rId2"/>
          <a:stretch>
            <a:fillRect/>
          </a:stretch>
        </p:blipFill>
        <p:spPr>
          <a:xfrm>
            <a:off x="7439890" y="1397122"/>
            <a:ext cx="4404100" cy="5150206"/>
          </a:xfrm>
          <a:prstGeom prst="rect">
            <a:avLst/>
          </a:prstGeom>
        </p:spPr>
      </p:pic>
    </p:spTree>
    <p:extLst>
      <p:ext uri="{BB962C8B-B14F-4D97-AF65-F5344CB8AC3E}">
        <p14:creationId xmlns:p14="http://schemas.microsoft.com/office/powerpoint/2010/main" val="219051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428"/>
            <a:ext cx="10515600" cy="1325563"/>
          </a:xfrm>
        </p:spPr>
        <p:txBody>
          <a:bodyPr/>
          <a:lstStyle/>
          <a:p>
            <a:pPr algn="ct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Devil Knows the Bible</a:t>
            </a:r>
            <a:endPar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3" name="Content Placeholder 2"/>
          <p:cNvSpPr>
            <a:spLocks noGrp="1"/>
          </p:cNvSpPr>
          <p:nvPr>
            <p:ph idx="1"/>
          </p:nvPr>
        </p:nvSpPr>
        <p:spPr>
          <a:xfrm>
            <a:off x="396536" y="1825625"/>
            <a:ext cx="6786218" cy="3660775"/>
          </a:xfrm>
        </p:spPr>
        <p:txBody>
          <a:bodyPr>
            <a:noAutofit/>
          </a:bodyPr>
          <a:lstStyle/>
          <a:p>
            <a:pPr marL="0" indent="0" algn="ctr">
              <a:buNone/>
            </a:pPr>
            <a:r>
              <a:rPr lang="en-US" sz="3600" dirty="0"/>
              <a:t>We often are reminded of how Jesus quoted Scripture to refute the devil</a:t>
            </a:r>
            <a:r>
              <a:rPr lang="en-US" sz="3600" dirty="0" smtClean="0"/>
              <a:t>, </a:t>
            </a:r>
            <a:r>
              <a:rPr lang="en-US" sz="3600" dirty="0"/>
              <a:t>quoting three times from the book of Deuteronomy. </a:t>
            </a:r>
            <a:endParaRPr lang="en-US" sz="3600" dirty="0" smtClean="0"/>
          </a:p>
          <a:p>
            <a:pPr marL="0" indent="0" algn="ctr">
              <a:buNone/>
            </a:pPr>
            <a:endParaRPr lang="en-US" sz="3600" dirty="0"/>
          </a:p>
          <a:p>
            <a:pPr marL="0" indent="0" algn="ctr">
              <a:buNone/>
            </a:pPr>
            <a:r>
              <a:rPr lang="en-US" sz="3600" dirty="0" smtClean="0"/>
              <a:t>But </a:t>
            </a:r>
            <a:r>
              <a:rPr lang="en-US" sz="3600" dirty="0"/>
              <a:t>it is sometimes overlooked that here in this same </a:t>
            </a:r>
            <a:r>
              <a:rPr lang="en-US" sz="3600" dirty="0" smtClean="0"/>
              <a:t>passage</a:t>
            </a:r>
            <a:r>
              <a:rPr lang="en-US" sz="3600" dirty="0"/>
              <a:t>, the devil also quoted </a:t>
            </a:r>
            <a:r>
              <a:rPr lang="en-US" sz="3600" dirty="0" smtClean="0"/>
              <a:t>Scripture.</a:t>
            </a:r>
            <a:endParaRPr lang="en-US" sz="3600" dirty="0"/>
          </a:p>
        </p:txBody>
      </p:sp>
      <p:pic>
        <p:nvPicPr>
          <p:cNvPr id="4" name="Picture 3"/>
          <p:cNvPicPr>
            <a:picLocks noChangeAspect="1"/>
          </p:cNvPicPr>
          <p:nvPr/>
        </p:nvPicPr>
        <p:blipFill>
          <a:blip r:embed="rId2"/>
          <a:stretch>
            <a:fillRect/>
          </a:stretch>
        </p:blipFill>
        <p:spPr>
          <a:xfrm>
            <a:off x="7913716" y="1234859"/>
            <a:ext cx="3231774" cy="5524179"/>
          </a:xfrm>
          <a:prstGeom prst="rect">
            <a:avLst/>
          </a:prstGeom>
        </p:spPr>
      </p:pic>
    </p:spTree>
    <p:extLst>
      <p:ext uri="{BB962C8B-B14F-4D97-AF65-F5344CB8AC3E}">
        <p14:creationId xmlns:p14="http://schemas.microsoft.com/office/powerpoint/2010/main" val="283743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3337" y="1269507"/>
            <a:ext cx="6844682" cy="4907456"/>
          </a:xfrm>
        </p:spPr>
        <p:txBody>
          <a:bodyPr>
            <a:normAutofit/>
          </a:bodyPr>
          <a:lstStyle/>
          <a:p>
            <a:pPr marL="0" indent="0" algn="ctr">
              <a:buNone/>
            </a:pPr>
            <a:r>
              <a:rPr lang="en-US" sz="4000" i="1" dirty="0"/>
              <a:t>"And </a:t>
            </a:r>
            <a:r>
              <a:rPr lang="en-US" sz="4000" i="1" dirty="0" err="1"/>
              <a:t>saith</a:t>
            </a:r>
            <a:r>
              <a:rPr lang="en-US" sz="4000" i="1" dirty="0"/>
              <a:t> unto him, If thou be the Son of God, cast thyself down: for it is written, He shall give his angels charge concerning thee: and in their hands they shall bear thee up, lest at any time thou dash thy foot against a stone</a:t>
            </a:r>
            <a:r>
              <a:rPr lang="en-US" sz="4000" i="1" dirty="0" smtClean="0"/>
              <a:t>"</a:t>
            </a:r>
            <a:endParaRPr lang="en-US" sz="4000" i="1" dirty="0"/>
          </a:p>
        </p:txBody>
      </p:sp>
      <p:pic>
        <p:nvPicPr>
          <p:cNvPr id="4" name="Picture 3"/>
          <p:cNvPicPr>
            <a:picLocks noChangeAspect="1"/>
          </p:cNvPicPr>
          <p:nvPr/>
        </p:nvPicPr>
        <p:blipFill>
          <a:blip r:embed="rId2"/>
          <a:stretch>
            <a:fillRect/>
          </a:stretch>
        </p:blipFill>
        <p:spPr>
          <a:xfrm>
            <a:off x="110661" y="644963"/>
            <a:ext cx="5162676" cy="5773593"/>
          </a:xfrm>
          <a:prstGeom prst="rect">
            <a:avLst/>
          </a:prstGeom>
        </p:spPr>
      </p:pic>
    </p:spTree>
    <p:extLst>
      <p:ext uri="{BB962C8B-B14F-4D97-AF65-F5344CB8AC3E}">
        <p14:creationId xmlns:p14="http://schemas.microsoft.com/office/powerpoint/2010/main" val="204428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5912527" cy="6858000"/>
          </a:xfrm>
        </p:spPr>
        <p:txBody>
          <a:bodyPr>
            <a:normAutofit fontScale="90000"/>
          </a:bodyPr>
          <a:lstStyle/>
          <a:p>
            <a:pPr algn="ctr"/>
            <a:r>
              <a:rPr lang="en-US" sz="3600" dirty="0"/>
              <a:t>This quote was taken from </a:t>
            </a:r>
            <a:r>
              <a:rPr lang="en-US" sz="3600" dirty="0" smtClean="0"/>
              <a:t>     </a:t>
            </a:r>
            <a:r>
              <a:rPr lang="en-US" sz="3600" i="1" dirty="0" smtClean="0"/>
              <a:t>Psalm 91:11-12</a:t>
            </a:r>
            <a:r>
              <a:rPr lang="en-US" sz="3600" i="1" dirty="0"/>
              <a:t>. </a:t>
            </a:r>
            <a:r>
              <a:rPr lang="en-US" sz="3600" i="1" dirty="0" smtClean="0"/>
              <a:t/>
            </a:r>
            <a:br>
              <a:rPr lang="en-US" sz="3600" i="1" dirty="0" smtClean="0"/>
            </a:br>
            <a:r>
              <a:rPr lang="en-US" sz="3600" i="1" dirty="0"/>
              <a:t/>
            </a:r>
            <a:br>
              <a:rPr lang="en-US" sz="3600" i="1" dirty="0"/>
            </a:br>
            <a:r>
              <a:rPr lang="en-US" sz="3600" dirty="0" smtClean="0"/>
              <a:t>To </a:t>
            </a:r>
            <a:r>
              <a:rPr lang="en-US" sz="3600" dirty="0"/>
              <a:t>be sure, he took it completely out of context and twisted </a:t>
            </a:r>
            <a:r>
              <a:rPr lang="en-US" sz="3600" dirty="0" smtClean="0"/>
              <a:t>it.</a:t>
            </a:r>
            <a:br>
              <a:rPr lang="en-US" sz="3600" dirty="0" smtClean="0"/>
            </a:br>
            <a:r>
              <a:rPr lang="en-US" sz="3600" dirty="0"/>
              <a:t/>
            </a:r>
            <a:br>
              <a:rPr lang="en-US" sz="3600" dirty="0"/>
            </a:br>
            <a:r>
              <a:rPr lang="en-US" sz="3600" dirty="0" smtClean="0"/>
              <a:t/>
            </a:r>
            <a:br>
              <a:rPr lang="en-US" sz="3600" dirty="0" smtClean="0"/>
            </a:br>
            <a:r>
              <a:rPr lang="en-US" sz="3600" dirty="0" smtClean="0"/>
              <a:t>How </a:t>
            </a:r>
            <a:r>
              <a:rPr lang="en-US" sz="3600" dirty="0"/>
              <a:t>was Satan able to do this? Well, apparently he had memorized </a:t>
            </a:r>
            <a:r>
              <a:rPr lang="en-US" sz="3600" i="1" dirty="0"/>
              <a:t>Psalm 91</a:t>
            </a:r>
            <a:r>
              <a:rPr lang="en-US" sz="3600" dirty="0"/>
              <a:t>. </a:t>
            </a:r>
            <a:r>
              <a:rPr lang="en-US" sz="3600" dirty="0" smtClean="0"/>
              <a:t/>
            </a:r>
            <a:br>
              <a:rPr lang="en-US" sz="3600" dirty="0" smtClean="0"/>
            </a:br>
            <a:r>
              <a:rPr lang="en-US" sz="3600" dirty="0"/>
              <a:t/>
            </a:r>
            <a:br>
              <a:rPr lang="en-US" sz="3600" dirty="0"/>
            </a:br>
            <a:r>
              <a:rPr lang="en-US" sz="3600" dirty="0" smtClean="0"/>
              <a:t>Most </a:t>
            </a:r>
            <a:r>
              <a:rPr lang="en-US" sz="3600" dirty="0"/>
              <a:t>Christians have never even read that Psalm, but Satan, </a:t>
            </a:r>
            <a:r>
              <a:rPr lang="en-US" sz="3600" dirty="0" smtClean="0"/>
              <a:t>committed </a:t>
            </a:r>
            <a:r>
              <a:rPr lang="en-US" sz="3600" dirty="0"/>
              <a:t>it to </a:t>
            </a:r>
            <a:r>
              <a:rPr lang="en-US" sz="3600" dirty="0" smtClean="0"/>
              <a:t>memory.</a:t>
            </a:r>
            <a:r>
              <a:rPr lang="en-US" sz="3600" dirty="0"/>
              <a:t/>
            </a:r>
            <a:br>
              <a:rPr lang="en-US" sz="3600" dirty="0"/>
            </a:br>
            <a:endParaRPr lang="en-US" sz="3600" dirty="0"/>
          </a:p>
        </p:txBody>
      </p:sp>
      <p:pic>
        <p:nvPicPr>
          <p:cNvPr id="3" name="Picture 2"/>
          <p:cNvPicPr>
            <a:picLocks noChangeAspect="1"/>
          </p:cNvPicPr>
          <p:nvPr/>
        </p:nvPicPr>
        <p:blipFill>
          <a:blip r:embed="rId2"/>
          <a:stretch>
            <a:fillRect/>
          </a:stretch>
        </p:blipFill>
        <p:spPr>
          <a:xfrm>
            <a:off x="5912528" y="1218061"/>
            <a:ext cx="6053659" cy="4028642"/>
          </a:xfrm>
          <a:prstGeom prst="rect">
            <a:avLst/>
          </a:prstGeom>
        </p:spPr>
      </p:pic>
    </p:spTree>
    <p:extLst>
      <p:ext uri="{BB962C8B-B14F-4D97-AF65-F5344CB8AC3E}">
        <p14:creationId xmlns:p14="http://schemas.microsoft.com/office/powerpoint/2010/main" val="333637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2" y="249715"/>
            <a:ext cx="11273901" cy="1325563"/>
          </a:xfrm>
        </p:spPr>
        <p:txBody>
          <a:bodyPr/>
          <a:lstStyle/>
          <a:p>
            <a:pPr algn="ctr"/>
            <a:r>
              <a:rPr lang="en-US" dirty="0"/>
              <a:t>Shakespeare was </a:t>
            </a:r>
            <a:r>
              <a:rPr lang="en-US" dirty="0" smtClean="0"/>
              <a:t>right when he said, </a:t>
            </a:r>
            <a:br>
              <a:rPr lang="en-US" dirty="0" smtClean="0"/>
            </a:br>
            <a:r>
              <a:rPr lang="en-US" i="1" dirty="0" smtClean="0"/>
              <a:t>“</a:t>
            </a:r>
            <a:r>
              <a:rPr lang="en-US" i="1" dirty="0" smtClean="0"/>
              <a:t>T</a:t>
            </a:r>
            <a:r>
              <a:rPr lang="en-US" i="1" dirty="0" smtClean="0"/>
              <a:t>he </a:t>
            </a:r>
            <a:r>
              <a:rPr lang="en-US" i="1" dirty="0"/>
              <a:t>devil doth quote scripture." </a:t>
            </a:r>
          </a:p>
        </p:txBody>
      </p:sp>
      <p:pic>
        <p:nvPicPr>
          <p:cNvPr id="3" name="Picture 2"/>
          <p:cNvPicPr>
            <a:picLocks noChangeAspect="1"/>
          </p:cNvPicPr>
          <p:nvPr/>
        </p:nvPicPr>
        <p:blipFill>
          <a:blip r:embed="rId2"/>
          <a:stretch>
            <a:fillRect/>
          </a:stretch>
        </p:blipFill>
        <p:spPr>
          <a:xfrm>
            <a:off x="2212759" y="1868241"/>
            <a:ext cx="7259782" cy="4870104"/>
          </a:xfrm>
          <a:prstGeom prst="rect">
            <a:avLst/>
          </a:prstGeom>
        </p:spPr>
      </p:pic>
    </p:spTree>
    <p:extLst>
      <p:ext uri="{BB962C8B-B14F-4D97-AF65-F5344CB8AC3E}">
        <p14:creationId xmlns:p14="http://schemas.microsoft.com/office/powerpoint/2010/main" val="150898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9751"/>
            <a:ext cx="5788241" cy="1325563"/>
          </a:xfrm>
        </p:spPr>
        <p:txBody>
          <a:bodyPr>
            <a:normAutofit fontScale="90000"/>
          </a:bodyPr>
          <a:lstStyle/>
          <a:p>
            <a:pPr algn="ctr"/>
            <a:r>
              <a:rPr lang="en-US" i="1" dirty="0" smtClean="0"/>
              <a:t>(Revelation 12:12)</a:t>
            </a:r>
            <a:r>
              <a:rPr lang="en-US" i="1" dirty="0"/>
              <a:t/>
            </a:r>
            <a:br>
              <a:rPr lang="en-US" i="1" dirty="0"/>
            </a:br>
            <a:r>
              <a:rPr lang="en-US" i="1" dirty="0"/>
              <a:t>"Therefore rejoice, ye heavens, and ye that dwell in them. Woe to the </a:t>
            </a:r>
            <a:r>
              <a:rPr lang="en-US" i="1" dirty="0" err="1"/>
              <a:t>inhabiters</a:t>
            </a:r>
            <a:r>
              <a:rPr lang="en-US" i="1" dirty="0"/>
              <a:t> of the earth and of the sea! for the devil is come down unto you, having great wrath, because he </a:t>
            </a:r>
            <a:r>
              <a:rPr lang="en-US" i="1" dirty="0" err="1"/>
              <a:t>knoweth</a:t>
            </a:r>
            <a:r>
              <a:rPr lang="en-US" i="1" dirty="0"/>
              <a:t> that he hath but a short time."</a:t>
            </a:r>
            <a:br>
              <a:rPr lang="en-US" i="1" dirty="0"/>
            </a:br>
            <a:endParaRPr lang="en-US" i="1" dirty="0"/>
          </a:p>
        </p:txBody>
      </p:sp>
      <p:pic>
        <p:nvPicPr>
          <p:cNvPr id="4" name="Picture 3"/>
          <p:cNvPicPr>
            <a:picLocks noChangeAspect="1"/>
          </p:cNvPicPr>
          <p:nvPr/>
        </p:nvPicPr>
        <p:blipFill>
          <a:blip r:embed="rId2"/>
          <a:stretch>
            <a:fillRect/>
          </a:stretch>
        </p:blipFill>
        <p:spPr>
          <a:xfrm>
            <a:off x="6216008" y="0"/>
            <a:ext cx="5404104" cy="6858000"/>
          </a:xfrm>
          <a:prstGeom prst="rect">
            <a:avLst/>
          </a:prstGeom>
        </p:spPr>
      </p:pic>
      <p:pic>
        <p:nvPicPr>
          <p:cNvPr id="5" name="Picture 4"/>
          <p:cNvPicPr>
            <a:picLocks noChangeAspect="1"/>
          </p:cNvPicPr>
          <p:nvPr/>
        </p:nvPicPr>
        <p:blipFill rotWithShape="1">
          <a:blip r:embed="rId3"/>
          <a:srcRect l="1317" t="776" r="1286" b="1100"/>
          <a:stretch/>
        </p:blipFill>
        <p:spPr>
          <a:xfrm>
            <a:off x="6223246" y="53265"/>
            <a:ext cx="5396865" cy="6729275"/>
          </a:xfrm>
          <a:prstGeom prst="rect">
            <a:avLst/>
          </a:prstGeom>
          <a:ln>
            <a:noFill/>
          </a:ln>
          <a:effectLst>
            <a:outerShdw blurRad="190500" algn="tl" rotWithShape="0">
              <a:srgbClr val="000000">
                <a:alpha val="70000"/>
              </a:srgbClr>
            </a:outerShdw>
          </a:effectLst>
        </p:spPr>
      </p:pic>
      <p:pic>
        <p:nvPicPr>
          <p:cNvPr id="7170" name="Picture 2" descr="http://www.exodusbooks.com/Samples/Classics/satan-and-the-stars-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74" r="24362" b="-1"/>
          <a:stretch/>
        </p:blipFill>
        <p:spPr bwMode="auto">
          <a:xfrm>
            <a:off x="6216008" y="8878"/>
            <a:ext cx="5431495" cy="68491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6142247" y="8878"/>
            <a:ext cx="5579016" cy="6858000"/>
          </a:xfrm>
          <a:prstGeom prst="rect">
            <a:avLst/>
          </a:prstGeom>
        </p:spPr>
      </p:pic>
    </p:spTree>
    <p:extLst>
      <p:ext uri="{BB962C8B-B14F-4D97-AF65-F5344CB8AC3E}">
        <p14:creationId xmlns:p14="http://schemas.microsoft.com/office/powerpoint/2010/main" val="3722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896" y="3019549"/>
            <a:ext cx="6027196" cy="1325563"/>
          </a:xfrm>
        </p:spPr>
        <p:txBody>
          <a:bodyPr>
            <a:normAutofit fontScale="90000"/>
          </a:bodyPr>
          <a:lstStyle/>
          <a:p>
            <a:pPr algn="ctr"/>
            <a:r>
              <a:rPr lang="en-US" dirty="0"/>
              <a:t>Satan will be thrown out of heaven during the middle of the tribulation and will come down to earth, </a:t>
            </a:r>
            <a:r>
              <a:rPr lang="en-US" i="1" dirty="0">
                <a:solidFill>
                  <a:srgbClr val="FFFF00"/>
                </a:solidFill>
              </a:rPr>
              <a:t>"having great wrath, because he </a:t>
            </a:r>
            <a:r>
              <a:rPr lang="en-US" i="1" dirty="0" err="1">
                <a:solidFill>
                  <a:srgbClr val="FFFF00"/>
                </a:solidFill>
              </a:rPr>
              <a:t>knoweth</a:t>
            </a:r>
            <a:r>
              <a:rPr lang="en-US" i="1" dirty="0">
                <a:solidFill>
                  <a:srgbClr val="FFFF00"/>
                </a:solidFill>
              </a:rPr>
              <a:t> that he hath but a short time." </a:t>
            </a:r>
            <a:r>
              <a:rPr lang="en-US" dirty="0" smtClean="0"/>
              <a:t/>
            </a:r>
            <a:br>
              <a:rPr lang="en-US" dirty="0" smtClean="0"/>
            </a:br>
            <a:r>
              <a:rPr lang="en-US" dirty="0" smtClean="0"/>
              <a:t>How </a:t>
            </a:r>
            <a:r>
              <a:rPr lang="en-US" dirty="0"/>
              <a:t>does he know this? The apparent answer is that he has carefully read the ninth chapter of Daniel.</a:t>
            </a:r>
            <a:br>
              <a:rPr lang="en-US" dirty="0"/>
            </a:br>
            <a:endParaRPr lang="en-US" dirty="0"/>
          </a:p>
        </p:txBody>
      </p:sp>
      <p:pic>
        <p:nvPicPr>
          <p:cNvPr id="3" name="Picture 2"/>
          <p:cNvPicPr>
            <a:picLocks noChangeAspect="1"/>
          </p:cNvPicPr>
          <p:nvPr/>
        </p:nvPicPr>
        <p:blipFill>
          <a:blip r:embed="rId2"/>
          <a:stretch>
            <a:fillRect/>
          </a:stretch>
        </p:blipFill>
        <p:spPr>
          <a:xfrm>
            <a:off x="66431" y="890917"/>
            <a:ext cx="5696339" cy="4257264"/>
          </a:xfrm>
          <a:prstGeom prst="rect">
            <a:avLst/>
          </a:prstGeom>
        </p:spPr>
      </p:pic>
      <p:pic>
        <p:nvPicPr>
          <p:cNvPr id="4" name="Picture 3"/>
          <p:cNvPicPr>
            <a:picLocks noChangeAspect="1"/>
          </p:cNvPicPr>
          <p:nvPr/>
        </p:nvPicPr>
        <p:blipFill rotWithShape="1">
          <a:blip r:embed="rId2"/>
          <a:srcRect l="3867" t="69734" r="18988" b="22344"/>
          <a:stretch/>
        </p:blipFill>
        <p:spPr>
          <a:xfrm>
            <a:off x="933318" y="4009887"/>
            <a:ext cx="4704002" cy="828444"/>
          </a:xfrm>
          <a:prstGeom prst="rect">
            <a:avLst/>
          </a:prstGeom>
          <a:ln>
            <a:noFill/>
          </a:ln>
          <a:effectLst>
            <a:softEdge rad="112500"/>
          </a:effectLst>
        </p:spPr>
      </p:pic>
      <p:pic>
        <p:nvPicPr>
          <p:cNvPr id="5" name="Picture 4"/>
          <p:cNvPicPr>
            <a:picLocks noChangeAspect="1"/>
          </p:cNvPicPr>
          <p:nvPr/>
        </p:nvPicPr>
        <p:blipFill rotWithShape="1">
          <a:blip r:embed="rId2"/>
          <a:srcRect l="3867" t="70732" r="75287" b="22344"/>
          <a:stretch/>
        </p:blipFill>
        <p:spPr>
          <a:xfrm>
            <a:off x="155359" y="4062072"/>
            <a:ext cx="1305017" cy="724073"/>
          </a:xfrm>
          <a:prstGeom prst="rect">
            <a:avLst/>
          </a:prstGeom>
          <a:ln>
            <a:noFill/>
          </a:ln>
          <a:effectLst>
            <a:softEdge rad="112500"/>
          </a:effectLst>
        </p:spPr>
      </p:pic>
    </p:spTree>
    <p:extLst>
      <p:ext uri="{BB962C8B-B14F-4D97-AF65-F5344CB8AC3E}">
        <p14:creationId xmlns:p14="http://schemas.microsoft.com/office/powerpoint/2010/main" val="424555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8914" y="3143836"/>
            <a:ext cx="5309375" cy="1325563"/>
          </a:xfrm>
        </p:spPr>
        <p:txBody>
          <a:bodyPr>
            <a:noAutofit/>
          </a:bodyPr>
          <a:lstStyle/>
          <a:p>
            <a:pPr algn="ctr"/>
            <a:r>
              <a:rPr lang="en-US" sz="5400" dirty="0"/>
              <a:t>If I were the devil, I’d read the Bible. I could then </a:t>
            </a:r>
            <a:r>
              <a:rPr lang="en-US" sz="5400" dirty="0" smtClean="0"/>
              <a:t>twist the </a:t>
            </a:r>
            <a:r>
              <a:rPr lang="en-US" sz="5400" dirty="0"/>
              <a:t>Scriptures in such a way as to mislead saints and sinners alike.</a:t>
            </a:r>
            <a:br>
              <a:rPr lang="en-US" sz="5400" dirty="0"/>
            </a:br>
            <a:endParaRPr lang="en-US" sz="5400" dirty="0"/>
          </a:p>
        </p:txBody>
      </p:sp>
      <p:pic>
        <p:nvPicPr>
          <p:cNvPr id="3" name="Picture 2"/>
          <p:cNvPicPr>
            <a:picLocks noChangeAspect="1"/>
          </p:cNvPicPr>
          <p:nvPr/>
        </p:nvPicPr>
        <p:blipFill>
          <a:blip r:embed="rId2"/>
          <a:stretch>
            <a:fillRect/>
          </a:stretch>
        </p:blipFill>
        <p:spPr>
          <a:xfrm>
            <a:off x="241568" y="451787"/>
            <a:ext cx="5230995" cy="5384098"/>
          </a:xfrm>
          <a:prstGeom prst="rect">
            <a:avLst/>
          </a:prstGeom>
        </p:spPr>
      </p:pic>
      <p:pic>
        <p:nvPicPr>
          <p:cNvPr id="5" name="Picture 4"/>
          <p:cNvPicPr>
            <a:picLocks noChangeAspect="1"/>
          </p:cNvPicPr>
          <p:nvPr/>
        </p:nvPicPr>
        <p:blipFill rotWithShape="1">
          <a:blip r:embed="rId3"/>
          <a:srcRect l="-1" r="-1447" b="33551"/>
          <a:stretch/>
        </p:blipFill>
        <p:spPr>
          <a:xfrm>
            <a:off x="2515628" y="540864"/>
            <a:ext cx="1149336" cy="1119259"/>
          </a:xfrm>
          <a:prstGeom prst="rect">
            <a:avLst/>
          </a:prstGeom>
        </p:spPr>
      </p:pic>
      <p:pic>
        <p:nvPicPr>
          <p:cNvPr id="4" name="Picture 3"/>
          <p:cNvPicPr>
            <a:picLocks noChangeAspect="1"/>
          </p:cNvPicPr>
          <p:nvPr/>
        </p:nvPicPr>
        <p:blipFill rotWithShape="1">
          <a:blip r:embed="rId2"/>
          <a:srcRect l="63465" t="8858" r="19708" b="57588"/>
          <a:stretch/>
        </p:blipFill>
        <p:spPr>
          <a:xfrm rot="5400000">
            <a:off x="1840769" y="1087419"/>
            <a:ext cx="1672783" cy="1975606"/>
          </a:xfrm>
          <a:prstGeom prst="rect">
            <a:avLst/>
          </a:prstGeom>
          <a:ln>
            <a:noFill/>
          </a:ln>
          <a:effectLst>
            <a:softEdge rad="112500"/>
          </a:effectLst>
        </p:spPr>
      </p:pic>
    </p:spTree>
    <p:extLst>
      <p:ext uri="{BB962C8B-B14F-4D97-AF65-F5344CB8AC3E}">
        <p14:creationId xmlns:p14="http://schemas.microsoft.com/office/powerpoint/2010/main" val="377453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934" y="89917"/>
            <a:ext cx="10515600" cy="1325563"/>
          </a:xfrm>
        </p:spPr>
        <p:txBody>
          <a:bodyPr>
            <a:scene3d>
              <a:camera prst="orthographicFront"/>
              <a:lightRig rig="threePt" dir="t"/>
            </a:scene3d>
            <a:sp3d extrusionH="57150">
              <a:bevelT w="38100" h="38100" prst="convex"/>
            </a:sp3d>
          </a:bodyPr>
          <a:lstStyle/>
          <a:p>
            <a:pPr algn="ctr"/>
            <a:r>
              <a:rPr lang="en-US" b="1" dirty="0" smtClean="0">
                <a:effectLst>
                  <a:glow rad="63500">
                    <a:schemeClr val="accent6">
                      <a:satMod val="175000"/>
                      <a:alpha val="40000"/>
                    </a:schemeClr>
                  </a:glow>
                </a:effectLst>
              </a:rPr>
              <a:t>Satan possesses </a:t>
            </a:r>
            <a:r>
              <a:rPr lang="en-US" b="1" dirty="0">
                <a:effectLst>
                  <a:glow rad="63500">
                    <a:schemeClr val="accent6">
                      <a:satMod val="175000"/>
                      <a:alpha val="40000"/>
                    </a:schemeClr>
                  </a:glow>
                </a:effectLst>
              </a:rPr>
              <a:t>a will</a:t>
            </a:r>
          </a:p>
        </p:txBody>
      </p:sp>
      <p:sp>
        <p:nvSpPr>
          <p:cNvPr id="3" name="Content Placeholder 2"/>
          <p:cNvSpPr>
            <a:spLocks noGrp="1"/>
          </p:cNvSpPr>
          <p:nvPr>
            <p:ph idx="1"/>
          </p:nvPr>
        </p:nvSpPr>
        <p:spPr>
          <a:xfrm>
            <a:off x="0" y="1882066"/>
            <a:ext cx="5113538" cy="4658881"/>
          </a:xfrm>
        </p:spPr>
        <p:txBody>
          <a:bodyPr>
            <a:normAutofit/>
          </a:bodyPr>
          <a:lstStyle/>
          <a:p>
            <a:pPr marL="0" indent="0" algn="ctr">
              <a:buNone/>
            </a:pPr>
            <a:r>
              <a:rPr lang="en-US" sz="3600" dirty="0" smtClean="0"/>
              <a:t>Paul </a:t>
            </a:r>
            <a:r>
              <a:rPr lang="en-US" sz="3600" dirty="0"/>
              <a:t>instructs Timothy </a:t>
            </a:r>
            <a:r>
              <a:rPr lang="en-US" sz="3600" dirty="0" smtClean="0"/>
              <a:t>that in </a:t>
            </a:r>
            <a:r>
              <a:rPr lang="en-US" sz="3600" dirty="0"/>
              <a:t>dealing with backslidden </a:t>
            </a:r>
            <a:r>
              <a:rPr lang="en-US" sz="3600" dirty="0" smtClean="0"/>
              <a:t>Christians to </a:t>
            </a:r>
            <a:r>
              <a:rPr lang="en-US" sz="3600" dirty="0"/>
              <a:t>be gentle but firm, that </a:t>
            </a:r>
            <a:r>
              <a:rPr lang="en-US" sz="3600" i="1" dirty="0" smtClean="0"/>
              <a:t>“They </a:t>
            </a:r>
            <a:r>
              <a:rPr lang="en-US" sz="3600" i="1" dirty="0"/>
              <a:t>may recover themselves out of the snare of the devil, who are taken captive by him at his </a:t>
            </a:r>
            <a:r>
              <a:rPr lang="en-US" sz="3600" i="1" dirty="0" smtClean="0"/>
              <a:t>will." </a:t>
            </a:r>
            <a:r>
              <a:rPr lang="en-US" sz="3600" i="1" dirty="0"/>
              <a:t>(2 Tim. 2:26</a:t>
            </a:r>
            <a:r>
              <a:rPr lang="en-US" sz="3600" i="1" dirty="0" smtClean="0"/>
              <a:t>)</a:t>
            </a:r>
            <a:endParaRPr lang="en-US" sz="3600" i="1" dirty="0"/>
          </a:p>
        </p:txBody>
      </p:sp>
      <p:pic>
        <p:nvPicPr>
          <p:cNvPr id="5" name="Picture 4"/>
          <p:cNvPicPr>
            <a:picLocks noChangeAspect="1"/>
          </p:cNvPicPr>
          <p:nvPr/>
        </p:nvPicPr>
        <p:blipFill>
          <a:blip r:embed="rId2"/>
          <a:stretch>
            <a:fillRect/>
          </a:stretch>
        </p:blipFill>
        <p:spPr>
          <a:xfrm>
            <a:off x="5540718" y="2125572"/>
            <a:ext cx="6164763" cy="3452267"/>
          </a:xfrm>
          <a:prstGeom prst="rect">
            <a:avLst/>
          </a:prstGeom>
        </p:spPr>
      </p:pic>
    </p:spTree>
    <p:extLst>
      <p:ext uri="{BB962C8B-B14F-4D97-AF65-F5344CB8AC3E}">
        <p14:creationId xmlns:p14="http://schemas.microsoft.com/office/powerpoint/2010/main" val="9038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0"/>
            <a:ext cx="10517777" cy="1325563"/>
          </a:xfrm>
        </p:spPr>
        <p:txBody>
          <a:bodyPr/>
          <a:lstStyle/>
          <a:p>
            <a:pPr algn="ctr"/>
            <a:r>
              <a:rPr lang="en-US" b="1" dirty="0" smtClean="0"/>
              <a:t>Six snares of the Devil</a:t>
            </a:r>
            <a:endParaRPr lang="en-US" b="1" dirty="0"/>
          </a:p>
        </p:txBody>
      </p:sp>
      <p:sp>
        <p:nvSpPr>
          <p:cNvPr id="3" name="Content Placeholder 2"/>
          <p:cNvSpPr>
            <a:spLocks noGrp="1"/>
          </p:cNvSpPr>
          <p:nvPr>
            <p:ph idx="1"/>
          </p:nvPr>
        </p:nvSpPr>
        <p:spPr>
          <a:xfrm>
            <a:off x="222068" y="1982379"/>
            <a:ext cx="7946028" cy="4351338"/>
          </a:xfrm>
        </p:spPr>
        <p:txBody>
          <a:bodyPr>
            <a:normAutofit fontScale="92500"/>
          </a:bodyPr>
          <a:lstStyle/>
          <a:p>
            <a:pPr marL="0" indent="0">
              <a:buNone/>
            </a:pPr>
            <a:r>
              <a:rPr lang="en-US" sz="3600" dirty="0"/>
              <a:t>1.  The snare of pride: </a:t>
            </a:r>
            <a:r>
              <a:rPr lang="en-US" sz="3600" i="1" dirty="0"/>
              <a:t>I Tim. </a:t>
            </a:r>
            <a:r>
              <a:rPr lang="en-US" sz="3600" i="1" dirty="0" smtClean="0"/>
              <a:t>3:6-7</a:t>
            </a:r>
          </a:p>
          <a:p>
            <a:pPr marL="0" indent="0">
              <a:buNone/>
            </a:pPr>
            <a:r>
              <a:rPr lang="en-US" sz="3600" dirty="0"/>
              <a:t>2. </a:t>
            </a:r>
            <a:r>
              <a:rPr lang="en-US" sz="3600" dirty="0" smtClean="0"/>
              <a:t> The </a:t>
            </a:r>
            <a:r>
              <a:rPr lang="en-US" sz="3600" dirty="0"/>
              <a:t>snare of riches: </a:t>
            </a:r>
            <a:r>
              <a:rPr lang="en-US" sz="3600" i="1" dirty="0"/>
              <a:t>I Tim. 6:6-12, 17-19</a:t>
            </a:r>
            <a:endParaRPr lang="en-US" sz="3600" dirty="0"/>
          </a:p>
          <a:p>
            <a:pPr marL="0" indent="0">
              <a:buNone/>
            </a:pPr>
            <a:r>
              <a:rPr lang="en-US" sz="3600" dirty="0"/>
              <a:t>3</a:t>
            </a:r>
            <a:r>
              <a:rPr lang="en-US" sz="3600" dirty="0" smtClean="0"/>
              <a:t>.</a:t>
            </a:r>
            <a:r>
              <a:rPr lang="en-US" sz="3600" dirty="0"/>
              <a:t>  </a:t>
            </a:r>
            <a:r>
              <a:rPr lang="en-US" sz="3600" dirty="0" smtClean="0"/>
              <a:t>The </a:t>
            </a:r>
            <a:r>
              <a:rPr lang="en-US" sz="3600" dirty="0"/>
              <a:t>snare of idolatry</a:t>
            </a:r>
            <a:r>
              <a:rPr lang="en-US" sz="3600" i="1" dirty="0"/>
              <a:t>: Judges 8:27</a:t>
            </a:r>
            <a:endParaRPr lang="en-US" sz="3600" dirty="0"/>
          </a:p>
          <a:p>
            <a:pPr marL="0" indent="0">
              <a:buNone/>
            </a:pPr>
            <a:r>
              <a:rPr lang="en-US" sz="3600" dirty="0" smtClean="0"/>
              <a:t>4.  The </a:t>
            </a:r>
            <a:r>
              <a:rPr lang="en-US" sz="3600" dirty="0"/>
              <a:t>snare of spiritual </a:t>
            </a:r>
            <a:r>
              <a:rPr lang="en-US" sz="3600" dirty="0" smtClean="0"/>
              <a:t>apathy: </a:t>
            </a:r>
            <a:r>
              <a:rPr lang="en-US" sz="3600" i="1" dirty="0" smtClean="0"/>
              <a:t>II </a:t>
            </a:r>
            <a:r>
              <a:rPr lang="en-US" sz="3600" i="1" dirty="0"/>
              <a:t>Tim. </a:t>
            </a:r>
            <a:r>
              <a:rPr lang="en-US" sz="3600" i="1" dirty="0" smtClean="0"/>
              <a:t>2:26</a:t>
            </a:r>
          </a:p>
          <a:p>
            <a:pPr marL="0" indent="0">
              <a:buNone/>
            </a:pPr>
            <a:r>
              <a:rPr lang="en-US" sz="3600" dirty="0"/>
              <a:t>5. </a:t>
            </a:r>
            <a:r>
              <a:rPr lang="en-US" sz="3600" dirty="0" smtClean="0"/>
              <a:t> The </a:t>
            </a:r>
            <a:r>
              <a:rPr lang="en-US" sz="3600" dirty="0"/>
              <a:t>snare of the fear of man: </a:t>
            </a:r>
            <a:r>
              <a:rPr lang="en-US" sz="3600" i="1" dirty="0"/>
              <a:t>Prov. </a:t>
            </a:r>
            <a:r>
              <a:rPr lang="en-US" sz="3600" i="1" dirty="0" smtClean="0"/>
              <a:t>29:25</a:t>
            </a:r>
          </a:p>
          <a:p>
            <a:pPr marL="0" indent="0">
              <a:buNone/>
            </a:pPr>
            <a:r>
              <a:rPr lang="en-US" sz="3600" dirty="0"/>
              <a:t>6. The snare of </a:t>
            </a:r>
            <a:r>
              <a:rPr lang="en-US" sz="3600" dirty="0" smtClean="0"/>
              <a:t>immorality: </a:t>
            </a:r>
            <a:r>
              <a:rPr lang="en-US" sz="3600" i="1" dirty="0"/>
              <a:t>Proverbs </a:t>
            </a:r>
            <a:r>
              <a:rPr lang="en-US" sz="3600" i="1" dirty="0" smtClean="0"/>
              <a:t>7:21-27      </a:t>
            </a:r>
            <a:endParaRPr lang="en-US" sz="3600" dirty="0"/>
          </a:p>
          <a:p>
            <a:endParaRPr lang="en-US" sz="3600" dirty="0"/>
          </a:p>
        </p:txBody>
      </p:sp>
      <p:pic>
        <p:nvPicPr>
          <p:cNvPr id="6" name="Picture 5"/>
          <p:cNvPicPr>
            <a:picLocks noChangeAspect="1"/>
          </p:cNvPicPr>
          <p:nvPr/>
        </p:nvPicPr>
        <p:blipFill>
          <a:blip r:embed="rId2"/>
          <a:stretch>
            <a:fillRect/>
          </a:stretch>
        </p:blipFill>
        <p:spPr>
          <a:xfrm>
            <a:off x="8036818" y="1420676"/>
            <a:ext cx="4155182" cy="3116387"/>
          </a:xfrm>
          <a:prstGeom prst="rect">
            <a:avLst/>
          </a:prstGeom>
        </p:spPr>
      </p:pic>
    </p:spTree>
    <p:extLst>
      <p:ext uri="{BB962C8B-B14F-4D97-AF65-F5344CB8AC3E}">
        <p14:creationId xmlns:p14="http://schemas.microsoft.com/office/powerpoint/2010/main" val="392602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322" y="136077"/>
            <a:ext cx="10515600" cy="1325563"/>
          </a:xfrm>
        </p:spPr>
        <p:txBody>
          <a:bodyPr/>
          <a:lstStyle/>
          <a:p>
            <a:pPr algn="ctr"/>
            <a:r>
              <a:rPr 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Satan possesses emotions</a:t>
            </a: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
            </a:r>
            <a:br>
              <a:rPr lang="en-US" b="1" spc="50" dirty="0">
                <a:ln w="9525" cmpd="sng">
                  <a:solidFill>
                    <a:schemeClr val="accent1"/>
                  </a:solidFill>
                  <a:prstDash val="solid"/>
                </a:ln>
                <a:solidFill>
                  <a:srgbClr val="70AD47">
                    <a:tint val="1000"/>
                  </a:srgbClr>
                </a:solidFill>
                <a:effectLst>
                  <a:glow rad="38100">
                    <a:schemeClr val="accent1">
                      <a:alpha val="40000"/>
                    </a:schemeClr>
                  </a:glow>
                </a:effectLst>
              </a:rPr>
            </a:br>
            <a:endParaRPr 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Content Placeholder 2"/>
          <p:cNvSpPr>
            <a:spLocks noGrp="1"/>
          </p:cNvSpPr>
          <p:nvPr>
            <p:ph idx="1"/>
          </p:nvPr>
        </p:nvSpPr>
        <p:spPr>
          <a:xfrm>
            <a:off x="-1" y="1266331"/>
            <a:ext cx="6844683" cy="5591669"/>
          </a:xfrm>
        </p:spPr>
        <p:txBody>
          <a:bodyPr>
            <a:normAutofit fontScale="85000" lnSpcReduction="10000"/>
          </a:bodyPr>
          <a:lstStyle/>
          <a:p>
            <a:pPr marL="0" indent="0">
              <a:buNone/>
            </a:pPr>
            <a:r>
              <a:rPr lang="en-US" sz="3600" i="1" dirty="0" smtClean="0">
                <a:solidFill>
                  <a:srgbClr val="FFFF00"/>
                </a:solidFill>
              </a:rPr>
              <a:t>Desire - </a:t>
            </a:r>
            <a:r>
              <a:rPr lang="en-US" sz="3600" i="1" dirty="0" smtClean="0"/>
              <a:t>"And </a:t>
            </a:r>
            <a:r>
              <a:rPr lang="en-US" sz="3600" i="1" dirty="0"/>
              <a:t>the Lord said, Simon, Simon, behold, Satan hath desired to have you, that he may sift you as </a:t>
            </a:r>
            <a:r>
              <a:rPr lang="en-US" sz="3600" i="1" dirty="0" smtClean="0"/>
              <a:t>wheat." </a:t>
            </a:r>
            <a:r>
              <a:rPr lang="en-US" sz="3600" i="1" dirty="0"/>
              <a:t>(</a:t>
            </a:r>
            <a:r>
              <a:rPr lang="en-US" sz="3600" i="1" dirty="0" smtClean="0"/>
              <a:t>Luke </a:t>
            </a:r>
            <a:r>
              <a:rPr lang="en-US" sz="3600" i="1" dirty="0"/>
              <a:t>22:31</a:t>
            </a:r>
            <a:r>
              <a:rPr lang="en-US" sz="3600" i="1" dirty="0" smtClean="0"/>
              <a:t>)</a:t>
            </a:r>
            <a:endParaRPr lang="en-US" sz="3600" i="1" dirty="0"/>
          </a:p>
          <a:p>
            <a:pPr marL="0" indent="0">
              <a:buNone/>
            </a:pPr>
            <a:r>
              <a:rPr lang="en-US" sz="3600" i="1" dirty="0" smtClean="0">
                <a:solidFill>
                  <a:srgbClr val="FFFF00"/>
                </a:solidFill>
              </a:rPr>
              <a:t>Pride</a:t>
            </a:r>
            <a:r>
              <a:rPr lang="en-US" sz="3600" i="1" dirty="0">
                <a:solidFill>
                  <a:srgbClr val="FFFF00"/>
                </a:solidFill>
              </a:rPr>
              <a:t> </a:t>
            </a:r>
            <a:r>
              <a:rPr lang="en-US" sz="3600" i="1" dirty="0" smtClean="0">
                <a:solidFill>
                  <a:srgbClr val="FFFF00"/>
                </a:solidFill>
              </a:rPr>
              <a:t>- </a:t>
            </a:r>
            <a:r>
              <a:rPr lang="en-US" sz="3600" i="1" dirty="0" smtClean="0"/>
              <a:t>"Not </a:t>
            </a:r>
            <a:r>
              <a:rPr lang="en-US" sz="3600" i="1" dirty="0"/>
              <a:t>a novice, lest being lifted up with pride he fall into condemnation of the </a:t>
            </a:r>
            <a:r>
              <a:rPr lang="en-US" sz="3600" i="1" dirty="0" smtClean="0"/>
              <a:t>devil." </a:t>
            </a:r>
            <a:r>
              <a:rPr lang="en-US" sz="3600" i="1" dirty="0"/>
              <a:t>(1 Tim. 3:6</a:t>
            </a:r>
            <a:r>
              <a:rPr lang="en-US" sz="3600" i="1" dirty="0" smtClean="0"/>
              <a:t>)</a:t>
            </a:r>
            <a:endParaRPr lang="en-US" sz="3600" i="1" dirty="0"/>
          </a:p>
          <a:p>
            <a:pPr marL="0" indent="0">
              <a:buNone/>
            </a:pPr>
            <a:r>
              <a:rPr lang="en-US" sz="3600" i="1" dirty="0" smtClean="0">
                <a:solidFill>
                  <a:srgbClr val="FFFF00"/>
                </a:solidFill>
              </a:rPr>
              <a:t>Wrath</a:t>
            </a:r>
            <a:r>
              <a:rPr lang="en-US" sz="3600" i="1" dirty="0">
                <a:solidFill>
                  <a:srgbClr val="FFFF00"/>
                </a:solidFill>
              </a:rPr>
              <a:t> </a:t>
            </a:r>
            <a:r>
              <a:rPr lang="en-US" sz="3600" i="1" dirty="0" smtClean="0">
                <a:solidFill>
                  <a:srgbClr val="FFFF00"/>
                </a:solidFill>
              </a:rPr>
              <a:t>- </a:t>
            </a:r>
            <a:r>
              <a:rPr lang="en-US" sz="3600" i="1" dirty="0" smtClean="0"/>
              <a:t>"Therefore </a:t>
            </a:r>
            <a:r>
              <a:rPr lang="en-US" sz="3600" i="1" dirty="0"/>
              <a:t>rejoice, ye heavens, and ye that dwell in them. Woe to the </a:t>
            </a:r>
            <a:r>
              <a:rPr lang="en-US" sz="3600" i="1" dirty="0" err="1"/>
              <a:t>inhabiters</a:t>
            </a:r>
            <a:r>
              <a:rPr lang="en-US" sz="3600" i="1" dirty="0"/>
              <a:t> of the earth and of the sea! for the devil is come down unto you, having great wrath, because he </a:t>
            </a:r>
            <a:r>
              <a:rPr lang="en-US" sz="3600" i="1" dirty="0" err="1"/>
              <a:t>knoweth</a:t>
            </a:r>
            <a:r>
              <a:rPr lang="en-US" sz="3600" i="1" dirty="0"/>
              <a:t> that he hath but a short </a:t>
            </a:r>
            <a:r>
              <a:rPr lang="en-US" sz="3600" i="1" dirty="0" smtClean="0"/>
              <a:t>time." </a:t>
            </a:r>
            <a:r>
              <a:rPr lang="en-US" sz="3600" i="1" dirty="0"/>
              <a:t>(Rev. 12:12</a:t>
            </a:r>
            <a:r>
              <a:rPr lang="en-US" sz="3600" i="1" dirty="0" smtClean="0"/>
              <a:t>)</a:t>
            </a:r>
            <a:endParaRPr lang="en-US" sz="3600" i="1" dirty="0"/>
          </a:p>
        </p:txBody>
      </p:sp>
      <p:pic>
        <p:nvPicPr>
          <p:cNvPr id="4" name="Picture 3"/>
          <p:cNvPicPr>
            <a:picLocks noChangeAspect="1"/>
          </p:cNvPicPr>
          <p:nvPr/>
        </p:nvPicPr>
        <p:blipFill>
          <a:blip r:embed="rId2"/>
          <a:stretch>
            <a:fillRect/>
          </a:stretch>
        </p:blipFill>
        <p:spPr>
          <a:xfrm>
            <a:off x="6844683" y="1045976"/>
            <a:ext cx="5282114" cy="3961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56125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3855"/>
            <a:ext cx="12192000" cy="6858000"/>
          </a:xfrm>
        </p:spPr>
        <p:txBody>
          <a:bodyPr>
            <a:normAutofit/>
          </a:bodyPr>
          <a:lstStyle/>
          <a:p>
            <a:r>
              <a:rPr lang="en-US" sz="4000" dirty="0"/>
              <a:t>He is called by various names in the Bible, including </a:t>
            </a:r>
            <a:r>
              <a:rPr lang="en-US" sz="4000" dirty="0" smtClean="0"/>
              <a:t>- </a:t>
            </a:r>
            <a:r>
              <a:rPr lang="en-US" sz="4000" i="1" dirty="0" smtClean="0">
                <a:solidFill>
                  <a:srgbClr val="FFFF00"/>
                </a:solidFill>
              </a:rPr>
              <a:t>Satan</a:t>
            </a:r>
            <a:r>
              <a:rPr lang="en-US" sz="4000" i="1" dirty="0" smtClean="0"/>
              <a:t> </a:t>
            </a:r>
            <a:r>
              <a:rPr lang="en-US" sz="4000" i="1" dirty="0"/>
              <a:t>(meaning “adversary”—Job 1:6; Romans 16:20), the </a:t>
            </a:r>
            <a:r>
              <a:rPr lang="en-US" sz="4000" i="1" dirty="0">
                <a:solidFill>
                  <a:srgbClr val="FFFF00"/>
                </a:solidFill>
              </a:rPr>
              <a:t>D</a:t>
            </a:r>
            <a:r>
              <a:rPr lang="en-US" sz="4000" i="1" dirty="0" smtClean="0">
                <a:solidFill>
                  <a:srgbClr val="FFFF00"/>
                </a:solidFill>
              </a:rPr>
              <a:t>evil</a:t>
            </a:r>
            <a:r>
              <a:rPr lang="en-US" sz="4000" i="1" dirty="0" smtClean="0"/>
              <a:t> (meaning “slanderer</a:t>
            </a:r>
            <a:r>
              <a:rPr lang="en-US" sz="4000" i="1" dirty="0"/>
              <a:t>”—Matthew 4:1; 1 Peter 5:8), </a:t>
            </a:r>
            <a:r>
              <a:rPr lang="en-US" sz="4000" i="1" dirty="0">
                <a:solidFill>
                  <a:srgbClr val="FFFF00"/>
                </a:solidFill>
              </a:rPr>
              <a:t>Lucifer</a:t>
            </a:r>
            <a:r>
              <a:rPr lang="en-US" sz="4000" i="1" dirty="0"/>
              <a:t> (Isaiah 14:12), the</a:t>
            </a:r>
            <a:r>
              <a:rPr lang="en-US" sz="4000" i="1" dirty="0">
                <a:solidFill>
                  <a:srgbClr val="FFFF00"/>
                </a:solidFill>
              </a:rPr>
              <a:t> S</a:t>
            </a:r>
            <a:r>
              <a:rPr lang="en-US" sz="4000" i="1" dirty="0" smtClean="0">
                <a:solidFill>
                  <a:srgbClr val="FFFF00"/>
                </a:solidFill>
              </a:rPr>
              <a:t>erpent </a:t>
            </a:r>
            <a:r>
              <a:rPr lang="en-US" sz="4000" i="1" dirty="0" smtClean="0"/>
              <a:t>(2 </a:t>
            </a:r>
            <a:r>
              <a:rPr lang="en-US" sz="4000" i="1" dirty="0"/>
              <a:t>Corinthians 11:3; Revelation 12:9), </a:t>
            </a:r>
            <a:r>
              <a:rPr lang="en-US" sz="4000" dirty="0"/>
              <a:t>and many others</a:t>
            </a:r>
            <a:r>
              <a:rPr lang="en-US" sz="4000" dirty="0" smtClean="0"/>
              <a:t>.</a:t>
            </a:r>
          </a:p>
          <a:p>
            <a:r>
              <a:rPr lang="en-US" sz="4000" dirty="0"/>
              <a:t>The existence of Satan as a personal being is proved by the fact that the Lord Jesus Christ recognized him </a:t>
            </a:r>
            <a:r>
              <a:rPr lang="en-US" sz="4000" dirty="0" smtClean="0"/>
              <a:t>as a person. </a:t>
            </a:r>
            <a:endParaRPr lang="en-US" sz="4000" dirty="0" smtClean="0"/>
          </a:p>
          <a:p>
            <a:r>
              <a:rPr lang="en-US" sz="4000" dirty="0" smtClean="0"/>
              <a:t>Jesus </a:t>
            </a:r>
            <a:r>
              <a:rPr lang="en-US" sz="4000" dirty="0"/>
              <a:t>referred to him frequently by name </a:t>
            </a:r>
            <a:r>
              <a:rPr lang="en-US" sz="4000" i="1" dirty="0" smtClean="0"/>
              <a:t>(Luke </a:t>
            </a:r>
            <a:r>
              <a:rPr lang="en-US" sz="4000" i="1" dirty="0"/>
              <a:t>10:18; Matthew 4:10) </a:t>
            </a:r>
            <a:r>
              <a:rPr lang="en-US" sz="4000" dirty="0"/>
              <a:t>and called him </a:t>
            </a:r>
            <a:r>
              <a:rPr lang="en-US" sz="4000" i="1" dirty="0"/>
              <a:t>“the prince of this world” (John 12:31; 14:30; 16:11</a:t>
            </a:r>
            <a:r>
              <a:rPr lang="en-US" sz="4000" i="1" dirty="0" smtClean="0"/>
              <a:t>).</a:t>
            </a:r>
          </a:p>
        </p:txBody>
      </p:sp>
    </p:spTree>
    <p:extLst>
      <p:ext uri="{BB962C8B-B14F-4D97-AF65-F5344CB8AC3E}">
        <p14:creationId xmlns:p14="http://schemas.microsoft.com/office/powerpoint/2010/main" val="78834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smtClean="0">
                <a:ln/>
                <a:solidFill>
                  <a:schemeClr val="accent1">
                    <a:lumMod val="20000"/>
                    <a:lumOff val="80000"/>
                  </a:schemeClr>
                </a:solidFill>
              </a:rPr>
              <a:t>Satan systematically </a:t>
            </a:r>
            <a:r>
              <a:rPr lang="en-US" b="1" dirty="0">
                <a:ln/>
                <a:solidFill>
                  <a:schemeClr val="accent1">
                    <a:lumMod val="20000"/>
                    <a:lumOff val="80000"/>
                  </a:schemeClr>
                </a:solidFill>
              </a:rPr>
              <a:t>subjected the Old Testament patriarch Job to fiery trials in an attempt to break </a:t>
            </a:r>
            <a:r>
              <a:rPr lang="en-US" b="1" dirty="0" smtClean="0">
                <a:ln/>
                <a:solidFill>
                  <a:schemeClr val="accent1">
                    <a:lumMod val="20000"/>
                    <a:lumOff val="80000"/>
                  </a:schemeClr>
                </a:solidFill>
              </a:rPr>
              <a:t>him.</a:t>
            </a:r>
            <a:r>
              <a:rPr lang="en-US" b="1" dirty="0">
                <a:ln/>
                <a:solidFill>
                  <a:schemeClr val="accent1">
                    <a:lumMod val="20000"/>
                    <a:lumOff val="80000"/>
                  </a:schemeClr>
                </a:solidFill>
              </a:rPr>
              <a:t/>
            </a:r>
            <a:br>
              <a:rPr lang="en-US" b="1" dirty="0">
                <a:ln/>
                <a:solidFill>
                  <a:schemeClr val="accent1">
                    <a:lumMod val="20000"/>
                    <a:lumOff val="80000"/>
                  </a:schemeClr>
                </a:solidFill>
              </a:rPr>
            </a:br>
            <a:endParaRPr lang="en-US" b="1" dirty="0">
              <a:ln/>
              <a:solidFill>
                <a:schemeClr val="accent1">
                  <a:lumMod val="20000"/>
                  <a:lumOff val="80000"/>
                </a:schemeClr>
              </a:solidFill>
            </a:endParaRPr>
          </a:p>
        </p:txBody>
      </p:sp>
      <p:pic>
        <p:nvPicPr>
          <p:cNvPr id="4" name="Picture 3"/>
          <p:cNvPicPr>
            <a:picLocks noChangeAspect="1"/>
          </p:cNvPicPr>
          <p:nvPr/>
        </p:nvPicPr>
        <p:blipFill>
          <a:blip r:embed="rId2"/>
          <a:stretch>
            <a:fillRect/>
          </a:stretch>
        </p:blipFill>
        <p:spPr>
          <a:xfrm>
            <a:off x="2423603" y="1533687"/>
            <a:ext cx="7471669" cy="5230168"/>
          </a:xfrm>
          <a:prstGeom prst="rect">
            <a:avLst/>
          </a:prstGeom>
          <a:ln>
            <a:noFill/>
          </a:ln>
          <a:effectLst>
            <a:softEdge rad="112500"/>
          </a:effectLst>
        </p:spPr>
      </p:pic>
    </p:spTree>
    <p:extLst>
      <p:ext uri="{BB962C8B-B14F-4D97-AF65-F5344CB8AC3E}">
        <p14:creationId xmlns:p14="http://schemas.microsoft.com/office/powerpoint/2010/main" val="35274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tgMedzo_cZ8/Tl57PEms8UI/AAAAAAAAAJY/zRdHj4rB2YM/s1600/satan.jpg"/>
          <p:cNvPicPr>
            <a:picLocks noChangeAspect="1" noChangeArrowheads="1"/>
          </p:cNvPicPr>
          <p:nvPr/>
        </p:nvPicPr>
        <p:blipFill>
          <a:blip r:embed="rId2" cstate="print"/>
          <a:srcRect/>
          <a:stretch>
            <a:fillRect/>
          </a:stretch>
        </p:blipFill>
        <p:spPr bwMode="auto">
          <a:xfrm>
            <a:off x="2670628" y="1550588"/>
            <a:ext cx="6836229" cy="5108509"/>
          </a:xfrm>
          <a:prstGeom prst="rect">
            <a:avLst/>
          </a:prstGeom>
          <a:ln>
            <a:noFill/>
          </a:ln>
          <a:effectLst>
            <a:softEdge rad="112500"/>
          </a:effectLst>
        </p:spPr>
      </p:pic>
      <p:sp>
        <p:nvSpPr>
          <p:cNvPr id="3" name="Title 2"/>
          <p:cNvSpPr>
            <a:spLocks noGrp="1"/>
          </p:cNvSpPr>
          <p:nvPr>
            <p:ph type="title"/>
          </p:nvPr>
        </p:nvSpPr>
        <p:spPr>
          <a:xfrm>
            <a:off x="1524000" y="304800"/>
            <a:ext cx="9144000" cy="1752600"/>
          </a:xfrm>
        </p:spPr>
        <p:txBody>
          <a:bodyPr>
            <a:normAutofit fontScale="90000"/>
          </a:bodyPr>
          <a:lstStyle/>
          <a:p>
            <a:pPr algn="ctr"/>
            <a:r>
              <a:rPr lang="en-US" dirty="0" smtClean="0">
                <a:solidFill>
                  <a:schemeClr val="accent1">
                    <a:lumMod val="20000"/>
                    <a:lumOff val="80000"/>
                  </a:schemeClr>
                </a:solidFill>
              </a:rPr>
              <a:t>Satan attacked Job in seven areas of life </a:t>
            </a:r>
            <a:br>
              <a:rPr lang="en-US" dirty="0" smtClean="0">
                <a:solidFill>
                  <a:schemeClr val="accent1">
                    <a:lumMod val="20000"/>
                    <a:lumOff val="80000"/>
                  </a:schemeClr>
                </a:solidFill>
              </a:rPr>
            </a:br>
            <a:r>
              <a:rPr lang="en-US" dirty="0" smtClean="0">
                <a:solidFill>
                  <a:schemeClr val="accent1">
                    <a:lumMod val="20000"/>
                    <a:lumOff val="80000"/>
                  </a:schemeClr>
                </a:solidFill>
              </a:rPr>
              <a:t>(</a:t>
            </a:r>
            <a:r>
              <a:rPr lang="en-US" i="1" dirty="0" smtClean="0">
                <a:solidFill>
                  <a:schemeClr val="accent1">
                    <a:lumMod val="20000"/>
                    <a:lumOff val="80000"/>
                  </a:schemeClr>
                </a:solidFill>
              </a:rPr>
              <a:t>Job 1-2)</a:t>
            </a:r>
            <a:r>
              <a:rPr lang="en-US" dirty="0" smtClean="0">
                <a:solidFill>
                  <a:schemeClr val="accent1">
                    <a:lumMod val="20000"/>
                    <a:lumOff val="80000"/>
                  </a:schemeClr>
                </a:solidFill>
              </a:rPr>
              <a:t/>
            </a:r>
            <a:br>
              <a:rPr lang="en-US" dirty="0" smtClean="0">
                <a:solidFill>
                  <a:schemeClr val="accent1">
                    <a:lumMod val="20000"/>
                    <a:lumOff val="80000"/>
                  </a:schemeClr>
                </a:solidFill>
              </a:rPr>
            </a:br>
            <a:endParaRPr lang="en-US" dirty="0">
              <a:solidFill>
                <a:schemeClr val="accent1">
                  <a:lumMod val="20000"/>
                  <a:lumOff val="80000"/>
                </a:schemeClr>
              </a:solidFill>
            </a:endParaRPr>
          </a:p>
        </p:txBody>
      </p:sp>
      <p:pic>
        <p:nvPicPr>
          <p:cNvPr id="5" name="Picture 2" descr="http://3.bp.blogspot.com/-tgMedzo_cZ8/Tl57PEms8UI/AAAAAAAAAJY/zRdHj4rB2YM/s1600/satan.jpg"/>
          <p:cNvPicPr>
            <a:picLocks noChangeAspect="1" noChangeArrowheads="1"/>
          </p:cNvPicPr>
          <p:nvPr/>
        </p:nvPicPr>
        <p:blipFill>
          <a:blip r:embed="rId2" cstate="print"/>
          <a:srcRect l="11905" t="39828" r="75000" b="47427"/>
          <a:stretch>
            <a:fillRect/>
          </a:stretch>
        </p:blipFill>
        <p:spPr bwMode="auto">
          <a:xfrm>
            <a:off x="4648200" y="3810001"/>
            <a:ext cx="1057278" cy="609599"/>
          </a:xfrm>
          <a:prstGeom prst="ellipse">
            <a:avLst/>
          </a:prstGeom>
          <a:ln>
            <a:noFill/>
          </a:ln>
          <a:effectLst>
            <a:softEdge rad="112500"/>
          </a:effectLst>
        </p:spPr>
      </p:pic>
    </p:spTree>
    <p:extLst>
      <p:ext uri="{BB962C8B-B14F-4D97-AF65-F5344CB8AC3E}">
        <p14:creationId xmlns:p14="http://schemas.microsoft.com/office/powerpoint/2010/main" val="155644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Attacked his job (Ox, servants)  </a:t>
            </a:r>
            <a:br>
              <a:rPr lang="en-US" dirty="0"/>
            </a:br>
            <a:r>
              <a:rPr lang="en-US" i="1" dirty="0" smtClean="0"/>
              <a:t>Job </a:t>
            </a:r>
            <a:r>
              <a:rPr lang="en-US" i="1" dirty="0"/>
              <a:t>1:14, 17</a:t>
            </a:r>
          </a:p>
        </p:txBody>
      </p:sp>
      <p:pic>
        <p:nvPicPr>
          <p:cNvPr id="25603" name="Picture 3" descr="C:\Users\Dan White\Pictures\Bible pictures\Bible pictures Old Testament\Job\18 Job\18001014 BTH - Job 1 14 - Job and the messengers (2).jpg"/>
          <p:cNvPicPr>
            <a:picLocks noChangeAspect="1" noChangeArrowheads="1"/>
          </p:cNvPicPr>
          <p:nvPr/>
        </p:nvPicPr>
        <p:blipFill>
          <a:blip r:embed="rId2" cstate="print"/>
          <a:srcRect/>
          <a:stretch>
            <a:fillRect/>
          </a:stretch>
        </p:blipFill>
        <p:spPr bwMode="auto">
          <a:xfrm>
            <a:off x="3048000" y="1690688"/>
            <a:ext cx="6096000" cy="5150416"/>
          </a:xfrm>
          <a:prstGeom prst="rect">
            <a:avLst/>
          </a:prstGeom>
          <a:ln>
            <a:noFill/>
          </a:ln>
          <a:effectLst>
            <a:softEdge rad="112500"/>
          </a:effectLst>
        </p:spPr>
      </p:pic>
    </p:spTree>
    <p:extLst>
      <p:ext uri="{BB962C8B-B14F-4D97-AF65-F5344CB8AC3E}">
        <p14:creationId xmlns:p14="http://schemas.microsoft.com/office/powerpoint/2010/main" val="71628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Attacked his wealth (sheep)  </a:t>
            </a:r>
            <a:br>
              <a:rPr lang="en-US" dirty="0"/>
            </a:br>
            <a:r>
              <a:rPr lang="en-US" i="1" dirty="0" smtClean="0"/>
              <a:t>Job </a:t>
            </a:r>
            <a:r>
              <a:rPr lang="en-US" i="1" dirty="0"/>
              <a:t>1:16</a:t>
            </a:r>
          </a:p>
        </p:txBody>
      </p:sp>
      <p:pic>
        <p:nvPicPr>
          <p:cNvPr id="26626" name="Picture 2" descr="http://ivoryjohn.com/wp-content/uploads/2012/10/job.jpg"/>
          <p:cNvPicPr>
            <a:picLocks noChangeAspect="1" noChangeArrowheads="1"/>
          </p:cNvPicPr>
          <p:nvPr/>
        </p:nvPicPr>
        <p:blipFill>
          <a:blip r:embed="rId2" cstate="print"/>
          <a:srcRect/>
          <a:stretch>
            <a:fillRect/>
          </a:stretch>
        </p:blipFill>
        <p:spPr bwMode="auto">
          <a:xfrm>
            <a:off x="2590801" y="2209800"/>
            <a:ext cx="7107443" cy="3962400"/>
          </a:xfrm>
          <a:prstGeom prst="rect">
            <a:avLst/>
          </a:prstGeom>
          <a:ln>
            <a:noFill/>
          </a:ln>
          <a:effectLst>
            <a:softEdge rad="112500"/>
          </a:effectLst>
        </p:spPr>
      </p:pic>
    </p:spTree>
    <p:extLst>
      <p:ext uri="{BB962C8B-B14F-4D97-AF65-F5344CB8AC3E}">
        <p14:creationId xmlns:p14="http://schemas.microsoft.com/office/powerpoint/2010/main" val="31691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Attacked his transportation (camels)  </a:t>
            </a:r>
            <a:r>
              <a:rPr lang="en-US" dirty="0" smtClean="0"/>
              <a:t/>
            </a:r>
            <a:br>
              <a:rPr lang="en-US" dirty="0" smtClean="0"/>
            </a:br>
            <a:r>
              <a:rPr lang="en-US" dirty="0" smtClean="0"/>
              <a:t> </a:t>
            </a:r>
            <a:r>
              <a:rPr lang="en-US" i="1" dirty="0"/>
              <a:t>Job 1:3</a:t>
            </a:r>
          </a:p>
        </p:txBody>
      </p:sp>
      <p:pic>
        <p:nvPicPr>
          <p:cNvPr id="3" name="Picture 2" descr="http://www.abc.net.au/reslib/201111/r851503_8057841.jpg"/>
          <p:cNvPicPr>
            <a:picLocks noChangeAspect="1" noChangeArrowheads="1"/>
          </p:cNvPicPr>
          <p:nvPr/>
        </p:nvPicPr>
        <p:blipFill>
          <a:blip r:embed="rId2" cstate="print">
            <a:grayscl/>
          </a:blip>
          <a:srcRect/>
          <a:stretch>
            <a:fillRect/>
          </a:stretch>
        </p:blipFill>
        <p:spPr bwMode="auto">
          <a:xfrm>
            <a:off x="2667000" y="1981200"/>
            <a:ext cx="6743700" cy="4495800"/>
          </a:xfrm>
          <a:prstGeom prst="rect">
            <a:avLst/>
          </a:prstGeom>
          <a:ln>
            <a:noFill/>
          </a:ln>
          <a:effectLst>
            <a:softEdge rad="112500"/>
          </a:effectLst>
        </p:spPr>
      </p:pic>
    </p:spTree>
    <p:extLst>
      <p:ext uri="{BB962C8B-B14F-4D97-AF65-F5344CB8AC3E}">
        <p14:creationId xmlns:p14="http://schemas.microsoft.com/office/powerpoint/2010/main" val="336114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rmAutofit/>
          </a:bodyPr>
          <a:lstStyle/>
          <a:p>
            <a:pPr algn="ctr"/>
            <a:r>
              <a:rPr lang="en-US" dirty="0"/>
              <a:t>Attacked his family  </a:t>
            </a:r>
            <a:r>
              <a:rPr lang="en-US" dirty="0" smtClean="0"/>
              <a:t/>
            </a:r>
            <a:br>
              <a:rPr lang="en-US" dirty="0" smtClean="0"/>
            </a:br>
            <a:r>
              <a:rPr lang="en-US" dirty="0" smtClean="0"/>
              <a:t> </a:t>
            </a:r>
            <a:r>
              <a:rPr lang="en-US" i="1" dirty="0"/>
              <a:t>Job 1:18-19</a:t>
            </a:r>
          </a:p>
        </p:txBody>
      </p:sp>
      <p:pic>
        <p:nvPicPr>
          <p:cNvPr id="28678" name="Picture 6" descr="http://dreamsvisions7.files.wordpress.com/2011/07/job.jpg?w=549"/>
          <p:cNvPicPr>
            <a:picLocks noChangeAspect="1" noChangeArrowheads="1"/>
          </p:cNvPicPr>
          <p:nvPr/>
        </p:nvPicPr>
        <p:blipFill>
          <a:blip r:embed="rId2" cstate="print"/>
          <a:srcRect/>
          <a:stretch>
            <a:fillRect/>
          </a:stretch>
        </p:blipFill>
        <p:spPr bwMode="auto">
          <a:xfrm>
            <a:off x="4114801" y="1706832"/>
            <a:ext cx="3705225" cy="5151168"/>
          </a:xfrm>
          <a:prstGeom prst="rect">
            <a:avLst/>
          </a:prstGeom>
          <a:ln>
            <a:noFill/>
          </a:ln>
          <a:effectLst>
            <a:softEdge rad="112500"/>
          </a:effectLst>
        </p:spPr>
      </p:pic>
    </p:spTree>
    <p:extLst>
      <p:ext uri="{BB962C8B-B14F-4D97-AF65-F5344CB8AC3E}">
        <p14:creationId xmlns:p14="http://schemas.microsoft.com/office/powerpoint/2010/main" val="31140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Attacked his health  </a:t>
            </a:r>
            <a:br>
              <a:rPr lang="en-US" dirty="0"/>
            </a:br>
            <a:r>
              <a:rPr lang="en-US" i="1" dirty="0" smtClean="0"/>
              <a:t>Job </a:t>
            </a:r>
            <a:r>
              <a:rPr lang="en-US" i="1" dirty="0"/>
              <a:t>2:7</a:t>
            </a:r>
          </a:p>
        </p:txBody>
      </p:sp>
      <p:pic>
        <p:nvPicPr>
          <p:cNvPr id="27650" name="Picture 2" descr="http://1.bp.blogspot.com/-5q5qzQZQhtQ/TZC-mf99N1I/AAAAAAAAAOE/9JHUwaPvXuw/s1600/Job.jpg"/>
          <p:cNvPicPr>
            <a:picLocks noChangeAspect="1" noChangeArrowheads="1"/>
          </p:cNvPicPr>
          <p:nvPr/>
        </p:nvPicPr>
        <p:blipFill>
          <a:blip r:embed="rId2" cstate="print"/>
          <a:srcRect/>
          <a:stretch>
            <a:fillRect/>
          </a:stretch>
        </p:blipFill>
        <p:spPr bwMode="auto">
          <a:xfrm>
            <a:off x="2819401" y="1752600"/>
            <a:ext cx="6458635" cy="4800600"/>
          </a:xfrm>
          <a:prstGeom prst="rect">
            <a:avLst/>
          </a:prstGeom>
          <a:ln>
            <a:noFill/>
          </a:ln>
          <a:effectLst>
            <a:softEdge rad="112500"/>
          </a:effectLst>
        </p:spPr>
      </p:pic>
    </p:spTree>
    <p:extLst>
      <p:ext uri="{BB962C8B-B14F-4D97-AF65-F5344CB8AC3E}">
        <p14:creationId xmlns:p14="http://schemas.microsoft.com/office/powerpoint/2010/main" val="84508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49362"/>
          </a:xfrm>
        </p:spPr>
        <p:txBody>
          <a:bodyPr>
            <a:normAutofit fontScale="90000"/>
          </a:bodyPr>
          <a:lstStyle/>
          <a:p>
            <a:pPr algn="ctr"/>
            <a:r>
              <a:rPr lang="en-US" dirty="0"/>
              <a:t>Attacked his marriage  </a:t>
            </a:r>
            <a:br>
              <a:rPr lang="en-US" dirty="0"/>
            </a:br>
            <a:r>
              <a:rPr lang="en-US" i="1" dirty="0" smtClean="0"/>
              <a:t>Job </a:t>
            </a:r>
            <a:r>
              <a:rPr lang="en-US" i="1" dirty="0"/>
              <a:t>2:8-9</a:t>
            </a:r>
          </a:p>
        </p:txBody>
      </p:sp>
      <p:pic>
        <p:nvPicPr>
          <p:cNvPr id="29698" name="Picture 2" descr="http://1.bp.blogspot.com/-9lt2GbGuj5c/TtOmwp8pGLI/AAAAAAAAIrU/BDGZWPCKMtY/s1600/book-of-job.jpg"/>
          <p:cNvPicPr>
            <a:picLocks noChangeAspect="1" noChangeArrowheads="1"/>
          </p:cNvPicPr>
          <p:nvPr/>
        </p:nvPicPr>
        <p:blipFill>
          <a:blip r:embed="rId2" cstate="print"/>
          <a:srcRect/>
          <a:stretch>
            <a:fillRect/>
          </a:stretch>
        </p:blipFill>
        <p:spPr bwMode="auto">
          <a:xfrm>
            <a:off x="2971800" y="1828800"/>
            <a:ext cx="6248400" cy="4808818"/>
          </a:xfrm>
          <a:prstGeom prst="rect">
            <a:avLst/>
          </a:prstGeom>
          <a:ln>
            <a:noFill/>
          </a:ln>
          <a:effectLst>
            <a:softEdge rad="112500"/>
          </a:effectLst>
        </p:spPr>
      </p:pic>
    </p:spTree>
    <p:extLst>
      <p:ext uri="{BB962C8B-B14F-4D97-AF65-F5344CB8AC3E}">
        <p14:creationId xmlns:p14="http://schemas.microsoft.com/office/powerpoint/2010/main" val="226801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49362"/>
          </a:xfrm>
        </p:spPr>
        <p:txBody>
          <a:bodyPr>
            <a:normAutofit fontScale="90000"/>
          </a:bodyPr>
          <a:lstStyle/>
          <a:p>
            <a:pPr algn="ctr"/>
            <a:r>
              <a:rPr lang="en-US" dirty="0"/>
              <a:t>Attacked his friendships  </a:t>
            </a:r>
            <a:br>
              <a:rPr lang="en-US" dirty="0"/>
            </a:br>
            <a:r>
              <a:rPr lang="en-US" i="1" dirty="0" smtClean="0"/>
              <a:t>Job </a:t>
            </a:r>
            <a:r>
              <a:rPr lang="en-US" i="1" dirty="0"/>
              <a:t>5:11</a:t>
            </a:r>
          </a:p>
        </p:txBody>
      </p:sp>
      <p:pic>
        <p:nvPicPr>
          <p:cNvPr id="23556" name="Picture 4" descr="http://www.charismaministries.org/wp-content/uploads/2011/07/Jobs-Friends.jpg"/>
          <p:cNvPicPr>
            <a:picLocks noChangeAspect="1" noChangeArrowheads="1"/>
          </p:cNvPicPr>
          <p:nvPr/>
        </p:nvPicPr>
        <p:blipFill>
          <a:blip r:embed="rId2" cstate="print"/>
          <a:srcRect/>
          <a:stretch>
            <a:fillRect/>
          </a:stretch>
        </p:blipFill>
        <p:spPr bwMode="auto">
          <a:xfrm>
            <a:off x="3048000" y="1619250"/>
            <a:ext cx="6192078" cy="5086350"/>
          </a:xfrm>
          <a:prstGeom prst="rect">
            <a:avLst/>
          </a:prstGeom>
          <a:ln>
            <a:noFill/>
          </a:ln>
          <a:effectLst>
            <a:softEdge rad="112500"/>
          </a:effectLst>
        </p:spPr>
      </p:pic>
      <p:pic>
        <p:nvPicPr>
          <p:cNvPr id="23558" name="Picture 6" descr="http://thereforenow.com/wp-content/uploads/2011/04/job_complaint_blake_copy.gif"/>
          <p:cNvPicPr>
            <a:picLocks noChangeAspect="1" noChangeArrowheads="1"/>
          </p:cNvPicPr>
          <p:nvPr/>
        </p:nvPicPr>
        <p:blipFill>
          <a:blip r:embed="rId3" cstate="print"/>
          <a:srcRect/>
          <a:stretch>
            <a:fillRect/>
          </a:stretch>
        </p:blipFill>
        <p:spPr bwMode="auto">
          <a:xfrm>
            <a:off x="2438400" y="1524000"/>
            <a:ext cx="7615403" cy="5334000"/>
          </a:xfrm>
          <a:prstGeom prst="rect">
            <a:avLst/>
          </a:prstGeom>
          <a:ln>
            <a:noFill/>
          </a:ln>
          <a:effectLst>
            <a:softEdge rad="112500"/>
          </a:effectLst>
        </p:spPr>
      </p:pic>
    </p:spTree>
    <p:extLst>
      <p:ext uri="{BB962C8B-B14F-4D97-AF65-F5344CB8AC3E}">
        <p14:creationId xmlns:p14="http://schemas.microsoft.com/office/powerpoint/2010/main" val="425710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3558"/>
                                        </p:tgtEl>
                                      </p:cBhvr>
                                    </p:animEffect>
                                    <p:set>
                                      <p:cBhvr>
                                        <p:cTn id="7" dur="1" fill="hold">
                                          <p:stCondLst>
                                            <p:cond delay="1999"/>
                                          </p:stCondLst>
                                        </p:cTn>
                                        <p:tgtEl>
                                          <p:spTgt spid="23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71" y="0"/>
            <a:ext cx="11437258" cy="2209800"/>
          </a:xfrm>
        </p:spPr>
        <p:txBody>
          <a:bodyPr>
            <a:normAutofit/>
          </a:bodyPr>
          <a:lstStyle/>
          <a:p>
            <a:pPr algn="ctr"/>
            <a:r>
              <a:rPr lang="en-US" i="1" dirty="0" smtClean="0">
                <a:solidFill>
                  <a:srgbClr val="FFFF00"/>
                </a:solidFill>
              </a:rPr>
              <a:t>“But he </a:t>
            </a:r>
            <a:r>
              <a:rPr lang="en-US" i="1" dirty="0" err="1" smtClean="0">
                <a:solidFill>
                  <a:srgbClr val="FFFF00"/>
                </a:solidFill>
              </a:rPr>
              <a:t>knoweth</a:t>
            </a:r>
            <a:r>
              <a:rPr lang="en-US" i="1" dirty="0" smtClean="0">
                <a:solidFill>
                  <a:srgbClr val="FFFF00"/>
                </a:solidFill>
              </a:rPr>
              <a:t> the way that I take: when he hath tried me, I shall come forth as gold.”</a:t>
            </a:r>
            <a:br>
              <a:rPr lang="en-US" i="1" dirty="0" smtClean="0">
                <a:solidFill>
                  <a:srgbClr val="FFFF00"/>
                </a:solidFill>
              </a:rPr>
            </a:br>
            <a:r>
              <a:rPr lang="en-US" i="1" dirty="0" smtClean="0">
                <a:solidFill>
                  <a:srgbClr val="FFFF00"/>
                </a:solidFill>
              </a:rPr>
              <a:t> Job 23:10 </a:t>
            </a:r>
            <a:endParaRPr lang="en-US" i="1" dirty="0">
              <a:solidFill>
                <a:srgbClr val="FFFF00"/>
              </a:solidFill>
            </a:endParaRPr>
          </a:p>
        </p:txBody>
      </p:sp>
      <p:pic>
        <p:nvPicPr>
          <p:cNvPr id="33794" name="Picture 2" descr="http://4.bp.blogspot.com/-D6ZL67jerQ0/ThLRTUa-dPI/AAAAAAAAAho/Jw5oAa9H5O8/s400/SufferingOfJob.jpg"/>
          <p:cNvPicPr>
            <a:picLocks noChangeAspect="1" noChangeArrowheads="1"/>
          </p:cNvPicPr>
          <p:nvPr/>
        </p:nvPicPr>
        <p:blipFill>
          <a:blip r:embed="rId2" cstate="print">
            <a:lum contrast="40000"/>
          </a:blip>
          <a:srcRect l="9600" t="5047" r="16800" b="47003"/>
          <a:stretch>
            <a:fillRect/>
          </a:stretch>
        </p:blipFill>
        <p:spPr bwMode="auto">
          <a:xfrm>
            <a:off x="3429000" y="2438400"/>
            <a:ext cx="5105400" cy="4217504"/>
          </a:xfrm>
          <a:prstGeom prst="rect">
            <a:avLst/>
          </a:prstGeom>
          <a:ln>
            <a:noFill/>
          </a:ln>
          <a:effectLst>
            <a:softEdge rad="112500"/>
          </a:effectLst>
        </p:spPr>
      </p:pic>
      <p:pic>
        <p:nvPicPr>
          <p:cNvPr id="4" name="Picture 2" descr="http://apprising.org/wp-content/uploads/2012/02/01.jpg"/>
          <p:cNvPicPr>
            <a:picLocks noChangeAspect="1" noChangeArrowheads="1"/>
          </p:cNvPicPr>
          <p:nvPr/>
        </p:nvPicPr>
        <p:blipFill>
          <a:blip r:embed="rId3" cstate="print"/>
          <a:srcRect/>
          <a:stretch>
            <a:fillRect/>
          </a:stretch>
        </p:blipFill>
        <p:spPr bwMode="auto">
          <a:xfrm>
            <a:off x="3172447" y="2209800"/>
            <a:ext cx="5847106" cy="4572000"/>
          </a:xfrm>
          <a:prstGeom prst="rect">
            <a:avLst/>
          </a:prstGeom>
          <a:noFill/>
        </p:spPr>
      </p:pic>
    </p:spTree>
    <p:extLst>
      <p:ext uri="{BB962C8B-B14F-4D97-AF65-F5344CB8AC3E}">
        <p14:creationId xmlns:p14="http://schemas.microsoft.com/office/powerpoint/2010/main" val="299604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44" y="227502"/>
            <a:ext cx="11924523" cy="4693024"/>
          </a:xfrm>
        </p:spPr>
        <p:txBody>
          <a:bodyPr>
            <a:noAutofit/>
          </a:bodyPr>
          <a:lstStyle/>
          <a:p>
            <a:r>
              <a:rPr lang="en-US" sz="4000" dirty="0" smtClean="0"/>
              <a:t>The </a:t>
            </a:r>
            <a:r>
              <a:rPr lang="en-US" sz="4000" dirty="0"/>
              <a:t>apostle Paul called Satan the </a:t>
            </a:r>
            <a:r>
              <a:rPr lang="en-US" sz="4000" i="1" dirty="0"/>
              <a:t>“god of this world” </a:t>
            </a:r>
            <a:r>
              <a:rPr lang="en-US" sz="4000" i="1" dirty="0" smtClean="0"/>
              <a:t>     (</a:t>
            </a:r>
            <a:r>
              <a:rPr lang="en-US" sz="4000" i="1" dirty="0"/>
              <a:t>2 Corinthians 4:4) and </a:t>
            </a:r>
            <a:r>
              <a:rPr lang="en-US" sz="4000" i="1" dirty="0" smtClean="0"/>
              <a:t>“the </a:t>
            </a:r>
            <a:r>
              <a:rPr lang="en-US" sz="4000" i="1" dirty="0" smtClean="0"/>
              <a:t>prince </a:t>
            </a:r>
            <a:r>
              <a:rPr lang="en-US" sz="4000" i="1" dirty="0"/>
              <a:t>of the power of the air” (Ephesians 2:2). </a:t>
            </a:r>
            <a:endParaRPr lang="en-US" sz="4000" i="1" dirty="0" smtClean="0"/>
          </a:p>
          <a:p>
            <a:r>
              <a:rPr lang="en-US" sz="4000" dirty="0"/>
              <a:t>The apostle John said, </a:t>
            </a:r>
            <a:r>
              <a:rPr lang="en-US" sz="4000" i="1" dirty="0"/>
              <a:t>“The whole world is under the control of the evil one” (1 John 5:19) and that Satan “leads the whole world astray” (Revelation 12:9). </a:t>
            </a:r>
            <a:endParaRPr lang="en-US" sz="4000" i="1" dirty="0" smtClean="0"/>
          </a:p>
          <a:p>
            <a:r>
              <a:rPr lang="en-US" sz="4000" dirty="0" smtClean="0"/>
              <a:t>These </a:t>
            </a:r>
            <a:r>
              <a:rPr lang="en-US" sz="4000" dirty="0"/>
              <a:t>could hardly be descriptions of an impersonal force or a mere personification of evil.</a:t>
            </a:r>
          </a:p>
        </p:txBody>
      </p:sp>
      <p:pic>
        <p:nvPicPr>
          <p:cNvPr id="1026" name="Picture 2" descr="http://fc04.deviantart.net/fs17/i/2007/133/0/1/One_of_the_Cherubim_by_loucat.jpg"/>
          <p:cNvPicPr>
            <a:picLocks noChangeAspect="1" noChangeArrowheads="1"/>
          </p:cNvPicPr>
          <p:nvPr/>
        </p:nvPicPr>
        <p:blipFill rotWithShape="1">
          <a:blip r:embed="rId2">
            <a:extLst>
              <a:ext uri="{28A0092B-C50C-407E-A947-70E740481C1C}">
                <a14:useLocalDpi xmlns:a14="http://schemas.microsoft.com/office/drawing/2010/main" val="0"/>
              </a:ext>
            </a:extLst>
          </a:blip>
          <a:srcRect l="24922" t="9520" r="31291" b="41579"/>
          <a:stretch/>
        </p:blipFill>
        <p:spPr bwMode="auto">
          <a:xfrm flipH="1">
            <a:off x="9591869" y="4264089"/>
            <a:ext cx="2323323" cy="27012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03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46" y="624349"/>
            <a:ext cx="11984854" cy="1325563"/>
          </a:xfrm>
        </p:spPr>
        <p:txBody>
          <a:bodyPr>
            <a:normAutofit fontScale="90000"/>
          </a:bodyPr>
          <a:lstStyle/>
          <a:p>
            <a:pPr algn="ctr"/>
            <a:r>
              <a:rPr lang="en-US" sz="4900" dirty="0" smtClean="0">
                <a:solidFill>
                  <a:srgbClr val="FFC000"/>
                </a:solidFill>
              </a:rPr>
              <a:t>Satan </a:t>
            </a:r>
            <a:r>
              <a:rPr lang="en-US" sz="4900" dirty="0">
                <a:solidFill>
                  <a:srgbClr val="FFC000"/>
                </a:solidFill>
              </a:rPr>
              <a:t>possesses great organizational </a:t>
            </a:r>
            <a:r>
              <a:rPr lang="en-US" sz="4900" dirty="0" smtClean="0">
                <a:solidFill>
                  <a:srgbClr val="FFC000"/>
                </a:solidFill>
              </a:rPr>
              <a:t>ability</a:t>
            </a:r>
            <a:r>
              <a:rPr lang="en-US" dirty="0" smtClean="0"/>
              <a:t/>
            </a:r>
            <a:br>
              <a:rPr lang="en-US" dirty="0" smtClean="0"/>
            </a:br>
            <a:r>
              <a:rPr lang="en-US" dirty="0" smtClean="0"/>
              <a:t> </a:t>
            </a:r>
            <a:r>
              <a:rPr lang="en-US" i="1" dirty="0"/>
              <a:t>The Bible speaks of Satan’s synagogues</a:t>
            </a:r>
            <a:r>
              <a:rPr lang="en-US" i="1" dirty="0" smtClean="0"/>
              <a:t>,</a:t>
            </a:r>
            <a:br>
              <a:rPr lang="en-US" i="1" dirty="0" smtClean="0"/>
            </a:br>
            <a:r>
              <a:rPr lang="en-US" i="1" dirty="0" smtClean="0"/>
              <a:t> </a:t>
            </a:r>
            <a:r>
              <a:rPr lang="en-US" i="1" dirty="0"/>
              <a:t>doctrines, and deep things</a:t>
            </a:r>
            <a:r>
              <a:rPr lang="en-US" dirty="0"/>
              <a:t/>
            </a:r>
            <a:br>
              <a:rPr lang="en-US" dirty="0"/>
            </a:br>
            <a:endParaRPr lang="en-US" dirty="0"/>
          </a:p>
        </p:txBody>
      </p:sp>
      <p:sp>
        <p:nvSpPr>
          <p:cNvPr id="3" name="Content Placeholder 2"/>
          <p:cNvSpPr>
            <a:spLocks noGrp="1"/>
          </p:cNvSpPr>
          <p:nvPr>
            <p:ph idx="1"/>
          </p:nvPr>
        </p:nvSpPr>
        <p:spPr>
          <a:xfrm>
            <a:off x="0" y="2268245"/>
            <a:ext cx="12192000" cy="4589755"/>
          </a:xfrm>
        </p:spPr>
        <p:txBody>
          <a:bodyPr>
            <a:normAutofit/>
          </a:bodyPr>
          <a:lstStyle/>
          <a:p>
            <a:r>
              <a:rPr lang="en-US" sz="3200" i="1" dirty="0"/>
              <a:t>"Now the Spirit </a:t>
            </a:r>
            <a:r>
              <a:rPr lang="en-US" sz="3200" i="1" dirty="0" err="1"/>
              <a:t>speaketh</a:t>
            </a:r>
            <a:r>
              <a:rPr lang="en-US" sz="3200" i="1" dirty="0"/>
              <a:t> expressly, that in the latter times some shall depart from the faith, giving heed to seducing spirits, and </a:t>
            </a:r>
            <a:r>
              <a:rPr lang="en-US" sz="3200" i="1" dirty="0">
                <a:solidFill>
                  <a:srgbClr val="FFFF00"/>
                </a:solidFill>
              </a:rPr>
              <a:t>doctrines of </a:t>
            </a:r>
            <a:r>
              <a:rPr lang="en-US" sz="3200" i="1" dirty="0" smtClean="0">
                <a:solidFill>
                  <a:srgbClr val="FFFF00"/>
                </a:solidFill>
              </a:rPr>
              <a:t>devils.</a:t>
            </a:r>
            <a:r>
              <a:rPr lang="en-US" sz="3200" i="1" dirty="0" smtClean="0"/>
              <a:t>" </a:t>
            </a:r>
            <a:r>
              <a:rPr lang="en-US" sz="3200" i="1" dirty="0"/>
              <a:t>(1 Tim. 4:1</a:t>
            </a:r>
            <a:r>
              <a:rPr lang="en-US" sz="3200" i="1" dirty="0" smtClean="0"/>
              <a:t>)</a:t>
            </a:r>
            <a:endParaRPr lang="en-US" sz="3200" i="1" dirty="0"/>
          </a:p>
          <a:p>
            <a:r>
              <a:rPr lang="en-US" sz="3200" i="1" dirty="0"/>
              <a:t>"I know thy works, and tribulation, and poverty, (but thou art rich) and I know the blasphemy of them which say they are Jews, and are not, but are the </a:t>
            </a:r>
            <a:r>
              <a:rPr lang="en-US" sz="3200" i="1" dirty="0">
                <a:solidFill>
                  <a:srgbClr val="FFFF00"/>
                </a:solidFill>
              </a:rPr>
              <a:t>synagogue of </a:t>
            </a:r>
            <a:r>
              <a:rPr lang="en-US" sz="3200" i="1" dirty="0" smtClean="0">
                <a:solidFill>
                  <a:srgbClr val="FFFF00"/>
                </a:solidFill>
              </a:rPr>
              <a:t>Satan.</a:t>
            </a:r>
            <a:r>
              <a:rPr lang="en-US" sz="3200" i="1" dirty="0" smtClean="0"/>
              <a:t>" </a:t>
            </a:r>
            <a:r>
              <a:rPr lang="en-US" sz="3200" i="1" dirty="0"/>
              <a:t>(Rev. 2:9</a:t>
            </a:r>
            <a:r>
              <a:rPr lang="en-US" sz="3200" i="1" dirty="0" smtClean="0"/>
              <a:t>)</a:t>
            </a:r>
            <a:endParaRPr lang="en-US" sz="3200" i="1" dirty="0"/>
          </a:p>
          <a:p>
            <a:r>
              <a:rPr lang="en-US" sz="3200" i="1" dirty="0"/>
              <a:t>"But unto you I say, and unto the rest in Thyatira, as many as have not this doctrine, and which have not known the </a:t>
            </a:r>
            <a:r>
              <a:rPr lang="en-US" sz="3200" i="1" dirty="0">
                <a:solidFill>
                  <a:srgbClr val="FFFF00"/>
                </a:solidFill>
              </a:rPr>
              <a:t>depths of Satan</a:t>
            </a:r>
            <a:r>
              <a:rPr lang="en-US" sz="3200" i="1" dirty="0"/>
              <a:t>, as they speak; I will put upon you none other </a:t>
            </a:r>
            <a:r>
              <a:rPr lang="en-US" sz="3200" i="1" dirty="0" smtClean="0"/>
              <a:t>burden." </a:t>
            </a:r>
            <a:r>
              <a:rPr lang="en-US" sz="3200" i="1" dirty="0"/>
              <a:t>(Rev. 2:24</a:t>
            </a:r>
            <a:r>
              <a:rPr lang="en-US" sz="3200" i="1" dirty="0" smtClean="0"/>
              <a:t>)</a:t>
            </a:r>
            <a:endParaRPr lang="en-US" sz="3200" i="1" dirty="0"/>
          </a:p>
        </p:txBody>
      </p:sp>
    </p:spTree>
    <p:extLst>
      <p:ext uri="{BB962C8B-B14F-4D97-AF65-F5344CB8AC3E}">
        <p14:creationId xmlns:p14="http://schemas.microsoft.com/office/powerpoint/2010/main" val="301101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3437"/>
            <a:ext cx="7118777" cy="1325563"/>
          </a:xfrm>
        </p:spPr>
        <p:txBody>
          <a:bodyPr>
            <a:normAutofit fontScale="90000"/>
          </a:bodyPr>
          <a:lstStyle/>
          <a:p>
            <a:pPr algn="ctr"/>
            <a:r>
              <a:rPr lang="en-US" b="1" dirty="0" smtClean="0">
                <a:solidFill>
                  <a:schemeClr val="accent3">
                    <a:lumMod val="60000"/>
                    <a:lumOff val="40000"/>
                  </a:schemeClr>
                </a:solidFill>
              </a:rPr>
              <a:t>Remember that it </a:t>
            </a:r>
            <a:r>
              <a:rPr lang="en-US" b="1" dirty="0">
                <a:solidFill>
                  <a:schemeClr val="accent3">
                    <a:lumMod val="60000"/>
                    <a:lumOff val="40000"/>
                  </a:schemeClr>
                </a:solidFill>
              </a:rPr>
              <a:t>was the devil that organized and led the first rebellion against God. </a:t>
            </a:r>
            <a:r>
              <a:rPr lang="en-US" b="1" dirty="0" smtClean="0">
                <a:solidFill>
                  <a:schemeClr val="accent3">
                    <a:lumMod val="60000"/>
                    <a:lumOff val="40000"/>
                  </a:schemeClr>
                </a:solidFill>
              </a:rPr>
              <a:t/>
            </a:r>
            <a:br>
              <a:rPr lang="en-US" b="1" dirty="0" smtClean="0">
                <a:solidFill>
                  <a:schemeClr val="accent3">
                    <a:lumMod val="60000"/>
                    <a:lumOff val="40000"/>
                  </a:schemeClr>
                </a:solidFill>
              </a:rPr>
            </a:br>
            <a:r>
              <a:rPr lang="en-US" b="1" dirty="0">
                <a:solidFill>
                  <a:schemeClr val="accent3">
                    <a:lumMod val="60000"/>
                    <a:lumOff val="40000"/>
                  </a:schemeClr>
                </a:solidFill>
              </a:rPr>
              <a:t/>
            </a:r>
            <a:br>
              <a:rPr lang="en-US" b="1" dirty="0">
                <a:solidFill>
                  <a:schemeClr val="accent3">
                    <a:lumMod val="60000"/>
                    <a:lumOff val="40000"/>
                  </a:schemeClr>
                </a:solidFill>
              </a:rPr>
            </a:br>
            <a:r>
              <a:rPr lang="en-US" b="1" i="1" dirty="0" smtClean="0">
                <a:solidFill>
                  <a:schemeClr val="accent3">
                    <a:lumMod val="60000"/>
                    <a:lumOff val="40000"/>
                  </a:schemeClr>
                </a:solidFill>
              </a:rPr>
              <a:t>Revelation </a:t>
            </a:r>
            <a:r>
              <a:rPr lang="en-US" b="1" i="1" dirty="0">
                <a:solidFill>
                  <a:schemeClr val="accent3">
                    <a:lumMod val="60000"/>
                    <a:lumOff val="40000"/>
                  </a:schemeClr>
                </a:solidFill>
              </a:rPr>
              <a:t>12:4 </a:t>
            </a:r>
            <a:r>
              <a:rPr lang="en-US" b="1" dirty="0">
                <a:solidFill>
                  <a:schemeClr val="accent3">
                    <a:lumMod val="60000"/>
                    <a:lumOff val="40000"/>
                  </a:schemeClr>
                </a:solidFill>
              </a:rPr>
              <a:t>indicates that he persuaded one-third of heaven’s angels to march with </a:t>
            </a:r>
            <a:r>
              <a:rPr lang="en-US" b="1" dirty="0" smtClean="0">
                <a:solidFill>
                  <a:schemeClr val="accent3">
                    <a:lumMod val="60000"/>
                    <a:lumOff val="40000"/>
                  </a:schemeClr>
                </a:solidFill>
              </a:rPr>
              <a:t>him.</a:t>
            </a:r>
            <a:br>
              <a:rPr lang="en-US" b="1" dirty="0" smtClean="0">
                <a:solidFill>
                  <a:schemeClr val="accent3">
                    <a:lumMod val="60000"/>
                    <a:lumOff val="40000"/>
                  </a:schemeClr>
                </a:solidFill>
              </a:rPr>
            </a:br>
            <a:r>
              <a:rPr lang="en-US" dirty="0"/>
              <a:t/>
            </a:r>
            <a:br>
              <a:rPr lang="en-US" dirty="0"/>
            </a:br>
            <a:endParaRPr lang="en-US" dirty="0"/>
          </a:p>
        </p:txBody>
      </p:sp>
      <p:sp>
        <p:nvSpPr>
          <p:cNvPr id="3" name="Content Placeholder 2"/>
          <p:cNvSpPr>
            <a:spLocks noGrp="1"/>
          </p:cNvSpPr>
          <p:nvPr>
            <p:ph idx="1"/>
          </p:nvPr>
        </p:nvSpPr>
        <p:spPr>
          <a:xfrm>
            <a:off x="369831" y="4713016"/>
            <a:ext cx="6379113" cy="4641757"/>
          </a:xfrm>
        </p:spPr>
        <p:txBody>
          <a:bodyPr>
            <a:normAutofit/>
          </a:bodyPr>
          <a:lstStyle/>
          <a:p>
            <a:pPr marL="0" indent="0" algn="ctr">
              <a:buNone/>
            </a:pPr>
            <a:r>
              <a:rPr lang="en-US" sz="3600" i="1" dirty="0"/>
              <a:t>"And his tail drew the third part of the stars of heaven, and did cast them to the </a:t>
            </a:r>
            <a:r>
              <a:rPr lang="en-US" sz="3600" i="1" dirty="0" smtClean="0"/>
              <a:t>earth."</a:t>
            </a:r>
            <a:endParaRPr lang="en-US" sz="3600" i="1" dirty="0"/>
          </a:p>
        </p:txBody>
      </p:sp>
      <p:pic>
        <p:nvPicPr>
          <p:cNvPr id="4" name="Picture 3"/>
          <p:cNvPicPr>
            <a:picLocks noChangeAspect="1"/>
          </p:cNvPicPr>
          <p:nvPr/>
        </p:nvPicPr>
        <p:blipFill>
          <a:blip r:embed="rId2"/>
          <a:stretch>
            <a:fillRect/>
          </a:stretch>
        </p:blipFill>
        <p:spPr>
          <a:xfrm>
            <a:off x="7223760" y="0"/>
            <a:ext cx="4968240" cy="6858000"/>
          </a:xfrm>
          <a:prstGeom prst="rect">
            <a:avLst/>
          </a:prstGeom>
        </p:spPr>
      </p:pic>
    </p:spTree>
    <p:extLst>
      <p:ext uri="{BB962C8B-B14F-4D97-AF65-F5344CB8AC3E}">
        <p14:creationId xmlns:p14="http://schemas.microsoft.com/office/powerpoint/2010/main" val="313932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36072" y="0"/>
            <a:ext cx="12228072" cy="7111014"/>
          </a:xfrm>
          <a:prstGeom prst="rect">
            <a:avLst/>
          </a:prstGeom>
        </p:spPr>
      </p:pic>
      <p:sp>
        <p:nvSpPr>
          <p:cNvPr id="2" name="Title 1"/>
          <p:cNvSpPr>
            <a:spLocks noGrp="1"/>
          </p:cNvSpPr>
          <p:nvPr>
            <p:ph type="title"/>
          </p:nvPr>
        </p:nvSpPr>
        <p:spPr>
          <a:xfrm>
            <a:off x="-18036" y="435766"/>
            <a:ext cx="12192000" cy="1325563"/>
          </a:xfrm>
        </p:spPr>
        <p:txBody>
          <a:bodyPr>
            <a:normAutofit fontScale="90000"/>
          </a:bodyPr>
          <a:lstStyle/>
          <a:p>
            <a:pPr algn="ctr"/>
            <a:r>
              <a:rPr lang="en-US" b="1" dirty="0" smtClean="0">
                <a:solidFill>
                  <a:schemeClr val="accent6">
                    <a:lumMod val="60000"/>
                    <a:lumOff val="40000"/>
                  </a:schemeClr>
                </a:solidFill>
                <a:effectLst>
                  <a:glow rad="101600">
                    <a:schemeClr val="bg1">
                      <a:alpha val="60000"/>
                    </a:schemeClr>
                  </a:glow>
                </a:effectLst>
              </a:rPr>
              <a:t>Satan will </a:t>
            </a:r>
            <a:r>
              <a:rPr lang="en-US" b="1" dirty="0">
                <a:solidFill>
                  <a:schemeClr val="accent6">
                    <a:lumMod val="60000"/>
                    <a:lumOff val="40000"/>
                  </a:schemeClr>
                </a:solidFill>
                <a:effectLst>
                  <a:glow rad="101600">
                    <a:schemeClr val="bg1">
                      <a:alpha val="60000"/>
                    </a:schemeClr>
                  </a:glow>
                </a:effectLst>
              </a:rPr>
              <a:t>organize and </a:t>
            </a:r>
            <a:r>
              <a:rPr lang="en-US" b="1" dirty="0" smtClean="0">
                <a:solidFill>
                  <a:schemeClr val="accent6">
                    <a:lumMod val="60000"/>
                    <a:lumOff val="40000"/>
                  </a:schemeClr>
                </a:solidFill>
                <a:effectLst>
                  <a:glow rad="101600">
                    <a:schemeClr val="bg1">
                      <a:alpha val="60000"/>
                    </a:schemeClr>
                  </a:glow>
                </a:effectLst>
              </a:rPr>
              <a:t>lead </a:t>
            </a:r>
            <a:r>
              <a:rPr lang="en-US" b="1" dirty="0">
                <a:solidFill>
                  <a:schemeClr val="accent6">
                    <a:lumMod val="60000"/>
                    <a:lumOff val="40000"/>
                  </a:schemeClr>
                </a:solidFill>
                <a:effectLst>
                  <a:glow rad="101600">
                    <a:schemeClr val="bg1">
                      <a:alpha val="60000"/>
                    </a:schemeClr>
                  </a:glow>
                </a:effectLst>
              </a:rPr>
              <a:t>the </a:t>
            </a:r>
            <a:r>
              <a:rPr lang="en-US" b="1" dirty="0" smtClean="0">
                <a:solidFill>
                  <a:schemeClr val="accent6">
                    <a:lumMod val="60000"/>
                    <a:lumOff val="40000"/>
                  </a:schemeClr>
                </a:solidFill>
                <a:effectLst>
                  <a:glow rad="101600">
                    <a:schemeClr val="bg1">
                      <a:alpha val="60000"/>
                    </a:schemeClr>
                  </a:glow>
                </a:effectLst>
              </a:rPr>
              <a:t/>
            </a:r>
            <a:br>
              <a:rPr lang="en-US" b="1" dirty="0" smtClean="0">
                <a:solidFill>
                  <a:schemeClr val="accent6">
                    <a:lumMod val="60000"/>
                    <a:lumOff val="40000"/>
                  </a:schemeClr>
                </a:solidFill>
                <a:effectLst>
                  <a:glow rad="101600">
                    <a:schemeClr val="bg1">
                      <a:alpha val="60000"/>
                    </a:schemeClr>
                  </a:glow>
                </a:effectLst>
              </a:rPr>
            </a:br>
            <a:r>
              <a:rPr lang="en-US" b="1" dirty="0" smtClean="0">
                <a:solidFill>
                  <a:schemeClr val="accent6">
                    <a:lumMod val="60000"/>
                    <a:lumOff val="40000"/>
                  </a:schemeClr>
                </a:solidFill>
                <a:effectLst>
                  <a:glow rad="101600">
                    <a:schemeClr val="bg1">
                      <a:alpha val="60000"/>
                    </a:schemeClr>
                  </a:glow>
                </a:effectLst>
              </a:rPr>
              <a:t>last and final rebellion </a:t>
            </a:r>
            <a:r>
              <a:rPr lang="en-US" b="1" dirty="0">
                <a:solidFill>
                  <a:schemeClr val="accent6">
                    <a:lumMod val="60000"/>
                    <a:lumOff val="40000"/>
                  </a:schemeClr>
                </a:solidFill>
                <a:effectLst>
                  <a:glow rad="101600">
                    <a:schemeClr val="bg1">
                      <a:alpha val="60000"/>
                    </a:schemeClr>
                  </a:glow>
                </a:effectLst>
              </a:rPr>
              <a:t>against God</a:t>
            </a:r>
            <a:br>
              <a:rPr lang="en-US" b="1" dirty="0">
                <a:solidFill>
                  <a:schemeClr val="accent6">
                    <a:lumMod val="60000"/>
                    <a:lumOff val="40000"/>
                  </a:schemeClr>
                </a:solidFill>
                <a:effectLst>
                  <a:glow rad="101600">
                    <a:schemeClr val="bg1">
                      <a:alpha val="60000"/>
                    </a:schemeClr>
                  </a:glow>
                </a:effectLst>
              </a:rPr>
            </a:br>
            <a:endParaRPr lang="en-US" b="1" dirty="0">
              <a:solidFill>
                <a:schemeClr val="accent6">
                  <a:lumMod val="60000"/>
                  <a:lumOff val="40000"/>
                </a:schemeClr>
              </a:solidFill>
              <a:effectLst>
                <a:glow rad="101600">
                  <a:schemeClr val="bg1">
                    <a:alpha val="60000"/>
                  </a:schemeClr>
                </a:glow>
              </a:effectLst>
            </a:endParaRPr>
          </a:p>
        </p:txBody>
      </p:sp>
    </p:spTree>
    <p:extLst>
      <p:ext uri="{BB962C8B-B14F-4D97-AF65-F5344CB8AC3E}">
        <p14:creationId xmlns:p14="http://schemas.microsoft.com/office/powerpoint/2010/main" val="172252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Angel w dragon on chain 1365-NT-165.jpg"/>
          <p:cNvPicPr>
            <a:picLocks noChangeAspect="1" noChangeArrowheads="1"/>
          </p:cNvPicPr>
          <p:nvPr/>
        </p:nvPicPr>
        <p:blipFill>
          <a:blip r:embed="rId3" cstate="print">
            <a:duotone>
              <a:prstClr val="black"/>
              <a:srgbClr val="C00000">
                <a:tint val="45000"/>
                <a:satMod val="400000"/>
              </a:srgbClr>
            </a:duotone>
          </a:blip>
          <a:srcRect/>
          <a:stretch>
            <a:fillRect/>
          </a:stretch>
        </p:blipFill>
        <p:spPr bwMode="auto">
          <a:xfrm>
            <a:off x="1524000" y="1"/>
            <a:ext cx="9144000" cy="6858000"/>
          </a:xfrm>
          <a:prstGeom prst="rect">
            <a:avLst/>
          </a:prstGeom>
          <a:noFill/>
        </p:spPr>
      </p:pic>
      <p:sp>
        <p:nvSpPr>
          <p:cNvPr id="2" name="Rectangle 1"/>
          <p:cNvSpPr/>
          <p:nvPr/>
        </p:nvSpPr>
        <p:spPr>
          <a:xfrm>
            <a:off x="1638300" y="4800601"/>
            <a:ext cx="8915400" cy="1323439"/>
          </a:xfrm>
          <a:prstGeom prst="rect">
            <a:avLst/>
          </a:prstGeom>
        </p:spPr>
        <p:txBody>
          <a:bodyPr wrap="square">
            <a:spAutoFit/>
          </a:bodyPr>
          <a:lstStyle/>
          <a:p>
            <a:pPr algn="ctr"/>
            <a:r>
              <a:rPr lang="en-US" sz="4000" i="1" dirty="0">
                <a:solidFill>
                  <a:prstClr val="white"/>
                </a:solidFill>
                <a:effectLst>
                  <a:glow rad="101600">
                    <a:schemeClr val="bg1">
                      <a:alpha val="60000"/>
                    </a:schemeClr>
                  </a:glow>
                </a:effectLst>
                <a:ea typeface="+mj-ea"/>
                <a:cs typeface="+mj-cs"/>
              </a:rPr>
              <a:t>“And he laid hold on the dragon, that old serpent, which is the Devil, and Satan...”</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11847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911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03273" y="1490008"/>
            <a:ext cx="5112327" cy="2554545"/>
          </a:xfrm>
          <a:prstGeom prst="rect">
            <a:avLst/>
          </a:prstGeom>
        </p:spPr>
        <p:txBody>
          <a:bodyPr wrap="square">
            <a:spAutoFit/>
          </a:bodyPr>
          <a:lstStyle/>
          <a:p>
            <a:pPr lvl="0" algn="ctr"/>
            <a:r>
              <a:rPr lang="en-US" sz="4000" i="1" dirty="0">
                <a:solidFill>
                  <a:prstClr val="white"/>
                </a:solidFill>
                <a:effectLst>
                  <a:glow rad="101600">
                    <a:prstClr val="black">
                      <a:alpha val="60000"/>
                    </a:prstClr>
                  </a:glow>
                </a:effectLst>
              </a:rPr>
              <a:t>“…and bound him a thousand years. And cast him into the bottomless pit…”</a:t>
            </a:r>
            <a:endParaRPr lang="en-US" sz="4000" dirty="0">
              <a:solidFill>
                <a:prstClr val="white"/>
              </a:solidFill>
              <a:effectLst>
                <a:glow rad="101600">
                  <a:prstClr val="black">
                    <a:alpha val="60000"/>
                  </a:prstClr>
                </a:glow>
              </a:effectLst>
            </a:endParaRPr>
          </a:p>
        </p:txBody>
      </p:sp>
    </p:spTree>
    <p:extLst>
      <p:ext uri="{BB962C8B-B14F-4D97-AF65-F5344CB8AC3E}">
        <p14:creationId xmlns:p14="http://schemas.microsoft.com/office/powerpoint/2010/main" val="256039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angels\image27.jpg"/>
          <p:cNvPicPr>
            <a:picLocks noChangeAspect="1" noChangeArrowheads="1"/>
          </p:cNvPicPr>
          <p:nvPr/>
        </p:nvPicPr>
        <p:blipFill>
          <a:blip r:embed="rId3" cstate="print"/>
          <a:srcRect r="827" b="2965"/>
          <a:stretch>
            <a:fillRect/>
          </a:stretch>
        </p:blipFill>
        <p:spPr bwMode="auto">
          <a:xfrm>
            <a:off x="6810895" y="0"/>
            <a:ext cx="4572000" cy="6858000"/>
          </a:xfrm>
          <a:prstGeom prst="rect">
            <a:avLst/>
          </a:prstGeom>
          <a:ln>
            <a:noFill/>
          </a:ln>
          <a:effectLst>
            <a:softEdge rad="112500"/>
          </a:effectLst>
        </p:spPr>
      </p:pic>
      <p:sp>
        <p:nvSpPr>
          <p:cNvPr id="3" name="Title 1"/>
          <p:cNvSpPr txBox="1">
            <a:spLocks/>
          </p:cNvSpPr>
          <p:nvPr/>
        </p:nvSpPr>
        <p:spPr>
          <a:xfrm>
            <a:off x="0" y="1057102"/>
            <a:ext cx="6633556" cy="6629400"/>
          </a:xfrm>
          <a:prstGeom prst="rect">
            <a:avLst/>
          </a:prstGeom>
        </p:spPr>
        <p:txBody>
          <a:bodyPr>
            <a:normAutofit/>
          </a:bodyPr>
          <a:lstStyle/>
          <a:p>
            <a:pPr algn="ctr" defTabSz="914400">
              <a:spcBef>
                <a:spcPct val="0"/>
              </a:spcBef>
              <a:defRPr/>
            </a:pPr>
            <a:r>
              <a:rPr lang="en-US" sz="4800" i="1" dirty="0">
                <a:latin typeface="+mj-lt"/>
                <a:ea typeface="+mj-ea"/>
                <a:cs typeface="+mj-cs"/>
              </a:rPr>
              <a:t>“And shut him up, and set a seal upon him, that he should deceive the nations no more, till the thousand years should be fulfilled.”</a:t>
            </a:r>
          </a:p>
        </p:txBody>
      </p:sp>
    </p:spTree>
    <p:extLst>
      <p:ext uri="{BB962C8B-B14F-4D97-AF65-F5344CB8AC3E}">
        <p14:creationId xmlns:p14="http://schemas.microsoft.com/office/powerpoint/2010/main" val="124795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36072" y="0"/>
            <a:ext cx="12228072" cy="7111014"/>
          </a:xfrm>
          <a:prstGeom prst="rect">
            <a:avLst/>
          </a:prstGeom>
        </p:spPr>
      </p:pic>
      <p:sp>
        <p:nvSpPr>
          <p:cNvPr id="3" name="Content Placeholder 2"/>
          <p:cNvSpPr>
            <a:spLocks noGrp="1"/>
          </p:cNvSpPr>
          <p:nvPr>
            <p:ph idx="1"/>
          </p:nvPr>
        </p:nvSpPr>
        <p:spPr>
          <a:xfrm>
            <a:off x="693682" y="1068998"/>
            <a:ext cx="10909739" cy="2330896"/>
          </a:xfrm>
        </p:spPr>
        <p:txBody>
          <a:bodyPr>
            <a:noAutofit/>
          </a:bodyPr>
          <a:lstStyle/>
          <a:p>
            <a:pPr marL="0" indent="0" algn="ctr">
              <a:buNone/>
            </a:pPr>
            <a:r>
              <a:rPr lang="en-US" sz="4000" i="1" dirty="0">
                <a:effectLst>
                  <a:glow rad="101600">
                    <a:schemeClr val="bg1">
                      <a:alpha val="60000"/>
                    </a:schemeClr>
                  </a:glow>
                </a:effectLst>
              </a:rPr>
              <a:t>"And when the thousand years are expired, Satan shall be loosed out of his prison, and shall go out to deceive the nations which are in the four quarters of the earth, Gog and Magog, to gather them together to battle: the number of whom is as the sand of the sea. And they went up on the breadth of the earth, and compassed the camp of the saints about, and the beloved city: and fire came down from God out of heaven and devoured </a:t>
            </a:r>
            <a:r>
              <a:rPr lang="en-US" sz="4000" i="1" dirty="0" smtClean="0">
                <a:effectLst>
                  <a:glow rad="101600">
                    <a:schemeClr val="bg1">
                      <a:alpha val="60000"/>
                    </a:schemeClr>
                  </a:glow>
                </a:effectLst>
              </a:rPr>
              <a:t>them." </a:t>
            </a:r>
            <a:r>
              <a:rPr lang="en-US" sz="4000" i="1" dirty="0">
                <a:effectLst>
                  <a:glow rad="101600">
                    <a:schemeClr val="bg1">
                      <a:alpha val="60000"/>
                    </a:schemeClr>
                  </a:glow>
                </a:effectLst>
              </a:rPr>
              <a:t>(Rev. </a:t>
            </a:r>
            <a:r>
              <a:rPr lang="en-US" sz="4000" i="1" dirty="0" smtClean="0">
                <a:effectLst>
                  <a:glow rad="101600">
                    <a:schemeClr val="bg1">
                      <a:alpha val="60000"/>
                    </a:schemeClr>
                  </a:glow>
                </a:effectLst>
              </a:rPr>
              <a:t>20:7-9</a:t>
            </a:r>
            <a:r>
              <a:rPr lang="en-US" sz="4000" i="1" dirty="0">
                <a:effectLst>
                  <a:glow rad="101600">
                    <a:schemeClr val="bg1">
                      <a:alpha val="60000"/>
                    </a:schemeClr>
                  </a:glow>
                </a:effectLst>
              </a:rPr>
              <a:t>)</a:t>
            </a:r>
          </a:p>
        </p:txBody>
      </p:sp>
    </p:spTree>
    <p:extLst>
      <p:ext uri="{BB962C8B-B14F-4D97-AF65-F5344CB8AC3E}">
        <p14:creationId xmlns:p14="http://schemas.microsoft.com/office/powerpoint/2010/main" val="424938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156" y="0"/>
            <a:ext cx="9601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6379" y="2682240"/>
            <a:ext cx="12192000" cy="1143000"/>
          </a:xfrm>
        </p:spPr>
        <p:txBody>
          <a:bodyPr>
            <a:normAutofit/>
          </a:bodyPr>
          <a:lstStyle/>
          <a:p>
            <a:pPr algn="ct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Who is Gog and </a:t>
            </a:r>
            <a:r>
              <a:rPr lang="en-US" sz="6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Magog</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endParaRPr>
          </a:p>
        </p:txBody>
      </p:sp>
    </p:spTree>
    <p:extLst>
      <p:ext uri="{BB962C8B-B14F-4D97-AF65-F5344CB8AC3E}">
        <p14:creationId xmlns:p14="http://schemas.microsoft.com/office/powerpoint/2010/main" val="375471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1918" y="207339"/>
            <a:ext cx="4344988" cy="677966"/>
          </a:xfrm>
        </p:spPr>
        <p:txBody>
          <a:bodyPr>
            <a:normAutofit/>
          </a:bodyPr>
          <a:lstStyle/>
          <a:p>
            <a:pPr algn="ctr"/>
            <a:r>
              <a:rPr lang="en-US" sz="4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Gog – 9 times</a:t>
            </a:r>
          </a:p>
        </p:txBody>
      </p:sp>
      <p:sp>
        <p:nvSpPr>
          <p:cNvPr id="4" name="Content Placeholder 3"/>
          <p:cNvSpPr>
            <a:spLocks noGrp="1"/>
          </p:cNvSpPr>
          <p:nvPr>
            <p:ph sz="half" idx="2"/>
          </p:nvPr>
        </p:nvSpPr>
        <p:spPr>
          <a:xfrm>
            <a:off x="336665" y="1194261"/>
            <a:ext cx="5515495" cy="6096000"/>
          </a:xfrm>
        </p:spPr>
        <p:txBody>
          <a:bodyPr>
            <a:noAutofit/>
          </a:bodyPr>
          <a:lstStyle/>
          <a:p>
            <a:r>
              <a:rPr lang="en-US" sz="2000" dirty="0"/>
              <a:t> </a:t>
            </a:r>
            <a:r>
              <a:rPr lang="en-US" sz="2000" i="1" dirty="0"/>
              <a:t>1Ch 5:4 The sons of Joel; Shemaiah his son, </a:t>
            </a:r>
            <a:r>
              <a:rPr lang="en-US" sz="2000" i="1" dirty="0">
                <a:solidFill>
                  <a:srgbClr val="FFFF00"/>
                </a:solidFill>
              </a:rPr>
              <a:t>Gog his son</a:t>
            </a:r>
            <a:r>
              <a:rPr lang="en-US" sz="2000" i="1" dirty="0"/>
              <a:t>, </a:t>
            </a:r>
            <a:r>
              <a:rPr lang="en-US" sz="2000" i="1" dirty="0" err="1"/>
              <a:t>Shimei</a:t>
            </a:r>
            <a:r>
              <a:rPr lang="en-US" sz="2000" i="1" dirty="0"/>
              <a:t> his son,</a:t>
            </a:r>
          </a:p>
          <a:p>
            <a:r>
              <a:rPr lang="en-US" sz="2000" i="1" dirty="0"/>
              <a:t> </a:t>
            </a:r>
            <a:r>
              <a:rPr lang="en-US" sz="2000" i="1" dirty="0" err="1"/>
              <a:t>Eze</a:t>
            </a:r>
            <a:r>
              <a:rPr lang="en-US" sz="2000" i="1" dirty="0"/>
              <a:t> 38:2 </a:t>
            </a:r>
            <a:r>
              <a:rPr lang="en-US" sz="2000" i="1" dirty="0">
                <a:solidFill>
                  <a:srgbClr val="FFFF00"/>
                </a:solidFill>
              </a:rPr>
              <a:t>Son of man, set thy face against Gog</a:t>
            </a:r>
            <a:r>
              <a:rPr lang="en-US" sz="2000" i="1" dirty="0"/>
              <a:t>, the land of </a:t>
            </a:r>
            <a:r>
              <a:rPr lang="en-US" sz="2000" i="1" dirty="0" err="1"/>
              <a:t>Magog</a:t>
            </a:r>
            <a:r>
              <a:rPr lang="en-US" sz="2000" i="1" dirty="0"/>
              <a:t>, </a:t>
            </a:r>
            <a:r>
              <a:rPr lang="en-US" sz="2000" i="1" dirty="0">
                <a:solidFill>
                  <a:srgbClr val="FFFF00"/>
                </a:solidFill>
              </a:rPr>
              <a:t>the chief prince of </a:t>
            </a:r>
            <a:r>
              <a:rPr lang="en-US" sz="2000" i="1" dirty="0" err="1">
                <a:solidFill>
                  <a:srgbClr val="FFFF00"/>
                </a:solidFill>
              </a:rPr>
              <a:t>Meshech</a:t>
            </a:r>
            <a:r>
              <a:rPr lang="en-US" sz="2000" i="1" dirty="0">
                <a:solidFill>
                  <a:srgbClr val="FFFF00"/>
                </a:solidFill>
              </a:rPr>
              <a:t> and Tubal</a:t>
            </a:r>
            <a:r>
              <a:rPr lang="en-US" sz="2000" i="1" dirty="0"/>
              <a:t>, and prophesy against him,</a:t>
            </a:r>
          </a:p>
          <a:p>
            <a:r>
              <a:rPr lang="en-US" sz="2000" i="1" dirty="0"/>
              <a:t> </a:t>
            </a:r>
            <a:r>
              <a:rPr lang="en-US" sz="2000" i="1" dirty="0" err="1"/>
              <a:t>Eze</a:t>
            </a:r>
            <a:r>
              <a:rPr lang="en-US" sz="2000" i="1" dirty="0"/>
              <a:t> 38:3 And say, Thus </a:t>
            </a:r>
            <a:r>
              <a:rPr lang="en-US" sz="2000" i="1" dirty="0" err="1"/>
              <a:t>saith</a:t>
            </a:r>
            <a:r>
              <a:rPr lang="en-US" sz="2000" i="1" dirty="0"/>
              <a:t> the Lord GOD; Behold, I am against thee, </a:t>
            </a:r>
            <a:r>
              <a:rPr lang="en-US" sz="2000" i="1" dirty="0">
                <a:solidFill>
                  <a:srgbClr val="FFFF00"/>
                </a:solidFill>
              </a:rPr>
              <a:t>O Gog, the chief prince </a:t>
            </a:r>
            <a:r>
              <a:rPr lang="en-US" sz="2000" i="1" dirty="0"/>
              <a:t>of </a:t>
            </a:r>
            <a:r>
              <a:rPr lang="en-US" sz="2000" i="1" dirty="0" err="1"/>
              <a:t>Meshech</a:t>
            </a:r>
            <a:r>
              <a:rPr lang="en-US" sz="2000" i="1" dirty="0"/>
              <a:t> and Tubal:</a:t>
            </a:r>
          </a:p>
          <a:p>
            <a:r>
              <a:rPr lang="en-US" sz="2000" i="1" dirty="0"/>
              <a:t>Re 20:8 And shall go out to deceive the nations which are in the four quarters of the earth, </a:t>
            </a:r>
            <a:r>
              <a:rPr lang="en-US" sz="2000" i="1" dirty="0">
                <a:solidFill>
                  <a:srgbClr val="FFFF00"/>
                </a:solidFill>
              </a:rPr>
              <a:t>Gog and </a:t>
            </a:r>
            <a:r>
              <a:rPr lang="en-US" sz="2000" i="1" dirty="0" err="1">
                <a:solidFill>
                  <a:srgbClr val="FFFF00"/>
                </a:solidFill>
              </a:rPr>
              <a:t>Magog</a:t>
            </a:r>
            <a:r>
              <a:rPr lang="en-US" sz="2000" i="1" dirty="0"/>
              <a:t>, to gather them together to battle: the number of whom is as the sand of the sea.</a:t>
            </a:r>
          </a:p>
        </p:txBody>
      </p:sp>
      <p:sp>
        <p:nvSpPr>
          <p:cNvPr id="5" name="Text Placeholder 4"/>
          <p:cNvSpPr>
            <a:spLocks noGrp="1"/>
          </p:cNvSpPr>
          <p:nvPr>
            <p:ph type="body" sz="quarter" idx="3"/>
          </p:nvPr>
        </p:nvSpPr>
        <p:spPr>
          <a:xfrm>
            <a:off x="6969124" y="199504"/>
            <a:ext cx="4422775" cy="685801"/>
          </a:xfrm>
        </p:spPr>
        <p:txBody>
          <a:bodyPr>
            <a:normAutofit/>
          </a:bodyPr>
          <a:lstStyle/>
          <a:p>
            <a:pPr algn="ctr"/>
            <a:r>
              <a:rPr lang="en-US" sz="4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Magog – 5 times</a:t>
            </a:r>
            <a:endParaRPr lang="en-US" sz="4000" dirty="0"/>
          </a:p>
        </p:txBody>
      </p:sp>
      <p:sp>
        <p:nvSpPr>
          <p:cNvPr id="6" name="Content Placeholder 5"/>
          <p:cNvSpPr>
            <a:spLocks noGrp="1"/>
          </p:cNvSpPr>
          <p:nvPr>
            <p:ph sz="quarter" idx="4"/>
          </p:nvPr>
        </p:nvSpPr>
        <p:spPr>
          <a:xfrm>
            <a:off x="6169025" y="1028007"/>
            <a:ext cx="6022975" cy="6096000"/>
          </a:xfrm>
        </p:spPr>
        <p:txBody>
          <a:bodyPr>
            <a:normAutofit/>
          </a:bodyPr>
          <a:lstStyle/>
          <a:p>
            <a:r>
              <a:rPr lang="en-US" sz="2200" i="1" dirty="0" err="1"/>
              <a:t>Eze</a:t>
            </a:r>
            <a:r>
              <a:rPr lang="en-US" sz="2200" i="1" dirty="0"/>
              <a:t> 38:2 Son of man, set thy face against Gog, </a:t>
            </a:r>
            <a:r>
              <a:rPr lang="en-US" sz="2200" i="1" dirty="0">
                <a:solidFill>
                  <a:srgbClr val="FFFF00"/>
                </a:solidFill>
              </a:rPr>
              <a:t>the land of </a:t>
            </a:r>
            <a:r>
              <a:rPr lang="en-US" sz="2200" i="1" dirty="0" err="1">
                <a:solidFill>
                  <a:srgbClr val="FFFF00"/>
                </a:solidFill>
              </a:rPr>
              <a:t>Magog</a:t>
            </a:r>
            <a:r>
              <a:rPr lang="en-US" sz="2200" i="1" dirty="0">
                <a:solidFill>
                  <a:srgbClr val="FFFF00"/>
                </a:solidFill>
              </a:rPr>
              <a:t>, the chief prince of </a:t>
            </a:r>
            <a:r>
              <a:rPr lang="en-US" sz="2200" i="1" dirty="0" err="1">
                <a:solidFill>
                  <a:srgbClr val="FFFF00"/>
                </a:solidFill>
              </a:rPr>
              <a:t>Meshech</a:t>
            </a:r>
            <a:r>
              <a:rPr lang="en-US" sz="2200" i="1" dirty="0">
                <a:solidFill>
                  <a:srgbClr val="FFFF00"/>
                </a:solidFill>
              </a:rPr>
              <a:t> and Tubal</a:t>
            </a:r>
            <a:r>
              <a:rPr lang="en-US" sz="2200" i="1" dirty="0"/>
              <a:t>, and prophesy against him, </a:t>
            </a:r>
          </a:p>
          <a:p>
            <a:r>
              <a:rPr lang="en-US" sz="2200" i="1" dirty="0" err="1"/>
              <a:t>Eze</a:t>
            </a:r>
            <a:r>
              <a:rPr lang="en-US" sz="2200" i="1" dirty="0"/>
              <a:t> 39:6 </a:t>
            </a:r>
            <a:r>
              <a:rPr lang="en-US" sz="2200" i="1" dirty="0">
                <a:solidFill>
                  <a:srgbClr val="FFFF00"/>
                </a:solidFill>
              </a:rPr>
              <a:t>And I will send a fire on </a:t>
            </a:r>
            <a:r>
              <a:rPr lang="en-US" sz="2200" i="1" dirty="0" err="1">
                <a:solidFill>
                  <a:srgbClr val="FFFF00"/>
                </a:solidFill>
              </a:rPr>
              <a:t>Magog</a:t>
            </a:r>
            <a:r>
              <a:rPr lang="en-US" sz="2200" i="1" dirty="0"/>
              <a:t>, and among them that dwell carelessly in the isles: and they shall know that I am the LORD. </a:t>
            </a:r>
          </a:p>
          <a:p>
            <a:r>
              <a:rPr lang="en-US" sz="2200" i="1" dirty="0"/>
              <a:t>Re 20:8 And shall go out to deceive the nations which are in the four quarters of the earth,</a:t>
            </a:r>
            <a:r>
              <a:rPr lang="en-US" sz="2200" i="1" dirty="0">
                <a:solidFill>
                  <a:srgbClr val="FFFF00"/>
                </a:solidFill>
              </a:rPr>
              <a:t> Gog and </a:t>
            </a:r>
            <a:r>
              <a:rPr lang="en-US" sz="2200" i="1" dirty="0" err="1">
                <a:solidFill>
                  <a:srgbClr val="FFFF00"/>
                </a:solidFill>
              </a:rPr>
              <a:t>Magog</a:t>
            </a:r>
            <a:r>
              <a:rPr lang="en-US" sz="2200" i="1" dirty="0">
                <a:solidFill>
                  <a:srgbClr val="FFFF00"/>
                </a:solidFill>
              </a:rPr>
              <a:t>, </a:t>
            </a:r>
            <a:r>
              <a:rPr lang="en-US" sz="2200" i="1" dirty="0"/>
              <a:t>to gather them together to battle: the number of whom is as the sand of the sea.</a:t>
            </a:r>
          </a:p>
          <a:p>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Gog</a:t>
            </a:r>
            <a:r>
              <a:rPr lang="en-US" sz="3200" dirty="0"/>
              <a:t> = A symbolic name for some future Antichrist ruler.</a:t>
            </a:r>
          </a:p>
          <a:p>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Magog</a:t>
            </a:r>
            <a:r>
              <a:rPr lang="en-US" sz="3200" dirty="0"/>
              <a:t> =  A barbarous northern nation or region.</a:t>
            </a:r>
          </a:p>
        </p:txBody>
      </p:sp>
    </p:spTree>
    <p:extLst>
      <p:ext uri="{BB962C8B-B14F-4D97-AF65-F5344CB8AC3E}">
        <p14:creationId xmlns:p14="http://schemas.microsoft.com/office/powerpoint/2010/main" val="269875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175" y="1664824"/>
            <a:ext cx="7423447" cy="458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52400"/>
            <a:ext cx="12192000" cy="1143000"/>
          </a:xfrm>
        </p:spPr>
        <p:txBody>
          <a:bodyPr/>
          <a:lstStyle/>
          <a:p>
            <a:pPr algn="ctr"/>
            <a:r>
              <a:rPr lang="en-US" i="1" dirty="0" smtClean="0"/>
              <a:t>“</a:t>
            </a:r>
            <a:r>
              <a:rPr lang="en-US" i="1" dirty="0" err="1" smtClean="0"/>
              <a:t>Meshech</a:t>
            </a:r>
            <a:r>
              <a:rPr lang="en-US" i="1" dirty="0" smtClean="0"/>
              <a:t> </a:t>
            </a:r>
            <a:r>
              <a:rPr lang="en-US" i="1" dirty="0"/>
              <a:t>and </a:t>
            </a:r>
            <a:r>
              <a:rPr lang="en-US" i="1" dirty="0" smtClean="0"/>
              <a:t>Tubal”</a:t>
            </a:r>
            <a:endParaRPr lang="en-US" i="1" dirty="0"/>
          </a:p>
        </p:txBody>
      </p:sp>
      <p:sp>
        <p:nvSpPr>
          <p:cNvPr id="3" name="Content Placeholder 2"/>
          <p:cNvSpPr>
            <a:spLocks noGrp="1"/>
          </p:cNvSpPr>
          <p:nvPr>
            <p:ph idx="1"/>
          </p:nvPr>
        </p:nvSpPr>
        <p:spPr>
          <a:xfrm>
            <a:off x="0" y="1664824"/>
            <a:ext cx="4768553" cy="4525963"/>
          </a:xfrm>
        </p:spPr>
        <p:txBody>
          <a:bodyPr>
            <a:normAutofit/>
          </a:bodyPr>
          <a:lstStyle/>
          <a:p>
            <a:r>
              <a:rPr lang="en-US" sz="4000" dirty="0" err="1" smtClean="0"/>
              <a:t>Meshech</a:t>
            </a:r>
            <a:r>
              <a:rPr lang="en-US" sz="4000" dirty="0" smtClean="0"/>
              <a:t> </a:t>
            </a:r>
            <a:r>
              <a:rPr lang="en-US" sz="4000" dirty="0"/>
              <a:t>= </a:t>
            </a:r>
            <a:r>
              <a:rPr lang="en-US" sz="4000" i="1" dirty="0"/>
              <a:t>who is drawn by force</a:t>
            </a:r>
            <a:endParaRPr lang="en-US" sz="4000" i="1" dirty="0" smtClean="0"/>
          </a:p>
          <a:p>
            <a:r>
              <a:rPr lang="en-US" sz="4000" dirty="0"/>
              <a:t>Tubal </a:t>
            </a:r>
            <a:r>
              <a:rPr lang="en-US" sz="4000" dirty="0" smtClean="0"/>
              <a:t>= </a:t>
            </a:r>
            <a:r>
              <a:rPr lang="en-US" sz="4000" i="1" dirty="0" smtClean="0"/>
              <a:t>world of confusion</a:t>
            </a:r>
            <a:endParaRPr lang="en-US" sz="4000" i="1" dirty="0"/>
          </a:p>
        </p:txBody>
      </p:sp>
      <p:sp>
        <p:nvSpPr>
          <p:cNvPr id="5" name="Rectangle 4"/>
          <p:cNvSpPr/>
          <p:nvPr/>
        </p:nvSpPr>
        <p:spPr>
          <a:xfrm>
            <a:off x="5057932" y="3659275"/>
            <a:ext cx="449580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err="1"/>
              <a:t>Meshech</a:t>
            </a:r>
            <a:r>
              <a:rPr lang="en-US" sz="2400" dirty="0"/>
              <a:t> sixth son of Japheth</a:t>
            </a:r>
          </a:p>
        </p:txBody>
      </p:sp>
      <p:sp>
        <p:nvSpPr>
          <p:cNvPr id="7" name="Rectangle 6"/>
          <p:cNvSpPr/>
          <p:nvPr/>
        </p:nvSpPr>
        <p:spPr>
          <a:xfrm>
            <a:off x="8166107" y="4240776"/>
            <a:ext cx="334424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a:t>Tubal fifth son of Japheth</a:t>
            </a:r>
          </a:p>
        </p:txBody>
      </p:sp>
      <p:sp>
        <p:nvSpPr>
          <p:cNvPr id="8" name="Rectangle 7"/>
          <p:cNvSpPr/>
          <p:nvPr/>
        </p:nvSpPr>
        <p:spPr>
          <a:xfrm>
            <a:off x="6096000" y="3059475"/>
            <a:ext cx="3892476"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400" dirty="0" err="1"/>
              <a:t>Magog</a:t>
            </a:r>
            <a:r>
              <a:rPr lang="en-US" sz="2400" dirty="0"/>
              <a:t> second son of Japheth</a:t>
            </a:r>
          </a:p>
        </p:txBody>
      </p:sp>
    </p:spTree>
    <p:extLst>
      <p:ext uri="{BB962C8B-B14F-4D97-AF65-F5344CB8AC3E}">
        <p14:creationId xmlns:p14="http://schemas.microsoft.com/office/powerpoint/2010/main" val="31455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817"/>
            <a:ext cx="10515600" cy="1325563"/>
          </a:xfrm>
        </p:spPr>
        <p:txBody>
          <a:bodyPr/>
          <a:lstStyle/>
          <a:p>
            <a:pPr algn="ctr"/>
            <a:r>
              <a:rPr lang="en-US" b="1" dirty="0" smtClean="0">
                <a:ln w="13462">
                  <a:solidFill>
                    <a:schemeClr val="bg1"/>
                  </a:solidFill>
                  <a:prstDash val="solid"/>
                </a:ln>
                <a:solidFill>
                  <a:srgbClr val="FFFF00"/>
                </a:solidFill>
                <a:effectLst>
                  <a:glow rad="228600">
                    <a:schemeClr val="accent6">
                      <a:satMod val="175000"/>
                      <a:alpha val="40000"/>
                    </a:schemeClr>
                  </a:glow>
                  <a:outerShdw dist="38100" dir="2700000" algn="bl" rotWithShape="0">
                    <a:schemeClr val="accent5"/>
                  </a:outerShdw>
                </a:effectLst>
              </a:rPr>
              <a:t>Satan possesses a body</a:t>
            </a:r>
            <a:endParaRPr lang="en-US" b="1" dirty="0">
              <a:ln w="13462">
                <a:solidFill>
                  <a:schemeClr val="bg1"/>
                </a:solidFill>
                <a:prstDash val="solid"/>
              </a:ln>
              <a:solidFill>
                <a:srgbClr val="FFFF00"/>
              </a:solidFill>
              <a:effectLst>
                <a:glow rad="228600">
                  <a:schemeClr val="accent6">
                    <a:satMod val="175000"/>
                    <a:alpha val="40000"/>
                  </a:schemeClr>
                </a:glow>
                <a:outerShdw dist="38100" dir="2700000" algn="bl" rotWithShape="0">
                  <a:schemeClr val="accent5"/>
                </a:outerShdw>
              </a:effectLst>
            </a:endParaRPr>
          </a:p>
        </p:txBody>
      </p:sp>
      <p:pic>
        <p:nvPicPr>
          <p:cNvPr id="3074" name="Picture 2" descr="https://i.ytimg.com/vi/vY68yHiY9FU/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r="1716" b="20147"/>
          <a:stretch/>
        </p:blipFill>
        <p:spPr bwMode="auto">
          <a:xfrm>
            <a:off x="838200" y="1815684"/>
            <a:ext cx="10297680" cy="470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498" y="533401"/>
            <a:ext cx="9229003" cy="579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992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74365"/>
            <a:ext cx="6471744" cy="678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83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7169" y="-240632"/>
            <a:ext cx="9943079" cy="73087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34886" y="1435768"/>
            <a:ext cx="9067800" cy="5632311"/>
          </a:xfrm>
          <a:prstGeom prst="rect">
            <a:avLst/>
          </a:prstGeom>
        </p:spPr>
        <p:txBody>
          <a:bodyPr wrap="square">
            <a:spAutoFit/>
          </a:bodyPr>
          <a:lstStyle/>
          <a:p>
            <a:pPr algn="ctr"/>
            <a:r>
              <a:rPr lang="en-US" sz="3600" i="1" dirty="0">
                <a:effectLst>
                  <a:glow rad="101600">
                    <a:schemeClr val="bg1">
                      <a:alpha val="60000"/>
                    </a:schemeClr>
                  </a:glow>
                </a:effectLst>
              </a:rPr>
              <a:t> (Ezekiel 38, 39) “Son of man, set thy face against Gog, the land of Magog, the chief prince of </a:t>
            </a:r>
            <a:r>
              <a:rPr lang="en-US" sz="3600" i="1" dirty="0" err="1">
                <a:effectLst>
                  <a:glow rad="101600">
                    <a:schemeClr val="bg1">
                      <a:alpha val="60000"/>
                    </a:schemeClr>
                  </a:glow>
                </a:effectLst>
              </a:rPr>
              <a:t>Meshech</a:t>
            </a:r>
            <a:r>
              <a:rPr lang="en-US" sz="3600" i="1" dirty="0">
                <a:effectLst>
                  <a:glow rad="101600">
                    <a:schemeClr val="bg1">
                      <a:alpha val="60000"/>
                    </a:schemeClr>
                  </a:glow>
                </a:effectLst>
              </a:rPr>
              <a:t> and Tubal, and prophesy against him…And say, Thus </a:t>
            </a:r>
            <a:r>
              <a:rPr lang="en-US" sz="3600" i="1" dirty="0" err="1">
                <a:effectLst>
                  <a:glow rad="101600">
                    <a:schemeClr val="bg1">
                      <a:alpha val="60000"/>
                    </a:schemeClr>
                  </a:glow>
                </a:effectLst>
              </a:rPr>
              <a:t>saith</a:t>
            </a:r>
            <a:r>
              <a:rPr lang="en-US" sz="3600" i="1" dirty="0">
                <a:effectLst>
                  <a:glow rad="101600">
                    <a:schemeClr val="bg1">
                      <a:alpha val="60000"/>
                    </a:schemeClr>
                  </a:glow>
                </a:effectLst>
              </a:rPr>
              <a:t> the Lord GOD; Behold, I am against thee, O Gog, the chief prince of </a:t>
            </a:r>
            <a:r>
              <a:rPr lang="en-US" sz="3600" i="1" dirty="0" err="1">
                <a:effectLst>
                  <a:glow rad="101600">
                    <a:schemeClr val="bg1">
                      <a:alpha val="60000"/>
                    </a:schemeClr>
                  </a:glow>
                </a:effectLst>
              </a:rPr>
              <a:t>Meshech</a:t>
            </a:r>
            <a:r>
              <a:rPr lang="en-US" sz="3600" i="1" dirty="0">
                <a:effectLst>
                  <a:glow rad="101600">
                    <a:schemeClr val="bg1">
                      <a:alpha val="60000"/>
                    </a:schemeClr>
                  </a:glow>
                </a:effectLst>
              </a:rPr>
              <a:t> and Tubal…And thou shalt come up against my people of Israel, as a cloud to cover the land; it shall be in the latter days, and I will bring thee against my land that the heathen may know me, when I shall be </a:t>
            </a:r>
          </a:p>
        </p:txBody>
      </p:sp>
    </p:spTree>
    <p:extLst>
      <p:ext uri="{BB962C8B-B14F-4D97-AF65-F5344CB8AC3E}">
        <p14:creationId xmlns:p14="http://schemas.microsoft.com/office/powerpoint/2010/main" val="400296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1" y="-381000"/>
            <a:ext cx="9943079" cy="73087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03947" y="1219200"/>
            <a:ext cx="9467338" cy="5509200"/>
          </a:xfrm>
          <a:prstGeom prst="rect">
            <a:avLst/>
          </a:prstGeom>
        </p:spPr>
        <p:txBody>
          <a:bodyPr wrap="square">
            <a:spAutoFit/>
          </a:bodyPr>
          <a:lstStyle/>
          <a:p>
            <a:pPr algn="ctr"/>
            <a:r>
              <a:rPr lang="en-US" sz="3200" i="1" dirty="0">
                <a:effectLst>
                  <a:glow rad="101600">
                    <a:schemeClr val="bg1">
                      <a:alpha val="60000"/>
                    </a:schemeClr>
                  </a:glow>
                </a:effectLst>
              </a:rPr>
              <a:t>sanctified in thee, O Gog, before their eyes…And it shall come to pass at the same time when Gog shall come against the land of Israel, </a:t>
            </a:r>
            <a:r>
              <a:rPr lang="en-US" sz="3200" i="1" dirty="0" err="1">
                <a:effectLst>
                  <a:glow rad="101600">
                    <a:schemeClr val="bg1">
                      <a:alpha val="60000"/>
                    </a:schemeClr>
                  </a:glow>
                </a:effectLst>
              </a:rPr>
              <a:t>saith</a:t>
            </a:r>
            <a:r>
              <a:rPr lang="en-US" sz="3200" i="1" dirty="0">
                <a:effectLst>
                  <a:glow rad="101600">
                    <a:schemeClr val="bg1">
                      <a:alpha val="60000"/>
                    </a:schemeClr>
                  </a:glow>
                </a:effectLst>
              </a:rPr>
              <a:t> the Lord GOD, that my fury shall come up in my face…Therefore, thou son of man, prophesy against Gog, and say, Thus </a:t>
            </a:r>
            <a:r>
              <a:rPr lang="en-US" sz="3200" i="1" dirty="0" err="1">
                <a:effectLst>
                  <a:glow rad="101600">
                    <a:schemeClr val="bg1">
                      <a:alpha val="60000"/>
                    </a:schemeClr>
                  </a:glow>
                </a:effectLst>
              </a:rPr>
              <a:t>saith</a:t>
            </a:r>
            <a:r>
              <a:rPr lang="en-US" sz="3200" i="1" dirty="0">
                <a:effectLst>
                  <a:glow rad="101600">
                    <a:schemeClr val="bg1">
                      <a:alpha val="60000"/>
                    </a:schemeClr>
                  </a:glow>
                </a:effectLst>
              </a:rPr>
              <a:t> the Lord GOD; Behold, I am against thee, O Gog, the chief prince of </a:t>
            </a:r>
            <a:r>
              <a:rPr lang="en-US" sz="3200" i="1" dirty="0" err="1">
                <a:effectLst>
                  <a:glow rad="101600">
                    <a:schemeClr val="bg1">
                      <a:alpha val="60000"/>
                    </a:schemeClr>
                  </a:glow>
                </a:effectLst>
              </a:rPr>
              <a:t>Meshech</a:t>
            </a:r>
            <a:r>
              <a:rPr lang="en-US" sz="3200" i="1" dirty="0">
                <a:effectLst>
                  <a:glow rad="101600">
                    <a:schemeClr val="bg1">
                      <a:alpha val="60000"/>
                    </a:schemeClr>
                  </a:glow>
                </a:effectLst>
              </a:rPr>
              <a:t> and Tubal…And it shall come to pass in that day, that I will give unto Gog a place there of graves in Israel. And I will send a fire on Magog, and among them that dwell carelessly in the isles: and they shall know that I am the LORD.”</a:t>
            </a:r>
          </a:p>
        </p:txBody>
      </p:sp>
    </p:spTree>
    <p:extLst>
      <p:ext uri="{BB962C8B-B14F-4D97-AF65-F5344CB8AC3E}">
        <p14:creationId xmlns:p14="http://schemas.microsoft.com/office/powerpoint/2010/main" val="119430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i.ytimg.com/vi/AzN4lUj2EO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923" y="685801"/>
            <a:ext cx="9144000" cy="514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90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483"/>
          <a:stretch/>
        </p:blipFill>
        <p:spPr bwMode="auto">
          <a:xfrm>
            <a:off x="1524000" y="533401"/>
            <a:ext cx="9144000" cy="543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9986" y="2819401"/>
            <a:ext cx="1453475" cy="103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514600"/>
            <a:ext cx="1662172" cy="104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1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fade">
                                      <p:cBhvr>
                                        <p:cTn id="7" dur="500"/>
                                        <p:tgtEl>
                                          <p:spTgt spid="24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fade">
                                      <p:cBhvr>
                                        <p:cTn id="12"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1588"/>
            <a:ext cx="936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793" y="5029200"/>
            <a:ext cx="9144000" cy="1143000"/>
          </a:xfrm>
        </p:spPr>
        <p:txBody>
          <a:bodyPr>
            <a:noAutofit/>
          </a:bodyPr>
          <a:lstStyle/>
          <a:p>
            <a:pPr algn="ctr"/>
            <a:r>
              <a:rPr lang="en-US" sz="3600" i="1" dirty="0">
                <a:effectLst>
                  <a:glow rad="101600">
                    <a:schemeClr val="bg1">
                      <a:alpha val="60000"/>
                    </a:schemeClr>
                  </a:glow>
                </a:effectLst>
              </a:rPr>
              <a:t>“And they went up on the breadth of the earth, and compassed the camp of the saints about, and the beloved city: and fire came down from God out of heaven, and devoured them.”</a:t>
            </a:r>
            <a:br>
              <a:rPr lang="en-US" sz="3600" i="1" dirty="0">
                <a:effectLst>
                  <a:glow rad="101600">
                    <a:schemeClr val="bg1">
                      <a:alpha val="60000"/>
                    </a:schemeClr>
                  </a:glow>
                </a:effectLst>
              </a:rPr>
            </a:br>
            <a:r>
              <a:rPr lang="en-US" sz="3600" i="1" dirty="0">
                <a:effectLst>
                  <a:glow rad="101600">
                    <a:schemeClr val="bg1">
                      <a:alpha val="60000"/>
                    </a:schemeClr>
                  </a:glow>
                </a:effectLst>
              </a:rPr>
              <a:t>(Revelation 20:9) </a:t>
            </a:r>
            <a:endParaRPr lang="en-US" sz="3600" dirty="0">
              <a:effectLst>
                <a:glow rad="101600">
                  <a:schemeClr val="bg1">
                    <a:alpha val="60000"/>
                  </a:schemeClr>
                </a:glow>
              </a:effectLst>
            </a:endParaRPr>
          </a:p>
        </p:txBody>
      </p:sp>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949" y="1447800"/>
            <a:ext cx="3106812"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99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1588"/>
            <a:ext cx="936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28" t="1348" r="2852"/>
          <a:stretch/>
        </p:blipFill>
        <p:spPr bwMode="auto">
          <a:xfrm>
            <a:off x="1414463" y="1588"/>
            <a:ext cx="9364663" cy="685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descr="http://jamaicatakeout.com/wp-content/uploads/2015/06/fire-wallpaper-7.jpg"/>
          <p:cNvPicPr>
            <a:picLocks noChangeAspect="1" noChangeArrowheads="1"/>
          </p:cNvPicPr>
          <p:nvPr/>
        </p:nvPicPr>
        <p:blipFill rotWithShape="1">
          <a:blip r:embed="rId4">
            <a:extLst>
              <a:ext uri="{28A0092B-C50C-407E-A947-70E740481C1C}">
                <a14:useLocalDpi xmlns:a14="http://schemas.microsoft.com/office/drawing/2010/main" val="0"/>
              </a:ext>
            </a:extLst>
          </a:blip>
          <a:srcRect l="3783" t="-24" r="12613" b="1"/>
          <a:stretch/>
        </p:blipFill>
        <p:spPr bwMode="auto">
          <a:xfrm>
            <a:off x="1414463" y="0"/>
            <a:ext cx="9364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64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29856" cy="2307054"/>
          </a:xfrm>
        </p:spPr>
        <p:txBody>
          <a:bodyPr>
            <a:normAutofit/>
          </a:bodyPr>
          <a:lstStyle/>
          <a:p>
            <a:pPr algn="ctr"/>
            <a:r>
              <a:rPr lang="en-US" dirty="0">
                <a:solidFill>
                  <a:srgbClr val="FF0000"/>
                </a:solidFill>
                <a:effectLst>
                  <a:glow rad="63500">
                    <a:schemeClr val="accent5">
                      <a:satMod val="175000"/>
                      <a:alpha val="40000"/>
                    </a:schemeClr>
                  </a:glow>
                  <a:reflection blurRad="6350" stA="60000" endA="900" endPos="58000" dir="5400000" sy="-100000" algn="bl" rotWithShape="0"/>
                </a:effectLst>
              </a:rPr>
              <a:t>The Names of </a:t>
            </a:r>
            <a:r>
              <a:rPr lang="en-US" dirty="0" smtClean="0">
                <a:solidFill>
                  <a:srgbClr val="FF0000"/>
                </a:solidFill>
                <a:effectLst>
                  <a:glow rad="63500">
                    <a:schemeClr val="accent5">
                      <a:satMod val="175000"/>
                      <a:alpha val="40000"/>
                    </a:schemeClr>
                  </a:glow>
                  <a:reflection blurRad="6350" stA="60000" endA="900" endPos="58000" dir="5400000" sy="-100000" algn="bl" rotWithShape="0"/>
                </a:effectLst>
              </a:rPr>
              <a:t>Satan gives </a:t>
            </a:r>
            <a:br>
              <a:rPr lang="en-US" dirty="0" smtClean="0">
                <a:solidFill>
                  <a:srgbClr val="FF0000"/>
                </a:solidFill>
                <a:effectLst>
                  <a:glow rad="63500">
                    <a:schemeClr val="accent5">
                      <a:satMod val="175000"/>
                      <a:alpha val="40000"/>
                    </a:schemeClr>
                  </a:glow>
                  <a:reflection blurRad="6350" stA="60000" endA="900" endPos="58000" dir="5400000" sy="-100000" algn="bl" rotWithShape="0"/>
                </a:effectLst>
              </a:rPr>
            </a:br>
            <a:r>
              <a:rPr lang="en-US" dirty="0" smtClean="0">
                <a:solidFill>
                  <a:srgbClr val="FF0000"/>
                </a:solidFill>
                <a:effectLst>
                  <a:glow rad="63500">
                    <a:schemeClr val="accent5">
                      <a:satMod val="175000"/>
                      <a:alpha val="40000"/>
                    </a:schemeClr>
                  </a:glow>
                  <a:reflection blurRad="6350" stA="60000" endA="900" endPos="58000" dir="5400000" sy="-100000" algn="bl" rotWithShape="0"/>
                </a:effectLst>
              </a:rPr>
              <a:t>insight </a:t>
            </a:r>
            <a:r>
              <a:rPr lang="en-US" dirty="0">
                <a:solidFill>
                  <a:srgbClr val="FF0000"/>
                </a:solidFill>
                <a:effectLst>
                  <a:glow rad="63500">
                    <a:schemeClr val="accent5">
                      <a:satMod val="175000"/>
                      <a:alpha val="40000"/>
                    </a:schemeClr>
                  </a:glow>
                  <a:reflection blurRad="6350" stA="60000" endA="900" endPos="58000" dir="5400000" sy="-100000" algn="bl" rotWithShape="0"/>
                </a:effectLst>
              </a:rPr>
              <a:t>into his evil character. </a:t>
            </a:r>
            <a:br>
              <a:rPr lang="en-US" dirty="0">
                <a:solidFill>
                  <a:srgbClr val="FF0000"/>
                </a:solidFill>
                <a:effectLst>
                  <a:glow rad="63500">
                    <a:schemeClr val="accent5">
                      <a:satMod val="175000"/>
                      <a:alpha val="40000"/>
                    </a:schemeClr>
                  </a:glow>
                  <a:reflection blurRad="6350" stA="60000" endA="900" endPos="58000" dir="5400000" sy="-100000" algn="bl" rotWithShape="0"/>
                </a:effectLst>
              </a:rPr>
            </a:br>
            <a:endParaRPr lang="en-US" dirty="0">
              <a:solidFill>
                <a:srgbClr val="FF0000"/>
              </a:solidFill>
              <a:effectLst>
                <a:glow rad="63500">
                  <a:schemeClr val="accent5">
                    <a:satMod val="175000"/>
                    <a:alpha val="40000"/>
                  </a:schemeClr>
                </a:glow>
                <a:reflection blurRad="6350" stA="60000" endA="900" endPos="58000" dir="5400000" sy="-100000" algn="bl" rotWithShape="0"/>
              </a:effectLst>
            </a:endParaRPr>
          </a:p>
        </p:txBody>
      </p:sp>
      <p:pic>
        <p:nvPicPr>
          <p:cNvPr id="4" name="Picture 3"/>
          <p:cNvPicPr>
            <a:picLocks noChangeAspect="1"/>
          </p:cNvPicPr>
          <p:nvPr/>
        </p:nvPicPr>
        <p:blipFill>
          <a:blip r:embed="rId2"/>
          <a:stretch>
            <a:fillRect/>
          </a:stretch>
        </p:blipFill>
        <p:spPr>
          <a:xfrm>
            <a:off x="2664808" y="2227155"/>
            <a:ext cx="6800240" cy="4244666"/>
          </a:xfrm>
          <a:prstGeom prst="rect">
            <a:avLst/>
          </a:prstGeom>
        </p:spPr>
      </p:pic>
    </p:spTree>
    <p:extLst>
      <p:ext uri="{BB962C8B-B14F-4D97-AF65-F5344CB8AC3E}">
        <p14:creationId xmlns:p14="http://schemas.microsoft.com/office/powerpoint/2010/main" val="298695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5233" y="177281"/>
            <a:ext cx="5952930" cy="6858000"/>
          </a:xfrm>
        </p:spPr>
        <p:txBody>
          <a:bodyPr>
            <a:normAutofit lnSpcReduction="10000"/>
          </a:bodyPr>
          <a:lstStyle/>
          <a:p>
            <a:r>
              <a:rPr lang="en-US" sz="3200" dirty="0"/>
              <a:t>Satan (adversary</a:t>
            </a:r>
            <a:r>
              <a:rPr lang="en-US" sz="3200" dirty="0" smtClean="0"/>
              <a:t>): </a:t>
            </a:r>
            <a:r>
              <a:rPr lang="en-US" sz="3200" dirty="0"/>
              <a:t>used some fifty-two </a:t>
            </a:r>
            <a:r>
              <a:rPr lang="en-US" sz="3200" dirty="0" smtClean="0"/>
              <a:t>times</a:t>
            </a:r>
            <a:endParaRPr lang="en-US" sz="3200" dirty="0"/>
          </a:p>
          <a:p>
            <a:r>
              <a:rPr lang="en-US" sz="3200" dirty="0"/>
              <a:t>The devil (slanderer): used thirty-five </a:t>
            </a:r>
            <a:r>
              <a:rPr lang="en-US" sz="3200" dirty="0" smtClean="0"/>
              <a:t>times</a:t>
            </a:r>
            <a:endParaRPr lang="en-US" sz="3200" dirty="0"/>
          </a:p>
          <a:p>
            <a:r>
              <a:rPr lang="en-US" sz="3200" dirty="0"/>
              <a:t>The prince of the power of the </a:t>
            </a:r>
            <a:r>
              <a:rPr lang="en-US" sz="3200" dirty="0" smtClean="0"/>
              <a:t>air </a:t>
            </a:r>
            <a:endParaRPr lang="en-US" sz="3200" dirty="0"/>
          </a:p>
          <a:p>
            <a:r>
              <a:rPr lang="en-US" sz="3200" dirty="0" smtClean="0"/>
              <a:t>The </a:t>
            </a:r>
            <a:r>
              <a:rPr lang="en-US" sz="3200" dirty="0"/>
              <a:t>God of this </a:t>
            </a:r>
            <a:r>
              <a:rPr lang="en-US" sz="3200" dirty="0" smtClean="0"/>
              <a:t>age</a:t>
            </a:r>
            <a:endParaRPr lang="en-US" sz="3200" dirty="0"/>
          </a:p>
          <a:p>
            <a:r>
              <a:rPr lang="en-US" sz="3200" dirty="0" smtClean="0"/>
              <a:t>The </a:t>
            </a:r>
            <a:r>
              <a:rPr lang="en-US" sz="3200" dirty="0"/>
              <a:t>king of </a:t>
            </a:r>
            <a:r>
              <a:rPr lang="en-US" sz="3200" dirty="0" smtClean="0"/>
              <a:t>death </a:t>
            </a:r>
            <a:endParaRPr lang="en-US" sz="3200" dirty="0"/>
          </a:p>
          <a:p>
            <a:r>
              <a:rPr lang="en-US" sz="3200" dirty="0" smtClean="0"/>
              <a:t>The </a:t>
            </a:r>
            <a:r>
              <a:rPr lang="en-US" sz="3200" dirty="0"/>
              <a:t>prince of this </a:t>
            </a:r>
            <a:r>
              <a:rPr lang="en-US" sz="3200" dirty="0" smtClean="0"/>
              <a:t>world </a:t>
            </a:r>
          </a:p>
          <a:p>
            <a:r>
              <a:rPr lang="en-US" sz="3200" dirty="0"/>
              <a:t>The ruler of </a:t>
            </a:r>
            <a:r>
              <a:rPr lang="en-US" sz="3200" dirty="0" smtClean="0"/>
              <a:t>darkness </a:t>
            </a:r>
            <a:endParaRPr lang="en-US" sz="3200" dirty="0"/>
          </a:p>
          <a:p>
            <a:r>
              <a:rPr lang="en-US" sz="3200" dirty="0" smtClean="0"/>
              <a:t>Leviathan </a:t>
            </a:r>
            <a:r>
              <a:rPr lang="en-US" sz="3200" dirty="0"/>
              <a:t>(one who dwells in the sea of humanity</a:t>
            </a:r>
            <a:r>
              <a:rPr lang="en-US" sz="3200" dirty="0" smtClean="0"/>
              <a:t>)</a:t>
            </a:r>
          </a:p>
          <a:p>
            <a:r>
              <a:rPr lang="en-US" sz="3200" dirty="0"/>
              <a:t>Lucifer </a:t>
            </a:r>
            <a:r>
              <a:rPr lang="en-US" sz="3200" dirty="0" smtClean="0"/>
              <a:t>(light bearer, </a:t>
            </a:r>
            <a:r>
              <a:rPr lang="en-US" sz="3200" dirty="0"/>
              <a:t>shining one</a:t>
            </a:r>
            <a:r>
              <a:rPr lang="en-US" sz="3200" dirty="0" smtClean="0"/>
              <a:t>) </a:t>
            </a:r>
          </a:p>
          <a:p>
            <a:r>
              <a:rPr lang="en-US" sz="3200" dirty="0"/>
              <a:t>A roaring </a:t>
            </a:r>
            <a:r>
              <a:rPr lang="en-US" sz="3200" dirty="0" smtClean="0"/>
              <a:t>lion</a:t>
            </a:r>
            <a:endParaRPr lang="en-US" sz="3200" dirty="0"/>
          </a:p>
        </p:txBody>
      </p:sp>
      <p:pic>
        <p:nvPicPr>
          <p:cNvPr id="1026" name="Picture 2" descr="http://www.charleyssnyder.com/Bible%20Prophecy/Image%20Listing/images/22.JPG"/>
          <p:cNvPicPr>
            <a:picLocks noChangeAspect="1" noChangeArrowheads="1"/>
          </p:cNvPicPr>
          <p:nvPr/>
        </p:nvPicPr>
        <p:blipFill rotWithShape="1">
          <a:blip r:embed="rId2">
            <a:extLst>
              <a:ext uri="{28A0092B-C50C-407E-A947-70E740481C1C}">
                <a14:useLocalDpi xmlns:a14="http://schemas.microsoft.com/office/drawing/2010/main" val="0"/>
              </a:ext>
            </a:extLst>
          </a:blip>
          <a:srcRect l="3698" t="342" r="9630" b="5685"/>
          <a:stretch/>
        </p:blipFill>
        <p:spPr bwMode="auto">
          <a:xfrm>
            <a:off x="5976257" y="177281"/>
            <a:ext cx="6085114" cy="52158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17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olarviews.com/raw/earth/eartha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6792" y="4718047"/>
            <a:ext cx="2166152" cy="21873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2144" y="5542"/>
            <a:ext cx="12254144" cy="6899860"/>
          </a:xfrm>
        </p:spPr>
        <p:txBody>
          <a:bodyPr>
            <a:normAutofit/>
          </a:bodyPr>
          <a:lstStyle/>
          <a:p>
            <a:r>
              <a:rPr lang="en-US" sz="3200" dirty="0"/>
              <a:t>The Scriptures teach that, before man and the world were created, God had created an </a:t>
            </a:r>
            <a:r>
              <a:rPr lang="en-US" sz="3200" i="1" dirty="0"/>
              <a:t>“innumerable company of angels” (Hebrews 12:22), </a:t>
            </a:r>
            <a:r>
              <a:rPr lang="en-US" sz="3200" dirty="0"/>
              <a:t>a heavenly host of spiritual beings of great strength and intelligence. </a:t>
            </a:r>
            <a:endParaRPr lang="en-US" sz="3200" dirty="0" smtClean="0"/>
          </a:p>
          <a:p>
            <a:r>
              <a:rPr lang="en-US" sz="3200" dirty="0" smtClean="0"/>
              <a:t>Satan is </a:t>
            </a:r>
            <a:r>
              <a:rPr lang="en-US" sz="3200" dirty="0"/>
              <a:t>a real </a:t>
            </a:r>
            <a:r>
              <a:rPr lang="en-US" sz="3200" dirty="0" smtClean="0"/>
              <a:t>person with a real body.</a:t>
            </a:r>
          </a:p>
          <a:p>
            <a:r>
              <a:rPr lang="en-US" sz="3200" dirty="0" smtClean="0"/>
              <a:t> </a:t>
            </a:r>
            <a:r>
              <a:rPr lang="en-US" sz="3200" dirty="0"/>
              <a:t>In </a:t>
            </a:r>
            <a:r>
              <a:rPr lang="en-US" sz="3200" i="1" dirty="0"/>
              <a:t>1 Corinthians 15 </a:t>
            </a:r>
            <a:r>
              <a:rPr lang="en-US" sz="3200" dirty="0"/>
              <a:t>the Apostle Paul distinguishes between heavenly bodies and earthly </a:t>
            </a:r>
            <a:r>
              <a:rPr lang="en-US" sz="3200" dirty="0" smtClean="0"/>
              <a:t>bodies.</a:t>
            </a:r>
          </a:p>
          <a:p>
            <a:r>
              <a:rPr lang="en-US" sz="3200" i="1" dirty="0"/>
              <a:t>"All flesh is not the same flesh: but there is one kind of flesh of men, another flesh of beasts, another of fishes, and another of birds. There are also </a:t>
            </a:r>
            <a:r>
              <a:rPr lang="en-US" sz="3200" i="1" dirty="0">
                <a:solidFill>
                  <a:srgbClr val="FFFF00"/>
                </a:solidFill>
              </a:rPr>
              <a:t>celestial</a:t>
            </a:r>
            <a:r>
              <a:rPr lang="en-US" sz="3200" i="1" dirty="0"/>
              <a:t> bodies, and bodies </a:t>
            </a:r>
            <a:r>
              <a:rPr lang="en-US" sz="3200" i="1" dirty="0">
                <a:solidFill>
                  <a:srgbClr val="FFFF00"/>
                </a:solidFill>
              </a:rPr>
              <a:t>terrestrial</a:t>
            </a:r>
            <a:r>
              <a:rPr lang="en-US" sz="3200" i="1" dirty="0"/>
              <a:t>; but the glory of the </a:t>
            </a:r>
            <a:r>
              <a:rPr lang="en-US" sz="3200" i="1" dirty="0">
                <a:solidFill>
                  <a:srgbClr val="FFFF00"/>
                </a:solidFill>
              </a:rPr>
              <a:t>celestial</a:t>
            </a:r>
            <a:r>
              <a:rPr lang="en-US" sz="3200" i="1" dirty="0"/>
              <a:t> is one, and the glory of the </a:t>
            </a:r>
            <a:r>
              <a:rPr lang="en-US" sz="3200" i="1" dirty="0">
                <a:solidFill>
                  <a:srgbClr val="FFFF00"/>
                </a:solidFill>
              </a:rPr>
              <a:t>terrestrial</a:t>
            </a:r>
            <a:r>
              <a:rPr lang="en-US" sz="3200" i="1" dirty="0"/>
              <a:t> is another" </a:t>
            </a:r>
            <a:r>
              <a:rPr lang="en-US" sz="3200" i="1" dirty="0" smtClean="0"/>
              <a:t>                       (</a:t>
            </a:r>
            <a:r>
              <a:rPr lang="en-US" sz="3200" i="1" dirty="0"/>
              <a:t>1 Cor. </a:t>
            </a:r>
            <a:r>
              <a:rPr lang="en-US" sz="3200" i="1" dirty="0" smtClean="0"/>
              <a:t>15:39-40).</a:t>
            </a:r>
          </a:p>
          <a:p>
            <a:r>
              <a:rPr lang="en-US" sz="3200" i="1" dirty="0" smtClean="0"/>
              <a:t>Terrestrial = Earthly</a:t>
            </a:r>
          </a:p>
          <a:p>
            <a:r>
              <a:rPr lang="en-US" sz="3200" i="1" dirty="0" smtClean="0"/>
              <a:t>Celestial = Heavenly</a:t>
            </a:r>
            <a:endParaRPr lang="en-US" sz="3200" i="1" dirty="0"/>
          </a:p>
        </p:txBody>
      </p:sp>
      <p:sp>
        <p:nvSpPr>
          <p:cNvPr id="4" name="AutoShape 2" descr="data:image/jpeg;base64,/9j/4AAQSkZJRgABAQAAAQABAAD/2wCEAAkGBxMSEhUTExMVFRUXGCAYFxgXGBceFxkXHRgeIBobHxgYHyggHh8mHRgdITEiJSksLi4wGCAzODMsNygtLisBCgoKDg0OGhAQGy0lHyUtLS0tLS0tLS0tLS0tLS0tLS0tLS0tLS0tLS0tLS0tLS0tLS0tLS0tLS0tLS0tLS0tLf/AABEIAOIA3wMBIgACEQEDEQH/xAAcAAACAgMBAQAAAAAAAAAAAAAFBgAEAQMHAgj/xABCEAACAQIEBAQDBQYFAwMFAAABAhEDIQAEEjEFIkFRBhNhgTJxkUJSobHwBxQjwdHhYnKCkvEzQ8IkotIVU2Ojsv/EABgBAAMBAQAAAAAAAAAAAAAAAAABAgME/8QAIxEAAgICAgICAwEAAAAAAAAAAAECESExAxJBURNhIjKBcf/aAAwDAQACEQMRAD8A43iY8ziTirA9YmMYmADOJiDEwATExMe6aEkAAkmwAEknsAN8AHmMZjDVwnwRWqQ1ZhRW0KRqqmTaEkAT6n2w15TwplqBgUvMcWLVYdVM/aJhF/2zi1BkuaRzXIcNrV/+jSqVPVFJA+bbD3OGDKfs+zriWWnSH/5KizHeE1Y6Zlsm6hX1yRdVAhT2i1ge8emM5vNZonUi0UIO5G4gbgq3X12wPqsWNdmroQF/Z5HxZ2lPUIhb/wAhP0xk+B8uLHNVCfSj/VsN2apZp/jrKvqim09On5YpJCmdXmMDEsD39T/TBcUhKMmxfHgKmwlcxUA7tSX+VTGip+z5/s5imf8AMjJftucOgEXYAH6YlGq9MyhVvRh/P/jErkizR8Ukc5zfgrOU/sK/+RxP0bScBc5katIxVpun+ZSB9TY47Z/9QpsAXpgGYIA5QR6kCDcWmIO+PK0hUmCCD0BafdCSD8sO0Rk4bGMY6rxPwTQqyQAp70xpv6qOX8Jwl8W8JVqV0/ir6CH/ANvX2J+WCvQWLuJjLCLHft1x5OJGZxMecTAB6xJx5xMAHqcYnGMTABMTExMAExMTEwAQY94wMPvhHwRq01c0pg3Wkbe7/wDw+vbAkAC8OeFq2ahvgpffIkt/kX7XzsPXpjpXBfDuXyo5FvEFiZdvm3QeiwMEaiH4VEAC5EfQfqMeUyYYEsJ7XNsTLkS0ax4r2Eso1JPgp6m+9YD2mT7m5xmvxAizEA9EAJMdZxRemwAGqI2jf9euB4pFCSWJJ74xfJZr8asI1asgkNAJv/YC2PSZgRMe5/p/zgdRqgSWv6T+OI2ZWJn2xn2Zt0RuzeYZluLbbx7ACPlhU40roddKAeqfe2F4b8PywRzWd0d/TFCpxZRzEwehG/vjbjk1kw5YR0eeF8T1CTAaOZIOuZ7HoQZB2vg7lwXIgT/fbbCtnsiHjMZdT5moFlBhiYvpG0MbwLmSI7nOAcUhFqBSRUUo6gbOpvHY9dvbGk0mrRlCTTphgoLg7zfuR1U9x6YoHKAAAuQZ7aliegYzP+qPTFnNcRASWCqvViVVhtvIHfAXOeI8vTIOvzN/ghv52/tjOPbSNZKG2WKfE6ylgUZumrTMj7LEKZFuptffBii7FZrhACLSCrE+9p9LHfthL4r4wLAigCnTUY29AQe/pFsBf3uqyQ9RygIsxYiYtE2mO3THVGDat4OSUknjIzeJ+C0XYhhB6Ou/z9R+WETinCalE35k6ONvfthjocaMjUWYbEkif+MXHrq0xBU9DsfbDcfYlL0c+OJg/wAW4KIL0duqdR6juPTAA4zaopOyYmJiYQyYmJiYAJiYmJgAmIMTD1+z/wAM6yMzWHKDNMHqfv8Aynb5T2kSsAh4I8IaAuYrrz700IuvqR9//wDn57O5ldwAY+gxrr8RRLC52noMA+JcZCneev1xLbeFo1iox3sMtXB5Q0dzjQmfSlZT8yeuFatxdibfLA7N55tib4n4m9lfKvAy1vEsCSIPaR+eBma8Qlpjr+OA9fLVmGso2k3BAsfpjyOFVWVmH2bkdY6nFLiiQ+WQRp8WEySZ2tjXX4ox/X5Yo0uGViJCHbY72/5H1xXKOrBSrBpsIMz6DfFfHEXyyDXEctXphfMVhqUMsgxETvFiBuOmKGTyjOwOmQfW09pAN7/jgzTXM11alU8wsDqJJsqkQbD5CQOwnF2s8ArdVRQoEuQBzSVljcHoSQMLQssr8NoACCy3E/lsDvefl1xq4plUqExWq0zHNB5HvuyrEtFt+3yxbp5YCeYTpldKiCsx8QE72v8A1IzWpgjmGmbSB17E/rbE21otU9gRfCgcavOJ6SEFh7McCeLcPWk4RCXIALe8+nYfjhlr1KWXpFjdj8AUzqP/AMQdyMJdWq2stzSTJ1bk/MY14nNu28GfL0Swsmx8qwjlMelzggMwnICmkBjvNzbp67W2xVSvLagVVrGIN2vcyYBv2jGKrvN4YgRMiAPyBxuYljiOQUHVTqBlNwdge8DcQeh/K+K2TqkMB3MY8VAWO8tPxE3gTYdI/oIxikOvUG/9Rh+BB5su4GsKdPQwYPvgFxfh2qXQQftKPzGHvwzz0tAhTGxG5JPXqIj8e19PH8oRuqhuhAgH0BHrOMuyb6suqyjluJgnxbJwda7HcdjgZjNqmUnZMTExMIZMTExBgAM+FuDfvNaGkUkGqqf8PRR6sbfKT0x0qtxFVUILAbBR2tA7ACBgNksp+55daP8A3Dz1T/jI+H5KIHsT1xnL5J6gLfCm5drCJ6dWPoMbKKUcmXa3gmbrs5JFlX1sPfvj1leFl082oSqatKn7x9O/tj3++hgtGijMD06ub9AJj+QO041Vsk5plpdBTgEmTEtcKQIkm8TaYtIwqKsLV+HLSUIQabvzLIuQbAgC4UmwOPOU8PpTQmpTDvuHYsQDMxpBA2FwZmcWF8K1sv5earoKrMUZV1ydTRpQkkbdW77bXpeIlzFRhFwohWDOSZYhgqqCBsQSYG+98Z/0szmXaq3l0dTF/srAO+wk9yL7YG8Ry1cIjCnUlgWKlT/01AbXqB0i4IAmeXrOCfhvMU6NOu5FRRqGlyQSCoI3B0Mb6gtvhF4wzZDxEzOGloAC+WA12hQgGwAN5MRa0YV1oKs52viNYWno0rNzOx3B9f188HeD8G/e/wCIratJYBdUu7qoYELNx7qfUdFzinBKi5pxUpBEDkRTKxpExsOw+IqJIM3nHSP2e8ONPy0dRTdpqMoUrPIuiehsCdvstecOTSWAis5FviWbTLMtJmdqy35RTBBZrSWc6TJ2APqMa87nzB5VSGsupS0EGVCosqSykbgRExvgnxrhaHMytLVVZtC1XqVAS2pgxMEQuhTMdsbzwcojF/LIhFOlmdCo1WBJBka9UEbhjcnGbaKVg3J5epUVBTQy620sAukkgmZFpBuR+eFTjHFHFRgqkunKx+JVM3gLaZ67fPDdXoKqPTOc/dRTLBgA/msnlzpBABvCyIDNpG1wUdTNYrlj5lNTysEcGCbSovNulvl0044kzYNarXquSdTvEm14+XQX2FseGrg2YkfIA3+ow30cp5GZp0qqEVfjLIuwB1aiYLMOWCNV5FgRjHiLLUFqhsuKNTXq8ymgnTF9QDAkNOoaZsdM741UiKF2hSy8k1DWpqRKwJv0mRcdJkY10tI66us9fpJ/Rw7ZShQailRitN25AgKKICEB4WYtFgPsWBxaoeGeHrarSzitdTKxBsAwEAkAHUGAIIVjfC7oOokiqxIKLqG5BBsTa5EGJPfrjzn8s1BoZSgcTEGAZuJPqMPOb8J0aGmrl8wtWTC0ypIflIZPMok7i8MNpjDFXyCcQpBa1M02T4p+IQDeTupkEHfC+RIfQ5t4d449BhPPT7XgX3FrH+vXDPx2utZU0/aDEd5Czp9737kYWOL8CfL62pPrQNAZSQbTIKnZgR0mdxIx4y3Fqg0qLL9sBQCYPW3ymI2w2k8oV1hmuvQkMd1O/e+FTN0NDEdOmGWhmDqZY0joJmB0E9e04p8VyupNQ3F8OaFAAYmMYmMTQzhg8EZEVMx5jDkojWe2qeQfXm/0YXhjpngjILTyiu8gVG1naY2QCbbCfTXPpioK2TJ4C9Th1JV87MsQCNS01jUwNxJ6TG3QXMTgZ4g4tUrksYRByrTFtAExMRzWgW9IGMcXM1CUgiesSFCAkmewFj6WxobI6yWrVqVCnpkNOpS14UaTBYhdgSRF98bfbI+kCsrmCS+kA8vXoAy/yH0JvbG5uKPX0PmKrOKfKqmNIUEQukWvYetr9hmYdEqsaZY0xtrKq8EQJi03mBgr4YVHWsGVCLEz0vEj6zc/lGCXsEdETx5SzPlU6dNvhYaBYsAhAII+ESBtcXPS++rwqgKFNKNYoJnQHQkmGP2lJN55TE+2OT54v5r1KbaJ+4SIBNhO4j32wT8LZ4muUdiupSWIgtUMiL9YXaZtqxg+OlaNFL2MlbL5WiRSUlQ5ILkgpUIMdAUGhyBO9hBAOCPBsjlFI8xaunZqvm6VdnJGnl0kaQCY7iJMXXM9UDVPLCSYiGkrZCy81Ta2wkA2tizToaank6Ohl10ggkqJ1L2M36R1GIZRdzuQy5qV66tUdh8BcBr6gAE0G8tAEiTe5JjBDwhQNDNNUrXqhdenY3U8kEgBxLC4iA17YqcMy4QCoAQ7LUKaojUjGX0kXaBKmIB0kwMb+IZGtlVXQ01nprT8yajsiLPMYElnZnMnaDeb4TfgaXkt5rMVs5XNSnl6YFMgNUYgNqglVu3S8qJB7xvry2X8tln+HqqhlZaTIjQTYCQSF5mLGJuIM3HcHyKMXFRPMRderU0MZADOACTJIsCdj1628zxBzljqMJUCMiam1hTEXm4KzbYwL2wqHYG8XcPAqfvGt2epTb/pgsW1cpcFYgAsoI/yLfUMK/CuIxqp5dQrlgaTGzeZ8OkMCNM6u/T5Q9ZFkbL1Eq1zS0shVywAAKuAARBAKjTJa5GBKeF1rc6GogYHnUq6vTI35TBJmTBG8+uNotVkzaGOlTpZrI5d6jrVzNMAKiOCxqEkBGDQRIs07QbyNWFTwvwQ1abh2SnUSVCkjVoUyBUUAMEMASRJC/KKuYJpEUv4bS7VFVKbAli6karkwYgAGw6kHAPjGZrCu9UuRUBgtfUsCAoJuIB0wb8vpgUWDYyHNZPJ5by9btXclnp0jTqU5Pw6WBISJGxDSuwwq8efWR/Fq1qaiENSTpkCRfYz6DvgbUdgdTEkE3IN/wDm+Nq0CC2sWUGb7QPS/X9Xxoo1klsscPz/AJFVHVgQpEhSwDAH1g46zw7xajUgrNSDtZFm478okxE/OD8scnp8MZl1rEHaAZmJINh0EybEY25anJjUS33l+XKCegmL+gwpRUgTaGziaUzm3D1V53GpVWqQbCZk7csQRa3TFbxUfLdVVAdEDzGD6id9Jve15PpBtOFv94ZGDuG5RoQvT23G5EFgOtzbfDpwDiFGplCApWop+2zHYqS4P2bkwANwLjCa6j2LwyBrUjVUL5iCWUbunVoGxHXFVbqCdiP7Ys8RouHZ9Ii6mJjSQLgdI9e+NFFQEIJvMje4P6nF+CNMVs7R0ORivgrxels3t+v11wKxjJUzRM25agajKi/E7BV+bGB+Jx13jI0zQpKAlGnoHrpET88c38HU5zlE/cJqf7FLD/3AYb89xJtd50neDAIBsDESDjXij5Im/AUFfLUcstXNUNdR+WmrNdkDGDpOydNRmbRtgVxXxZRNNqOXy4jmVGqXNNX+MU0FqZJ+0DPvtbzPD0qp+81iXYjWdwCiyzCwssWsJF2gi2H4ZTLJSAKpRRkDNyJoJ35gBBNiZ/wzsDhSaWxpNnIMsEpHzWo1FCoQmk3LQsO7SYkPNgNxHXFmjmkq0qeXpr5Cs8VasWIEf6jEgxci2GXjrJRQLWaj5bMCyJPmMpUkutMLpViZBvEixU4Wa/iKnTqo2VprSCoFkyznlMiXsLtJIFyu5GHdhVGzxdksvlGWlRDO27GpIBttYjvcd+0EG54X4WEzJYVCFXnaBJOuRTBRJKwCWJ3BAjvhTqcSqPUFR2BqAyCQukXk8pGneTtucHuBVnaiRSlWaqGbS13Nis94bVEzucTPESoK5DzxvN+Q9OgaNM6qBqoT5ipqYkBSJEKFsR/i6DAGiyU6ILatQcrCTpKCJEzfTcjfc98Vs+tWqA9Rw82kgTbpMTYfzxfOVhBoAYI2plNpFpU/qd8c9mziFfD1Kk1RVWohRbqpJA+IG2qblu8zF7zhtz1Oo1Q0w7anClqqgTTWSdKhYIB0Rf4iDHUqi8FoqhDrUKlecBrAA7cri8rP4d8NOX8ZJTphmaR113ZoBuGsDzbdgMSwSPFXI0srRJBYCNWl4BJOwJVeZmk2ZjECCLjCFUhW2tc6VJ0gkyRzAyL7D8NsbvFXiA1YIIJDR81vAIHrckkmw2jC5mM9ChFnYamO8noPSP1FjpCLZE3Ru41xgNTK6QpaFKr0Cur6ibzdTAPc+/jh/E6hprl1dyyHXQKMB5bB2LzPRgRuYsLYFVKLPYKfT59cbOA5rRWk35SNtuoP1EfI43qkZ3bHDgmRSsKdU87pIdGHID98EDoTOjrAvir4pCV8y1OlGpPh1adLMtPmUMBcGDBY7kdG5aXCeKNSzDVAxRFBdgJhgt4M9zb3xWo8VD1VzAUq1LSTcaGIJMNaYYkjY2B3jERtuxypYApyTz5bQNQDDqTy2AA6kGwMY3Z2jo1F2JIj7I0sfslTq203mPT1wxeI0yLUfOosVccvlTImZuIBAMWIt3ixwqJSaqeWWhdRgEmFmSQOwBue2NU7JaM08w4beCRpg2ERF/Y4t5NkLTUJW82nlMi5Hb+W14xVQx9qTeLev5/LGaJB3aBFybx3Md4G2GIv54TVOztOgLeDciQLiOXveZ7wWyOdbKoAQo8znUjexg2O41aukG8bYH0Ho0JVy4dKnLUpkBwFsbNt0IItI98Vc5xHzHAklBIUm5MmxYG0wB/xiavAx94fm0zDaQohhpa8zChgD1AuL9Z9MLPF8t+7VzT/AO2YIn7pJkexnBjwVRZn8yTpRQSPXTpt3sP1bFzxNl1dDUYSVB0+pP6/DGd9ZUPaELidOVMdp/X5++F04Zqlweg/qPywuVRBIw5hEYfAtImtUI+zRP4so/KcHmogEsYLAzcSLdbXH4YGfs9A/wDVE/8A2lH/AOz+2LnEeJkpoAA6aupHb8cbcX6mc/2CvD82tTRDwVYGD95jpBBuOpBaxHXqQT8WcaYDLaSfLIf4ranAAImxAVXK9QdZF4wi5ZW2Cag5ACxq8w6gCFjmm/S+2LXE2rrQpU66tpAL0DAXlJvZbabztO3TCcMlJ4LeS8GVsyxemUp0i3xOYvqIgRM3AEmN8eOIeC61FoYj7N9hfuTaOx6+xxvXxtmVpLTp6E0poeQINvi0wIP1F9sLuc4lWadVSo4b7zsQfmJjB+XkMDFwrweXDg1OUAFiumJvFyZESehBjBRfDgotVZSPK0H4bw3+JTcXAuAeotNgnA/FNKhTWmKOnn1OSSytsJ0gqdhsSRg5m/2mKD/Dy4t11QI9JWfqMZyUngqNLJXNN6YDajzL0NtJFx72xuSqTzE82M5LMPnaNSqAutDJWwI9AoFxBgbfD16+stRACkyJE37W/na/pjimmmd/HTWC6OIDRpjSQN4U367i3yFsK+bzpIC6RCiABa313wy0eGrVfQ9TRqWUa17xp683p174GcZ8NHLoztVpuVgOBKuktAIB3kTv32nDgROkAsjSRiS5gASBJknoLA74rZkmdhYkDbbpscba1XS8f9vdVBMAEAxe8iYPqDjXVTlJi34bd8dUF5OWTNee4k7UwpYmCR1sCBae1tsaeEtc9+/p0H4Yq1jjzlnYNy3J6Y0krVERdOwjn85FJkEAuwLHrCgQI9S0+2KHDs89F9dNtLgRcSGB3BBtB7HGqo7ORqJgfgPSfXGypRpESlRgQJIdesgQCkydzeBHUnBFUqG3bsstn0qEM6BaoYHUphGF5U047kXBFpsZxZyvFGp1XdRFN9YVZPIG6AgyOi6he3WIIynki8aHRjMBSyqx7QHInFvL1mosaVemY2KuCCv+IWkGJuNwcMRXbLR8JBU6iCbWUTBB2MfWR3xKKhmAaVmJ3PvG5t+r4sZugvlJDI125xMk8oKkEWiJHQ6/mBXCHWoad4kbkenrhiPZ0liX1RJ2jboB09MWqCUWZQG0kg6maCs9LbjoLT1jFXOgCrUtpAcwLHdtrWsOuPFB11AmVAvy7iPx6YAD3hzi75dypsGBFwYB9VwTzPHOcpUX0YCZsbx6x164Vszmw1RqgMSSVGx39Ot5nGctV1TqaCLzNz0i/piXFPIW0Wc1QklkB0EEjaxk2t6R9cLucEOcNdLNTRZBMBtX4Rf64Vc98WJnoqIx+AWvmB/gU/Qn+uLOZVtRABJ2Fhv9mPmTEddRxQ8AOf3llH2qTCO/Mpx0DMcLpO/lHUNKhtQaAkSA1x2YbdQB64vjmlEiUbYo8LrujAq4Q2IYESV7Q3LMyZInl7Yt5oVKzU0OpKj2BsKaKTAAQiwIG8ib7yMMfFeEUqIVytgmmBIDOJAUfMySN+WfXCbxXNEslMqRUUEMW5jYAAy20QZ32xV9soKou1OEK4ACuWRSXADEqNRAUtpHKQsqCLD0FqWZ4EiIDU8ynzEa4LJFipKqvLZhMMdxyiRN7g3iUUKgqORXJgPp5WUX+0YltzZSpAAM2jquRzuXzFLSgR6dQgiLKxmbx8LAgfht0zlJxLUUzglbJQNQdGXoQYMd9Jv+GNCsU6D3F/ab47JxLh2XWS2XZJUAnUCZJInUFbYX1XtGxthJ8S8OyiKtSiatTVuVemyyNxAUMNrWHr2w1OxONFHwrx8ZaZUc1iytDgfI/EOwPrh7qZ2m5l2RlO4SJAI5TtY3F7j2vhAyQyKuSKlUqYAWqgAjrLU2Jj/TI+mHTwnkabM/7rWWoiifLYyygnYHSCySB01X+WMOaKeTbinWDYMk1Co2pPMpVdPlVRsIIOoC51cwETMzvsa3FkNWkWqMGRC1OwXzCAJEtEmHF5iAvzw55OrQSKOYXyC/MFqFdLVCD5hVzZpnZv8Agb4i8OZhywShRcEg6xKsVm+rTCkmxIMC3tjKKNJSs5VUympQ6STEsvUXMRG4iCe2N+Sz9MIyVE1TBDAiVZQYMEX6TfpgrxPhYoeb56ulQFdEGNOo2YabFbGCpPaAdqGb4TVrk1adMc0EhDqm0swiwtBK732x1KqOZi9Wff8ARx4BUCRvtuZ9MW+JUiHgjSQqgz1IEE2HcHGilS5yjwhBg6g28wQQATPXFklQsOxJx5VoxZqOFYjQtpiQ8G9jDX+oHqMeKOYKkmEaejICPa0j2jDAxrQggrHqP5ja+N6Zl2AQ1JUDlVzKr6X+Hb5dcaaV5JVSPflvuII+V5F+8Y8mkRci28jbfAA4+FODUc3lq9AsyV6dQVVWRBGmCNriB33CmYOAOXy5p1Q1RdFNheQWGhrFhY/DM32IxoyNUnSFYrUFqTixEzKlhe8mD8xsbN2RzScSo/u1QCnm6Y1K7W8xhIKgLEMTH49hiXgYE4hkPIpqjIjMwJBUyAZIABEzvJFunawXK1IcGYFxMdCpBt6gke+GDhSE1Blq6xUpMRsNWkDmSSOwsfkNtgufpKHqaDKBiFPSJw0JhPw/lqTPqqDlC6tJ3MTsRuJEX7jFPMujuXpct5AYAbEQIFp9MY/+pVVIItqp6AALaCbgT+t8eMm43aOU6haZboImY/LDEbmY3YRzXPo32h+OAvEDzYMuG3PUz79cBM6eY4ieiohLwfm/KztBumvSf9QK/mRjpfFsg/nhpJpuGpkattQ5T3AkiY7dpxx2m5UhhuCCPmDIx2zLZ5nXKulVQag+B50uLt0uLQJ6zHzmLHIMrQL0KWsaioh5kswBG19zo3vv645bmwDm316zNVlIpgEFlPeDy7mykx9cdn4iQlNqqjUVUvHdgpPy9McZp+Srs1Uu3IZAYqXqF5YSoJAkRq269sPjewkg9wvgX7wIrU9Z1FgDKNJ1cvmK09RYSOpHUVjQrcOrhqSEUasKyElhrDERJIKki89NRiRE6+HZfiNQasm9RqZkaAQaYABABqMFpkx0WwJ7zBFcvxVUYNRTM03BFREdHcgzJKg8xkzsTIG1sDBFji2eJJWnVYggwrkMpkAmG9FbVc9gYvCdxSu4eoKbnRqIW8cosJ07iO979MMFCnSKvTJcIwKVPMXS+XLatE02UQCzAhyZJpqGYC4TOM5Crl6zJWjUeaQQVYNcMpFiD6diMOIMwtIOYDDUSJsI2+8cFEWnQGqlVzNOuNiAgWP8yP8AO36NXgmUPm00dNXmiU26zefSJIvhtp5VBZoLE8tKB5hEwpKzadwGM323wSYJGOE+NHICZkNWGzbaouNQsR85j+Q6T4W46jLC1NUWKkAFYMfZJA33m/tjn+ZyYagUan5YDRqZxAiNJE8q/ZsGnmItthfy1arlf4iFlBJs0gsO8WYW+W142OTinotNo+gauXo1RzIrA9GAv7H5415XhVCnAp00QCbL67/lhM8J+Mf3hIdNMQJHte9iOZbC9xvhp4S+pywHK32hBU+sg/njFpotNM8v4dyqkuKSzo0Q1wV3uDM3M45jxOlmaVV6tbKU9HwISgFMLLDmGkwLzAABtPp2ZsD87VSmjM4m1xE/kMVGbQnGz504hwhud1UtHNCAaEAu8kG0EEQB2PUYH5ZkMDSytN2V7FD9nSVN/Weu2Oj+JhQKRQp1DUqWIW6BuXShdhOkEkwPwthBeiic6LUhYDyw39G0g3/y2x0xdoxao3VMvTYjUKzGBJXRPxXsB9wTHU3kCceaeREgGm+gmC+qABsGvIWYJMyLYJcCes5mkugldAKm5TUCebqRaesD0xbznCKrOKjEtzJEaiCzE6ZmRBKR9AYBGCx0K2fy5o1WSHH+dYJHf1EizDfHtswTDEstVfhcE6jE7nuBYH0jDT4m4RUfLpmHILKvlwAeUUtYItYA7ejQNpIVsnl/NbSZkixAm3c32HXtGGnaE1Qw8dpHN5KnxAACureXmCttUWSoQNmgLPzwqFTombSLd7G/4R74af2fvravk3+DMUmET8LgWPzv+AwE4tkTQApsTrBOoRYAbQes6j9MEXmgZp4jukSF0AqCZI6H5SRMeuNysjySsMz2Asuj0HSCPxxqVwyqsF3+C+w5gV0+pgj5YucOyEidV76e22/67jFknqtHl9ZEfr9dsLNYyTg9n64A0/U+kWH674XycZTLiQYePDOdapl0Wb0SVIkglW5k5htBJj/LhGwa8J54Uswob4KnI07SfhJ97e5xMHTCStHcfCeeNfKXseZfX3t0J/LCJ4h4HSyqq1QToWAnR3LHTJF9MXIn0tJOHDwnS8pKgkRqBB7jQJt0OoNgZ4upI1WhUqqWTUABJsTsDF97z6YaxJ0PcQHm+I1MxSpKsrTVZ1cq6gOUFaayEAvAX5k43ZHjWapAharMZ2ZFZbX0lQAwOwsRGpbGwwS8SeXSdQQwUg6RJInXe+3b1gDGijSCiWkuCY3ieqm0le8WuCcFqgGPhfE6PE6Zo5hPLrgR5i6SVaNwZJABA5Wnp1woeLfCdUpoZF/eKUlChhatNmGrSpi4L6iO7NAMyawq+UWAGqoyHSQbrYbwbj4rA2H4PvBuJNncj5jWr0HEmIJ0EEb3GpenzxOY5RWzj/DFqUKqF1KNQDEBoWHbUUmRa972IX62fDeXrVHWqiuxDFtrVHmWUd+U+1z0w2eKeGUznyWCmlWXUy7AskMAYggtpKyDPOfXB7gmUKhtdNKX8RnSnTiaa6hyhgABuDBH2/SMU5YslIIcApUqwZdBUUkUkAkMdSyCAIMETfqT3BgRxr9nz1watJqau1kp6QtNJPxlgCxIExbc9sGc1Seo9BqK6fKOkkMoU0dtDCJImDAMcpPbB4Z1qcBgCI3E2b5R+OMba0aUBPBXgpcih1OWZpBgnSAwWfcaSNUC0YaKCCmAq2UdMAqni+htquZ3sDG8E2tB+mAOd8ZFnKUkrM8SpVAyX2JIOx77YTTY7SHXN8Spp8TrOwE3ntbCR4g4m9V6lHT5kDUQDpXTbck/LqN8Kma4+9ZvKrM5YElTSWfWYVoZBHxaoFtsEMh4ocErWqo6iYGhNdogEhtO7jbbYxilCiXKxW4p4g06qFOgi3I0zdYLDZDLdd/xxR4SyawXy9KofulmPysSQv6nF3inEBUZmpD+GW5B9hRCqIQSJGmeXusbX1ZLKkiwCjSW1WiBJuJknoBc39RG/gzGitRprVU0VSkCoqKsrp+Ih5WYFgFInfSR3xYypLVhUoqW8skK4J0AlQYUXLWJ2HXfc4Bcaq/w6dM1AxQTqpsoU7xLSQSBJBPXD9wKhTq06boRARSImAxktbtq/IdsZPBYnce4nVNJ0qgszuWBCkQ32T0NrDfC1wLJEZyirJyw2oSY0lXDfEegYW6+9+gZ/wAP52u5mslJOhjWR11KpVYNo36ntjGU8LplGjLGWZdMvBOnq3TrFhbFKSSE0xM8H5c/vdMyfi1je8Ah/e/0wT/aFkg1Y1BEGlzEG4bWIJHrtbuME+CZNNb6d/skEGATeCLXAUH3tj34ky+umSFVm0gCfmLT7Th9vyFWDmkFCbxEMoveRYiOwM4JZDMEBV3EW9BP9jjzxGgtOqixqjladjcR8pBB9JGKtfkJAm1hJvsP7422jMoZ6rM+pxQxuzLycacYSds0WiYzjGMjEjOteCuOedRAY8/wv05wLNPTUIM9ye1mDiOcANJdN5E7QDqEG9/e/XHGvDnFv3asGN6bctQd17/Mb/UdcP8AxR3SiKqtrCiFeZEEEofad9jONEu2Sbo3/tFeDl2JOkOQbXmQd/aPbB6rkFzOWVqbEGARBsZidXyIN+nr1HV87R4hlTr/AIRa02OhxFx7xvBIOCHAKT5YD4TTFmUEkqNtV9164l4X2NbFxMuGN2NN35Sy7yJiwN7XvHa22H7wtkEpUAUPxqNVyegC7z0G3rgL4py4am7oFDoQyNb45Gk7fJfn7Y8eEOOI8S2lHEKpBEVFjWsH2Iv1PbEvKGsMtcfylNsxlxABU6wTsOkQd5m3YkHHjjFYr5jMSqGNbfdMQWncWiSLALgnnqAqVA0aoBD3ggfT9QMDcnXTQVeJMjSxtPodip/n7YQzzwTi6VtS0X0pTOlhF2bSOYXstwZi8emLPE8zUGjQSIaSwEgrG1ojp9MJ3DODUxXBBOXzFIguqz5den18tTeCJETynvY4cUtIUEltiQSoEbmPy64GqYJmjN8cJ5CutYEmYubRBBgbXP8AzXNRat1ElSQx8wnT0n+HYzcXjcjF7MNQpKtNnVnNidVgTAIsI3m23ynClxHMZnz3o0GVKaEvqprJNMXZjqkyB0tMb4EgbLjcMFJj5mjSy6mISmF1ACzFjfURPffpgRUyFBz5vmI2yhNClBJtK9AZIveTO+CjfxkSEcgpJqPp8siLajUJYHsSYsTJkYGcVSTop02NJSNVUCx2BltlSNT3N4M+toTBHE6XPrIA1y1+eSOgEAkBVG4G4nrjTnmbyiG5T5vluQeY0ggZZJn4ixM/a0bkCzBl+BmTX8tmWdXMxDkgnmg6dIEDSI1GASAeXGaNfL+W9IUK1Rg+7AwrLMAm4MExBI7dTh2KgLk81K6VsiKDqNNfMclhK6zvYzA3FoNzhwynGKeXdKI8xSqwdQGjTaLg7ibxYR2wp53KNljoYrJAaASdIIjdYB5ex/8AHA6pm0M6iRAOhmBZoMnTNjF9wNza241YXQ08b8TVHasKbMDTqDTF0ZCNRLRsN7m1t8FvCGdZ6SvVaXqbNM3FiLbXExjlGvmBEz+V7QR6R7zhj4A70qi80BvhO4Dbw6DrE33tabDA4YBSydPakgJOxIv7n9HC9m+J0hqViIFr9T6fTFTP8bdaZYiWi2kiJi97xAk3HTCdns+akz6iZJm+wwowbBsLeJcujrqWJLAg9yYH5R/tws8Tr3JH67YJ57MaaQUk2OFmvUk4typCo1HExMTGRRnExMZwATDd4K48F/8ATVr02BVZ9fs39bj1kdcKOJhp0JqzqWX8OvTYmjVD0nBBG9+gameUjoRIMExfHvhvFK+VqotekwSfL1AlqWhoFiTa8WN/ywH8HeJQ8UazEPEBpI8wdASPtjv1HqLuVdlrU3QnUrAqwvO0THf6Y0bslKjOdpsh0STRYE02+6ZkoT2sCD0gn5KVXhlda4VCfLMlCSIJkF1MfaiRESY2tjolBFK6YhT0iw7Wx5pcKVTY230kW/X6tjNSoqhf4TnagA83WpDsFeHMjdVIUyGg9d4+jEmXTMoPNRNrNY/hYgz0/HFxkULpKjT2Pw22v6fyx5d1HMSDbtf/AJxLZRoo+H6JbmXWFOpdXQ+gNh7fyx449m0y9JiVmVgb7Dpa+LNDNMblAF6Ekgfzn8MWaKaviAM9bf3wv9GI3DkOZYZlQEQWJuKggiyi6zaxGmPfB3J8DpIp0LvE6i0wsxJm8kk36mcHaWXprIAAB3Ai/qRjaXA3gAfrpgchJCrxTICrCPSD/dEkUhpuLARPzt69BVy/hmjT/jZhmqMDqhiBTVvQDf8A1Eg9uzTXrSCqbxAi8HA88HdiNVQsBFoG/e5/lh2ICPxDMVyuiiGokQQyMJEHoenL/K+BuYdqRJo0dAZrghSekwV5RA6XNzJwY8QZNydBrsitI0q2nl+yBHy6D3tirwHhPklgzPURuXSSeUGCImOxNr3B9cUtAL2cY1GdpYu5MELpgR9/e0bf1xU4b4SaoSXcx6A39Tt+eHOnlaOp/i5SFieUgdYmBJaNrxj1UqKOUFlMSI7epHfFdvQqBGX8LUqZGnXqB3BSx9yY/O2KXF8oqKSSDLQZA1WJuSvYiZ6TgulcggAQB0gCT0j2xXz+g7gGfkRgtgKGcrtGk8y3+7PXovUbSImMVKWX5ZPXb0HU4M5rLhW1TA7fTr7DbAHimdAlVP8AbsMaXSJoq8TzeowDgdjJOJjFuyzGMYycTCAziYmJgAmJiYmACA4d/Cni/TFPMEdhUPbsx/8AL698JGIDhp0Jo7tU4kqQ9gp+Jp6Rv+u2ClHOggdeoIi/rjh/CfED0l8t5qUTbSTcf5T0+W3yw5+HeKKYCVAafZrMnoew/D1GK6poVtHQlzAmL4kgbGCdu2BtCpaDi0zgrHX+eIcSkzdkgaiDUx36CBY2+KTi3lqDL9uRO0dOwvilkszbTsRPv6/ji55+JaGbHy4mZOJ5SSDpBIEAm5H12xoNfHlszgAuJAEABRvYRf2xjVOKP7ziNmMKgLGYCtysAfb9XnAZOHVFAQMBTTYsz1HYyZJZjIsdpPX0xcavipUzB2GKQG9NKrFj3OB2cqqokr+AMes9sbXqRuROAnF66sNJ5h21EA/ONxfY2xSRLKua4jSJsy/39rYGZ7PR1nFXN56nSXSsKB0H8/XCzn+KF7DbGlJCuyzxXirEwPwwFYzjGJjNuyiYmJiYQExMTEwATExMTDAmJiYmGBMTEjGYwAYBxto1SpDKSCNiDBx4jEwANfBvGlSnAqDUu0rAP+3b6Rhz4b4lo1vgcavuzDf7TjkOM4d+xUdxo5qO388Wlzg744rk+OZin8NVo7NzD/3be2C9DxpVHxoreoJX+uCkxZOpnOjvjDZsd8c7o+Nl6o4+hH4kYtDxpR66v9p/lg6oLY7Nme2MfvHc4R28YUujN8tJ/pivX8YJ0DH2/qcHVBbHipnQOuK1XiYxz6v4pY7J9TgbmuN1X6hR6f3w6iGR44r4gVQb/jhUz/H9Vk+uATuTcmfnjzhX6HR7rVmYyTONWMnGMIZMTExMAExMTEwATExMZwATGBjOJgAmIcZxMAEGJiYmACYycYxMAExMTEwATExMTABnGcTEwATGDiYmADGJiYmACYmJiYAJjGM4mADBxjGcTABMTExMAExnExMAH//Z"/>
          <p:cNvSpPr>
            <a:spLocks noChangeAspect="1" noChangeArrowheads="1"/>
          </p:cNvSpPr>
          <p:nvPr/>
        </p:nvSpPr>
        <p:spPr bwMode="auto">
          <a:xfrm>
            <a:off x="93431" y="-4026685"/>
            <a:ext cx="6862513" cy="69296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6" name="Picture 10" descr="https://dhseim.files.wordpress.com/2013/10/20131011-0708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546" y="4797427"/>
            <a:ext cx="3293615" cy="204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86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02"/>
                                        </p:tgtEl>
                                        <p:attrNameLst>
                                          <p:attrName>style.visibility</p:attrName>
                                        </p:attrNameLst>
                                      </p:cBhvr>
                                      <p:to>
                                        <p:strVal val="visible"/>
                                      </p:to>
                                    </p:set>
                                    <p:animEffect transition="in" filter="fade">
                                      <p:cBhvr>
                                        <p:cTn id="42" dur="500"/>
                                        <p:tgtEl>
                                          <p:spTgt spid="410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06"/>
                                        </p:tgtEl>
                                        <p:attrNameLst>
                                          <p:attrName>style.visibility</p:attrName>
                                        </p:attrNameLst>
                                      </p:cBhvr>
                                      <p:to>
                                        <p:strVal val="visible"/>
                                      </p:to>
                                    </p:set>
                                    <p:animEffect transition="in" filter="fade">
                                      <p:cBhvr>
                                        <p:cTn id="54"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519" y="272142"/>
            <a:ext cx="5478624" cy="6858000"/>
          </a:xfrm>
        </p:spPr>
        <p:txBody>
          <a:bodyPr>
            <a:normAutofit/>
          </a:bodyPr>
          <a:lstStyle/>
          <a:p>
            <a:r>
              <a:rPr lang="en-US" sz="3200" dirty="0" smtClean="0"/>
              <a:t>Abaddon (Destruction)</a:t>
            </a:r>
          </a:p>
          <a:p>
            <a:r>
              <a:rPr lang="en-US" sz="3200" dirty="0" smtClean="0"/>
              <a:t>Angel of the bottomless pit</a:t>
            </a:r>
          </a:p>
          <a:p>
            <a:r>
              <a:rPr lang="en-US" sz="3200" dirty="0" smtClean="0"/>
              <a:t>King of the bottomless pit</a:t>
            </a:r>
          </a:p>
          <a:p>
            <a:r>
              <a:rPr lang="en-US" sz="3200" dirty="0" smtClean="0"/>
              <a:t>Anointed Cherub</a:t>
            </a:r>
          </a:p>
          <a:p>
            <a:r>
              <a:rPr lang="en-US" sz="3200" dirty="0" smtClean="0"/>
              <a:t>Evil one</a:t>
            </a:r>
          </a:p>
          <a:p>
            <a:r>
              <a:rPr lang="en-US" sz="3200" dirty="0" smtClean="0"/>
              <a:t>Father of lies</a:t>
            </a:r>
          </a:p>
          <a:p>
            <a:r>
              <a:rPr lang="en-US" sz="3200" dirty="0" smtClean="0"/>
              <a:t>Lawless one</a:t>
            </a:r>
          </a:p>
          <a:p>
            <a:r>
              <a:rPr lang="en-US" sz="3200" dirty="0" smtClean="0"/>
              <a:t>Old Serpent</a:t>
            </a:r>
          </a:p>
          <a:p>
            <a:r>
              <a:rPr lang="en-US" sz="3200" dirty="0" smtClean="0"/>
              <a:t>Adversary</a:t>
            </a:r>
          </a:p>
          <a:p>
            <a:r>
              <a:rPr lang="en-US" sz="3200" dirty="0" smtClean="0"/>
              <a:t>Thief</a:t>
            </a:r>
          </a:p>
          <a:p>
            <a:r>
              <a:rPr lang="en-US" sz="3200" dirty="0"/>
              <a:t>A murderer</a:t>
            </a:r>
          </a:p>
          <a:p>
            <a:pPr marL="0" indent="0">
              <a:buNone/>
            </a:pPr>
            <a:endParaRPr lang="en-US" sz="3200" dirty="0"/>
          </a:p>
        </p:txBody>
      </p:sp>
      <p:pic>
        <p:nvPicPr>
          <p:cNvPr id="2" name="Picture 1"/>
          <p:cNvPicPr>
            <a:picLocks noChangeAspect="1"/>
          </p:cNvPicPr>
          <p:nvPr/>
        </p:nvPicPr>
        <p:blipFill>
          <a:blip r:embed="rId2"/>
          <a:stretch>
            <a:fillRect/>
          </a:stretch>
        </p:blipFill>
        <p:spPr>
          <a:xfrm>
            <a:off x="6495662" y="146957"/>
            <a:ext cx="4968648" cy="6564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59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531845" y="205273"/>
            <a:ext cx="5747657" cy="67646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The dragon </a:t>
            </a:r>
          </a:p>
          <a:p>
            <a:r>
              <a:rPr lang="en-US" sz="3200" dirty="0" smtClean="0"/>
              <a:t>The deceiver </a:t>
            </a:r>
          </a:p>
          <a:p>
            <a:r>
              <a:rPr lang="en-US" sz="3200" dirty="0" smtClean="0"/>
              <a:t>Apollyon (destroyer) </a:t>
            </a:r>
          </a:p>
          <a:p>
            <a:r>
              <a:rPr lang="en-US" sz="3200" dirty="0" smtClean="0"/>
              <a:t>Beelzebub (prince of demons)  </a:t>
            </a:r>
          </a:p>
          <a:p>
            <a:r>
              <a:rPr lang="en-US" sz="3200" dirty="0" smtClean="0"/>
              <a:t>Belial (vileness, ruthlessness) </a:t>
            </a:r>
          </a:p>
          <a:p>
            <a:r>
              <a:rPr lang="en-US" sz="3200" dirty="0" smtClean="0"/>
              <a:t>The wicked one</a:t>
            </a:r>
          </a:p>
          <a:p>
            <a:r>
              <a:rPr lang="en-US" sz="3200" dirty="0" smtClean="0"/>
              <a:t>The tempter </a:t>
            </a:r>
          </a:p>
          <a:p>
            <a:r>
              <a:rPr lang="en-US" sz="3200" dirty="0" smtClean="0"/>
              <a:t>The accuser of the brethren </a:t>
            </a:r>
          </a:p>
          <a:p>
            <a:r>
              <a:rPr lang="en-US" sz="3200" dirty="0" smtClean="0"/>
              <a:t>An angel of light </a:t>
            </a:r>
          </a:p>
          <a:p>
            <a:r>
              <a:rPr lang="en-US" sz="3200" dirty="0" smtClean="0"/>
              <a:t>A liar</a:t>
            </a:r>
          </a:p>
          <a:p>
            <a:r>
              <a:rPr lang="en-US" sz="3200" dirty="0"/>
              <a:t>The enemy</a:t>
            </a:r>
          </a:p>
          <a:p>
            <a:pPr marL="0" indent="0">
              <a:buNone/>
            </a:pPr>
            <a:endParaRPr lang="en-US" sz="3200" dirty="0" smtClean="0"/>
          </a:p>
        </p:txBody>
      </p:sp>
      <p:pic>
        <p:nvPicPr>
          <p:cNvPr id="3" name="Picture 2"/>
          <p:cNvPicPr>
            <a:picLocks noChangeAspect="1"/>
          </p:cNvPicPr>
          <p:nvPr/>
        </p:nvPicPr>
        <p:blipFill>
          <a:blip r:embed="rId2"/>
          <a:stretch>
            <a:fillRect/>
          </a:stretch>
        </p:blipFill>
        <p:spPr>
          <a:xfrm>
            <a:off x="5827631" y="770598"/>
            <a:ext cx="6231279" cy="52056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128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 calcmode="lin" valueType="num">
                                      <p:cBhvr additive="base">
                                        <p:cTn id="6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86589"/>
          </a:xfrm>
        </p:spPr>
        <p:txBody>
          <a:bodyPr>
            <a:normAutofit/>
          </a:bodyPr>
          <a:lstStyle/>
          <a:p>
            <a:pPr algn="ctr"/>
            <a:r>
              <a:rPr lang="en-US" sz="6000" i="1" dirty="0" smtClean="0"/>
              <a:t>(1 John 4:4) </a:t>
            </a:r>
            <a:br>
              <a:rPr lang="en-US" sz="6000" i="1" dirty="0" smtClean="0"/>
            </a:br>
            <a:r>
              <a:rPr lang="en-US" sz="6000" i="1" dirty="0" smtClean="0"/>
              <a:t>“Ye </a:t>
            </a:r>
            <a:r>
              <a:rPr lang="en-US" sz="6000" i="1" dirty="0"/>
              <a:t>are of God, little children, and have overcome them: because greater is he that is in you, than he that is in the world</a:t>
            </a:r>
            <a:r>
              <a:rPr lang="en-US" sz="6000" i="1" dirty="0" smtClean="0"/>
              <a:t>.”</a:t>
            </a:r>
            <a:endParaRPr lang="en-US" sz="6000" i="1" dirty="0"/>
          </a:p>
        </p:txBody>
      </p:sp>
    </p:spTree>
    <p:extLst>
      <p:ext uri="{BB962C8B-B14F-4D97-AF65-F5344CB8AC3E}">
        <p14:creationId xmlns:p14="http://schemas.microsoft.com/office/powerpoint/2010/main" val="289620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806" y="414096"/>
            <a:ext cx="2171813" cy="646331"/>
          </a:xfrm>
          <a:prstGeom prst="rect">
            <a:avLst/>
          </a:prstGeom>
        </p:spPr>
        <p:txBody>
          <a:bodyPr wrap="none">
            <a:spAutoFit/>
          </a:bodyPr>
          <a:lstStyle/>
          <a:p>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Terrestrial</a:t>
            </a:r>
            <a:r>
              <a:rPr lang="en-US" dirty="0"/>
              <a:t> </a:t>
            </a:r>
          </a:p>
        </p:txBody>
      </p:sp>
      <p:sp>
        <p:nvSpPr>
          <p:cNvPr id="3" name="Rectangle 2"/>
          <p:cNvSpPr/>
          <p:nvPr/>
        </p:nvSpPr>
        <p:spPr>
          <a:xfrm>
            <a:off x="7944636" y="2063604"/>
            <a:ext cx="1801712" cy="646331"/>
          </a:xfrm>
          <a:prstGeom prst="rect">
            <a:avLst/>
          </a:prstGeom>
        </p:spPr>
        <p:txBody>
          <a:bodyPr wrap="none">
            <a:spAutoFit/>
          </a:bodyPr>
          <a:lstStyle/>
          <a:p>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Celestial</a:t>
            </a:r>
            <a:endParaRPr lang="en-US" sz="3600" dirty="0"/>
          </a:p>
        </p:txBody>
      </p:sp>
      <p:pic>
        <p:nvPicPr>
          <p:cNvPr id="4" name="Picture 3"/>
          <p:cNvPicPr>
            <a:picLocks noChangeAspect="1"/>
          </p:cNvPicPr>
          <p:nvPr/>
        </p:nvPicPr>
        <p:blipFill>
          <a:blip r:embed="rId2"/>
          <a:stretch>
            <a:fillRect/>
          </a:stretch>
        </p:blipFill>
        <p:spPr>
          <a:xfrm>
            <a:off x="439017" y="1481253"/>
            <a:ext cx="5128343" cy="3809203"/>
          </a:xfrm>
          <a:prstGeom prst="rect">
            <a:avLst/>
          </a:prstGeom>
          <a:ln>
            <a:noFill/>
          </a:ln>
          <a:effectLst>
            <a:softEdge rad="112500"/>
          </a:effectLst>
        </p:spPr>
      </p:pic>
      <p:pic>
        <p:nvPicPr>
          <p:cNvPr id="2050" name="Picture 2" descr="http://www.examiningcalvinism.com/files/Articles/jesus-with-the-ang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795" y="2709935"/>
            <a:ext cx="5161198" cy="3870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52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21090"/>
            <a:ext cx="3606414" cy="1325563"/>
          </a:xfrm>
        </p:spPr>
        <p:txBody>
          <a:bodyPr>
            <a:noAutofit/>
          </a:bodyPr>
          <a:lstStyle/>
          <a:p>
            <a:pPr algn="ctr"/>
            <a:r>
              <a:rPr lang="en-US" sz="3600" dirty="0"/>
              <a:t>T</a:t>
            </a:r>
            <a:r>
              <a:rPr lang="en-US" sz="3600" dirty="0" smtClean="0"/>
              <a:t>he </a:t>
            </a:r>
            <a:r>
              <a:rPr lang="en-US" sz="3600" dirty="0"/>
              <a:t>highest of these celestial beings are the cherubim, who are attendants at the very throne of God, and the </a:t>
            </a:r>
            <a:r>
              <a:rPr lang="en-US" sz="3600" i="1" dirty="0"/>
              <a:t>“anointed cherub” </a:t>
            </a:r>
            <a:r>
              <a:rPr lang="en-US" sz="3600" dirty="0"/>
              <a:t>was originally Satan himself </a:t>
            </a:r>
            <a:r>
              <a:rPr lang="en-US" sz="3600" i="1" dirty="0"/>
              <a:t>(Ezekiel 28:14). </a:t>
            </a:r>
            <a:br>
              <a:rPr lang="en-US" sz="3600" i="1" dirty="0"/>
            </a:br>
            <a:endParaRPr lang="en-US" sz="3600" dirty="0"/>
          </a:p>
        </p:txBody>
      </p:sp>
      <p:pic>
        <p:nvPicPr>
          <p:cNvPr id="1026" name="Picture 2" descr="http://i948.photobucket.com/albums/ad323/Archangel_Uriel/Angels/Moogie_Cherubim2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413" y="0"/>
            <a:ext cx="858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6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564</TotalTime>
  <Words>2969</Words>
  <Application>Microsoft Office PowerPoint</Application>
  <PresentationFormat>Widescreen</PresentationFormat>
  <Paragraphs>183</Paragraphs>
  <Slides>72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Calibri Light</vt:lpstr>
      <vt:lpstr>Times New Roman</vt:lpstr>
      <vt:lpstr>Office Theme</vt:lpstr>
      <vt:lpstr>PowerPoint Presentation</vt:lpstr>
      <vt:lpstr>Topics to be studied</vt:lpstr>
      <vt:lpstr>The Personality of Satan </vt:lpstr>
      <vt:lpstr>PowerPoint Presentation</vt:lpstr>
      <vt:lpstr>PowerPoint Presentation</vt:lpstr>
      <vt:lpstr>Satan possesses a body</vt:lpstr>
      <vt:lpstr>PowerPoint Presentation</vt:lpstr>
      <vt:lpstr>PowerPoint Presentation</vt:lpstr>
      <vt:lpstr>The highest of these celestial beings are the cherubim, who are attendants at the very throne of God, and the “anointed cherub” was originally Satan himself (Ezekiel 28:14).  </vt:lpstr>
      <vt:lpstr>PowerPoint Presentation</vt:lpstr>
      <vt:lpstr>Four Living Creatures “Cherubims”  (Ezekiel 10:15-20)</vt:lpstr>
      <vt:lpstr>“Every one had four faces, and every one had four wings…And as they went, I heard the noise of their wings, like the noise of great waters, as the voice of the Almighty…”</vt:lpstr>
      <vt:lpstr>PowerPoint Presentation</vt:lpstr>
      <vt:lpstr>PowerPoint Presentation</vt:lpstr>
      <vt:lpstr>Satan a Fallen Star (angel)  Five foolish and fatal “I will’s” of the devil (Isaiah 14:12-14)  </vt:lpstr>
      <vt:lpstr>PowerPoint Presentation</vt:lpstr>
      <vt:lpstr>“His tail drew a third part of the stars of heaven,                      and did cast them to the earth…”</vt:lpstr>
      <vt:lpstr>PowerPoint Presentation</vt:lpstr>
      <vt:lpstr>Paul warns about the devil and  his wicked (but highly organized) cohorts</vt:lpstr>
      <vt:lpstr>PowerPoint Presentation</vt:lpstr>
      <vt:lpstr>PowerPoint Presentation</vt:lpstr>
      <vt:lpstr>PowerPoint Presentation</vt:lpstr>
      <vt:lpstr>PowerPoint Presentation</vt:lpstr>
      <vt:lpstr>Satan possesses great intelligence</vt:lpstr>
      <vt:lpstr>The Temptation of Christ Proves Satan’s Intelligence</vt:lpstr>
      <vt:lpstr>PowerPoint Presentation</vt:lpstr>
      <vt:lpstr>PowerPoint Presentation</vt:lpstr>
      <vt:lpstr>“Then said Jesus unto him, Get thee hence, Satan: for it is written, Thou shalt worship the Lord thy God, and him only shalt thou serve. Then the devil leaveth him.” </vt:lpstr>
      <vt:lpstr>“And, behold, angels came and ministered unto him.”  (Matt. 4:1-11)</vt:lpstr>
      <vt:lpstr>The Devil Knows the Bible</vt:lpstr>
      <vt:lpstr>PowerPoint Presentation</vt:lpstr>
      <vt:lpstr>This quote was taken from      Psalm 91:11-12.   To be sure, he took it completely out of context and twisted it.   How was Satan able to do this? Well, apparently he had memorized Psalm 91.   Most Christians have never even read that Psalm, but Satan, committed it to memory. </vt:lpstr>
      <vt:lpstr>Shakespeare was right when he said,  “The devil doth quote scripture." </vt:lpstr>
      <vt:lpstr>(Revelation 12:12) "Therefore rejoice, ye heavens, and ye that dwell in them. Woe to the inhabiters of the earth and of the sea! for the devil is come down unto you, having great wrath, because he knoweth that he hath but a short time." </vt:lpstr>
      <vt:lpstr>Satan will be thrown out of heaven during the middle of the tribulation and will come down to earth, "having great wrath, because he knoweth that he hath but a short time."  How does he know this? The apparent answer is that he has carefully read the ninth chapter of Daniel. </vt:lpstr>
      <vt:lpstr>If I were the devil, I’d read the Bible. I could then twist the Scriptures in such a way as to mislead saints and sinners alike. </vt:lpstr>
      <vt:lpstr>Satan possesses a will</vt:lpstr>
      <vt:lpstr>Six snares of the Devil</vt:lpstr>
      <vt:lpstr>Satan possesses emotions </vt:lpstr>
      <vt:lpstr>Satan systematically subjected the Old Testament patriarch Job to fiery trials in an attempt to break him. </vt:lpstr>
      <vt:lpstr>Satan attacked Job in seven areas of life  (Job 1-2) </vt:lpstr>
      <vt:lpstr>Attacked his job (Ox, servants)   Job 1:14, 17</vt:lpstr>
      <vt:lpstr>Attacked his wealth (sheep)   Job 1:16</vt:lpstr>
      <vt:lpstr>Attacked his transportation (camels)    Job 1:3</vt:lpstr>
      <vt:lpstr>Attacked his family    Job 1:18-19</vt:lpstr>
      <vt:lpstr>Attacked his health   Job 2:7</vt:lpstr>
      <vt:lpstr>Attacked his marriage   Job 2:8-9</vt:lpstr>
      <vt:lpstr>Attacked his friendships   Job 5:11</vt:lpstr>
      <vt:lpstr>“But he knoweth the way that I take: when he hath tried me, I shall come forth as gold.”  Job 23:10 </vt:lpstr>
      <vt:lpstr>Satan possesses great organizational ability  The Bible speaks of Satan’s synagogues,  doctrines, and deep things </vt:lpstr>
      <vt:lpstr>Remember that it was the devil that organized and led the first rebellion against God.   Revelation 12:4 indicates that he persuaded one-third of heaven’s angels to march with him.  </vt:lpstr>
      <vt:lpstr>Satan will organize and lead the  last and final rebellion against God </vt:lpstr>
      <vt:lpstr>PowerPoint Presentation</vt:lpstr>
      <vt:lpstr>PowerPoint Presentation</vt:lpstr>
      <vt:lpstr>PowerPoint Presentation</vt:lpstr>
      <vt:lpstr>PowerPoint Presentation</vt:lpstr>
      <vt:lpstr>Who is Gog and Magog?</vt:lpstr>
      <vt:lpstr>PowerPoint Presentation</vt:lpstr>
      <vt:lpstr>“Meshech and Tubal”</vt:lpstr>
      <vt:lpstr>PowerPoint Presentation</vt:lpstr>
      <vt:lpstr>PowerPoint Presentation</vt:lpstr>
      <vt:lpstr>PowerPoint Presentation</vt:lpstr>
      <vt:lpstr>PowerPoint Presentation</vt:lpstr>
      <vt:lpstr>PowerPoint Presentation</vt:lpstr>
      <vt:lpstr>PowerPoint Presentation</vt:lpstr>
      <vt:lpstr>“And they went up on the breadth of the earth, and compassed the camp of the saints about, and the beloved city: and fire came down from God out of heaven, and devoured them.” (Revelation 20:9) </vt:lpstr>
      <vt:lpstr>PowerPoint Presentation</vt:lpstr>
      <vt:lpstr>The Names of Satan gives  insight into his evil character.  </vt:lpstr>
      <vt:lpstr>PowerPoint Presentation</vt:lpstr>
      <vt:lpstr>PowerPoint Presentation</vt:lpstr>
      <vt:lpstr>PowerPoint Presentation</vt:lpstr>
      <vt:lpstr>(1 John 4:4)  “Ye are of God, little children, and have overcome them: because greater is he that is in you, than he that is in the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89</cp:revision>
  <dcterms:created xsi:type="dcterms:W3CDTF">2016-02-04T21:07:10Z</dcterms:created>
  <dcterms:modified xsi:type="dcterms:W3CDTF">2016-03-30T17:33:45Z</dcterms:modified>
</cp:coreProperties>
</file>