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9" r:id="rId19"/>
    <p:sldId id="280" r:id="rId20"/>
    <p:sldId id="281" r:id="rId21"/>
    <p:sldId id="282" r:id="rId22"/>
    <p:sldId id="283" r:id="rId23"/>
    <p:sldId id="285" r:id="rId24"/>
    <p:sldId id="288" r:id="rId25"/>
    <p:sldId id="291" r:id="rId26"/>
    <p:sldId id="297" r:id="rId27"/>
    <p:sldId id="298" r:id="rId28"/>
    <p:sldId id="299" r:id="rId29"/>
    <p:sldId id="300" r:id="rId30"/>
    <p:sldId id="301" r:id="rId31"/>
    <p:sldId id="302" r:id="rId32"/>
    <p:sldId id="303" r:id="rId33"/>
    <p:sldId id="304" r:id="rId34"/>
    <p:sldId id="326" r:id="rId35"/>
    <p:sldId id="306" r:id="rId36"/>
    <p:sldId id="327" r:id="rId37"/>
    <p:sldId id="307" r:id="rId38"/>
    <p:sldId id="308" r:id="rId39"/>
    <p:sldId id="309" r:id="rId40"/>
    <p:sldId id="310" r:id="rId41"/>
    <p:sldId id="311" r:id="rId42"/>
    <p:sldId id="312" r:id="rId43"/>
    <p:sldId id="342" r:id="rId44"/>
    <p:sldId id="343" r:id="rId45"/>
    <p:sldId id="313" r:id="rId46"/>
    <p:sldId id="314" r:id="rId47"/>
    <p:sldId id="315" r:id="rId48"/>
    <p:sldId id="316" r:id="rId49"/>
    <p:sldId id="317" r:id="rId50"/>
    <p:sldId id="318" r:id="rId51"/>
    <p:sldId id="319" r:id="rId52"/>
    <p:sldId id="320" r:id="rId53"/>
    <p:sldId id="321" r:id="rId54"/>
    <p:sldId id="322" r:id="rId55"/>
    <p:sldId id="341"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23" r:id="rId69"/>
    <p:sldId id="32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004" autoAdjust="0"/>
    <p:restoredTop sz="94660"/>
  </p:normalViewPr>
  <p:slideViewPr>
    <p:cSldViewPr snapToGrid="0">
      <p:cViewPr varScale="1">
        <p:scale>
          <a:sx n="104" d="100"/>
          <a:sy n="104" d="100"/>
        </p:scale>
        <p:origin x="17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CFD50-1AD6-4F9B-8ABD-C50136D6BFC7}" type="datetimeFigureOut">
              <a:rPr lang="en-US" smtClean="0"/>
              <a:t>4/10/2017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AEA41-420E-4D23-A363-2C2E314E797F}" type="slidenum">
              <a:rPr lang="en-US" smtClean="0"/>
              <a:t>‹#›</a:t>
            </a:fld>
            <a:endParaRPr lang="en-US"/>
          </a:p>
        </p:txBody>
      </p:sp>
    </p:spTree>
    <p:extLst>
      <p:ext uri="{BB962C8B-B14F-4D97-AF65-F5344CB8AC3E}">
        <p14:creationId xmlns:p14="http://schemas.microsoft.com/office/powerpoint/2010/main" val="483394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1E1C1-A67B-4811-8AD1-81B57ADCEA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820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56</a:t>
            </a:fld>
            <a:endParaRPr lang="en-US" dirty="0"/>
          </a:p>
        </p:txBody>
      </p:sp>
    </p:spTree>
    <p:extLst>
      <p:ext uri="{BB962C8B-B14F-4D97-AF65-F5344CB8AC3E}">
        <p14:creationId xmlns:p14="http://schemas.microsoft.com/office/powerpoint/2010/main" val="2491890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57</a:t>
            </a:fld>
            <a:endParaRPr lang="en-US" dirty="0"/>
          </a:p>
        </p:txBody>
      </p:sp>
    </p:spTree>
    <p:extLst>
      <p:ext uri="{BB962C8B-B14F-4D97-AF65-F5344CB8AC3E}">
        <p14:creationId xmlns:p14="http://schemas.microsoft.com/office/powerpoint/2010/main" val="242303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58</a:t>
            </a:fld>
            <a:endParaRPr lang="en-US" dirty="0"/>
          </a:p>
        </p:txBody>
      </p:sp>
    </p:spTree>
    <p:extLst>
      <p:ext uri="{BB962C8B-B14F-4D97-AF65-F5344CB8AC3E}">
        <p14:creationId xmlns:p14="http://schemas.microsoft.com/office/powerpoint/2010/main" val="339643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59</a:t>
            </a:fld>
            <a:endParaRPr lang="en-US" dirty="0"/>
          </a:p>
        </p:txBody>
      </p:sp>
    </p:spTree>
    <p:extLst>
      <p:ext uri="{BB962C8B-B14F-4D97-AF65-F5344CB8AC3E}">
        <p14:creationId xmlns:p14="http://schemas.microsoft.com/office/powerpoint/2010/main" val="418218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60</a:t>
            </a:fld>
            <a:endParaRPr lang="en-US" dirty="0"/>
          </a:p>
        </p:txBody>
      </p:sp>
    </p:spTree>
    <p:extLst>
      <p:ext uri="{BB962C8B-B14F-4D97-AF65-F5344CB8AC3E}">
        <p14:creationId xmlns:p14="http://schemas.microsoft.com/office/powerpoint/2010/main" val="2586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61</a:t>
            </a:fld>
            <a:endParaRPr lang="en-US" dirty="0"/>
          </a:p>
        </p:txBody>
      </p:sp>
    </p:spTree>
    <p:extLst>
      <p:ext uri="{BB962C8B-B14F-4D97-AF65-F5344CB8AC3E}">
        <p14:creationId xmlns:p14="http://schemas.microsoft.com/office/powerpoint/2010/main" val="3057988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62</a:t>
            </a:fld>
            <a:endParaRPr lang="en-US" dirty="0"/>
          </a:p>
        </p:txBody>
      </p:sp>
    </p:spTree>
    <p:extLst>
      <p:ext uri="{BB962C8B-B14F-4D97-AF65-F5344CB8AC3E}">
        <p14:creationId xmlns:p14="http://schemas.microsoft.com/office/powerpoint/2010/main" val="2979561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63</a:t>
            </a:fld>
            <a:endParaRPr lang="en-US" dirty="0"/>
          </a:p>
        </p:txBody>
      </p:sp>
    </p:spTree>
    <p:extLst>
      <p:ext uri="{BB962C8B-B14F-4D97-AF65-F5344CB8AC3E}">
        <p14:creationId xmlns:p14="http://schemas.microsoft.com/office/powerpoint/2010/main" val="935422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64</a:t>
            </a:fld>
            <a:endParaRPr lang="en-US" dirty="0"/>
          </a:p>
        </p:txBody>
      </p:sp>
    </p:spTree>
    <p:extLst>
      <p:ext uri="{BB962C8B-B14F-4D97-AF65-F5344CB8AC3E}">
        <p14:creationId xmlns:p14="http://schemas.microsoft.com/office/powerpoint/2010/main" val="2045641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65</a:t>
            </a:fld>
            <a:endParaRPr lang="en-US" dirty="0"/>
          </a:p>
        </p:txBody>
      </p:sp>
    </p:spTree>
    <p:extLst>
      <p:ext uri="{BB962C8B-B14F-4D97-AF65-F5344CB8AC3E}">
        <p14:creationId xmlns:p14="http://schemas.microsoft.com/office/powerpoint/2010/main" val="32605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134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66</a:t>
            </a:fld>
            <a:endParaRPr lang="en-US" dirty="0"/>
          </a:p>
        </p:txBody>
      </p:sp>
    </p:spTree>
    <p:extLst>
      <p:ext uri="{BB962C8B-B14F-4D97-AF65-F5344CB8AC3E}">
        <p14:creationId xmlns:p14="http://schemas.microsoft.com/office/powerpoint/2010/main" val="1278941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E099FF-F195-4080-BAAB-0471C964080E}" type="slidenum">
              <a:rPr lang="en-US" smtClean="0"/>
              <a:pPr/>
              <a:t>67</a:t>
            </a:fld>
            <a:endParaRPr lang="en-US" dirty="0"/>
          </a:p>
        </p:txBody>
      </p:sp>
    </p:spTree>
    <p:extLst>
      <p:ext uri="{BB962C8B-B14F-4D97-AF65-F5344CB8AC3E}">
        <p14:creationId xmlns:p14="http://schemas.microsoft.com/office/powerpoint/2010/main" val="860893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05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37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4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E30AC3-2916-4CA0-A186-5969FF7F19B1}" type="slidenum">
              <a:rPr lang="en-US" smtClean="0"/>
              <a:pPr/>
              <a:t>43</a:t>
            </a:fld>
            <a:endParaRPr lang="en-US" dirty="0"/>
          </a:p>
        </p:txBody>
      </p:sp>
    </p:spTree>
    <p:extLst>
      <p:ext uri="{BB962C8B-B14F-4D97-AF65-F5344CB8AC3E}">
        <p14:creationId xmlns:p14="http://schemas.microsoft.com/office/powerpoint/2010/main" val="200667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04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6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E30AC3-2916-4CA0-A186-5969FF7F1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13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75892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313724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36931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17322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52122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409042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24954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134582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411138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36750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0ECD8D-AD21-4C68-88D5-2D20354342C6}" type="datetimeFigureOut">
              <a:rPr lang="en-US" smtClean="0"/>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19087-3F0A-47E4-9D97-4D697B66DA18}" type="slidenum">
              <a:rPr lang="en-US" smtClean="0"/>
              <a:t>‹#›</a:t>
            </a:fld>
            <a:endParaRPr lang="en-US" dirty="0"/>
          </a:p>
        </p:txBody>
      </p:sp>
    </p:spTree>
    <p:extLst>
      <p:ext uri="{BB962C8B-B14F-4D97-AF65-F5344CB8AC3E}">
        <p14:creationId xmlns:p14="http://schemas.microsoft.com/office/powerpoint/2010/main" val="181748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ECD8D-AD21-4C68-88D5-2D20354342C6}" type="datetimeFigureOut">
              <a:rPr lang="en-US" smtClean="0"/>
              <a:t>4/10/2017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19087-3F0A-47E4-9D97-4D697B66DA18}" type="slidenum">
              <a:rPr lang="en-US" smtClean="0"/>
              <a:t>‹#›</a:t>
            </a:fld>
            <a:endParaRPr lang="en-US" dirty="0"/>
          </a:p>
        </p:txBody>
      </p:sp>
    </p:spTree>
    <p:extLst>
      <p:ext uri="{BB962C8B-B14F-4D97-AF65-F5344CB8AC3E}">
        <p14:creationId xmlns:p14="http://schemas.microsoft.com/office/powerpoint/2010/main" val="5752482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“Having the understanding darkened, being alienated from the life of God through the ignorance that is in them, because of the </a:t>
            </a:r>
            <a:r>
              <a:rPr kumimoji="0" lang="en-US" sz="4000" b="0" i="1" u="sng" strike="noStrike" kern="1200" cap="none" spc="0" normalizeH="0" baseline="0" noProof="0" dirty="0">
                <a:ln>
                  <a:noFill/>
                </a:ln>
                <a:solidFill>
                  <a:prstClr val="white"/>
                </a:solidFill>
                <a:effectLst/>
                <a:uLnTx/>
                <a:uFillTx/>
                <a:latin typeface="Calibri" panose="020F0502020204030204"/>
                <a:ea typeface="+mn-ea"/>
                <a:cs typeface="+mn-cs"/>
              </a:rPr>
              <a:t>blindness</a:t>
            </a: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of their heart.”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 (Eph. 4:18)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0" y="0"/>
            <a:ext cx="12192000" cy="1325563"/>
          </a:xfrm>
        </p:spPr>
        <p:txBody>
          <a:bodyPr/>
          <a:lstStyle/>
          <a:p>
            <a:pPr algn="ctr"/>
            <a:r>
              <a:rPr lang="en-US" b="1" dirty="0">
                <a:solidFill>
                  <a:srgbClr val="FFFF00"/>
                </a:solidFill>
                <a:effectLst>
                  <a:glow rad="101600">
                    <a:schemeClr val="bg1">
                      <a:alpha val="60000"/>
                    </a:schemeClr>
                  </a:glow>
                </a:effectLst>
              </a:rPr>
              <a:t>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catcheth away that which was sown in his heart.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914215" y="1022403"/>
            <a:ext cx="2796586" cy="2818671"/>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“The thief cometh not, but for to steal, and to kill, and to destroy.”</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FFFF00"/>
                </a:solidFill>
              </a:rPr>
              <a:t>Satan afflicts men with physical and mental illness</a:t>
            </a:r>
          </a:p>
        </p:txBody>
      </p:sp>
      <p:sp>
        <p:nvSpPr>
          <p:cNvPr id="3" name="Content Placeholder 2"/>
          <p:cNvSpPr>
            <a:spLocks noGrp="1"/>
          </p:cNvSpPr>
          <p:nvPr>
            <p:ph idx="1"/>
          </p:nvPr>
        </p:nvSpPr>
        <p:spPr>
          <a:xfrm>
            <a:off x="6065240" y="1825624"/>
            <a:ext cx="5889072" cy="5032375"/>
          </a:xfrm>
        </p:spPr>
        <p:txBody>
          <a:bodyPr>
            <a:normAutofit/>
          </a:bodyPr>
          <a:lstStyle/>
          <a:p>
            <a:pPr marL="0" indent="0" algn="ctr">
              <a:buNone/>
            </a:pPr>
            <a:r>
              <a:rPr lang="en-US" sz="4000" i="1" dirty="0"/>
              <a:t>“How God anointed Jesus of Nazareth with the Holy Ghost and with power: who went about doing good, and </a:t>
            </a:r>
            <a:r>
              <a:rPr lang="en-US" sz="4000" i="1" u="sng" dirty="0"/>
              <a:t>healing all that were oppressed of the devil</a:t>
            </a:r>
            <a:r>
              <a:rPr lang="en-US" sz="4000" i="1" dirty="0"/>
              <a:t>; for God was with him.”</a:t>
            </a:r>
          </a:p>
          <a:p>
            <a:pPr marL="0" indent="0" algn="ctr">
              <a:buNone/>
            </a:pPr>
            <a:r>
              <a:rPr lang="en-US" sz="4000" i="1" dirty="0"/>
              <a:t>(Acts 10:38).</a:t>
            </a:r>
          </a:p>
        </p:txBody>
      </p:sp>
      <p:pic>
        <p:nvPicPr>
          <p:cNvPr id="4" name="Picture 3"/>
          <p:cNvPicPr>
            <a:picLocks noChangeAspect="1"/>
          </p:cNvPicPr>
          <p:nvPr/>
        </p:nvPicPr>
        <p:blipFill>
          <a:blip r:embed="rId2"/>
          <a:stretch>
            <a:fillRect/>
          </a:stretch>
        </p:blipFill>
        <p:spPr>
          <a:xfrm>
            <a:off x="0" y="1431329"/>
            <a:ext cx="5901050" cy="4862465"/>
          </a:xfrm>
          <a:prstGeom prst="rect">
            <a:avLst/>
          </a:prstGeom>
        </p:spPr>
      </p:pic>
    </p:spTree>
    <p:extLst>
      <p:ext uri="{BB962C8B-B14F-4D97-AF65-F5344CB8AC3E}">
        <p14:creationId xmlns:p14="http://schemas.microsoft.com/office/powerpoint/2010/main" val="16058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and tempts men to sin</a:t>
            </a:r>
          </a:p>
        </p:txBody>
      </p:sp>
      <p:sp>
        <p:nvSpPr>
          <p:cNvPr id="5" name="Rectangle 4"/>
          <p:cNvSpPr/>
          <p:nvPr/>
        </p:nvSpPr>
        <p:spPr>
          <a:xfrm>
            <a:off x="5274578" y="2135056"/>
            <a:ext cx="6096000" cy="707886"/>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6335486" y="2135056"/>
            <a:ext cx="5458214" cy="3602421"/>
          </a:xfrm>
          <a:prstGeom prst="rect">
            <a:avLst/>
          </a:prstGeom>
        </p:spPr>
      </p:pic>
      <p:sp>
        <p:nvSpPr>
          <p:cNvPr id="3" name="Rectangle 2"/>
          <p:cNvSpPr/>
          <p:nvPr/>
        </p:nvSpPr>
        <p:spPr>
          <a:xfrm>
            <a:off x="0" y="1674108"/>
            <a:ext cx="6096000" cy="452431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“And the devil that deceived them was cast into the lake of fire.” (Revelation 20:10)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“Submit yourselves therefore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to God. Resist the devil (temptation), and he will flee from you.” (James 4:7)</a:t>
            </a:r>
          </a:p>
        </p:txBody>
      </p:sp>
      <p:pic>
        <p:nvPicPr>
          <p:cNvPr id="8" name="Picture 7"/>
          <p:cNvPicPr>
            <a:picLocks noChangeAspect="1"/>
          </p:cNvPicPr>
          <p:nvPr/>
        </p:nvPicPr>
        <p:blipFill rotWithShape="1">
          <a:blip r:embed="rId3"/>
          <a:srcRect t="6947"/>
          <a:stretch/>
        </p:blipFill>
        <p:spPr>
          <a:xfrm>
            <a:off x="6335486" y="2135057"/>
            <a:ext cx="5458214" cy="3602420"/>
          </a:xfrm>
          <a:prstGeom prst="rect">
            <a:avLst/>
          </a:prstGeom>
        </p:spPr>
      </p:pic>
    </p:spTree>
    <p:extLst>
      <p:ext uri="{BB962C8B-B14F-4D97-AF65-F5344CB8AC3E}">
        <p14:creationId xmlns:p14="http://schemas.microsoft.com/office/powerpoint/2010/main" val="41737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04600"/>
            <a:ext cx="12192000" cy="1325563"/>
          </a:xfrm>
        </p:spPr>
        <p:txBody>
          <a:bodyPr>
            <a:noAutofit/>
          </a:bodyPr>
          <a:lstStyle/>
          <a:p>
            <a:pPr algn="ctr"/>
            <a:r>
              <a:rPr lang="en-US" sz="5000" b="1" dirty="0">
                <a:solidFill>
                  <a:schemeClr val="tx1">
                    <a:lumMod val="85000"/>
                  </a:schemeClr>
                </a:solidFill>
              </a:rPr>
              <a:t>Satan undermines the sanctity of the home</a:t>
            </a:r>
            <a:br>
              <a:rPr lang="en-US" sz="5000" b="1" dirty="0">
                <a:solidFill>
                  <a:schemeClr val="tx1">
                    <a:lumMod val="85000"/>
                  </a:schemeClr>
                </a:solidFill>
              </a:rPr>
            </a:br>
            <a:r>
              <a:rPr lang="en-US" sz="4800" b="1" i="1" dirty="0">
                <a:solidFill>
                  <a:schemeClr val="tx1">
                    <a:lumMod val="85000"/>
                  </a:schemeClr>
                </a:solidFill>
              </a:rPr>
              <a:t>(Part 2) </a:t>
            </a:r>
            <a:br>
              <a:rPr lang="en-US" sz="5000" b="1" dirty="0">
                <a:solidFill>
                  <a:schemeClr val="tx1">
                    <a:lumMod val="85000"/>
                  </a:schemeClr>
                </a:solidFill>
              </a:rPr>
            </a:br>
            <a:endParaRPr lang="en-US" sz="5000" b="1" dirty="0">
              <a:solidFill>
                <a:schemeClr val="tx1">
                  <a:lumMod val="85000"/>
                </a:schemeClr>
              </a:solidFill>
            </a:endParaRPr>
          </a:p>
        </p:txBody>
      </p:sp>
      <p:pic>
        <p:nvPicPr>
          <p:cNvPr id="3" name="Picture 2"/>
          <p:cNvPicPr>
            <a:picLocks noChangeAspect="1"/>
          </p:cNvPicPr>
          <p:nvPr/>
        </p:nvPicPr>
        <p:blipFill>
          <a:blip r:embed="rId2"/>
          <a:stretch>
            <a:fillRect/>
          </a:stretch>
        </p:blipFill>
        <p:spPr>
          <a:xfrm>
            <a:off x="1333500" y="1490017"/>
            <a:ext cx="9525000" cy="381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rot="393973">
            <a:off x="8390863" y="4479843"/>
            <a:ext cx="2973355" cy="19822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rot="20518167">
            <a:off x="227912" y="4790116"/>
            <a:ext cx="2901275" cy="19329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rot="20856723">
            <a:off x="8573099" y="1176922"/>
            <a:ext cx="3107628" cy="19069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stretch>
            <a:fillRect/>
          </a:stretch>
        </p:blipFill>
        <p:spPr>
          <a:xfrm rot="615871">
            <a:off x="402672" y="1132668"/>
            <a:ext cx="2919150" cy="19631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7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lstStyle/>
          <a:p>
            <a:pPr algn="ctr"/>
            <a:r>
              <a:rPr lang="en-US" i="1" dirty="0"/>
              <a:t>"Let the husband render unto the wife due benevolence: and likewise also the wife unto the husband. The wife hath not power of her own body, but the husband: and likewise also the husband hath not power of his own body, but the wife. Defraud ye not one the other, except it be with consent for a time, that ye may give yourselves to fasting and prayer; and come together again, </a:t>
            </a:r>
            <a:r>
              <a:rPr lang="en-US" i="1" dirty="0">
                <a:solidFill>
                  <a:srgbClr val="FFFF00"/>
                </a:solidFill>
              </a:rPr>
              <a:t>that Satan tempt you not </a:t>
            </a:r>
            <a:r>
              <a:rPr lang="en-US" i="1" dirty="0"/>
              <a:t>for your incontinency" (1 Cor. 7:3-5)</a:t>
            </a:r>
            <a:br>
              <a:rPr lang="en-US" i="1" dirty="0"/>
            </a:br>
            <a:endParaRPr lang="en-US" i="1" dirty="0"/>
          </a:p>
        </p:txBody>
      </p:sp>
    </p:spTree>
    <p:extLst>
      <p:ext uri="{BB962C8B-B14F-4D97-AF65-F5344CB8AC3E}">
        <p14:creationId xmlns:p14="http://schemas.microsoft.com/office/powerpoint/2010/main" val="373098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90056" y="2235806"/>
            <a:ext cx="7337405" cy="4591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889233" y="138138"/>
            <a:ext cx="10209402"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Very few marriage counselors ever take </a:t>
            </a:r>
            <a:r>
              <a:rPr kumimoji="0" lang="en-US" sz="4000" b="0" i="0" u="none" strike="noStrike" kern="1200" cap="none" spc="0" normalizeH="0" baseline="0" noProof="0" dirty="0">
                <a:ln>
                  <a:noFill/>
                </a:ln>
                <a:solidFill>
                  <a:srgbClr val="FFFF00"/>
                </a:solidFill>
                <a:effectLst/>
                <a:uLnTx/>
                <a:uFillTx/>
                <a:latin typeface="Calibri" panose="020F0502020204030204"/>
                <a:ea typeface="+mn-ea"/>
                <a:cs typeface="+mn-cs"/>
              </a:rPr>
              <a:t>Satanic Activity </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into consideration when advising couples having marital problems. </a:t>
            </a:r>
          </a:p>
        </p:txBody>
      </p:sp>
      <p:pic>
        <p:nvPicPr>
          <p:cNvPr id="4" name="Picture 3"/>
          <p:cNvPicPr>
            <a:picLocks noChangeAspect="1"/>
          </p:cNvPicPr>
          <p:nvPr/>
        </p:nvPicPr>
        <p:blipFill rotWithShape="1">
          <a:blip r:embed="rId3">
            <a:grayscl/>
          </a:blip>
          <a:srcRect l="61566" t="26087" r="-271" b="29581"/>
          <a:stretch/>
        </p:blipFill>
        <p:spPr>
          <a:xfrm rot="20536451">
            <a:off x="4878669" y="2490078"/>
            <a:ext cx="1607051" cy="1840676"/>
          </a:xfrm>
          <a:prstGeom prst="ellipse">
            <a:avLst/>
          </a:prstGeom>
          <a:ln>
            <a:noFill/>
          </a:ln>
          <a:effectLst>
            <a:softEdge rad="112500"/>
          </a:effectLst>
        </p:spPr>
      </p:pic>
    </p:spTree>
    <p:extLst>
      <p:ext uri="{BB962C8B-B14F-4D97-AF65-F5344CB8AC3E}">
        <p14:creationId xmlns:p14="http://schemas.microsoft.com/office/powerpoint/2010/main" val="351690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4791"/>
            <a:ext cx="10515600" cy="1325563"/>
          </a:xfrm>
        </p:spPr>
        <p:txBody>
          <a:bodyPr>
            <a:noAutofit/>
          </a:bodyPr>
          <a:lstStyle/>
          <a:p>
            <a:pPr algn="ctr"/>
            <a:r>
              <a:rPr lang="en-US" sz="4000" b="1" dirty="0">
                <a:solidFill>
                  <a:srgbClr val="FFFF00"/>
                </a:solidFill>
              </a:rPr>
              <a:t>The devil despises the very institution of marriage because it was originated and given by God himself.             </a:t>
            </a:r>
            <a:r>
              <a:rPr lang="en-US" sz="4000" b="1" i="1" dirty="0">
                <a:solidFill>
                  <a:srgbClr val="FFFF00"/>
                </a:solidFill>
              </a:rPr>
              <a:t>(See Gen. 2:20-25)</a:t>
            </a:r>
          </a:p>
        </p:txBody>
      </p:sp>
      <p:sp>
        <p:nvSpPr>
          <p:cNvPr id="3" name="Rectangle 2"/>
          <p:cNvSpPr/>
          <p:nvPr/>
        </p:nvSpPr>
        <p:spPr>
          <a:xfrm>
            <a:off x="0" y="2139193"/>
            <a:ext cx="12192000" cy="39703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“And the rib, which the LORD God had taken from man, made he a woman, and brought her unto the man. And Adam said, This is now bone of my bones, and flesh of my flesh: she shall be called Woman, because she was taken out of Man. Therefore shall a man leave his father and his mother, and shall cleave unto his wife: and they shall be one flesh. And they were both naked, the man and his wife, and were not ashamed.”</a:t>
            </a:r>
          </a:p>
        </p:txBody>
      </p:sp>
    </p:spTree>
    <p:extLst>
      <p:ext uri="{BB962C8B-B14F-4D97-AF65-F5344CB8AC3E}">
        <p14:creationId xmlns:p14="http://schemas.microsoft.com/office/powerpoint/2010/main" val="233840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pre04.deviantart.net/0256/th/pre/f/2011/253/b/a/do_not_listen_to_him_by_tonyzhang88-d38zg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680" y="2936147"/>
            <a:ext cx="5220882" cy="3825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1"/>
          <p:cNvPicPr>
            <a:picLocks noChangeAspect="1"/>
          </p:cNvPicPr>
          <p:nvPr/>
        </p:nvPicPr>
        <p:blipFill>
          <a:blip r:embed="rId3"/>
          <a:stretch>
            <a:fillRect/>
          </a:stretch>
        </p:blipFill>
        <p:spPr>
          <a:xfrm>
            <a:off x="89324" y="100668"/>
            <a:ext cx="3657917" cy="4230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stretch>
            <a:fillRect/>
          </a:stretch>
        </p:blipFill>
        <p:spPr>
          <a:xfrm>
            <a:off x="4112675" y="100668"/>
            <a:ext cx="2405571" cy="6536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98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90" y="445654"/>
            <a:ext cx="12168910" cy="6084455"/>
          </a:xfrm>
          <a:prstGeom prst="rect">
            <a:avLst/>
          </a:prstGeom>
        </p:spPr>
      </p:pic>
    </p:spTree>
    <p:extLst>
      <p:ext uri="{BB962C8B-B14F-4D97-AF65-F5344CB8AC3E}">
        <p14:creationId xmlns:p14="http://schemas.microsoft.com/office/powerpoint/2010/main" val="16111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26)</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15180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6784" y="93306"/>
            <a:ext cx="6944927" cy="6867329"/>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177282" y="93306"/>
            <a:ext cx="5621311" cy="6858000"/>
          </a:xfrm>
          <a:prstGeom prst="rect">
            <a:avLst/>
          </a:prstGeom>
          <a:ln>
            <a:noFill/>
          </a:ln>
          <a:effectLst>
            <a:softEdge rad="112500"/>
          </a:effectLst>
        </p:spPr>
      </p:pic>
    </p:spTree>
    <p:extLst>
      <p:ext uri="{BB962C8B-B14F-4D97-AF65-F5344CB8AC3E}">
        <p14:creationId xmlns:p14="http://schemas.microsoft.com/office/powerpoint/2010/main" val="69692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8739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676" r="5972" b="2"/>
          <a:stretch/>
        </p:blipFill>
        <p:spPr>
          <a:xfrm>
            <a:off x="2099056" y="0"/>
            <a:ext cx="7552944" cy="6857990"/>
          </a:xfrm>
          <a:prstGeom prst="rect">
            <a:avLst/>
          </a:prstGeom>
          <a:effectLst/>
        </p:spPr>
      </p:pic>
      <p:sp>
        <p:nvSpPr>
          <p:cNvPr id="3" name="Content Placeholder 2"/>
          <p:cNvSpPr>
            <a:spLocks noGrp="1"/>
          </p:cNvSpPr>
          <p:nvPr>
            <p:ph idx="1"/>
          </p:nvPr>
        </p:nvSpPr>
        <p:spPr>
          <a:xfrm>
            <a:off x="3759200" y="0"/>
            <a:ext cx="4639056" cy="4419600"/>
          </a:xfrm>
        </p:spPr>
        <p:txBody>
          <a:bodyPr>
            <a:normAutofit/>
          </a:bodyPr>
          <a:lstStyle/>
          <a:p>
            <a:pPr marL="0" indent="0" algn="ctr">
              <a:buNone/>
            </a:pPr>
            <a:r>
              <a:rPr lang="en-US" sz="3600" dirty="0">
                <a:effectLst>
                  <a:glow rad="101600">
                    <a:schemeClr val="bg1">
                      <a:alpha val="60000"/>
                    </a:schemeClr>
                  </a:glow>
                </a:effectLst>
              </a:rPr>
              <a:t>Today we see Satan’s attack upon the family as never before. </a:t>
            </a:r>
          </a:p>
        </p:txBody>
      </p:sp>
    </p:spTree>
    <p:extLst>
      <p:ext uri="{BB962C8B-B14F-4D97-AF65-F5344CB8AC3E}">
        <p14:creationId xmlns:p14="http://schemas.microsoft.com/office/powerpoint/2010/main" val="330310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47811" y="2058737"/>
            <a:ext cx="4644189" cy="4799263"/>
          </a:xfrm>
          <a:prstGeom prst="rect">
            <a:avLst/>
          </a:prstGeom>
        </p:spPr>
      </p:pic>
      <p:sp>
        <p:nvSpPr>
          <p:cNvPr id="3" name="Content Placeholder 2"/>
          <p:cNvSpPr>
            <a:spLocks noGrp="1"/>
          </p:cNvSpPr>
          <p:nvPr>
            <p:ph idx="1"/>
          </p:nvPr>
        </p:nvSpPr>
        <p:spPr>
          <a:xfrm>
            <a:off x="655783" y="0"/>
            <a:ext cx="10621818" cy="6858000"/>
          </a:xfrm>
        </p:spPr>
        <p:txBody>
          <a:bodyPr>
            <a:normAutofit/>
          </a:bodyPr>
          <a:lstStyle/>
          <a:p>
            <a:pPr marL="0" indent="0" algn="ctr">
              <a:buNone/>
            </a:pPr>
            <a:r>
              <a:rPr lang="en-US" sz="4000" dirty="0"/>
              <a:t>Since the 1970s the family—historically the principal social unit in American society—has been trapped in a steady downhill spiral. </a:t>
            </a:r>
          </a:p>
        </p:txBody>
      </p:sp>
      <p:pic>
        <p:nvPicPr>
          <p:cNvPr id="4" name="Picture 3"/>
          <p:cNvPicPr>
            <a:picLocks noChangeAspect="1"/>
          </p:cNvPicPr>
          <p:nvPr/>
        </p:nvPicPr>
        <p:blipFill>
          <a:blip r:embed="rId3"/>
          <a:stretch>
            <a:fillRect/>
          </a:stretch>
        </p:blipFill>
        <p:spPr>
          <a:xfrm>
            <a:off x="0" y="2058737"/>
            <a:ext cx="7547811" cy="4799263"/>
          </a:xfrm>
          <a:prstGeom prst="rect">
            <a:avLst/>
          </a:prstGeom>
        </p:spPr>
      </p:pic>
    </p:spTree>
    <p:extLst>
      <p:ext uri="{BB962C8B-B14F-4D97-AF65-F5344CB8AC3E}">
        <p14:creationId xmlns:p14="http://schemas.microsoft.com/office/powerpoint/2010/main" val="321251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solidFill>
                  <a:srgbClr val="FFFF00"/>
                </a:solidFill>
              </a:rPr>
              <a:t>Deuteronomy 6:5-9</a:t>
            </a:r>
            <a:r>
              <a:rPr lang="en-US" b="1" dirty="0">
                <a:solidFill>
                  <a:srgbClr val="FFFF00"/>
                </a:solidFill>
              </a:rPr>
              <a:t> is God’s </a:t>
            </a:r>
            <a:br>
              <a:rPr lang="en-US" b="1" dirty="0">
                <a:solidFill>
                  <a:srgbClr val="FFFF00"/>
                </a:solidFill>
              </a:rPr>
            </a:br>
            <a:r>
              <a:rPr lang="en-US" b="1" dirty="0">
                <a:solidFill>
                  <a:srgbClr val="FFFF00"/>
                </a:solidFill>
              </a:rPr>
              <a:t>prescription for a strong family</a:t>
            </a:r>
            <a:br>
              <a:rPr lang="en-US" dirty="0"/>
            </a:br>
            <a:endParaRPr lang="en-US" dirty="0"/>
          </a:p>
        </p:txBody>
      </p:sp>
      <p:sp>
        <p:nvSpPr>
          <p:cNvPr id="3" name="Content Placeholder 2"/>
          <p:cNvSpPr>
            <a:spLocks noGrp="1"/>
          </p:cNvSpPr>
          <p:nvPr>
            <p:ph idx="1"/>
          </p:nvPr>
        </p:nvSpPr>
        <p:spPr>
          <a:xfrm>
            <a:off x="327259" y="1491916"/>
            <a:ext cx="11377061" cy="4685047"/>
          </a:xfrm>
        </p:spPr>
        <p:txBody>
          <a:bodyPr>
            <a:noAutofit/>
          </a:bodyPr>
          <a:lstStyle/>
          <a:p>
            <a:pPr marL="0" indent="0" algn="ctr">
              <a:buNone/>
            </a:pPr>
            <a:r>
              <a:rPr lang="en-US" sz="3600" i="1" dirty="0"/>
              <a:t>“And thou shalt love the LORD thy God with all thine heart, and with all thy soul, and with all thy might. And these words, which I command thee this day, </a:t>
            </a:r>
            <a:r>
              <a:rPr lang="en-US" sz="3600" i="1" u="sng" dirty="0">
                <a:solidFill>
                  <a:srgbClr val="FFFF00"/>
                </a:solidFill>
              </a:rPr>
              <a:t>shall be in thine heart</a:t>
            </a:r>
            <a:r>
              <a:rPr lang="en-US" sz="3600" i="1" dirty="0"/>
              <a:t>: And thou shalt </a:t>
            </a:r>
            <a:r>
              <a:rPr lang="en-US" sz="3600" i="1" u="sng" dirty="0">
                <a:solidFill>
                  <a:srgbClr val="FFFF00"/>
                </a:solidFill>
              </a:rPr>
              <a:t>teach</a:t>
            </a:r>
            <a:r>
              <a:rPr lang="en-US" sz="3600" i="1" dirty="0"/>
              <a:t> them diligently unto thy children, and shalt talk of them when thou sittest in thine house, and when thou walkest by the way, and when thou liest down, and when thou risest up. And thou shalt bind them for a sign upon thine hand, and they shall be as frontlets between thine eyes. And thou shalt write them upon the posts of thy house, and on thy gates.”</a:t>
            </a:r>
            <a:endParaRPr lang="en-US" sz="3600" dirty="0"/>
          </a:p>
          <a:p>
            <a:pPr algn="ctr"/>
            <a:endParaRPr lang="en-US" sz="3600" dirty="0"/>
          </a:p>
        </p:txBody>
      </p:sp>
    </p:spTree>
    <p:extLst>
      <p:ext uri="{BB962C8B-B14F-4D97-AF65-F5344CB8AC3E}">
        <p14:creationId xmlns:p14="http://schemas.microsoft.com/office/powerpoint/2010/main" val="137281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4000" b="1" dirty="0">
                <a:solidFill>
                  <a:srgbClr val="FFFF00"/>
                </a:solidFill>
              </a:rPr>
              <a:t>Two requirements are  </a:t>
            </a:r>
            <a:br>
              <a:rPr lang="en-US" sz="4000" b="1" dirty="0">
                <a:solidFill>
                  <a:srgbClr val="FFFF00"/>
                </a:solidFill>
              </a:rPr>
            </a:br>
            <a:r>
              <a:rPr lang="en-US" sz="4000" b="1" dirty="0">
                <a:solidFill>
                  <a:srgbClr val="FFFF00"/>
                </a:solidFill>
              </a:rPr>
              <a:t>foundational for a strong family</a:t>
            </a:r>
          </a:p>
        </p:txBody>
      </p:sp>
      <p:sp>
        <p:nvSpPr>
          <p:cNvPr id="3" name="Content Placeholder 2"/>
          <p:cNvSpPr>
            <a:spLocks noGrp="1"/>
          </p:cNvSpPr>
          <p:nvPr>
            <p:ph idx="1"/>
          </p:nvPr>
        </p:nvSpPr>
        <p:spPr>
          <a:xfrm>
            <a:off x="0" y="1491916"/>
            <a:ext cx="12098956" cy="2502568"/>
          </a:xfrm>
        </p:spPr>
        <p:txBody>
          <a:bodyPr>
            <a:normAutofit/>
          </a:bodyPr>
          <a:lstStyle/>
          <a:p>
            <a:pPr lvl="0"/>
            <a:r>
              <a:rPr lang="en-US" sz="3600" dirty="0"/>
              <a:t>First of all, we are to love the Lord with all our heart, soul, and might. </a:t>
            </a:r>
          </a:p>
          <a:p>
            <a:pPr lvl="0"/>
            <a:r>
              <a:rPr lang="en-US" sz="3600" dirty="0"/>
              <a:t>And secondly, we are commanded to teach His Word to our children.</a:t>
            </a:r>
          </a:p>
          <a:p>
            <a:endParaRPr lang="en-US" sz="3600" dirty="0"/>
          </a:p>
        </p:txBody>
      </p:sp>
      <p:pic>
        <p:nvPicPr>
          <p:cNvPr id="4" name="Picture 3"/>
          <p:cNvPicPr>
            <a:picLocks noChangeAspect="1"/>
          </p:cNvPicPr>
          <p:nvPr/>
        </p:nvPicPr>
        <p:blipFill>
          <a:blip r:embed="rId2"/>
          <a:stretch>
            <a:fillRect/>
          </a:stretch>
        </p:blipFill>
        <p:spPr>
          <a:xfrm>
            <a:off x="1215188" y="3689482"/>
            <a:ext cx="4065671" cy="2805313"/>
          </a:xfrm>
          <a:prstGeom prst="rect">
            <a:avLst/>
          </a:prstGeom>
        </p:spPr>
      </p:pic>
      <p:pic>
        <p:nvPicPr>
          <p:cNvPr id="5" name="Picture 4"/>
          <p:cNvPicPr>
            <a:picLocks noChangeAspect="1"/>
          </p:cNvPicPr>
          <p:nvPr/>
        </p:nvPicPr>
        <p:blipFill>
          <a:blip r:embed="rId3"/>
          <a:stretch>
            <a:fillRect/>
          </a:stretch>
        </p:blipFill>
        <p:spPr>
          <a:xfrm>
            <a:off x="6496047" y="3689482"/>
            <a:ext cx="5316056" cy="2987536"/>
          </a:xfrm>
          <a:prstGeom prst="rect">
            <a:avLst/>
          </a:prstGeom>
        </p:spPr>
      </p:pic>
    </p:spTree>
    <p:extLst>
      <p:ext uri="{BB962C8B-B14F-4D97-AF65-F5344CB8AC3E}">
        <p14:creationId xmlns:p14="http://schemas.microsoft.com/office/powerpoint/2010/main" val="425991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6753138" cy="5876284"/>
          </a:xfrm>
        </p:spPr>
        <p:txBody>
          <a:bodyPr>
            <a:normAutofit fontScale="90000"/>
          </a:bodyPr>
          <a:lstStyle/>
          <a:p>
            <a:pPr algn="ctr"/>
            <a:r>
              <a:rPr lang="en-US" dirty="0"/>
              <a:t>When your relationship with the Lord is your top priority, you’ll be able to not only affect your children but also future generations.</a:t>
            </a:r>
            <a:br>
              <a:rPr lang="en-US" dirty="0"/>
            </a:br>
            <a:br>
              <a:rPr lang="en-US" dirty="0"/>
            </a:br>
            <a:r>
              <a:rPr lang="en-US" dirty="0"/>
              <a:t> </a:t>
            </a:r>
            <a:r>
              <a:rPr lang="en-US" i="1" dirty="0"/>
              <a:t>“Children's children are the crown of old men; and the glory of children are their fathers…A good man leaveth an inheritance to his children's children...” (godly heritage)</a:t>
            </a:r>
          </a:p>
        </p:txBody>
      </p:sp>
      <p:pic>
        <p:nvPicPr>
          <p:cNvPr id="3" name="Picture 2"/>
          <p:cNvPicPr>
            <a:picLocks noChangeAspect="1"/>
          </p:cNvPicPr>
          <p:nvPr/>
        </p:nvPicPr>
        <p:blipFill>
          <a:blip r:embed="rId2"/>
          <a:stretch>
            <a:fillRect/>
          </a:stretch>
        </p:blipFill>
        <p:spPr>
          <a:xfrm>
            <a:off x="7058995" y="0"/>
            <a:ext cx="5133005" cy="4216397"/>
          </a:xfrm>
          <a:prstGeom prst="rect">
            <a:avLst/>
          </a:prstGeom>
          <a:effectLst>
            <a:reflection blurRad="6350" stA="50000" endA="300" endPos="90000" dist="50800" dir="5400000" sy="-100000" algn="bl" rotWithShape="0"/>
          </a:effectLst>
        </p:spPr>
      </p:pic>
    </p:spTree>
    <p:extLst>
      <p:ext uri="{BB962C8B-B14F-4D97-AF65-F5344CB8AC3E}">
        <p14:creationId xmlns:p14="http://schemas.microsoft.com/office/powerpoint/2010/main" val="14489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18" y="209707"/>
            <a:ext cx="10515600" cy="1325563"/>
          </a:xfrm>
        </p:spPr>
        <p:txBody>
          <a:bodyPr>
            <a:normAutofit fontScale="90000"/>
          </a:bodyPr>
          <a:lstStyle/>
          <a:p>
            <a:pPr algn="ctr"/>
            <a:r>
              <a:rPr lang="en-US" b="1" dirty="0">
                <a:solidFill>
                  <a:srgbClr val="FFFF00"/>
                </a:solidFill>
              </a:rPr>
              <a:t>How to have a strong family</a:t>
            </a:r>
            <a:br>
              <a:rPr lang="en-US" dirty="0"/>
            </a:br>
            <a:r>
              <a:rPr lang="en-US" b="1" dirty="0"/>
              <a:t> </a:t>
            </a:r>
            <a:r>
              <a:rPr lang="en-US" i="1" dirty="0"/>
              <a:t>The following is a list of 16 parental                      qualities that make a family strong</a:t>
            </a:r>
            <a:endParaRPr lang="en-US" dirty="0"/>
          </a:p>
        </p:txBody>
      </p:sp>
      <p:sp>
        <p:nvSpPr>
          <p:cNvPr id="3" name="Content Placeholder 2"/>
          <p:cNvSpPr>
            <a:spLocks noGrp="1"/>
          </p:cNvSpPr>
          <p:nvPr>
            <p:ph sz="half" idx="1"/>
          </p:nvPr>
        </p:nvSpPr>
        <p:spPr>
          <a:xfrm>
            <a:off x="0" y="2018571"/>
            <a:ext cx="6082018" cy="4839429"/>
          </a:xfrm>
        </p:spPr>
        <p:txBody>
          <a:bodyPr>
            <a:normAutofit fontScale="92500" lnSpcReduction="10000"/>
          </a:bodyPr>
          <a:lstStyle/>
          <a:p>
            <a:r>
              <a:rPr lang="en-US" sz="3600" dirty="0"/>
              <a:t>Godly parents</a:t>
            </a:r>
          </a:p>
          <a:p>
            <a:pPr lvl="0"/>
            <a:r>
              <a:rPr lang="en-US" sz="3600" dirty="0"/>
              <a:t>Godly example</a:t>
            </a:r>
          </a:p>
          <a:p>
            <a:pPr lvl="0"/>
            <a:r>
              <a:rPr lang="en-US" sz="3600" dirty="0"/>
              <a:t>Faithfulness to God </a:t>
            </a:r>
          </a:p>
          <a:p>
            <a:r>
              <a:rPr lang="en-US" sz="3600" dirty="0"/>
              <a:t>Discipline without anger and rejection</a:t>
            </a:r>
          </a:p>
          <a:p>
            <a:pPr lvl="0"/>
            <a:r>
              <a:rPr lang="en-US" sz="3600" dirty="0"/>
              <a:t>Good listener</a:t>
            </a:r>
          </a:p>
          <a:p>
            <a:pPr lvl="0"/>
            <a:r>
              <a:rPr lang="en-US" sz="3600" dirty="0"/>
              <a:t>Parents loving one another</a:t>
            </a:r>
          </a:p>
          <a:p>
            <a:r>
              <a:rPr lang="en-US" sz="3600" dirty="0"/>
              <a:t>Admitting failure</a:t>
            </a:r>
          </a:p>
          <a:p>
            <a:r>
              <a:rPr lang="en-US" sz="3600" dirty="0"/>
              <a:t>Asking forgiveness</a:t>
            </a:r>
          </a:p>
          <a:p>
            <a:pPr lvl="0"/>
            <a:endParaRPr lang="en-US" sz="3600" dirty="0"/>
          </a:p>
        </p:txBody>
      </p:sp>
      <p:sp>
        <p:nvSpPr>
          <p:cNvPr id="4" name="Content Placeholder 3"/>
          <p:cNvSpPr>
            <a:spLocks noGrp="1"/>
          </p:cNvSpPr>
          <p:nvPr>
            <p:ph sz="half" idx="2"/>
          </p:nvPr>
        </p:nvSpPr>
        <p:spPr>
          <a:xfrm>
            <a:off x="6172200" y="2018571"/>
            <a:ext cx="6019800" cy="5032374"/>
          </a:xfrm>
        </p:spPr>
        <p:txBody>
          <a:bodyPr>
            <a:normAutofit fontScale="92500" lnSpcReduction="10000"/>
          </a:bodyPr>
          <a:lstStyle/>
          <a:p>
            <a:r>
              <a:rPr lang="en-US" sz="3600" dirty="0"/>
              <a:t>Praying for your children and with your children</a:t>
            </a:r>
          </a:p>
          <a:p>
            <a:r>
              <a:rPr lang="en-US" sz="3600" dirty="0"/>
              <a:t>Not playing favorites </a:t>
            </a:r>
          </a:p>
          <a:p>
            <a:r>
              <a:rPr lang="en-US" sz="3600" dirty="0"/>
              <a:t>Grounding your children in the teachings of Scripture</a:t>
            </a:r>
          </a:p>
          <a:p>
            <a:r>
              <a:rPr lang="en-US" sz="3600" dirty="0"/>
              <a:t>Attending church together faithfully</a:t>
            </a:r>
          </a:p>
          <a:p>
            <a:r>
              <a:rPr lang="en-US" sz="3600" dirty="0"/>
              <a:t>Supporting, speaking well of and praying for your Pastor</a:t>
            </a:r>
          </a:p>
          <a:p>
            <a:endParaRPr lang="en-US" sz="3600" dirty="0"/>
          </a:p>
          <a:p>
            <a:endParaRPr lang="en-US" sz="3600" dirty="0"/>
          </a:p>
          <a:p>
            <a:endParaRPr lang="en-US" sz="3600" dirty="0"/>
          </a:p>
        </p:txBody>
      </p:sp>
    </p:spTree>
    <p:extLst>
      <p:ext uri="{BB962C8B-B14F-4D97-AF65-F5344CB8AC3E}">
        <p14:creationId xmlns:p14="http://schemas.microsoft.com/office/powerpoint/2010/main" val="34189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172200" cy="6858000"/>
          </a:xfrm>
        </p:spPr>
        <p:txBody>
          <a:bodyPr>
            <a:normAutofit/>
          </a:bodyPr>
          <a:lstStyle/>
          <a:p>
            <a:r>
              <a:rPr lang="en-US" sz="3600" dirty="0"/>
              <a:t>Encouraging children to have personal devotions</a:t>
            </a:r>
          </a:p>
          <a:p>
            <a:r>
              <a:rPr lang="en-US" sz="3600" dirty="0"/>
              <a:t>Teaching children the purpose of money and how to handle money</a:t>
            </a:r>
          </a:p>
          <a:p>
            <a:r>
              <a:rPr lang="en-US" sz="3600" dirty="0"/>
              <a:t>Discouraging argument and criticism in the family</a:t>
            </a:r>
          </a:p>
          <a:p>
            <a:r>
              <a:rPr lang="en-US" sz="3600" dirty="0"/>
              <a:t>Not allowing gossip</a:t>
            </a:r>
          </a:p>
          <a:p>
            <a:r>
              <a:rPr lang="en-US" sz="3600" dirty="0"/>
              <a:t>Sharing your heartaches, disappointments, trials, and tough times</a:t>
            </a:r>
          </a:p>
          <a:p>
            <a:r>
              <a:rPr lang="en-US" sz="3600" dirty="0"/>
              <a:t>Counsel your children</a:t>
            </a:r>
          </a:p>
          <a:p>
            <a:endParaRPr lang="en-US" sz="3600" dirty="0"/>
          </a:p>
        </p:txBody>
      </p:sp>
      <p:sp>
        <p:nvSpPr>
          <p:cNvPr id="4" name="Content Placeholder 3"/>
          <p:cNvSpPr>
            <a:spLocks noGrp="1"/>
          </p:cNvSpPr>
          <p:nvPr>
            <p:ph sz="half" idx="2"/>
          </p:nvPr>
        </p:nvSpPr>
        <p:spPr>
          <a:xfrm>
            <a:off x="6172200" y="0"/>
            <a:ext cx="6019800" cy="6858000"/>
          </a:xfrm>
        </p:spPr>
        <p:txBody>
          <a:bodyPr>
            <a:normAutofit/>
          </a:bodyPr>
          <a:lstStyle/>
          <a:p>
            <a:r>
              <a:rPr lang="en-US" sz="3600" dirty="0"/>
              <a:t>Build Biblical convictions into your children’s lives which will guide them through life</a:t>
            </a:r>
          </a:p>
          <a:p>
            <a:r>
              <a:rPr lang="en-US" sz="3600" dirty="0"/>
              <a:t>Spending time with your children</a:t>
            </a:r>
          </a:p>
          <a:p>
            <a:r>
              <a:rPr lang="en-US" sz="3600" dirty="0"/>
              <a:t>Being honest with your children</a:t>
            </a:r>
          </a:p>
          <a:p>
            <a:r>
              <a:rPr lang="en-US" sz="3600" dirty="0"/>
              <a:t>Holding children accountable for their actions</a:t>
            </a:r>
          </a:p>
        </p:txBody>
      </p:sp>
      <p:pic>
        <p:nvPicPr>
          <p:cNvPr id="5" name="Picture 4"/>
          <p:cNvPicPr>
            <a:picLocks noChangeAspect="1"/>
          </p:cNvPicPr>
          <p:nvPr/>
        </p:nvPicPr>
        <p:blipFill>
          <a:blip r:embed="rId2"/>
          <a:stretch>
            <a:fillRect/>
          </a:stretch>
        </p:blipFill>
        <p:spPr>
          <a:xfrm>
            <a:off x="8902867" y="4699000"/>
            <a:ext cx="3289133" cy="2159000"/>
          </a:xfrm>
          <a:prstGeom prst="rect">
            <a:avLst/>
          </a:prstGeom>
          <a:ln>
            <a:noFill/>
          </a:ln>
          <a:effectLst>
            <a:softEdge rad="112500"/>
          </a:effectLst>
        </p:spPr>
      </p:pic>
    </p:spTree>
    <p:extLst>
      <p:ext uri="{BB962C8B-B14F-4D97-AF65-F5344CB8AC3E}">
        <p14:creationId xmlns:p14="http://schemas.microsoft.com/office/powerpoint/2010/main" val="334979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182"/>
            <a:ext cx="10515600" cy="1325563"/>
          </a:xfrm>
        </p:spPr>
        <p:txBody>
          <a:bodyPr>
            <a:noAutofit/>
          </a:bodyPr>
          <a:lstStyle/>
          <a:p>
            <a:pPr algn="ctr"/>
            <a:r>
              <a:rPr lang="en-US" b="1" dirty="0">
                <a:solidFill>
                  <a:srgbClr val="FFFF00"/>
                </a:solidFill>
                <a:effectLst>
                  <a:glow rad="101600">
                    <a:schemeClr val="bg1">
                      <a:alpha val="60000"/>
                    </a:schemeClr>
                  </a:glow>
                </a:effectLst>
              </a:rPr>
              <a:t>Sixteen Things that Separate a </a:t>
            </a:r>
            <a:br>
              <a:rPr lang="en-US" b="1" dirty="0">
                <a:solidFill>
                  <a:srgbClr val="FFFF00"/>
                </a:solidFill>
                <a:effectLst>
                  <a:glow rad="101600">
                    <a:schemeClr val="bg1">
                      <a:alpha val="60000"/>
                    </a:schemeClr>
                  </a:glow>
                </a:effectLst>
              </a:rPr>
            </a:br>
            <a:r>
              <a:rPr lang="en-US" b="1" dirty="0">
                <a:solidFill>
                  <a:srgbClr val="FFFF00"/>
                </a:solidFill>
                <a:effectLst>
                  <a:glow rad="101600">
                    <a:schemeClr val="bg1">
                      <a:alpha val="60000"/>
                    </a:schemeClr>
                  </a:glow>
                </a:effectLst>
              </a:rPr>
              <a:t>Father from His Children</a:t>
            </a:r>
          </a:p>
        </p:txBody>
      </p:sp>
      <p:sp>
        <p:nvSpPr>
          <p:cNvPr id="4" name="Content Placeholder 3"/>
          <p:cNvSpPr>
            <a:spLocks noGrp="1"/>
          </p:cNvSpPr>
          <p:nvPr>
            <p:ph idx="1"/>
          </p:nvPr>
        </p:nvSpPr>
        <p:spPr>
          <a:xfrm>
            <a:off x="1981200" y="1600200"/>
            <a:ext cx="8229600" cy="5257800"/>
          </a:xfrm>
        </p:spPr>
        <p:txBody>
          <a:bodyPr>
            <a:normAutofit/>
          </a:bodyPr>
          <a:lstStyle/>
          <a:p>
            <a:pPr algn="ctr">
              <a:buNone/>
            </a:pPr>
            <a:r>
              <a:rPr lang="en-US" sz="3600" i="1" dirty="0">
                <a:solidFill>
                  <a:srgbClr val="FFC000"/>
                </a:solidFill>
                <a:effectLst>
                  <a:glow rad="101600">
                    <a:schemeClr val="bg1">
                      <a:alpha val="60000"/>
                    </a:schemeClr>
                  </a:glow>
                </a:effectLst>
              </a:rPr>
              <a:t>    In this generation many fathers are</a:t>
            </a:r>
          </a:p>
          <a:p>
            <a:pPr algn="ctr">
              <a:buNone/>
            </a:pPr>
            <a:r>
              <a:rPr lang="en-US" sz="3600" i="1" dirty="0">
                <a:solidFill>
                  <a:srgbClr val="FFC000"/>
                </a:solidFill>
                <a:effectLst>
                  <a:glow rad="101600">
                    <a:schemeClr val="bg1">
                      <a:alpha val="60000"/>
                    </a:schemeClr>
                  </a:glow>
                </a:effectLst>
              </a:rPr>
              <a:t> cut off from their children</a:t>
            </a:r>
          </a:p>
          <a:p>
            <a:pPr algn="ctr">
              <a:buNone/>
            </a:pPr>
            <a:r>
              <a:rPr lang="en-US" sz="3600" b="1" dirty="0">
                <a:solidFill>
                  <a:srgbClr val="FFFF00"/>
                </a:solidFill>
                <a:effectLst>
                  <a:glow rad="63500">
                    <a:schemeClr val="accent3">
                      <a:satMod val="175000"/>
                      <a:alpha val="40000"/>
                    </a:schemeClr>
                  </a:glow>
                </a:effectLst>
              </a:rPr>
              <a:t>(Work demands / Divorce / Neglect)</a:t>
            </a:r>
          </a:p>
          <a:p>
            <a:pPr>
              <a:buFont typeface="Wingdings"/>
              <a:buChar char="Ø"/>
            </a:pPr>
            <a:r>
              <a:rPr lang="en-US" sz="3600" dirty="0">
                <a:effectLst>
                  <a:glow rad="101600">
                    <a:schemeClr val="bg1">
                      <a:alpha val="60000"/>
                    </a:schemeClr>
                  </a:glow>
                </a:effectLst>
              </a:rPr>
              <a:t>The average child spends less than five minutes per day with their fathers.</a:t>
            </a:r>
          </a:p>
          <a:p>
            <a:pPr>
              <a:buFont typeface="Wingdings"/>
              <a:buChar char="Ø"/>
            </a:pPr>
            <a:r>
              <a:rPr lang="en-US" sz="3600" dirty="0">
                <a:effectLst>
                  <a:glow rad="101600">
                    <a:schemeClr val="bg1">
                      <a:alpha val="60000"/>
                    </a:schemeClr>
                  </a:glow>
                </a:effectLst>
              </a:rPr>
              <a:t>Anger, bitterness, and deep resentment characterize a majority of teenager’s attitudes towards their fathers.</a:t>
            </a:r>
          </a:p>
        </p:txBody>
      </p:sp>
      <p:pic>
        <p:nvPicPr>
          <p:cNvPr id="5123" name="Picture 3"/>
          <p:cNvPicPr>
            <a:picLocks noChangeAspect="1" noChangeArrowheads="1"/>
          </p:cNvPicPr>
          <p:nvPr/>
        </p:nvPicPr>
        <p:blipFill>
          <a:blip r:embed="rId3" cstate="print"/>
          <a:srcRect/>
          <a:stretch>
            <a:fillRect/>
          </a:stretch>
        </p:blipFill>
        <p:spPr bwMode="auto">
          <a:xfrm>
            <a:off x="1888837" y="1509745"/>
            <a:ext cx="8077199" cy="5267940"/>
          </a:xfrm>
          <a:prstGeom prst="rect">
            <a:avLst/>
          </a:prstGeom>
          <a:ln>
            <a:noFill/>
          </a:ln>
          <a:effectLst>
            <a:softEdge rad="112500"/>
          </a:effectLst>
        </p:spPr>
      </p:pic>
    </p:spTree>
    <p:extLst>
      <p:ext uri="{BB962C8B-B14F-4D97-AF65-F5344CB8AC3E}">
        <p14:creationId xmlns:p14="http://schemas.microsoft.com/office/powerpoint/2010/main" val="356452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379" y="304800"/>
            <a:ext cx="6713621" cy="6553200"/>
          </a:xfrm>
        </p:spPr>
        <p:txBody>
          <a:bodyPr>
            <a:normAutofit/>
          </a:bodyPr>
          <a:lstStyle/>
          <a:p>
            <a:r>
              <a:rPr lang="en-US" sz="3600" dirty="0">
                <a:effectLst>
                  <a:glow rad="101600">
                    <a:schemeClr val="bg1">
                      <a:alpha val="60000"/>
                    </a:schemeClr>
                  </a:glow>
                </a:effectLst>
              </a:rPr>
              <a:t>Fathers who are unpredictable.</a:t>
            </a:r>
          </a:p>
          <a:p>
            <a:r>
              <a:rPr lang="en-US" sz="3600" dirty="0">
                <a:effectLst>
                  <a:glow rad="101600">
                    <a:schemeClr val="bg1">
                      <a:alpha val="60000"/>
                    </a:schemeClr>
                  </a:glow>
                </a:effectLst>
              </a:rPr>
              <a:t>Fathers who place unhealthy pressure on their children to succeed.</a:t>
            </a:r>
          </a:p>
          <a:p>
            <a:r>
              <a:rPr lang="en-US" sz="3600" dirty="0">
                <a:effectLst>
                  <a:glow rad="101600">
                    <a:schemeClr val="bg1">
                      <a:alpha val="60000"/>
                    </a:schemeClr>
                  </a:glow>
                </a:effectLst>
              </a:rPr>
              <a:t>Father’s lack of interest in the activities of their child.</a:t>
            </a:r>
          </a:p>
          <a:p>
            <a:r>
              <a:rPr lang="en-US" sz="3600" dirty="0">
                <a:effectLst>
                  <a:glow rad="101600">
                    <a:schemeClr val="bg1">
                      <a:alpha val="60000"/>
                    </a:schemeClr>
                  </a:glow>
                </a:effectLst>
              </a:rPr>
              <a:t>Fathers who relinquish responsibility to the mother, school, or the church.</a:t>
            </a:r>
          </a:p>
          <a:p>
            <a:r>
              <a:rPr lang="en-US" sz="3600" dirty="0">
                <a:effectLst>
                  <a:glow rad="101600">
                    <a:schemeClr val="bg1">
                      <a:alpha val="60000"/>
                    </a:schemeClr>
                  </a:glow>
                </a:effectLst>
              </a:rPr>
              <a:t>Fathers who don’t guard their children’s friendships.</a:t>
            </a:r>
          </a:p>
        </p:txBody>
      </p:sp>
      <p:pic>
        <p:nvPicPr>
          <p:cNvPr id="4099" name="Picture 3"/>
          <p:cNvPicPr>
            <a:picLocks noChangeAspect="1" noChangeArrowheads="1"/>
          </p:cNvPicPr>
          <p:nvPr/>
        </p:nvPicPr>
        <p:blipFill>
          <a:blip r:embed="rId3" cstate="print">
            <a:lum bright="-10000"/>
          </a:blip>
          <a:srcRect/>
          <a:stretch>
            <a:fillRect/>
          </a:stretch>
        </p:blipFill>
        <p:spPr bwMode="auto">
          <a:xfrm rot="21353472">
            <a:off x="7161334" y="306404"/>
            <a:ext cx="3910926" cy="2592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p:spPr>
      </p:pic>
      <p:pic>
        <p:nvPicPr>
          <p:cNvPr id="4102" name="Picture 6"/>
          <p:cNvPicPr>
            <a:picLocks noChangeAspect="1" noChangeArrowheads="1"/>
          </p:cNvPicPr>
          <p:nvPr/>
        </p:nvPicPr>
        <p:blipFill>
          <a:blip r:embed="rId4" cstate="print">
            <a:lum bright="-10000"/>
          </a:blip>
          <a:srcRect/>
          <a:stretch>
            <a:fillRect/>
          </a:stretch>
        </p:blipFill>
        <p:spPr bwMode="auto">
          <a:xfrm rot="247816">
            <a:off x="8236016" y="2977647"/>
            <a:ext cx="2533650" cy="3793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268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6842" y="255871"/>
            <a:ext cx="11935326" cy="64770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are absentee.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have rules without principles to undergird them.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have double standards.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are unwilling to discipline.</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discipline in anger.</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are inconstant in discipline.</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are unwilling to listen to their children.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consistently display anger.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consistently display impatience.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fight and quarrel with their wife.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Fathers who are hypocritical.</a:t>
            </a:r>
          </a:p>
        </p:txBody>
      </p:sp>
      <p:pic>
        <p:nvPicPr>
          <p:cNvPr id="5" name="Picture 4"/>
          <p:cNvPicPr>
            <a:picLocks noChangeAspect="1"/>
          </p:cNvPicPr>
          <p:nvPr/>
        </p:nvPicPr>
        <p:blipFill>
          <a:blip r:embed="rId3"/>
          <a:stretch>
            <a:fillRect/>
          </a:stretch>
        </p:blipFill>
        <p:spPr>
          <a:xfrm rot="206172">
            <a:off x="8985697" y="1564801"/>
            <a:ext cx="2908041" cy="1929570"/>
          </a:xfrm>
          <a:prstGeom prst="rect">
            <a:avLst/>
          </a:prstGeom>
        </p:spPr>
      </p:pic>
      <p:pic>
        <p:nvPicPr>
          <p:cNvPr id="7" name="Picture 6"/>
          <p:cNvPicPr>
            <a:picLocks noChangeAspect="1"/>
          </p:cNvPicPr>
          <p:nvPr/>
        </p:nvPicPr>
        <p:blipFill>
          <a:blip r:embed="rId4"/>
          <a:stretch>
            <a:fillRect/>
          </a:stretch>
        </p:blipFill>
        <p:spPr>
          <a:xfrm rot="21279244">
            <a:off x="8782975" y="4502900"/>
            <a:ext cx="3313487" cy="2205540"/>
          </a:xfrm>
          <a:prstGeom prst="rect">
            <a:avLst/>
          </a:prstGeom>
        </p:spPr>
      </p:pic>
    </p:spTree>
    <p:extLst>
      <p:ext uri="{BB962C8B-B14F-4D97-AF65-F5344CB8AC3E}">
        <p14:creationId xmlns:p14="http://schemas.microsoft.com/office/powerpoint/2010/main" val="39709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714"/>
            <a:ext cx="10515600" cy="1325563"/>
          </a:xfrm>
        </p:spPr>
        <p:txBody>
          <a:bodyPr/>
          <a:lstStyle/>
          <a:p>
            <a:pPr algn="ctr"/>
            <a:r>
              <a:rPr lang="en-US" b="1" dirty="0">
                <a:solidFill>
                  <a:srgbClr val="FFFF00"/>
                </a:solidFill>
              </a:rPr>
              <a:t>20 Ways Satan Attacks Marriages</a:t>
            </a:r>
          </a:p>
        </p:txBody>
      </p:sp>
      <p:sp>
        <p:nvSpPr>
          <p:cNvPr id="3" name="Content Placeholder 2"/>
          <p:cNvSpPr>
            <a:spLocks noGrp="1"/>
          </p:cNvSpPr>
          <p:nvPr>
            <p:ph idx="1"/>
          </p:nvPr>
        </p:nvSpPr>
        <p:spPr>
          <a:xfrm>
            <a:off x="67113" y="1262849"/>
            <a:ext cx="12124888" cy="6413078"/>
          </a:xfrm>
        </p:spPr>
        <p:txBody>
          <a:bodyPr>
            <a:normAutofit/>
          </a:bodyPr>
          <a:lstStyle/>
          <a:p>
            <a:pPr marL="514350" indent="-514350">
              <a:buAutoNum type="arabicPeriod"/>
            </a:pPr>
            <a:r>
              <a:rPr lang="en-US" sz="3600" dirty="0"/>
              <a:t>Attacks marriage before marriage –</a:t>
            </a:r>
          </a:p>
          <a:p>
            <a:pPr marL="0" indent="0">
              <a:buNone/>
            </a:pPr>
            <a:endParaRPr lang="en-US" sz="3600" dirty="0"/>
          </a:p>
          <a:p>
            <a:pPr marL="0" indent="0">
              <a:buNone/>
            </a:pPr>
            <a:r>
              <a:rPr lang="en-US" sz="3600" dirty="0"/>
              <a:t> </a:t>
            </a:r>
          </a:p>
        </p:txBody>
      </p:sp>
      <p:pic>
        <p:nvPicPr>
          <p:cNvPr id="4" name="Picture 3"/>
          <p:cNvPicPr>
            <a:picLocks noChangeAspect="1"/>
          </p:cNvPicPr>
          <p:nvPr/>
        </p:nvPicPr>
        <p:blipFill>
          <a:blip r:embed="rId2"/>
          <a:stretch>
            <a:fillRect/>
          </a:stretch>
        </p:blipFill>
        <p:spPr>
          <a:xfrm rot="484191">
            <a:off x="7983777" y="2112543"/>
            <a:ext cx="3778192" cy="2520054"/>
          </a:xfrm>
          <a:prstGeom prst="rect">
            <a:avLst/>
          </a:prstGeom>
        </p:spPr>
      </p:pic>
      <p:pic>
        <p:nvPicPr>
          <p:cNvPr id="5" name="Picture 4"/>
          <p:cNvPicPr>
            <a:picLocks noChangeAspect="1"/>
          </p:cNvPicPr>
          <p:nvPr/>
        </p:nvPicPr>
        <p:blipFill>
          <a:blip r:embed="rId3"/>
          <a:stretch>
            <a:fillRect/>
          </a:stretch>
        </p:blipFill>
        <p:spPr>
          <a:xfrm rot="20941173">
            <a:off x="1007891" y="2458647"/>
            <a:ext cx="5086412" cy="3814809"/>
          </a:xfrm>
          <a:prstGeom prst="rect">
            <a:avLst/>
          </a:prstGeom>
        </p:spPr>
      </p:pic>
    </p:spTree>
    <p:extLst>
      <p:ext uri="{BB962C8B-B14F-4D97-AF65-F5344CB8AC3E}">
        <p14:creationId xmlns:p14="http://schemas.microsoft.com/office/powerpoint/2010/main" val="107314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899"/>
            <a:ext cx="10515600" cy="1325563"/>
          </a:xfrm>
        </p:spPr>
        <p:txBody>
          <a:bodyPr/>
          <a:lstStyle/>
          <a:p>
            <a:pPr algn="ctr"/>
            <a:r>
              <a:rPr lang="en-US" b="1" cap="all" dirty="0">
                <a:solidFill>
                  <a:srgbClr val="FFFF00"/>
                </a:solidFill>
              </a:rPr>
              <a:t>Preparation for Courtship</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151002" y="1120949"/>
            <a:ext cx="12040998" cy="5648965"/>
          </a:xfrm>
        </p:spPr>
        <p:txBody>
          <a:bodyPr>
            <a:normAutofit/>
          </a:bodyPr>
          <a:lstStyle/>
          <a:p>
            <a:pPr marL="0" indent="0" hangingPunct="0">
              <a:buNone/>
            </a:pPr>
            <a:r>
              <a:rPr lang="en-US" sz="3600" cap="all" dirty="0"/>
              <a:t>1. Must be old enough – </a:t>
            </a:r>
            <a:r>
              <a:rPr lang="en-US" sz="3600" i="1" cap="all" dirty="0"/>
              <a:t>I Corinthians 14:11</a:t>
            </a:r>
            <a:endParaRPr lang="en-US" sz="3600" dirty="0"/>
          </a:p>
          <a:p>
            <a:pPr marL="0" indent="0" hangingPunct="0">
              <a:buNone/>
            </a:pPr>
            <a:r>
              <a:rPr lang="en-US" sz="3600" cap="all" dirty="0"/>
              <a:t>2. Must be mature enough </a:t>
            </a:r>
            <a:r>
              <a:rPr lang="en-US" sz="3600" i="1" cap="all" dirty="0"/>
              <a:t>– I Kings 2:2</a:t>
            </a:r>
            <a:endParaRPr lang="en-US" sz="3600" dirty="0"/>
          </a:p>
          <a:p>
            <a:pPr marL="0" indent="0" hangingPunct="0">
              <a:buNone/>
            </a:pPr>
            <a:r>
              <a:rPr lang="en-US" sz="3600" cap="all" dirty="0"/>
              <a:t>3. Must be spiritually minded enough – </a:t>
            </a:r>
            <a:r>
              <a:rPr lang="en-US" sz="3600" i="1" cap="all" dirty="0"/>
              <a:t>Romans 8:6</a:t>
            </a:r>
            <a:endParaRPr lang="en-US" sz="3600" dirty="0"/>
          </a:p>
          <a:p>
            <a:pPr marL="0" indent="0" hangingPunct="0">
              <a:buNone/>
            </a:pPr>
            <a:r>
              <a:rPr lang="en-US" sz="3600" cap="all" dirty="0"/>
              <a:t>4. Must be under authority - </a:t>
            </a:r>
            <a:r>
              <a:rPr lang="en-US" sz="3600" i="1" cap="all" dirty="0"/>
              <a:t>I Peter 5:5</a:t>
            </a:r>
            <a:endParaRPr lang="en-US" sz="3600" dirty="0"/>
          </a:p>
          <a:p>
            <a:pPr marL="0" indent="0" hangingPunct="0">
              <a:buNone/>
            </a:pPr>
            <a:r>
              <a:rPr lang="en-US" sz="3600" cap="all" dirty="0"/>
              <a:t>5. MUST BE FINANTICALY CAPABLE OF PROVIDING FOR A WIFE AND FAMILY - </a:t>
            </a:r>
            <a:r>
              <a:rPr lang="en-US" sz="3600" i="1" cap="all" dirty="0"/>
              <a:t>I Timothy 5:8; Proverbs 24:27</a:t>
            </a:r>
            <a:endParaRPr lang="en-US" sz="3600" dirty="0"/>
          </a:p>
          <a:p>
            <a:endParaRPr lang="en-US" sz="3600" dirty="0"/>
          </a:p>
        </p:txBody>
      </p:sp>
      <p:pic>
        <p:nvPicPr>
          <p:cNvPr id="4" name="Picture 3"/>
          <p:cNvPicPr>
            <a:picLocks noChangeAspect="1"/>
          </p:cNvPicPr>
          <p:nvPr/>
        </p:nvPicPr>
        <p:blipFill>
          <a:blip r:embed="rId2"/>
          <a:stretch>
            <a:fillRect/>
          </a:stretch>
        </p:blipFill>
        <p:spPr>
          <a:xfrm>
            <a:off x="243281" y="4645032"/>
            <a:ext cx="4883790" cy="2212968"/>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8858774" y="4645032"/>
            <a:ext cx="3152567" cy="1985132"/>
          </a:xfrm>
          <a:prstGeom prst="rect">
            <a:avLst/>
          </a:prstGeom>
          <a:ln>
            <a:noFill/>
          </a:ln>
          <a:effectLst>
            <a:softEdge rad="112500"/>
          </a:effectLst>
        </p:spPr>
      </p:pic>
    </p:spTree>
    <p:extLst>
      <p:ext uri="{BB962C8B-B14F-4D97-AF65-F5344CB8AC3E}">
        <p14:creationId xmlns:p14="http://schemas.microsoft.com/office/powerpoint/2010/main" val="942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sz="half" idx="1"/>
          </p:nvPr>
        </p:nvSpPr>
        <p:spPr>
          <a:xfrm>
            <a:off x="0" y="92278"/>
            <a:ext cx="6172200" cy="6765721"/>
          </a:xfrm>
        </p:spPr>
        <p:txBody>
          <a:bodyPr>
            <a:normAutofit fontScale="92500"/>
          </a:bodyPr>
          <a:lstStyle/>
          <a:p>
            <a:pPr marL="0" indent="0">
              <a:buNone/>
            </a:pPr>
            <a:r>
              <a:rPr lang="en-US" sz="3600" dirty="0"/>
              <a:t>2. Neglect</a:t>
            </a:r>
          </a:p>
          <a:p>
            <a:pPr marL="0" indent="0">
              <a:buNone/>
            </a:pPr>
            <a:r>
              <a:rPr lang="en-US" sz="3600" dirty="0"/>
              <a:t>3. Selfishness </a:t>
            </a:r>
          </a:p>
          <a:p>
            <a:pPr marL="0" indent="0">
              <a:buNone/>
            </a:pPr>
            <a:r>
              <a:rPr lang="en-US" sz="3600" dirty="0"/>
              <a:t>4. Hidden sin</a:t>
            </a:r>
          </a:p>
          <a:p>
            <a:pPr marL="0" indent="0">
              <a:buNone/>
            </a:pPr>
            <a:r>
              <a:rPr lang="en-US" sz="3600" dirty="0"/>
              <a:t>5. Deceitfulness / Lying </a:t>
            </a:r>
          </a:p>
          <a:p>
            <a:pPr marL="0" indent="0">
              <a:buNone/>
            </a:pPr>
            <a:r>
              <a:rPr lang="en-US" sz="3600" dirty="0"/>
              <a:t>6. Keeping secrets </a:t>
            </a:r>
          </a:p>
          <a:p>
            <a:pPr marL="0" indent="0">
              <a:buNone/>
            </a:pPr>
            <a:r>
              <a:rPr lang="en-US" sz="3600" dirty="0"/>
              <a:t>6. Blame</a:t>
            </a:r>
          </a:p>
          <a:p>
            <a:pPr marL="0" indent="0">
              <a:buNone/>
            </a:pPr>
            <a:r>
              <a:rPr lang="en-US" sz="3600" dirty="0"/>
              <a:t>7. Pride – Unwillingness to admit when wrong</a:t>
            </a:r>
          </a:p>
          <a:p>
            <a:pPr marL="0" indent="0">
              <a:buNone/>
            </a:pPr>
            <a:r>
              <a:rPr lang="en-US" sz="3600" dirty="0"/>
              <a:t>8. Pride – Unwilling to ask forgiveness </a:t>
            </a:r>
          </a:p>
          <a:p>
            <a:pPr marL="0" indent="0">
              <a:buNone/>
            </a:pPr>
            <a:r>
              <a:rPr lang="en-US" sz="3600" dirty="0"/>
              <a:t>9. Pride - Unwillingness to forgive</a:t>
            </a:r>
          </a:p>
          <a:p>
            <a:pPr marL="0" indent="0">
              <a:buNone/>
            </a:pPr>
            <a:r>
              <a:rPr lang="en-US" sz="3600" dirty="0"/>
              <a:t>10. Anger</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
        <p:nvSpPr>
          <p:cNvPr id="4" name="Content Placeholder 3"/>
          <p:cNvSpPr>
            <a:spLocks noGrp="1"/>
          </p:cNvSpPr>
          <p:nvPr>
            <p:ph sz="half" idx="2"/>
          </p:nvPr>
        </p:nvSpPr>
        <p:spPr>
          <a:xfrm>
            <a:off x="6172200" y="92278"/>
            <a:ext cx="6019800" cy="6765722"/>
          </a:xfrm>
        </p:spPr>
        <p:txBody>
          <a:bodyPr>
            <a:normAutofit fontScale="92500"/>
          </a:bodyPr>
          <a:lstStyle/>
          <a:p>
            <a:pPr marL="0" indent="0">
              <a:buNone/>
            </a:pPr>
            <a:r>
              <a:rPr lang="en-US" sz="3600" dirty="0"/>
              <a:t>11. Bitterness / Resentment</a:t>
            </a:r>
          </a:p>
          <a:p>
            <a:pPr marL="0" indent="0">
              <a:buNone/>
            </a:pPr>
            <a:r>
              <a:rPr lang="en-US" sz="3600" dirty="0"/>
              <a:t>12. Arguing / Breakdown in communication / Fighting</a:t>
            </a:r>
          </a:p>
          <a:p>
            <a:pPr marL="0" indent="0">
              <a:buNone/>
            </a:pPr>
            <a:r>
              <a:rPr lang="en-US" sz="3600" dirty="0"/>
              <a:t>13. Financial pressures</a:t>
            </a:r>
          </a:p>
          <a:p>
            <a:pPr marL="0" indent="0">
              <a:buNone/>
            </a:pPr>
            <a:r>
              <a:rPr lang="en-US" sz="3600" dirty="0"/>
              <a:t>14. Children issues</a:t>
            </a:r>
          </a:p>
          <a:p>
            <a:pPr marL="0" indent="0">
              <a:buNone/>
            </a:pPr>
            <a:r>
              <a:rPr lang="en-US" sz="3600" dirty="0"/>
              <a:t>15. Pornography </a:t>
            </a:r>
          </a:p>
          <a:p>
            <a:pPr marL="0" indent="0">
              <a:buNone/>
            </a:pPr>
            <a:r>
              <a:rPr lang="en-US" sz="3600" dirty="0"/>
              <a:t>16. Adultery</a:t>
            </a:r>
          </a:p>
          <a:p>
            <a:pPr marL="0" indent="0">
              <a:buNone/>
            </a:pPr>
            <a:r>
              <a:rPr lang="en-US" sz="3600" dirty="0"/>
              <a:t>17. Lack of spiritual growth / Seeking the Lord</a:t>
            </a:r>
          </a:p>
          <a:p>
            <a:pPr marL="0" indent="0">
              <a:buNone/>
            </a:pPr>
            <a:r>
              <a:rPr lang="en-US" sz="3600" dirty="0"/>
              <a:t>18. Loss of intimacy </a:t>
            </a:r>
          </a:p>
          <a:p>
            <a:pPr marL="0" indent="0">
              <a:buNone/>
            </a:pPr>
            <a:r>
              <a:rPr lang="en-US" sz="3600" dirty="0"/>
              <a:t>19. Prayerlessness</a:t>
            </a:r>
          </a:p>
          <a:p>
            <a:pPr marL="0" indent="0">
              <a:buNone/>
            </a:pPr>
            <a:r>
              <a:rPr lang="en-US" sz="3600" dirty="0"/>
              <a:t>20. Divorce option</a:t>
            </a:r>
          </a:p>
          <a:p>
            <a:pPr marL="0" indent="0">
              <a:buNone/>
            </a:pPr>
            <a:endParaRPr lang="en-US" sz="3600" dirty="0"/>
          </a:p>
          <a:p>
            <a:pPr marL="0" indent="0">
              <a:buNone/>
            </a:pPr>
            <a:endParaRPr lang="en-US" dirty="0"/>
          </a:p>
        </p:txBody>
      </p:sp>
    </p:spTree>
    <p:extLst>
      <p:ext uri="{BB962C8B-B14F-4D97-AF65-F5344CB8AC3E}">
        <p14:creationId xmlns:p14="http://schemas.microsoft.com/office/powerpoint/2010/main" val="19462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01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l="28049" r="16395"/>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74237" y="914401"/>
            <a:ext cx="3657599" cy="4781697"/>
          </a:xfrm>
        </p:spPr>
        <p:txBody>
          <a:bodyPr vert="horz" lIns="91440" tIns="45720" rIns="91440" bIns="45720" rtlCol="0" anchor="ctr">
            <a:normAutofit/>
          </a:bodyPr>
          <a:lstStyle/>
          <a:p>
            <a:pPr algn="ctr">
              <a:lnSpc>
                <a:spcPct val="80000"/>
              </a:lnSpc>
            </a:pPr>
            <a:r>
              <a:rPr lang="en-US" sz="5400" b="1" dirty="0"/>
              <a:t>The success of a marriage depends on                   the husband cherishing his wife</a:t>
            </a:r>
          </a:p>
        </p:txBody>
      </p:sp>
    </p:spTree>
    <p:extLst>
      <p:ext uri="{BB962C8B-B14F-4D97-AF65-F5344CB8AC3E}">
        <p14:creationId xmlns:p14="http://schemas.microsoft.com/office/powerpoint/2010/main" val="40039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2"/>
          <a:srcRect l="3331" r="7780"/>
          <a:stretch/>
        </p:blipFill>
        <p:spPr>
          <a:xfrm>
            <a:off x="0" y="0"/>
            <a:ext cx="12192000" cy="6858002"/>
          </a:xfrm>
          <a:prstGeom prst="rect">
            <a:avLst/>
          </a:prstGeom>
        </p:spPr>
      </p:pic>
      <p:sp>
        <p:nvSpPr>
          <p:cNvPr id="5" name="Title 4"/>
          <p:cNvSpPr>
            <a:spLocks noGrp="1"/>
          </p:cNvSpPr>
          <p:nvPr>
            <p:ph type="title"/>
          </p:nvPr>
        </p:nvSpPr>
        <p:spPr>
          <a:xfrm>
            <a:off x="3942126" y="5448853"/>
            <a:ext cx="10515600" cy="1325563"/>
          </a:xfrm>
        </p:spPr>
        <p:txBody>
          <a:bodyPr/>
          <a:lstStyle/>
          <a:p>
            <a:r>
              <a:rPr lang="en-US" b="1" dirty="0"/>
              <a:t>Marriage Vows</a:t>
            </a:r>
          </a:p>
        </p:txBody>
      </p:sp>
    </p:spTree>
    <p:extLst>
      <p:ext uri="{BB962C8B-B14F-4D97-AF65-F5344CB8AC3E}">
        <p14:creationId xmlns:p14="http://schemas.microsoft.com/office/powerpoint/2010/main" val="82327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4" y="1"/>
            <a:ext cx="12099636" cy="6858000"/>
          </a:xfrm>
        </p:spPr>
        <p:txBody>
          <a:bodyPr>
            <a:normAutofit/>
          </a:bodyPr>
          <a:lstStyle/>
          <a:p>
            <a:r>
              <a:rPr lang="en-US" dirty="0"/>
              <a:t>Do you now take this woman, whose hand you hold to be your lawful wedded wife. Do you solemnly promise, before God and these witnesses, that you will love, honor, and cherish her, in sickness and in health, for richer, for poorer, for better for worse, and that forsaking all others for her alone, you will faithfully perform to her all the duties which a husband owes to a wife, so long as you both shall live? </a:t>
            </a:r>
          </a:p>
        </p:txBody>
      </p:sp>
    </p:spTree>
    <p:extLst>
      <p:ext uri="{BB962C8B-B14F-4D97-AF65-F5344CB8AC3E}">
        <p14:creationId xmlns:p14="http://schemas.microsoft.com/office/powerpoint/2010/main" val="19056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 y="117447"/>
            <a:ext cx="12057776" cy="6602136"/>
          </a:xfrm>
        </p:spPr>
        <p:txBody>
          <a:bodyPr/>
          <a:lstStyle/>
          <a:p>
            <a:r>
              <a:rPr lang="en-US" dirty="0"/>
              <a:t>I ____ take thee _____ to be my wedded wife, to have and to hold from this day forward, for better or for worse, for richer for poorer, in sickness and in health, to love and to cherish, till death do us part, according to God’s holy ordinance, and thereto I give my pledge.</a:t>
            </a:r>
          </a:p>
        </p:txBody>
      </p:sp>
    </p:spTree>
    <p:extLst>
      <p:ext uri="{BB962C8B-B14F-4D97-AF65-F5344CB8AC3E}">
        <p14:creationId xmlns:p14="http://schemas.microsoft.com/office/powerpoint/2010/main" val="2268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861" y="0"/>
            <a:ext cx="10515600" cy="1325563"/>
          </a:xfrm>
        </p:spPr>
        <p:txBody>
          <a:bodyPr/>
          <a:lstStyle/>
          <a:p>
            <a:pPr algn="ctr"/>
            <a:r>
              <a:rPr lang="en-US" b="1" dirty="0">
                <a:solidFill>
                  <a:srgbClr val="FFFF00"/>
                </a:solidFill>
              </a:rPr>
              <a:t>The Desire Of Every Wife </a:t>
            </a:r>
          </a:p>
        </p:txBody>
      </p:sp>
      <p:sp>
        <p:nvSpPr>
          <p:cNvPr id="3" name="Content Placeholder 2"/>
          <p:cNvSpPr>
            <a:spLocks noGrp="1"/>
          </p:cNvSpPr>
          <p:nvPr>
            <p:ph idx="1"/>
          </p:nvPr>
        </p:nvSpPr>
        <p:spPr>
          <a:xfrm>
            <a:off x="139960" y="1810139"/>
            <a:ext cx="7856376" cy="4366824"/>
          </a:xfrm>
        </p:spPr>
        <p:txBody>
          <a:bodyPr>
            <a:normAutofit lnSpcReduction="10000"/>
          </a:bodyPr>
          <a:lstStyle/>
          <a:p>
            <a:pPr marL="0" indent="0">
              <a:buNone/>
            </a:pPr>
            <a:r>
              <a:rPr lang="en-US" sz="3600" dirty="0"/>
              <a:t>1. To be loved by her husband  -                            </a:t>
            </a:r>
            <a:r>
              <a:rPr lang="en-US" sz="3600" i="1" dirty="0"/>
              <a:t>I Corinthians 13:1-8</a:t>
            </a:r>
          </a:p>
          <a:p>
            <a:pPr marL="0" indent="0">
              <a:buNone/>
            </a:pPr>
            <a:r>
              <a:rPr lang="en-US" sz="3600" dirty="0"/>
              <a:t>2. To feel secure in her husbands love  -  </a:t>
            </a:r>
            <a:r>
              <a:rPr lang="en-US" sz="3600" i="1" dirty="0"/>
              <a:t>Proverbs 31:10-12</a:t>
            </a:r>
          </a:p>
          <a:p>
            <a:pPr marL="0" indent="0">
              <a:buNone/>
            </a:pPr>
            <a:r>
              <a:rPr lang="en-US" sz="3600" dirty="0"/>
              <a:t>3. To sense she is cherished by her husband  - </a:t>
            </a:r>
            <a:r>
              <a:rPr lang="en-US" sz="3600" i="1" dirty="0"/>
              <a:t>Ephesians 5:29</a:t>
            </a:r>
          </a:p>
          <a:p>
            <a:pPr marL="0" indent="0">
              <a:buNone/>
            </a:pPr>
            <a:r>
              <a:rPr lang="en-US" sz="3600" dirty="0"/>
              <a:t>4. To have intimacy with her husband  -    </a:t>
            </a:r>
            <a:r>
              <a:rPr lang="en-US" sz="3600" i="1" dirty="0"/>
              <a:t>I Corinthians 7:1-5</a:t>
            </a:r>
          </a:p>
          <a:p>
            <a:endParaRPr lang="en-US" sz="3600" dirty="0"/>
          </a:p>
        </p:txBody>
      </p:sp>
      <p:pic>
        <p:nvPicPr>
          <p:cNvPr id="4" name="Picture 3"/>
          <p:cNvPicPr>
            <a:picLocks noChangeAspect="1"/>
          </p:cNvPicPr>
          <p:nvPr/>
        </p:nvPicPr>
        <p:blipFill>
          <a:blip r:embed="rId2"/>
          <a:stretch>
            <a:fillRect/>
          </a:stretch>
        </p:blipFill>
        <p:spPr>
          <a:xfrm>
            <a:off x="7680894" y="1744825"/>
            <a:ext cx="4511106" cy="3178920"/>
          </a:xfrm>
          <a:prstGeom prst="rect">
            <a:avLst/>
          </a:prstGeom>
        </p:spPr>
      </p:pic>
    </p:spTree>
    <p:extLst>
      <p:ext uri="{BB962C8B-B14F-4D97-AF65-F5344CB8AC3E}">
        <p14:creationId xmlns:p14="http://schemas.microsoft.com/office/powerpoint/2010/main" val="307661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2" y="365125"/>
            <a:ext cx="6428791" cy="6380908"/>
          </a:xfrm>
        </p:spPr>
        <p:txBody>
          <a:bodyPr>
            <a:normAutofit fontScale="90000"/>
          </a:bodyPr>
          <a:lstStyle/>
          <a:p>
            <a:pPr algn="ctr"/>
            <a:r>
              <a:rPr lang="en-US" dirty="0"/>
              <a:t>The number one complaint given by wives about their husbands is that their husbands do not make them feel cherished.</a:t>
            </a:r>
            <a:br>
              <a:rPr lang="en-US" dirty="0"/>
            </a:br>
            <a:br>
              <a:rPr lang="en-US" dirty="0"/>
            </a:br>
            <a:r>
              <a:rPr lang="en-US" i="1" dirty="0"/>
              <a:t>	Shelly White - "Cherish simply means to me that I am more important to my husband than his job, the children, his hobbies, and 	even his own self."</a:t>
            </a:r>
            <a:br>
              <a:rPr lang="en-US" dirty="0"/>
            </a:br>
            <a:endParaRPr lang="en-US" dirty="0"/>
          </a:p>
        </p:txBody>
      </p:sp>
      <p:pic>
        <p:nvPicPr>
          <p:cNvPr id="3" name="Picture 2"/>
          <p:cNvPicPr>
            <a:picLocks noChangeAspect="1"/>
          </p:cNvPicPr>
          <p:nvPr/>
        </p:nvPicPr>
        <p:blipFill>
          <a:blip r:embed="rId2"/>
          <a:stretch>
            <a:fillRect/>
          </a:stretch>
        </p:blipFill>
        <p:spPr>
          <a:xfrm>
            <a:off x="7134727" y="161499"/>
            <a:ext cx="4707942" cy="6584534"/>
          </a:xfrm>
          <a:prstGeom prst="rect">
            <a:avLst/>
          </a:prstGeom>
        </p:spPr>
      </p:pic>
    </p:spTree>
    <p:extLst>
      <p:ext uri="{BB962C8B-B14F-4D97-AF65-F5344CB8AC3E}">
        <p14:creationId xmlns:p14="http://schemas.microsoft.com/office/powerpoint/2010/main" val="33253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81000"/>
            <a:ext cx="2895600" cy="6019800"/>
          </a:xfrm>
          <a:solidFill>
            <a:srgbClr val="FFFF00"/>
          </a:solidFill>
          <a:ln w="57150">
            <a:solidFill>
              <a:schemeClr val="bg1"/>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b="1" i="1" dirty="0"/>
              <a:t>A husband’s failure to cherish his wife will result in the break down of the marital relationship</a:t>
            </a:r>
          </a:p>
        </p:txBody>
      </p:sp>
      <p:pic>
        <p:nvPicPr>
          <p:cNvPr id="6146" name="Picture 2"/>
          <p:cNvPicPr>
            <a:picLocks noChangeAspect="1" noChangeArrowheads="1"/>
          </p:cNvPicPr>
          <p:nvPr/>
        </p:nvPicPr>
        <p:blipFill>
          <a:blip r:embed="rId3" cstate="print"/>
          <a:srcRect/>
          <a:stretch>
            <a:fillRect/>
          </a:stretch>
        </p:blipFill>
        <p:spPr bwMode="auto">
          <a:xfrm>
            <a:off x="1653948" y="1294129"/>
            <a:ext cx="2697157"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4" cstate="print">
            <a:lum bright="-10000"/>
          </a:blip>
          <a:srcRect l="2209" t="8826" b="13215"/>
          <a:stretch>
            <a:fillRect/>
          </a:stretch>
        </p:blipFill>
        <p:spPr bwMode="auto">
          <a:xfrm flipH="1">
            <a:off x="7571489" y="1378299"/>
            <a:ext cx="2925792"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5" name="Rectangle 4"/>
          <p:cNvSpPr/>
          <p:nvPr/>
        </p:nvSpPr>
        <p:spPr>
          <a:xfrm rot="528555">
            <a:off x="4990733" y="810690"/>
            <a:ext cx="2792528" cy="707886"/>
          </a:xfrm>
          <a:prstGeom prst="rect">
            <a:avLst/>
          </a:prstGeom>
          <a:solidFill>
            <a:schemeClr val="bg2">
              <a:lumMod val="40000"/>
              <a:lumOff val="6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4000" b="1" dirty="0"/>
              <a:t>Resentment</a:t>
            </a:r>
          </a:p>
        </p:txBody>
      </p:sp>
      <p:sp>
        <p:nvSpPr>
          <p:cNvPr id="6148" name="Rectangle 4"/>
          <p:cNvSpPr>
            <a:spLocks noChangeArrowheads="1"/>
          </p:cNvSpPr>
          <p:nvPr/>
        </p:nvSpPr>
        <p:spPr bwMode="auto">
          <a:xfrm rot="20728721">
            <a:off x="1676387" y="700922"/>
            <a:ext cx="2578931" cy="707886"/>
          </a:xfrm>
          <a:prstGeom prst="rect">
            <a:avLst/>
          </a:prstGeom>
          <a:solidFill>
            <a:srgbClr val="00B0F0"/>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4000" b="1" dirty="0">
                <a:solidFill>
                  <a:schemeClr val="bg1"/>
                </a:solidFill>
                <a:ea typeface="Times New Roman" pitchFamily="18" charset="0"/>
                <a:cs typeface="Arial" pitchFamily="34" charset="0"/>
              </a:rPr>
              <a:t>Bitterness</a:t>
            </a:r>
            <a:endParaRPr lang="en-US" sz="4000" b="1" dirty="0">
              <a:solidFill>
                <a:schemeClr val="bg1"/>
              </a:solidFill>
              <a:cs typeface="Arial" pitchFamily="34" charset="0"/>
            </a:endParaRPr>
          </a:p>
        </p:txBody>
      </p:sp>
      <p:sp>
        <p:nvSpPr>
          <p:cNvPr id="9" name="Rectangle 8"/>
          <p:cNvSpPr/>
          <p:nvPr/>
        </p:nvSpPr>
        <p:spPr>
          <a:xfrm rot="391423">
            <a:off x="6338025" y="4671010"/>
            <a:ext cx="3741592" cy="1323439"/>
          </a:xfrm>
          <a:prstGeom prst="rect">
            <a:avLst/>
          </a:prstGeom>
          <a:solidFill>
            <a:schemeClr val="accent3"/>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b="1" dirty="0">
                <a:solidFill>
                  <a:schemeClr val="bg1"/>
                </a:solidFill>
              </a:rPr>
              <a:t>Breakdown in communication</a:t>
            </a:r>
          </a:p>
        </p:txBody>
      </p:sp>
      <p:sp>
        <p:nvSpPr>
          <p:cNvPr id="10" name="Rectangle 9"/>
          <p:cNvSpPr/>
          <p:nvPr/>
        </p:nvSpPr>
        <p:spPr>
          <a:xfrm rot="20482894">
            <a:off x="4013084" y="3287425"/>
            <a:ext cx="3951968" cy="707886"/>
          </a:xfrm>
          <a:prstGeom prst="rect">
            <a:avLst/>
          </a:prstGeom>
          <a:solidFill>
            <a:srgbClr val="00B050"/>
          </a:solidFill>
          <a:ln>
            <a:solidFill>
              <a:schemeClr val="bg1"/>
            </a:solidFill>
          </a:ln>
        </p:spPr>
        <p:txBody>
          <a:bodyPr wrap="square">
            <a:spAutoFit/>
          </a:bodyPr>
          <a:lstStyle/>
          <a:p>
            <a:pPr algn="ctr"/>
            <a:r>
              <a:rPr lang="en-US" sz="4000" b="1" dirty="0">
                <a:solidFill>
                  <a:schemeClr val="bg1"/>
                </a:solidFill>
                <a:latin typeface="Adelon" pitchFamily="2" charset="0"/>
                <a:ea typeface="Adelon" pitchFamily="2" charset="0"/>
              </a:rPr>
              <a:t>Loss of intimacy </a:t>
            </a:r>
          </a:p>
        </p:txBody>
      </p:sp>
      <p:sp>
        <p:nvSpPr>
          <p:cNvPr id="12" name="Rectangle 11"/>
          <p:cNvSpPr/>
          <p:nvPr/>
        </p:nvSpPr>
        <p:spPr>
          <a:xfrm rot="1294403">
            <a:off x="2283857" y="5030292"/>
            <a:ext cx="2057400" cy="707886"/>
          </a:xfrm>
          <a:prstGeom prst="rect">
            <a:avLst/>
          </a:prstGeom>
          <a:solidFill>
            <a:srgbClr val="C00000"/>
          </a:solidFill>
          <a:ln>
            <a:solidFill>
              <a:schemeClr val="bg1"/>
            </a:solidFill>
          </a:ln>
        </p:spPr>
        <p:txBody>
          <a:bodyPr wrap="square">
            <a:spAutoFit/>
          </a:bodyPr>
          <a:lstStyle/>
          <a:p>
            <a:r>
              <a:rPr lang="en-US" sz="4000" dirty="0">
                <a:solidFill>
                  <a:schemeClr val="bg1"/>
                </a:solidFill>
                <a:latin typeface="4990810" pitchFamily="2" charset="0"/>
              </a:rPr>
              <a:t> </a:t>
            </a:r>
            <a:r>
              <a:rPr lang="en-US" sz="4000" b="1" dirty="0">
                <a:solidFill>
                  <a:schemeClr val="bg1"/>
                </a:solidFill>
                <a:latin typeface="4990810" pitchFamily="2" charset="0"/>
              </a:rPr>
              <a:t>Fighting</a:t>
            </a:r>
            <a:r>
              <a:rPr lang="en-US" sz="4000" dirty="0">
                <a:solidFill>
                  <a:schemeClr val="bg1"/>
                </a:solidFill>
                <a:latin typeface="4990810" pitchFamily="2" charset="0"/>
              </a:rPr>
              <a:t> </a:t>
            </a:r>
            <a:endParaRPr lang="en-US" sz="4000" b="1" dirty="0">
              <a:solidFill>
                <a:schemeClr val="bg1"/>
              </a:solidFill>
              <a:latin typeface="4990810" pitchFamily="2" charset="0"/>
            </a:endParaRPr>
          </a:p>
        </p:txBody>
      </p:sp>
      <p:sp>
        <p:nvSpPr>
          <p:cNvPr id="3" name="Rectangle 2"/>
          <p:cNvSpPr/>
          <p:nvPr/>
        </p:nvSpPr>
        <p:spPr>
          <a:xfrm rot="20546053">
            <a:off x="2044620" y="2567109"/>
            <a:ext cx="1981199" cy="91440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delon" pitchFamily="2" charset="0"/>
                <a:ea typeface="Adelon" pitchFamily="2" charset="0"/>
              </a:rPr>
              <a:t>Anger</a:t>
            </a:r>
            <a:endParaRPr lang="en-US" sz="3600" dirty="0">
              <a:solidFill>
                <a:schemeClr val="bg1"/>
              </a:solidFill>
            </a:endParaRPr>
          </a:p>
        </p:txBody>
      </p:sp>
      <p:sp>
        <p:nvSpPr>
          <p:cNvPr id="4" name="Rectangle 3"/>
          <p:cNvSpPr/>
          <p:nvPr/>
        </p:nvSpPr>
        <p:spPr>
          <a:xfrm rot="1021254">
            <a:off x="8053572" y="2378649"/>
            <a:ext cx="2506833" cy="914400"/>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argau" pitchFamily="2" charset="0"/>
                <a:ea typeface="Aargau" pitchFamily="2" charset="0"/>
              </a:rPr>
              <a:t>Arguments</a:t>
            </a:r>
            <a:endParaRPr lang="en-US" sz="3600" dirty="0"/>
          </a:p>
        </p:txBody>
      </p:sp>
    </p:spTree>
    <p:extLst>
      <p:ext uri="{BB962C8B-B14F-4D97-AF65-F5344CB8AC3E}">
        <p14:creationId xmlns:p14="http://schemas.microsoft.com/office/powerpoint/2010/main" val="111684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8"/>
                                        </p:tgtEl>
                                        <p:attrNameLst>
                                          <p:attrName>style.visibility</p:attrName>
                                        </p:attrNameLst>
                                      </p:cBhvr>
                                      <p:to>
                                        <p:strVal val="visible"/>
                                      </p:to>
                                    </p:set>
                                    <p:anim to="" calcmode="lin" valueType="num">
                                      <p:cBhvr>
                                        <p:cTn id="17" dur="1" fill="hold"/>
                                        <p:tgtEl>
                                          <p:spTgt spid="614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randombar(horizont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148" grpId="0" animBg="1"/>
      <p:bldP spid="9" grpId="0" animBg="1"/>
      <p:bldP spid="10" grpId="0" animBg="1"/>
      <p:bldP spid="12" grpId="0" animBg="1"/>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6858000" cy="6858000"/>
          </a:xfrm>
          <a:prstGeom prst="rect">
            <a:avLst/>
          </a:prstGeom>
        </p:spPr>
      </p:pic>
      <p:sp>
        <p:nvSpPr>
          <p:cNvPr id="2" name="Rectangle 1"/>
          <p:cNvSpPr/>
          <p:nvPr/>
        </p:nvSpPr>
        <p:spPr>
          <a:xfrm>
            <a:off x="7185890" y="1886635"/>
            <a:ext cx="4821383" cy="2554545"/>
          </a:xfrm>
          <a:prstGeom prst="rect">
            <a:avLst/>
          </a:prstGeom>
        </p:spPr>
        <p:txBody>
          <a:bodyPr wrap="square">
            <a:spAutoFit/>
          </a:bodyPr>
          <a:lstStyle/>
          <a:p>
            <a:pPr algn="ctr"/>
            <a:r>
              <a:rPr lang="en-US" sz="4000" i="1" dirty="0"/>
              <a:t>“My soul, wait thou only upon God; for my expectation is from him.” (Psalm 62:5) </a:t>
            </a:r>
          </a:p>
        </p:txBody>
      </p:sp>
    </p:spTree>
    <p:extLst>
      <p:ext uri="{BB962C8B-B14F-4D97-AF65-F5344CB8AC3E}">
        <p14:creationId xmlns:p14="http://schemas.microsoft.com/office/powerpoint/2010/main" val="33214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l="28049" r="16395"/>
          <a:stretch/>
        </p:blipFill>
        <p:spPr>
          <a:xfrm>
            <a:off x="20" y="10"/>
            <a:ext cx="12191980"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74237" y="914401"/>
            <a:ext cx="3657599" cy="4781697"/>
          </a:xfrm>
        </p:spPr>
        <p:txBody>
          <a:bodyPr vert="horz" lIns="91440" tIns="45720" rIns="91440" bIns="45720" rtlCol="0" anchor="ctr">
            <a:normAutofit/>
          </a:bodyPr>
          <a:lstStyle/>
          <a:p>
            <a:pPr algn="ctr">
              <a:lnSpc>
                <a:spcPct val="80000"/>
              </a:lnSpc>
            </a:pPr>
            <a:r>
              <a:rPr lang="en-US" sz="5400" b="1" dirty="0"/>
              <a:t>The success of a marriage depends on                   the wife reverencing her husband</a:t>
            </a:r>
          </a:p>
        </p:txBody>
      </p:sp>
    </p:spTree>
    <p:extLst>
      <p:ext uri="{BB962C8B-B14F-4D97-AF65-F5344CB8AC3E}">
        <p14:creationId xmlns:p14="http://schemas.microsoft.com/office/powerpoint/2010/main" val="23369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5976" y="0"/>
            <a:ext cx="10420047" cy="6858000"/>
          </a:xfrm>
          <a:prstGeom prst="rect">
            <a:avLst/>
          </a:prstGeom>
        </p:spPr>
      </p:pic>
      <p:sp>
        <p:nvSpPr>
          <p:cNvPr id="2" name="Title 1"/>
          <p:cNvSpPr>
            <a:spLocks noGrp="1"/>
          </p:cNvSpPr>
          <p:nvPr>
            <p:ph type="title"/>
          </p:nvPr>
        </p:nvSpPr>
        <p:spPr>
          <a:xfrm>
            <a:off x="790423" y="407071"/>
            <a:ext cx="10515600" cy="1325563"/>
          </a:xfrm>
        </p:spPr>
        <p:txBody>
          <a:bodyPr/>
          <a:lstStyle/>
          <a:p>
            <a:pPr algn="ctr"/>
            <a:r>
              <a:rPr lang="en-US" dirty="0">
                <a:effectLst>
                  <a:glow rad="101600">
                    <a:schemeClr val="bg1">
                      <a:alpha val="60000"/>
                    </a:schemeClr>
                  </a:glow>
                </a:effectLst>
              </a:rPr>
              <a:t>Marriage Vows</a:t>
            </a:r>
          </a:p>
        </p:txBody>
      </p:sp>
    </p:spTree>
    <p:extLst>
      <p:ext uri="{BB962C8B-B14F-4D97-AF65-F5344CB8AC3E}">
        <p14:creationId xmlns:p14="http://schemas.microsoft.com/office/powerpoint/2010/main" val="357863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5" y="0"/>
            <a:ext cx="12127345" cy="6700982"/>
          </a:xfrm>
        </p:spPr>
        <p:txBody>
          <a:bodyPr>
            <a:normAutofit/>
          </a:bodyPr>
          <a:lstStyle/>
          <a:p>
            <a:r>
              <a:rPr lang="en-US" dirty="0"/>
              <a:t>Do you now take this man, whose hand you hold to be your lawful wedded husband. Do you solemnly promise, before God and these witnesses, that you will love, honor and obey him, in sickness and in health, for richer for poorer, for better for worse, and that forsaking all others for him alone, you will faithfully perform to him all the duties which a wife owes to a husband, so long as you both shall live? </a:t>
            </a:r>
          </a:p>
        </p:txBody>
      </p:sp>
    </p:spTree>
    <p:extLst>
      <p:ext uri="{BB962C8B-B14F-4D97-AF65-F5344CB8AC3E}">
        <p14:creationId xmlns:p14="http://schemas.microsoft.com/office/powerpoint/2010/main" val="714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25" y="58723"/>
            <a:ext cx="11836866" cy="6799277"/>
          </a:xfrm>
        </p:spPr>
        <p:txBody>
          <a:bodyPr/>
          <a:lstStyle/>
          <a:p>
            <a:r>
              <a:rPr lang="en-US" dirty="0"/>
              <a:t>I _____take thee _____ to be my wedded husband, to have and to hold from this day forward, for better or for worse, for richer, for poorer, in sickness and in health, to love and </a:t>
            </a:r>
            <a:r>
              <a:rPr lang="en-US"/>
              <a:t>to obey, </a:t>
            </a:r>
            <a:r>
              <a:rPr lang="en-US" dirty="0"/>
              <a:t>till death do us part, according to God’s holy ordinance and thereto I give my pledge.</a:t>
            </a:r>
          </a:p>
        </p:txBody>
      </p:sp>
    </p:spTree>
    <p:extLst>
      <p:ext uri="{BB962C8B-B14F-4D97-AF65-F5344CB8AC3E}">
        <p14:creationId xmlns:p14="http://schemas.microsoft.com/office/powerpoint/2010/main" val="23757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49" y="365125"/>
            <a:ext cx="11513975" cy="1325563"/>
          </a:xfrm>
        </p:spPr>
        <p:txBody>
          <a:bodyPr/>
          <a:lstStyle/>
          <a:p>
            <a:r>
              <a:rPr lang="en-US" b="1" dirty="0">
                <a:solidFill>
                  <a:srgbClr val="FFFF00"/>
                </a:solidFill>
              </a:rPr>
              <a:t>What does it mean to Reverence your Husband?</a:t>
            </a:r>
          </a:p>
        </p:txBody>
      </p:sp>
      <p:sp>
        <p:nvSpPr>
          <p:cNvPr id="3" name="Content Placeholder 2"/>
          <p:cNvSpPr>
            <a:spLocks noGrp="1"/>
          </p:cNvSpPr>
          <p:nvPr>
            <p:ph idx="1"/>
          </p:nvPr>
        </p:nvSpPr>
        <p:spPr>
          <a:xfrm>
            <a:off x="149290" y="1825624"/>
            <a:ext cx="6503437" cy="5032375"/>
          </a:xfrm>
        </p:spPr>
        <p:txBody>
          <a:bodyPr>
            <a:normAutofit/>
          </a:bodyPr>
          <a:lstStyle/>
          <a:p>
            <a:r>
              <a:rPr lang="en-US" sz="3600" dirty="0"/>
              <a:t>Reverence  -  (Greek)  =	To feel respect for;  to show deference to; to have a reverential fear.</a:t>
            </a:r>
          </a:p>
          <a:p>
            <a:r>
              <a:rPr lang="en-US" sz="3600" dirty="0"/>
              <a:t>Reverence  -  (English)  = A feeling or attitude of deep respect, love, awe, and esteem;  to regard with deep respect and affection;  to honor;  to give adoration.</a:t>
            </a:r>
          </a:p>
          <a:p>
            <a:endParaRPr lang="en-US" sz="3600" dirty="0"/>
          </a:p>
        </p:txBody>
      </p:sp>
      <p:pic>
        <p:nvPicPr>
          <p:cNvPr id="4" name="Picture 3"/>
          <p:cNvPicPr>
            <a:picLocks noChangeAspect="1"/>
          </p:cNvPicPr>
          <p:nvPr/>
        </p:nvPicPr>
        <p:blipFill>
          <a:blip r:embed="rId2"/>
          <a:stretch>
            <a:fillRect/>
          </a:stretch>
        </p:blipFill>
        <p:spPr>
          <a:xfrm>
            <a:off x="6867329" y="2294604"/>
            <a:ext cx="4722651" cy="3085465"/>
          </a:xfrm>
          <a:prstGeom prst="rect">
            <a:avLst/>
          </a:prstGeom>
        </p:spPr>
      </p:pic>
      <p:pic>
        <p:nvPicPr>
          <p:cNvPr id="5" name="Picture 4"/>
          <p:cNvPicPr>
            <a:picLocks noChangeAspect="1"/>
          </p:cNvPicPr>
          <p:nvPr/>
        </p:nvPicPr>
        <p:blipFill>
          <a:blip r:embed="rId3"/>
          <a:stretch>
            <a:fillRect/>
          </a:stretch>
        </p:blipFill>
        <p:spPr>
          <a:xfrm>
            <a:off x="6867329" y="2294604"/>
            <a:ext cx="4762500" cy="3171825"/>
          </a:xfrm>
          <a:prstGeom prst="rect">
            <a:avLst/>
          </a:prstGeom>
        </p:spPr>
      </p:pic>
    </p:spTree>
    <p:extLst>
      <p:ext uri="{BB962C8B-B14F-4D97-AF65-F5344CB8AC3E}">
        <p14:creationId xmlns:p14="http://schemas.microsoft.com/office/powerpoint/2010/main" val="76007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500"/>
                                        <p:tgtEl>
                                          <p:spTgt spid="5"/>
                                        </p:tgtEl>
                                      </p:cBhvr>
                                    </p:animEffect>
                                    <p:set>
                                      <p:cBhvr>
                                        <p:cTn id="1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glow rad="101600">
                    <a:prstClr val="white">
                      <a:alpha val="60000"/>
                    </a:prstClr>
                  </a:glow>
                </a:effectLst>
                <a:uLnTx/>
                <a:uFillTx/>
                <a:latin typeface="Calibri Light" panose="020F0302020204030204"/>
                <a:ea typeface="+mj-ea"/>
                <a:cs typeface="+mj-cs"/>
              </a:rPr>
              <a:t>Satan sows tares among God’s wheat</a:t>
            </a:r>
            <a:br>
              <a:rPr kumimoji="0" lang="en-US" sz="4400" b="1" i="0" u="none" strike="noStrike" kern="1200" cap="none" spc="0" normalizeH="0" baseline="0" noProof="0" dirty="0">
                <a:ln>
                  <a:noFill/>
                </a:ln>
                <a:solidFill>
                  <a:prstClr val="black"/>
                </a:solidFill>
                <a:effectLst>
                  <a:glow rad="101600">
                    <a:prstClr val="white">
                      <a:alpha val="60000"/>
                    </a:prstClr>
                  </a:glow>
                </a:effectLst>
                <a:uLnTx/>
                <a:uFillTx/>
                <a:latin typeface="Calibri Light" panose="020F0302020204030204"/>
                <a:ea typeface="+mj-ea"/>
                <a:cs typeface="+mj-cs"/>
              </a:rPr>
            </a:br>
            <a:endParaRPr kumimoji="0" lang="en-US" sz="4400" b="1" i="0" u="none" strike="noStrike" kern="1200" cap="none" spc="0" normalizeH="0" baseline="0" noProof="0" dirty="0">
              <a:ln>
                <a:noFill/>
              </a:ln>
              <a:solidFill>
                <a:prstClr val="black"/>
              </a:solidFill>
              <a:effectLst>
                <a:glow rad="101600">
                  <a:prstClr val="white">
                    <a:alpha val="60000"/>
                  </a:prstClr>
                </a:glow>
              </a:effectLst>
              <a:uLnTx/>
              <a:uFillTx/>
              <a:latin typeface="Calibri Light" panose="020F0302020204030204"/>
              <a:ea typeface="+mj-ea"/>
              <a:cs typeface="+mj-cs"/>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7315200"/>
          </a:xfrm>
          <a:prstGeom prst="rect">
            <a:avLst/>
          </a:prstGeom>
        </p:spPr>
      </p:pic>
      <p:sp>
        <p:nvSpPr>
          <p:cNvPr id="2" name="Title 1"/>
          <p:cNvSpPr>
            <a:spLocks noGrp="1"/>
          </p:cNvSpPr>
          <p:nvPr>
            <p:ph type="title"/>
          </p:nvPr>
        </p:nvSpPr>
        <p:spPr>
          <a:xfrm>
            <a:off x="0" y="1004839"/>
            <a:ext cx="5365102" cy="1325563"/>
          </a:xfrm>
        </p:spPr>
        <p:txBody>
          <a:bodyPr>
            <a:normAutofit fontScale="90000"/>
          </a:bodyPr>
          <a:lstStyle/>
          <a:p>
            <a:pPr algn="ctr"/>
            <a:r>
              <a:rPr lang="en-US" b="1" dirty="0">
                <a:solidFill>
                  <a:schemeClr val="bg1"/>
                </a:solidFill>
                <a:effectLst>
                  <a:glow rad="63500">
                    <a:schemeClr val="accent2">
                      <a:satMod val="175000"/>
                      <a:alpha val="40000"/>
                    </a:schemeClr>
                  </a:glow>
                </a:effectLst>
              </a:rPr>
              <a:t>Sara is set forth in the Scriptures as </a:t>
            </a:r>
            <a:br>
              <a:rPr lang="en-US" b="1" dirty="0">
                <a:solidFill>
                  <a:schemeClr val="bg1"/>
                </a:solidFill>
                <a:effectLst>
                  <a:glow rad="63500">
                    <a:schemeClr val="accent2">
                      <a:satMod val="175000"/>
                      <a:alpha val="40000"/>
                    </a:schemeClr>
                  </a:glow>
                </a:effectLst>
              </a:rPr>
            </a:br>
            <a:r>
              <a:rPr lang="en-US" b="1" dirty="0">
                <a:solidFill>
                  <a:schemeClr val="bg1"/>
                </a:solidFill>
                <a:effectLst>
                  <a:glow rad="63500">
                    <a:schemeClr val="accent2">
                      <a:satMod val="175000"/>
                      <a:alpha val="40000"/>
                    </a:schemeClr>
                  </a:glow>
                </a:effectLst>
              </a:rPr>
              <a:t>a woman who reverenced her husband </a:t>
            </a:r>
            <a:br>
              <a:rPr lang="en-US" b="1" dirty="0">
                <a:solidFill>
                  <a:schemeClr val="bg1"/>
                </a:solidFill>
                <a:effectLst>
                  <a:glow rad="63500">
                    <a:schemeClr val="accent2">
                      <a:satMod val="175000"/>
                      <a:alpha val="40000"/>
                    </a:schemeClr>
                  </a:glow>
                </a:effectLst>
              </a:rPr>
            </a:br>
            <a:r>
              <a:rPr lang="en-US" b="1" i="1" dirty="0">
                <a:solidFill>
                  <a:schemeClr val="bg1"/>
                </a:solidFill>
                <a:effectLst>
                  <a:glow rad="63500">
                    <a:schemeClr val="accent2">
                      <a:satMod val="175000"/>
                      <a:alpha val="40000"/>
                    </a:schemeClr>
                  </a:glow>
                </a:effectLst>
              </a:rPr>
              <a:t>(1 Peter 3:1-6)</a:t>
            </a:r>
          </a:p>
        </p:txBody>
      </p:sp>
      <p:sp>
        <p:nvSpPr>
          <p:cNvPr id="3" name="Content Placeholder 2"/>
          <p:cNvSpPr>
            <a:spLocks noGrp="1"/>
          </p:cNvSpPr>
          <p:nvPr>
            <p:ph idx="1"/>
          </p:nvPr>
        </p:nvSpPr>
        <p:spPr>
          <a:xfrm>
            <a:off x="65314" y="3465869"/>
            <a:ext cx="6941975" cy="4506783"/>
          </a:xfrm>
        </p:spPr>
        <p:txBody>
          <a:bodyPr>
            <a:normAutofit/>
          </a:bodyPr>
          <a:lstStyle/>
          <a:p>
            <a:r>
              <a:rPr lang="en-US" sz="4000" dirty="0">
                <a:effectLst>
                  <a:glow rad="101600">
                    <a:schemeClr val="bg1">
                      <a:alpha val="60000"/>
                    </a:schemeClr>
                  </a:glow>
                </a:effectLst>
              </a:rPr>
              <a:t>Right actions  - </a:t>
            </a:r>
            <a:r>
              <a:rPr lang="en-US" sz="4000" i="1" dirty="0">
                <a:effectLst>
                  <a:glow rad="101600">
                    <a:schemeClr val="bg1">
                      <a:alpha val="60000"/>
                    </a:schemeClr>
                  </a:glow>
                </a:effectLst>
              </a:rPr>
              <a:t>I Peter 3:1</a:t>
            </a:r>
          </a:p>
          <a:p>
            <a:r>
              <a:rPr lang="en-US" sz="4000" dirty="0">
                <a:effectLst>
                  <a:glow rad="101600">
                    <a:schemeClr val="bg1">
                      <a:alpha val="60000"/>
                    </a:schemeClr>
                  </a:glow>
                </a:effectLst>
              </a:rPr>
              <a:t>Right attitudes - </a:t>
            </a:r>
            <a:r>
              <a:rPr lang="en-US" sz="4000" i="1" dirty="0">
                <a:effectLst>
                  <a:glow rad="101600">
                    <a:schemeClr val="bg1">
                      <a:alpha val="60000"/>
                    </a:schemeClr>
                  </a:glow>
                </a:effectLst>
              </a:rPr>
              <a:t>I Peter 3:2</a:t>
            </a:r>
          </a:p>
          <a:p>
            <a:r>
              <a:rPr lang="en-US" sz="4000" dirty="0">
                <a:effectLst>
                  <a:glow rad="101600">
                    <a:schemeClr val="bg1">
                      <a:alpha val="60000"/>
                    </a:schemeClr>
                  </a:glow>
                </a:effectLst>
              </a:rPr>
              <a:t>Right adornment - </a:t>
            </a:r>
            <a:r>
              <a:rPr lang="en-US" sz="4000" i="1" dirty="0">
                <a:effectLst>
                  <a:glow rad="101600">
                    <a:schemeClr val="bg1">
                      <a:alpha val="60000"/>
                    </a:schemeClr>
                  </a:glow>
                </a:effectLst>
              </a:rPr>
              <a:t>I Peter 3:3-4</a:t>
            </a:r>
          </a:p>
          <a:p>
            <a:r>
              <a:rPr lang="en-US" sz="4000" dirty="0">
                <a:effectLst>
                  <a:glow rad="101600">
                    <a:schemeClr val="bg1">
                      <a:alpha val="60000"/>
                    </a:schemeClr>
                  </a:glow>
                </a:effectLst>
              </a:rPr>
              <a:t>Right attention - </a:t>
            </a:r>
            <a:r>
              <a:rPr lang="en-US" sz="4000" i="1" dirty="0">
                <a:effectLst>
                  <a:glow rad="101600">
                    <a:schemeClr val="bg1">
                      <a:alpha val="60000"/>
                    </a:schemeClr>
                  </a:glow>
                </a:effectLst>
              </a:rPr>
              <a:t>I Peter 3:5-6</a:t>
            </a:r>
          </a:p>
          <a:p>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79010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9228329" y="2370590"/>
            <a:ext cx="2438400" cy="4291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6" name="Picture 2"/>
          <p:cNvPicPr>
            <a:picLocks noChangeAspect="1" noChangeArrowheads="1"/>
          </p:cNvPicPr>
          <p:nvPr/>
        </p:nvPicPr>
        <p:blipFill>
          <a:blip r:embed="rId4" cstate="print"/>
          <a:srcRect/>
          <a:stretch>
            <a:fillRect/>
          </a:stretch>
        </p:blipFill>
        <p:spPr bwMode="auto">
          <a:xfrm>
            <a:off x="3325536" y="3042796"/>
            <a:ext cx="4123887" cy="3759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rot="21052899">
            <a:off x="184347" y="657953"/>
            <a:ext cx="8458200" cy="1938992"/>
          </a:xfrm>
          <a:prstGeom prst="rect">
            <a:avLst/>
          </a:prstGeom>
          <a:solidFill>
            <a:srgbClr val="FF0000"/>
          </a:solidFill>
          <a:ln w="7620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libri" panose="020F0502020204030204"/>
                <a:ea typeface="+mn-ea"/>
                <a:cs typeface="+mn-cs"/>
              </a:rPr>
              <a:t>“A continual dropping in a very rainy day and a contentious woman are alike.” (Proverbs 27:15) </a:t>
            </a:r>
          </a:p>
        </p:txBody>
      </p:sp>
    </p:spTree>
    <p:extLst>
      <p:ext uri="{BB962C8B-B14F-4D97-AF65-F5344CB8AC3E}">
        <p14:creationId xmlns:p14="http://schemas.microsoft.com/office/powerpoint/2010/main" val="28754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a:stretch>
            <a:fillRect/>
          </a:stretch>
        </p:blipFill>
        <p:spPr bwMode="auto">
          <a:xfrm>
            <a:off x="989901" y="744523"/>
            <a:ext cx="3387068" cy="4821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194" name="Picture 2"/>
          <p:cNvPicPr>
            <a:picLocks noChangeAspect="1" noChangeArrowheads="1"/>
          </p:cNvPicPr>
          <p:nvPr/>
        </p:nvPicPr>
        <p:blipFill>
          <a:blip r:embed="rId4" cstate="print"/>
          <a:srcRect l="35127" t="-4657" b="1435"/>
          <a:stretch>
            <a:fillRect/>
          </a:stretch>
        </p:blipFill>
        <p:spPr bwMode="auto">
          <a:xfrm>
            <a:off x="5978555" y="1026952"/>
            <a:ext cx="5277841" cy="4953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37826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4953000"/>
            <a:ext cx="8153400" cy="1754326"/>
          </a:xfrm>
          <a:prstGeom prst="rect">
            <a:avLst/>
          </a:prstGeom>
          <a:solidFill>
            <a:schemeClr val="accent6">
              <a:lumMod val="50000"/>
            </a:schemeClr>
          </a:solidFill>
          <a:ln w="76200">
            <a:solidFill>
              <a:schemeClr val="bg1"/>
            </a:solidFill>
          </a:ln>
          <a:scene3d>
            <a:camera prst="perspectiveLeft"/>
            <a:lightRig rig="threePt" dir="t"/>
          </a:scene3d>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“It is better to dwell in the wilderness,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than with a contentious and an angry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woman.” ( Proverbs 21:19)</a:t>
            </a:r>
          </a:p>
        </p:txBody>
      </p:sp>
      <p:pic>
        <p:nvPicPr>
          <p:cNvPr id="3" name="Picture 2"/>
          <p:cNvPicPr>
            <a:picLocks noChangeAspect="1"/>
          </p:cNvPicPr>
          <p:nvPr/>
        </p:nvPicPr>
        <p:blipFill>
          <a:blip r:embed="rId3"/>
          <a:stretch>
            <a:fillRect/>
          </a:stretch>
        </p:blipFill>
        <p:spPr>
          <a:xfrm>
            <a:off x="2686049" y="270518"/>
            <a:ext cx="6022885" cy="43574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30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2016" y="522513"/>
            <a:ext cx="4478694" cy="5509200"/>
          </a:xfrm>
          <a:prstGeom prst="rect">
            <a:avLst/>
          </a:prstGeom>
          <a:solidFill>
            <a:schemeClr val="accent3">
              <a:lumMod val="75000"/>
            </a:schemeClr>
          </a:solidFill>
          <a:ln w="7620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“It is better to dwell in the corner of the housetop, than with a brawling woman and in a wide house.”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(Proverbs 25:24) </a:t>
            </a:r>
          </a:p>
        </p:txBody>
      </p:sp>
      <p:pic>
        <p:nvPicPr>
          <p:cNvPr id="5" name="Picture 4"/>
          <p:cNvPicPr>
            <a:picLocks noChangeAspect="1"/>
          </p:cNvPicPr>
          <p:nvPr/>
        </p:nvPicPr>
        <p:blipFill>
          <a:blip r:embed="rId3"/>
          <a:stretch>
            <a:fillRect/>
          </a:stretch>
        </p:blipFill>
        <p:spPr>
          <a:xfrm>
            <a:off x="244120" y="70770"/>
            <a:ext cx="5788152" cy="6858000"/>
          </a:xfrm>
          <a:prstGeom prst="rect">
            <a:avLst/>
          </a:prstGeom>
        </p:spPr>
      </p:pic>
    </p:spTree>
    <p:extLst>
      <p:ext uri="{BB962C8B-B14F-4D97-AF65-F5344CB8AC3E}">
        <p14:creationId xmlns:p14="http://schemas.microsoft.com/office/powerpoint/2010/main" val="209447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946" y="124979"/>
            <a:ext cx="11206018" cy="1325563"/>
          </a:xfrm>
        </p:spPr>
        <p:txBody>
          <a:bodyPr/>
          <a:lstStyle/>
          <a:p>
            <a:r>
              <a:rPr lang="en-US" b="1" dirty="0">
                <a:solidFill>
                  <a:srgbClr val="FFFF00"/>
                </a:solidFill>
              </a:rPr>
              <a:t>Why Husbands and Wives React to Each Other</a:t>
            </a:r>
          </a:p>
        </p:txBody>
      </p:sp>
      <p:pic>
        <p:nvPicPr>
          <p:cNvPr id="4" name="Picture 3"/>
          <p:cNvPicPr>
            <a:picLocks noChangeAspect="1"/>
          </p:cNvPicPr>
          <p:nvPr/>
        </p:nvPicPr>
        <p:blipFill>
          <a:blip r:embed="rId2"/>
          <a:stretch>
            <a:fillRect/>
          </a:stretch>
        </p:blipFill>
        <p:spPr>
          <a:xfrm>
            <a:off x="2227819" y="1530351"/>
            <a:ext cx="7595920" cy="4916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1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1327" y="-242453"/>
            <a:ext cx="7772400" cy="1904999"/>
          </a:xfrm>
        </p:spPr>
        <p:txBody>
          <a:bodyPr>
            <a:noAutofit/>
          </a:bodyPr>
          <a:lstStyle/>
          <a:p>
            <a:r>
              <a:rPr lang="en-US" sz="4800" b="1" dirty="0">
                <a:solidFill>
                  <a:srgbClr val="FFFF00"/>
                </a:solidFill>
                <a:effectLst>
                  <a:glow rad="101600">
                    <a:schemeClr val="bg1">
                      <a:alpha val="60000"/>
                    </a:schemeClr>
                  </a:glow>
                </a:effectLst>
              </a:rPr>
              <a:t>Why Husbands React </a:t>
            </a:r>
            <a:br>
              <a:rPr lang="en-US" sz="4800" b="1" dirty="0">
                <a:solidFill>
                  <a:srgbClr val="FFFF00"/>
                </a:solidFill>
                <a:effectLst>
                  <a:glow rad="101600">
                    <a:schemeClr val="bg1">
                      <a:alpha val="60000"/>
                    </a:schemeClr>
                  </a:glow>
                </a:effectLst>
              </a:rPr>
            </a:br>
            <a:r>
              <a:rPr lang="en-US" sz="4800" b="1" dirty="0">
                <a:solidFill>
                  <a:srgbClr val="FFFF00"/>
                </a:solidFill>
                <a:effectLst>
                  <a:glow rad="101600">
                    <a:schemeClr val="bg1">
                      <a:alpha val="60000"/>
                    </a:schemeClr>
                  </a:glow>
                </a:effectLst>
              </a:rPr>
              <a:t>to their Wives </a:t>
            </a:r>
          </a:p>
        </p:txBody>
      </p:sp>
      <p:pic>
        <p:nvPicPr>
          <p:cNvPr id="4" name="Picture 3"/>
          <p:cNvPicPr>
            <a:picLocks noChangeAspect="1"/>
          </p:cNvPicPr>
          <p:nvPr/>
        </p:nvPicPr>
        <p:blipFill>
          <a:blip r:embed="rId3"/>
          <a:stretch>
            <a:fillRect/>
          </a:stretch>
        </p:blipFill>
        <p:spPr>
          <a:xfrm>
            <a:off x="2260243" y="1935616"/>
            <a:ext cx="8053971" cy="4577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452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672" y="152402"/>
            <a:ext cx="6104515" cy="761999"/>
          </a:xfrm>
        </p:spPr>
        <p:txBody>
          <a:bodyPr>
            <a:noAutofit/>
          </a:bodyPr>
          <a:lstStyle/>
          <a:p>
            <a:pPr algn="ctr"/>
            <a:r>
              <a:rPr lang="en-US" sz="4000" b="0" u="sng" dirty="0">
                <a:solidFill>
                  <a:srgbClr val="FFFF00"/>
                </a:solidFill>
                <a:effectLst>
                  <a:glow rad="101600">
                    <a:schemeClr val="bg1">
                      <a:alpha val="60000"/>
                    </a:schemeClr>
                  </a:glow>
                </a:effectLst>
              </a:rPr>
              <a:t>Cause</a:t>
            </a:r>
          </a:p>
        </p:txBody>
      </p:sp>
      <p:sp>
        <p:nvSpPr>
          <p:cNvPr id="4" name="Content Placeholder 3"/>
          <p:cNvSpPr>
            <a:spLocks noGrp="1"/>
          </p:cNvSpPr>
          <p:nvPr>
            <p:ph sz="half" idx="2"/>
          </p:nvPr>
        </p:nvSpPr>
        <p:spPr>
          <a:xfrm>
            <a:off x="0" y="1981202"/>
            <a:ext cx="6477000" cy="5105400"/>
          </a:xfrm>
        </p:spPr>
        <p:txBody>
          <a:bodyPr>
            <a:noAutofit/>
          </a:bodyPr>
          <a:lstStyle/>
          <a:p>
            <a:r>
              <a:rPr lang="en-US" sz="3600" dirty="0">
                <a:effectLst>
                  <a:glow rad="101600">
                    <a:schemeClr val="bg1">
                      <a:alpha val="60000"/>
                    </a:schemeClr>
                  </a:glow>
                </a:effectLst>
              </a:rPr>
              <a:t>When a wife takes over the spiritual leadership of the family </a:t>
            </a:r>
            <a:r>
              <a:rPr lang="en-US" sz="3600" i="1" dirty="0">
                <a:effectLst>
                  <a:glow rad="101600">
                    <a:schemeClr val="bg1">
                      <a:alpha val="60000"/>
                    </a:schemeClr>
                  </a:glow>
                </a:effectLst>
              </a:rPr>
              <a:t>– I Cor. 11:3</a:t>
            </a:r>
          </a:p>
          <a:p>
            <a:r>
              <a:rPr lang="en-US" sz="3600" dirty="0">
                <a:effectLst>
                  <a:glow rad="101600">
                    <a:schemeClr val="bg1">
                      <a:alpha val="60000"/>
                    </a:schemeClr>
                  </a:glow>
                </a:effectLst>
              </a:rPr>
              <a:t>When a wife is not grateful for all her husband is doing to meet her needs – </a:t>
            </a:r>
            <a:r>
              <a:rPr lang="en-US" sz="3600" i="1" dirty="0">
                <a:effectLst>
                  <a:glow rad="101600">
                    <a:schemeClr val="bg1">
                      <a:alpha val="60000"/>
                    </a:schemeClr>
                  </a:glow>
                </a:effectLst>
              </a:rPr>
              <a:t>Col. 3:15</a:t>
            </a:r>
          </a:p>
          <a:p>
            <a:r>
              <a:rPr lang="en-US" sz="3600" dirty="0">
                <a:effectLst>
                  <a:glow rad="101600">
                    <a:schemeClr val="bg1">
                      <a:alpha val="60000"/>
                    </a:schemeClr>
                  </a:glow>
                </a:effectLst>
              </a:rPr>
              <a:t>When a wife does not go to her husband with spiritual questions – </a:t>
            </a:r>
            <a:r>
              <a:rPr lang="en-US" sz="3600" i="1" dirty="0">
                <a:effectLst>
                  <a:glow rad="101600">
                    <a:schemeClr val="bg1">
                      <a:alpha val="60000"/>
                    </a:schemeClr>
                  </a:glow>
                </a:effectLst>
              </a:rPr>
              <a:t>I Cor. 14:34-35</a:t>
            </a:r>
          </a:p>
        </p:txBody>
      </p:sp>
      <p:sp>
        <p:nvSpPr>
          <p:cNvPr id="5" name="Text Placeholder 4"/>
          <p:cNvSpPr>
            <a:spLocks noGrp="1"/>
          </p:cNvSpPr>
          <p:nvPr>
            <p:ph type="body" sz="quarter" idx="3"/>
          </p:nvPr>
        </p:nvSpPr>
        <p:spPr>
          <a:xfrm>
            <a:off x="6169026" y="1"/>
            <a:ext cx="6022974" cy="914400"/>
          </a:xfrm>
        </p:spPr>
        <p:txBody>
          <a:bodyPr>
            <a:noAutofit/>
          </a:bodyPr>
          <a:lstStyle/>
          <a:p>
            <a:pPr algn="ctr"/>
            <a:r>
              <a:rPr lang="en-US" sz="4000" b="0" u="sng" dirty="0">
                <a:solidFill>
                  <a:srgbClr val="FFFF00"/>
                </a:solidFill>
                <a:effectLst>
                  <a:glow rad="101600">
                    <a:schemeClr val="bg1">
                      <a:alpha val="60000"/>
                    </a:schemeClr>
                  </a:glow>
                </a:effectLst>
              </a:rPr>
              <a:t>Effect</a:t>
            </a:r>
          </a:p>
        </p:txBody>
      </p:sp>
      <p:sp>
        <p:nvSpPr>
          <p:cNvPr id="6" name="Content Placeholder 5"/>
          <p:cNvSpPr>
            <a:spLocks noGrp="1"/>
          </p:cNvSpPr>
          <p:nvPr>
            <p:ph sz="quarter" idx="4"/>
          </p:nvPr>
        </p:nvSpPr>
        <p:spPr>
          <a:xfrm>
            <a:off x="6781800" y="2057403"/>
            <a:ext cx="5410200" cy="4952998"/>
          </a:xfrm>
        </p:spPr>
        <p:txBody>
          <a:bodyPr>
            <a:normAutofit lnSpcReduction="10000"/>
          </a:bodyPr>
          <a:lstStyle/>
          <a:p>
            <a:r>
              <a:rPr lang="en-US" sz="3600" dirty="0">
                <a:effectLst>
                  <a:glow rad="101600">
                    <a:schemeClr val="bg1">
                      <a:alpha val="60000"/>
                    </a:schemeClr>
                  </a:glow>
                </a:effectLst>
              </a:rPr>
              <a:t>Her husband relinquishes his spiritual responsibility.</a:t>
            </a:r>
          </a:p>
          <a:p>
            <a:pPr marL="0" indent="0">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 will stop trying to please her.</a:t>
            </a:r>
          </a:p>
          <a:p>
            <a:pPr marL="0" indent="0">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 is not motivated to seek the Lord.</a:t>
            </a:r>
          </a:p>
        </p:txBody>
      </p:sp>
      <p:pic>
        <p:nvPicPr>
          <p:cNvPr id="8" name="Picture 7"/>
          <p:cNvPicPr>
            <a:picLocks noChangeAspect="1"/>
          </p:cNvPicPr>
          <p:nvPr/>
        </p:nvPicPr>
        <p:blipFill>
          <a:blip r:embed="rId3"/>
          <a:stretch>
            <a:fillRect/>
          </a:stretch>
        </p:blipFill>
        <p:spPr>
          <a:xfrm>
            <a:off x="4662403" y="0"/>
            <a:ext cx="2717970" cy="1810327"/>
          </a:xfrm>
          <a:prstGeom prst="rect">
            <a:avLst/>
          </a:prstGeom>
        </p:spPr>
      </p:pic>
    </p:spTree>
    <p:extLst>
      <p:ext uri="{BB962C8B-B14F-4D97-AF65-F5344CB8AC3E}">
        <p14:creationId xmlns:p14="http://schemas.microsoft.com/office/powerpoint/2010/main" val="88040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to="" calcmode="lin" valueType="num">
                                      <p:cBhvr>
                                        <p:cTn id="22" dur="1" fill="hold"/>
                                        <p:tgtEl>
                                          <p:spTgt spid="6">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to="" calcmode="lin" valueType="num">
                                      <p:cBhvr>
                                        <p:cTn id="32" dur="1" fill="hold"/>
                                        <p:tgtEl>
                                          <p:spTgt spid="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19800" cy="6858000"/>
          </a:xfrm>
        </p:spPr>
        <p:txBody>
          <a:bodyPr>
            <a:normAutofit/>
          </a:bodyPr>
          <a:lstStyle/>
          <a:p>
            <a:r>
              <a:rPr lang="en-US" sz="3600" dirty="0">
                <a:effectLst>
                  <a:glow rad="101600">
                    <a:schemeClr val="bg1">
                      <a:alpha val="60000"/>
                    </a:schemeClr>
                  </a:glow>
                </a:effectLst>
              </a:rPr>
              <a:t>When a wife withholds physical affection –                            </a:t>
            </a:r>
            <a:r>
              <a:rPr lang="en-US" sz="3600" i="1" dirty="0">
                <a:effectLst>
                  <a:glow rad="101600">
                    <a:schemeClr val="bg1">
                      <a:alpha val="60000"/>
                    </a:schemeClr>
                  </a:glow>
                </a:effectLst>
              </a:rPr>
              <a:t>I Cor. 7:1-5</a:t>
            </a:r>
          </a:p>
          <a:p>
            <a:r>
              <a:rPr lang="en-US" sz="3600" dirty="0">
                <a:effectLst>
                  <a:glow rad="101600">
                    <a:schemeClr val="bg1">
                      <a:alpha val="60000"/>
                    </a:schemeClr>
                  </a:glow>
                </a:effectLst>
              </a:rPr>
              <a:t>When a wife takes matters into her own hands –                          </a:t>
            </a:r>
            <a:r>
              <a:rPr lang="en-US" sz="3600" i="1" dirty="0">
                <a:effectLst>
                  <a:glow rad="101600">
                    <a:schemeClr val="bg1">
                      <a:alpha val="60000"/>
                    </a:schemeClr>
                  </a:glow>
                </a:effectLst>
              </a:rPr>
              <a:t>Eph. 5:24</a:t>
            </a:r>
          </a:p>
          <a:p>
            <a:r>
              <a:rPr lang="en-US" sz="3600" dirty="0">
                <a:effectLst>
                  <a:glow rad="101600">
                    <a:schemeClr val="bg1">
                      <a:alpha val="60000"/>
                    </a:schemeClr>
                  </a:glow>
                </a:effectLst>
              </a:rPr>
              <a:t>When a wife is not content with what the husband can provide – </a:t>
            </a:r>
            <a:r>
              <a:rPr lang="en-US" sz="3600" i="1" dirty="0">
                <a:effectLst>
                  <a:glow rad="101600">
                    <a:schemeClr val="bg1">
                      <a:alpha val="60000"/>
                    </a:schemeClr>
                  </a:glow>
                </a:effectLst>
              </a:rPr>
              <a:t>I Tim. 5:8</a:t>
            </a:r>
          </a:p>
          <a:p>
            <a:r>
              <a:rPr lang="en-US" sz="3600" dirty="0">
                <a:effectLst>
                  <a:glow rad="101600">
                    <a:schemeClr val="bg1">
                      <a:alpha val="60000"/>
                    </a:schemeClr>
                  </a:glow>
                </a:effectLst>
              </a:rPr>
              <a:t>When a wife does not praise her husband – </a:t>
            </a:r>
            <a:r>
              <a:rPr lang="en-US" sz="3600" i="1" dirty="0">
                <a:effectLst>
                  <a:glow rad="101600">
                    <a:schemeClr val="bg1">
                      <a:alpha val="60000"/>
                    </a:schemeClr>
                  </a:glow>
                </a:effectLst>
              </a:rPr>
              <a:t>Prov. 27:2</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6172200" y="0"/>
            <a:ext cx="6019800" cy="6858000"/>
          </a:xfrm>
        </p:spPr>
        <p:txBody>
          <a:bodyPr>
            <a:normAutofit/>
          </a:bodyPr>
          <a:lstStyle/>
          <a:p>
            <a:r>
              <a:rPr lang="en-US" sz="3600" dirty="0">
                <a:effectLst>
                  <a:glow rad="101600">
                    <a:schemeClr val="bg1">
                      <a:alpha val="60000"/>
                    </a:schemeClr>
                  </a:glow>
                </a:effectLst>
              </a:rPr>
              <a:t>Her husband is attracted to other women.</a:t>
            </a:r>
          </a:p>
          <a:p>
            <a:r>
              <a:rPr lang="en-US" sz="3600" dirty="0">
                <a:effectLst>
                  <a:glow rad="101600">
                    <a:schemeClr val="bg1">
                      <a:alpha val="60000"/>
                    </a:schemeClr>
                  </a:glow>
                </a:effectLst>
              </a:rPr>
              <a:t>Her husband will become resentful towards her and allow her to make the decisions.</a:t>
            </a:r>
          </a:p>
          <a:p>
            <a:r>
              <a:rPr lang="en-US" sz="3600" dirty="0">
                <a:effectLst>
                  <a:glow rad="101600">
                    <a:schemeClr val="bg1">
                      <a:alpha val="60000"/>
                    </a:schemeClr>
                  </a:glow>
                </a:effectLst>
              </a:rPr>
              <a:t>Her husband will feel inadequate and will work two jobs or send his wife to work.</a:t>
            </a:r>
          </a:p>
          <a:p>
            <a:r>
              <a:rPr lang="en-US" sz="3600" dirty="0">
                <a:effectLst>
                  <a:glow rad="101600">
                    <a:schemeClr val="bg1">
                      <a:alpha val="60000"/>
                    </a:schemeClr>
                  </a:glow>
                </a:effectLst>
              </a:rPr>
              <a:t>Her husband will seek approval from others.</a:t>
            </a: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83527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19800" cy="6858000"/>
          </a:xfrm>
        </p:spPr>
        <p:txBody>
          <a:bodyPr>
            <a:normAutofit/>
          </a:bodyPr>
          <a:lstStyle/>
          <a:p>
            <a:r>
              <a:rPr lang="en-US" sz="3600" dirty="0">
                <a:effectLst>
                  <a:glow rad="101600">
                    <a:schemeClr val="bg1">
                      <a:alpha val="60000"/>
                    </a:schemeClr>
                  </a:glow>
                </a:effectLst>
              </a:rPr>
              <a:t>When a wife compares her husband with other men –          </a:t>
            </a:r>
            <a:r>
              <a:rPr lang="en-US" sz="3600" i="1" dirty="0">
                <a:effectLst>
                  <a:glow rad="101600">
                    <a:schemeClr val="bg1">
                      <a:alpha val="60000"/>
                    </a:schemeClr>
                  </a:glow>
                </a:effectLst>
              </a:rPr>
              <a:t>II Cor. 10:12</a:t>
            </a:r>
          </a:p>
          <a:p>
            <a:r>
              <a:rPr lang="en-US" sz="3600" dirty="0">
                <a:effectLst>
                  <a:glow rad="101600">
                    <a:schemeClr val="bg1">
                      <a:alpha val="60000"/>
                    </a:schemeClr>
                  </a:glow>
                </a:effectLst>
              </a:rPr>
              <a:t>When a wife admires other men – </a:t>
            </a:r>
            <a:r>
              <a:rPr lang="en-US" sz="3600" i="1" dirty="0">
                <a:effectLst>
                  <a:glow rad="101600">
                    <a:schemeClr val="bg1">
                      <a:alpha val="60000"/>
                    </a:schemeClr>
                  </a:glow>
                </a:effectLst>
              </a:rPr>
              <a:t>Prov. 5-7</a:t>
            </a:r>
          </a:p>
          <a:p>
            <a:r>
              <a:rPr lang="en-US" sz="3600" dirty="0">
                <a:effectLst>
                  <a:glow rad="101600">
                    <a:schemeClr val="bg1">
                      <a:alpha val="60000"/>
                    </a:schemeClr>
                  </a:glow>
                </a:effectLst>
              </a:rPr>
              <a:t>When a wife does not use money wisely - </a:t>
            </a:r>
            <a:r>
              <a:rPr lang="en-US" sz="3600" i="1" dirty="0">
                <a:effectLst>
                  <a:glow rad="101600">
                    <a:schemeClr val="bg1">
                      <a:alpha val="60000"/>
                    </a:schemeClr>
                  </a:glow>
                </a:effectLst>
              </a:rPr>
              <a:t>Luke 16:10-11</a:t>
            </a:r>
          </a:p>
          <a:p>
            <a:r>
              <a:rPr lang="en-US" sz="3600" dirty="0">
                <a:effectLst>
                  <a:glow rad="101600">
                    <a:schemeClr val="bg1">
                      <a:alpha val="60000"/>
                    </a:schemeClr>
                  </a:glow>
                </a:effectLst>
              </a:rPr>
              <a:t>When a wife controls the money – </a:t>
            </a:r>
            <a:r>
              <a:rPr lang="en-US" sz="3600" i="1" dirty="0">
                <a:effectLst>
                  <a:glow rad="101600">
                    <a:schemeClr val="bg1">
                      <a:alpha val="60000"/>
                    </a:schemeClr>
                  </a:glow>
                </a:effectLst>
              </a:rPr>
              <a:t>I Peter 3:5-7</a:t>
            </a:r>
          </a:p>
          <a:p>
            <a:r>
              <a:rPr lang="en-US" sz="3600" dirty="0">
                <a:effectLst>
                  <a:glow rad="101600">
                    <a:schemeClr val="bg1">
                      <a:alpha val="60000"/>
                    </a:schemeClr>
                  </a:glow>
                </a:effectLst>
              </a:rPr>
              <a:t>When a wife nags her husband – </a:t>
            </a:r>
            <a:r>
              <a:rPr lang="en-US" sz="3600" i="1" dirty="0">
                <a:effectLst>
                  <a:glow rad="101600">
                    <a:schemeClr val="bg1">
                      <a:alpha val="60000"/>
                    </a:schemeClr>
                  </a:glow>
                </a:effectLst>
              </a:rPr>
              <a:t>Prov. 27:15</a:t>
            </a:r>
          </a:p>
        </p:txBody>
      </p:sp>
      <p:sp>
        <p:nvSpPr>
          <p:cNvPr id="4" name="Content Placeholder 3"/>
          <p:cNvSpPr>
            <a:spLocks noGrp="1"/>
          </p:cNvSpPr>
          <p:nvPr>
            <p:ph sz="half" idx="2"/>
          </p:nvPr>
        </p:nvSpPr>
        <p:spPr>
          <a:xfrm>
            <a:off x="6172200" y="0"/>
            <a:ext cx="6019800" cy="6858000"/>
          </a:xfrm>
        </p:spPr>
        <p:txBody>
          <a:bodyPr>
            <a:normAutofit/>
          </a:bodyPr>
          <a:lstStyle/>
          <a:p>
            <a:r>
              <a:rPr lang="en-US" sz="3600" dirty="0">
                <a:effectLst>
                  <a:glow rad="101600">
                    <a:schemeClr val="bg1">
                      <a:alpha val="60000"/>
                    </a:schemeClr>
                  </a:glow>
                </a:effectLst>
              </a:rPr>
              <a:t>Her husbands feels insecure.</a:t>
            </a:r>
          </a:p>
          <a:p>
            <a:r>
              <a:rPr lang="en-US" sz="3600" dirty="0">
                <a:effectLst>
                  <a:glow rad="101600">
                    <a:schemeClr val="bg1">
                      <a:alpha val="60000"/>
                    </a:schemeClr>
                  </a:glow>
                </a:effectLst>
              </a:rPr>
              <a:t>Her husband feels inferior and becomes jealous.</a:t>
            </a:r>
          </a:p>
          <a:p>
            <a:r>
              <a:rPr lang="en-US" sz="3600" dirty="0">
                <a:effectLst>
                  <a:glow rad="101600">
                    <a:schemeClr val="bg1">
                      <a:alpha val="60000"/>
                    </a:schemeClr>
                  </a:glow>
                </a:effectLst>
              </a:rPr>
              <a:t>Her husband looses trust in her and blames her for financial pressures.</a:t>
            </a:r>
          </a:p>
          <a:p>
            <a:r>
              <a:rPr lang="en-US" sz="3600" dirty="0">
                <a:effectLst>
                  <a:glow rad="101600">
                    <a:schemeClr val="bg1">
                      <a:alpha val="60000"/>
                    </a:schemeClr>
                  </a:glow>
                </a:effectLst>
              </a:rPr>
              <a:t>Her husband resents having to come to her and blames their financial problems on her.</a:t>
            </a:r>
          </a:p>
          <a:p>
            <a:r>
              <a:rPr lang="en-US" sz="3600" dirty="0">
                <a:effectLst>
                  <a:glow rad="101600">
                    <a:schemeClr val="bg1">
                      <a:alpha val="60000"/>
                    </a:schemeClr>
                  </a:glow>
                </a:effectLst>
              </a:rPr>
              <a:t>Her husband stops trying to please her.</a:t>
            </a:r>
          </a:p>
        </p:txBody>
      </p:sp>
    </p:spTree>
    <p:extLst>
      <p:ext uri="{BB962C8B-B14F-4D97-AF65-F5344CB8AC3E}">
        <p14:creationId xmlns:p14="http://schemas.microsoft.com/office/powerpoint/2010/main" val="291025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to="" calcmode="lin" valueType="num">
                                      <p:cBhvr>
                                        <p:cTn id="42" dur="1" fill="hold"/>
                                        <p:tgtEl>
                                          <p:spTgt spid="3">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to="" calcmode="lin" valueType="num">
                                      <p:cBhvr>
                                        <p:cTn id="4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“For we are not as many, which </a:t>
            </a:r>
            <a:r>
              <a:rPr kumimoji="0" lang="en-US" sz="3600" b="0" i="1" u="sng" strike="noStrike" kern="1200" cap="none" spc="0" normalizeH="0" baseline="0" noProof="0" dirty="0">
                <a:ln>
                  <a:noFill/>
                </a:ln>
                <a:solidFill>
                  <a:prstClr val="white"/>
                </a:solidFill>
                <a:effectLst/>
                <a:uLnTx/>
                <a:uFillTx/>
                <a:latin typeface="Calibri" panose="020F0502020204030204"/>
                <a:ea typeface="+mn-ea"/>
                <a:cs typeface="+mn-cs"/>
              </a:rPr>
              <a:t>corrupt</a:t>
            </a: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 the word of God.”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32509"/>
            <a:ext cx="5945909" cy="6858000"/>
          </a:xfrm>
        </p:spPr>
        <p:txBody>
          <a:bodyPr>
            <a:normAutofit/>
          </a:bodyPr>
          <a:lstStyle/>
          <a:p>
            <a:r>
              <a:rPr lang="en-US" sz="3600" dirty="0">
                <a:effectLst>
                  <a:glow rad="101600">
                    <a:schemeClr val="bg1">
                      <a:alpha val="60000"/>
                    </a:schemeClr>
                  </a:glow>
                </a:effectLst>
              </a:rPr>
              <a:t>When a wife never disciplines, disciplines in anger or leaves all discipline up to her husband </a:t>
            </a:r>
            <a:r>
              <a:rPr lang="en-US" sz="3600" i="1" dirty="0">
                <a:effectLst>
                  <a:glow rad="101600">
                    <a:schemeClr val="bg1">
                      <a:alpha val="60000"/>
                    </a:schemeClr>
                  </a:glow>
                </a:effectLst>
              </a:rPr>
              <a:t>–                          Heb. 12:5-11</a:t>
            </a:r>
          </a:p>
          <a:p>
            <a:r>
              <a:rPr lang="en-US" sz="3600" dirty="0">
                <a:effectLst>
                  <a:glow rad="101600">
                    <a:schemeClr val="bg1">
                      <a:alpha val="60000"/>
                    </a:schemeClr>
                  </a:glow>
                </a:effectLst>
              </a:rPr>
              <a:t>When a wife is not submissive  to her husband – </a:t>
            </a:r>
            <a:r>
              <a:rPr lang="en-US" sz="3600" i="1" dirty="0">
                <a:effectLst>
                  <a:glow rad="101600">
                    <a:schemeClr val="bg1">
                      <a:alpha val="60000"/>
                    </a:schemeClr>
                  </a:glow>
                </a:effectLst>
              </a:rPr>
              <a:t>Eph. 5:22-24</a:t>
            </a:r>
          </a:p>
          <a:p>
            <a:r>
              <a:rPr lang="en-US" sz="3600" dirty="0">
                <a:effectLst>
                  <a:glow rad="101600">
                    <a:schemeClr val="bg1">
                      <a:alpha val="60000"/>
                    </a:schemeClr>
                  </a:glow>
                </a:effectLst>
              </a:rPr>
              <a:t>When a wife is bitter towards her husband – </a:t>
            </a:r>
            <a:r>
              <a:rPr lang="en-US" sz="3600" i="1" dirty="0">
                <a:effectLst>
                  <a:glow rad="101600">
                    <a:schemeClr val="bg1">
                      <a:alpha val="60000"/>
                    </a:schemeClr>
                  </a:glow>
                </a:effectLst>
              </a:rPr>
              <a:t>I Cor. 11:5</a:t>
            </a:r>
          </a:p>
        </p:txBody>
      </p:sp>
      <p:sp>
        <p:nvSpPr>
          <p:cNvPr id="4" name="Content Placeholder 3"/>
          <p:cNvSpPr>
            <a:spLocks noGrp="1"/>
          </p:cNvSpPr>
          <p:nvPr>
            <p:ph sz="half" idx="2"/>
          </p:nvPr>
        </p:nvSpPr>
        <p:spPr>
          <a:xfrm>
            <a:off x="6172200" y="332509"/>
            <a:ext cx="6019800" cy="6858000"/>
          </a:xfrm>
        </p:spPr>
        <p:txBody>
          <a:bodyPr>
            <a:normAutofit/>
          </a:bodyPr>
          <a:lstStyle/>
          <a:p>
            <a:r>
              <a:rPr lang="en-US" sz="3600" dirty="0">
                <a:effectLst>
                  <a:glow rad="101600">
                    <a:schemeClr val="bg1">
                      <a:alpha val="60000"/>
                    </a:schemeClr>
                  </a:glow>
                </a:effectLst>
              </a:rPr>
              <a:t>Her husband takes up an offense for he children and blames his wife for rebellious children.</a:t>
            </a:r>
          </a:p>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 will not listen to her cautions.</a:t>
            </a:r>
          </a:p>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 closes off his spirit to her.</a:t>
            </a:r>
          </a:p>
        </p:txBody>
      </p:sp>
    </p:spTree>
    <p:extLst>
      <p:ext uri="{BB962C8B-B14F-4D97-AF65-F5344CB8AC3E}">
        <p14:creationId xmlns:p14="http://schemas.microsoft.com/office/powerpoint/2010/main" val="6999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1599" y="0"/>
            <a:ext cx="5708074" cy="6858000"/>
          </a:xfrm>
        </p:spPr>
        <p:txBody>
          <a:bodyPr>
            <a:noAutofit/>
          </a:bodyPr>
          <a:lstStyle/>
          <a:p>
            <a:r>
              <a:rPr lang="en-US" sz="3600" dirty="0">
                <a:effectLst>
                  <a:glow rad="101600">
                    <a:schemeClr val="bg1">
                      <a:alpha val="60000"/>
                    </a:schemeClr>
                  </a:glow>
                </a:effectLst>
              </a:rPr>
              <a:t>When a wife does not have a meek and quiet spirit –                        </a:t>
            </a:r>
            <a:r>
              <a:rPr lang="en-US" sz="3600" i="1" dirty="0">
                <a:effectLst>
                  <a:glow rad="101600">
                    <a:schemeClr val="bg1">
                      <a:alpha val="60000"/>
                    </a:schemeClr>
                  </a:glow>
                </a:effectLst>
              </a:rPr>
              <a:t>I Peter 3:1-4</a:t>
            </a:r>
          </a:p>
          <a:p>
            <a:r>
              <a:rPr lang="en-US" sz="3600" dirty="0">
                <a:effectLst>
                  <a:glow rad="101600">
                    <a:schemeClr val="bg1">
                      <a:alpha val="60000"/>
                    </a:schemeClr>
                  </a:glow>
                </a:effectLst>
              </a:rPr>
              <a:t>When a wife argues with her husband in public –                        </a:t>
            </a:r>
            <a:r>
              <a:rPr lang="en-US" sz="3600" i="1" dirty="0">
                <a:effectLst>
                  <a:glow rad="101600">
                    <a:schemeClr val="bg1">
                      <a:alpha val="60000"/>
                    </a:schemeClr>
                  </a:glow>
                </a:effectLst>
              </a:rPr>
              <a:t>I Peter 3:1-4</a:t>
            </a:r>
          </a:p>
          <a:p>
            <a:r>
              <a:rPr lang="en-US" sz="3600" dirty="0">
                <a:effectLst>
                  <a:glow rad="101600">
                    <a:schemeClr val="bg1">
                      <a:alpha val="60000"/>
                    </a:schemeClr>
                  </a:glow>
                </a:effectLst>
              </a:rPr>
              <a:t>When a wife does not reverence her husband – </a:t>
            </a:r>
            <a:r>
              <a:rPr lang="en-US" sz="3600" i="1" dirty="0">
                <a:effectLst>
                  <a:glow rad="101600">
                    <a:schemeClr val="bg1">
                      <a:alpha val="60000"/>
                    </a:schemeClr>
                  </a:glow>
                </a:effectLst>
              </a:rPr>
              <a:t>Eph. 5:33</a:t>
            </a:r>
          </a:p>
          <a:p>
            <a:r>
              <a:rPr lang="en-US" sz="3600" dirty="0">
                <a:effectLst>
                  <a:glow rad="101600">
                    <a:schemeClr val="bg1">
                      <a:alpha val="60000"/>
                    </a:schemeClr>
                  </a:glow>
                </a:effectLst>
              </a:rPr>
              <a:t>When a wife does not respect and follow her husband’s decisions and leadership – </a:t>
            </a:r>
            <a:r>
              <a:rPr lang="en-US" sz="3600" i="1" dirty="0">
                <a:effectLst>
                  <a:glow rad="101600">
                    <a:schemeClr val="bg1">
                      <a:alpha val="60000"/>
                    </a:schemeClr>
                  </a:glow>
                </a:effectLst>
              </a:rPr>
              <a:t>Col. 3:18</a:t>
            </a:r>
          </a:p>
        </p:txBody>
      </p:sp>
      <p:sp>
        <p:nvSpPr>
          <p:cNvPr id="4" name="Content Placeholder 3"/>
          <p:cNvSpPr>
            <a:spLocks noGrp="1"/>
          </p:cNvSpPr>
          <p:nvPr>
            <p:ph sz="half" idx="2"/>
          </p:nvPr>
        </p:nvSpPr>
        <p:spPr>
          <a:xfrm>
            <a:off x="5996709" y="0"/>
            <a:ext cx="6019800" cy="6858000"/>
          </a:xfrm>
        </p:spPr>
        <p:txBody>
          <a:bodyPr>
            <a:normAutofit lnSpcReduction="10000"/>
          </a:bodyPr>
          <a:lstStyle/>
          <a:p>
            <a:r>
              <a:rPr lang="en-US" sz="3600" dirty="0">
                <a:effectLst>
                  <a:glow rad="101600">
                    <a:schemeClr val="bg1">
                      <a:alpha val="60000"/>
                    </a:schemeClr>
                  </a:glow>
                </a:effectLst>
              </a:rPr>
              <a:t>Her husband becomes defensive. </a:t>
            </a:r>
          </a:p>
          <a:p>
            <a:pPr marL="0" indent="0">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 is embarrassed and is attracted to women who do give him respect.</a:t>
            </a:r>
          </a:p>
          <a:p>
            <a:pPr marL="0" indent="0">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husband’s self worth (manliness) is greatly damaged.</a:t>
            </a:r>
          </a:p>
          <a:p>
            <a:pPr marL="0" indent="0">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Her husband stops communication with her.</a:t>
            </a:r>
          </a:p>
          <a:p>
            <a:pPr>
              <a:buNone/>
            </a:pPr>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a:p>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405805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 y="0"/>
            <a:ext cx="6019800" cy="6858000"/>
          </a:xfrm>
        </p:spPr>
        <p:txBody>
          <a:bodyPr>
            <a:noAutofit/>
          </a:bodyPr>
          <a:lstStyle/>
          <a:p>
            <a:r>
              <a:rPr lang="en-US" sz="3600" dirty="0">
                <a:effectLst>
                  <a:glow rad="101600">
                    <a:schemeClr val="bg1">
                      <a:alpha val="60000"/>
                    </a:schemeClr>
                  </a:glow>
                </a:effectLst>
              </a:rPr>
              <a:t>When a wife looks to others for counsel –                                   </a:t>
            </a:r>
            <a:r>
              <a:rPr lang="en-US" sz="3600" i="1" dirty="0">
                <a:effectLst>
                  <a:glow rad="101600">
                    <a:schemeClr val="bg1">
                      <a:alpha val="60000"/>
                    </a:schemeClr>
                  </a:glow>
                </a:effectLst>
              </a:rPr>
              <a:t>I Cor. 14:34-35</a:t>
            </a:r>
          </a:p>
          <a:p>
            <a:r>
              <a:rPr lang="en-US" sz="3600" dirty="0">
                <a:effectLst>
                  <a:glow rad="101600">
                    <a:schemeClr val="bg1">
                      <a:alpha val="60000"/>
                    </a:schemeClr>
                  </a:glow>
                </a:effectLst>
              </a:rPr>
              <a:t>When a wife neglects personal neatness in appearance – </a:t>
            </a:r>
            <a:r>
              <a:rPr lang="en-US" sz="3600" i="1" dirty="0">
                <a:effectLst>
                  <a:glow rad="101600">
                    <a:schemeClr val="bg1">
                      <a:alpha val="60000"/>
                    </a:schemeClr>
                  </a:glow>
                </a:effectLst>
              </a:rPr>
              <a:t>Prov. 31:22</a:t>
            </a:r>
          </a:p>
          <a:p>
            <a:r>
              <a:rPr lang="en-US" sz="3600" dirty="0">
                <a:effectLst>
                  <a:glow rad="101600">
                    <a:schemeClr val="bg1">
                      <a:alpha val="60000"/>
                    </a:schemeClr>
                  </a:glow>
                </a:effectLst>
              </a:rPr>
              <a:t>When a wife is not a good house keeper –                                 </a:t>
            </a:r>
            <a:r>
              <a:rPr lang="en-US" sz="3600" i="1" dirty="0">
                <a:effectLst>
                  <a:glow rad="101600">
                    <a:schemeClr val="bg1">
                      <a:alpha val="60000"/>
                    </a:schemeClr>
                  </a:glow>
                </a:effectLst>
              </a:rPr>
              <a:t>I Tim. 5:14</a:t>
            </a:r>
          </a:p>
          <a:p>
            <a:r>
              <a:rPr lang="en-US" sz="3600" dirty="0">
                <a:effectLst>
                  <a:glow rad="101600">
                    <a:schemeClr val="bg1">
                      <a:alpha val="60000"/>
                    </a:schemeClr>
                  </a:glow>
                </a:effectLst>
              </a:rPr>
              <a:t>When a wife is not respected by others – </a:t>
            </a:r>
            <a:r>
              <a:rPr lang="en-US" sz="3600" i="1" dirty="0">
                <a:effectLst>
                  <a:glow rad="101600">
                    <a:schemeClr val="bg1">
                      <a:alpha val="60000"/>
                    </a:schemeClr>
                  </a:glow>
                </a:effectLst>
              </a:rPr>
              <a:t>Prov. 31:23, 31</a:t>
            </a:r>
          </a:p>
          <a:p>
            <a:r>
              <a:rPr lang="en-US" sz="3600" dirty="0">
                <a:effectLst>
                  <a:glow rad="101600">
                    <a:schemeClr val="bg1">
                      <a:alpha val="60000"/>
                    </a:schemeClr>
                  </a:glow>
                </a:effectLst>
              </a:rPr>
              <a:t>When a wife is unhappy </a:t>
            </a:r>
            <a:r>
              <a:rPr lang="en-US" sz="3600" i="1" dirty="0">
                <a:effectLst>
                  <a:glow rad="101600">
                    <a:schemeClr val="bg1">
                      <a:alpha val="60000"/>
                    </a:schemeClr>
                  </a:glow>
                </a:effectLst>
              </a:rPr>
              <a:t>–                     I John 1:4</a:t>
            </a:r>
          </a:p>
          <a:p>
            <a:endParaRPr lang="en-US" sz="3600" i="1" dirty="0">
              <a:effectLst>
                <a:glow rad="101600">
                  <a:schemeClr val="bg1">
                    <a:alpha val="60000"/>
                  </a:schemeClr>
                </a:glow>
              </a:effectLst>
            </a:endParaRPr>
          </a:p>
        </p:txBody>
      </p:sp>
      <p:sp>
        <p:nvSpPr>
          <p:cNvPr id="4" name="Content Placeholder 3"/>
          <p:cNvSpPr>
            <a:spLocks noGrp="1"/>
          </p:cNvSpPr>
          <p:nvPr>
            <p:ph sz="half" idx="2"/>
          </p:nvPr>
        </p:nvSpPr>
        <p:spPr>
          <a:xfrm>
            <a:off x="6172199" y="0"/>
            <a:ext cx="5955145" cy="6858000"/>
          </a:xfrm>
        </p:spPr>
        <p:txBody>
          <a:bodyPr>
            <a:normAutofit/>
          </a:bodyPr>
          <a:lstStyle/>
          <a:p>
            <a:r>
              <a:rPr lang="en-US" sz="3600" dirty="0">
                <a:effectLst>
                  <a:glow rad="101600">
                    <a:schemeClr val="bg1">
                      <a:alpha val="60000"/>
                    </a:schemeClr>
                  </a:glow>
                </a:effectLst>
              </a:rPr>
              <a:t>Her husband becomes bitter toward her and her counselors.</a:t>
            </a:r>
          </a:p>
          <a:p>
            <a:r>
              <a:rPr lang="en-US" sz="3600" dirty="0">
                <a:effectLst>
                  <a:glow rad="101600">
                    <a:schemeClr val="bg1">
                      <a:alpha val="60000"/>
                    </a:schemeClr>
                  </a:glow>
                </a:effectLst>
              </a:rPr>
              <a:t>Her husband feels unloved and unimportant to her.</a:t>
            </a:r>
          </a:p>
          <a:p>
            <a:r>
              <a:rPr lang="en-US" sz="3600" dirty="0">
                <a:effectLst>
                  <a:glow rad="101600">
                    <a:schemeClr val="bg1">
                      <a:alpha val="60000"/>
                    </a:schemeClr>
                  </a:glow>
                </a:effectLst>
              </a:rPr>
              <a:t>Her husband looses respect for her.</a:t>
            </a:r>
          </a:p>
          <a:p>
            <a:r>
              <a:rPr lang="en-US" sz="3600" dirty="0">
                <a:effectLst>
                  <a:glow rad="101600">
                    <a:schemeClr val="bg1">
                      <a:alpha val="60000"/>
                    </a:schemeClr>
                  </a:glow>
                </a:effectLst>
              </a:rPr>
              <a:t>Her husband feels that he is not respected by others. </a:t>
            </a:r>
          </a:p>
          <a:p>
            <a:r>
              <a:rPr lang="en-US" sz="3600" dirty="0">
                <a:effectLst>
                  <a:glow rad="101600">
                    <a:schemeClr val="bg1">
                      <a:alpha val="60000"/>
                    </a:schemeClr>
                  </a:glow>
                </a:effectLst>
              </a:rPr>
              <a:t>Her husband feels unable to meet her needs and stops trying.</a:t>
            </a:r>
          </a:p>
          <a:p>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21262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to="" calcmode="lin" valueType="num">
                                      <p:cBhvr>
                                        <p:cTn id="42" dur="1" fill="hold"/>
                                        <p:tgtEl>
                                          <p:spTgt spid="3">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to="" calcmode="lin" valueType="num">
                                      <p:cBhvr>
                                        <p:cTn id="4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235"/>
            <a:ext cx="12302836" cy="1935162"/>
          </a:xfrm>
        </p:spPr>
        <p:txBody>
          <a:bodyPr>
            <a:normAutofit/>
          </a:bodyPr>
          <a:lstStyle/>
          <a:p>
            <a:pPr algn="ctr"/>
            <a:r>
              <a:rPr lang="en-US" sz="4800" b="1" dirty="0">
                <a:solidFill>
                  <a:srgbClr val="FFFF00"/>
                </a:solidFill>
                <a:effectLst>
                  <a:glow rad="101600">
                    <a:schemeClr val="bg1">
                      <a:alpha val="60000"/>
                    </a:schemeClr>
                  </a:glow>
                </a:effectLst>
              </a:rPr>
              <a:t>Why Wives React </a:t>
            </a:r>
            <a:br>
              <a:rPr lang="en-US" sz="4800" b="1" dirty="0">
                <a:solidFill>
                  <a:srgbClr val="FFFF00"/>
                </a:solidFill>
                <a:effectLst>
                  <a:glow rad="101600">
                    <a:schemeClr val="bg1">
                      <a:alpha val="60000"/>
                    </a:schemeClr>
                  </a:glow>
                </a:effectLst>
              </a:rPr>
            </a:br>
            <a:r>
              <a:rPr lang="en-US" sz="4800" b="1" dirty="0">
                <a:solidFill>
                  <a:srgbClr val="FFFF00"/>
                </a:solidFill>
                <a:effectLst>
                  <a:glow rad="101600">
                    <a:schemeClr val="bg1">
                      <a:alpha val="60000"/>
                    </a:schemeClr>
                  </a:glow>
                </a:effectLst>
              </a:rPr>
              <a:t>to their Husbands</a:t>
            </a:r>
          </a:p>
        </p:txBody>
      </p:sp>
      <p:pic>
        <p:nvPicPr>
          <p:cNvPr id="5" name="Picture 4"/>
          <p:cNvPicPr>
            <a:picLocks noChangeAspect="1"/>
          </p:cNvPicPr>
          <p:nvPr/>
        </p:nvPicPr>
        <p:blipFill>
          <a:blip r:embed="rId3"/>
          <a:stretch>
            <a:fillRect/>
          </a:stretch>
        </p:blipFill>
        <p:spPr>
          <a:xfrm>
            <a:off x="2656104" y="1784927"/>
            <a:ext cx="6990628" cy="470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5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1818" y="2"/>
            <a:ext cx="6095279" cy="761999"/>
          </a:xfrm>
        </p:spPr>
        <p:txBody>
          <a:bodyPr>
            <a:noAutofit/>
          </a:bodyPr>
          <a:lstStyle/>
          <a:p>
            <a:pPr algn="ctr"/>
            <a:r>
              <a:rPr lang="en-US" sz="4000" b="0" u="sng" dirty="0">
                <a:solidFill>
                  <a:srgbClr val="FFFF00"/>
                </a:solidFill>
                <a:effectLst>
                  <a:glow rad="101600">
                    <a:schemeClr val="bg1">
                      <a:alpha val="60000"/>
                    </a:schemeClr>
                  </a:glow>
                </a:effectLst>
              </a:rPr>
              <a:t>Cause</a:t>
            </a:r>
          </a:p>
        </p:txBody>
      </p:sp>
      <p:sp>
        <p:nvSpPr>
          <p:cNvPr id="5" name="Text Placeholder 4"/>
          <p:cNvSpPr>
            <a:spLocks noGrp="1"/>
          </p:cNvSpPr>
          <p:nvPr>
            <p:ph type="body" sz="quarter" idx="3"/>
          </p:nvPr>
        </p:nvSpPr>
        <p:spPr>
          <a:xfrm>
            <a:off x="6169026" y="2"/>
            <a:ext cx="6022974" cy="761999"/>
          </a:xfrm>
        </p:spPr>
        <p:txBody>
          <a:bodyPr>
            <a:noAutofit/>
          </a:bodyPr>
          <a:lstStyle/>
          <a:p>
            <a:pPr algn="ctr"/>
            <a:r>
              <a:rPr lang="en-US" sz="4000" b="0" u="sng" dirty="0">
                <a:solidFill>
                  <a:srgbClr val="FFFF00"/>
                </a:solidFill>
                <a:effectLst>
                  <a:glow rad="101600">
                    <a:schemeClr val="bg1">
                      <a:alpha val="60000"/>
                    </a:schemeClr>
                  </a:glow>
                </a:effectLst>
              </a:rPr>
              <a:t>Effect</a:t>
            </a:r>
          </a:p>
        </p:txBody>
      </p:sp>
      <p:sp>
        <p:nvSpPr>
          <p:cNvPr id="7" name="Content Placeholder 6"/>
          <p:cNvSpPr>
            <a:spLocks noGrp="1"/>
          </p:cNvSpPr>
          <p:nvPr>
            <p:ph sz="half" idx="2"/>
          </p:nvPr>
        </p:nvSpPr>
        <p:spPr>
          <a:xfrm>
            <a:off x="0" y="1632527"/>
            <a:ext cx="6021388" cy="5410200"/>
          </a:xfrm>
        </p:spPr>
        <p:txBody>
          <a:bodyPr>
            <a:normAutofit/>
          </a:bodyPr>
          <a:lstStyle/>
          <a:p>
            <a:r>
              <a:rPr lang="en-US" sz="3600" dirty="0">
                <a:effectLst>
                  <a:glow rad="101600">
                    <a:schemeClr val="bg1">
                      <a:alpha val="60000"/>
                    </a:schemeClr>
                  </a:glow>
                </a:effectLst>
              </a:rPr>
              <a:t>When a husband fails to be a spiritual leader –                                    </a:t>
            </a:r>
            <a:r>
              <a:rPr lang="en-US" sz="3600" i="1" dirty="0">
                <a:effectLst>
                  <a:glow rad="101600">
                    <a:schemeClr val="bg1">
                      <a:alpha val="60000"/>
                    </a:schemeClr>
                  </a:glow>
                </a:effectLst>
              </a:rPr>
              <a:t>I Cor. 11:3</a:t>
            </a:r>
          </a:p>
          <a:p>
            <a:r>
              <a:rPr lang="en-US" sz="3600" dirty="0">
                <a:effectLst>
                  <a:glow rad="101600">
                    <a:schemeClr val="bg1">
                      <a:alpha val="60000"/>
                    </a:schemeClr>
                  </a:glow>
                </a:effectLst>
              </a:rPr>
              <a:t>When a husband allows problems to continue and even get worse – </a:t>
            </a:r>
            <a:r>
              <a:rPr lang="en-US" sz="3600" i="1" dirty="0">
                <a:effectLst>
                  <a:glow rad="101600">
                    <a:schemeClr val="bg1">
                      <a:alpha val="60000"/>
                    </a:schemeClr>
                  </a:glow>
                </a:effectLst>
              </a:rPr>
              <a:t>Eccl. 10:1</a:t>
            </a:r>
          </a:p>
          <a:p>
            <a:r>
              <a:rPr lang="en-US" sz="3600" dirty="0">
                <a:effectLst>
                  <a:glow rad="101600">
                    <a:schemeClr val="bg1">
                      <a:alpha val="60000"/>
                    </a:schemeClr>
                  </a:glow>
                </a:effectLst>
              </a:rPr>
              <a:t>When a husband does not support his wife in the disciplining of the children – </a:t>
            </a:r>
            <a:r>
              <a:rPr lang="en-US" sz="3600" i="1" dirty="0">
                <a:effectLst>
                  <a:glow rad="101600">
                    <a:schemeClr val="bg1">
                      <a:alpha val="60000"/>
                    </a:schemeClr>
                  </a:glow>
                </a:effectLst>
              </a:rPr>
              <a:t>Col. 3:15-20</a:t>
            </a:r>
          </a:p>
        </p:txBody>
      </p:sp>
      <p:sp>
        <p:nvSpPr>
          <p:cNvPr id="8" name="Content Placeholder 7"/>
          <p:cNvSpPr>
            <a:spLocks noGrp="1"/>
          </p:cNvSpPr>
          <p:nvPr>
            <p:ph sz="quarter" idx="4"/>
          </p:nvPr>
        </p:nvSpPr>
        <p:spPr>
          <a:xfrm>
            <a:off x="6169026" y="1632527"/>
            <a:ext cx="6022974" cy="5334000"/>
          </a:xfrm>
        </p:spPr>
        <p:txBody>
          <a:bodyPr>
            <a:normAutofit/>
          </a:bodyPr>
          <a:lstStyle/>
          <a:p>
            <a:r>
              <a:rPr lang="en-US" sz="3600" dirty="0">
                <a:effectLst>
                  <a:glow rad="101600">
                    <a:schemeClr val="bg1">
                      <a:alpha val="60000"/>
                    </a:schemeClr>
                  </a:glow>
                </a:effectLst>
              </a:rPr>
              <a:t>His wife feels insecure.</a:t>
            </a:r>
          </a:p>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His wife feels helpless and finally takes matters into her own hands.</a:t>
            </a:r>
          </a:p>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His wife blames him for rebellious children.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418" y="2"/>
            <a:ext cx="2955276" cy="1477638"/>
          </a:xfrm>
          <a:prstGeom prst="rect">
            <a:avLst/>
          </a:prstGeom>
        </p:spPr>
      </p:pic>
    </p:spTree>
    <p:extLst>
      <p:ext uri="{BB962C8B-B14F-4D97-AF65-F5344CB8AC3E}">
        <p14:creationId xmlns:p14="http://schemas.microsoft.com/office/powerpoint/2010/main" val="39652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to="" calcmode="lin" valueType="num">
                                      <p:cBhvr>
                                        <p:cTn id="17" dur="1" fill="hold"/>
                                        <p:tgtEl>
                                          <p:spTgt spid="7">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to="" calcmode="lin" valueType="num">
                                      <p:cBhvr>
                                        <p:cTn id="27" dur="1" fill="hold"/>
                                        <p:tgtEl>
                                          <p:spTgt spid="7">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to="" calcmode="lin" valueType="num">
                                      <p:cBhvr>
                                        <p:cTn id="32" dur="1" fill="hold"/>
                                        <p:tgtEl>
                                          <p:spTgt spid="8">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96000" cy="6858000"/>
          </a:xfrm>
        </p:spPr>
        <p:txBody>
          <a:bodyPr>
            <a:normAutofit/>
          </a:bodyPr>
          <a:lstStyle/>
          <a:p>
            <a:r>
              <a:rPr lang="en-US" sz="3600" dirty="0">
                <a:effectLst>
                  <a:glow rad="101600">
                    <a:schemeClr val="bg1">
                      <a:alpha val="60000"/>
                    </a:schemeClr>
                  </a:glow>
                </a:effectLst>
              </a:rPr>
              <a:t>When a husband spends extra money on things which he enjoys – </a:t>
            </a:r>
            <a:r>
              <a:rPr lang="en-US" sz="3600" i="1" dirty="0">
                <a:effectLst>
                  <a:glow rad="101600">
                    <a:schemeClr val="bg1">
                      <a:alpha val="60000"/>
                    </a:schemeClr>
                  </a:glow>
                </a:effectLst>
              </a:rPr>
              <a:t>Matt. 6:10-21</a:t>
            </a:r>
          </a:p>
          <a:p>
            <a:r>
              <a:rPr lang="en-US" sz="3600" dirty="0">
                <a:effectLst>
                  <a:glow rad="101600">
                    <a:schemeClr val="bg1">
                      <a:alpha val="60000"/>
                    </a:schemeClr>
                  </a:glow>
                </a:effectLst>
              </a:rPr>
              <a:t>When a husband does not accept himself – </a:t>
            </a:r>
            <a:r>
              <a:rPr lang="en-US" sz="3600" i="1" dirty="0">
                <a:effectLst>
                  <a:glow rad="101600">
                    <a:schemeClr val="bg1">
                      <a:alpha val="60000"/>
                    </a:schemeClr>
                  </a:glow>
                </a:effectLst>
              </a:rPr>
              <a:t>Eph. 5:29</a:t>
            </a:r>
          </a:p>
          <a:p>
            <a:r>
              <a:rPr lang="en-US" sz="3600" dirty="0">
                <a:effectLst>
                  <a:glow rad="101600">
                    <a:schemeClr val="bg1">
                      <a:alpha val="60000"/>
                    </a:schemeClr>
                  </a:glow>
                </a:effectLst>
              </a:rPr>
              <a:t>When a husband praises and admires other women –                    </a:t>
            </a:r>
            <a:r>
              <a:rPr lang="en-US" sz="3600" i="1" dirty="0">
                <a:effectLst>
                  <a:glow rad="101600">
                    <a:schemeClr val="bg1">
                      <a:alpha val="60000"/>
                    </a:schemeClr>
                  </a:glow>
                </a:effectLst>
              </a:rPr>
              <a:t>Prov. 5-7</a:t>
            </a:r>
          </a:p>
          <a:p>
            <a:r>
              <a:rPr lang="en-US" sz="3600" dirty="0">
                <a:effectLst>
                  <a:glow rad="101600">
                    <a:schemeClr val="bg1">
                      <a:alpha val="60000"/>
                    </a:schemeClr>
                  </a:glow>
                </a:effectLst>
              </a:rPr>
              <a:t>When a husband verbalizes love only when he wants physical relationships –                    </a:t>
            </a:r>
            <a:r>
              <a:rPr lang="en-US" sz="3600" i="1" dirty="0">
                <a:effectLst>
                  <a:glow rad="101600">
                    <a:schemeClr val="bg1">
                      <a:alpha val="60000"/>
                    </a:schemeClr>
                  </a:glow>
                </a:effectLst>
              </a:rPr>
              <a:t>I Cor. 7:1-5</a:t>
            </a:r>
          </a:p>
        </p:txBody>
      </p:sp>
      <p:sp>
        <p:nvSpPr>
          <p:cNvPr id="4" name="Content Placeholder 3"/>
          <p:cNvSpPr>
            <a:spLocks noGrp="1"/>
          </p:cNvSpPr>
          <p:nvPr>
            <p:ph sz="half" idx="2"/>
          </p:nvPr>
        </p:nvSpPr>
        <p:spPr>
          <a:xfrm>
            <a:off x="6172200" y="0"/>
            <a:ext cx="6019800" cy="6858000"/>
          </a:xfrm>
        </p:spPr>
        <p:txBody>
          <a:bodyPr>
            <a:noAutofit/>
          </a:bodyPr>
          <a:lstStyle/>
          <a:p>
            <a:r>
              <a:rPr lang="en-US" sz="3400" dirty="0">
                <a:effectLst>
                  <a:glow rad="101600">
                    <a:schemeClr val="bg1">
                      <a:alpha val="60000"/>
                    </a:schemeClr>
                  </a:glow>
                </a:effectLst>
              </a:rPr>
              <a:t>His wife resents the financial pressure under which they must live.</a:t>
            </a:r>
          </a:p>
          <a:p>
            <a:pPr>
              <a:buNone/>
            </a:pPr>
            <a:endParaRPr lang="en-US" sz="3400" dirty="0">
              <a:effectLst>
                <a:glow rad="101600">
                  <a:schemeClr val="bg1">
                    <a:alpha val="60000"/>
                  </a:schemeClr>
                </a:glow>
              </a:effectLst>
            </a:endParaRPr>
          </a:p>
          <a:p>
            <a:r>
              <a:rPr lang="en-US" sz="3400" dirty="0">
                <a:effectLst>
                  <a:glow rad="101600">
                    <a:schemeClr val="bg1">
                      <a:alpha val="60000"/>
                    </a:schemeClr>
                  </a:glow>
                </a:effectLst>
              </a:rPr>
              <a:t>His wife feels the same rejection from him.</a:t>
            </a:r>
          </a:p>
          <a:p>
            <a:pPr>
              <a:buNone/>
            </a:pPr>
            <a:endParaRPr lang="en-US" sz="3400" dirty="0">
              <a:effectLst>
                <a:glow rad="101600">
                  <a:schemeClr val="bg1">
                    <a:alpha val="60000"/>
                  </a:schemeClr>
                </a:glow>
              </a:effectLst>
            </a:endParaRPr>
          </a:p>
          <a:p>
            <a:r>
              <a:rPr lang="en-US" sz="3400" dirty="0">
                <a:effectLst>
                  <a:glow rad="101600">
                    <a:schemeClr val="bg1">
                      <a:alpha val="60000"/>
                    </a:schemeClr>
                  </a:glow>
                </a:effectLst>
              </a:rPr>
              <a:t>His wife feels inferior and jealous.</a:t>
            </a:r>
          </a:p>
          <a:p>
            <a:pPr>
              <a:buNone/>
            </a:pPr>
            <a:endParaRPr lang="en-US" sz="3400" dirty="0">
              <a:effectLst>
                <a:glow rad="101600">
                  <a:schemeClr val="bg1">
                    <a:alpha val="60000"/>
                  </a:schemeClr>
                </a:glow>
              </a:effectLst>
            </a:endParaRPr>
          </a:p>
          <a:p>
            <a:r>
              <a:rPr lang="en-US" sz="3400" dirty="0">
                <a:effectLst>
                  <a:glow rad="101600">
                    <a:schemeClr val="bg1">
                      <a:alpha val="60000"/>
                    </a:schemeClr>
                  </a:glow>
                </a:effectLst>
              </a:rPr>
              <a:t>His wife feels degraded and used and finds it hard to love him.</a:t>
            </a:r>
          </a:p>
        </p:txBody>
      </p:sp>
    </p:spTree>
    <p:extLst>
      <p:ext uri="{BB962C8B-B14F-4D97-AF65-F5344CB8AC3E}">
        <p14:creationId xmlns:p14="http://schemas.microsoft.com/office/powerpoint/2010/main" val="28028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891" y="228600"/>
            <a:ext cx="5945909" cy="6629400"/>
          </a:xfrm>
        </p:spPr>
        <p:txBody>
          <a:bodyPr>
            <a:normAutofit/>
          </a:bodyPr>
          <a:lstStyle/>
          <a:p>
            <a:r>
              <a:rPr lang="en-US" sz="3200" dirty="0">
                <a:effectLst>
                  <a:glow rad="101600">
                    <a:schemeClr val="bg1">
                      <a:alpha val="60000"/>
                    </a:schemeClr>
                  </a:glow>
                </a:effectLst>
              </a:rPr>
              <a:t>When a husband forgets anniversaries and other special occasions –  </a:t>
            </a:r>
            <a:r>
              <a:rPr lang="en-US" sz="3200" i="1" dirty="0">
                <a:effectLst>
                  <a:glow rad="101600">
                    <a:schemeClr val="bg1">
                      <a:alpha val="60000"/>
                    </a:schemeClr>
                  </a:glow>
                </a:effectLst>
              </a:rPr>
              <a:t>Heb. 13:16</a:t>
            </a:r>
          </a:p>
          <a:p>
            <a:r>
              <a:rPr lang="en-US" sz="3200" dirty="0">
                <a:effectLst>
                  <a:glow rad="101600">
                    <a:schemeClr val="bg1">
                      <a:alpha val="60000"/>
                    </a:schemeClr>
                  </a:glow>
                </a:effectLst>
              </a:rPr>
              <a:t>When a husband does not praise his wife for specific things –  </a:t>
            </a:r>
            <a:r>
              <a:rPr lang="en-US" sz="3200" i="1" dirty="0">
                <a:effectLst>
                  <a:glow rad="101600">
                    <a:schemeClr val="bg1">
                      <a:alpha val="60000"/>
                    </a:schemeClr>
                  </a:glow>
                </a:effectLst>
              </a:rPr>
              <a:t>Prov. 31:28</a:t>
            </a:r>
          </a:p>
          <a:p>
            <a:r>
              <a:rPr lang="en-US" sz="3200" dirty="0">
                <a:effectLst>
                  <a:glow rad="101600">
                    <a:schemeClr val="bg1">
                      <a:alpha val="60000"/>
                    </a:schemeClr>
                  </a:glow>
                </a:effectLst>
              </a:rPr>
              <a:t>When a husband does not spend time talking with his wife –                         </a:t>
            </a:r>
            <a:r>
              <a:rPr lang="en-US" sz="3200" i="1" dirty="0">
                <a:effectLst>
                  <a:glow rad="101600">
                    <a:schemeClr val="bg1">
                      <a:alpha val="60000"/>
                    </a:schemeClr>
                  </a:glow>
                </a:effectLst>
              </a:rPr>
              <a:t>I Peter 3:7</a:t>
            </a:r>
          </a:p>
          <a:p>
            <a:r>
              <a:rPr lang="en-US" sz="3200" dirty="0">
                <a:effectLst>
                  <a:glow rad="101600">
                    <a:schemeClr val="bg1">
                      <a:alpha val="60000"/>
                    </a:schemeClr>
                  </a:glow>
                </a:effectLst>
              </a:rPr>
              <a:t>When a husband fails to notice the little extra things his wife does for him – </a:t>
            </a:r>
            <a:r>
              <a:rPr lang="en-US" sz="3200" i="1" dirty="0">
                <a:effectLst>
                  <a:glow rad="101600">
                    <a:schemeClr val="bg1">
                      <a:alpha val="60000"/>
                    </a:schemeClr>
                  </a:glow>
                </a:effectLst>
              </a:rPr>
              <a:t>I Thess. 5:18</a:t>
            </a:r>
          </a:p>
        </p:txBody>
      </p:sp>
      <p:sp>
        <p:nvSpPr>
          <p:cNvPr id="4" name="Content Placeholder 3"/>
          <p:cNvSpPr>
            <a:spLocks noGrp="1"/>
          </p:cNvSpPr>
          <p:nvPr>
            <p:ph sz="half" idx="2"/>
          </p:nvPr>
        </p:nvSpPr>
        <p:spPr>
          <a:xfrm>
            <a:off x="6172200" y="152400"/>
            <a:ext cx="6019800" cy="6705600"/>
          </a:xfrm>
        </p:spPr>
        <p:txBody>
          <a:bodyPr>
            <a:normAutofit/>
          </a:bodyPr>
          <a:lstStyle/>
          <a:p>
            <a:r>
              <a:rPr lang="en-US" sz="3200" dirty="0">
                <a:effectLst>
                  <a:glow rad="101600">
                    <a:schemeClr val="bg1">
                      <a:alpha val="60000"/>
                    </a:schemeClr>
                  </a:glow>
                </a:effectLst>
              </a:rPr>
              <a:t>His wife feels that she is unimportant and not cherished by him.</a:t>
            </a:r>
          </a:p>
          <a:p>
            <a:pPr>
              <a:buNone/>
            </a:pPr>
            <a:endParaRPr lang="en-US" sz="3200" dirty="0">
              <a:effectLst>
                <a:glow rad="101600">
                  <a:schemeClr val="bg1">
                    <a:alpha val="60000"/>
                  </a:schemeClr>
                </a:glow>
              </a:effectLst>
            </a:endParaRPr>
          </a:p>
          <a:p>
            <a:r>
              <a:rPr lang="en-US" sz="3200" dirty="0">
                <a:effectLst>
                  <a:glow rad="101600">
                    <a:schemeClr val="bg1">
                      <a:alpha val="60000"/>
                    </a:schemeClr>
                  </a:glow>
                </a:effectLst>
              </a:rPr>
              <a:t>His wife feels frustrated in knowing how to please him.</a:t>
            </a:r>
          </a:p>
          <a:p>
            <a:pPr>
              <a:buNone/>
            </a:pPr>
            <a:endParaRPr lang="en-US" sz="3200" dirty="0">
              <a:effectLst>
                <a:glow rad="101600">
                  <a:schemeClr val="bg1">
                    <a:alpha val="60000"/>
                  </a:schemeClr>
                </a:glow>
              </a:effectLst>
            </a:endParaRPr>
          </a:p>
          <a:p>
            <a:r>
              <a:rPr lang="en-US" sz="3200" dirty="0">
                <a:effectLst>
                  <a:glow rad="101600">
                    <a:schemeClr val="bg1">
                      <a:alpha val="60000"/>
                    </a:schemeClr>
                  </a:glow>
                </a:effectLst>
              </a:rPr>
              <a:t>His wife finds others who will listen to her feelings.</a:t>
            </a:r>
          </a:p>
          <a:p>
            <a:pPr>
              <a:buNone/>
            </a:pPr>
            <a:endParaRPr lang="en-US" sz="3200" dirty="0">
              <a:effectLst>
                <a:glow rad="101600">
                  <a:schemeClr val="bg1">
                    <a:alpha val="60000"/>
                  </a:schemeClr>
                </a:glow>
              </a:effectLst>
            </a:endParaRPr>
          </a:p>
          <a:p>
            <a:r>
              <a:rPr lang="en-US" sz="3200" dirty="0">
                <a:effectLst>
                  <a:glow rad="101600">
                    <a:schemeClr val="bg1">
                      <a:alpha val="60000"/>
                    </a:schemeClr>
                  </a:glow>
                </a:effectLst>
              </a:rPr>
              <a:t>His wife loses her creativity for their home and looks for outside interests.</a:t>
            </a:r>
          </a:p>
        </p:txBody>
      </p:sp>
    </p:spTree>
    <p:extLst>
      <p:ext uri="{BB962C8B-B14F-4D97-AF65-F5344CB8AC3E}">
        <p14:creationId xmlns:p14="http://schemas.microsoft.com/office/powerpoint/2010/main" val="4325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19800" cy="6858000"/>
          </a:xfrm>
        </p:spPr>
        <p:txBody>
          <a:bodyPr>
            <a:normAutofit/>
          </a:bodyPr>
          <a:lstStyle/>
          <a:p>
            <a:r>
              <a:rPr lang="en-US" sz="3600" dirty="0">
                <a:effectLst>
                  <a:glow rad="101600">
                    <a:schemeClr val="bg1">
                      <a:alpha val="60000"/>
                    </a:schemeClr>
                  </a:glow>
                </a:effectLst>
              </a:rPr>
              <a:t>When a husband makes bad judgments and unwise business decisions –                           </a:t>
            </a:r>
            <a:r>
              <a:rPr lang="en-US" sz="3600" i="1" dirty="0">
                <a:effectLst>
                  <a:glow rad="101600">
                    <a:schemeClr val="bg1">
                      <a:alpha val="60000"/>
                    </a:schemeClr>
                  </a:glow>
                </a:effectLst>
              </a:rPr>
              <a:t>Rom. 12:14</a:t>
            </a:r>
          </a:p>
          <a:p>
            <a:r>
              <a:rPr lang="en-US" sz="3600" dirty="0">
                <a:effectLst>
                  <a:glow rad="101600">
                    <a:schemeClr val="bg1">
                      <a:alpha val="60000"/>
                    </a:schemeClr>
                  </a:glow>
                </a:effectLst>
              </a:rPr>
              <a:t>When a husband is not alert to the dangers which his wife faces – </a:t>
            </a:r>
            <a:r>
              <a:rPr lang="en-US" sz="3600" i="1" dirty="0">
                <a:effectLst>
                  <a:glow rad="101600">
                    <a:schemeClr val="bg1">
                      <a:alpha val="60000"/>
                    </a:schemeClr>
                  </a:glow>
                </a:effectLst>
              </a:rPr>
              <a:t>John 10:1-11</a:t>
            </a:r>
          </a:p>
          <a:p>
            <a:r>
              <a:rPr lang="en-US" sz="3600" dirty="0">
                <a:effectLst>
                  <a:glow rad="101600">
                    <a:schemeClr val="bg1">
                      <a:alpha val="60000"/>
                    </a:schemeClr>
                  </a:glow>
                </a:effectLst>
              </a:rPr>
              <a:t>When a husband neglects needed home repairs </a:t>
            </a:r>
            <a:r>
              <a:rPr lang="en-US" sz="3600" i="1" dirty="0">
                <a:effectLst>
                  <a:glow rad="101600">
                    <a:schemeClr val="bg1">
                      <a:alpha val="60000"/>
                    </a:schemeClr>
                  </a:glow>
                </a:effectLst>
              </a:rPr>
              <a:t>–                    Prov. 24:30-31</a:t>
            </a:r>
          </a:p>
        </p:txBody>
      </p:sp>
      <p:sp>
        <p:nvSpPr>
          <p:cNvPr id="4" name="Content Placeholder 3"/>
          <p:cNvSpPr>
            <a:spLocks noGrp="1"/>
          </p:cNvSpPr>
          <p:nvPr>
            <p:ph sz="half" idx="2"/>
          </p:nvPr>
        </p:nvSpPr>
        <p:spPr>
          <a:xfrm>
            <a:off x="6019800" y="0"/>
            <a:ext cx="6172200" cy="6858000"/>
          </a:xfrm>
        </p:spPr>
        <p:txBody>
          <a:bodyPr>
            <a:normAutofit/>
          </a:bodyPr>
          <a:lstStyle/>
          <a:p>
            <a:r>
              <a:rPr lang="en-US" sz="3600" dirty="0">
                <a:effectLst>
                  <a:glow rad="101600">
                    <a:schemeClr val="bg1">
                      <a:alpha val="60000"/>
                    </a:schemeClr>
                  </a:glow>
                </a:effectLst>
              </a:rPr>
              <a:t>His wife resists his will  in future decisions.</a:t>
            </a:r>
          </a:p>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His wife feels unprotected.</a:t>
            </a:r>
          </a:p>
          <a:p>
            <a:pPr>
              <a:buNone/>
            </a:pPr>
            <a:endParaRPr lang="en-US" sz="3600" dirty="0">
              <a:effectLst>
                <a:glow rad="101600">
                  <a:schemeClr val="bg1">
                    <a:alpha val="60000"/>
                  </a:schemeClr>
                </a:glow>
              </a:effectLst>
            </a:endParaRPr>
          </a:p>
          <a:p>
            <a:r>
              <a:rPr lang="en-US" sz="3600" dirty="0">
                <a:effectLst>
                  <a:glow rad="101600">
                    <a:schemeClr val="bg1">
                      <a:alpha val="60000"/>
                    </a:schemeClr>
                  </a:glow>
                </a:effectLst>
              </a:rPr>
              <a:t>His wife builds up resentment and impatience.</a:t>
            </a:r>
          </a:p>
          <a:p>
            <a:pPr>
              <a:buNone/>
            </a:pPr>
            <a:endParaRPr lang="en-US" sz="3600" dirty="0">
              <a:effectLst>
                <a:glow rad="101600">
                  <a:schemeClr val="bg1">
                    <a:alpha val="60000"/>
                  </a:schemeClr>
                </a:glow>
              </a:effectLst>
            </a:endParaRPr>
          </a:p>
        </p:txBody>
      </p:sp>
      <p:pic>
        <p:nvPicPr>
          <p:cNvPr id="1028" name="Picture 4"/>
          <p:cNvPicPr>
            <a:picLocks noChangeAspect="1" noChangeArrowheads="1"/>
          </p:cNvPicPr>
          <p:nvPr/>
        </p:nvPicPr>
        <p:blipFill>
          <a:blip r:embed="rId3" cstate="print"/>
          <a:srcRect/>
          <a:stretch>
            <a:fillRect/>
          </a:stretch>
        </p:blipFill>
        <p:spPr bwMode="auto">
          <a:xfrm>
            <a:off x="7010401" y="4572001"/>
            <a:ext cx="2714625" cy="1800225"/>
          </a:xfrm>
          <a:prstGeom prst="rect">
            <a:avLst/>
          </a:prstGeom>
          <a:ln w="228600" cap="sq" cmpd="thickThin">
            <a:solidFill>
              <a:srgbClr val="000000"/>
            </a:solidFill>
            <a:prstDash val="solid"/>
            <a:miter lim="800000"/>
          </a:ln>
          <a:effectLst>
            <a:innerShdw blurRad="76200">
              <a:srgbClr val="000000"/>
            </a:innerShdw>
          </a:effectLst>
        </p:spPr>
      </p:pic>
      <p:pic>
        <p:nvPicPr>
          <p:cNvPr id="1027" name="Picture 3"/>
          <p:cNvPicPr>
            <a:picLocks noChangeAspect="1" noChangeArrowheads="1"/>
          </p:cNvPicPr>
          <p:nvPr/>
        </p:nvPicPr>
        <p:blipFill>
          <a:blip r:embed="rId4" cstate="print"/>
          <a:srcRect/>
          <a:stretch>
            <a:fillRect/>
          </a:stretch>
        </p:blipFill>
        <p:spPr bwMode="auto">
          <a:xfrm>
            <a:off x="6834908" y="4442064"/>
            <a:ext cx="3010189" cy="200679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8692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4114801"/>
            <a:ext cx="7924800" cy="2554545"/>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“Likewise, ye husbands, dwell with them according to knowledge, giving honour unto the wife, as unto the weaker vessel, and as being heirs together of the grace of life; that your prayers be not hindered.”  (I Peter 3:7)</a:t>
            </a:r>
          </a:p>
        </p:txBody>
      </p:sp>
      <p:sp>
        <p:nvSpPr>
          <p:cNvPr id="5" name="Rectangle 4"/>
          <p:cNvSpPr/>
          <p:nvPr/>
        </p:nvSpPr>
        <p:spPr>
          <a:xfrm>
            <a:off x="2514600" y="3505200"/>
            <a:ext cx="7315200" cy="230832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rPr>
              <a:t>“For the husband is the head of the wife, even as Christ is the head of the church: and he is the saviour of the body.”  (Eph. 5:23) </a:t>
            </a:r>
          </a:p>
        </p:txBody>
      </p:sp>
      <p:sp>
        <p:nvSpPr>
          <p:cNvPr id="7" name="Rectangle 6"/>
          <p:cNvSpPr/>
          <p:nvPr/>
        </p:nvSpPr>
        <p:spPr>
          <a:xfrm>
            <a:off x="2743200" y="2971800"/>
            <a:ext cx="6858000" cy="1569660"/>
          </a:xfrm>
          <a:prstGeom prst="rect">
            <a:avLst/>
          </a:prstGeom>
          <a:solidFill>
            <a:srgbClr val="0070C0"/>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“Fathers, provoke not your children to anger, lest they be discouraged.”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(Col. 3:21) </a:t>
            </a:r>
          </a:p>
        </p:txBody>
      </p:sp>
      <p:sp>
        <p:nvSpPr>
          <p:cNvPr id="3" name="Rectangle 2"/>
          <p:cNvSpPr/>
          <p:nvPr/>
        </p:nvSpPr>
        <p:spPr>
          <a:xfrm>
            <a:off x="2971800" y="2590799"/>
            <a:ext cx="6248400" cy="1077218"/>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“Husbands, love your wives, and be not bitter against them.” (Col. 3:19 )</a:t>
            </a:r>
          </a:p>
        </p:txBody>
      </p:sp>
      <p:pic>
        <p:nvPicPr>
          <p:cNvPr id="6146" name="Picture 2" descr="C:\Users\Ptr. Daniel White\Desktop\Bible pictures\Courtship Marriage Family\Marriage\scan0056.jpg"/>
          <p:cNvPicPr>
            <a:picLocks noChangeAspect="1" noChangeArrowheads="1"/>
          </p:cNvPicPr>
          <p:nvPr/>
        </p:nvPicPr>
        <p:blipFill>
          <a:blip r:embed="rId3" cstate="print"/>
          <a:srcRect/>
          <a:stretch>
            <a:fillRect/>
          </a:stretch>
        </p:blipFill>
        <p:spPr bwMode="auto">
          <a:xfrm>
            <a:off x="3886200" y="228600"/>
            <a:ext cx="4348162" cy="410051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7532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calcmode="lin" valueType="num">
                                      <p:cBhvr>
                                        <p:cTn id="27" dur="1000" fill="hold"/>
                                        <p:tgtEl>
                                          <p:spTgt spid="6146"/>
                                        </p:tgtEl>
                                        <p:attrNameLst>
                                          <p:attrName>ppt_w</p:attrName>
                                        </p:attrNameLst>
                                      </p:cBhvr>
                                      <p:tavLst>
                                        <p:tav tm="0">
                                          <p:val>
                                            <p:strVal val="#ppt_w*0.70"/>
                                          </p:val>
                                        </p:tav>
                                        <p:tav tm="100000">
                                          <p:val>
                                            <p:strVal val="#ppt_w"/>
                                          </p:val>
                                        </p:tav>
                                      </p:tavLst>
                                    </p:anim>
                                    <p:anim calcmode="lin" valueType="num">
                                      <p:cBhvr>
                                        <p:cTn id="28" dur="1000" fill="hold"/>
                                        <p:tgtEl>
                                          <p:spTgt spid="6146"/>
                                        </p:tgtEl>
                                        <p:attrNameLst>
                                          <p:attrName>ppt_h</p:attrName>
                                        </p:attrNameLst>
                                      </p:cBhvr>
                                      <p:tavLst>
                                        <p:tav tm="0">
                                          <p:val>
                                            <p:strVal val="#ppt_h"/>
                                          </p:val>
                                        </p:tav>
                                        <p:tav tm="100000">
                                          <p:val>
                                            <p:strVal val="#ppt_h"/>
                                          </p:val>
                                        </p:tav>
                                      </p:tavLst>
                                    </p:anim>
                                    <p:animEffect transition="in" filter="fade">
                                      <p:cBhvr>
                                        <p:cTn id="2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815" b="8707"/>
          <a:stretch/>
        </p:blipFill>
        <p:spPr>
          <a:xfrm>
            <a:off x="-100988" y="0"/>
            <a:ext cx="12292988" cy="6858000"/>
          </a:xfrm>
          <a:prstGeom prst="rect">
            <a:avLst/>
          </a:prstGeom>
        </p:spPr>
      </p:pic>
    </p:spTree>
    <p:extLst>
      <p:ext uri="{BB962C8B-B14F-4D97-AF65-F5344CB8AC3E}">
        <p14:creationId xmlns:p14="http://schemas.microsoft.com/office/powerpoint/2010/main" val="381376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“And that they may recover themselves out of the snare of the devil, who are taken captive by him at his will.”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glow rad="101600">
                    <a:prstClr val="black">
                      <a:alpha val="60000"/>
                    </a:prstClr>
                  </a:glow>
                </a:effectLst>
                <a:uLnTx/>
                <a:uFillTx/>
                <a:latin typeface="Calibri" panose="020F0502020204030204"/>
                <a:ea typeface="+mn-ea"/>
                <a:cs typeface="+mn-cs"/>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(1 Thessalonians 2:17-18) </a:t>
            </a:r>
            <a:b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“But we, brethren, being taken from you for a short time in presence, not in heart, endeavoured the more abundantly to see your face with great desire. Wherefore we would have come unto you, even I Paul, once and again; but Satan hindered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“Then said he unto me, Fear not, Daniel: for from the first day that thou didst set thine heart to understand, and to chasten thyself before thy God, thy words were heard, and I am come for thy words. But the prince of the kingdom of Persia </a:t>
            </a:r>
            <a:r>
              <a:rPr kumimoji="0" lang="en-US" sz="3200" b="0" i="1" u="sng" strike="noStrike" kern="1200" cap="none" spc="0" normalizeH="0" baseline="0" noProof="0" dirty="0">
                <a:ln>
                  <a:noFill/>
                </a:ln>
                <a:solidFill>
                  <a:prstClr val="white"/>
                </a:solidFill>
                <a:effectLst/>
                <a:uLnTx/>
                <a:uFillTx/>
                <a:latin typeface="Calibri" panose="020F0502020204030204"/>
                <a:ea typeface="+mn-ea"/>
                <a:cs typeface="+mn-cs"/>
              </a:rPr>
              <a:t>(Satan) withstood me one and twenty days</a:t>
            </a:r>
            <a:r>
              <a:rPr kumimoji="0" lang="en-US" sz="3200" b="0" i="1" u="none" strike="noStrike" kern="1200" cap="none" spc="0" normalizeH="0" baseline="0" noProof="0" dirty="0">
                <a:ln>
                  <a:noFill/>
                </a:ln>
                <a:solidFill>
                  <a:prstClr val="white"/>
                </a:solidFill>
                <a:effectLst/>
                <a:uLnTx/>
                <a:uFillTx/>
                <a:latin typeface="Calibri" panose="020F0502020204030204"/>
                <a:ea typeface="+mn-ea"/>
                <a:cs typeface="+mn-cs"/>
              </a:rPr>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3055</Words>
  <Application>Microsoft Office PowerPoint</Application>
  <PresentationFormat>Widescreen</PresentationFormat>
  <Paragraphs>294</Paragraphs>
  <Slides>69</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4990810</vt:lpstr>
      <vt:lpstr>Aargau</vt:lpstr>
      <vt:lpstr>Adelon</vt:lpstr>
      <vt:lpstr>Arial</vt:lpstr>
      <vt:lpstr>Calibri</vt:lpstr>
      <vt:lpstr>Calibri Light</vt:lpstr>
      <vt:lpstr>Times New Roman</vt:lpstr>
      <vt:lpstr>Wingdings</vt:lpstr>
      <vt:lpstr>1_Office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Satan steals the Word of God from human hearts</vt:lpstr>
      <vt:lpstr>Satan afflicts men with physical and mental illness</vt:lpstr>
      <vt:lpstr>Satan deceives and tempts men to sin</vt:lpstr>
      <vt:lpstr>Satan undermines the sanctity of the home (Part 2)  </vt:lpstr>
      <vt:lpstr>"Let the husband render unto the wife due benevolence: and likewise also the wife unto the husband. The wife hath not power of her own body, but the husband: and likewise also the husband hath not power of his own body, but the wife. Defraud ye not one the other, except it be with consent for a time, that ye may give yourselves to fasting and prayer; and come together again, that Satan tempt you not for your incontinency" (1 Cor. 7:3-5) </vt:lpstr>
      <vt:lpstr>PowerPoint Presentation</vt:lpstr>
      <vt:lpstr>The devil despises the very institution of marriage because it was originated and given by God himself.             (See Gen. 2:20-25)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Deuteronomy 6:5-9 is God’s  prescription for a strong family </vt:lpstr>
      <vt:lpstr>Two requirements are   foundational for a strong family</vt:lpstr>
      <vt:lpstr>When your relationship with the Lord is your top priority, you’ll be able to not only affect your children but also future generations.   “Children's children are the crown of old men; and the glory of children are their fathers…A good man leaveth an inheritance to his children's children...” (godly heritage)</vt:lpstr>
      <vt:lpstr>How to have a strong family  The following is a list of 16 parental                      qualities that make a family strong</vt:lpstr>
      <vt:lpstr>PowerPoint Presentation</vt:lpstr>
      <vt:lpstr>Sixteen Things that Separate a  Father from His Children</vt:lpstr>
      <vt:lpstr>PowerPoint Presentation</vt:lpstr>
      <vt:lpstr>PowerPoint Presentation</vt:lpstr>
      <vt:lpstr>20 Ways Satan Attacks Marriages</vt:lpstr>
      <vt:lpstr>Preparation for Courtship </vt:lpstr>
      <vt:lpstr>PowerPoint Presentation</vt:lpstr>
      <vt:lpstr>PowerPoint Presentation</vt:lpstr>
      <vt:lpstr>The success of a marriage depends on                   the husband cherishing his wife</vt:lpstr>
      <vt:lpstr>Marriage Vows</vt:lpstr>
      <vt:lpstr>Do you now take this woman, whose hand you hold to be your lawful wedded wife. Do you solemnly promise, before God and these witnesses, that you will love, honor, and cherish her, in sickness and in health, for richer, for poorer, for better for worse, and that forsaking all others for her alone, you will faithfully perform to her all the duties which a husband owes to a wife, so long as you both shall live? </vt:lpstr>
      <vt:lpstr>I ____ take thee _____ to be my wedded wife, to have and to hold from this day forward, for better or for worse, for richer for poorer, in sickness and in health, to love and to cherish, till death do us part, according to God’s holy ordinance, and thereto I give my pledge.</vt:lpstr>
      <vt:lpstr>The Desire Of Every Wife </vt:lpstr>
      <vt:lpstr>The number one complaint given by wives about their husbands is that their husbands do not make them feel cherished.   Shelly White - "Cherish simply means to me that I am more important to my husband than his job, the children, his hobbies, and  even his own self." </vt:lpstr>
      <vt:lpstr>A husband’s failure to cherish his wife will result in the break down of the marital relationship</vt:lpstr>
      <vt:lpstr>PowerPoint Presentation</vt:lpstr>
      <vt:lpstr>The success of a marriage depends on                   the wife reverencing her husband</vt:lpstr>
      <vt:lpstr>Marriage Vows</vt:lpstr>
      <vt:lpstr>Do you now take this man, whose hand you hold to be your lawful wedded husband. Do you solemnly promise, before God and these witnesses, that you will love, honor and obey him, in sickness and in health, for richer for poorer, for better for worse, and that forsaking all others for him alone, you will faithfully perform to him all the duties which a wife owes to a husband, so long as you both shall live? </vt:lpstr>
      <vt:lpstr>I _____take thee _____ to be my wedded husband, to have and to hold from this day forward, for better or for worse, for richer, for poorer, in sickness and in health, to love and to obey, till death do us part, according to God’s holy ordinance and thereto I give my pledge.</vt:lpstr>
      <vt:lpstr>What does it mean to Reverence your Husband?</vt:lpstr>
      <vt:lpstr>Sara is set forth in the Scriptures as  a woman who reverenced her husband  (1 Peter 3:1-6)</vt:lpstr>
      <vt:lpstr>PowerPoint Presentation</vt:lpstr>
      <vt:lpstr>PowerPoint Presentation</vt:lpstr>
      <vt:lpstr>PowerPoint Presentation</vt:lpstr>
      <vt:lpstr>PowerPoint Presentation</vt:lpstr>
      <vt:lpstr>Why Husbands and Wives React to Each Other</vt:lpstr>
      <vt:lpstr>Why Husbands React  to their Wives </vt:lpstr>
      <vt:lpstr>PowerPoint Presentation</vt:lpstr>
      <vt:lpstr>PowerPoint Presentation</vt:lpstr>
      <vt:lpstr>PowerPoint Presentation</vt:lpstr>
      <vt:lpstr>PowerPoint Presentation</vt:lpstr>
      <vt:lpstr>PowerPoint Presentation</vt:lpstr>
      <vt:lpstr>PowerPoint Presentation</vt:lpstr>
      <vt:lpstr>Why Wives React  to their Husbands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20</cp:revision>
  <dcterms:created xsi:type="dcterms:W3CDTF">2017-02-23T13:26:17Z</dcterms:created>
  <dcterms:modified xsi:type="dcterms:W3CDTF">2017-04-10T22:35:18Z</dcterms:modified>
</cp:coreProperties>
</file>