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1"/>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3" r:id="rId14"/>
    <p:sldId id="272" r:id="rId15"/>
    <p:sldId id="257" r:id="rId16"/>
    <p:sldId id="274" r:id="rId17"/>
    <p:sldId id="258" r:id="rId18"/>
    <p:sldId id="275" r:id="rId19"/>
    <p:sldId id="329" r:id="rId20"/>
    <p:sldId id="320" r:id="rId21"/>
    <p:sldId id="277" r:id="rId22"/>
    <p:sldId id="337" r:id="rId23"/>
    <p:sldId id="278" r:id="rId24"/>
    <p:sldId id="324" r:id="rId25"/>
    <p:sldId id="325" r:id="rId26"/>
    <p:sldId id="328" r:id="rId27"/>
    <p:sldId id="327" r:id="rId28"/>
    <p:sldId id="323" r:id="rId29"/>
    <p:sldId id="305" r:id="rId30"/>
    <p:sldId id="308" r:id="rId31"/>
    <p:sldId id="309" r:id="rId32"/>
    <p:sldId id="306" r:id="rId33"/>
    <p:sldId id="307" r:id="rId34"/>
    <p:sldId id="310" r:id="rId35"/>
    <p:sldId id="311" r:id="rId36"/>
    <p:sldId id="335" r:id="rId37"/>
    <p:sldId id="334" r:id="rId38"/>
    <p:sldId id="338" r:id="rId39"/>
    <p:sldId id="333" r:id="rId40"/>
    <p:sldId id="336" r:id="rId41"/>
    <p:sldId id="312" r:id="rId42"/>
    <p:sldId id="313" r:id="rId43"/>
    <p:sldId id="315" r:id="rId44"/>
    <p:sldId id="316" r:id="rId45"/>
    <p:sldId id="317" r:id="rId46"/>
    <p:sldId id="318" r:id="rId47"/>
    <p:sldId id="319" r:id="rId48"/>
    <p:sldId id="279" r:id="rId49"/>
    <p:sldId id="280" r:id="rId50"/>
    <p:sldId id="282" r:id="rId51"/>
    <p:sldId id="293" r:id="rId52"/>
    <p:sldId id="297" r:id="rId53"/>
    <p:sldId id="295" r:id="rId54"/>
    <p:sldId id="301" r:id="rId55"/>
    <p:sldId id="300" r:id="rId56"/>
    <p:sldId id="321" r:id="rId57"/>
    <p:sldId id="292" r:id="rId58"/>
    <p:sldId id="299" r:id="rId59"/>
    <p:sldId id="294" r:id="rId60"/>
    <p:sldId id="302" r:id="rId61"/>
    <p:sldId id="331" r:id="rId62"/>
    <p:sldId id="332" r:id="rId63"/>
    <p:sldId id="285" r:id="rId64"/>
    <p:sldId id="289" r:id="rId65"/>
    <p:sldId id="286" r:id="rId66"/>
    <p:sldId id="288" r:id="rId67"/>
    <p:sldId id="291" r:id="rId68"/>
    <p:sldId id="283" r:id="rId69"/>
    <p:sldId id="322"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White" initials="DW" lastIdx="0" clrIdx="0">
    <p:extLst>
      <p:ext uri="{19B8F6BF-5375-455C-9EA6-DF929625EA0E}">
        <p15:presenceInfo xmlns:p15="http://schemas.microsoft.com/office/powerpoint/2012/main" userId="baa6403b2994f5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4D82"/>
    <a:srgbClr val="1E4D7C"/>
    <a:srgbClr val="1F4F7B"/>
    <a:srgbClr val="1D4971"/>
    <a:srgbClr val="1C476E"/>
    <a:srgbClr val="2153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358" autoAdjust="0"/>
    <p:restoredTop sz="94660"/>
  </p:normalViewPr>
  <p:slideViewPr>
    <p:cSldViewPr snapToGrid="0">
      <p:cViewPr varScale="1">
        <p:scale>
          <a:sx n="103" d="100"/>
          <a:sy n="103" d="100"/>
        </p:scale>
        <p:origin x="150"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0C5-435A-4869-8985-23235878116C}" type="datetimeFigureOut">
              <a:rPr lang="en-US" smtClean="0"/>
              <a:t>2/23/2017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6ABDD9-71FE-4258-BDAC-CC2BDB2455B5}" type="slidenum">
              <a:rPr lang="en-US" smtClean="0"/>
              <a:t>‹#›</a:t>
            </a:fld>
            <a:endParaRPr lang="en-US" dirty="0"/>
          </a:p>
        </p:txBody>
      </p:sp>
    </p:spTree>
    <p:extLst>
      <p:ext uri="{BB962C8B-B14F-4D97-AF65-F5344CB8AC3E}">
        <p14:creationId xmlns:p14="http://schemas.microsoft.com/office/powerpoint/2010/main" val="62432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1498647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45</a:t>
            </a:fld>
            <a:endParaRPr lang="en-US" dirty="0"/>
          </a:p>
        </p:txBody>
      </p:sp>
    </p:spTree>
    <p:extLst>
      <p:ext uri="{BB962C8B-B14F-4D97-AF65-F5344CB8AC3E}">
        <p14:creationId xmlns:p14="http://schemas.microsoft.com/office/powerpoint/2010/main" val="191112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46</a:t>
            </a:fld>
            <a:endParaRPr lang="en-US" dirty="0"/>
          </a:p>
        </p:txBody>
      </p:sp>
    </p:spTree>
    <p:extLst>
      <p:ext uri="{BB962C8B-B14F-4D97-AF65-F5344CB8AC3E}">
        <p14:creationId xmlns:p14="http://schemas.microsoft.com/office/powerpoint/2010/main" val="191082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47</a:t>
            </a:fld>
            <a:endParaRPr lang="en-US" dirty="0"/>
          </a:p>
        </p:txBody>
      </p:sp>
    </p:spTree>
    <p:extLst>
      <p:ext uri="{BB962C8B-B14F-4D97-AF65-F5344CB8AC3E}">
        <p14:creationId xmlns:p14="http://schemas.microsoft.com/office/powerpoint/2010/main" val="182529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63</a:t>
            </a:fld>
            <a:endParaRPr lang="en-US" dirty="0"/>
          </a:p>
        </p:txBody>
      </p:sp>
    </p:spTree>
    <p:extLst>
      <p:ext uri="{BB962C8B-B14F-4D97-AF65-F5344CB8AC3E}">
        <p14:creationId xmlns:p14="http://schemas.microsoft.com/office/powerpoint/2010/main" val="226791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64</a:t>
            </a:fld>
            <a:endParaRPr lang="en-US" dirty="0"/>
          </a:p>
        </p:txBody>
      </p:sp>
    </p:spTree>
    <p:extLst>
      <p:ext uri="{BB962C8B-B14F-4D97-AF65-F5344CB8AC3E}">
        <p14:creationId xmlns:p14="http://schemas.microsoft.com/office/powerpoint/2010/main" val="407461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65</a:t>
            </a:fld>
            <a:endParaRPr lang="en-US" dirty="0"/>
          </a:p>
        </p:txBody>
      </p:sp>
    </p:spTree>
    <p:extLst>
      <p:ext uri="{BB962C8B-B14F-4D97-AF65-F5344CB8AC3E}">
        <p14:creationId xmlns:p14="http://schemas.microsoft.com/office/powerpoint/2010/main" val="55919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66</a:t>
            </a:fld>
            <a:endParaRPr lang="en-US" dirty="0"/>
          </a:p>
        </p:txBody>
      </p:sp>
    </p:spTree>
    <p:extLst>
      <p:ext uri="{BB962C8B-B14F-4D97-AF65-F5344CB8AC3E}">
        <p14:creationId xmlns:p14="http://schemas.microsoft.com/office/powerpoint/2010/main" val="415685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67</a:t>
            </a:fld>
            <a:endParaRPr lang="en-US" dirty="0"/>
          </a:p>
        </p:txBody>
      </p:sp>
    </p:spTree>
    <p:extLst>
      <p:ext uri="{BB962C8B-B14F-4D97-AF65-F5344CB8AC3E}">
        <p14:creationId xmlns:p14="http://schemas.microsoft.com/office/powerpoint/2010/main" val="103597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344452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206353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253283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28535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406051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397585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115901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24134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10710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41209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0ECD8D-AD21-4C68-88D5-2D20354342C6}" type="datetimeFigureOut">
              <a:rPr lang="en-US" smtClean="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78981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ECD8D-AD21-4C68-88D5-2D20354342C6}" type="datetimeFigureOut">
              <a:rPr lang="en-US" smtClean="0"/>
              <a:t>2/23/2017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19087-3F0A-47E4-9D97-4D697B66DA18}" type="slidenum">
              <a:rPr lang="en-US" smtClean="0"/>
              <a:t>‹#›</a:t>
            </a:fld>
            <a:endParaRPr lang="en-US" dirty="0"/>
          </a:p>
        </p:txBody>
      </p:sp>
    </p:spTree>
    <p:extLst>
      <p:ext uri="{BB962C8B-B14F-4D97-AF65-F5344CB8AC3E}">
        <p14:creationId xmlns:p14="http://schemas.microsoft.com/office/powerpoint/2010/main" val="333318034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67" y="-182752"/>
            <a:ext cx="10515600" cy="1325563"/>
          </a:xfrm>
        </p:spPr>
        <p:txBody>
          <a:bodyPr/>
          <a:lstStyle/>
          <a:p>
            <a:pPr algn="ctr"/>
            <a:r>
              <a:rPr lang="en-US" b="1" dirty="0">
                <a:solidFill>
                  <a:srgbClr val="FFFF00"/>
                </a:solidFill>
              </a:rPr>
              <a:t>Satan blinds men from the truth of God’s Word</a:t>
            </a:r>
          </a:p>
        </p:txBody>
      </p:sp>
      <p:sp>
        <p:nvSpPr>
          <p:cNvPr id="5" name="Rectangle 4"/>
          <p:cNvSpPr/>
          <p:nvPr/>
        </p:nvSpPr>
        <p:spPr>
          <a:xfrm>
            <a:off x="4580389" y="1142811"/>
            <a:ext cx="7541703" cy="553998"/>
          </a:xfrm>
          <a:prstGeom prst="rect">
            <a:avLst/>
          </a:prstGeom>
        </p:spPr>
        <p:txBody>
          <a:bodyPr wrap="square">
            <a:spAutoFit/>
          </a:bodyPr>
          <a:lstStyle/>
          <a:p>
            <a:endParaRPr lang="en-US" sz="3000" dirty="0"/>
          </a:p>
        </p:txBody>
      </p:sp>
      <p:pic>
        <p:nvPicPr>
          <p:cNvPr id="3" name="Picture 2"/>
          <p:cNvPicPr>
            <a:picLocks noChangeAspect="1"/>
          </p:cNvPicPr>
          <p:nvPr/>
        </p:nvPicPr>
        <p:blipFill>
          <a:blip r:embed="rId2"/>
          <a:stretch>
            <a:fillRect/>
          </a:stretch>
        </p:blipFill>
        <p:spPr>
          <a:xfrm rot="20889441">
            <a:off x="128109" y="2028052"/>
            <a:ext cx="4286250" cy="2695575"/>
          </a:xfrm>
          <a:prstGeom prst="rect">
            <a:avLst/>
          </a:prstGeom>
        </p:spPr>
      </p:pic>
      <p:sp>
        <p:nvSpPr>
          <p:cNvPr id="4" name="Rectangle 3"/>
          <p:cNvSpPr/>
          <p:nvPr/>
        </p:nvSpPr>
        <p:spPr>
          <a:xfrm>
            <a:off x="5115707" y="1616917"/>
            <a:ext cx="6471065" cy="4401205"/>
          </a:xfrm>
          <a:prstGeom prst="rect">
            <a:avLst/>
          </a:prstGeom>
        </p:spPr>
        <p:txBody>
          <a:bodyPr wrap="square">
            <a:spAutoFit/>
          </a:bodyPr>
          <a:lstStyle/>
          <a:p>
            <a:pPr algn="ctr"/>
            <a:r>
              <a:rPr lang="en-US" sz="4000" i="1" dirty="0"/>
              <a:t>“Having the understanding darkened, being alienated from the life of God through the ignorance that is in them, because of the </a:t>
            </a:r>
            <a:r>
              <a:rPr lang="en-US" sz="4000" i="1" u="sng" dirty="0"/>
              <a:t>blindness</a:t>
            </a:r>
            <a:r>
              <a:rPr lang="en-US" sz="4000" i="1" dirty="0"/>
              <a:t> </a:t>
            </a:r>
          </a:p>
          <a:p>
            <a:pPr algn="ctr"/>
            <a:r>
              <a:rPr lang="en-US" sz="4000" i="1" dirty="0"/>
              <a:t>of their heart.” </a:t>
            </a:r>
          </a:p>
          <a:p>
            <a:pPr algn="ctr"/>
            <a:r>
              <a:rPr lang="en-US" sz="4000" i="1" dirty="0"/>
              <a:t> (Eph. 4:18) </a:t>
            </a:r>
            <a:endParaRPr lang="en-US" sz="4000" dirty="0"/>
          </a:p>
        </p:txBody>
      </p:sp>
    </p:spTree>
    <p:extLst>
      <p:ext uri="{BB962C8B-B14F-4D97-AF65-F5344CB8AC3E}">
        <p14:creationId xmlns:p14="http://schemas.microsoft.com/office/powerpoint/2010/main" val="15295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967"/>
          <a:stretch/>
        </p:blipFill>
        <p:spPr>
          <a:xfrm>
            <a:off x="0" y="0"/>
            <a:ext cx="12254669" cy="6858000"/>
          </a:xfrm>
          <a:prstGeom prst="rect">
            <a:avLst/>
          </a:prstGeom>
        </p:spPr>
      </p:pic>
      <p:sp>
        <p:nvSpPr>
          <p:cNvPr id="2" name="Title 1"/>
          <p:cNvSpPr>
            <a:spLocks noGrp="1"/>
          </p:cNvSpPr>
          <p:nvPr>
            <p:ph type="title"/>
          </p:nvPr>
        </p:nvSpPr>
        <p:spPr>
          <a:xfrm>
            <a:off x="0" y="0"/>
            <a:ext cx="12192000" cy="1325563"/>
          </a:xfrm>
        </p:spPr>
        <p:txBody>
          <a:bodyPr/>
          <a:lstStyle/>
          <a:p>
            <a:pPr algn="ctr"/>
            <a:r>
              <a:rPr lang="en-US" b="1" dirty="0">
                <a:solidFill>
                  <a:srgbClr val="FFFF00"/>
                </a:solidFill>
                <a:effectLst>
                  <a:glow rad="101600">
                    <a:schemeClr val="bg1">
                      <a:alpha val="60000"/>
                    </a:schemeClr>
                  </a:glow>
                </a:effectLst>
              </a:rPr>
              <a:t>Satan steals the Word of God from human hearts</a:t>
            </a:r>
          </a:p>
        </p:txBody>
      </p:sp>
      <p:sp>
        <p:nvSpPr>
          <p:cNvPr id="3" name="Content Placeholder 2"/>
          <p:cNvSpPr>
            <a:spLocks noGrp="1"/>
          </p:cNvSpPr>
          <p:nvPr>
            <p:ph idx="1"/>
          </p:nvPr>
        </p:nvSpPr>
        <p:spPr>
          <a:xfrm>
            <a:off x="539097" y="1697438"/>
            <a:ext cx="4908259" cy="4351338"/>
          </a:xfrm>
        </p:spPr>
        <p:txBody>
          <a:bodyPr>
            <a:normAutofit lnSpcReduction="10000"/>
          </a:bodyPr>
          <a:lstStyle/>
          <a:p>
            <a:pPr marL="0" indent="0" algn="ctr">
              <a:buNone/>
            </a:pPr>
            <a:r>
              <a:rPr lang="en-US" sz="3600" i="1" dirty="0"/>
              <a:t>"When any one heareth the word of the kingdom, and understandeth it not, then cometh the wicked one, and catcheth away that which was sown in his heart. This is he which received seed by the way side." (Matt. 13:19)</a:t>
            </a:r>
          </a:p>
        </p:txBody>
      </p:sp>
      <p:pic>
        <p:nvPicPr>
          <p:cNvPr id="5" name="Picture 4"/>
          <p:cNvPicPr>
            <a:picLocks noChangeAspect="1"/>
          </p:cNvPicPr>
          <p:nvPr/>
        </p:nvPicPr>
        <p:blipFill rotWithShape="1">
          <a:blip r:embed="rId3"/>
          <a:srcRect l="9789" t="662" r="8941" b="1"/>
          <a:stretch/>
        </p:blipFill>
        <p:spPr>
          <a:xfrm rot="690712">
            <a:off x="6914215" y="1022403"/>
            <a:ext cx="2796586" cy="2818671"/>
          </a:xfrm>
          <a:prstGeom prst="ellipse">
            <a:avLst/>
          </a:prstGeom>
          <a:ln>
            <a:noFill/>
          </a:ln>
          <a:effectLst>
            <a:softEdge rad="112500"/>
          </a:effectLst>
        </p:spPr>
      </p:pic>
      <p:sp>
        <p:nvSpPr>
          <p:cNvPr id="6" name="Rectangle 5"/>
          <p:cNvSpPr/>
          <p:nvPr/>
        </p:nvSpPr>
        <p:spPr>
          <a:xfrm>
            <a:off x="5986453" y="4863477"/>
            <a:ext cx="5307435" cy="1754326"/>
          </a:xfrm>
          <a:prstGeom prst="rect">
            <a:avLst/>
          </a:prstGeom>
        </p:spPr>
        <p:txBody>
          <a:bodyPr wrap="square">
            <a:spAutoFit/>
          </a:bodyPr>
          <a:lstStyle/>
          <a:p>
            <a:pPr algn="ctr"/>
            <a:r>
              <a:rPr lang="en-US" sz="3600" i="1" dirty="0">
                <a:effectLst>
                  <a:glow rad="101600">
                    <a:schemeClr val="bg1">
                      <a:alpha val="60000"/>
                    </a:schemeClr>
                  </a:glow>
                </a:effectLst>
              </a:rPr>
              <a:t>“The thief cometh not, but for to steal, and to kill, and to destroy.”</a:t>
            </a:r>
          </a:p>
        </p:txBody>
      </p:sp>
    </p:spTree>
    <p:extLst>
      <p:ext uri="{BB962C8B-B14F-4D97-AF65-F5344CB8AC3E}">
        <p14:creationId xmlns:p14="http://schemas.microsoft.com/office/powerpoint/2010/main" val="5510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b="1" dirty="0">
                <a:solidFill>
                  <a:srgbClr val="FFFF00"/>
                </a:solidFill>
              </a:rPr>
              <a:t>Satan afflicts men with physical and mental illness</a:t>
            </a:r>
          </a:p>
        </p:txBody>
      </p:sp>
      <p:sp>
        <p:nvSpPr>
          <p:cNvPr id="3" name="Content Placeholder 2"/>
          <p:cNvSpPr>
            <a:spLocks noGrp="1"/>
          </p:cNvSpPr>
          <p:nvPr>
            <p:ph idx="1"/>
          </p:nvPr>
        </p:nvSpPr>
        <p:spPr>
          <a:xfrm>
            <a:off x="6065240" y="1825624"/>
            <a:ext cx="5889072" cy="5032375"/>
          </a:xfrm>
        </p:spPr>
        <p:txBody>
          <a:bodyPr>
            <a:normAutofit/>
          </a:bodyPr>
          <a:lstStyle/>
          <a:p>
            <a:pPr marL="0" indent="0" algn="ctr">
              <a:buNone/>
            </a:pPr>
            <a:r>
              <a:rPr lang="en-US" sz="4000" i="1" dirty="0"/>
              <a:t>“How God anointed Jesus of Nazareth with the Holy Ghost and with power: who went about doing good, and </a:t>
            </a:r>
            <a:r>
              <a:rPr lang="en-US" sz="4000" i="1" u="sng" dirty="0"/>
              <a:t>healing all that were oppressed of the devil</a:t>
            </a:r>
            <a:r>
              <a:rPr lang="en-US" sz="4000" i="1" dirty="0"/>
              <a:t>; for God was with him.”</a:t>
            </a:r>
          </a:p>
          <a:p>
            <a:pPr marL="0" indent="0" algn="ctr">
              <a:buNone/>
            </a:pPr>
            <a:r>
              <a:rPr lang="en-US" sz="4000" i="1" dirty="0"/>
              <a:t>(Acts 10:38).</a:t>
            </a:r>
          </a:p>
        </p:txBody>
      </p:sp>
      <p:pic>
        <p:nvPicPr>
          <p:cNvPr id="4" name="Picture 3"/>
          <p:cNvPicPr>
            <a:picLocks noChangeAspect="1"/>
          </p:cNvPicPr>
          <p:nvPr/>
        </p:nvPicPr>
        <p:blipFill>
          <a:blip r:embed="rId2"/>
          <a:stretch>
            <a:fillRect/>
          </a:stretch>
        </p:blipFill>
        <p:spPr>
          <a:xfrm>
            <a:off x="0" y="1431329"/>
            <a:ext cx="5901050" cy="4862465"/>
          </a:xfrm>
          <a:prstGeom prst="rect">
            <a:avLst/>
          </a:prstGeom>
        </p:spPr>
      </p:pic>
    </p:spTree>
    <p:extLst>
      <p:ext uri="{BB962C8B-B14F-4D97-AF65-F5344CB8AC3E}">
        <p14:creationId xmlns:p14="http://schemas.microsoft.com/office/powerpoint/2010/main" val="16058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78" y="155400"/>
            <a:ext cx="10515600" cy="1325563"/>
          </a:xfrm>
        </p:spPr>
        <p:txBody>
          <a:bodyPr/>
          <a:lstStyle/>
          <a:p>
            <a:pPr algn="ctr"/>
            <a:r>
              <a:rPr lang="en-US" b="1" dirty="0">
                <a:solidFill>
                  <a:srgbClr val="FFFF00"/>
                </a:solidFill>
              </a:rPr>
              <a:t>Satan deceives and tempts men to sin</a:t>
            </a:r>
          </a:p>
        </p:txBody>
      </p:sp>
      <p:sp>
        <p:nvSpPr>
          <p:cNvPr id="5" name="Rectangle 4"/>
          <p:cNvSpPr/>
          <p:nvPr/>
        </p:nvSpPr>
        <p:spPr>
          <a:xfrm>
            <a:off x="5274578" y="2135056"/>
            <a:ext cx="6096000" cy="707886"/>
          </a:xfrm>
          <a:prstGeom prst="rect">
            <a:avLst/>
          </a:prstGeom>
        </p:spPr>
        <p:txBody>
          <a:bodyPr>
            <a:spAutoFit/>
          </a:bodyPr>
          <a:lstStyle/>
          <a:p>
            <a:pPr algn="ctr"/>
            <a:endParaRPr lang="en-US" sz="4000" i="1" dirty="0"/>
          </a:p>
        </p:txBody>
      </p:sp>
      <p:pic>
        <p:nvPicPr>
          <p:cNvPr id="4" name="Picture 3"/>
          <p:cNvPicPr>
            <a:picLocks noChangeAspect="1"/>
          </p:cNvPicPr>
          <p:nvPr/>
        </p:nvPicPr>
        <p:blipFill>
          <a:blip r:embed="rId2"/>
          <a:stretch>
            <a:fillRect/>
          </a:stretch>
        </p:blipFill>
        <p:spPr>
          <a:xfrm>
            <a:off x="6335486" y="2135056"/>
            <a:ext cx="5458214" cy="3602421"/>
          </a:xfrm>
          <a:prstGeom prst="rect">
            <a:avLst/>
          </a:prstGeom>
        </p:spPr>
      </p:pic>
      <p:sp>
        <p:nvSpPr>
          <p:cNvPr id="3" name="Rectangle 2"/>
          <p:cNvSpPr/>
          <p:nvPr/>
        </p:nvSpPr>
        <p:spPr>
          <a:xfrm>
            <a:off x="0" y="1674108"/>
            <a:ext cx="6096000" cy="4524315"/>
          </a:xfrm>
          <a:prstGeom prst="rect">
            <a:avLst/>
          </a:prstGeom>
        </p:spPr>
        <p:txBody>
          <a:bodyPr>
            <a:spAutoFit/>
          </a:bodyPr>
          <a:lstStyle/>
          <a:p>
            <a:pPr algn="ctr"/>
            <a:r>
              <a:rPr lang="en-US" sz="3600" i="1" dirty="0"/>
              <a:t>“And the devil that deceived them was cast into the lake of fire.” (Revelation 20:10)</a:t>
            </a:r>
          </a:p>
          <a:p>
            <a:pPr algn="ctr"/>
            <a:r>
              <a:rPr lang="en-US" sz="3600" i="1" dirty="0"/>
              <a:t> </a:t>
            </a:r>
          </a:p>
          <a:p>
            <a:pPr algn="ctr"/>
            <a:r>
              <a:rPr lang="en-US" sz="3600" i="1" dirty="0"/>
              <a:t>“Submit yourselves therefore </a:t>
            </a:r>
          </a:p>
          <a:p>
            <a:pPr algn="ctr"/>
            <a:r>
              <a:rPr lang="en-US" sz="3600" i="1" dirty="0"/>
              <a:t>to God. Resist the devil (temptation), and he will flee from you.” (James 4:7)</a:t>
            </a:r>
          </a:p>
        </p:txBody>
      </p:sp>
      <p:pic>
        <p:nvPicPr>
          <p:cNvPr id="8" name="Picture 7"/>
          <p:cNvPicPr>
            <a:picLocks noChangeAspect="1"/>
          </p:cNvPicPr>
          <p:nvPr/>
        </p:nvPicPr>
        <p:blipFill rotWithShape="1">
          <a:blip r:embed="rId3"/>
          <a:srcRect t="6947"/>
          <a:stretch/>
        </p:blipFill>
        <p:spPr>
          <a:xfrm>
            <a:off x="6335486" y="2135057"/>
            <a:ext cx="5458214" cy="3602420"/>
          </a:xfrm>
          <a:prstGeom prst="rect">
            <a:avLst/>
          </a:prstGeom>
        </p:spPr>
      </p:pic>
    </p:spTree>
    <p:extLst>
      <p:ext uri="{BB962C8B-B14F-4D97-AF65-F5344CB8AC3E}">
        <p14:creationId xmlns:p14="http://schemas.microsoft.com/office/powerpoint/2010/main" val="417375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909" y="191666"/>
            <a:ext cx="10515600" cy="1325563"/>
          </a:xfrm>
        </p:spPr>
        <p:txBody>
          <a:bodyPr>
            <a:noAutofit/>
          </a:bodyPr>
          <a:lstStyle/>
          <a:p>
            <a:pPr algn="ctr"/>
            <a:r>
              <a:rPr lang="en-US" sz="4800" b="1" dirty="0">
                <a:solidFill>
                  <a:schemeClr val="accent6"/>
                </a:solidFill>
                <a:effectLst>
                  <a:reflection blurRad="6350" stA="60000" endA="900" endPos="58000" dir="5400000" sy="-100000" algn="bl" rotWithShape="0"/>
                </a:effectLst>
              </a:rPr>
              <a:t>Satan’s two greatest weapons </a:t>
            </a:r>
            <a:br>
              <a:rPr lang="en-US" sz="4800" b="1" dirty="0">
                <a:solidFill>
                  <a:schemeClr val="accent6"/>
                </a:solidFill>
                <a:effectLst>
                  <a:reflection blurRad="6350" stA="60000" endA="900" endPos="58000" dir="5400000" sy="-100000" algn="bl" rotWithShape="0"/>
                </a:effectLst>
              </a:rPr>
            </a:br>
            <a:endParaRPr lang="en-US" sz="4800" b="1" dirty="0">
              <a:solidFill>
                <a:schemeClr val="accent6"/>
              </a:solidFill>
              <a:effectLst>
                <a:reflection blurRad="6350" stA="60000" endA="900" endPos="58000" dir="5400000" sy="-100000" algn="bl" rotWithShape="0"/>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1691379">
            <a:off x="7002146" y="2867438"/>
            <a:ext cx="4919199" cy="2381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50000"/>
                    </a14:imgEffect>
                  </a14:imgLayer>
                </a14:imgProps>
              </a:ext>
            </a:extLst>
          </a:blip>
          <a:srcRect l="9818" t="9936" r="9762" b="12148"/>
          <a:stretch/>
        </p:blipFill>
        <p:spPr>
          <a:xfrm rot="20021258">
            <a:off x="312540" y="2778829"/>
            <a:ext cx="4857624" cy="2545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6"/>
          <a:srcRect l="979" t="9725" r="31767" b="367"/>
          <a:stretch/>
        </p:blipFill>
        <p:spPr>
          <a:xfrm>
            <a:off x="4868062" y="4429388"/>
            <a:ext cx="2635581" cy="2348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7"/>
          <a:srcRect l="27056" t="-1102" r="21010"/>
          <a:stretch/>
        </p:blipFill>
        <p:spPr>
          <a:xfrm>
            <a:off x="4728485" y="1089934"/>
            <a:ext cx="2757225" cy="17040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50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54"/>
            <a:ext cx="12192000" cy="1325563"/>
          </a:xfrm>
        </p:spPr>
        <p:txBody>
          <a:bodyPr>
            <a:noAutofit/>
          </a:bodyPr>
          <a:lstStyle/>
          <a:p>
            <a:pPr algn="ctr"/>
            <a:r>
              <a:rPr lang="en-US" sz="5000" b="1" dirty="0">
                <a:solidFill>
                  <a:schemeClr val="tx1">
                    <a:lumMod val="85000"/>
                  </a:schemeClr>
                </a:solidFill>
              </a:rPr>
              <a:t>Satan undermines the sanctity of the home </a:t>
            </a:r>
            <a:br>
              <a:rPr lang="en-US" sz="5000" b="1" dirty="0">
                <a:solidFill>
                  <a:schemeClr val="tx1">
                    <a:lumMod val="85000"/>
                  </a:schemeClr>
                </a:solidFill>
              </a:rPr>
            </a:br>
            <a:endParaRPr lang="en-US" sz="5000" b="1" dirty="0">
              <a:solidFill>
                <a:schemeClr val="tx1">
                  <a:lumMod val="85000"/>
                </a:schemeClr>
              </a:solidFill>
            </a:endParaRPr>
          </a:p>
        </p:txBody>
      </p:sp>
      <p:pic>
        <p:nvPicPr>
          <p:cNvPr id="3" name="Picture 2"/>
          <p:cNvPicPr>
            <a:picLocks noChangeAspect="1"/>
          </p:cNvPicPr>
          <p:nvPr/>
        </p:nvPicPr>
        <p:blipFill>
          <a:blip r:embed="rId2"/>
          <a:stretch>
            <a:fillRect/>
          </a:stretch>
        </p:blipFill>
        <p:spPr>
          <a:xfrm>
            <a:off x="1333500" y="1490017"/>
            <a:ext cx="9525000" cy="381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rot="393973">
            <a:off x="8390863" y="4479843"/>
            <a:ext cx="2973355" cy="19822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rot="20518167">
            <a:off x="227912" y="4790116"/>
            <a:ext cx="2901275" cy="19329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rot="20856723">
            <a:off x="8573099" y="1176922"/>
            <a:ext cx="3107628" cy="19069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stretch>
            <a:fillRect/>
          </a:stretch>
        </p:blipFill>
        <p:spPr>
          <a:xfrm rot="615871">
            <a:off x="402672" y="1132668"/>
            <a:ext cx="2919150" cy="19631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171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lstStyle/>
          <a:p>
            <a:pPr algn="ctr"/>
            <a:r>
              <a:rPr lang="en-US" i="1" dirty="0"/>
              <a:t>"Let the husband render unto the wife due benevolence: and likewise also the wife unto the husband. The wife hath not power of her own body, but the husband: and likewise also the husband hath not power of his own body, but the wife. Defraud ye not one the other, except it be with consent for a time, that ye may give yourselves to fasting and prayer; and come together again, </a:t>
            </a:r>
            <a:r>
              <a:rPr lang="en-US" i="1" dirty="0">
                <a:solidFill>
                  <a:srgbClr val="FFFF00"/>
                </a:solidFill>
              </a:rPr>
              <a:t>that Satan tempt you not </a:t>
            </a:r>
            <a:r>
              <a:rPr lang="en-US" i="1" dirty="0"/>
              <a:t>for your incontinency" (1 Cor. 7:3-5)</a:t>
            </a:r>
            <a:br>
              <a:rPr lang="en-US" i="1" dirty="0"/>
            </a:br>
            <a:endParaRPr lang="en-US" i="1" dirty="0"/>
          </a:p>
        </p:txBody>
      </p:sp>
    </p:spTree>
    <p:extLst>
      <p:ext uri="{BB962C8B-B14F-4D97-AF65-F5344CB8AC3E}">
        <p14:creationId xmlns:p14="http://schemas.microsoft.com/office/powerpoint/2010/main" val="373098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90056" y="2235806"/>
            <a:ext cx="7337405" cy="4591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889233" y="138138"/>
            <a:ext cx="10209402" cy="1938992"/>
          </a:xfrm>
          <a:prstGeom prst="rect">
            <a:avLst/>
          </a:prstGeom>
        </p:spPr>
        <p:txBody>
          <a:bodyPr wrap="square">
            <a:spAutoFit/>
          </a:bodyPr>
          <a:lstStyle/>
          <a:p>
            <a:pPr algn="ctr"/>
            <a:r>
              <a:rPr lang="en-US" sz="4000" dirty="0"/>
              <a:t>Very few marriage counselors ever take </a:t>
            </a:r>
            <a:r>
              <a:rPr lang="en-US" sz="4000" dirty="0">
                <a:solidFill>
                  <a:srgbClr val="FFFF00"/>
                </a:solidFill>
              </a:rPr>
              <a:t>Satanic Activity </a:t>
            </a:r>
            <a:r>
              <a:rPr lang="en-US" sz="4000" dirty="0"/>
              <a:t>into consideration when advising couples having marital problems. </a:t>
            </a:r>
          </a:p>
        </p:txBody>
      </p:sp>
      <p:pic>
        <p:nvPicPr>
          <p:cNvPr id="4" name="Picture 3"/>
          <p:cNvPicPr>
            <a:picLocks noChangeAspect="1"/>
          </p:cNvPicPr>
          <p:nvPr/>
        </p:nvPicPr>
        <p:blipFill rotWithShape="1">
          <a:blip r:embed="rId3">
            <a:grayscl/>
          </a:blip>
          <a:srcRect l="61566" t="26087" r="-271" b="29581"/>
          <a:stretch/>
        </p:blipFill>
        <p:spPr>
          <a:xfrm rot="20536451">
            <a:off x="4878669" y="2490078"/>
            <a:ext cx="1607051" cy="1840676"/>
          </a:xfrm>
          <a:prstGeom prst="ellipse">
            <a:avLst/>
          </a:prstGeom>
          <a:ln>
            <a:noFill/>
          </a:ln>
          <a:effectLst>
            <a:softEdge rad="112500"/>
          </a:effectLst>
        </p:spPr>
      </p:pic>
    </p:spTree>
    <p:extLst>
      <p:ext uri="{BB962C8B-B14F-4D97-AF65-F5344CB8AC3E}">
        <p14:creationId xmlns:p14="http://schemas.microsoft.com/office/powerpoint/2010/main" val="351690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4791"/>
            <a:ext cx="10515600" cy="1325563"/>
          </a:xfrm>
        </p:spPr>
        <p:txBody>
          <a:bodyPr>
            <a:noAutofit/>
          </a:bodyPr>
          <a:lstStyle/>
          <a:p>
            <a:pPr algn="ctr"/>
            <a:r>
              <a:rPr lang="en-US" sz="4000" b="1" dirty="0">
                <a:solidFill>
                  <a:srgbClr val="FFFF00"/>
                </a:solidFill>
              </a:rPr>
              <a:t>The devil despises the very institution of marriage because it was originated and given by God himself.             </a:t>
            </a:r>
            <a:r>
              <a:rPr lang="en-US" sz="4000" b="1" i="1" dirty="0">
                <a:solidFill>
                  <a:srgbClr val="FFFF00"/>
                </a:solidFill>
              </a:rPr>
              <a:t>(See Gen. 2:20-25)</a:t>
            </a:r>
          </a:p>
        </p:txBody>
      </p:sp>
      <p:sp>
        <p:nvSpPr>
          <p:cNvPr id="3" name="Rectangle 2"/>
          <p:cNvSpPr/>
          <p:nvPr/>
        </p:nvSpPr>
        <p:spPr>
          <a:xfrm>
            <a:off x="0" y="2139193"/>
            <a:ext cx="12192000" cy="3970318"/>
          </a:xfrm>
          <a:prstGeom prst="rect">
            <a:avLst/>
          </a:prstGeom>
        </p:spPr>
        <p:txBody>
          <a:bodyPr wrap="square">
            <a:spAutoFit/>
          </a:bodyPr>
          <a:lstStyle/>
          <a:p>
            <a:pPr algn="ctr"/>
            <a:r>
              <a:rPr lang="en-US" sz="3600" i="1" dirty="0"/>
              <a:t>“And the rib, which the LORD God had taken from man, made he a woman, and brought her unto the man. And Adam said, This is now bone of my bones, and flesh of my flesh: she shall be called Woman, because she was taken out of Man. Therefore shall a man leave his father and his mother, and shall cleave unto his wife: and they shall be one flesh. And they were both naked, the man and his wife, and were not ashamed.”</a:t>
            </a:r>
          </a:p>
        </p:txBody>
      </p:sp>
    </p:spTree>
    <p:extLst>
      <p:ext uri="{BB962C8B-B14F-4D97-AF65-F5344CB8AC3E}">
        <p14:creationId xmlns:p14="http://schemas.microsoft.com/office/powerpoint/2010/main" val="233840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7" y="0"/>
            <a:ext cx="10515600" cy="1325563"/>
          </a:xfrm>
        </p:spPr>
        <p:txBody>
          <a:bodyPr/>
          <a:lstStyle/>
          <a:p>
            <a:pPr algn="ctr"/>
            <a:r>
              <a:rPr lang="en-US" b="1" dirty="0">
                <a:solidFill>
                  <a:srgbClr val="FFFF00"/>
                </a:solidFill>
              </a:rPr>
              <a:t>The First Family</a:t>
            </a:r>
          </a:p>
        </p:txBody>
      </p:sp>
      <p:pic>
        <p:nvPicPr>
          <p:cNvPr id="3" name="Picture 2"/>
          <p:cNvPicPr>
            <a:picLocks noChangeAspect="1"/>
          </p:cNvPicPr>
          <p:nvPr/>
        </p:nvPicPr>
        <p:blipFill>
          <a:blip r:embed="rId2"/>
          <a:stretch>
            <a:fillRect/>
          </a:stretch>
        </p:blipFill>
        <p:spPr>
          <a:xfrm>
            <a:off x="2650282" y="1665805"/>
            <a:ext cx="6667500" cy="5000625"/>
          </a:xfrm>
          <a:prstGeom prst="rect">
            <a:avLst/>
          </a:prstGeom>
        </p:spPr>
      </p:pic>
    </p:spTree>
    <p:extLst>
      <p:ext uri="{BB962C8B-B14F-4D97-AF65-F5344CB8AC3E}">
        <p14:creationId xmlns:p14="http://schemas.microsoft.com/office/powerpoint/2010/main" val="304097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25)</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17845"/>
            <a:ext cx="12447037" cy="6752122"/>
          </a:xfrm>
        </p:spPr>
        <p:txBody>
          <a:bodyPr>
            <a:normAutofit lnSpcReduction="10000"/>
          </a:bodyPr>
          <a:lstStyle/>
          <a:p>
            <a:r>
              <a:rPr lang="en-US" sz="3600" dirty="0"/>
              <a:t>After the creation of the family Satan’s immediately went to work attacking the family.</a:t>
            </a:r>
          </a:p>
          <a:p>
            <a:r>
              <a:rPr lang="en-US" sz="3600" dirty="0"/>
              <a:t>Satan drove a wedge between the husband and the wife -                        </a:t>
            </a:r>
            <a:r>
              <a:rPr lang="en-US" sz="3600" i="1" dirty="0"/>
              <a:t>(Gen. 3:1-6, 12, 16)</a:t>
            </a:r>
          </a:p>
          <a:p>
            <a:r>
              <a:rPr lang="en-US" sz="3600" dirty="0"/>
              <a:t>Adam and Eve’s first son, Cain, killed his brother Able –                </a:t>
            </a:r>
            <a:r>
              <a:rPr lang="en-US" sz="3600" i="1" dirty="0"/>
              <a:t>(Gen. 4:8)</a:t>
            </a:r>
          </a:p>
          <a:p>
            <a:r>
              <a:rPr lang="en-US" sz="3600" dirty="0"/>
              <a:t>Satan’s attack on the family has been relentless ever since the garden –</a:t>
            </a:r>
          </a:p>
          <a:p>
            <a:pPr marL="0" indent="0">
              <a:buNone/>
            </a:pPr>
            <a:r>
              <a:rPr lang="en-US" sz="3600" dirty="0"/>
              <a:t>Note: Satan hates the family – Why?</a:t>
            </a:r>
          </a:p>
          <a:p>
            <a:pPr marL="0" indent="0">
              <a:buNone/>
            </a:pPr>
            <a:r>
              <a:rPr lang="en-US" sz="3600" dirty="0"/>
              <a:t>1) Because it is God’s design – </a:t>
            </a:r>
            <a:r>
              <a:rPr lang="en-US" sz="3600" i="1" dirty="0"/>
              <a:t>(Gen. 2-3)</a:t>
            </a:r>
          </a:p>
          <a:p>
            <a:pPr marL="0" indent="0">
              <a:buNone/>
            </a:pPr>
            <a:r>
              <a:rPr lang="en-US" sz="3600" dirty="0"/>
              <a:t>2) Because of how important the family is to an individual and                  society – </a:t>
            </a:r>
            <a:r>
              <a:rPr lang="en-US" sz="3600" i="1" dirty="0"/>
              <a:t>(Eph.5; Col.3)</a:t>
            </a:r>
          </a:p>
        </p:txBody>
      </p:sp>
    </p:spTree>
    <p:extLst>
      <p:ext uri="{BB962C8B-B14F-4D97-AF65-F5344CB8AC3E}">
        <p14:creationId xmlns:p14="http://schemas.microsoft.com/office/powerpoint/2010/main" val="212347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assetsnffrgf-a.akamaihd.net/assets/m/402014603/univ/art/402014603_univ_lsr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 y="382555"/>
            <a:ext cx="12204442" cy="61022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110" y="382555"/>
            <a:ext cx="12210955" cy="6102221"/>
          </a:xfrm>
          <a:prstGeom prst="rect">
            <a:avLst/>
          </a:prstGeom>
        </p:spPr>
      </p:pic>
    </p:spTree>
    <p:extLst>
      <p:ext uri="{BB962C8B-B14F-4D97-AF65-F5344CB8AC3E}">
        <p14:creationId xmlns:p14="http://schemas.microsoft.com/office/powerpoint/2010/main" val="53263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081" y="0"/>
            <a:ext cx="12205081" cy="6102541"/>
          </a:xfrm>
          <a:prstGeom prst="rect">
            <a:avLst/>
          </a:prstGeom>
          <a:ln>
            <a:noFill/>
          </a:ln>
          <a:effectLst>
            <a:softEdge rad="112500"/>
          </a:effectLst>
        </p:spPr>
      </p:pic>
      <p:sp>
        <p:nvSpPr>
          <p:cNvPr id="2" name="Title 1"/>
          <p:cNvSpPr>
            <a:spLocks noGrp="1"/>
          </p:cNvSpPr>
          <p:nvPr>
            <p:ph type="title"/>
          </p:nvPr>
        </p:nvSpPr>
        <p:spPr>
          <a:xfrm>
            <a:off x="831659" y="6102541"/>
            <a:ext cx="10515600" cy="822326"/>
          </a:xfrm>
        </p:spPr>
        <p:txBody>
          <a:bodyPr>
            <a:normAutofit/>
          </a:bodyPr>
          <a:lstStyle/>
          <a:p>
            <a:pPr algn="ctr"/>
            <a:r>
              <a:rPr lang="en-US" sz="4800" b="1" dirty="0"/>
              <a:t>Paradise</a:t>
            </a:r>
            <a:r>
              <a:rPr lang="en-US" dirty="0"/>
              <a:t> </a:t>
            </a:r>
          </a:p>
        </p:txBody>
      </p:sp>
    </p:spTree>
    <p:extLst>
      <p:ext uri="{BB962C8B-B14F-4D97-AF65-F5344CB8AC3E}">
        <p14:creationId xmlns:p14="http://schemas.microsoft.com/office/powerpoint/2010/main" val="191913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pre04.deviantart.net/0256/th/pre/f/2011/253/b/a/do_not_listen_to_him_by_tonyzhang88-d38zg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3680" y="2936147"/>
            <a:ext cx="5220882" cy="3825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1"/>
          <p:cNvPicPr>
            <a:picLocks noChangeAspect="1"/>
          </p:cNvPicPr>
          <p:nvPr/>
        </p:nvPicPr>
        <p:blipFill>
          <a:blip r:embed="rId3"/>
          <a:stretch>
            <a:fillRect/>
          </a:stretch>
        </p:blipFill>
        <p:spPr>
          <a:xfrm>
            <a:off x="89324" y="100668"/>
            <a:ext cx="3657917" cy="4230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stretch>
            <a:fillRect/>
          </a:stretch>
        </p:blipFill>
        <p:spPr>
          <a:xfrm>
            <a:off x="4112675" y="100668"/>
            <a:ext cx="2405571" cy="6536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989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52" y="363894"/>
            <a:ext cx="12241764" cy="6120882"/>
          </a:xfrm>
          <a:prstGeom prst="rect">
            <a:avLst/>
          </a:prstGeom>
        </p:spPr>
      </p:pic>
    </p:spTree>
    <p:extLst>
      <p:ext uri="{BB962C8B-B14F-4D97-AF65-F5344CB8AC3E}">
        <p14:creationId xmlns:p14="http://schemas.microsoft.com/office/powerpoint/2010/main" val="16111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15180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46784" y="93306"/>
            <a:ext cx="6944927" cy="6867329"/>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177282" y="93306"/>
            <a:ext cx="5621311" cy="6858000"/>
          </a:xfrm>
          <a:prstGeom prst="rect">
            <a:avLst/>
          </a:prstGeom>
          <a:ln>
            <a:noFill/>
          </a:ln>
          <a:effectLst>
            <a:softEdge rad="112500"/>
          </a:effectLst>
        </p:spPr>
      </p:pic>
    </p:spTree>
    <p:extLst>
      <p:ext uri="{BB962C8B-B14F-4D97-AF65-F5344CB8AC3E}">
        <p14:creationId xmlns:p14="http://schemas.microsoft.com/office/powerpoint/2010/main" val="69692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87393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931" y="0"/>
            <a:ext cx="11824136" cy="6857999"/>
          </a:xfrm>
          <a:prstGeom prst="rect">
            <a:avLst/>
          </a:prstGeom>
        </p:spPr>
      </p:pic>
    </p:spTree>
    <p:extLst>
      <p:ext uri="{BB962C8B-B14F-4D97-AF65-F5344CB8AC3E}">
        <p14:creationId xmlns:p14="http://schemas.microsoft.com/office/powerpoint/2010/main" val="238842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676" r="5972" b="2"/>
          <a:stretch/>
        </p:blipFill>
        <p:spPr>
          <a:xfrm>
            <a:off x="4639056" y="10"/>
            <a:ext cx="7552944" cy="6857990"/>
          </a:xfrm>
          <a:prstGeom prst="rect">
            <a:avLst/>
          </a:prstGeom>
          <a:effectLst/>
        </p:spPr>
      </p:pic>
      <p:sp>
        <p:nvSpPr>
          <p:cNvPr id="2" name="Title 1"/>
          <p:cNvSpPr>
            <a:spLocks noGrp="1"/>
          </p:cNvSpPr>
          <p:nvPr>
            <p:ph type="title"/>
          </p:nvPr>
        </p:nvSpPr>
        <p:spPr>
          <a:xfrm>
            <a:off x="0" y="10"/>
            <a:ext cx="4562375" cy="2271146"/>
          </a:xfrm>
        </p:spPr>
        <p:txBody>
          <a:bodyPr>
            <a:normAutofit/>
          </a:bodyPr>
          <a:lstStyle/>
          <a:p>
            <a:pPr algn="ctr">
              <a:lnSpc>
                <a:spcPct val="80000"/>
              </a:lnSpc>
            </a:pPr>
            <a:r>
              <a:rPr lang="en-US" sz="4100" b="1" dirty="0"/>
              <a:t>The condition of the family unit today </a:t>
            </a:r>
          </a:p>
        </p:txBody>
      </p:sp>
      <p:sp>
        <p:nvSpPr>
          <p:cNvPr id="3" name="Content Placeholder 2"/>
          <p:cNvSpPr>
            <a:spLocks noGrp="1"/>
          </p:cNvSpPr>
          <p:nvPr>
            <p:ph idx="1"/>
          </p:nvPr>
        </p:nvSpPr>
        <p:spPr>
          <a:xfrm>
            <a:off x="0" y="2438400"/>
            <a:ext cx="4639056" cy="4419600"/>
          </a:xfrm>
        </p:spPr>
        <p:txBody>
          <a:bodyPr>
            <a:normAutofit/>
          </a:bodyPr>
          <a:lstStyle/>
          <a:p>
            <a:r>
              <a:rPr lang="en-US" sz="3600" dirty="0"/>
              <a:t>Throughout history, families have experienced conflict and brokenness.</a:t>
            </a:r>
          </a:p>
          <a:p>
            <a:r>
              <a:rPr lang="en-US" sz="3600" dirty="0"/>
              <a:t>But today we see Satan’s attack as never before. </a:t>
            </a:r>
          </a:p>
        </p:txBody>
      </p:sp>
    </p:spTree>
    <p:extLst>
      <p:ext uri="{BB962C8B-B14F-4D97-AF65-F5344CB8AC3E}">
        <p14:creationId xmlns:p14="http://schemas.microsoft.com/office/powerpoint/2010/main" val="330310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002" y="158620"/>
            <a:ext cx="12114998" cy="6858000"/>
          </a:xfrm>
        </p:spPr>
        <p:txBody>
          <a:bodyPr>
            <a:normAutofit/>
          </a:bodyPr>
          <a:lstStyle/>
          <a:p>
            <a:pPr lvl="0"/>
            <a:r>
              <a:rPr lang="en-US" sz="3600" dirty="0"/>
              <a:t>Over 50 percent of all U.S. children will be on food stamps at some point before they reach the age of 18.</a:t>
            </a:r>
          </a:p>
          <a:p>
            <a:pPr lvl="0"/>
            <a:r>
              <a:rPr lang="en-US" sz="3600" dirty="0"/>
              <a:t>Approximately 47 percent of all high school students are sexually active.</a:t>
            </a:r>
          </a:p>
          <a:p>
            <a:pPr lvl="0"/>
            <a:r>
              <a:rPr lang="en-US" sz="3600" dirty="0"/>
              <a:t>One out of four teen girls in the United States has a sexually transmitted disease according to USA Today.</a:t>
            </a:r>
          </a:p>
          <a:p>
            <a:pPr lvl="0"/>
            <a:r>
              <a:rPr lang="en-US" sz="3600" dirty="0"/>
              <a:t>Now 20 STD’s in America.</a:t>
            </a:r>
          </a:p>
          <a:p>
            <a:pPr lvl="0"/>
            <a:r>
              <a:rPr lang="en-US" sz="3600" dirty="0"/>
              <a:t>Black women are more than 5 times as likely as white women to have an abortion. </a:t>
            </a:r>
          </a:p>
          <a:p>
            <a:pPr lvl="0"/>
            <a:r>
              <a:rPr lang="en-US" sz="3600" dirty="0"/>
              <a:t>On average, 1,876 black babies are aborted every day in the United States.</a:t>
            </a:r>
          </a:p>
          <a:p>
            <a:endParaRPr lang="en-US" sz="3600" dirty="0"/>
          </a:p>
        </p:txBody>
      </p:sp>
    </p:spTree>
    <p:extLst>
      <p:ext uri="{BB962C8B-B14F-4D97-AF65-F5344CB8AC3E}">
        <p14:creationId xmlns:p14="http://schemas.microsoft.com/office/powerpoint/2010/main" val="316115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6627"/>
            <a:ext cx="12192000" cy="6699184"/>
          </a:xfrm>
        </p:spPr>
        <p:txBody>
          <a:bodyPr>
            <a:normAutofit/>
          </a:bodyPr>
          <a:lstStyle/>
          <a:p>
            <a:r>
              <a:rPr lang="en-US" sz="3400" b="1" i="1" dirty="0"/>
              <a:t> A few years ago, when 17,000 aborted babies were found in a dumpster outside a pathology laboratory in Los, Angeles, California, some 15,000 were observed to be black."</a:t>
            </a:r>
            <a:endParaRPr lang="en-US" sz="3400" dirty="0"/>
          </a:p>
          <a:p>
            <a:pPr lvl="0"/>
            <a:r>
              <a:rPr lang="en-US" sz="3400" dirty="0"/>
              <a:t>Almost 59 million abortions since 1973.</a:t>
            </a:r>
          </a:p>
          <a:p>
            <a:pPr lvl="0"/>
            <a:r>
              <a:rPr lang="en-US" sz="3400" dirty="0"/>
              <a:t>There are more than 3 million reports of child abuse in the United States every single year.</a:t>
            </a:r>
          </a:p>
          <a:p>
            <a:pPr lvl="0"/>
            <a:r>
              <a:rPr lang="en-US" sz="3400" dirty="0"/>
              <a:t>Same sex marriage is now legal.</a:t>
            </a:r>
          </a:p>
          <a:p>
            <a:pPr lvl="0"/>
            <a:r>
              <a:rPr lang="en-US" sz="3400" dirty="0"/>
              <a:t>Instead of being raised by parents, an increasing number of children in America are being raised by movies, television and video games.  For example, the average young American will spend over 10,000 hours playing video games before the age of 21.</a:t>
            </a:r>
          </a:p>
          <a:p>
            <a:pPr lvl="0"/>
            <a:r>
              <a:rPr lang="en-US" sz="3400" dirty="0"/>
              <a:t>Not a pretty picture.</a:t>
            </a:r>
          </a:p>
          <a:p>
            <a:endParaRPr lang="en-US" sz="3400" dirty="0"/>
          </a:p>
        </p:txBody>
      </p:sp>
    </p:spTree>
    <p:extLst>
      <p:ext uri="{BB962C8B-B14F-4D97-AF65-F5344CB8AC3E}">
        <p14:creationId xmlns:p14="http://schemas.microsoft.com/office/powerpoint/2010/main" val="373401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47811" y="2581249"/>
            <a:ext cx="4644189" cy="4799263"/>
          </a:xfrm>
          <a:prstGeom prst="rect">
            <a:avLst/>
          </a:prstGeom>
        </p:spPr>
      </p:pic>
      <p:sp>
        <p:nvSpPr>
          <p:cNvPr id="3" name="Content Placeholder 2"/>
          <p:cNvSpPr>
            <a:spLocks noGrp="1"/>
          </p:cNvSpPr>
          <p:nvPr>
            <p:ph idx="1"/>
          </p:nvPr>
        </p:nvSpPr>
        <p:spPr>
          <a:xfrm>
            <a:off x="77002" y="0"/>
            <a:ext cx="12114998" cy="6858000"/>
          </a:xfrm>
        </p:spPr>
        <p:txBody>
          <a:bodyPr>
            <a:normAutofit/>
          </a:bodyPr>
          <a:lstStyle/>
          <a:p>
            <a:r>
              <a:rPr lang="en-US" sz="3600" dirty="0"/>
              <a:t>The last several decades have not been kind to the family in America. </a:t>
            </a:r>
          </a:p>
          <a:p>
            <a:r>
              <a:rPr lang="en-US" sz="3600" dirty="0"/>
              <a:t>In fact, since the 1970s the family—historically the principal social unit in American society—has been trapped in a steady downhill spiral. </a:t>
            </a:r>
          </a:p>
        </p:txBody>
      </p:sp>
      <p:pic>
        <p:nvPicPr>
          <p:cNvPr id="4" name="Picture 3"/>
          <p:cNvPicPr>
            <a:picLocks noChangeAspect="1"/>
          </p:cNvPicPr>
          <p:nvPr/>
        </p:nvPicPr>
        <p:blipFill>
          <a:blip r:embed="rId3"/>
          <a:stretch>
            <a:fillRect/>
          </a:stretch>
        </p:blipFill>
        <p:spPr>
          <a:xfrm>
            <a:off x="0" y="2581249"/>
            <a:ext cx="7547811" cy="4799263"/>
          </a:xfrm>
          <a:prstGeom prst="rect">
            <a:avLst/>
          </a:prstGeom>
        </p:spPr>
      </p:pic>
    </p:spTree>
    <p:extLst>
      <p:ext uri="{BB962C8B-B14F-4D97-AF65-F5344CB8AC3E}">
        <p14:creationId xmlns:p14="http://schemas.microsoft.com/office/powerpoint/2010/main" val="321251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5502"/>
            <a:ext cx="12192000" cy="6742497"/>
          </a:xfrm>
        </p:spPr>
        <p:txBody>
          <a:bodyPr>
            <a:noAutofit/>
          </a:bodyPr>
          <a:lstStyle/>
          <a:p>
            <a:pPr lvl="0"/>
            <a:r>
              <a:rPr lang="en-US" sz="3400" dirty="0"/>
              <a:t>Less than half of American households now contain a traditional Biblical family—father, mother, and children. </a:t>
            </a:r>
          </a:p>
          <a:p>
            <a:pPr lvl="0"/>
            <a:r>
              <a:rPr lang="en-US" sz="3400" dirty="0"/>
              <a:t>More than 43 percent of children are now born into households in which there is no father.</a:t>
            </a:r>
          </a:p>
          <a:p>
            <a:pPr lvl="0"/>
            <a:r>
              <a:rPr lang="en-US" sz="3400" dirty="0"/>
              <a:t>The rate of non-married cohabitation is up seven times over what it was in 1970</a:t>
            </a:r>
          </a:p>
          <a:p>
            <a:r>
              <a:rPr lang="en-US" sz="3400" dirty="0"/>
              <a:t>Today, more than half of all couples "move in together" before they get married.</a:t>
            </a:r>
          </a:p>
          <a:p>
            <a:pPr lvl="0"/>
            <a:r>
              <a:rPr lang="en-US" sz="3400" dirty="0"/>
              <a:t>Over half of all marriages end up in divorce.</a:t>
            </a:r>
          </a:p>
          <a:p>
            <a:pPr lvl="0"/>
            <a:r>
              <a:rPr lang="en-US" sz="3400" dirty="0"/>
              <a:t>The United States has the highest divorce rate in the entire world.</a:t>
            </a:r>
          </a:p>
          <a:p>
            <a:pPr lvl="0"/>
            <a:r>
              <a:rPr lang="en-US" sz="3400" dirty="0"/>
              <a:t>For women under the age of 30 in the United States, more than half of all babies are being born out of wedlock.</a:t>
            </a:r>
          </a:p>
          <a:p>
            <a:endParaRPr lang="en-US" sz="3400" dirty="0"/>
          </a:p>
        </p:txBody>
      </p:sp>
    </p:spTree>
    <p:extLst>
      <p:ext uri="{BB962C8B-B14F-4D97-AF65-F5344CB8AC3E}">
        <p14:creationId xmlns:p14="http://schemas.microsoft.com/office/powerpoint/2010/main" val="188918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002" y="308677"/>
            <a:ext cx="12114998" cy="6708808"/>
          </a:xfrm>
        </p:spPr>
        <p:txBody>
          <a:bodyPr>
            <a:normAutofit/>
          </a:bodyPr>
          <a:lstStyle/>
          <a:p>
            <a:r>
              <a:rPr lang="en-US" sz="3600" dirty="0"/>
              <a:t>Unfortunately, this is a problem that is getting worse and worse.  </a:t>
            </a:r>
          </a:p>
          <a:p>
            <a:r>
              <a:rPr lang="en-US" sz="3600" dirty="0"/>
              <a:t>Getting the </a:t>
            </a:r>
            <a:r>
              <a:rPr lang="en-US" sz="3600" i="1" dirty="0"/>
              <a:t>"right politicians"</a:t>
            </a:r>
            <a:r>
              <a:rPr lang="en-US" sz="3600" dirty="0"/>
              <a:t> into office will not solve our problems and neither will spending a billions on education!!!</a:t>
            </a:r>
          </a:p>
          <a:p>
            <a:r>
              <a:rPr lang="en-US" sz="3600" b="1" dirty="0">
                <a:solidFill>
                  <a:srgbClr val="FFFF00"/>
                </a:solidFill>
              </a:rPr>
              <a:t>The change that we need is a change of the heart.</a:t>
            </a:r>
            <a:r>
              <a:rPr lang="en-US" sz="3600" dirty="0">
                <a:solidFill>
                  <a:srgbClr val="FFFF00"/>
                </a:solidFill>
              </a:rPr>
              <a:t> </a:t>
            </a:r>
          </a:p>
          <a:p>
            <a:r>
              <a:rPr lang="en-US" sz="3600" dirty="0"/>
              <a:t>We need a returning to God and His Word!!!</a:t>
            </a:r>
          </a:p>
          <a:p>
            <a:r>
              <a:rPr lang="en-US" sz="3600" dirty="0"/>
              <a:t>Our families are really messed up. </a:t>
            </a:r>
          </a:p>
          <a:p>
            <a:r>
              <a:rPr lang="en-US" sz="3600" dirty="0"/>
              <a:t>Dysfunctional families are now the norm.</a:t>
            </a:r>
          </a:p>
          <a:p>
            <a:r>
              <a:rPr lang="en-US" sz="3600" dirty="0"/>
              <a:t>There is no way that this country is going to have any hope for a bright future unless our families start getting stronger.</a:t>
            </a:r>
          </a:p>
          <a:p>
            <a:endParaRPr lang="en-US" sz="3600" dirty="0"/>
          </a:p>
        </p:txBody>
      </p:sp>
    </p:spTree>
    <p:extLst>
      <p:ext uri="{BB962C8B-B14F-4D97-AF65-F5344CB8AC3E}">
        <p14:creationId xmlns:p14="http://schemas.microsoft.com/office/powerpoint/2010/main" val="420775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a:solidFill>
                  <a:srgbClr val="FFFF00"/>
                </a:solidFill>
              </a:rPr>
              <a:t>Deuteronomy 6:5-9</a:t>
            </a:r>
            <a:r>
              <a:rPr lang="en-US" b="1" dirty="0">
                <a:solidFill>
                  <a:srgbClr val="FFFF00"/>
                </a:solidFill>
              </a:rPr>
              <a:t> is God’s </a:t>
            </a:r>
            <a:br>
              <a:rPr lang="en-US" b="1" dirty="0">
                <a:solidFill>
                  <a:srgbClr val="FFFF00"/>
                </a:solidFill>
              </a:rPr>
            </a:br>
            <a:r>
              <a:rPr lang="en-US" b="1" dirty="0">
                <a:solidFill>
                  <a:srgbClr val="FFFF00"/>
                </a:solidFill>
              </a:rPr>
              <a:t>prescription for a strong family</a:t>
            </a:r>
            <a:br>
              <a:rPr lang="en-US" dirty="0"/>
            </a:br>
            <a:endParaRPr lang="en-US" dirty="0"/>
          </a:p>
        </p:txBody>
      </p:sp>
      <p:sp>
        <p:nvSpPr>
          <p:cNvPr id="3" name="Content Placeholder 2"/>
          <p:cNvSpPr>
            <a:spLocks noGrp="1"/>
          </p:cNvSpPr>
          <p:nvPr>
            <p:ph idx="1"/>
          </p:nvPr>
        </p:nvSpPr>
        <p:spPr>
          <a:xfrm>
            <a:off x="327259" y="1491916"/>
            <a:ext cx="11377061" cy="4685047"/>
          </a:xfrm>
        </p:spPr>
        <p:txBody>
          <a:bodyPr>
            <a:noAutofit/>
          </a:bodyPr>
          <a:lstStyle/>
          <a:p>
            <a:pPr marL="0" indent="0" algn="ctr">
              <a:buNone/>
            </a:pPr>
            <a:r>
              <a:rPr lang="en-US" sz="3600" i="1" dirty="0"/>
              <a:t>“And thou shalt love the LORD thy God with all thine heart, and with all thy soul, and with all thy might. And these words, which I command thee this day, </a:t>
            </a:r>
            <a:r>
              <a:rPr lang="en-US" sz="3600" i="1" u="sng" dirty="0">
                <a:solidFill>
                  <a:srgbClr val="FFFF00"/>
                </a:solidFill>
              </a:rPr>
              <a:t>shall be in thine heart</a:t>
            </a:r>
            <a:r>
              <a:rPr lang="en-US" sz="3600" i="1" dirty="0"/>
              <a:t>: And thou shalt </a:t>
            </a:r>
            <a:r>
              <a:rPr lang="en-US" sz="3600" i="1" u="sng" dirty="0"/>
              <a:t>teach</a:t>
            </a:r>
            <a:r>
              <a:rPr lang="en-US" sz="3600" i="1" dirty="0"/>
              <a:t> them diligently unto thy children, and shalt talk of them when thou sittest in thine house, and when thou walkest by the way, and when thou liest down, and when thou risest up. </a:t>
            </a:r>
            <a:r>
              <a:rPr lang="en-US" sz="3600" i="1" u="sng" dirty="0"/>
              <a:t>And thou shalt bind them for a sign upon thine hand, and they shall be as frontlets between thine eyes. And thou shalt write them upon the posts of thy house, and on thy gates</a:t>
            </a:r>
            <a:r>
              <a:rPr lang="en-US" sz="3600" i="1" dirty="0"/>
              <a:t>.”</a:t>
            </a:r>
            <a:endParaRPr lang="en-US" sz="3600" dirty="0"/>
          </a:p>
          <a:p>
            <a:pPr algn="ctr"/>
            <a:endParaRPr lang="en-US" sz="3600" dirty="0"/>
          </a:p>
        </p:txBody>
      </p:sp>
    </p:spTree>
    <p:extLst>
      <p:ext uri="{BB962C8B-B14F-4D97-AF65-F5344CB8AC3E}">
        <p14:creationId xmlns:p14="http://schemas.microsoft.com/office/powerpoint/2010/main" val="137281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0222"/>
            <a:ext cx="12192000" cy="6096000"/>
          </a:xfrm>
          <a:prstGeom prst="rect">
            <a:avLst/>
          </a:prstGeom>
        </p:spPr>
      </p:pic>
    </p:spTree>
    <p:extLst>
      <p:ext uri="{BB962C8B-B14F-4D97-AF65-F5344CB8AC3E}">
        <p14:creationId xmlns:p14="http://schemas.microsoft.com/office/powerpoint/2010/main" val="69444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blip>
          <a:stretch>
            <a:fillRect/>
          </a:stretch>
        </p:blipFill>
        <p:spPr>
          <a:xfrm>
            <a:off x="5334000" y="0"/>
            <a:ext cx="6858000" cy="6858000"/>
          </a:xfrm>
          <a:prstGeom prst="rect">
            <a:avLst/>
          </a:prstGeom>
        </p:spPr>
      </p:pic>
      <p:pic>
        <p:nvPicPr>
          <p:cNvPr id="2" name="Picture 1"/>
          <p:cNvPicPr>
            <a:picLocks noChangeAspect="1"/>
          </p:cNvPicPr>
          <p:nvPr/>
        </p:nvPicPr>
        <p:blipFill>
          <a:blip r:embed="rId3">
            <a:grayscl/>
          </a:blip>
          <a:stretch>
            <a:fillRect/>
          </a:stretch>
        </p:blipFill>
        <p:spPr>
          <a:xfrm>
            <a:off x="-121298" y="-111967"/>
            <a:ext cx="7294938" cy="7091265"/>
          </a:xfrm>
          <a:prstGeom prst="rect">
            <a:avLst/>
          </a:prstGeom>
          <a:ln>
            <a:noFill/>
          </a:ln>
          <a:effectLst>
            <a:softEdge rad="112500"/>
          </a:effectLst>
        </p:spPr>
      </p:pic>
    </p:spTree>
    <p:extLst>
      <p:ext uri="{BB962C8B-B14F-4D97-AF65-F5344CB8AC3E}">
        <p14:creationId xmlns:p14="http://schemas.microsoft.com/office/powerpoint/2010/main" val="16695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9250"/>
            <a:ext cx="12192000" cy="707886"/>
          </a:xfrm>
          <a:prstGeom prst="rect">
            <a:avLst/>
          </a:prstGeom>
        </p:spPr>
        <p:txBody>
          <a:bodyPr wrap="square">
            <a:spAutoFit/>
          </a:bodyPr>
          <a:lstStyle/>
          <a:p>
            <a:pPr algn="ctr"/>
            <a:r>
              <a:rPr lang="en-US" sz="4000" i="1" dirty="0"/>
              <a:t>Deuteronomy 6:4-9, 11:13-21</a:t>
            </a:r>
          </a:p>
        </p:txBody>
      </p:sp>
      <p:sp>
        <p:nvSpPr>
          <p:cNvPr id="3" name="Rectangle 2"/>
          <p:cNvSpPr/>
          <p:nvPr/>
        </p:nvSpPr>
        <p:spPr>
          <a:xfrm>
            <a:off x="379445" y="1112003"/>
            <a:ext cx="5648131" cy="1200329"/>
          </a:xfrm>
          <a:prstGeom prst="rect">
            <a:avLst/>
          </a:prstGeom>
        </p:spPr>
        <p:txBody>
          <a:bodyPr wrap="square">
            <a:spAutoFit/>
          </a:bodyPr>
          <a:lstStyle/>
          <a:p>
            <a:pPr algn="ctr"/>
            <a:r>
              <a:rPr lang="en-US" i="1" dirty="0"/>
              <a:t>“That thou </a:t>
            </a:r>
            <a:r>
              <a:rPr lang="en-US" i="1" dirty="0" err="1"/>
              <a:t>mightest</a:t>
            </a:r>
            <a:r>
              <a:rPr lang="en-US" i="1" dirty="0"/>
              <a:t> fear the LORD thy God, to keep all his statutes and his commandments, which I command thee, thou, and thy son, and thy son's son, all the days of thy life; and that thy days may be prolonged.”</a:t>
            </a:r>
          </a:p>
        </p:txBody>
      </p:sp>
      <p:sp>
        <p:nvSpPr>
          <p:cNvPr id="4" name="Rectangle 3"/>
          <p:cNvSpPr/>
          <p:nvPr/>
        </p:nvSpPr>
        <p:spPr>
          <a:xfrm>
            <a:off x="6096000" y="1441163"/>
            <a:ext cx="6096000" cy="646331"/>
          </a:xfrm>
          <a:prstGeom prst="rect">
            <a:avLst/>
          </a:prstGeom>
        </p:spPr>
        <p:txBody>
          <a:bodyPr>
            <a:spAutoFit/>
          </a:bodyPr>
          <a:lstStyle/>
          <a:p>
            <a:pPr algn="ctr"/>
            <a:r>
              <a:rPr lang="en-US" i="1" dirty="0"/>
              <a:t>“And thou shalt love the LORD thy God with all thine heart, and with all thy soul, and with all thy might.”</a:t>
            </a:r>
          </a:p>
        </p:txBody>
      </p:sp>
      <p:sp>
        <p:nvSpPr>
          <p:cNvPr id="5" name="Rectangle 4"/>
          <p:cNvSpPr/>
          <p:nvPr/>
        </p:nvSpPr>
        <p:spPr>
          <a:xfrm>
            <a:off x="136849" y="5182140"/>
            <a:ext cx="3306147" cy="1200329"/>
          </a:xfrm>
          <a:prstGeom prst="rect">
            <a:avLst/>
          </a:prstGeom>
        </p:spPr>
        <p:txBody>
          <a:bodyPr wrap="square">
            <a:spAutoFit/>
          </a:bodyPr>
          <a:lstStyle/>
          <a:p>
            <a:pPr algn="ctr"/>
            <a:r>
              <a:rPr lang="en-US" i="1" dirty="0"/>
              <a:t>“Take heed to yourselves, that your heart be not deceived, and ye turn aside, and serve other gods, and worship them.”</a:t>
            </a:r>
          </a:p>
        </p:txBody>
      </p:sp>
      <p:sp>
        <p:nvSpPr>
          <p:cNvPr id="6" name="Rectangle 5"/>
          <p:cNvSpPr/>
          <p:nvPr/>
        </p:nvSpPr>
        <p:spPr>
          <a:xfrm>
            <a:off x="4814596" y="5182140"/>
            <a:ext cx="6873340" cy="1477328"/>
          </a:xfrm>
          <a:prstGeom prst="rect">
            <a:avLst/>
          </a:prstGeom>
        </p:spPr>
        <p:txBody>
          <a:bodyPr wrap="square">
            <a:spAutoFit/>
          </a:bodyPr>
          <a:lstStyle/>
          <a:p>
            <a:pPr algn="ctr"/>
            <a:r>
              <a:rPr lang="en-US" i="1" dirty="0"/>
              <a:t>“Therefore shall ye lay up these my words in your heart and in your soul, and bind them for a sign upon your hand, that they may be as frontlets between your eyes. And ye shall teach them your children, speaking of them when thou </a:t>
            </a:r>
            <a:r>
              <a:rPr lang="en-US" i="1" dirty="0" err="1"/>
              <a:t>sittest</a:t>
            </a:r>
            <a:r>
              <a:rPr lang="en-US" i="1" dirty="0"/>
              <a:t> in thine house, and when thou </a:t>
            </a:r>
            <a:r>
              <a:rPr lang="en-US" i="1" dirty="0" err="1"/>
              <a:t>walkest</a:t>
            </a:r>
            <a:r>
              <a:rPr lang="en-US" i="1" dirty="0"/>
              <a:t> by the way, when thou </a:t>
            </a:r>
            <a:r>
              <a:rPr lang="en-US" i="1" dirty="0" err="1"/>
              <a:t>liest</a:t>
            </a:r>
            <a:r>
              <a:rPr lang="en-US" i="1" dirty="0"/>
              <a:t> down, and when thou </a:t>
            </a:r>
            <a:r>
              <a:rPr lang="en-US" i="1" dirty="0" err="1"/>
              <a:t>risest</a:t>
            </a:r>
            <a:r>
              <a:rPr lang="en-US" i="1" dirty="0"/>
              <a:t> up.”</a:t>
            </a:r>
          </a:p>
        </p:txBody>
      </p:sp>
      <p:pic>
        <p:nvPicPr>
          <p:cNvPr id="7" name="Picture 6"/>
          <p:cNvPicPr>
            <a:picLocks noChangeAspect="1"/>
          </p:cNvPicPr>
          <p:nvPr/>
        </p:nvPicPr>
        <p:blipFill>
          <a:blip r:embed="rId2"/>
          <a:stretch>
            <a:fillRect/>
          </a:stretch>
        </p:blipFill>
        <p:spPr>
          <a:xfrm>
            <a:off x="1546063" y="2406814"/>
            <a:ext cx="8963025" cy="2476500"/>
          </a:xfrm>
          <a:prstGeom prst="rect">
            <a:avLst/>
          </a:prstGeom>
        </p:spPr>
      </p:pic>
    </p:spTree>
    <p:extLst>
      <p:ext uri="{BB962C8B-B14F-4D97-AF65-F5344CB8AC3E}">
        <p14:creationId xmlns:p14="http://schemas.microsoft.com/office/powerpoint/2010/main" val="30563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75558"/>
            <a:ext cx="12199776" cy="6099888"/>
          </a:xfrm>
          <a:prstGeom prst="rect">
            <a:avLst/>
          </a:prstGeom>
        </p:spPr>
      </p:pic>
    </p:spTree>
    <p:extLst>
      <p:ext uri="{BB962C8B-B14F-4D97-AF65-F5344CB8AC3E}">
        <p14:creationId xmlns:p14="http://schemas.microsoft.com/office/powerpoint/2010/main" val="36971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77076" y="454851"/>
            <a:ext cx="4180116" cy="58521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4">
            <a:duotone>
              <a:schemeClr val="accent5">
                <a:shade val="45000"/>
                <a:satMod val="135000"/>
              </a:schemeClr>
              <a:prstClr val="white"/>
            </a:duotone>
          </a:blip>
          <a:stretch>
            <a:fillRect/>
          </a:stretch>
        </p:blipFill>
        <p:spPr>
          <a:xfrm>
            <a:off x="7035282" y="2051775"/>
            <a:ext cx="3723011" cy="42930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0669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000" b="1" dirty="0">
                <a:solidFill>
                  <a:srgbClr val="FFFF00"/>
                </a:solidFill>
              </a:rPr>
              <a:t>Two requirements are  </a:t>
            </a:r>
            <a:br>
              <a:rPr lang="en-US" sz="4000" b="1" dirty="0">
                <a:solidFill>
                  <a:srgbClr val="FFFF00"/>
                </a:solidFill>
              </a:rPr>
            </a:br>
            <a:r>
              <a:rPr lang="en-US" sz="4000" b="1" dirty="0">
                <a:solidFill>
                  <a:srgbClr val="FFFF00"/>
                </a:solidFill>
              </a:rPr>
              <a:t>foundational for a strong family</a:t>
            </a:r>
          </a:p>
        </p:txBody>
      </p:sp>
      <p:sp>
        <p:nvSpPr>
          <p:cNvPr id="3" name="Content Placeholder 2"/>
          <p:cNvSpPr>
            <a:spLocks noGrp="1"/>
          </p:cNvSpPr>
          <p:nvPr>
            <p:ph idx="1"/>
          </p:nvPr>
        </p:nvSpPr>
        <p:spPr>
          <a:xfrm>
            <a:off x="0" y="1491916"/>
            <a:ext cx="12098956" cy="2502568"/>
          </a:xfrm>
        </p:spPr>
        <p:txBody>
          <a:bodyPr>
            <a:normAutofit/>
          </a:bodyPr>
          <a:lstStyle/>
          <a:p>
            <a:pPr lvl="0"/>
            <a:r>
              <a:rPr lang="en-US" sz="3600" dirty="0"/>
              <a:t>First of all, we are to love the Lord with all our heart, soul, and might. </a:t>
            </a:r>
          </a:p>
          <a:p>
            <a:pPr lvl="0"/>
            <a:r>
              <a:rPr lang="en-US" sz="3600" dirty="0"/>
              <a:t>And secondly, we are commanded to teach His Word to our children.</a:t>
            </a:r>
          </a:p>
          <a:p>
            <a:endParaRPr lang="en-US" sz="3600" dirty="0"/>
          </a:p>
        </p:txBody>
      </p:sp>
      <p:pic>
        <p:nvPicPr>
          <p:cNvPr id="4" name="Picture 3"/>
          <p:cNvPicPr>
            <a:picLocks noChangeAspect="1"/>
          </p:cNvPicPr>
          <p:nvPr/>
        </p:nvPicPr>
        <p:blipFill>
          <a:blip r:embed="rId2"/>
          <a:stretch>
            <a:fillRect/>
          </a:stretch>
        </p:blipFill>
        <p:spPr>
          <a:xfrm>
            <a:off x="1215188" y="3689482"/>
            <a:ext cx="4065671" cy="2805313"/>
          </a:xfrm>
          <a:prstGeom prst="rect">
            <a:avLst/>
          </a:prstGeom>
        </p:spPr>
      </p:pic>
      <p:pic>
        <p:nvPicPr>
          <p:cNvPr id="5" name="Picture 4"/>
          <p:cNvPicPr>
            <a:picLocks noChangeAspect="1"/>
          </p:cNvPicPr>
          <p:nvPr/>
        </p:nvPicPr>
        <p:blipFill>
          <a:blip r:embed="rId3"/>
          <a:stretch>
            <a:fillRect/>
          </a:stretch>
        </p:blipFill>
        <p:spPr>
          <a:xfrm>
            <a:off x="6496047" y="3689482"/>
            <a:ext cx="5316056" cy="2987536"/>
          </a:xfrm>
          <a:prstGeom prst="rect">
            <a:avLst/>
          </a:prstGeom>
        </p:spPr>
      </p:pic>
    </p:spTree>
    <p:extLst>
      <p:ext uri="{BB962C8B-B14F-4D97-AF65-F5344CB8AC3E}">
        <p14:creationId xmlns:p14="http://schemas.microsoft.com/office/powerpoint/2010/main" val="425991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6753138" cy="5876284"/>
          </a:xfrm>
        </p:spPr>
        <p:txBody>
          <a:bodyPr>
            <a:normAutofit fontScale="90000"/>
          </a:bodyPr>
          <a:lstStyle/>
          <a:p>
            <a:pPr algn="ctr"/>
            <a:r>
              <a:rPr lang="en-US" dirty="0"/>
              <a:t>When your relationship with the Lord is your top priority, you’ll be able to not only affect your children but also future generations.</a:t>
            </a:r>
            <a:br>
              <a:rPr lang="en-US" dirty="0"/>
            </a:br>
            <a:br>
              <a:rPr lang="en-US" dirty="0"/>
            </a:br>
            <a:r>
              <a:rPr lang="en-US" dirty="0"/>
              <a:t> </a:t>
            </a:r>
            <a:r>
              <a:rPr lang="en-US" i="1" dirty="0"/>
              <a:t>“Children's children are the crown of old men; and the glory of children are their fathers…A good man leaveth an inheritance to his children's children...” (godly heritage)</a:t>
            </a:r>
          </a:p>
        </p:txBody>
      </p:sp>
      <p:pic>
        <p:nvPicPr>
          <p:cNvPr id="3" name="Picture 2"/>
          <p:cNvPicPr>
            <a:picLocks noChangeAspect="1"/>
          </p:cNvPicPr>
          <p:nvPr/>
        </p:nvPicPr>
        <p:blipFill>
          <a:blip r:embed="rId2"/>
          <a:stretch>
            <a:fillRect/>
          </a:stretch>
        </p:blipFill>
        <p:spPr>
          <a:xfrm>
            <a:off x="7058995" y="0"/>
            <a:ext cx="5133005" cy="4216397"/>
          </a:xfrm>
          <a:prstGeom prst="rect">
            <a:avLst/>
          </a:prstGeom>
          <a:effectLst>
            <a:reflection blurRad="6350" stA="50000" endA="300" endPos="90000" dist="50800" dir="5400000" sy="-100000" algn="bl" rotWithShape="0"/>
          </a:effectLst>
        </p:spPr>
      </p:pic>
    </p:spTree>
    <p:extLst>
      <p:ext uri="{BB962C8B-B14F-4D97-AF65-F5344CB8AC3E}">
        <p14:creationId xmlns:p14="http://schemas.microsoft.com/office/powerpoint/2010/main" val="14489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218" y="209707"/>
            <a:ext cx="10515600" cy="1325563"/>
          </a:xfrm>
        </p:spPr>
        <p:txBody>
          <a:bodyPr>
            <a:normAutofit fontScale="90000"/>
          </a:bodyPr>
          <a:lstStyle/>
          <a:p>
            <a:pPr algn="ctr"/>
            <a:r>
              <a:rPr lang="en-US" b="1" dirty="0">
                <a:solidFill>
                  <a:srgbClr val="FFFF00"/>
                </a:solidFill>
              </a:rPr>
              <a:t>How to have a strong family</a:t>
            </a:r>
            <a:br>
              <a:rPr lang="en-US" dirty="0"/>
            </a:br>
            <a:r>
              <a:rPr lang="en-US" b="1" dirty="0"/>
              <a:t> </a:t>
            </a:r>
            <a:r>
              <a:rPr lang="en-US" i="1" dirty="0"/>
              <a:t>The following is a list of parental qualities </a:t>
            </a:r>
            <a:br>
              <a:rPr lang="en-US" i="1" dirty="0"/>
            </a:br>
            <a:r>
              <a:rPr lang="en-US" i="1" dirty="0"/>
              <a:t>that make a family strong</a:t>
            </a:r>
            <a:endParaRPr lang="en-US" dirty="0"/>
          </a:p>
        </p:txBody>
      </p:sp>
      <p:sp>
        <p:nvSpPr>
          <p:cNvPr id="3" name="Content Placeholder 2"/>
          <p:cNvSpPr>
            <a:spLocks noGrp="1"/>
          </p:cNvSpPr>
          <p:nvPr>
            <p:ph sz="half" idx="1"/>
          </p:nvPr>
        </p:nvSpPr>
        <p:spPr>
          <a:xfrm>
            <a:off x="0" y="2018571"/>
            <a:ext cx="6082018" cy="4839429"/>
          </a:xfrm>
        </p:spPr>
        <p:txBody>
          <a:bodyPr>
            <a:normAutofit fontScale="92500" lnSpcReduction="10000"/>
          </a:bodyPr>
          <a:lstStyle/>
          <a:p>
            <a:r>
              <a:rPr lang="en-US" sz="3600" dirty="0"/>
              <a:t>Godly parents</a:t>
            </a:r>
          </a:p>
          <a:p>
            <a:pPr lvl="0"/>
            <a:r>
              <a:rPr lang="en-US" sz="3600" dirty="0"/>
              <a:t>Godly example</a:t>
            </a:r>
          </a:p>
          <a:p>
            <a:pPr lvl="0"/>
            <a:r>
              <a:rPr lang="en-US" sz="3600" dirty="0"/>
              <a:t>Faithfulness to God </a:t>
            </a:r>
          </a:p>
          <a:p>
            <a:r>
              <a:rPr lang="en-US" sz="3600" dirty="0"/>
              <a:t>Discipline without anger and rejection</a:t>
            </a:r>
          </a:p>
          <a:p>
            <a:pPr lvl="0"/>
            <a:r>
              <a:rPr lang="en-US" sz="3600" dirty="0"/>
              <a:t>Good listener</a:t>
            </a:r>
          </a:p>
          <a:p>
            <a:pPr lvl="0"/>
            <a:r>
              <a:rPr lang="en-US" sz="3600" dirty="0"/>
              <a:t>Parents loving one another</a:t>
            </a:r>
          </a:p>
          <a:p>
            <a:r>
              <a:rPr lang="en-US" sz="3600" dirty="0"/>
              <a:t>Admitting failure</a:t>
            </a:r>
          </a:p>
          <a:p>
            <a:r>
              <a:rPr lang="en-US" sz="3600" dirty="0"/>
              <a:t>Asking forgiveness</a:t>
            </a:r>
          </a:p>
          <a:p>
            <a:pPr lvl="0"/>
            <a:endParaRPr lang="en-US" sz="3600" dirty="0"/>
          </a:p>
        </p:txBody>
      </p:sp>
      <p:sp>
        <p:nvSpPr>
          <p:cNvPr id="4" name="Content Placeholder 3"/>
          <p:cNvSpPr>
            <a:spLocks noGrp="1"/>
          </p:cNvSpPr>
          <p:nvPr>
            <p:ph sz="half" idx="2"/>
          </p:nvPr>
        </p:nvSpPr>
        <p:spPr>
          <a:xfrm>
            <a:off x="6172200" y="2018571"/>
            <a:ext cx="6019800" cy="5032374"/>
          </a:xfrm>
        </p:spPr>
        <p:txBody>
          <a:bodyPr>
            <a:normAutofit fontScale="92500" lnSpcReduction="10000"/>
          </a:bodyPr>
          <a:lstStyle/>
          <a:p>
            <a:r>
              <a:rPr lang="en-US" sz="3600" dirty="0"/>
              <a:t>Praying for your children and with your children</a:t>
            </a:r>
          </a:p>
          <a:p>
            <a:r>
              <a:rPr lang="en-US" sz="3600" dirty="0"/>
              <a:t>Not playing favorites </a:t>
            </a:r>
          </a:p>
          <a:p>
            <a:r>
              <a:rPr lang="en-US" sz="3600" dirty="0"/>
              <a:t>Grounding your children in the teachings of Scripture</a:t>
            </a:r>
          </a:p>
          <a:p>
            <a:r>
              <a:rPr lang="en-US" sz="3600" dirty="0"/>
              <a:t>Attending church together faithfully</a:t>
            </a:r>
          </a:p>
          <a:p>
            <a:r>
              <a:rPr lang="en-US" sz="3600" dirty="0"/>
              <a:t>Supporting, speaking well of and praying for your Pastor</a:t>
            </a:r>
          </a:p>
          <a:p>
            <a:endParaRPr lang="en-US" sz="3600" dirty="0"/>
          </a:p>
          <a:p>
            <a:endParaRPr lang="en-US" sz="3600" dirty="0"/>
          </a:p>
          <a:p>
            <a:endParaRPr lang="en-US" sz="3600" dirty="0"/>
          </a:p>
        </p:txBody>
      </p:sp>
    </p:spTree>
    <p:extLst>
      <p:ext uri="{BB962C8B-B14F-4D97-AF65-F5344CB8AC3E}">
        <p14:creationId xmlns:p14="http://schemas.microsoft.com/office/powerpoint/2010/main" val="34189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500"/>
                                        <p:tgtEl>
                                          <p:spTgt spid="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Effect transition="in" filter="fade">
                                      <p:cBhvr>
                                        <p:cTn id="52" dur="500"/>
                                        <p:tgtEl>
                                          <p:spTgt spid="4">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500"/>
                                        <p:tgtEl>
                                          <p:spTgt spid="4">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Effect transition="in" filter="fade">
                                      <p:cBhvr>
                                        <p:cTn id="62" dur="500"/>
                                        <p:tgtEl>
                                          <p:spTgt spid="4">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172200" cy="6858000"/>
          </a:xfrm>
        </p:spPr>
        <p:txBody>
          <a:bodyPr>
            <a:normAutofit/>
          </a:bodyPr>
          <a:lstStyle/>
          <a:p>
            <a:r>
              <a:rPr lang="en-US" sz="3600" dirty="0"/>
              <a:t>Encouraging children to have personal devotions</a:t>
            </a:r>
          </a:p>
          <a:p>
            <a:r>
              <a:rPr lang="en-US" sz="3600" dirty="0"/>
              <a:t>Teaching children the purpose of money and how to handle money</a:t>
            </a:r>
          </a:p>
          <a:p>
            <a:r>
              <a:rPr lang="en-US" sz="3600" dirty="0"/>
              <a:t>Discouraging argument and criticism in the family</a:t>
            </a:r>
          </a:p>
          <a:p>
            <a:r>
              <a:rPr lang="en-US" sz="3600" dirty="0"/>
              <a:t>Not allowing gossip</a:t>
            </a:r>
          </a:p>
          <a:p>
            <a:r>
              <a:rPr lang="en-US" sz="3600" dirty="0"/>
              <a:t>Sharing your heartaches, disappointments, trials, and tough times</a:t>
            </a:r>
          </a:p>
          <a:p>
            <a:r>
              <a:rPr lang="en-US" sz="3600" dirty="0"/>
              <a:t>Counsel your children</a:t>
            </a:r>
          </a:p>
          <a:p>
            <a:endParaRPr lang="en-US" sz="3600" dirty="0"/>
          </a:p>
        </p:txBody>
      </p:sp>
      <p:sp>
        <p:nvSpPr>
          <p:cNvPr id="4" name="Content Placeholder 3"/>
          <p:cNvSpPr>
            <a:spLocks noGrp="1"/>
          </p:cNvSpPr>
          <p:nvPr>
            <p:ph sz="half" idx="2"/>
          </p:nvPr>
        </p:nvSpPr>
        <p:spPr>
          <a:xfrm>
            <a:off x="6172200" y="0"/>
            <a:ext cx="6019800" cy="6858000"/>
          </a:xfrm>
        </p:spPr>
        <p:txBody>
          <a:bodyPr>
            <a:normAutofit/>
          </a:bodyPr>
          <a:lstStyle/>
          <a:p>
            <a:r>
              <a:rPr lang="en-US" sz="3600" dirty="0"/>
              <a:t>Build Biblical convictions into your children’s lives which will guide them through life</a:t>
            </a:r>
          </a:p>
          <a:p>
            <a:r>
              <a:rPr lang="en-US" sz="3600" dirty="0"/>
              <a:t>Spending time with your children</a:t>
            </a:r>
          </a:p>
          <a:p>
            <a:r>
              <a:rPr lang="en-US" sz="3600" dirty="0"/>
              <a:t>Being honest with your children</a:t>
            </a:r>
          </a:p>
          <a:p>
            <a:r>
              <a:rPr lang="en-US" sz="3600" dirty="0"/>
              <a:t>Holding children accountable for their actions</a:t>
            </a:r>
          </a:p>
        </p:txBody>
      </p:sp>
      <p:pic>
        <p:nvPicPr>
          <p:cNvPr id="5" name="Picture 4"/>
          <p:cNvPicPr>
            <a:picLocks noChangeAspect="1"/>
          </p:cNvPicPr>
          <p:nvPr/>
        </p:nvPicPr>
        <p:blipFill>
          <a:blip r:embed="rId2"/>
          <a:stretch>
            <a:fillRect/>
          </a:stretch>
        </p:blipFill>
        <p:spPr>
          <a:xfrm>
            <a:off x="8902867" y="4699000"/>
            <a:ext cx="3289133" cy="2159000"/>
          </a:xfrm>
          <a:prstGeom prst="rect">
            <a:avLst/>
          </a:prstGeom>
          <a:ln>
            <a:noFill/>
          </a:ln>
          <a:effectLst>
            <a:softEdge rad="112500"/>
          </a:effectLst>
        </p:spPr>
      </p:pic>
    </p:spTree>
    <p:extLst>
      <p:ext uri="{BB962C8B-B14F-4D97-AF65-F5344CB8AC3E}">
        <p14:creationId xmlns:p14="http://schemas.microsoft.com/office/powerpoint/2010/main" val="334979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82"/>
            <a:ext cx="10515600" cy="1325563"/>
          </a:xfrm>
        </p:spPr>
        <p:txBody>
          <a:bodyPr>
            <a:noAutofit/>
          </a:bodyPr>
          <a:lstStyle/>
          <a:p>
            <a:pPr algn="ctr"/>
            <a:r>
              <a:rPr lang="en-US" b="1" dirty="0">
                <a:solidFill>
                  <a:srgbClr val="FFFF00"/>
                </a:solidFill>
                <a:effectLst>
                  <a:glow rad="101600">
                    <a:schemeClr val="bg1">
                      <a:alpha val="60000"/>
                    </a:schemeClr>
                  </a:glow>
                </a:effectLst>
              </a:rPr>
              <a:t>Sixteen Things that Separate a </a:t>
            </a:r>
            <a:br>
              <a:rPr lang="en-US" b="1" dirty="0">
                <a:solidFill>
                  <a:srgbClr val="FFFF00"/>
                </a:solidFill>
                <a:effectLst>
                  <a:glow rad="101600">
                    <a:schemeClr val="bg1">
                      <a:alpha val="60000"/>
                    </a:schemeClr>
                  </a:glow>
                </a:effectLst>
              </a:rPr>
            </a:br>
            <a:r>
              <a:rPr lang="en-US" b="1" dirty="0">
                <a:solidFill>
                  <a:srgbClr val="FFFF00"/>
                </a:solidFill>
                <a:effectLst>
                  <a:glow rad="101600">
                    <a:schemeClr val="bg1">
                      <a:alpha val="60000"/>
                    </a:schemeClr>
                  </a:glow>
                </a:effectLst>
              </a:rPr>
              <a:t>Father from His Children</a:t>
            </a:r>
          </a:p>
        </p:txBody>
      </p:sp>
      <p:sp>
        <p:nvSpPr>
          <p:cNvPr id="4" name="Content Placeholder 3"/>
          <p:cNvSpPr>
            <a:spLocks noGrp="1"/>
          </p:cNvSpPr>
          <p:nvPr>
            <p:ph idx="1"/>
          </p:nvPr>
        </p:nvSpPr>
        <p:spPr>
          <a:xfrm>
            <a:off x="1981200" y="1600200"/>
            <a:ext cx="8229600" cy="5257800"/>
          </a:xfrm>
        </p:spPr>
        <p:txBody>
          <a:bodyPr>
            <a:normAutofit/>
          </a:bodyPr>
          <a:lstStyle/>
          <a:p>
            <a:pPr algn="ctr">
              <a:buNone/>
            </a:pPr>
            <a:r>
              <a:rPr lang="en-US" sz="3600" i="1" dirty="0">
                <a:solidFill>
                  <a:srgbClr val="FFC000"/>
                </a:solidFill>
                <a:effectLst>
                  <a:glow rad="101600">
                    <a:schemeClr val="bg1">
                      <a:alpha val="60000"/>
                    </a:schemeClr>
                  </a:glow>
                </a:effectLst>
              </a:rPr>
              <a:t>    In this generation many fathers are</a:t>
            </a:r>
          </a:p>
          <a:p>
            <a:pPr algn="ctr">
              <a:buNone/>
            </a:pPr>
            <a:r>
              <a:rPr lang="en-US" sz="3600" i="1" dirty="0">
                <a:solidFill>
                  <a:srgbClr val="FFC000"/>
                </a:solidFill>
                <a:effectLst>
                  <a:glow rad="101600">
                    <a:schemeClr val="bg1">
                      <a:alpha val="60000"/>
                    </a:schemeClr>
                  </a:glow>
                </a:effectLst>
              </a:rPr>
              <a:t> cut off from their children</a:t>
            </a:r>
          </a:p>
          <a:p>
            <a:pPr algn="ctr">
              <a:buNone/>
            </a:pPr>
            <a:r>
              <a:rPr lang="en-US" sz="3600" b="1" dirty="0">
                <a:solidFill>
                  <a:srgbClr val="FFFF00"/>
                </a:solidFill>
                <a:effectLst>
                  <a:glow rad="63500">
                    <a:schemeClr val="accent3">
                      <a:satMod val="175000"/>
                      <a:alpha val="40000"/>
                    </a:schemeClr>
                  </a:glow>
                </a:effectLst>
              </a:rPr>
              <a:t>(Work demands / Divorce / Neglect)</a:t>
            </a:r>
          </a:p>
          <a:p>
            <a:pPr>
              <a:buFont typeface="Wingdings"/>
              <a:buChar char="Ø"/>
            </a:pPr>
            <a:r>
              <a:rPr lang="en-US" sz="3600" dirty="0">
                <a:effectLst>
                  <a:glow rad="101600">
                    <a:schemeClr val="bg1">
                      <a:alpha val="60000"/>
                    </a:schemeClr>
                  </a:glow>
                </a:effectLst>
              </a:rPr>
              <a:t>The average child spends less than five minutes per day with their fathers.</a:t>
            </a:r>
          </a:p>
          <a:p>
            <a:pPr>
              <a:buFont typeface="Wingdings"/>
              <a:buChar char="Ø"/>
            </a:pPr>
            <a:r>
              <a:rPr lang="en-US" sz="3600" dirty="0">
                <a:effectLst>
                  <a:glow rad="101600">
                    <a:schemeClr val="bg1">
                      <a:alpha val="60000"/>
                    </a:schemeClr>
                  </a:glow>
                </a:effectLst>
              </a:rPr>
              <a:t>Anger, bitterness, and deep resentment characterize a majority of teenager’s attitudes towards their fathers.</a:t>
            </a:r>
          </a:p>
        </p:txBody>
      </p:sp>
      <p:pic>
        <p:nvPicPr>
          <p:cNvPr id="5123" name="Picture 3"/>
          <p:cNvPicPr>
            <a:picLocks noChangeAspect="1" noChangeArrowheads="1"/>
          </p:cNvPicPr>
          <p:nvPr/>
        </p:nvPicPr>
        <p:blipFill>
          <a:blip r:embed="rId3" cstate="print"/>
          <a:srcRect/>
          <a:stretch>
            <a:fillRect/>
          </a:stretch>
        </p:blipFill>
        <p:spPr bwMode="auto">
          <a:xfrm>
            <a:off x="1981200" y="1509745"/>
            <a:ext cx="8077199" cy="5267940"/>
          </a:xfrm>
          <a:prstGeom prst="rect">
            <a:avLst/>
          </a:prstGeom>
          <a:ln>
            <a:noFill/>
          </a:ln>
          <a:effectLst>
            <a:softEdge rad="112500"/>
          </a:effectLst>
        </p:spPr>
      </p:pic>
    </p:spTree>
    <p:extLst>
      <p:ext uri="{BB962C8B-B14F-4D97-AF65-F5344CB8AC3E}">
        <p14:creationId xmlns:p14="http://schemas.microsoft.com/office/powerpoint/2010/main" val="356452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to="" calcmode="lin" valueType="num">
                                      <p:cBhvr>
                                        <p:cTn id="7" dur="1" fill="hold"/>
                                        <p:tgtEl>
                                          <p:spTgt spid="4">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to="" calcmode="lin" valueType="num">
                                      <p:cBhvr>
                                        <p:cTn id="12" dur="1" fill="hold"/>
                                        <p:tgtEl>
                                          <p:spTgt spid="4">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to="" calcmode="lin" valueType="num">
                                      <p:cBhvr>
                                        <p:cTn id="17" dur="1" fill="hold"/>
                                        <p:tgtEl>
                                          <p:spTgt spid="4">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p:cTn id="22" dur="1000" fill="hold"/>
                                        <p:tgtEl>
                                          <p:spTgt spid="5123"/>
                                        </p:tgtEl>
                                        <p:attrNameLst>
                                          <p:attrName>ppt_w</p:attrName>
                                        </p:attrNameLst>
                                      </p:cBhvr>
                                      <p:tavLst>
                                        <p:tav tm="0">
                                          <p:val>
                                            <p:strVal val="#ppt_w*0.70"/>
                                          </p:val>
                                        </p:tav>
                                        <p:tav tm="100000">
                                          <p:val>
                                            <p:strVal val="#ppt_w"/>
                                          </p:val>
                                        </p:tav>
                                      </p:tavLst>
                                    </p:anim>
                                    <p:anim calcmode="lin" valueType="num">
                                      <p:cBhvr>
                                        <p:cTn id="23" dur="1000" fill="hold"/>
                                        <p:tgtEl>
                                          <p:spTgt spid="5123"/>
                                        </p:tgtEl>
                                        <p:attrNameLst>
                                          <p:attrName>ppt_h</p:attrName>
                                        </p:attrNameLst>
                                      </p:cBhvr>
                                      <p:tavLst>
                                        <p:tav tm="0">
                                          <p:val>
                                            <p:strVal val="#ppt_h"/>
                                          </p:val>
                                        </p:tav>
                                        <p:tav tm="100000">
                                          <p:val>
                                            <p:strVal val="#ppt_h"/>
                                          </p:val>
                                        </p:tav>
                                      </p:tavLst>
                                    </p:anim>
                                    <p:animEffect transition="in" filter="fade">
                                      <p:cBhvr>
                                        <p:cTn id="24"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79" y="304800"/>
            <a:ext cx="6713621" cy="6553200"/>
          </a:xfrm>
        </p:spPr>
        <p:txBody>
          <a:bodyPr>
            <a:normAutofit/>
          </a:bodyPr>
          <a:lstStyle/>
          <a:p>
            <a:r>
              <a:rPr lang="en-US" sz="3600" dirty="0">
                <a:effectLst>
                  <a:glow rad="101600">
                    <a:schemeClr val="bg1">
                      <a:alpha val="60000"/>
                    </a:schemeClr>
                  </a:glow>
                </a:effectLst>
              </a:rPr>
              <a:t>Fathers who are unpredictable.</a:t>
            </a:r>
          </a:p>
          <a:p>
            <a:r>
              <a:rPr lang="en-US" sz="3600" dirty="0">
                <a:effectLst>
                  <a:glow rad="101600">
                    <a:schemeClr val="bg1">
                      <a:alpha val="60000"/>
                    </a:schemeClr>
                  </a:glow>
                </a:effectLst>
              </a:rPr>
              <a:t>Fathers who place unhealthy pressure on their children to succeed.</a:t>
            </a:r>
          </a:p>
          <a:p>
            <a:r>
              <a:rPr lang="en-US" sz="3600" dirty="0">
                <a:effectLst>
                  <a:glow rad="101600">
                    <a:schemeClr val="bg1">
                      <a:alpha val="60000"/>
                    </a:schemeClr>
                  </a:glow>
                </a:effectLst>
              </a:rPr>
              <a:t>Father’s lack of interest in the activities of their child.</a:t>
            </a:r>
          </a:p>
          <a:p>
            <a:r>
              <a:rPr lang="en-US" sz="3600" dirty="0">
                <a:effectLst>
                  <a:glow rad="101600">
                    <a:schemeClr val="bg1">
                      <a:alpha val="60000"/>
                    </a:schemeClr>
                  </a:glow>
                </a:effectLst>
              </a:rPr>
              <a:t>Fathers who relinquish responsibility to the mother, school, or the church.</a:t>
            </a:r>
          </a:p>
          <a:p>
            <a:r>
              <a:rPr lang="en-US" sz="3600" dirty="0">
                <a:effectLst>
                  <a:glow rad="101600">
                    <a:schemeClr val="bg1">
                      <a:alpha val="60000"/>
                    </a:schemeClr>
                  </a:glow>
                </a:effectLst>
              </a:rPr>
              <a:t>Fathers who don’t guard their children’s friendships.</a:t>
            </a:r>
          </a:p>
        </p:txBody>
      </p:sp>
      <p:pic>
        <p:nvPicPr>
          <p:cNvPr id="4099" name="Picture 3"/>
          <p:cNvPicPr>
            <a:picLocks noChangeAspect="1" noChangeArrowheads="1"/>
          </p:cNvPicPr>
          <p:nvPr/>
        </p:nvPicPr>
        <p:blipFill>
          <a:blip r:embed="rId3" cstate="print">
            <a:lum bright="-10000"/>
          </a:blip>
          <a:srcRect/>
          <a:stretch>
            <a:fillRect/>
          </a:stretch>
        </p:blipFill>
        <p:spPr bwMode="auto">
          <a:xfrm rot="21353472">
            <a:off x="7161334" y="306404"/>
            <a:ext cx="3910926" cy="2592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Left"/>
            <a:lightRig rig="threePt" dir="t"/>
          </a:scene3d>
        </p:spPr>
      </p:pic>
      <p:pic>
        <p:nvPicPr>
          <p:cNvPr id="4102" name="Picture 6"/>
          <p:cNvPicPr>
            <a:picLocks noChangeAspect="1" noChangeArrowheads="1"/>
          </p:cNvPicPr>
          <p:nvPr/>
        </p:nvPicPr>
        <p:blipFill>
          <a:blip r:embed="rId4" cstate="print">
            <a:lum bright="-10000"/>
          </a:blip>
          <a:srcRect/>
          <a:stretch>
            <a:fillRect/>
          </a:stretch>
        </p:blipFill>
        <p:spPr bwMode="auto">
          <a:xfrm rot="247816">
            <a:off x="8236016" y="2977647"/>
            <a:ext cx="2533650" cy="3793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268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6842" y="255871"/>
            <a:ext cx="11935326" cy="6477000"/>
          </a:xfrm>
          <a:prstGeom prst="rect">
            <a:avLst/>
          </a:prstGeom>
        </p:spPr>
        <p:txBody>
          <a:bodyPr>
            <a:normAutofit fontScale="92500" lnSpcReduction="10000"/>
          </a:bodyPr>
          <a:lstStyle/>
          <a:p>
            <a:pPr marL="342900" indent="-342900" defTabSz="914400">
              <a:spcBef>
                <a:spcPct val="20000"/>
              </a:spcBef>
              <a:buFont typeface="Arial" pitchFamily="34" charset="0"/>
              <a:buChar char="•"/>
              <a:defRPr/>
            </a:pPr>
            <a:r>
              <a:rPr lang="en-US" sz="3600" dirty="0">
                <a:effectLst>
                  <a:glow rad="101600">
                    <a:schemeClr val="bg1">
                      <a:alpha val="60000"/>
                    </a:schemeClr>
                  </a:glow>
                </a:effectLst>
              </a:rPr>
              <a:t>Fathers who are absentee.</a:t>
            </a:r>
          </a:p>
          <a:p>
            <a:pPr marL="342900" indent="-342900" defTabSz="914400">
              <a:spcBef>
                <a:spcPct val="20000"/>
              </a:spcBef>
              <a:buFont typeface="Arial" pitchFamily="34" charset="0"/>
              <a:buChar char="•"/>
              <a:defRPr/>
            </a:pPr>
            <a:r>
              <a:rPr lang="en-US" sz="3600" dirty="0">
                <a:effectLst>
                  <a:glow rad="101600">
                    <a:schemeClr val="bg1">
                      <a:alpha val="60000"/>
                    </a:schemeClr>
                  </a:glow>
                </a:effectLst>
              </a:rPr>
              <a:t>Fathers who have rules without principles to undergird them.</a:t>
            </a:r>
          </a:p>
          <a:p>
            <a:pPr marL="342900" indent="-342900" defTabSz="914400">
              <a:spcBef>
                <a:spcPct val="20000"/>
              </a:spcBef>
              <a:buFont typeface="Arial" pitchFamily="34" charset="0"/>
              <a:buChar char="•"/>
              <a:defRPr/>
            </a:pPr>
            <a:r>
              <a:rPr lang="en-US" sz="3600" dirty="0">
                <a:effectLst>
                  <a:glow rad="101600">
                    <a:schemeClr val="bg1">
                      <a:alpha val="60000"/>
                    </a:schemeClr>
                  </a:glow>
                </a:effectLst>
              </a:rPr>
              <a:t>Fathers who have double standards.</a:t>
            </a:r>
          </a:p>
          <a:p>
            <a:pPr marL="342900" indent="-342900" defTabSz="914400">
              <a:spcBef>
                <a:spcPct val="20000"/>
              </a:spcBef>
              <a:buFont typeface="Arial" pitchFamily="34" charset="0"/>
              <a:buChar char="•"/>
              <a:defRPr/>
            </a:pPr>
            <a:r>
              <a:rPr lang="en-US" sz="3600" dirty="0">
                <a:effectLst>
                  <a:glow rad="101600">
                    <a:schemeClr val="bg1">
                      <a:alpha val="60000"/>
                    </a:schemeClr>
                  </a:glow>
                </a:effectLst>
              </a:rPr>
              <a:t>Father’s who are unwilling to discipline.</a:t>
            </a:r>
          </a:p>
          <a:p>
            <a:pPr marL="342900" indent="-342900">
              <a:spcBef>
                <a:spcPct val="20000"/>
              </a:spcBef>
              <a:buFont typeface="Arial" pitchFamily="34" charset="0"/>
              <a:buChar char="•"/>
              <a:defRPr/>
            </a:pPr>
            <a:r>
              <a:rPr lang="en-US" sz="3600" dirty="0">
                <a:effectLst>
                  <a:glow rad="101600">
                    <a:schemeClr val="bg1">
                      <a:alpha val="60000"/>
                    </a:schemeClr>
                  </a:glow>
                </a:effectLst>
              </a:rPr>
              <a:t>Fathers who discipline in anger.</a:t>
            </a:r>
          </a:p>
          <a:p>
            <a:pPr marL="342900" indent="-342900">
              <a:spcBef>
                <a:spcPct val="20000"/>
              </a:spcBef>
              <a:buFont typeface="Arial" pitchFamily="34" charset="0"/>
              <a:buChar char="•"/>
              <a:defRPr/>
            </a:pPr>
            <a:r>
              <a:rPr lang="en-US" sz="3600" dirty="0">
                <a:effectLst>
                  <a:glow rad="101600">
                    <a:schemeClr val="bg1">
                      <a:alpha val="60000"/>
                    </a:schemeClr>
                  </a:glow>
                </a:effectLst>
              </a:rPr>
              <a:t>Fathers who are inconstant in discipline.</a:t>
            </a:r>
          </a:p>
          <a:p>
            <a:pPr marL="342900" indent="-342900">
              <a:spcBef>
                <a:spcPct val="20000"/>
              </a:spcBef>
              <a:buFont typeface="Arial" pitchFamily="34" charset="0"/>
              <a:buChar char="•"/>
              <a:defRPr/>
            </a:pPr>
            <a:r>
              <a:rPr lang="en-US" sz="3600" dirty="0">
                <a:effectLst>
                  <a:glow rad="101600">
                    <a:schemeClr val="bg1">
                      <a:alpha val="60000"/>
                    </a:schemeClr>
                  </a:glow>
                </a:effectLst>
              </a:rPr>
              <a:t>Fathers who are unwilling to listen to their children.</a:t>
            </a:r>
          </a:p>
          <a:p>
            <a:pPr marL="342900" indent="-342900" defTabSz="914400">
              <a:spcBef>
                <a:spcPct val="20000"/>
              </a:spcBef>
              <a:buFont typeface="Arial" pitchFamily="34" charset="0"/>
              <a:buChar char="•"/>
              <a:defRPr/>
            </a:pPr>
            <a:r>
              <a:rPr lang="en-US" sz="3600" dirty="0">
                <a:effectLst>
                  <a:glow rad="101600">
                    <a:schemeClr val="bg1">
                      <a:alpha val="60000"/>
                    </a:schemeClr>
                  </a:glow>
                </a:effectLst>
              </a:rPr>
              <a:t>Fathers who consistently display anger.</a:t>
            </a:r>
          </a:p>
          <a:p>
            <a:pPr marL="342900" indent="-342900" defTabSz="914400">
              <a:spcBef>
                <a:spcPct val="20000"/>
              </a:spcBef>
              <a:buFont typeface="Arial" pitchFamily="34" charset="0"/>
              <a:buChar char="•"/>
              <a:defRPr/>
            </a:pPr>
            <a:r>
              <a:rPr lang="en-US" sz="3600" dirty="0">
                <a:effectLst>
                  <a:glow rad="101600">
                    <a:schemeClr val="bg1">
                      <a:alpha val="60000"/>
                    </a:schemeClr>
                  </a:glow>
                </a:effectLst>
              </a:rPr>
              <a:t>Fathers who consistently display impatience.</a:t>
            </a:r>
          </a:p>
          <a:p>
            <a:pPr marL="342900" indent="-342900" defTabSz="914400">
              <a:spcBef>
                <a:spcPct val="20000"/>
              </a:spcBef>
              <a:buFont typeface="Arial" pitchFamily="34" charset="0"/>
              <a:buChar char="•"/>
              <a:defRPr/>
            </a:pPr>
            <a:r>
              <a:rPr lang="en-US" sz="3600" dirty="0">
                <a:effectLst>
                  <a:glow rad="101600">
                    <a:schemeClr val="bg1">
                      <a:alpha val="60000"/>
                    </a:schemeClr>
                  </a:glow>
                </a:effectLst>
              </a:rPr>
              <a:t>Fathers who fight and quarrel with their wife.</a:t>
            </a:r>
          </a:p>
          <a:p>
            <a:pPr marL="342900" indent="-342900" defTabSz="914400">
              <a:spcBef>
                <a:spcPct val="20000"/>
              </a:spcBef>
              <a:buFont typeface="Arial" pitchFamily="34" charset="0"/>
              <a:buChar char="•"/>
              <a:defRPr/>
            </a:pPr>
            <a:r>
              <a:rPr lang="en-US" sz="3600" dirty="0">
                <a:effectLst>
                  <a:glow rad="101600">
                    <a:schemeClr val="bg1">
                      <a:alpha val="60000"/>
                    </a:schemeClr>
                  </a:glow>
                </a:effectLst>
              </a:rPr>
              <a:t>Fathers who are hypocritical.</a:t>
            </a:r>
          </a:p>
        </p:txBody>
      </p:sp>
      <p:pic>
        <p:nvPicPr>
          <p:cNvPr id="5" name="Picture 4"/>
          <p:cNvPicPr>
            <a:picLocks noChangeAspect="1"/>
          </p:cNvPicPr>
          <p:nvPr/>
        </p:nvPicPr>
        <p:blipFill>
          <a:blip r:embed="rId3"/>
          <a:stretch>
            <a:fillRect/>
          </a:stretch>
        </p:blipFill>
        <p:spPr>
          <a:xfrm rot="206172">
            <a:off x="8985697" y="1564801"/>
            <a:ext cx="2908041" cy="1929570"/>
          </a:xfrm>
          <a:prstGeom prst="rect">
            <a:avLst/>
          </a:prstGeom>
        </p:spPr>
      </p:pic>
      <p:pic>
        <p:nvPicPr>
          <p:cNvPr id="7" name="Picture 6"/>
          <p:cNvPicPr>
            <a:picLocks noChangeAspect="1"/>
          </p:cNvPicPr>
          <p:nvPr/>
        </p:nvPicPr>
        <p:blipFill>
          <a:blip r:embed="rId4"/>
          <a:stretch>
            <a:fillRect/>
          </a:stretch>
        </p:blipFill>
        <p:spPr>
          <a:xfrm rot="21279244">
            <a:off x="8782975" y="4502900"/>
            <a:ext cx="3313487" cy="2205540"/>
          </a:xfrm>
          <a:prstGeom prst="rect">
            <a:avLst/>
          </a:prstGeom>
        </p:spPr>
      </p:pic>
    </p:spTree>
    <p:extLst>
      <p:ext uri="{BB962C8B-B14F-4D97-AF65-F5344CB8AC3E}">
        <p14:creationId xmlns:p14="http://schemas.microsoft.com/office/powerpoint/2010/main" val="39709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714"/>
            <a:ext cx="10515600" cy="1325563"/>
          </a:xfrm>
        </p:spPr>
        <p:txBody>
          <a:bodyPr/>
          <a:lstStyle/>
          <a:p>
            <a:pPr algn="ctr"/>
            <a:r>
              <a:rPr lang="en-US" b="1" dirty="0">
                <a:solidFill>
                  <a:srgbClr val="FFFF00"/>
                </a:solidFill>
              </a:rPr>
              <a:t>20 Ways Satan Attacks Marriages</a:t>
            </a:r>
          </a:p>
        </p:txBody>
      </p:sp>
      <p:sp>
        <p:nvSpPr>
          <p:cNvPr id="3" name="Content Placeholder 2"/>
          <p:cNvSpPr>
            <a:spLocks noGrp="1"/>
          </p:cNvSpPr>
          <p:nvPr>
            <p:ph idx="1"/>
          </p:nvPr>
        </p:nvSpPr>
        <p:spPr>
          <a:xfrm>
            <a:off x="67113" y="1262849"/>
            <a:ext cx="12124888" cy="6413078"/>
          </a:xfrm>
        </p:spPr>
        <p:txBody>
          <a:bodyPr>
            <a:normAutofit fontScale="92500" lnSpcReduction="20000"/>
          </a:bodyPr>
          <a:lstStyle/>
          <a:p>
            <a:pPr marL="514350" indent="-514350">
              <a:buAutoNum type="arabicPeriod"/>
            </a:pPr>
            <a:r>
              <a:rPr lang="en-US" sz="3600" dirty="0"/>
              <a:t>Attacks marriage before marriage –</a:t>
            </a:r>
          </a:p>
          <a:p>
            <a:r>
              <a:rPr lang="en-US" sz="3600" dirty="0"/>
              <a:t>Wrong attraction - </a:t>
            </a:r>
            <a:r>
              <a:rPr lang="en-US" sz="3600" i="1" dirty="0"/>
              <a:t>“BEAUTY IS VAIN…” </a:t>
            </a:r>
          </a:p>
          <a:p>
            <a:r>
              <a:rPr lang="en-US" sz="3600" dirty="0"/>
              <a:t>Dating pressure - </a:t>
            </a:r>
            <a:r>
              <a:rPr lang="en-US" sz="3600" i="1" dirty="0"/>
              <a:t>I Corinthians 3:1-3</a:t>
            </a:r>
          </a:p>
          <a:p>
            <a:r>
              <a:rPr lang="en-US" sz="3600" dirty="0"/>
              <a:t>Mental  (lust)  -  </a:t>
            </a:r>
            <a:r>
              <a:rPr lang="en-US" sz="3600" i="1" dirty="0"/>
              <a:t>Matthew 5:27-28</a:t>
            </a:r>
          </a:p>
          <a:p>
            <a:r>
              <a:rPr lang="en-US" sz="3600" dirty="0"/>
              <a:t>Defrauding  -  </a:t>
            </a:r>
            <a:r>
              <a:rPr lang="en-US" sz="3600" i="1" dirty="0"/>
              <a:t>I Thessalonians 4:1-8</a:t>
            </a:r>
          </a:p>
          <a:p>
            <a:r>
              <a:rPr lang="en-US" sz="3600" dirty="0"/>
              <a:t>Fornication</a:t>
            </a:r>
            <a:r>
              <a:rPr lang="en-US" sz="3600" i="1" dirty="0"/>
              <a:t>  -  Ephesians 5:3</a:t>
            </a:r>
          </a:p>
          <a:p>
            <a:r>
              <a:rPr lang="en-US" sz="3600" dirty="0"/>
              <a:t>Lack of parental involvement </a:t>
            </a:r>
            <a:r>
              <a:rPr lang="en-US" sz="3600" i="1" dirty="0"/>
              <a:t>– Ephesians 6:1-4</a:t>
            </a:r>
          </a:p>
          <a:p>
            <a:r>
              <a:rPr lang="en-US" sz="3600" dirty="0"/>
              <a:t>Lack of pastoral involvement </a:t>
            </a:r>
            <a:r>
              <a:rPr lang="en-US" sz="3600" i="1" dirty="0"/>
              <a:t>– Hebrews 13:17</a:t>
            </a:r>
          </a:p>
          <a:p>
            <a:r>
              <a:rPr lang="en-US" sz="3600" dirty="0"/>
              <a:t>Rushing into marriage – </a:t>
            </a:r>
            <a:r>
              <a:rPr lang="en-US" sz="3600" i="1" dirty="0"/>
              <a:t>“Wait on the Lord…”</a:t>
            </a:r>
          </a:p>
          <a:p>
            <a:r>
              <a:rPr lang="en-US" sz="3600" i="1" dirty="0">
                <a:solidFill>
                  <a:srgbClr val="FFFF00"/>
                </a:solidFill>
              </a:rPr>
              <a:t>Satan’s goal </a:t>
            </a:r>
            <a:r>
              <a:rPr lang="en-US" sz="3600" i="1" dirty="0"/>
              <a:t>– Get you to marry the wrong person or damage your marriage before you get married!</a:t>
            </a:r>
          </a:p>
          <a:p>
            <a:pPr marL="0" indent="0">
              <a:buNone/>
            </a:pPr>
            <a:endParaRPr lang="en-US" sz="3600" dirty="0"/>
          </a:p>
          <a:p>
            <a:pPr marL="0" indent="0">
              <a:buNone/>
            </a:pPr>
            <a:r>
              <a:rPr lang="en-US" sz="3600" dirty="0"/>
              <a:t> </a:t>
            </a:r>
          </a:p>
        </p:txBody>
      </p:sp>
      <p:pic>
        <p:nvPicPr>
          <p:cNvPr id="4" name="Picture 3"/>
          <p:cNvPicPr>
            <a:picLocks noChangeAspect="1"/>
          </p:cNvPicPr>
          <p:nvPr/>
        </p:nvPicPr>
        <p:blipFill>
          <a:blip r:embed="rId2"/>
          <a:stretch>
            <a:fillRect/>
          </a:stretch>
        </p:blipFill>
        <p:spPr>
          <a:xfrm rot="484191">
            <a:off x="8011486" y="1429053"/>
            <a:ext cx="3778192" cy="2520054"/>
          </a:xfrm>
          <a:prstGeom prst="rect">
            <a:avLst/>
          </a:prstGeom>
        </p:spPr>
      </p:pic>
    </p:spTree>
    <p:extLst>
      <p:ext uri="{BB962C8B-B14F-4D97-AF65-F5344CB8AC3E}">
        <p14:creationId xmlns:p14="http://schemas.microsoft.com/office/powerpoint/2010/main" val="107314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899"/>
            <a:ext cx="10515600" cy="1325563"/>
          </a:xfrm>
        </p:spPr>
        <p:txBody>
          <a:bodyPr/>
          <a:lstStyle/>
          <a:p>
            <a:pPr algn="ctr"/>
            <a:r>
              <a:rPr lang="en-US" b="1" cap="all" dirty="0">
                <a:solidFill>
                  <a:srgbClr val="FFFF00"/>
                </a:solidFill>
              </a:rPr>
              <a:t>Preparation for Courtship</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151002" y="1120949"/>
            <a:ext cx="12040998" cy="5648965"/>
          </a:xfrm>
        </p:spPr>
        <p:txBody>
          <a:bodyPr>
            <a:normAutofit/>
          </a:bodyPr>
          <a:lstStyle/>
          <a:p>
            <a:pPr marL="0" indent="0" hangingPunct="0">
              <a:buNone/>
            </a:pPr>
            <a:r>
              <a:rPr lang="en-US" sz="3600" cap="all" dirty="0"/>
              <a:t>1. Must be old enough – </a:t>
            </a:r>
            <a:r>
              <a:rPr lang="en-US" sz="3600" i="1" cap="all" dirty="0"/>
              <a:t>I Corinthians 14:11</a:t>
            </a:r>
            <a:endParaRPr lang="en-US" sz="3600" dirty="0"/>
          </a:p>
          <a:p>
            <a:pPr marL="0" indent="0" hangingPunct="0">
              <a:buNone/>
            </a:pPr>
            <a:r>
              <a:rPr lang="en-US" sz="3600" cap="all" dirty="0"/>
              <a:t>2. Must be mature enough </a:t>
            </a:r>
            <a:r>
              <a:rPr lang="en-US" sz="3600" i="1" cap="all" dirty="0"/>
              <a:t>– I Kings 2:2</a:t>
            </a:r>
            <a:endParaRPr lang="en-US" sz="3600" dirty="0"/>
          </a:p>
          <a:p>
            <a:pPr marL="0" indent="0" hangingPunct="0">
              <a:buNone/>
            </a:pPr>
            <a:r>
              <a:rPr lang="en-US" sz="3600" cap="all" dirty="0"/>
              <a:t>3. Must be spiritually minded enough – </a:t>
            </a:r>
            <a:r>
              <a:rPr lang="en-US" sz="3600" i="1" cap="all" dirty="0"/>
              <a:t>Romans 8:6</a:t>
            </a:r>
            <a:endParaRPr lang="en-US" sz="3600" dirty="0"/>
          </a:p>
          <a:p>
            <a:pPr marL="0" indent="0" hangingPunct="0">
              <a:buNone/>
            </a:pPr>
            <a:r>
              <a:rPr lang="en-US" sz="3600" cap="all" dirty="0"/>
              <a:t>4. Must be under authority - </a:t>
            </a:r>
            <a:r>
              <a:rPr lang="en-US" sz="3600" i="1" cap="all" dirty="0"/>
              <a:t>I Peter 5:5</a:t>
            </a:r>
            <a:endParaRPr lang="en-US" sz="3600" dirty="0"/>
          </a:p>
          <a:p>
            <a:pPr marL="0" indent="0" hangingPunct="0">
              <a:buNone/>
            </a:pPr>
            <a:r>
              <a:rPr lang="en-US" sz="3600" cap="all" dirty="0"/>
              <a:t>5. MUST BE FINANTICALY CAPABLE OF PROVIDING FOR A WIFE AND FAMILY - </a:t>
            </a:r>
            <a:r>
              <a:rPr lang="en-US" sz="3600" i="1" cap="all" dirty="0"/>
              <a:t>I Timothy 5:8; Proverbs 24:27</a:t>
            </a:r>
            <a:endParaRPr lang="en-US" sz="3600" dirty="0"/>
          </a:p>
          <a:p>
            <a:endParaRPr lang="en-US" sz="3600" dirty="0"/>
          </a:p>
        </p:txBody>
      </p:sp>
      <p:pic>
        <p:nvPicPr>
          <p:cNvPr id="4" name="Picture 3"/>
          <p:cNvPicPr>
            <a:picLocks noChangeAspect="1"/>
          </p:cNvPicPr>
          <p:nvPr/>
        </p:nvPicPr>
        <p:blipFill>
          <a:blip r:embed="rId2"/>
          <a:stretch>
            <a:fillRect/>
          </a:stretch>
        </p:blipFill>
        <p:spPr>
          <a:xfrm>
            <a:off x="243281" y="4645032"/>
            <a:ext cx="4883790" cy="2212968"/>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8858774" y="4645032"/>
            <a:ext cx="3152567" cy="1985132"/>
          </a:xfrm>
          <a:prstGeom prst="rect">
            <a:avLst/>
          </a:prstGeom>
          <a:ln>
            <a:noFill/>
          </a:ln>
          <a:effectLst>
            <a:softEdge rad="112500"/>
          </a:effectLst>
        </p:spPr>
      </p:pic>
    </p:spTree>
    <p:extLst>
      <p:ext uri="{BB962C8B-B14F-4D97-AF65-F5344CB8AC3E}">
        <p14:creationId xmlns:p14="http://schemas.microsoft.com/office/powerpoint/2010/main" val="942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sz="half" idx="1"/>
          </p:nvPr>
        </p:nvSpPr>
        <p:spPr>
          <a:xfrm>
            <a:off x="0" y="92278"/>
            <a:ext cx="6172200" cy="6765721"/>
          </a:xfrm>
        </p:spPr>
        <p:txBody>
          <a:bodyPr>
            <a:normAutofit fontScale="92500"/>
          </a:bodyPr>
          <a:lstStyle/>
          <a:p>
            <a:pPr marL="0" indent="0">
              <a:buNone/>
            </a:pPr>
            <a:r>
              <a:rPr lang="en-US" sz="3600" dirty="0"/>
              <a:t>2. Neglect</a:t>
            </a:r>
          </a:p>
          <a:p>
            <a:pPr marL="0" indent="0">
              <a:buNone/>
            </a:pPr>
            <a:r>
              <a:rPr lang="en-US" sz="3600" dirty="0"/>
              <a:t>3. Selfishness </a:t>
            </a:r>
          </a:p>
          <a:p>
            <a:pPr marL="0" indent="0">
              <a:buNone/>
            </a:pPr>
            <a:r>
              <a:rPr lang="en-US" sz="3600" dirty="0"/>
              <a:t>4. Hidden sin</a:t>
            </a:r>
          </a:p>
          <a:p>
            <a:pPr marL="0" indent="0">
              <a:buNone/>
            </a:pPr>
            <a:r>
              <a:rPr lang="en-US" sz="3600" dirty="0"/>
              <a:t>5. Deceitfulness / Lying </a:t>
            </a:r>
          </a:p>
          <a:p>
            <a:pPr marL="0" indent="0">
              <a:buNone/>
            </a:pPr>
            <a:r>
              <a:rPr lang="en-US" sz="3600" dirty="0"/>
              <a:t>6. Keeping secrets </a:t>
            </a:r>
          </a:p>
          <a:p>
            <a:pPr marL="0" indent="0">
              <a:buNone/>
            </a:pPr>
            <a:r>
              <a:rPr lang="en-US" sz="3600" dirty="0"/>
              <a:t>6. Blame</a:t>
            </a:r>
          </a:p>
          <a:p>
            <a:pPr marL="0" indent="0">
              <a:buNone/>
            </a:pPr>
            <a:r>
              <a:rPr lang="en-US" sz="3600" dirty="0"/>
              <a:t>7. </a:t>
            </a:r>
            <a:r>
              <a:rPr lang="en-US" sz="3600"/>
              <a:t>Pride – Unwillingness </a:t>
            </a:r>
            <a:r>
              <a:rPr lang="en-US" sz="3600" dirty="0"/>
              <a:t>to admit </a:t>
            </a:r>
            <a:r>
              <a:rPr lang="en-US" sz="3600"/>
              <a:t>when wrong</a:t>
            </a:r>
            <a:endParaRPr lang="en-US" sz="3600" dirty="0"/>
          </a:p>
          <a:p>
            <a:pPr marL="0" indent="0">
              <a:buNone/>
            </a:pPr>
            <a:r>
              <a:rPr lang="en-US" sz="3600" dirty="0"/>
              <a:t>8. Pride – Unwilling to ask forgiveness </a:t>
            </a:r>
          </a:p>
          <a:p>
            <a:pPr marL="0" indent="0">
              <a:buNone/>
            </a:pPr>
            <a:r>
              <a:rPr lang="en-US" sz="3600" dirty="0"/>
              <a:t>9. Pride - Unwillingness to forgive</a:t>
            </a:r>
          </a:p>
          <a:p>
            <a:pPr marL="0" indent="0">
              <a:buNone/>
            </a:pPr>
            <a:r>
              <a:rPr lang="en-US" sz="3600" dirty="0"/>
              <a:t>10. Anger</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sp>
        <p:nvSpPr>
          <p:cNvPr id="4" name="Content Placeholder 3"/>
          <p:cNvSpPr>
            <a:spLocks noGrp="1"/>
          </p:cNvSpPr>
          <p:nvPr>
            <p:ph sz="half" idx="2"/>
          </p:nvPr>
        </p:nvSpPr>
        <p:spPr>
          <a:xfrm>
            <a:off x="6172200" y="92278"/>
            <a:ext cx="6019800" cy="6765722"/>
          </a:xfrm>
        </p:spPr>
        <p:txBody>
          <a:bodyPr>
            <a:normAutofit fontScale="92500"/>
          </a:bodyPr>
          <a:lstStyle/>
          <a:p>
            <a:pPr marL="0" indent="0">
              <a:buNone/>
            </a:pPr>
            <a:r>
              <a:rPr lang="en-US" sz="3600" dirty="0"/>
              <a:t>11. Bitterness / Resentment</a:t>
            </a:r>
          </a:p>
          <a:p>
            <a:pPr marL="0" indent="0">
              <a:buNone/>
            </a:pPr>
            <a:r>
              <a:rPr lang="en-US" sz="3600" dirty="0"/>
              <a:t>12. Arguing / Breakdown in communication / Fighting</a:t>
            </a:r>
          </a:p>
          <a:p>
            <a:pPr marL="0" indent="0">
              <a:buNone/>
            </a:pPr>
            <a:r>
              <a:rPr lang="en-US" sz="3600" dirty="0"/>
              <a:t>13. Financial pressures</a:t>
            </a:r>
          </a:p>
          <a:p>
            <a:pPr marL="0" indent="0">
              <a:buNone/>
            </a:pPr>
            <a:r>
              <a:rPr lang="en-US" sz="3600" dirty="0"/>
              <a:t>14. Children issues</a:t>
            </a:r>
          </a:p>
          <a:p>
            <a:pPr marL="0" indent="0">
              <a:buNone/>
            </a:pPr>
            <a:r>
              <a:rPr lang="en-US" sz="3600" dirty="0"/>
              <a:t>14. Pornography </a:t>
            </a:r>
          </a:p>
          <a:p>
            <a:pPr marL="0" indent="0">
              <a:buNone/>
            </a:pPr>
            <a:r>
              <a:rPr lang="en-US" sz="3600" dirty="0"/>
              <a:t>16. Adultery</a:t>
            </a:r>
          </a:p>
          <a:p>
            <a:pPr marL="0" indent="0">
              <a:buNone/>
            </a:pPr>
            <a:r>
              <a:rPr lang="en-US" sz="3600" dirty="0"/>
              <a:t>17. Lack of spiritual growth / Seeking the Lord</a:t>
            </a:r>
          </a:p>
          <a:p>
            <a:pPr marL="0" indent="0">
              <a:buNone/>
            </a:pPr>
            <a:r>
              <a:rPr lang="en-US" sz="3600" dirty="0"/>
              <a:t>18. Loss of intimacy </a:t>
            </a:r>
          </a:p>
          <a:p>
            <a:pPr marL="0" indent="0">
              <a:buNone/>
            </a:pPr>
            <a:r>
              <a:rPr lang="en-US" sz="3600" dirty="0"/>
              <a:t>19. Prayerlessness</a:t>
            </a:r>
          </a:p>
          <a:p>
            <a:pPr marL="0" indent="0">
              <a:buNone/>
            </a:pPr>
            <a:r>
              <a:rPr lang="en-US" sz="3600" dirty="0"/>
              <a:t>20. Divorce option</a:t>
            </a:r>
          </a:p>
          <a:p>
            <a:pPr marL="0" indent="0">
              <a:buNone/>
            </a:pPr>
            <a:endParaRPr lang="en-US" sz="3600" dirty="0"/>
          </a:p>
          <a:p>
            <a:pPr marL="0" indent="0">
              <a:buNone/>
            </a:pPr>
            <a:endParaRPr lang="en-US" dirty="0"/>
          </a:p>
        </p:txBody>
      </p:sp>
    </p:spTree>
    <p:extLst>
      <p:ext uri="{BB962C8B-B14F-4D97-AF65-F5344CB8AC3E}">
        <p14:creationId xmlns:p14="http://schemas.microsoft.com/office/powerpoint/2010/main" val="194628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0" end="0"/>
                                            </p:txEl>
                                          </p:spTgt>
                                        </p:tgtEl>
                                        <p:attrNameLst>
                                          <p:attrName>style.visibility</p:attrName>
                                        </p:attrNameLst>
                                      </p:cBhvr>
                                      <p:to>
                                        <p:strVal val="visible"/>
                                      </p:to>
                                    </p:set>
                                    <p:anim calcmode="lin" valueType="num">
                                      <p:cBhvr additive="base">
                                        <p:cTn id="6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anim calcmode="lin" valueType="num">
                                      <p:cBhvr additive="base">
                                        <p:cTn id="7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2" end="2"/>
                                            </p:txEl>
                                          </p:spTgt>
                                        </p:tgtEl>
                                        <p:attrNameLst>
                                          <p:attrName>style.visibility</p:attrName>
                                        </p:attrNameLst>
                                      </p:cBhvr>
                                      <p:to>
                                        <p:strVal val="visible"/>
                                      </p:to>
                                    </p:set>
                                    <p:anim calcmode="lin" valueType="num">
                                      <p:cBhvr additive="base">
                                        <p:cTn id="7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 calcmode="lin" valueType="num">
                                      <p:cBhvr additive="base">
                                        <p:cTn id="8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
                                            <p:txEl>
                                              <p:pRg st="4" end="4"/>
                                            </p:txEl>
                                          </p:spTgt>
                                        </p:tgtEl>
                                        <p:attrNameLst>
                                          <p:attrName>style.visibility</p:attrName>
                                        </p:attrNameLst>
                                      </p:cBhvr>
                                      <p:to>
                                        <p:strVal val="visible"/>
                                      </p:to>
                                    </p:set>
                                    <p:anim calcmode="lin" valueType="num">
                                      <p:cBhvr additive="base">
                                        <p:cTn id="9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 calcmode="lin" valueType="num">
                                      <p:cBhvr additive="base">
                                        <p:cTn id="9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
                                            <p:txEl>
                                              <p:pRg st="6" end="6"/>
                                            </p:txEl>
                                          </p:spTgt>
                                        </p:tgtEl>
                                        <p:attrNameLst>
                                          <p:attrName>style.visibility</p:attrName>
                                        </p:attrNameLst>
                                      </p:cBhvr>
                                      <p:to>
                                        <p:strVal val="visible"/>
                                      </p:to>
                                    </p:set>
                                    <p:anim calcmode="lin" valueType="num">
                                      <p:cBhvr additive="base">
                                        <p:cTn id="10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
                                            <p:txEl>
                                              <p:pRg st="7" end="7"/>
                                            </p:txEl>
                                          </p:spTgt>
                                        </p:tgtEl>
                                        <p:attrNameLst>
                                          <p:attrName>style.visibility</p:attrName>
                                        </p:attrNameLst>
                                      </p:cBhvr>
                                      <p:to>
                                        <p:strVal val="visible"/>
                                      </p:to>
                                    </p:set>
                                    <p:anim calcmode="lin" valueType="num">
                                      <p:cBhvr additive="base">
                                        <p:cTn id="10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4">
                                            <p:txEl>
                                              <p:pRg st="8" end="8"/>
                                            </p:txEl>
                                          </p:spTgt>
                                        </p:tgtEl>
                                        <p:attrNameLst>
                                          <p:attrName>style.visibility</p:attrName>
                                        </p:attrNameLst>
                                      </p:cBhvr>
                                      <p:to>
                                        <p:strVal val="visible"/>
                                      </p:to>
                                    </p:set>
                                    <p:anim calcmode="lin" valueType="num">
                                      <p:cBhvr additive="base">
                                        <p:cTn id="11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
                                            <p:txEl>
                                              <p:pRg st="9" end="9"/>
                                            </p:txEl>
                                          </p:spTgt>
                                        </p:tgtEl>
                                        <p:attrNameLst>
                                          <p:attrName>style.visibility</p:attrName>
                                        </p:attrNameLst>
                                      </p:cBhvr>
                                      <p:to>
                                        <p:strVal val="visible"/>
                                      </p:to>
                                    </p:set>
                                    <p:anim calcmode="lin" valueType="num">
                                      <p:cBhvr additive="base">
                                        <p:cTn id="12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l="28049" r="16395"/>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4237" y="914401"/>
            <a:ext cx="3657599" cy="4781697"/>
          </a:xfrm>
        </p:spPr>
        <p:txBody>
          <a:bodyPr vert="horz" lIns="91440" tIns="45720" rIns="91440" bIns="45720" rtlCol="0" anchor="ctr">
            <a:normAutofit/>
          </a:bodyPr>
          <a:lstStyle/>
          <a:p>
            <a:pPr algn="ctr">
              <a:lnSpc>
                <a:spcPct val="80000"/>
              </a:lnSpc>
            </a:pPr>
            <a:r>
              <a:rPr lang="en-US" sz="5400" b="1" dirty="0"/>
              <a:t>The success of a marriage depends on                   the husband cherishing his wife</a:t>
            </a:r>
          </a:p>
        </p:txBody>
      </p:sp>
    </p:spTree>
    <p:extLst>
      <p:ext uri="{BB962C8B-B14F-4D97-AF65-F5344CB8AC3E}">
        <p14:creationId xmlns:p14="http://schemas.microsoft.com/office/powerpoint/2010/main" val="400399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a:srcRect l="3331" r="7780"/>
          <a:stretch/>
        </p:blipFill>
        <p:spPr>
          <a:xfrm>
            <a:off x="0" y="0"/>
            <a:ext cx="12192000" cy="6858002"/>
          </a:xfrm>
          <a:prstGeom prst="rect">
            <a:avLst/>
          </a:prstGeom>
        </p:spPr>
      </p:pic>
      <p:sp>
        <p:nvSpPr>
          <p:cNvPr id="5" name="Title 4"/>
          <p:cNvSpPr>
            <a:spLocks noGrp="1"/>
          </p:cNvSpPr>
          <p:nvPr>
            <p:ph type="title"/>
          </p:nvPr>
        </p:nvSpPr>
        <p:spPr>
          <a:xfrm>
            <a:off x="3942126" y="5448853"/>
            <a:ext cx="10515600" cy="1325563"/>
          </a:xfrm>
        </p:spPr>
        <p:txBody>
          <a:bodyPr/>
          <a:lstStyle/>
          <a:p>
            <a:r>
              <a:rPr lang="en-US" b="1" dirty="0"/>
              <a:t>Marriage Vows</a:t>
            </a:r>
          </a:p>
        </p:txBody>
      </p:sp>
    </p:spTree>
    <p:extLst>
      <p:ext uri="{BB962C8B-B14F-4D97-AF65-F5344CB8AC3E}">
        <p14:creationId xmlns:p14="http://schemas.microsoft.com/office/powerpoint/2010/main" val="82327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4" y="1"/>
            <a:ext cx="12099636" cy="6858000"/>
          </a:xfrm>
        </p:spPr>
        <p:txBody>
          <a:bodyPr>
            <a:normAutofit/>
          </a:bodyPr>
          <a:lstStyle/>
          <a:p>
            <a:r>
              <a:rPr lang="en-US" dirty="0"/>
              <a:t>Do you now take this woman, whose hand you hold to be your lawful wedded wife. Do you solemnly promise, before God and these witnesses, that you will love, honor, and cherish her, in sickness and in health, for richer, for poorer, for better for worse, and that forsaking all others for her alone, you will faithfully perform to her all the duties which a husband owes to a wife, so long as you both shall live? </a:t>
            </a:r>
          </a:p>
        </p:txBody>
      </p:sp>
    </p:spTree>
    <p:extLst>
      <p:ext uri="{BB962C8B-B14F-4D97-AF65-F5344CB8AC3E}">
        <p14:creationId xmlns:p14="http://schemas.microsoft.com/office/powerpoint/2010/main" val="19056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24" y="117447"/>
            <a:ext cx="12057776" cy="6602136"/>
          </a:xfrm>
        </p:spPr>
        <p:txBody>
          <a:bodyPr/>
          <a:lstStyle/>
          <a:p>
            <a:r>
              <a:rPr lang="en-US" dirty="0"/>
              <a:t>I ____ take thee _____ to be my wedded wife, to have and to hold from this day forward, for better or for worse, for richer for poorer, in sickness and in health, to love and to cherish, till death do us part, according to God’s holy ordinance, and thereto I give my pledge.</a:t>
            </a:r>
          </a:p>
        </p:txBody>
      </p:sp>
    </p:spTree>
    <p:extLst>
      <p:ext uri="{BB962C8B-B14F-4D97-AF65-F5344CB8AC3E}">
        <p14:creationId xmlns:p14="http://schemas.microsoft.com/office/powerpoint/2010/main" val="22688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861" y="0"/>
            <a:ext cx="10515600" cy="1325563"/>
          </a:xfrm>
        </p:spPr>
        <p:txBody>
          <a:bodyPr/>
          <a:lstStyle/>
          <a:p>
            <a:pPr algn="ctr"/>
            <a:r>
              <a:rPr lang="en-US" b="1" dirty="0">
                <a:solidFill>
                  <a:srgbClr val="FFFF00"/>
                </a:solidFill>
              </a:rPr>
              <a:t>The Desire Of Every Wife </a:t>
            </a:r>
          </a:p>
        </p:txBody>
      </p:sp>
      <p:sp>
        <p:nvSpPr>
          <p:cNvPr id="3" name="Content Placeholder 2"/>
          <p:cNvSpPr>
            <a:spLocks noGrp="1"/>
          </p:cNvSpPr>
          <p:nvPr>
            <p:ph idx="1"/>
          </p:nvPr>
        </p:nvSpPr>
        <p:spPr>
          <a:xfrm>
            <a:off x="139960" y="1810139"/>
            <a:ext cx="7856376" cy="4366824"/>
          </a:xfrm>
        </p:spPr>
        <p:txBody>
          <a:bodyPr>
            <a:normAutofit lnSpcReduction="10000"/>
          </a:bodyPr>
          <a:lstStyle/>
          <a:p>
            <a:pPr marL="0" indent="0">
              <a:buNone/>
            </a:pPr>
            <a:r>
              <a:rPr lang="en-US" sz="3600" dirty="0"/>
              <a:t>1. To be loved by her husband  -                            </a:t>
            </a:r>
            <a:r>
              <a:rPr lang="en-US" sz="3600" i="1" dirty="0"/>
              <a:t>I Corinthians 13:1-8</a:t>
            </a:r>
          </a:p>
          <a:p>
            <a:pPr marL="0" indent="0">
              <a:buNone/>
            </a:pPr>
            <a:r>
              <a:rPr lang="en-US" sz="3600" dirty="0"/>
              <a:t>2. To feel secure in her husbands love  -  </a:t>
            </a:r>
            <a:r>
              <a:rPr lang="en-US" sz="3600" i="1" dirty="0"/>
              <a:t>Proverbs 31:10-12</a:t>
            </a:r>
          </a:p>
          <a:p>
            <a:pPr marL="0" indent="0">
              <a:buNone/>
            </a:pPr>
            <a:r>
              <a:rPr lang="en-US" sz="3600" dirty="0"/>
              <a:t>3. To sense she is cherished by her husband  - </a:t>
            </a:r>
            <a:r>
              <a:rPr lang="en-US" sz="3600" i="1" dirty="0"/>
              <a:t>Ephesians 5:29</a:t>
            </a:r>
          </a:p>
          <a:p>
            <a:pPr marL="0" indent="0">
              <a:buNone/>
            </a:pPr>
            <a:r>
              <a:rPr lang="en-US" sz="3600" dirty="0"/>
              <a:t>4. To have intimacy with her husband  -    </a:t>
            </a:r>
            <a:r>
              <a:rPr lang="en-US" sz="3600" i="1" dirty="0"/>
              <a:t>I Corinthians 7:1-5</a:t>
            </a:r>
          </a:p>
          <a:p>
            <a:endParaRPr lang="en-US" sz="3600" dirty="0"/>
          </a:p>
        </p:txBody>
      </p:sp>
      <p:pic>
        <p:nvPicPr>
          <p:cNvPr id="4" name="Picture 3"/>
          <p:cNvPicPr>
            <a:picLocks noChangeAspect="1"/>
          </p:cNvPicPr>
          <p:nvPr/>
        </p:nvPicPr>
        <p:blipFill>
          <a:blip r:embed="rId2"/>
          <a:stretch>
            <a:fillRect/>
          </a:stretch>
        </p:blipFill>
        <p:spPr>
          <a:xfrm>
            <a:off x="7680894" y="1744825"/>
            <a:ext cx="4511106" cy="3178920"/>
          </a:xfrm>
          <a:prstGeom prst="rect">
            <a:avLst/>
          </a:prstGeom>
        </p:spPr>
      </p:pic>
    </p:spTree>
    <p:extLst>
      <p:ext uri="{BB962C8B-B14F-4D97-AF65-F5344CB8AC3E}">
        <p14:creationId xmlns:p14="http://schemas.microsoft.com/office/powerpoint/2010/main" val="307661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52" y="365125"/>
            <a:ext cx="6428791" cy="6380908"/>
          </a:xfrm>
        </p:spPr>
        <p:txBody>
          <a:bodyPr>
            <a:normAutofit fontScale="90000"/>
          </a:bodyPr>
          <a:lstStyle/>
          <a:p>
            <a:pPr algn="ctr"/>
            <a:r>
              <a:rPr lang="en-US" dirty="0"/>
              <a:t>The number one complaint given by wives about their husbands is that their husbands do not make them feel cherished.</a:t>
            </a:r>
            <a:br>
              <a:rPr lang="en-US" dirty="0"/>
            </a:br>
            <a:br>
              <a:rPr lang="en-US" dirty="0"/>
            </a:br>
            <a:r>
              <a:rPr lang="en-US" i="1" dirty="0"/>
              <a:t>	Shelly White - "Cherish simply means to me that I am more important to my husband than his job, the children, his hobbies, and 	even his own self."</a:t>
            </a:r>
            <a:br>
              <a:rPr lang="en-US" dirty="0"/>
            </a:br>
            <a:endParaRPr lang="en-US" dirty="0"/>
          </a:p>
        </p:txBody>
      </p:sp>
      <p:pic>
        <p:nvPicPr>
          <p:cNvPr id="3" name="Picture 2"/>
          <p:cNvPicPr>
            <a:picLocks noChangeAspect="1"/>
          </p:cNvPicPr>
          <p:nvPr/>
        </p:nvPicPr>
        <p:blipFill>
          <a:blip r:embed="rId2"/>
          <a:stretch>
            <a:fillRect/>
          </a:stretch>
        </p:blipFill>
        <p:spPr>
          <a:xfrm>
            <a:off x="7134727" y="161499"/>
            <a:ext cx="4707942" cy="6584534"/>
          </a:xfrm>
          <a:prstGeom prst="rect">
            <a:avLst/>
          </a:prstGeom>
        </p:spPr>
      </p:pic>
    </p:spTree>
    <p:extLst>
      <p:ext uri="{BB962C8B-B14F-4D97-AF65-F5344CB8AC3E}">
        <p14:creationId xmlns:p14="http://schemas.microsoft.com/office/powerpoint/2010/main" val="33253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l="28049" r="16395"/>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4237" y="914401"/>
            <a:ext cx="3657599" cy="4781697"/>
          </a:xfrm>
        </p:spPr>
        <p:txBody>
          <a:bodyPr vert="horz" lIns="91440" tIns="45720" rIns="91440" bIns="45720" rtlCol="0" anchor="ctr">
            <a:normAutofit/>
          </a:bodyPr>
          <a:lstStyle/>
          <a:p>
            <a:pPr algn="ctr">
              <a:lnSpc>
                <a:spcPct val="80000"/>
              </a:lnSpc>
            </a:pPr>
            <a:r>
              <a:rPr lang="en-US" sz="5400" b="1" dirty="0"/>
              <a:t>The success of a marriage depends on                   the wife reverencing her husband</a:t>
            </a:r>
          </a:p>
        </p:txBody>
      </p:sp>
    </p:spTree>
    <p:extLst>
      <p:ext uri="{BB962C8B-B14F-4D97-AF65-F5344CB8AC3E}">
        <p14:creationId xmlns:p14="http://schemas.microsoft.com/office/powerpoint/2010/main" val="23369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5976" y="0"/>
            <a:ext cx="10420047" cy="6858000"/>
          </a:xfrm>
          <a:prstGeom prst="rect">
            <a:avLst/>
          </a:prstGeom>
        </p:spPr>
      </p:pic>
      <p:sp>
        <p:nvSpPr>
          <p:cNvPr id="2" name="Title 1"/>
          <p:cNvSpPr>
            <a:spLocks noGrp="1"/>
          </p:cNvSpPr>
          <p:nvPr>
            <p:ph type="title"/>
          </p:nvPr>
        </p:nvSpPr>
        <p:spPr>
          <a:xfrm>
            <a:off x="790423" y="407071"/>
            <a:ext cx="10515600" cy="1325563"/>
          </a:xfrm>
        </p:spPr>
        <p:txBody>
          <a:bodyPr/>
          <a:lstStyle/>
          <a:p>
            <a:pPr algn="ctr"/>
            <a:r>
              <a:rPr lang="en-US" dirty="0">
                <a:effectLst>
                  <a:glow rad="101600">
                    <a:schemeClr val="bg1">
                      <a:alpha val="60000"/>
                    </a:schemeClr>
                  </a:glow>
                </a:effectLst>
              </a:rPr>
              <a:t>Marriage Vows</a:t>
            </a:r>
          </a:p>
        </p:txBody>
      </p:sp>
    </p:spTree>
    <p:extLst>
      <p:ext uri="{BB962C8B-B14F-4D97-AF65-F5344CB8AC3E}">
        <p14:creationId xmlns:p14="http://schemas.microsoft.com/office/powerpoint/2010/main" val="357863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5" y="0"/>
            <a:ext cx="12127345" cy="6700982"/>
          </a:xfrm>
        </p:spPr>
        <p:txBody>
          <a:bodyPr>
            <a:normAutofit/>
          </a:bodyPr>
          <a:lstStyle/>
          <a:p>
            <a:r>
              <a:rPr lang="en-US" dirty="0"/>
              <a:t>Do you now take this man, whose hand you hold to be your lawful wedded husband. Do you solemnly promise, before God and these witnesses, that you will love, honor and obey him, in sickness and in health, for richer for poorer, for better for worse, and that forsaking all others for him alone, you will faithfully perform to him all the duties which a wife owes to a husband, so long as you both shall live? </a:t>
            </a:r>
          </a:p>
        </p:txBody>
      </p:sp>
    </p:spTree>
    <p:extLst>
      <p:ext uri="{BB962C8B-B14F-4D97-AF65-F5344CB8AC3E}">
        <p14:creationId xmlns:p14="http://schemas.microsoft.com/office/powerpoint/2010/main" val="714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algn="ctr"/>
            <a:r>
              <a:rPr lang="en-US" sz="3600" i="1" dirty="0"/>
              <a:t>“For we are not as many, which </a:t>
            </a:r>
            <a:r>
              <a:rPr lang="en-US" sz="3600" i="1" u="sng" dirty="0"/>
              <a:t>corrupt</a:t>
            </a:r>
            <a:r>
              <a:rPr lang="en-US" sz="3600" i="1" dirty="0"/>
              <a:t> the word of God.”</a:t>
            </a:r>
          </a:p>
          <a:p>
            <a:pPr algn="ctr"/>
            <a:r>
              <a:rPr lang="en-US" sz="3600" i="1" dirty="0"/>
              <a:t>(2 Cor. 2:17) </a:t>
            </a:r>
          </a:p>
        </p:txBody>
      </p:sp>
    </p:spTree>
    <p:extLst>
      <p:ext uri="{BB962C8B-B14F-4D97-AF65-F5344CB8AC3E}">
        <p14:creationId xmlns:p14="http://schemas.microsoft.com/office/powerpoint/2010/main" val="30316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25" y="58723"/>
            <a:ext cx="11836866" cy="6799277"/>
          </a:xfrm>
        </p:spPr>
        <p:txBody>
          <a:bodyPr/>
          <a:lstStyle/>
          <a:p>
            <a:r>
              <a:rPr lang="en-US" dirty="0"/>
              <a:t>I _____take thee _____ to be my wedded husband, to have and to hold from this day forward, for better or for worse, for richer, for poorer, in sickness and in health, to love and to cherish, till death do us part, according to God’s holy ordinance and thereto I give my pledge.</a:t>
            </a:r>
          </a:p>
        </p:txBody>
      </p:sp>
    </p:spTree>
    <p:extLst>
      <p:ext uri="{BB962C8B-B14F-4D97-AF65-F5344CB8AC3E}">
        <p14:creationId xmlns:p14="http://schemas.microsoft.com/office/powerpoint/2010/main" val="237575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49" y="365125"/>
            <a:ext cx="11513975" cy="1325563"/>
          </a:xfrm>
        </p:spPr>
        <p:txBody>
          <a:bodyPr/>
          <a:lstStyle/>
          <a:p>
            <a:r>
              <a:rPr lang="en-US" b="1" dirty="0">
                <a:solidFill>
                  <a:srgbClr val="FFFF00"/>
                </a:solidFill>
              </a:rPr>
              <a:t>What does it mean to Reverence your Husband?</a:t>
            </a:r>
          </a:p>
        </p:txBody>
      </p:sp>
      <p:sp>
        <p:nvSpPr>
          <p:cNvPr id="3" name="Content Placeholder 2"/>
          <p:cNvSpPr>
            <a:spLocks noGrp="1"/>
          </p:cNvSpPr>
          <p:nvPr>
            <p:ph idx="1"/>
          </p:nvPr>
        </p:nvSpPr>
        <p:spPr>
          <a:xfrm>
            <a:off x="149290" y="1825624"/>
            <a:ext cx="6503437" cy="5032375"/>
          </a:xfrm>
        </p:spPr>
        <p:txBody>
          <a:bodyPr>
            <a:normAutofit/>
          </a:bodyPr>
          <a:lstStyle/>
          <a:p>
            <a:r>
              <a:rPr lang="en-US" sz="3600" dirty="0"/>
              <a:t>Reverence  -  (Greek)  =	To feel respect for;  to show deference to; to have a reverential fear.</a:t>
            </a:r>
          </a:p>
          <a:p>
            <a:r>
              <a:rPr lang="en-US" sz="3600" dirty="0"/>
              <a:t>Reverence  -  (English)  = A feeling or attitude of deep respect, love, awe, and esteem;  to regard with deep respect and affection;  to honor;  to give adoration.</a:t>
            </a:r>
          </a:p>
          <a:p>
            <a:endParaRPr lang="en-US" sz="3600" dirty="0"/>
          </a:p>
        </p:txBody>
      </p:sp>
      <p:pic>
        <p:nvPicPr>
          <p:cNvPr id="4" name="Picture 3"/>
          <p:cNvPicPr>
            <a:picLocks noChangeAspect="1"/>
          </p:cNvPicPr>
          <p:nvPr/>
        </p:nvPicPr>
        <p:blipFill>
          <a:blip r:embed="rId2"/>
          <a:stretch>
            <a:fillRect/>
          </a:stretch>
        </p:blipFill>
        <p:spPr>
          <a:xfrm>
            <a:off x="6867329" y="2294604"/>
            <a:ext cx="4722651" cy="3085465"/>
          </a:xfrm>
          <a:prstGeom prst="rect">
            <a:avLst/>
          </a:prstGeom>
        </p:spPr>
      </p:pic>
      <p:pic>
        <p:nvPicPr>
          <p:cNvPr id="5" name="Picture 4"/>
          <p:cNvPicPr>
            <a:picLocks noChangeAspect="1"/>
          </p:cNvPicPr>
          <p:nvPr/>
        </p:nvPicPr>
        <p:blipFill>
          <a:blip r:embed="rId3"/>
          <a:stretch>
            <a:fillRect/>
          </a:stretch>
        </p:blipFill>
        <p:spPr>
          <a:xfrm>
            <a:off x="6867329" y="2294604"/>
            <a:ext cx="4762500" cy="3171825"/>
          </a:xfrm>
          <a:prstGeom prst="rect">
            <a:avLst/>
          </a:prstGeom>
        </p:spPr>
      </p:pic>
    </p:spTree>
    <p:extLst>
      <p:ext uri="{BB962C8B-B14F-4D97-AF65-F5344CB8AC3E}">
        <p14:creationId xmlns:p14="http://schemas.microsoft.com/office/powerpoint/2010/main" val="76007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500"/>
                                        <p:tgtEl>
                                          <p:spTgt spid="5"/>
                                        </p:tgtEl>
                                      </p:cBhvr>
                                    </p:animEffect>
                                    <p:set>
                                      <p:cBhvr>
                                        <p:cTn id="17"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315200"/>
          </a:xfrm>
          <a:prstGeom prst="rect">
            <a:avLst/>
          </a:prstGeom>
        </p:spPr>
      </p:pic>
      <p:sp>
        <p:nvSpPr>
          <p:cNvPr id="2" name="Title 1"/>
          <p:cNvSpPr>
            <a:spLocks noGrp="1"/>
          </p:cNvSpPr>
          <p:nvPr>
            <p:ph type="title"/>
          </p:nvPr>
        </p:nvSpPr>
        <p:spPr>
          <a:xfrm>
            <a:off x="0" y="1004839"/>
            <a:ext cx="5365102" cy="1325563"/>
          </a:xfrm>
        </p:spPr>
        <p:txBody>
          <a:bodyPr>
            <a:normAutofit fontScale="90000"/>
          </a:bodyPr>
          <a:lstStyle/>
          <a:p>
            <a:pPr algn="ctr"/>
            <a:r>
              <a:rPr lang="en-US" b="1" dirty="0">
                <a:solidFill>
                  <a:schemeClr val="bg1"/>
                </a:solidFill>
                <a:effectLst>
                  <a:glow rad="63500">
                    <a:schemeClr val="accent2">
                      <a:satMod val="175000"/>
                      <a:alpha val="40000"/>
                    </a:schemeClr>
                  </a:glow>
                </a:effectLst>
              </a:rPr>
              <a:t>Sara is set forth in the Scriptures as </a:t>
            </a:r>
            <a:br>
              <a:rPr lang="en-US" b="1" dirty="0">
                <a:solidFill>
                  <a:schemeClr val="bg1"/>
                </a:solidFill>
                <a:effectLst>
                  <a:glow rad="63500">
                    <a:schemeClr val="accent2">
                      <a:satMod val="175000"/>
                      <a:alpha val="40000"/>
                    </a:schemeClr>
                  </a:glow>
                </a:effectLst>
              </a:rPr>
            </a:br>
            <a:r>
              <a:rPr lang="en-US" b="1" dirty="0">
                <a:solidFill>
                  <a:schemeClr val="bg1"/>
                </a:solidFill>
                <a:effectLst>
                  <a:glow rad="63500">
                    <a:schemeClr val="accent2">
                      <a:satMod val="175000"/>
                      <a:alpha val="40000"/>
                    </a:schemeClr>
                  </a:glow>
                </a:effectLst>
              </a:rPr>
              <a:t>a woman who reverenced her husband </a:t>
            </a:r>
            <a:br>
              <a:rPr lang="en-US" b="1" dirty="0">
                <a:solidFill>
                  <a:schemeClr val="bg1"/>
                </a:solidFill>
                <a:effectLst>
                  <a:glow rad="63500">
                    <a:schemeClr val="accent2">
                      <a:satMod val="175000"/>
                      <a:alpha val="40000"/>
                    </a:schemeClr>
                  </a:glow>
                </a:effectLst>
              </a:rPr>
            </a:br>
            <a:r>
              <a:rPr lang="en-US" b="1" i="1" dirty="0">
                <a:solidFill>
                  <a:schemeClr val="bg1"/>
                </a:solidFill>
                <a:effectLst>
                  <a:glow rad="63500">
                    <a:schemeClr val="accent2">
                      <a:satMod val="175000"/>
                      <a:alpha val="40000"/>
                    </a:schemeClr>
                  </a:glow>
                </a:effectLst>
              </a:rPr>
              <a:t>(1 Peter 3:1-6)</a:t>
            </a:r>
          </a:p>
        </p:txBody>
      </p:sp>
      <p:sp>
        <p:nvSpPr>
          <p:cNvPr id="3" name="Content Placeholder 2"/>
          <p:cNvSpPr>
            <a:spLocks noGrp="1"/>
          </p:cNvSpPr>
          <p:nvPr>
            <p:ph idx="1"/>
          </p:nvPr>
        </p:nvSpPr>
        <p:spPr>
          <a:xfrm>
            <a:off x="65314" y="3465869"/>
            <a:ext cx="6941975" cy="4506783"/>
          </a:xfrm>
        </p:spPr>
        <p:txBody>
          <a:bodyPr>
            <a:normAutofit/>
          </a:bodyPr>
          <a:lstStyle/>
          <a:p>
            <a:r>
              <a:rPr lang="en-US" sz="4000" dirty="0">
                <a:effectLst>
                  <a:glow rad="101600">
                    <a:schemeClr val="bg1">
                      <a:alpha val="60000"/>
                    </a:schemeClr>
                  </a:glow>
                </a:effectLst>
              </a:rPr>
              <a:t>Right actions  - </a:t>
            </a:r>
            <a:r>
              <a:rPr lang="en-US" sz="4000" i="1" dirty="0">
                <a:effectLst>
                  <a:glow rad="101600">
                    <a:schemeClr val="bg1">
                      <a:alpha val="60000"/>
                    </a:schemeClr>
                  </a:glow>
                </a:effectLst>
              </a:rPr>
              <a:t>I Peter 3:1</a:t>
            </a:r>
          </a:p>
          <a:p>
            <a:r>
              <a:rPr lang="en-US" sz="4000" dirty="0">
                <a:effectLst>
                  <a:glow rad="101600">
                    <a:schemeClr val="bg1">
                      <a:alpha val="60000"/>
                    </a:schemeClr>
                  </a:glow>
                </a:effectLst>
              </a:rPr>
              <a:t>Right attitudes - </a:t>
            </a:r>
            <a:r>
              <a:rPr lang="en-US" sz="4000" i="1" dirty="0">
                <a:effectLst>
                  <a:glow rad="101600">
                    <a:schemeClr val="bg1">
                      <a:alpha val="60000"/>
                    </a:schemeClr>
                  </a:glow>
                </a:effectLst>
              </a:rPr>
              <a:t>I Peter 3:2</a:t>
            </a:r>
          </a:p>
          <a:p>
            <a:r>
              <a:rPr lang="en-US" sz="4000" dirty="0">
                <a:effectLst>
                  <a:glow rad="101600">
                    <a:schemeClr val="bg1">
                      <a:alpha val="60000"/>
                    </a:schemeClr>
                  </a:glow>
                </a:effectLst>
              </a:rPr>
              <a:t>Right adornment - </a:t>
            </a:r>
            <a:r>
              <a:rPr lang="en-US" sz="4000" i="1" dirty="0">
                <a:effectLst>
                  <a:glow rad="101600">
                    <a:schemeClr val="bg1">
                      <a:alpha val="60000"/>
                    </a:schemeClr>
                  </a:glow>
                </a:effectLst>
              </a:rPr>
              <a:t>I Peter 3:3-4</a:t>
            </a:r>
          </a:p>
          <a:p>
            <a:r>
              <a:rPr lang="en-US" sz="4000" dirty="0">
                <a:effectLst>
                  <a:glow rad="101600">
                    <a:schemeClr val="bg1">
                      <a:alpha val="60000"/>
                    </a:schemeClr>
                  </a:glow>
                </a:effectLst>
              </a:rPr>
              <a:t>Right attention - </a:t>
            </a:r>
            <a:r>
              <a:rPr lang="en-US" sz="4000" i="1" dirty="0">
                <a:effectLst>
                  <a:glow rad="101600">
                    <a:schemeClr val="bg1">
                      <a:alpha val="60000"/>
                    </a:schemeClr>
                  </a:glow>
                </a:effectLst>
              </a:rPr>
              <a:t>I Peter 3:5-6</a:t>
            </a:r>
          </a:p>
          <a:p>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79010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9228329" y="2370590"/>
            <a:ext cx="2438400" cy="4291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6" name="Picture 2"/>
          <p:cNvPicPr>
            <a:picLocks noChangeAspect="1" noChangeArrowheads="1"/>
          </p:cNvPicPr>
          <p:nvPr/>
        </p:nvPicPr>
        <p:blipFill>
          <a:blip r:embed="rId4" cstate="print"/>
          <a:srcRect/>
          <a:stretch>
            <a:fillRect/>
          </a:stretch>
        </p:blipFill>
        <p:spPr bwMode="auto">
          <a:xfrm>
            <a:off x="3325536" y="3042796"/>
            <a:ext cx="4123887" cy="3759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rot="21052899">
            <a:off x="184347" y="657953"/>
            <a:ext cx="8458200" cy="1938992"/>
          </a:xfrm>
          <a:prstGeom prst="rect">
            <a:avLst/>
          </a:prstGeom>
          <a:solidFill>
            <a:srgbClr val="FF0000"/>
          </a:solidFill>
          <a:ln w="76200">
            <a:solidFill>
              <a:schemeClr val="tx1"/>
            </a:solidFill>
          </a:ln>
        </p:spPr>
        <p:txBody>
          <a:bodyPr wrap="square">
            <a:spAutoFit/>
          </a:bodyPr>
          <a:lstStyle/>
          <a:p>
            <a:pPr algn="ctr"/>
            <a:r>
              <a:rPr lang="en-US" sz="4000" b="1" i="1" dirty="0">
                <a:solidFill>
                  <a:schemeClr val="bg1"/>
                </a:solidFill>
              </a:rPr>
              <a:t>“A continual dropping in a very rainy day and a contentious woman are alike.” (Proverbs 27:15) </a:t>
            </a:r>
          </a:p>
        </p:txBody>
      </p:sp>
    </p:spTree>
    <p:extLst>
      <p:ext uri="{BB962C8B-B14F-4D97-AF65-F5344CB8AC3E}">
        <p14:creationId xmlns:p14="http://schemas.microsoft.com/office/powerpoint/2010/main" val="287548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a:stretch>
            <a:fillRect/>
          </a:stretch>
        </p:blipFill>
        <p:spPr bwMode="auto">
          <a:xfrm>
            <a:off x="989901" y="744523"/>
            <a:ext cx="3387068" cy="4821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194" name="Picture 2"/>
          <p:cNvPicPr>
            <a:picLocks noChangeAspect="1" noChangeArrowheads="1"/>
          </p:cNvPicPr>
          <p:nvPr/>
        </p:nvPicPr>
        <p:blipFill>
          <a:blip r:embed="rId4" cstate="print"/>
          <a:srcRect l="35127" t="-4657" b="1435"/>
          <a:stretch>
            <a:fillRect/>
          </a:stretch>
        </p:blipFill>
        <p:spPr bwMode="auto">
          <a:xfrm>
            <a:off x="5978555" y="1026952"/>
            <a:ext cx="5277841" cy="4953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37826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4953000"/>
            <a:ext cx="8153400" cy="1754326"/>
          </a:xfrm>
          <a:prstGeom prst="rect">
            <a:avLst/>
          </a:prstGeom>
          <a:solidFill>
            <a:schemeClr val="accent6">
              <a:lumMod val="50000"/>
            </a:schemeClr>
          </a:solidFill>
          <a:ln w="76200">
            <a:solidFill>
              <a:schemeClr val="bg1"/>
            </a:solidFill>
          </a:ln>
          <a:scene3d>
            <a:camera prst="perspectiveLeft"/>
            <a:lightRig rig="threePt" dir="t"/>
          </a:scene3d>
        </p:spPr>
        <p:txBody>
          <a:bodyPr wrap="square">
            <a:spAutoFit/>
          </a:bodyPr>
          <a:lstStyle/>
          <a:p>
            <a:pPr algn="ctr"/>
            <a:r>
              <a:rPr lang="en-US" sz="3600" b="1" i="1" dirty="0">
                <a:solidFill>
                  <a:schemeClr val="bg1"/>
                </a:solidFill>
              </a:rPr>
              <a:t>“It is better to dwell in the wilderness, </a:t>
            </a:r>
          </a:p>
          <a:p>
            <a:pPr algn="ctr"/>
            <a:r>
              <a:rPr lang="en-US" sz="3600" b="1" i="1" dirty="0">
                <a:solidFill>
                  <a:schemeClr val="bg1"/>
                </a:solidFill>
              </a:rPr>
              <a:t>than with a contentious and an angry </a:t>
            </a:r>
          </a:p>
          <a:p>
            <a:pPr algn="ctr"/>
            <a:r>
              <a:rPr lang="en-US" sz="3600" b="1" i="1" dirty="0">
                <a:solidFill>
                  <a:schemeClr val="bg1"/>
                </a:solidFill>
              </a:rPr>
              <a:t>woman.” ( Proverbs 21:19)</a:t>
            </a:r>
          </a:p>
        </p:txBody>
      </p:sp>
      <p:pic>
        <p:nvPicPr>
          <p:cNvPr id="3" name="Picture 2"/>
          <p:cNvPicPr>
            <a:picLocks noChangeAspect="1"/>
          </p:cNvPicPr>
          <p:nvPr/>
        </p:nvPicPr>
        <p:blipFill>
          <a:blip r:embed="rId3"/>
          <a:stretch>
            <a:fillRect/>
          </a:stretch>
        </p:blipFill>
        <p:spPr>
          <a:xfrm>
            <a:off x="2686049" y="270518"/>
            <a:ext cx="6022885" cy="43574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230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2016" y="522513"/>
            <a:ext cx="4478694" cy="5509200"/>
          </a:xfrm>
          <a:prstGeom prst="rect">
            <a:avLst/>
          </a:prstGeom>
          <a:solidFill>
            <a:schemeClr val="accent3">
              <a:lumMod val="75000"/>
            </a:schemeClr>
          </a:solidFill>
          <a:ln w="76200">
            <a:solidFill>
              <a:schemeClr val="tx1"/>
            </a:solidFill>
          </a:ln>
        </p:spPr>
        <p:txBody>
          <a:bodyPr wrap="square">
            <a:spAutoFit/>
          </a:bodyPr>
          <a:lstStyle/>
          <a:p>
            <a:pPr algn="ctr"/>
            <a:r>
              <a:rPr lang="en-US" sz="4400" b="1" i="1" dirty="0">
                <a:solidFill>
                  <a:schemeClr val="bg1"/>
                </a:solidFill>
              </a:rPr>
              <a:t>“It is better to dwell in the corner of the housetop, than with a brawling woman and in a wide house.” </a:t>
            </a:r>
          </a:p>
          <a:p>
            <a:pPr algn="ctr"/>
            <a:r>
              <a:rPr lang="en-US" sz="4400" b="1" i="1" dirty="0">
                <a:solidFill>
                  <a:schemeClr val="bg1"/>
                </a:solidFill>
              </a:rPr>
              <a:t>(Proverbs 25:24) </a:t>
            </a:r>
          </a:p>
        </p:txBody>
      </p:sp>
      <p:pic>
        <p:nvPicPr>
          <p:cNvPr id="5" name="Picture 4"/>
          <p:cNvPicPr>
            <a:picLocks noChangeAspect="1"/>
          </p:cNvPicPr>
          <p:nvPr/>
        </p:nvPicPr>
        <p:blipFill>
          <a:blip r:embed="rId3"/>
          <a:stretch>
            <a:fillRect/>
          </a:stretch>
        </p:blipFill>
        <p:spPr>
          <a:xfrm>
            <a:off x="244120" y="70770"/>
            <a:ext cx="5788152" cy="6858000"/>
          </a:xfrm>
          <a:prstGeom prst="rect">
            <a:avLst/>
          </a:prstGeom>
        </p:spPr>
      </p:pic>
    </p:spTree>
    <p:extLst>
      <p:ext uri="{BB962C8B-B14F-4D97-AF65-F5344CB8AC3E}">
        <p14:creationId xmlns:p14="http://schemas.microsoft.com/office/powerpoint/2010/main" val="209447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4114801"/>
            <a:ext cx="7924800" cy="2554545"/>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i="1" dirty="0"/>
              <a:t>“Likewise, ye husbands, dwell with them according to knowledge, giving honour unto the wife, as unto the weaker vessel, and as being heirs together of the grace of life; that your prayers be not hindered.”  (I Peter 3:7)</a:t>
            </a:r>
          </a:p>
        </p:txBody>
      </p:sp>
      <p:sp>
        <p:nvSpPr>
          <p:cNvPr id="5" name="Rectangle 4"/>
          <p:cNvSpPr/>
          <p:nvPr/>
        </p:nvSpPr>
        <p:spPr>
          <a:xfrm>
            <a:off x="2514600" y="3505200"/>
            <a:ext cx="7315200" cy="230832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600" i="1" dirty="0"/>
              <a:t>“For the husband is the head of the wife, even as Christ is the head of the church: and he is the saviour of the body.”  (Eph. 5:23) </a:t>
            </a:r>
          </a:p>
        </p:txBody>
      </p:sp>
      <p:sp>
        <p:nvSpPr>
          <p:cNvPr id="7" name="Rectangle 6"/>
          <p:cNvSpPr/>
          <p:nvPr/>
        </p:nvSpPr>
        <p:spPr>
          <a:xfrm>
            <a:off x="2743200" y="2971800"/>
            <a:ext cx="6858000" cy="1569660"/>
          </a:xfrm>
          <a:prstGeom prst="rect">
            <a:avLst/>
          </a:prstGeom>
          <a:solidFill>
            <a:srgbClr val="0070C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i="1" dirty="0"/>
              <a:t>“Fathers, provoke not your children to anger, lest they be discouraged.” </a:t>
            </a:r>
          </a:p>
          <a:p>
            <a:pPr algn="ctr"/>
            <a:r>
              <a:rPr lang="en-US" sz="3200" i="1" dirty="0"/>
              <a:t>(Col. 3:21) </a:t>
            </a:r>
          </a:p>
        </p:txBody>
      </p:sp>
      <p:sp>
        <p:nvSpPr>
          <p:cNvPr id="3" name="Rectangle 2"/>
          <p:cNvSpPr/>
          <p:nvPr/>
        </p:nvSpPr>
        <p:spPr>
          <a:xfrm>
            <a:off x="2971800" y="2590799"/>
            <a:ext cx="6248400" cy="1077218"/>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i="1" dirty="0"/>
              <a:t>“Husbands, love your wives, and be not bitter against them.” (Col. 3:19 )</a:t>
            </a:r>
          </a:p>
        </p:txBody>
      </p:sp>
      <p:pic>
        <p:nvPicPr>
          <p:cNvPr id="6146" name="Picture 2" descr="C:\Users\Ptr. Daniel White\Desktop\Bible pictures\Courtship Marriage Family\Marriage\scan0056.jpg"/>
          <p:cNvPicPr>
            <a:picLocks noChangeAspect="1" noChangeArrowheads="1"/>
          </p:cNvPicPr>
          <p:nvPr/>
        </p:nvPicPr>
        <p:blipFill>
          <a:blip r:embed="rId3" cstate="print"/>
          <a:srcRect/>
          <a:stretch>
            <a:fillRect/>
          </a:stretch>
        </p:blipFill>
        <p:spPr bwMode="auto">
          <a:xfrm>
            <a:off x="3886200" y="228600"/>
            <a:ext cx="4348162" cy="410051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7532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1000" fill="hold"/>
                                        <p:tgtEl>
                                          <p:spTgt spid="6146"/>
                                        </p:tgtEl>
                                        <p:attrNameLst>
                                          <p:attrName>ppt_w</p:attrName>
                                        </p:attrNameLst>
                                      </p:cBhvr>
                                      <p:tavLst>
                                        <p:tav tm="0">
                                          <p:val>
                                            <p:strVal val="#ppt_w*0.70"/>
                                          </p:val>
                                        </p:tav>
                                        <p:tav tm="100000">
                                          <p:val>
                                            <p:strVal val="#ppt_w"/>
                                          </p:val>
                                        </p:tav>
                                      </p:tavLst>
                                    </p:anim>
                                    <p:anim calcmode="lin" valueType="num">
                                      <p:cBhvr>
                                        <p:cTn id="28" dur="1000" fill="hold"/>
                                        <p:tgtEl>
                                          <p:spTgt spid="6146"/>
                                        </p:tgtEl>
                                        <p:attrNameLst>
                                          <p:attrName>ppt_h</p:attrName>
                                        </p:attrNameLst>
                                      </p:cBhvr>
                                      <p:tavLst>
                                        <p:tav tm="0">
                                          <p:val>
                                            <p:strVal val="#ppt_h"/>
                                          </p:val>
                                        </p:tav>
                                        <p:tav tm="100000">
                                          <p:val>
                                            <p:strVal val="#ppt_h"/>
                                          </p:val>
                                        </p:tav>
                                      </p:tavLst>
                                    </p:anim>
                                    <p:animEffect transition="in" filter="fade">
                                      <p:cBhvr>
                                        <p:cTn id="2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0677" y="0"/>
            <a:ext cx="5530645" cy="6858000"/>
          </a:xfrm>
          <a:prstGeom prst="rect">
            <a:avLst/>
          </a:prstGeom>
        </p:spPr>
      </p:pic>
    </p:spTree>
    <p:extLst>
      <p:ext uri="{BB962C8B-B14F-4D97-AF65-F5344CB8AC3E}">
        <p14:creationId xmlns:p14="http://schemas.microsoft.com/office/powerpoint/2010/main" val="173849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815" b="8707"/>
          <a:stretch/>
        </p:blipFill>
        <p:spPr>
          <a:xfrm>
            <a:off x="-100988" y="0"/>
            <a:ext cx="12292988" cy="6858000"/>
          </a:xfrm>
          <a:prstGeom prst="rect">
            <a:avLst/>
          </a:prstGeom>
        </p:spPr>
      </p:pic>
    </p:spTree>
    <p:extLst>
      <p:ext uri="{BB962C8B-B14F-4D97-AF65-F5344CB8AC3E}">
        <p14:creationId xmlns:p14="http://schemas.microsoft.com/office/powerpoint/2010/main" val="381376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snare of the devil,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endeavoured the more abundantly to see your face with great desire. Wherefore we would have come unto you, even I Paul, once and again; but Satan hindered us.”</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Satan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7743437" y="1200686"/>
            <a:ext cx="4012164" cy="5529263"/>
          </a:xfrm>
          <a:prstGeom prst="rect">
            <a:avLst/>
          </a:prstGeom>
        </p:spPr>
      </p:pic>
      <p:sp>
        <p:nvSpPr>
          <p:cNvPr id="4" name="Rectangle 3"/>
          <p:cNvSpPr/>
          <p:nvPr/>
        </p:nvSpPr>
        <p:spPr>
          <a:xfrm>
            <a:off x="0" y="1223189"/>
            <a:ext cx="7341635" cy="5016758"/>
          </a:xfrm>
          <a:prstGeom prst="rect">
            <a:avLst/>
          </a:prstGeom>
        </p:spPr>
        <p:txBody>
          <a:bodyPr wrap="square">
            <a:spAutoFit/>
          </a:bodyPr>
          <a:lstStyle/>
          <a:p>
            <a:pPr algn="ctr"/>
            <a:r>
              <a:rPr lang="en-US" sz="3200" i="1" dirty="0"/>
              <a:t>“Then said he unto me, Fear not, Daniel: for from the first day that thou didst set thine heart to understand, and to chasten thyself before thy God, thy words were heard, and I am come for thy words. But the prince of the kingdom of Persia </a:t>
            </a:r>
            <a:r>
              <a:rPr lang="en-US" sz="3200" i="1" u="sng" dirty="0"/>
              <a:t>(Satan) withstood me one and twenty days</a:t>
            </a:r>
            <a:r>
              <a:rPr lang="en-US" sz="3200" i="1" dirty="0"/>
              <a:t>: but lo, Michael, one of the chief princes, came to help me; and I remained there with the kings of Persia.” (Dan. 10:12-13)</a:t>
            </a:r>
          </a:p>
        </p:txBody>
      </p:sp>
    </p:spTree>
    <p:extLst>
      <p:ext uri="{BB962C8B-B14F-4D97-AF65-F5344CB8AC3E}">
        <p14:creationId xmlns:p14="http://schemas.microsoft.com/office/powerpoint/2010/main" val="569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1700</TotalTime>
  <Words>2782</Words>
  <Application>Microsoft Office PowerPoint</Application>
  <PresentationFormat>Widescreen</PresentationFormat>
  <Paragraphs>224</Paragraphs>
  <Slides>69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Wingdings</vt:lpstr>
      <vt:lpstr>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Satan resists the prayers of God’s servants </vt:lpstr>
      <vt:lpstr>Satan blinds men from the truth of God’s Word</vt:lpstr>
      <vt:lpstr>Satan steals the Word of God from human hearts</vt:lpstr>
      <vt:lpstr>Satan afflicts men with physical and mental illness</vt:lpstr>
      <vt:lpstr>Satan deceives and tempts men to sin</vt:lpstr>
      <vt:lpstr>Satan’s two greatest weapons  </vt:lpstr>
      <vt:lpstr>Satan undermines the sanctity of the home  </vt:lpstr>
      <vt:lpstr>"Let the husband render unto the wife due benevolence: and likewise also the wife unto the husband. The wife hath not power of her own body, but the husband: and likewise also the husband hath not power of his own body, but the wife. Defraud ye not one the other, except it be with consent for a time, that ye may give yourselves to fasting and prayer; and come together again, that Satan tempt you not for your incontinency" (1 Cor. 7:3-5) </vt:lpstr>
      <vt:lpstr>PowerPoint Presentation</vt:lpstr>
      <vt:lpstr>The devil despises the very institution of marriage because it was originated and given by God himself.             (See Gen. 2:20-25)</vt:lpstr>
      <vt:lpstr>The First Family</vt:lpstr>
      <vt:lpstr>PowerPoint Presentation</vt:lpstr>
      <vt:lpstr>PowerPoint Presentation</vt:lpstr>
      <vt:lpstr>Paradise </vt:lpstr>
      <vt:lpstr>PowerPoint Presentation</vt:lpstr>
      <vt:lpstr>PowerPoint Presentation</vt:lpstr>
      <vt:lpstr>PowerPoint Presentation</vt:lpstr>
      <vt:lpstr>PowerPoint Presentation</vt:lpstr>
      <vt:lpstr>PowerPoint Presentation</vt:lpstr>
      <vt:lpstr>PowerPoint Presentation</vt:lpstr>
      <vt:lpstr>The condition of the family unit today </vt:lpstr>
      <vt:lpstr>PowerPoint Presentation</vt:lpstr>
      <vt:lpstr>PowerPoint Presentation</vt:lpstr>
      <vt:lpstr>PowerPoint Presentation</vt:lpstr>
      <vt:lpstr>PowerPoint Presentation</vt:lpstr>
      <vt:lpstr>PowerPoint Presentation</vt:lpstr>
      <vt:lpstr>Deuteronomy 6:5-9 is God’s  prescription for a strong family </vt:lpstr>
      <vt:lpstr>PowerPoint Presentation</vt:lpstr>
      <vt:lpstr>PowerPoint Presentation</vt:lpstr>
      <vt:lpstr>PowerPoint Presentation</vt:lpstr>
      <vt:lpstr>PowerPoint Presentation</vt:lpstr>
      <vt:lpstr>PowerPoint Presentation</vt:lpstr>
      <vt:lpstr>Two requirements are   foundational for a strong family</vt:lpstr>
      <vt:lpstr>When your relationship with the Lord is your top priority, you’ll be able to not only affect your children but also future generations.   “Children's children are the crown of old men; and the glory of children are their fathers…A good man leaveth an inheritance to his children's children...” (godly heritage)</vt:lpstr>
      <vt:lpstr>How to have a strong family  The following is a list of parental qualities  that make a family strong</vt:lpstr>
      <vt:lpstr>PowerPoint Presentation</vt:lpstr>
      <vt:lpstr>Sixteen Things that Separate a  Father from His Children</vt:lpstr>
      <vt:lpstr>PowerPoint Presentation</vt:lpstr>
      <vt:lpstr>PowerPoint Presentation</vt:lpstr>
      <vt:lpstr>20 Ways Satan Attacks Marriages</vt:lpstr>
      <vt:lpstr>Preparation for Courtship </vt:lpstr>
      <vt:lpstr>PowerPoint Presentation</vt:lpstr>
      <vt:lpstr>The success of a marriage depends on                   the husband cherishing his wife</vt:lpstr>
      <vt:lpstr>Marriage Vows</vt:lpstr>
      <vt:lpstr>Do you now take this woman, whose hand you hold to be your lawful wedded wife. Do you solemnly promise, before God and these witnesses, that you will love, honor, and cherish her, in sickness and in health, for richer, for poorer, for better for worse, and that forsaking all others for her alone, you will faithfully perform to her all the duties which a husband owes to a wife, so long as you both shall live? </vt:lpstr>
      <vt:lpstr>I ____ take thee _____ to be my wedded wife, to have and to hold from this day forward, for better or for worse, for richer for poorer, in sickness and in health, to love and to cherish, till death do us part, according to God’s holy ordinance, and thereto I give my pledge.</vt:lpstr>
      <vt:lpstr>The Desire Of Every Wife </vt:lpstr>
      <vt:lpstr>The number one complaint given by wives about their husbands is that their husbands do not make them feel cherished.   Shelly White - "Cherish simply means to me that I am more important to my husband than his job, the children, his hobbies, and  even his own self." </vt:lpstr>
      <vt:lpstr>The success of a marriage depends on                   the wife reverencing her husband</vt:lpstr>
      <vt:lpstr>Marriage Vows</vt:lpstr>
      <vt:lpstr>Do you now take this man, whose hand you hold to be your lawful wedded husband. Do you solemnly promise, before God and these witnesses, that you will love, honor and obey him, in sickness and in health, for richer for poorer, for better for worse, and that forsaking all others for him alone, you will faithfully perform to him all the duties which a wife owes to a husband, so long as you both shall live? </vt:lpstr>
      <vt:lpstr>I _____take thee _____ to be my wedded husband, to have and to hold from this day forward, for better or for worse, for richer, for poorer, in sickness and in health, to love and to cherish, till death do us part, according to God’s holy ordinance and thereto I give my pledge.</vt:lpstr>
      <vt:lpstr>What does it mean to Reverence your Husband?</vt:lpstr>
      <vt:lpstr>Sara is set forth in the Scriptures as  a woman who reverenced her husband  (1 Peter 3:1-6)</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68</cp:revision>
  <dcterms:created xsi:type="dcterms:W3CDTF">2017-02-13T16:25:24Z</dcterms:created>
  <dcterms:modified xsi:type="dcterms:W3CDTF">2017-02-23T13:37:32Z</dcterms:modified>
</cp:coreProperties>
</file>