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259" r:id="rId4"/>
    <p:sldId id="260" r:id="rId5"/>
    <p:sldId id="261" r:id="rId6"/>
    <p:sldId id="295" r:id="rId7"/>
    <p:sldId id="263" r:id="rId8"/>
    <p:sldId id="264" r:id="rId9"/>
    <p:sldId id="265" r:id="rId10"/>
    <p:sldId id="266" r:id="rId11"/>
    <p:sldId id="267" r:id="rId12"/>
    <p:sldId id="303" r:id="rId13"/>
    <p:sldId id="269" r:id="rId14"/>
    <p:sldId id="271" r:id="rId15"/>
    <p:sldId id="272" r:id="rId16"/>
    <p:sldId id="275" r:id="rId17"/>
    <p:sldId id="276" r:id="rId18"/>
    <p:sldId id="277" r:id="rId19"/>
    <p:sldId id="279" r:id="rId20"/>
    <p:sldId id="280" r:id="rId21"/>
    <p:sldId id="304" r:id="rId22"/>
    <p:sldId id="281" r:id="rId23"/>
    <p:sldId id="282" r:id="rId24"/>
    <p:sldId id="296" r:id="rId25"/>
    <p:sldId id="297" r:id="rId26"/>
    <p:sldId id="307" r:id="rId27"/>
    <p:sldId id="283" r:id="rId28"/>
    <p:sldId id="284" r:id="rId29"/>
    <p:sldId id="286" r:id="rId30"/>
    <p:sldId id="287" r:id="rId31"/>
    <p:sldId id="288" r:id="rId32"/>
    <p:sldId id="289" r:id="rId33"/>
    <p:sldId id="290" r:id="rId34"/>
    <p:sldId id="299" r:id="rId35"/>
    <p:sldId id="300" r:id="rId36"/>
    <p:sldId id="292" r:id="rId37"/>
    <p:sldId id="302" r:id="rId38"/>
    <p:sldId id="298" r:id="rId39"/>
    <p:sldId id="306" r:id="rId40"/>
    <p:sldId id="293" r:id="rId41"/>
    <p:sldId id="301" r:id="rId42"/>
    <p:sldId id="291" r:id="rId43"/>
    <p:sldId id="305" r:id="rId44"/>
    <p:sldId id="29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103" d="100"/>
          <a:sy n="103" d="100"/>
        </p:scale>
        <p:origin x="11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9E071-F05E-4493-9B36-5A8F6097088F}" type="datetimeFigureOut">
              <a:rPr lang="en-US" smtClean="0"/>
              <a:t>1/18/2017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8E579-B465-493F-8C0B-7E11D44CBF07}" type="slidenum">
              <a:rPr lang="en-US" smtClean="0"/>
              <a:t>‹#›</a:t>
            </a:fld>
            <a:endParaRPr lang="en-US" dirty="0"/>
          </a:p>
        </p:txBody>
      </p:sp>
    </p:spTree>
    <p:extLst>
      <p:ext uri="{BB962C8B-B14F-4D97-AF65-F5344CB8AC3E}">
        <p14:creationId xmlns:p14="http://schemas.microsoft.com/office/powerpoint/2010/main" val="285008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226211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417873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136245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284311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18968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40889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104736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19144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47810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23663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148338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D6772E-F440-40EB-9150-94B0A39E088C}" type="datetimeFigureOut">
              <a:rPr lang="en-US" smtClean="0"/>
              <a:t>1/18/2017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77746A-B034-46D9-AE9C-D9CADBCEB15E}" type="slidenum">
              <a:rPr lang="en-US" smtClean="0"/>
              <a:t>‹#›</a:t>
            </a:fld>
            <a:endParaRPr lang="en-US" dirty="0"/>
          </a:p>
        </p:txBody>
      </p:sp>
    </p:spTree>
    <p:extLst>
      <p:ext uri="{BB962C8B-B14F-4D97-AF65-F5344CB8AC3E}">
        <p14:creationId xmlns:p14="http://schemas.microsoft.com/office/powerpoint/2010/main" val="25031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6772E-F440-40EB-9150-94B0A39E088C}" type="datetimeFigureOut">
              <a:rPr lang="en-US" smtClean="0"/>
              <a:t>1/18/2017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7746A-B034-46D9-AE9C-D9CADBCEB15E}" type="slidenum">
              <a:rPr lang="en-US" smtClean="0"/>
              <a:t>‹#›</a:t>
            </a:fld>
            <a:endParaRPr lang="en-US" dirty="0"/>
          </a:p>
        </p:txBody>
      </p:sp>
    </p:spTree>
    <p:extLst>
      <p:ext uri="{BB962C8B-B14F-4D97-AF65-F5344CB8AC3E}">
        <p14:creationId xmlns:p14="http://schemas.microsoft.com/office/powerpoint/2010/main" val="26757578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sp>
        <p:nvSpPr>
          <p:cNvPr id="5" name="Rectangle 4"/>
          <p:cNvSpPr/>
          <p:nvPr/>
        </p:nvSpPr>
        <p:spPr>
          <a:xfrm>
            <a:off x="4580389" y="1142811"/>
            <a:ext cx="7541703" cy="553998"/>
          </a:xfrm>
          <a:prstGeom prst="rect">
            <a:avLst/>
          </a:prstGeom>
        </p:spPr>
        <p:txBody>
          <a:bodyPr wrap="square">
            <a:spAutoFit/>
          </a:bodyPr>
          <a:lstStyle/>
          <a:p>
            <a:endParaRPr lang="en-US" sz="3000" dirty="0"/>
          </a:p>
        </p:txBody>
      </p:sp>
      <p:pic>
        <p:nvPicPr>
          <p:cNvPr id="3" name="Picture 2"/>
          <p:cNvPicPr>
            <a:picLocks noChangeAspect="1"/>
          </p:cNvPicPr>
          <p:nvPr/>
        </p:nvPicPr>
        <p:blipFill>
          <a:blip r:embed="rId2"/>
          <a:stretch>
            <a:fillRect/>
          </a:stretch>
        </p:blipFill>
        <p:spPr>
          <a:xfrm rot="20889441">
            <a:off x="128109" y="2028052"/>
            <a:ext cx="4286250" cy="2695575"/>
          </a:xfrm>
          <a:prstGeom prst="rect">
            <a:avLst/>
          </a:prstGeom>
        </p:spPr>
      </p:pic>
      <p:sp>
        <p:nvSpPr>
          <p:cNvPr id="4" name="Rectangle 3"/>
          <p:cNvSpPr/>
          <p:nvPr/>
        </p:nvSpPr>
        <p:spPr>
          <a:xfrm>
            <a:off x="5115707" y="1616917"/>
            <a:ext cx="6471065" cy="4401205"/>
          </a:xfrm>
          <a:prstGeom prst="rect">
            <a:avLst/>
          </a:prstGeom>
        </p:spPr>
        <p:txBody>
          <a:bodyPr wrap="square">
            <a:spAutoFit/>
          </a:bodyPr>
          <a:lstStyle/>
          <a:p>
            <a:pPr algn="ctr"/>
            <a:r>
              <a:rPr lang="en-US" sz="4000" i="1" dirty="0"/>
              <a:t>“Having the understanding darkened, being alienated from the life of God through the ignorance that is in them, because of the </a:t>
            </a:r>
            <a:r>
              <a:rPr lang="en-US" sz="4000" i="1" u="sng" dirty="0"/>
              <a:t>blindness</a:t>
            </a:r>
            <a:r>
              <a:rPr lang="en-US" sz="4000" i="1" dirty="0"/>
              <a:t> </a:t>
            </a:r>
          </a:p>
          <a:p>
            <a:pPr algn="ctr"/>
            <a:r>
              <a:rPr lang="en-US" sz="4000" i="1" dirty="0"/>
              <a:t>of their heart.” </a:t>
            </a:r>
          </a:p>
          <a:p>
            <a:pPr algn="ctr"/>
            <a:r>
              <a:rPr lang="en-US" sz="4000" i="1" dirty="0"/>
              <a:t> (Eph. 4:18) </a:t>
            </a:r>
            <a:endParaRPr lang="en-US" sz="4000" dirty="0"/>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967"/>
          <a:stretch/>
        </p:blipFill>
        <p:spPr>
          <a:xfrm>
            <a:off x="0" y="0"/>
            <a:ext cx="12254669" cy="6858000"/>
          </a:xfrm>
          <a:prstGeom prst="rect">
            <a:avLst/>
          </a:prstGeom>
        </p:spPr>
      </p:pic>
      <p:sp>
        <p:nvSpPr>
          <p:cNvPr id="2" name="Title 1"/>
          <p:cNvSpPr>
            <a:spLocks noGrp="1"/>
          </p:cNvSpPr>
          <p:nvPr>
            <p:ph type="title"/>
          </p:nvPr>
        </p:nvSpPr>
        <p:spPr>
          <a:xfrm>
            <a:off x="-24650" y="0"/>
            <a:ext cx="12303967" cy="1325563"/>
          </a:xfrm>
        </p:spPr>
        <p:txBody>
          <a:bodyPr/>
          <a:lstStyle/>
          <a:p>
            <a:pPr algn="ctr"/>
            <a:r>
              <a:rPr lang="en-US" b="1" dirty="0">
                <a:solidFill>
                  <a:srgbClr val="FFFF00"/>
                </a:solidFill>
                <a:effectLst>
                  <a:glow rad="101600">
                    <a:schemeClr val="bg1">
                      <a:alpha val="60000"/>
                    </a:schemeClr>
                  </a:glow>
                </a:effectLst>
              </a:rPr>
              <a:t>How Satan Steals the Word of God from Human Hearts</a:t>
            </a:r>
          </a:p>
        </p:txBody>
      </p:sp>
      <p:sp>
        <p:nvSpPr>
          <p:cNvPr id="3" name="Content Placeholder 2"/>
          <p:cNvSpPr>
            <a:spLocks noGrp="1"/>
          </p:cNvSpPr>
          <p:nvPr>
            <p:ph idx="1"/>
          </p:nvPr>
        </p:nvSpPr>
        <p:spPr>
          <a:xfrm>
            <a:off x="539097" y="1697438"/>
            <a:ext cx="4908259" cy="4351338"/>
          </a:xfrm>
        </p:spPr>
        <p:txBody>
          <a:bodyPr>
            <a:normAutofit lnSpcReduction="10000"/>
          </a:bodyPr>
          <a:lstStyle/>
          <a:p>
            <a:pPr marL="0" indent="0" algn="ctr">
              <a:buNone/>
            </a:pPr>
            <a:r>
              <a:rPr lang="en-US" sz="3600" i="1" dirty="0"/>
              <a:t>"When any one heareth the word of the kingdom, and understandeth it not, then cometh the wicked one, and </a:t>
            </a:r>
            <a:r>
              <a:rPr lang="en-US" sz="3600" i="1" u="sng" dirty="0"/>
              <a:t>catcheth away that which was sown in his heart</a:t>
            </a:r>
            <a:r>
              <a:rPr lang="en-US" sz="3600" i="1" dirty="0"/>
              <a:t>. This is he which received seed by the way side." (Matt. 13:19)</a:t>
            </a:r>
          </a:p>
        </p:txBody>
      </p:sp>
      <p:pic>
        <p:nvPicPr>
          <p:cNvPr id="5" name="Picture 4"/>
          <p:cNvPicPr>
            <a:picLocks noChangeAspect="1"/>
          </p:cNvPicPr>
          <p:nvPr/>
        </p:nvPicPr>
        <p:blipFill rotWithShape="1">
          <a:blip r:embed="rId3"/>
          <a:srcRect l="9789" t="662" r="8941" b="1"/>
          <a:stretch/>
        </p:blipFill>
        <p:spPr>
          <a:xfrm rot="690712">
            <a:off x="6865348" y="1017477"/>
            <a:ext cx="2796586" cy="3308389"/>
          </a:xfrm>
          <a:prstGeom prst="ellipse">
            <a:avLst/>
          </a:prstGeom>
          <a:ln>
            <a:noFill/>
          </a:ln>
          <a:effectLst>
            <a:softEdge rad="112500"/>
          </a:effectLst>
        </p:spPr>
      </p:pic>
      <p:sp>
        <p:nvSpPr>
          <p:cNvPr id="6" name="Rectangle 5"/>
          <p:cNvSpPr/>
          <p:nvPr/>
        </p:nvSpPr>
        <p:spPr>
          <a:xfrm>
            <a:off x="5986453" y="4863477"/>
            <a:ext cx="5307435" cy="1754326"/>
          </a:xfrm>
          <a:prstGeom prst="rect">
            <a:avLst/>
          </a:prstGeom>
        </p:spPr>
        <p:txBody>
          <a:bodyPr wrap="square">
            <a:spAutoFit/>
          </a:bodyPr>
          <a:lstStyle/>
          <a:p>
            <a:pPr algn="ctr"/>
            <a:r>
              <a:rPr lang="en-US" sz="3600" i="1" dirty="0">
                <a:effectLst>
                  <a:glow rad="101600">
                    <a:schemeClr val="bg1">
                      <a:alpha val="60000"/>
                    </a:schemeClr>
                  </a:glow>
                </a:effectLst>
              </a:rPr>
              <a:t>“The </a:t>
            </a:r>
            <a:r>
              <a:rPr lang="en-US" sz="3600" i="1" u="sng" dirty="0">
                <a:effectLst>
                  <a:glow rad="101600">
                    <a:schemeClr val="bg1">
                      <a:alpha val="60000"/>
                    </a:schemeClr>
                  </a:glow>
                </a:effectLst>
              </a:rPr>
              <a:t>thief</a:t>
            </a:r>
            <a:r>
              <a:rPr lang="en-US" sz="3600" i="1" dirty="0">
                <a:effectLst>
                  <a:glow rad="101600">
                    <a:schemeClr val="bg1">
                      <a:alpha val="60000"/>
                    </a:schemeClr>
                  </a:glow>
                </a:effectLst>
              </a:rPr>
              <a:t> cometh not, but for to steal, and to kill, and to destroy.” (John 10:10)</a:t>
            </a:r>
          </a:p>
        </p:txBody>
      </p:sp>
    </p:spTree>
    <p:extLst>
      <p:ext uri="{BB962C8B-B14F-4D97-AF65-F5344CB8AC3E}">
        <p14:creationId xmlns:p14="http://schemas.microsoft.com/office/powerpoint/2010/main" val="5510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3952"/>
            <a:ext cx="12192000" cy="1637830"/>
          </a:xfrm>
          <a:effectLst>
            <a:glow rad="101600">
              <a:schemeClr val="bg1">
                <a:alpha val="60000"/>
              </a:schemeClr>
            </a:glow>
          </a:effectLst>
        </p:spPr>
        <p:txBody>
          <a:bodyPr>
            <a:normAutofit/>
          </a:bodyPr>
          <a:lstStyle/>
          <a:p>
            <a:pPr algn="ctr"/>
            <a:r>
              <a:rPr lang="en-US" sz="6000" b="1" i="1" dirty="0">
                <a:effectLst>
                  <a:glow rad="101600">
                    <a:schemeClr val="bg1">
                      <a:alpha val="60000"/>
                    </a:schemeClr>
                  </a:glow>
                </a:effectLst>
              </a:rPr>
              <a:t>Matthew Chapter 13</a:t>
            </a:r>
          </a:p>
        </p:txBody>
      </p:sp>
      <p:pic>
        <p:nvPicPr>
          <p:cNvPr id="3" name="Picture 2"/>
          <p:cNvPicPr>
            <a:picLocks noChangeAspect="1"/>
          </p:cNvPicPr>
          <p:nvPr/>
        </p:nvPicPr>
        <p:blipFill>
          <a:blip r:embed="rId2"/>
          <a:stretch>
            <a:fillRect/>
          </a:stretch>
        </p:blipFill>
        <p:spPr>
          <a:xfrm>
            <a:off x="1508760" y="0"/>
            <a:ext cx="9174480" cy="6858000"/>
          </a:xfrm>
          <a:prstGeom prst="rect">
            <a:avLst/>
          </a:prstGeom>
        </p:spPr>
      </p:pic>
    </p:spTree>
    <p:extLst>
      <p:ext uri="{BB962C8B-B14F-4D97-AF65-F5344CB8AC3E}">
        <p14:creationId xmlns:p14="http://schemas.microsoft.com/office/powerpoint/2010/main" val="133467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9282"/>
            <a:ext cx="12204440" cy="6102220"/>
          </a:xfrm>
          <a:prstGeom prst="rect">
            <a:avLst/>
          </a:prstGeom>
        </p:spPr>
      </p:pic>
      <p:sp>
        <p:nvSpPr>
          <p:cNvPr id="3" name="Rectangle 2"/>
          <p:cNvSpPr/>
          <p:nvPr/>
        </p:nvSpPr>
        <p:spPr>
          <a:xfrm>
            <a:off x="142856" y="553216"/>
            <a:ext cx="11736198" cy="2123658"/>
          </a:xfrm>
          <a:prstGeom prst="rect">
            <a:avLst/>
          </a:prstGeom>
        </p:spPr>
        <p:txBody>
          <a:bodyPr wrap="square">
            <a:spAutoFit/>
          </a:bodyPr>
          <a:lstStyle/>
          <a:p>
            <a:pPr algn="ctr"/>
            <a:r>
              <a:rPr lang="en-US" sz="4400" i="1" dirty="0">
                <a:effectLst>
                  <a:glow rad="101600">
                    <a:schemeClr val="bg1">
                      <a:alpha val="60000"/>
                    </a:schemeClr>
                  </a:glow>
                </a:effectLst>
              </a:rPr>
              <a:t>“And great multitudes were gathered together unto him, so that he went into a ship, and sat; and the whole multitude stood on the shore…”</a:t>
            </a:r>
          </a:p>
        </p:txBody>
      </p:sp>
    </p:spTree>
    <p:extLst>
      <p:ext uri="{BB962C8B-B14F-4D97-AF65-F5344CB8AC3E}">
        <p14:creationId xmlns:p14="http://schemas.microsoft.com/office/powerpoint/2010/main" val="206566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315200"/>
          </a:xfrm>
          <a:prstGeom prst="rect">
            <a:avLst/>
          </a:prstGeom>
        </p:spPr>
      </p:pic>
      <p:sp>
        <p:nvSpPr>
          <p:cNvPr id="3" name="Title 2"/>
          <p:cNvSpPr txBox="1">
            <a:spLocks/>
          </p:cNvSpPr>
          <p:nvPr/>
        </p:nvSpPr>
        <p:spPr>
          <a:xfrm>
            <a:off x="1035698" y="171061"/>
            <a:ext cx="5178490" cy="6096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a:effectLst>
                  <a:glow rad="101600">
                    <a:schemeClr val="bg1">
                      <a:alpha val="60000"/>
                    </a:schemeClr>
                  </a:glow>
                </a:effectLst>
              </a:rPr>
              <a:t>“And he (Jesus) spake many things unto them in parables, saying, Behold, a sower went forth to sow…”</a:t>
            </a:r>
          </a:p>
        </p:txBody>
      </p:sp>
    </p:spTree>
    <p:extLst>
      <p:ext uri="{BB962C8B-B14F-4D97-AF65-F5344CB8AC3E}">
        <p14:creationId xmlns:p14="http://schemas.microsoft.com/office/powerpoint/2010/main" val="139933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abidinginthevine.net/wp-content/uploads/2014/07/the-sower-sowing-the-seed-english-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594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085184" y="168120"/>
            <a:ext cx="7106815" cy="3046988"/>
          </a:xfrm>
          <a:prstGeom prst="rect">
            <a:avLst/>
          </a:prstGeom>
        </p:spPr>
        <p:txBody>
          <a:bodyPr wrap="square">
            <a:spAutoFit/>
          </a:bodyPr>
          <a:lstStyle/>
          <a:p>
            <a:pPr algn="ctr"/>
            <a:r>
              <a:rPr lang="en-US" sz="4800" i="1" dirty="0"/>
              <a:t>“And when he sowed, some seeds fell by the way side, and the fowls came and devoured them up.”</a:t>
            </a:r>
          </a:p>
        </p:txBody>
      </p:sp>
      <p:pic>
        <p:nvPicPr>
          <p:cNvPr id="4" name="Picture 3"/>
          <p:cNvPicPr>
            <a:picLocks noChangeAspect="1"/>
          </p:cNvPicPr>
          <p:nvPr/>
        </p:nvPicPr>
        <p:blipFill>
          <a:blip r:embed="rId3"/>
          <a:stretch>
            <a:fillRect/>
          </a:stretch>
        </p:blipFill>
        <p:spPr>
          <a:xfrm>
            <a:off x="5796792" y="2951456"/>
            <a:ext cx="4806341" cy="36528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3642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vacsf.org/images/stories/so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9144000" cy="75965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0411" y="1520153"/>
            <a:ext cx="8674217" cy="3416320"/>
          </a:xfrm>
          <a:prstGeom prst="rect">
            <a:avLst/>
          </a:prstGeom>
        </p:spPr>
        <p:txBody>
          <a:bodyPr wrap="square">
            <a:spAutoFit/>
          </a:bodyPr>
          <a:lstStyle/>
          <a:p>
            <a:pPr algn="ctr"/>
            <a:r>
              <a:rPr lang="en-US" sz="3600" i="1" dirty="0">
                <a:effectLst>
                  <a:glow rad="101600">
                    <a:schemeClr val="bg1">
                      <a:alpha val="60000"/>
                    </a:schemeClr>
                  </a:glow>
                </a:effectLst>
              </a:rPr>
              <a:t>“Some fell upon stony places, where they had not much earth: and forthwith they sprung up, because they had no deepness of earth: And when the sun was up, they were scorched; and because they had no root, they withered away…”</a:t>
            </a:r>
          </a:p>
        </p:txBody>
      </p:sp>
    </p:spTree>
    <p:extLst>
      <p:ext uri="{BB962C8B-B14F-4D97-AF65-F5344CB8AC3E}">
        <p14:creationId xmlns:p14="http://schemas.microsoft.com/office/powerpoint/2010/main" val="275006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mmanuelinheritance.com/_Media/sower_03_me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1464"/>
            <a:ext cx="9156107" cy="707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61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ibleencyclopedia.com/gs400px/stdas0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74995"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74995" y="172182"/>
            <a:ext cx="6396763" cy="1938992"/>
          </a:xfrm>
          <a:prstGeom prst="rect">
            <a:avLst/>
          </a:prstGeom>
        </p:spPr>
        <p:txBody>
          <a:bodyPr wrap="square">
            <a:spAutoFit/>
          </a:bodyPr>
          <a:lstStyle/>
          <a:p>
            <a:pPr algn="ctr"/>
            <a:r>
              <a:rPr lang="en-US" sz="4000" i="1" dirty="0"/>
              <a:t>“And some fell among thorns; and the thorns sprung up, and choked them…”</a:t>
            </a:r>
          </a:p>
        </p:txBody>
      </p:sp>
      <p:pic>
        <p:nvPicPr>
          <p:cNvPr id="3" name="Picture 2"/>
          <p:cNvPicPr>
            <a:picLocks noChangeAspect="1"/>
          </p:cNvPicPr>
          <p:nvPr/>
        </p:nvPicPr>
        <p:blipFill>
          <a:blip r:embed="rId3"/>
          <a:stretch>
            <a:fillRect/>
          </a:stretch>
        </p:blipFill>
        <p:spPr>
          <a:xfrm>
            <a:off x="6490677" y="2433491"/>
            <a:ext cx="5030885" cy="3890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34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8895" y="98469"/>
            <a:ext cx="6920918" cy="3508797"/>
          </a:xfrm>
        </p:spPr>
        <p:txBody>
          <a:bodyPr>
            <a:normAutofit/>
          </a:bodyPr>
          <a:lstStyle/>
          <a:p>
            <a:pPr algn="ctr"/>
            <a:r>
              <a:rPr lang="en-US" i="1" dirty="0"/>
              <a:t>“But other fell into good ground, and brought forth fruit, some an hundredfold, some sixtyfold, some thirtyfold.”</a:t>
            </a:r>
          </a:p>
        </p:txBody>
      </p:sp>
      <p:pic>
        <p:nvPicPr>
          <p:cNvPr id="4" name="Picture 4" descr="http://rsc.byu.edu/sites/default/files/Sower%20%28Halverson%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32"/>
            <a:ext cx="4953000" cy="6874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723812" y="3531054"/>
            <a:ext cx="5715519" cy="3214979"/>
          </a:xfrm>
          <a:prstGeom prst="rect">
            <a:avLst/>
          </a:prstGeom>
          <a:ln>
            <a:noFill/>
          </a:ln>
          <a:effectLst>
            <a:softEdge rad="112500"/>
          </a:effectLst>
        </p:spPr>
      </p:pic>
    </p:spTree>
    <p:extLst>
      <p:ext uri="{BB962C8B-B14F-4D97-AF65-F5344CB8AC3E}">
        <p14:creationId xmlns:p14="http://schemas.microsoft.com/office/powerpoint/2010/main" val="356481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21)</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45" y="172179"/>
            <a:ext cx="10515600" cy="1325563"/>
          </a:xfrm>
        </p:spPr>
        <p:txBody>
          <a:bodyPr/>
          <a:lstStyle/>
          <a:p>
            <a:pPr algn="ctr"/>
            <a:r>
              <a:rPr lang="en-US" i="1" dirty="0"/>
              <a:t>(Matthew 13:18)</a:t>
            </a:r>
            <a:br>
              <a:rPr lang="en-US" i="1" dirty="0"/>
            </a:br>
            <a:r>
              <a:rPr lang="en-US" i="1" dirty="0"/>
              <a:t>“Hear ye therefore the parable of the sower.”</a:t>
            </a:r>
          </a:p>
        </p:txBody>
      </p:sp>
      <p:pic>
        <p:nvPicPr>
          <p:cNvPr id="3" name="Picture 2"/>
          <p:cNvPicPr>
            <a:picLocks noChangeAspect="1"/>
          </p:cNvPicPr>
          <p:nvPr/>
        </p:nvPicPr>
        <p:blipFill>
          <a:blip r:embed="rId2"/>
          <a:stretch>
            <a:fillRect/>
          </a:stretch>
        </p:blipFill>
        <p:spPr>
          <a:xfrm>
            <a:off x="2732981" y="2180836"/>
            <a:ext cx="6303717" cy="4191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371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408" t="9091" r="15091" b="2"/>
          <a:stretch/>
        </p:blipFill>
        <p:spPr>
          <a:xfrm>
            <a:off x="4818888" y="10"/>
            <a:ext cx="7373112" cy="6857989"/>
          </a:xfrm>
          <a:prstGeom prst="rect">
            <a:avLst/>
          </a:prstGeom>
        </p:spPr>
      </p:pic>
      <p:sp>
        <p:nvSpPr>
          <p:cNvPr id="6"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7282" y="500937"/>
            <a:ext cx="5314562" cy="2651200"/>
          </a:xfrm>
        </p:spPr>
        <p:txBody>
          <a:bodyPr anchor="t">
            <a:noAutofit/>
          </a:bodyPr>
          <a:lstStyle/>
          <a:p>
            <a:pPr algn="ctr">
              <a:lnSpc>
                <a:spcPct val="70000"/>
              </a:lnSpc>
            </a:pPr>
            <a:br>
              <a:rPr lang="en-US" sz="4000" i="1" dirty="0"/>
            </a:br>
            <a:r>
              <a:rPr lang="en-US" sz="4000" i="1" dirty="0"/>
              <a:t>“Hear ye therefore the parable of the sower. When any one heareth the word of the kingdom, and understandeth it not, then cometh the </a:t>
            </a:r>
            <a:r>
              <a:rPr lang="en-US" sz="4000" i="1" u="sng" dirty="0"/>
              <a:t>wicked one</a:t>
            </a:r>
            <a:r>
              <a:rPr lang="en-US" sz="4000" i="1" dirty="0"/>
              <a:t>, and catcheth away that which was sown in his heart. This is he which received seed by the </a:t>
            </a:r>
            <a:r>
              <a:rPr lang="en-US" sz="4000" i="1" u="sng" dirty="0"/>
              <a:t>way side</a:t>
            </a:r>
            <a:r>
              <a:rPr lang="en-US" sz="4000" i="1" dirty="0"/>
              <a:t>.”</a:t>
            </a:r>
            <a:br>
              <a:rPr lang="en-US" sz="4000" i="1" dirty="0"/>
            </a:br>
            <a:r>
              <a:rPr lang="en-US" sz="4000" i="1" dirty="0"/>
              <a:t> </a:t>
            </a:r>
            <a:br>
              <a:rPr lang="en-US" sz="4000" i="1" dirty="0"/>
            </a:br>
            <a:r>
              <a:rPr lang="en-US" sz="4000" i="1" dirty="0"/>
              <a:t>(Matthew 13:18-19)</a:t>
            </a:r>
          </a:p>
        </p:txBody>
      </p:sp>
    </p:spTree>
    <p:extLst>
      <p:ext uri="{BB962C8B-B14F-4D97-AF65-F5344CB8AC3E}">
        <p14:creationId xmlns:p14="http://schemas.microsoft.com/office/powerpoint/2010/main" val="421964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0" y="851686"/>
            <a:ext cx="12038202" cy="1325563"/>
          </a:xfrm>
        </p:spPr>
        <p:txBody>
          <a:bodyPr>
            <a:normAutofit fontScale="90000"/>
          </a:bodyPr>
          <a:lstStyle/>
          <a:p>
            <a:pPr algn="ctr"/>
            <a:r>
              <a:rPr lang="en-US" i="1" dirty="0"/>
              <a:t>(Matthew 13:19)</a:t>
            </a:r>
            <a:br>
              <a:rPr lang="en-US" i="1" dirty="0"/>
            </a:br>
            <a:r>
              <a:rPr lang="en-US" i="1" dirty="0"/>
              <a:t>“When any one heareth the word of the kingdom, and </a:t>
            </a:r>
            <a:r>
              <a:rPr lang="en-US" i="1" u="sng" dirty="0"/>
              <a:t>understandeth it not</a:t>
            </a:r>
            <a:r>
              <a:rPr lang="en-US" i="1" dirty="0"/>
              <a:t>, then cometh the wicked one, and catcheth away that which was sown in his heart. This is he which received seed by the </a:t>
            </a:r>
            <a:r>
              <a:rPr lang="en-US" i="1" u="sng" dirty="0"/>
              <a:t>way side</a:t>
            </a:r>
            <a:r>
              <a:rPr lang="en-US" i="1" dirty="0"/>
              <a:t>.”</a:t>
            </a:r>
          </a:p>
        </p:txBody>
      </p:sp>
      <p:pic>
        <p:nvPicPr>
          <p:cNvPr id="3" name="Picture 2"/>
          <p:cNvPicPr>
            <a:picLocks noChangeAspect="1"/>
          </p:cNvPicPr>
          <p:nvPr/>
        </p:nvPicPr>
        <p:blipFill>
          <a:blip r:embed="rId2"/>
          <a:stretch>
            <a:fillRect/>
          </a:stretch>
        </p:blipFill>
        <p:spPr>
          <a:xfrm>
            <a:off x="222365" y="3453631"/>
            <a:ext cx="4388461" cy="2124767"/>
          </a:xfrm>
          <a:prstGeom prst="ellipse">
            <a:avLst/>
          </a:prstGeom>
          <a:ln>
            <a:noFill/>
          </a:ln>
          <a:effectLst>
            <a:softEdge rad="112500"/>
          </a:effectLst>
        </p:spPr>
      </p:pic>
      <p:pic>
        <p:nvPicPr>
          <p:cNvPr id="1026" name="Picture 2" descr="Image result for man th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403" y="4335883"/>
            <a:ext cx="3783175" cy="2522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7713925" y="3181737"/>
            <a:ext cx="4269691" cy="2668557"/>
          </a:xfrm>
          <a:prstGeom prst="ellipse">
            <a:avLst/>
          </a:prstGeom>
          <a:ln>
            <a:noFill/>
          </a:ln>
          <a:effectLst>
            <a:softEdge rad="112500"/>
          </a:effectLst>
        </p:spPr>
      </p:pic>
    </p:spTree>
    <p:extLst>
      <p:ext uri="{BB962C8B-B14F-4D97-AF65-F5344CB8AC3E}">
        <p14:creationId xmlns:p14="http://schemas.microsoft.com/office/powerpoint/2010/main" val="404270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1" y="63121"/>
            <a:ext cx="12116499" cy="1325563"/>
          </a:xfrm>
        </p:spPr>
        <p:txBody>
          <a:bodyPr/>
          <a:lstStyle/>
          <a:p>
            <a:pPr algn="ctr"/>
            <a:r>
              <a:rPr lang="en-US" b="1" dirty="0">
                <a:solidFill>
                  <a:srgbClr val="FFFF00"/>
                </a:solidFill>
              </a:rPr>
              <a:t>How Satan seals the Word of God from our hearts</a:t>
            </a:r>
          </a:p>
        </p:txBody>
      </p:sp>
      <p:sp>
        <p:nvSpPr>
          <p:cNvPr id="3" name="Content Placeholder 2"/>
          <p:cNvSpPr>
            <a:spLocks noGrp="1"/>
          </p:cNvSpPr>
          <p:nvPr>
            <p:ph idx="1"/>
          </p:nvPr>
        </p:nvSpPr>
        <p:spPr>
          <a:xfrm>
            <a:off x="0" y="1183410"/>
            <a:ext cx="12192000" cy="4658556"/>
          </a:xfrm>
        </p:spPr>
        <p:txBody>
          <a:bodyPr>
            <a:normAutofit/>
          </a:bodyPr>
          <a:lstStyle/>
          <a:p>
            <a:pPr marL="0" indent="0" algn="ctr">
              <a:buNone/>
            </a:pPr>
            <a:r>
              <a:rPr lang="en-US" sz="3600" i="1" dirty="0"/>
              <a:t>“And when he sowed, some seeds fell by the </a:t>
            </a:r>
            <a:r>
              <a:rPr lang="en-US" sz="3600" i="1" u="sng" dirty="0"/>
              <a:t>way side</a:t>
            </a:r>
            <a:r>
              <a:rPr lang="en-US" sz="3600" i="1" dirty="0"/>
              <a:t>,</a:t>
            </a:r>
          </a:p>
          <a:p>
            <a:pPr marL="0" indent="0" algn="ctr">
              <a:buNone/>
            </a:pPr>
            <a:r>
              <a:rPr lang="en-US" sz="3600" i="1" dirty="0"/>
              <a:t> and the fowls came and devoured them up.”</a:t>
            </a:r>
          </a:p>
          <a:p>
            <a:endParaRPr lang="en-US" sz="3600" dirty="0"/>
          </a:p>
        </p:txBody>
      </p:sp>
      <p:pic>
        <p:nvPicPr>
          <p:cNvPr id="4" name="Picture 3"/>
          <p:cNvPicPr>
            <a:picLocks noChangeAspect="1"/>
          </p:cNvPicPr>
          <p:nvPr/>
        </p:nvPicPr>
        <p:blipFill>
          <a:blip r:embed="rId2"/>
          <a:stretch>
            <a:fillRect/>
          </a:stretch>
        </p:blipFill>
        <p:spPr>
          <a:xfrm>
            <a:off x="2836506" y="2714247"/>
            <a:ext cx="6188697" cy="4129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2836506" y="3295423"/>
            <a:ext cx="5742930" cy="3773751"/>
          </a:xfrm>
          <a:prstGeom prst="rect">
            <a:avLst/>
          </a:prstGeom>
        </p:spPr>
      </p:pic>
    </p:spTree>
    <p:extLst>
      <p:ext uri="{BB962C8B-B14F-4D97-AF65-F5344CB8AC3E}">
        <p14:creationId xmlns:p14="http://schemas.microsoft.com/office/powerpoint/2010/main" val="11161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571" y="-65314"/>
            <a:ext cx="12833528" cy="6923314"/>
          </a:xfrm>
          <a:prstGeom prst="rect">
            <a:avLst/>
          </a:prstGeom>
        </p:spPr>
      </p:pic>
      <p:sp>
        <p:nvSpPr>
          <p:cNvPr id="2" name="Title 1"/>
          <p:cNvSpPr>
            <a:spLocks noGrp="1"/>
          </p:cNvSpPr>
          <p:nvPr>
            <p:ph type="title"/>
          </p:nvPr>
        </p:nvSpPr>
        <p:spPr>
          <a:xfrm>
            <a:off x="4108398" y="2842365"/>
            <a:ext cx="3452326" cy="948378"/>
          </a:xfrm>
          <a:solidFill>
            <a:schemeClr val="bg1"/>
          </a:solidFill>
        </p:spPr>
        <p:style>
          <a:lnRef idx="2">
            <a:schemeClr val="accent6"/>
          </a:lnRef>
          <a:fillRef idx="1">
            <a:schemeClr val="lt1"/>
          </a:fillRef>
          <a:effectRef idx="0">
            <a:schemeClr val="accent6"/>
          </a:effectRef>
          <a:fontRef idx="minor">
            <a:schemeClr val="dk1"/>
          </a:fontRef>
        </p:style>
        <p:txBody>
          <a:bodyPr/>
          <a:lstStyle/>
          <a:p>
            <a:pPr algn="ctr"/>
            <a:r>
              <a:rPr lang="en-US" b="1" dirty="0">
                <a:solidFill>
                  <a:srgbClr val="FFFF00"/>
                </a:solidFill>
              </a:rPr>
              <a:t>Way Side Soil</a:t>
            </a:r>
          </a:p>
        </p:txBody>
      </p:sp>
      <p:pic>
        <p:nvPicPr>
          <p:cNvPr id="6" name="Picture 5"/>
          <p:cNvPicPr>
            <a:picLocks noChangeAspect="1"/>
          </p:cNvPicPr>
          <p:nvPr/>
        </p:nvPicPr>
        <p:blipFill>
          <a:blip r:embed="rId3"/>
          <a:stretch>
            <a:fillRect/>
          </a:stretch>
        </p:blipFill>
        <p:spPr>
          <a:xfrm>
            <a:off x="8377925" y="806504"/>
            <a:ext cx="3311831" cy="22078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a:stretch>
            <a:fillRect/>
          </a:stretch>
        </p:blipFill>
        <p:spPr>
          <a:xfrm>
            <a:off x="8226930" y="4347379"/>
            <a:ext cx="3965070" cy="22303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a:stretch>
            <a:fillRect/>
          </a:stretch>
        </p:blipFill>
        <p:spPr>
          <a:xfrm>
            <a:off x="448331" y="664825"/>
            <a:ext cx="2924749" cy="28136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Image result for not paying attention at church"/>
          <p:cNvPicPr>
            <a:picLocks noChangeAspect="1" noChangeArrowheads="1"/>
          </p:cNvPicPr>
          <p:nvPr/>
        </p:nvPicPr>
        <p:blipFill rotWithShape="1">
          <a:blip r:embed="rId6">
            <a:extLst>
              <a:ext uri="{28A0092B-C50C-407E-A947-70E740481C1C}">
                <a14:useLocalDpi xmlns:a14="http://schemas.microsoft.com/office/drawing/2010/main" val="0"/>
              </a:ext>
            </a:extLst>
          </a:blip>
          <a:srcRect l="32850" t="1025" b="-1"/>
          <a:stretch/>
        </p:blipFill>
        <p:spPr bwMode="auto">
          <a:xfrm>
            <a:off x="4541880" y="4193378"/>
            <a:ext cx="3040254" cy="25383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264635" y="4276919"/>
            <a:ext cx="3504125" cy="21414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Image result for sower sowing seed"/>
          <p:cNvPicPr>
            <a:picLocks noChangeAspect="1" noChangeArrowheads="1"/>
          </p:cNvPicPr>
          <p:nvPr/>
        </p:nvPicPr>
        <p:blipFill rotWithShape="1">
          <a:blip r:embed="rId8">
            <a:extLst>
              <a:ext uri="{28A0092B-C50C-407E-A947-70E740481C1C}">
                <a14:useLocalDpi xmlns:a14="http://schemas.microsoft.com/office/drawing/2010/main" val="0"/>
              </a:ext>
            </a:extLst>
          </a:blip>
          <a:srcRect t="5595" r="7006" b="36856"/>
          <a:stretch/>
        </p:blipFill>
        <p:spPr bwMode="auto">
          <a:xfrm>
            <a:off x="4147462" y="163511"/>
            <a:ext cx="3413262" cy="2276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3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62408" y="3880127"/>
            <a:ext cx="6191250" cy="2809875"/>
          </a:xfrm>
          <a:prstGeom prst="rect">
            <a:avLst/>
          </a:prstGeom>
        </p:spPr>
      </p:pic>
      <p:sp>
        <p:nvSpPr>
          <p:cNvPr id="2" name="Rectangle 1"/>
          <p:cNvSpPr/>
          <p:nvPr/>
        </p:nvSpPr>
        <p:spPr>
          <a:xfrm>
            <a:off x="121298" y="1511759"/>
            <a:ext cx="11728580" cy="1754326"/>
          </a:xfrm>
          <a:prstGeom prst="rect">
            <a:avLst/>
          </a:prstGeom>
        </p:spPr>
        <p:txBody>
          <a:bodyPr wrap="square">
            <a:spAutoFit/>
          </a:bodyPr>
          <a:lstStyle/>
          <a:p>
            <a:pPr algn="ctr"/>
            <a:r>
              <a:rPr lang="en-US" sz="3600" i="1" dirty="0"/>
              <a:t>“Son of man, thou dwellest in the midst of a rebellious house, which have eyes to see, and see not; they have ears to hear, and hear not: for they are a rebellious house.” (Ezek. 12:2) </a:t>
            </a:r>
          </a:p>
        </p:txBody>
      </p:sp>
      <p:sp>
        <p:nvSpPr>
          <p:cNvPr id="3" name="Rectangle 2"/>
          <p:cNvSpPr/>
          <p:nvPr/>
        </p:nvSpPr>
        <p:spPr>
          <a:xfrm>
            <a:off x="13978" y="239878"/>
            <a:ext cx="12178021" cy="769441"/>
          </a:xfrm>
          <a:prstGeom prst="rect">
            <a:avLst/>
          </a:prstGeom>
        </p:spPr>
        <p:txBody>
          <a:bodyPr wrap="square">
            <a:spAutoFit/>
          </a:bodyPr>
          <a:lstStyle/>
          <a:p>
            <a:pPr algn="ctr"/>
            <a:r>
              <a:rPr lang="en-US" sz="4400" b="1" dirty="0">
                <a:solidFill>
                  <a:srgbClr val="FFFF00"/>
                </a:solidFill>
              </a:rPr>
              <a:t>The consequence of unconfessed sin is a hard heart</a:t>
            </a:r>
          </a:p>
        </p:txBody>
      </p:sp>
      <p:pic>
        <p:nvPicPr>
          <p:cNvPr id="5" name="Picture 4"/>
          <p:cNvPicPr>
            <a:picLocks noChangeAspect="1"/>
          </p:cNvPicPr>
          <p:nvPr/>
        </p:nvPicPr>
        <p:blipFill>
          <a:blip r:embed="rId3"/>
          <a:stretch>
            <a:fillRect/>
          </a:stretch>
        </p:blipFill>
        <p:spPr>
          <a:xfrm rot="21154330">
            <a:off x="193904" y="3784284"/>
            <a:ext cx="3080297" cy="2983488"/>
          </a:xfrm>
          <a:prstGeom prst="rect">
            <a:avLst/>
          </a:prstGeom>
        </p:spPr>
      </p:pic>
      <p:pic>
        <p:nvPicPr>
          <p:cNvPr id="7" name="Picture 6"/>
          <p:cNvPicPr>
            <a:picLocks noChangeAspect="1"/>
          </p:cNvPicPr>
          <p:nvPr/>
        </p:nvPicPr>
        <p:blipFill rotWithShape="1">
          <a:blip r:embed="rId4"/>
          <a:srcRect t="-46" r="24069"/>
          <a:stretch/>
        </p:blipFill>
        <p:spPr>
          <a:xfrm rot="585373">
            <a:off x="9193403" y="3851786"/>
            <a:ext cx="3142033" cy="2759954"/>
          </a:xfrm>
          <a:prstGeom prst="rect">
            <a:avLst/>
          </a:prstGeom>
        </p:spPr>
      </p:pic>
    </p:spTree>
    <p:extLst>
      <p:ext uri="{BB962C8B-B14F-4D97-AF65-F5344CB8AC3E}">
        <p14:creationId xmlns:p14="http://schemas.microsoft.com/office/powerpoint/2010/main" val="392385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5595" b="19558"/>
          <a:stretch/>
        </p:blipFill>
        <p:spPr>
          <a:xfrm>
            <a:off x="0" y="138123"/>
            <a:ext cx="12191980" cy="5395902"/>
          </a:xfrm>
          <a:prstGeom prst="rect">
            <a:avLst/>
          </a:prstGeom>
        </p:spPr>
      </p:pic>
      <p:sp>
        <p:nvSpPr>
          <p:cNvPr id="2" name="Title 1"/>
          <p:cNvSpPr>
            <a:spLocks noGrp="1"/>
          </p:cNvSpPr>
          <p:nvPr>
            <p:ph type="title"/>
          </p:nvPr>
        </p:nvSpPr>
        <p:spPr>
          <a:xfrm>
            <a:off x="838190" y="5711307"/>
            <a:ext cx="10515600" cy="822326"/>
          </a:xfrm>
        </p:spPr>
        <p:txBody>
          <a:bodyPr>
            <a:noAutofit/>
          </a:bodyPr>
          <a:lstStyle/>
          <a:p>
            <a:pPr algn="ctr"/>
            <a:r>
              <a:rPr lang="en-US" sz="5400" b="1" dirty="0"/>
              <a:t>The Provocation</a:t>
            </a:r>
          </a:p>
        </p:txBody>
      </p:sp>
    </p:spTree>
    <p:extLst>
      <p:ext uri="{BB962C8B-B14F-4D97-AF65-F5344CB8AC3E}">
        <p14:creationId xmlns:p14="http://schemas.microsoft.com/office/powerpoint/2010/main" val="4102395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9" y="100668"/>
            <a:ext cx="12029813" cy="6757332"/>
          </a:xfrm>
        </p:spPr>
        <p:txBody>
          <a:bodyPr>
            <a:normAutofit/>
          </a:bodyPr>
          <a:lstStyle/>
          <a:p>
            <a:pPr marL="0" indent="0" algn="ctr">
              <a:buNone/>
            </a:pPr>
            <a:r>
              <a:rPr lang="en-US" sz="4400" b="1" dirty="0">
                <a:solidFill>
                  <a:srgbClr val="FFFF00"/>
                </a:solidFill>
              </a:rPr>
              <a:t>A hard heart of provocation</a:t>
            </a:r>
          </a:p>
          <a:p>
            <a:pPr marL="0" indent="0" algn="ctr">
              <a:buNone/>
            </a:pPr>
            <a:endParaRPr lang="en-US" sz="3200" dirty="0"/>
          </a:p>
          <a:p>
            <a:pPr marL="0" indent="0">
              <a:buNone/>
            </a:pPr>
            <a:r>
              <a:rPr lang="en-US" sz="3600" i="1" dirty="0"/>
              <a:t>Psalm 95:8 “Harden not your heart, as in the </a:t>
            </a:r>
            <a:r>
              <a:rPr lang="en-US" sz="3600" i="1" u="sng" dirty="0"/>
              <a:t>provocation</a:t>
            </a:r>
            <a:r>
              <a:rPr lang="en-US" sz="3600" i="1" dirty="0"/>
              <a:t>, and as in the day of temptation in the wilderness.”</a:t>
            </a:r>
          </a:p>
          <a:p>
            <a:pPr marL="0" indent="0">
              <a:buNone/>
            </a:pPr>
            <a:endParaRPr lang="en-US" sz="3600" i="1" dirty="0"/>
          </a:p>
          <a:p>
            <a:pPr marL="0" indent="0">
              <a:buNone/>
            </a:pPr>
            <a:r>
              <a:rPr lang="en-US" sz="3600" i="1" dirty="0"/>
              <a:t> Hebrews 3:8 “Harden not your hearts, as in the </a:t>
            </a:r>
            <a:r>
              <a:rPr lang="en-US" sz="3600" i="1" u="sng" dirty="0"/>
              <a:t>provocation</a:t>
            </a:r>
            <a:r>
              <a:rPr lang="en-US" sz="3600" i="1" dirty="0"/>
              <a:t>, in the day of temptation in the wilderness.”</a:t>
            </a:r>
          </a:p>
          <a:p>
            <a:pPr marL="0" indent="0">
              <a:buNone/>
            </a:pPr>
            <a:endParaRPr lang="en-US" sz="3600" i="1" dirty="0"/>
          </a:p>
          <a:p>
            <a:pPr marL="0" indent="0">
              <a:buNone/>
            </a:pPr>
            <a:r>
              <a:rPr lang="en-US" sz="3600" i="1" dirty="0"/>
              <a:t>Hebrews 3:15 “While it is said, To day if ye will hear his voice, harden not your hearts, as in the </a:t>
            </a:r>
            <a:r>
              <a:rPr lang="en-US" sz="3600" i="1" u="sng" dirty="0"/>
              <a:t>provocation</a:t>
            </a:r>
            <a:r>
              <a:rPr lang="en-US" sz="3600" i="1" dirty="0"/>
              <a:t>.”</a:t>
            </a:r>
          </a:p>
        </p:txBody>
      </p:sp>
    </p:spTree>
    <p:extLst>
      <p:ext uri="{BB962C8B-B14F-4D97-AF65-F5344CB8AC3E}">
        <p14:creationId xmlns:p14="http://schemas.microsoft.com/office/powerpoint/2010/main" val="246980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90809" y="1870745"/>
            <a:ext cx="5715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a:xfrm>
            <a:off x="779477" y="-113047"/>
            <a:ext cx="10515600" cy="1325563"/>
          </a:xfrm>
        </p:spPr>
        <p:txBody>
          <a:bodyPr/>
          <a:lstStyle/>
          <a:p>
            <a:pPr algn="ctr"/>
            <a:r>
              <a:rPr lang="en-US" b="1" dirty="0">
                <a:solidFill>
                  <a:srgbClr val="FFFF00"/>
                </a:solidFill>
              </a:rPr>
              <a:t>The Provocation</a:t>
            </a:r>
          </a:p>
        </p:txBody>
      </p:sp>
      <p:sp>
        <p:nvSpPr>
          <p:cNvPr id="3" name="Content Placeholder 2"/>
          <p:cNvSpPr>
            <a:spLocks noGrp="1"/>
          </p:cNvSpPr>
          <p:nvPr>
            <p:ph idx="1"/>
          </p:nvPr>
        </p:nvSpPr>
        <p:spPr>
          <a:xfrm>
            <a:off x="1" y="1124124"/>
            <a:ext cx="6258186" cy="5566095"/>
          </a:xfrm>
        </p:spPr>
        <p:txBody>
          <a:bodyPr>
            <a:normAutofit/>
          </a:bodyPr>
          <a:lstStyle/>
          <a:p>
            <a:r>
              <a:rPr lang="en-US" sz="3200" dirty="0"/>
              <a:t> Provocation = The rebellion against God in the wilderness</a:t>
            </a:r>
          </a:p>
          <a:p>
            <a:pPr marL="0" indent="0" algn="ctr">
              <a:buNone/>
            </a:pPr>
            <a:r>
              <a:rPr lang="en-US" sz="3200" i="1" dirty="0"/>
              <a:t>(Numbers 11:1-2) “And when the people complained, it displeased the LORD: and the LORD heard it; and his anger was kindled; and the fire of the LORD burnt among them, and consumed them that were in the uttermost parts of the camp. And the people cried unto Moses; and when Moses prayed unto the LORD, the fire was quenched.”</a:t>
            </a:r>
          </a:p>
        </p:txBody>
      </p:sp>
      <p:pic>
        <p:nvPicPr>
          <p:cNvPr id="4" name="Picture 3"/>
          <p:cNvPicPr>
            <a:picLocks noChangeAspect="1"/>
          </p:cNvPicPr>
          <p:nvPr/>
        </p:nvPicPr>
        <p:blipFill>
          <a:blip r:embed="rId3"/>
          <a:stretch>
            <a:fillRect/>
          </a:stretch>
        </p:blipFill>
        <p:spPr>
          <a:xfrm>
            <a:off x="6430454" y="1870745"/>
            <a:ext cx="5717301"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820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13" y="75500"/>
            <a:ext cx="8313489" cy="6782499"/>
          </a:xfrm>
        </p:spPr>
        <p:txBody>
          <a:bodyPr>
            <a:normAutofit/>
          </a:bodyPr>
          <a:lstStyle/>
          <a:p>
            <a:pPr marL="0" indent="0" algn="ctr">
              <a:buNone/>
            </a:pPr>
            <a:r>
              <a:rPr lang="en-US" sz="3200" i="1" dirty="0"/>
              <a:t>“And all the congregation lifted up their voice, and cried; and the people wept that night. And all the children of Israel murmured against Moses and against Aaron: and the whole congregation said unto them, Would God that we had died in the land of Egypt! or would God we had died in this wilderness! And wherefore hath the LORD brought us unto this land, to fall by the sword, that our wives and our children should be a prey? Were it not better for us to return into Egypt? And they said one to another, Let us make a captain, and let us return into Egypt. Then Moses and Aaron fell on their faces before all the assembly of the congregation of the children of Israel.” (Numbers 14:1-5) </a:t>
            </a:r>
          </a:p>
        </p:txBody>
      </p:sp>
      <p:pic>
        <p:nvPicPr>
          <p:cNvPr id="4" name="Picture 3"/>
          <p:cNvPicPr>
            <a:picLocks noChangeAspect="1"/>
          </p:cNvPicPr>
          <p:nvPr/>
        </p:nvPicPr>
        <p:blipFill>
          <a:blip r:embed="rId2"/>
          <a:stretch>
            <a:fillRect/>
          </a:stretch>
        </p:blipFill>
        <p:spPr>
          <a:xfrm>
            <a:off x="8497595" y="3274190"/>
            <a:ext cx="3565305" cy="2250441"/>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3"/>
          <a:stretch>
            <a:fillRect/>
          </a:stretch>
        </p:blipFill>
        <p:spPr>
          <a:xfrm>
            <a:off x="8214800" y="188945"/>
            <a:ext cx="3848100" cy="2971800"/>
          </a:xfrm>
          <a:prstGeom prst="rect">
            <a:avLst/>
          </a:prstGeom>
        </p:spPr>
      </p:pic>
    </p:spTree>
    <p:extLst>
      <p:ext uri="{BB962C8B-B14F-4D97-AF65-F5344CB8AC3E}">
        <p14:creationId xmlns:p14="http://schemas.microsoft.com/office/powerpoint/2010/main" val="139477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92" y="1707502"/>
            <a:ext cx="12208016" cy="3452327"/>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91470" y="117446"/>
            <a:ext cx="5715000" cy="3819525"/>
          </a:xfrm>
          <a:prstGeom prst="ellipse">
            <a:avLst/>
          </a:prstGeom>
          <a:ln>
            <a:noFill/>
          </a:ln>
          <a:effectLst>
            <a:softEdge rad="112500"/>
          </a:effectLst>
        </p:spPr>
      </p:pic>
      <p:sp>
        <p:nvSpPr>
          <p:cNvPr id="3" name="Content Placeholder 2"/>
          <p:cNvSpPr>
            <a:spLocks noGrp="1"/>
          </p:cNvSpPr>
          <p:nvPr>
            <p:ph idx="1"/>
          </p:nvPr>
        </p:nvSpPr>
        <p:spPr>
          <a:xfrm>
            <a:off x="0" y="117446"/>
            <a:ext cx="6291744" cy="6677637"/>
          </a:xfrm>
        </p:spPr>
        <p:txBody>
          <a:bodyPr>
            <a:normAutofit/>
          </a:bodyPr>
          <a:lstStyle/>
          <a:p>
            <a:pPr marL="0" indent="0" algn="ctr">
              <a:buNone/>
            </a:pPr>
            <a:r>
              <a:rPr lang="en-US" sz="3200" i="1" dirty="0"/>
              <a:t>“But all the congregation bade stone them with stones. And the glory of the LORD appeared in the tabernacle of the congregation before all the children of Israel. And the LORD said unto Moses, How long will this people provoke me? and how long will it be ere they believe me, for all the signs which I have shewed among them? I will smite them with the pestilence, and disinherit them, and will make of thee a greater nation and mightier than they.” (Numbers 14:10-12) </a:t>
            </a:r>
          </a:p>
        </p:txBody>
      </p:sp>
      <p:pic>
        <p:nvPicPr>
          <p:cNvPr id="4" name="Picture 3"/>
          <p:cNvPicPr>
            <a:picLocks noChangeAspect="1"/>
          </p:cNvPicPr>
          <p:nvPr/>
        </p:nvPicPr>
        <p:blipFill>
          <a:blip r:embed="rId3"/>
          <a:stretch>
            <a:fillRect/>
          </a:stretch>
        </p:blipFill>
        <p:spPr>
          <a:xfrm>
            <a:off x="6291744" y="0"/>
            <a:ext cx="5900256" cy="4226769"/>
          </a:xfrm>
          <a:prstGeom prst="rect">
            <a:avLst/>
          </a:prstGeom>
          <a:ln>
            <a:noFill/>
          </a:ln>
          <a:effectLst>
            <a:reflection blurRad="6350" stA="50000" endA="300" endPos="90000" dist="50800" dir="5400000" sy="-100000" algn="bl" rotWithShape="0"/>
            <a:softEdge rad="112500"/>
          </a:effectLst>
        </p:spPr>
      </p:pic>
    </p:spTree>
    <p:extLst>
      <p:ext uri="{BB962C8B-B14F-4D97-AF65-F5344CB8AC3E}">
        <p14:creationId xmlns:p14="http://schemas.microsoft.com/office/powerpoint/2010/main" val="185135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6477" y="726136"/>
            <a:ext cx="6894412" cy="5170810"/>
          </a:xfrm>
          <a:prstGeom prst="rect">
            <a:avLst/>
          </a:prstGeom>
          <a:ln>
            <a:noFill/>
          </a:ln>
          <a:effectLst>
            <a:softEdge rad="112500"/>
          </a:effectLst>
        </p:spPr>
      </p:pic>
      <p:sp>
        <p:nvSpPr>
          <p:cNvPr id="3" name="Content Placeholder 2"/>
          <p:cNvSpPr>
            <a:spLocks noGrp="1"/>
          </p:cNvSpPr>
          <p:nvPr>
            <p:ph idx="1"/>
          </p:nvPr>
        </p:nvSpPr>
        <p:spPr>
          <a:xfrm>
            <a:off x="155867" y="156130"/>
            <a:ext cx="6997117" cy="6617894"/>
          </a:xfrm>
        </p:spPr>
        <p:txBody>
          <a:bodyPr>
            <a:noAutofit/>
          </a:bodyPr>
          <a:lstStyle/>
          <a:p>
            <a:pPr marL="0" indent="0" algn="ctr">
              <a:buNone/>
            </a:pPr>
            <a:r>
              <a:rPr lang="en-US" sz="3200" i="1" dirty="0"/>
              <a:t>“And now, I beseech thee, let the power of my Lord be great, according as thou hast spoken, saying, The LORD is longsuffering, and of great mercy, forgiving iniquity and transgression, and by no means clearing the guilty, visiting the iniquity of the fathers upon the children unto the third and fourth generation. Pardon, I beseech thee, the iniquity of this people according unto the greatness of thy mercy, and as thou hast forgiven this people, from Egypt even until now. And the LORD said, I have pardoned according to thy word.” (Numbers 14:17-20) </a:t>
            </a:r>
          </a:p>
        </p:txBody>
      </p:sp>
    </p:spTree>
    <p:extLst>
      <p:ext uri="{BB962C8B-B14F-4D97-AF65-F5344CB8AC3E}">
        <p14:creationId xmlns:p14="http://schemas.microsoft.com/office/powerpoint/2010/main" val="402353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25857" y="561465"/>
            <a:ext cx="5166143" cy="3484491"/>
          </a:xfrm>
          <a:prstGeom prst="rect">
            <a:avLst/>
          </a:prstGeom>
        </p:spPr>
      </p:pic>
      <p:sp>
        <p:nvSpPr>
          <p:cNvPr id="3" name="Content Placeholder 2"/>
          <p:cNvSpPr>
            <a:spLocks noGrp="1"/>
          </p:cNvSpPr>
          <p:nvPr>
            <p:ph idx="1"/>
          </p:nvPr>
        </p:nvSpPr>
        <p:spPr>
          <a:xfrm>
            <a:off x="0" y="332385"/>
            <a:ext cx="6879672" cy="4351338"/>
          </a:xfrm>
        </p:spPr>
        <p:txBody>
          <a:bodyPr>
            <a:noAutofit/>
          </a:bodyPr>
          <a:lstStyle/>
          <a:p>
            <a:pPr marL="0" indent="0" algn="ctr">
              <a:buNone/>
            </a:pPr>
            <a:r>
              <a:rPr lang="en-US" sz="3200" i="1" dirty="0"/>
              <a:t>“And they journeyed from mount Hor by the way of the Red sea, to compass the land of Edom: and the soul of the people was much discouraged because of the way. And the people spake against God, and against Moses, Wherefore have ye brought us up out of Egypt to die in the wilderness? for there is no bread, neither is there any water; and our soul loatheth this light bread. And the LORD sent fiery serpents among the people, and they bit the people; and much people of Israel died.” (Numbers 21:4-6) </a:t>
            </a:r>
          </a:p>
        </p:txBody>
      </p:sp>
      <p:pic>
        <p:nvPicPr>
          <p:cNvPr id="4" name="Picture 3"/>
          <p:cNvPicPr>
            <a:picLocks noChangeAspect="1"/>
          </p:cNvPicPr>
          <p:nvPr/>
        </p:nvPicPr>
        <p:blipFill rotWithShape="1">
          <a:blip r:embed="rId3"/>
          <a:srcRect r="289" b="14834"/>
          <a:stretch/>
        </p:blipFill>
        <p:spPr>
          <a:xfrm>
            <a:off x="7025857" y="561465"/>
            <a:ext cx="5091504" cy="3484491"/>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14847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555071" y="1267997"/>
            <a:ext cx="11081857" cy="4524315"/>
          </a:xfrm>
          <a:prstGeom prst="rect">
            <a:avLst/>
          </a:prstGeom>
        </p:spPr>
        <p:txBody>
          <a:bodyPr wrap="square">
            <a:spAutoFit/>
          </a:bodyPr>
          <a:lstStyle/>
          <a:p>
            <a:pPr algn="ctr"/>
            <a:r>
              <a:rPr lang="en-US" sz="3200" i="1" dirty="0">
                <a:effectLst>
                  <a:glow rad="101600">
                    <a:schemeClr val="bg1">
                      <a:alpha val="60000"/>
                    </a:schemeClr>
                  </a:glow>
                </a:effectLst>
              </a:rPr>
              <a:t>“Therefore the people came to Moses, and said, We have sinned, for we have spoken against the LORD, and against thee; pray unto the LORD, that he take away the serpents from us. And Moses prayed for the people. And the LORD said unto Moses, Make thee a fiery serpent, and set it upon a pole: and it shall come to pass, that every one that is bitten, when he looketh upon it, shall live. And Moses made a serpent of brass, and put it upon a pole, and it came to pass, that if a serpent had bitten any man, when he beheld the serpent of brass, he lived.” (Numbers 21:7-9) </a:t>
            </a:r>
          </a:p>
        </p:txBody>
      </p:sp>
    </p:spTree>
    <p:extLst>
      <p:ext uri="{BB962C8B-B14F-4D97-AF65-F5344CB8AC3E}">
        <p14:creationId xmlns:p14="http://schemas.microsoft.com/office/powerpoint/2010/main" val="24581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6603" y="0"/>
            <a:ext cx="9138793" cy="6858000"/>
          </a:xfrm>
          <a:prstGeom prst="rect">
            <a:avLst/>
          </a:prstGeom>
        </p:spPr>
      </p:pic>
    </p:spTree>
    <p:extLst>
      <p:ext uri="{BB962C8B-B14F-4D97-AF65-F5344CB8AC3E}">
        <p14:creationId xmlns:p14="http://schemas.microsoft.com/office/powerpoint/2010/main" val="42049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292"/>
          <a:stretch/>
        </p:blipFill>
        <p:spPr>
          <a:xfrm>
            <a:off x="0" y="-93306"/>
            <a:ext cx="12192000" cy="6951305"/>
          </a:xfrm>
          <a:prstGeom prst="rect">
            <a:avLst/>
          </a:prstGeom>
        </p:spPr>
      </p:pic>
    </p:spTree>
    <p:extLst>
      <p:ext uri="{BB962C8B-B14F-4D97-AF65-F5344CB8AC3E}">
        <p14:creationId xmlns:p14="http://schemas.microsoft.com/office/powerpoint/2010/main" val="4522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75" y="-192080"/>
            <a:ext cx="10515600" cy="1325563"/>
          </a:xfrm>
        </p:spPr>
        <p:txBody>
          <a:bodyPr/>
          <a:lstStyle/>
          <a:p>
            <a:r>
              <a:rPr lang="en-US" b="1" dirty="0">
                <a:solidFill>
                  <a:srgbClr val="FFFF00"/>
                </a:solidFill>
              </a:rPr>
              <a:t>Hardness of heart is a provocation against God</a:t>
            </a:r>
            <a:r>
              <a:rPr lang="en-US" dirty="0"/>
              <a:t> </a:t>
            </a:r>
          </a:p>
        </p:txBody>
      </p:sp>
      <p:sp>
        <p:nvSpPr>
          <p:cNvPr id="3" name="Content Placeholder 2"/>
          <p:cNvSpPr>
            <a:spLocks noGrp="1"/>
          </p:cNvSpPr>
          <p:nvPr>
            <p:ph idx="1"/>
          </p:nvPr>
        </p:nvSpPr>
        <p:spPr>
          <a:xfrm>
            <a:off x="192947" y="778920"/>
            <a:ext cx="11999053" cy="5948451"/>
          </a:xfrm>
        </p:spPr>
        <p:txBody>
          <a:bodyPr>
            <a:noAutofit/>
          </a:bodyPr>
          <a:lstStyle/>
          <a:p>
            <a:pPr marL="0" indent="0" algn="ctr">
              <a:buNone/>
            </a:pPr>
            <a:r>
              <a:rPr lang="en-US" sz="3600" i="1" dirty="0"/>
              <a:t>What are the evidence of a hard </a:t>
            </a:r>
          </a:p>
          <a:p>
            <a:pPr marL="0" indent="0" algn="ctr">
              <a:buNone/>
            </a:pPr>
            <a:r>
              <a:rPr lang="en-US" sz="3600" i="1" dirty="0"/>
              <a:t>and rebellious heart towards the Lord?</a:t>
            </a:r>
          </a:p>
          <a:p>
            <a:pPr marL="514350" indent="-514350">
              <a:buAutoNum type="arabicPeriod"/>
            </a:pPr>
            <a:r>
              <a:rPr lang="en-US" sz="3600" dirty="0"/>
              <a:t>Pride – </a:t>
            </a:r>
            <a:r>
              <a:rPr lang="en-US" sz="3600" i="1" dirty="0"/>
              <a:t>Jer. 50:31</a:t>
            </a:r>
          </a:p>
          <a:p>
            <a:pPr marL="514350" indent="-514350">
              <a:buAutoNum type="arabicPeriod"/>
            </a:pPr>
            <a:r>
              <a:rPr lang="en-US" sz="3600" dirty="0"/>
              <a:t>Self-will – </a:t>
            </a:r>
            <a:r>
              <a:rPr lang="en-US" sz="3600" i="1" dirty="0"/>
              <a:t>Deut. 1:43</a:t>
            </a:r>
          </a:p>
          <a:p>
            <a:pPr marL="514350" indent="-514350">
              <a:buAutoNum type="arabicPeriod"/>
            </a:pPr>
            <a:r>
              <a:rPr lang="en-US" sz="3600" dirty="0"/>
              <a:t>Stubbornness – </a:t>
            </a:r>
            <a:r>
              <a:rPr lang="en-US" sz="3600" i="1" dirty="0"/>
              <a:t>1 Sam. 15:23</a:t>
            </a:r>
          </a:p>
          <a:p>
            <a:pPr marL="514350" indent="-514350">
              <a:buAutoNum type="arabicPeriod"/>
            </a:pPr>
            <a:r>
              <a:rPr lang="en-US" sz="3600" dirty="0"/>
              <a:t>Unconfessed sin </a:t>
            </a:r>
            <a:r>
              <a:rPr lang="en-US" sz="3600" i="1" dirty="0"/>
              <a:t>– 1 John 1:9</a:t>
            </a:r>
          </a:p>
          <a:p>
            <a:pPr marL="514350" indent="-514350">
              <a:buAutoNum type="arabicPeriod"/>
            </a:pPr>
            <a:r>
              <a:rPr lang="en-US" sz="3600" dirty="0"/>
              <a:t>Unrepentant sin – </a:t>
            </a:r>
            <a:r>
              <a:rPr lang="en-US" sz="3600" i="1" dirty="0"/>
              <a:t>Job 42:9</a:t>
            </a:r>
          </a:p>
          <a:p>
            <a:pPr marL="514350" indent="-514350">
              <a:buAutoNum type="arabicPeriod"/>
            </a:pPr>
            <a:r>
              <a:rPr lang="en-US" sz="3600" dirty="0"/>
              <a:t>Bitterness</a:t>
            </a:r>
            <a:r>
              <a:rPr lang="en-US" sz="3600" i="1" dirty="0"/>
              <a:t> – Heb. 12:15</a:t>
            </a:r>
          </a:p>
          <a:p>
            <a:pPr marL="514350" indent="-514350">
              <a:buAutoNum type="arabicPeriod"/>
            </a:pPr>
            <a:r>
              <a:rPr lang="en-US" sz="3600" dirty="0"/>
              <a:t>Unwillingness to clear your conscience </a:t>
            </a:r>
            <a:r>
              <a:rPr lang="en-US" sz="3600" i="1" dirty="0"/>
              <a:t>– Acts 24:16</a:t>
            </a:r>
          </a:p>
          <a:p>
            <a:pPr marL="514350" indent="-514350">
              <a:buAutoNum type="arabicPeriod"/>
            </a:pPr>
            <a:endParaRPr lang="en-US" sz="3600" dirty="0"/>
          </a:p>
        </p:txBody>
      </p:sp>
      <p:pic>
        <p:nvPicPr>
          <p:cNvPr id="5" name="Picture 4"/>
          <p:cNvPicPr>
            <a:picLocks noChangeAspect="1"/>
          </p:cNvPicPr>
          <p:nvPr/>
        </p:nvPicPr>
        <p:blipFill>
          <a:blip r:embed="rId2"/>
          <a:stretch>
            <a:fillRect/>
          </a:stretch>
        </p:blipFill>
        <p:spPr>
          <a:xfrm>
            <a:off x="6861110" y="2455023"/>
            <a:ext cx="4572000" cy="2857500"/>
          </a:xfrm>
          <a:prstGeom prst="rect">
            <a:avLst/>
          </a:prstGeom>
        </p:spPr>
      </p:pic>
    </p:spTree>
    <p:extLst>
      <p:ext uri="{BB962C8B-B14F-4D97-AF65-F5344CB8AC3E}">
        <p14:creationId xmlns:p14="http://schemas.microsoft.com/office/powerpoint/2010/main" val="24076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5314"/>
            <a:ext cx="12192000" cy="6792686"/>
          </a:xfrm>
        </p:spPr>
        <p:txBody>
          <a:bodyPr>
            <a:normAutofit/>
          </a:bodyPr>
          <a:lstStyle/>
          <a:p>
            <a:pPr marL="0" indent="0">
              <a:buNone/>
            </a:pPr>
            <a:r>
              <a:rPr lang="en-US" sz="3600" dirty="0"/>
              <a:t>8. Unwillingness to admit faults and failures (sin) - </a:t>
            </a:r>
            <a:r>
              <a:rPr lang="en-US" sz="3600" i="1" dirty="0"/>
              <a:t>2 Cor. 6:11-13 </a:t>
            </a:r>
          </a:p>
          <a:p>
            <a:pPr marL="0" indent="0">
              <a:buNone/>
            </a:pPr>
            <a:r>
              <a:rPr lang="en-US" sz="3600" dirty="0"/>
              <a:t>9. Godly counsel, concern and advice is rejected – </a:t>
            </a:r>
            <a:r>
              <a:rPr lang="en-US" sz="3600" i="1" dirty="0"/>
              <a:t>Exod. 7:22-23</a:t>
            </a:r>
          </a:p>
          <a:p>
            <a:pPr marL="0" indent="0">
              <a:buNone/>
            </a:pPr>
            <a:r>
              <a:rPr lang="en-US" sz="3600" dirty="0"/>
              <a:t>10. Unable to love any one except yourself </a:t>
            </a:r>
            <a:r>
              <a:rPr lang="en-US" sz="3600" i="1" dirty="0"/>
              <a:t>– Matt. 24:12 </a:t>
            </a:r>
          </a:p>
          <a:p>
            <a:pPr marL="0" indent="0">
              <a:buNone/>
            </a:pPr>
            <a:r>
              <a:rPr lang="en-US" sz="3600" dirty="0"/>
              <a:t>11. Not happy about any ones success except your own </a:t>
            </a:r>
            <a:r>
              <a:rPr lang="en-US" sz="3600" i="1" dirty="0"/>
              <a:t>–     Rom. 12:15</a:t>
            </a:r>
          </a:p>
          <a:p>
            <a:pPr marL="0" indent="0">
              <a:buNone/>
            </a:pPr>
            <a:r>
              <a:rPr lang="en-US" sz="3600" dirty="0"/>
              <a:t>12. Don’t feel bad about the sinful things you do – </a:t>
            </a:r>
            <a:r>
              <a:rPr lang="en-US" sz="3600" i="1" dirty="0"/>
              <a:t>I Tim. 4:2</a:t>
            </a:r>
          </a:p>
          <a:p>
            <a:pPr marL="0" indent="0">
              <a:buNone/>
            </a:pPr>
            <a:r>
              <a:rPr lang="en-US" sz="3600" dirty="0"/>
              <a:t>13. You are attracted to others who have a hard rebellious heart – </a:t>
            </a:r>
            <a:r>
              <a:rPr lang="en-US" sz="3600" i="1" dirty="0"/>
              <a:t>Phil. 3:17-19</a:t>
            </a:r>
          </a:p>
          <a:p>
            <a:pPr marL="0" indent="0">
              <a:buNone/>
            </a:pPr>
            <a:r>
              <a:rPr lang="en-US" sz="3600" dirty="0"/>
              <a:t>14. Uncomfortable around spiritual minded believers – </a:t>
            </a:r>
            <a:r>
              <a:rPr lang="en-US" sz="3600" i="1" dirty="0"/>
              <a:t>Jam. 4:4</a:t>
            </a:r>
          </a:p>
          <a:p>
            <a:pPr marL="0" indent="0">
              <a:buNone/>
            </a:pPr>
            <a:r>
              <a:rPr lang="en-US" sz="3600" dirty="0"/>
              <a:t>15. Closes your ears to the preaching of God’s Word – </a:t>
            </a:r>
            <a:r>
              <a:rPr lang="en-US" sz="3600" i="1" dirty="0"/>
              <a:t>Acts 28:27</a:t>
            </a:r>
          </a:p>
        </p:txBody>
      </p:sp>
    </p:spTree>
    <p:extLst>
      <p:ext uri="{BB962C8B-B14F-4D97-AF65-F5344CB8AC3E}">
        <p14:creationId xmlns:p14="http://schemas.microsoft.com/office/powerpoint/2010/main" val="185888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18" b="12931"/>
          <a:stretch/>
        </p:blipFill>
        <p:spPr>
          <a:xfrm>
            <a:off x="932590" y="0"/>
            <a:ext cx="10450195" cy="6858000"/>
          </a:xfrm>
          <a:prstGeom prst="rect">
            <a:avLst/>
          </a:prstGeom>
        </p:spPr>
      </p:pic>
    </p:spTree>
    <p:extLst>
      <p:ext uri="{BB962C8B-B14F-4D97-AF65-F5344CB8AC3E}">
        <p14:creationId xmlns:p14="http://schemas.microsoft.com/office/powerpoint/2010/main" val="87049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“Is not my word like as a fire? saith the LORD; and like a hammer that breaketh the rock in pieces?” (Jeremiah 23:29)</a:t>
            </a:r>
          </a:p>
        </p:txBody>
      </p:sp>
      <p:pic>
        <p:nvPicPr>
          <p:cNvPr id="3" name="Picture 2"/>
          <p:cNvPicPr>
            <a:picLocks noChangeAspect="1"/>
          </p:cNvPicPr>
          <p:nvPr/>
        </p:nvPicPr>
        <p:blipFill>
          <a:blip r:embed="rId2"/>
          <a:stretch>
            <a:fillRect/>
          </a:stretch>
        </p:blipFill>
        <p:spPr>
          <a:xfrm>
            <a:off x="6965885" y="2296302"/>
            <a:ext cx="4695825" cy="4019550"/>
          </a:xfrm>
          <a:prstGeom prst="rect">
            <a:avLst/>
          </a:prstGeom>
        </p:spPr>
      </p:pic>
      <p:pic>
        <p:nvPicPr>
          <p:cNvPr id="4" name="Picture 3"/>
          <p:cNvPicPr>
            <a:picLocks noChangeAspect="1"/>
          </p:cNvPicPr>
          <p:nvPr/>
        </p:nvPicPr>
        <p:blipFill>
          <a:blip r:embed="rId3"/>
          <a:stretch>
            <a:fillRect/>
          </a:stretch>
        </p:blipFill>
        <p:spPr>
          <a:xfrm>
            <a:off x="586169" y="2419638"/>
            <a:ext cx="5201646" cy="3896214"/>
          </a:xfrm>
          <a:prstGeom prst="rect">
            <a:avLst/>
          </a:prstGeom>
        </p:spPr>
      </p:pic>
    </p:spTree>
    <p:extLst>
      <p:ext uri="{BB962C8B-B14F-4D97-AF65-F5344CB8AC3E}">
        <p14:creationId xmlns:p14="http://schemas.microsoft.com/office/powerpoint/2010/main" val="107361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3255"/>
            <a:ext cx="12192000" cy="6684745"/>
          </a:xfrm>
        </p:spPr>
        <p:txBody>
          <a:bodyPr>
            <a:normAutofit lnSpcReduction="10000"/>
          </a:bodyPr>
          <a:lstStyle/>
          <a:p>
            <a:pPr marL="0" indent="0" algn="ctr">
              <a:buNone/>
            </a:pPr>
            <a:r>
              <a:rPr lang="en-US" sz="4400" b="1" dirty="0">
                <a:solidFill>
                  <a:srgbClr val="FFFF00"/>
                </a:solidFill>
              </a:rPr>
              <a:t>How do you keep your heart from becoming </a:t>
            </a:r>
          </a:p>
          <a:p>
            <a:pPr marL="0" indent="0" algn="ctr">
              <a:buNone/>
            </a:pPr>
            <a:r>
              <a:rPr lang="en-US" sz="4400" b="1" dirty="0">
                <a:solidFill>
                  <a:srgbClr val="FFFF00"/>
                </a:solidFill>
              </a:rPr>
              <a:t>hard and rebellious against the Lord?</a:t>
            </a:r>
          </a:p>
          <a:p>
            <a:pPr marL="0" indent="0">
              <a:buNone/>
            </a:pPr>
            <a:r>
              <a:rPr lang="en-US" sz="3600" dirty="0"/>
              <a:t>1. Humble your self – </a:t>
            </a:r>
            <a:r>
              <a:rPr lang="en-US" sz="3600" i="1" dirty="0"/>
              <a:t>“Humble yourself…Confess your faults one to another…”</a:t>
            </a:r>
          </a:p>
          <a:p>
            <a:pPr marL="0" indent="0">
              <a:buNone/>
            </a:pPr>
            <a:r>
              <a:rPr lang="en-US" sz="3600" dirty="0"/>
              <a:t>2. Die to Self – </a:t>
            </a:r>
            <a:r>
              <a:rPr lang="en-US" sz="3600" i="1" dirty="0"/>
              <a:t>“If any man will come after me, let him deny himself…”</a:t>
            </a:r>
          </a:p>
          <a:p>
            <a:pPr marL="0" indent="0">
              <a:buNone/>
            </a:pPr>
            <a:r>
              <a:rPr lang="en-US" sz="3600" dirty="0"/>
              <a:t>3. Yielded to God’s will – </a:t>
            </a:r>
            <a:r>
              <a:rPr lang="en-US" sz="3600" i="1" dirty="0"/>
              <a:t>“Yield yourselves unto God…”</a:t>
            </a:r>
          </a:p>
          <a:p>
            <a:pPr marL="0" indent="0">
              <a:buNone/>
            </a:pPr>
            <a:r>
              <a:rPr lang="en-US" sz="3600" dirty="0"/>
              <a:t>4. Confess sin – </a:t>
            </a:r>
            <a:r>
              <a:rPr lang="en-US" sz="3600" i="1" dirty="0"/>
              <a:t>“If we confess our sin…”</a:t>
            </a:r>
          </a:p>
          <a:p>
            <a:pPr marL="0" indent="0">
              <a:buNone/>
            </a:pPr>
            <a:r>
              <a:rPr lang="en-US" sz="3600" dirty="0"/>
              <a:t>5. Repentant of sin – </a:t>
            </a:r>
            <a:r>
              <a:rPr lang="en-US" sz="3600" i="1" dirty="0"/>
              <a:t>“Repent therefore of this thy wickedness…”</a:t>
            </a:r>
          </a:p>
          <a:p>
            <a:pPr marL="0" indent="0">
              <a:buNone/>
            </a:pPr>
            <a:r>
              <a:rPr lang="en-US" sz="3600" dirty="0"/>
              <a:t>6. Forgive – </a:t>
            </a:r>
            <a:r>
              <a:rPr lang="en-US" sz="3600" i="1" dirty="0"/>
              <a:t>“Forgive, and ye shall be forgiven…”</a:t>
            </a:r>
          </a:p>
          <a:p>
            <a:pPr marL="0" indent="0">
              <a:buNone/>
            </a:pPr>
            <a:r>
              <a:rPr lang="en-US" sz="3600" dirty="0"/>
              <a:t>7. Clear your conscience – </a:t>
            </a:r>
            <a:r>
              <a:rPr lang="en-US" sz="3600" i="1" dirty="0"/>
              <a:t>“Always have a conscience void of offence…”</a:t>
            </a:r>
          </a:p>
          <a:p>
            <a:pPr marL="0" indent="0">
              <a:buNone/>
            </a:pPr>
            <a:endParaRPr lang="en-US" sz="3600" dirty="0"/>
          </a:p>
        </p:txBody>
      </p:sp>
    </p:spTree>
    <p:extLst>
      <p:ext uri="{BB962C8B-B14F-4D97-AF65-F5344CB8AC3E}">
        <p14:creationId xmlns:p14="http://schemas.microsoft.com/office/powerpoint/2010/main" val="7993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3722" y="150521"/>
            <a:ext cx="6668278" cy="6586181"/>
          </a:xfrm>
        </p:spPr>
        <p:txBody>
          <a:bodyPr>
            <a:normAutofit/>
          </a:bodyPr>
          <a:lstStyle/>
          <a:p>
            <a:pPr algn="ctr"/>
            <a:r>
              <a:rPr lang="en-US" sz="3600" i="1" dirty="0"/>
              <a:t>(Proverbs 4:23-27) </a:t>
            </a:r>
            <a:br>
              <a:rPr lang="en-US" sz="3600" i="1" dirty="0"/>
            </a:br>
            <a:r>
              <a:rPr lang="en-US" sz="3600" i="1" dirty="0"/>
              <a:t>“Keep thy heart with all diligence; for out of it are the issues of life. Put away from thee a froward mouth, and perverse lips put far from thee. Let thine eyes look right on, and let thine eyelids look straight before thee. Ponder the path of thy feet, and let all thy ways be established. Turn not to the right hand nor to the left.”</a:t>
            </a:r>
          </a:p>
        </p:txBody>
      </p:sp>
      <p:pic>
        <p:nvPicPr>
          <p:cNvPr id="3" name="Picture 2"/>
          <p:cNvPicPr>
            <a:picLocks noChangeAspect="1"/>
          </p:cNvPicPr>
          <p:nvPr/>
        </p:nvPicPr>
        <p:blipFill>
          <a:blip r:embed="rId2"/>
          <a:stretch>
            <a:fillRect/>
          </a:stretch>
        </p:blipFill>
        <p:spPr>
          <a:xfrm>
            <a:off x="462828" y="960663"/>
            <a:ext cx="4706240" cy="4965895"/>
          </a:xfrm>
          <a:prstGeom prst="rect">
            <a:avLst/>
          </a:prstGeom>
        </p:spPr>
      </p:pic>
    </p:spTree>
    <p:extLst>
      <p:ext uri="{BB962C8B-B14F-4D97-AF65-F5344CB8AC3E}">
        <p14:creationId xmlns:p14="http://schemas.microsoft.com/office/powerpoint/2010/main" val="294762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49" y="0"/>
            <a:ext cx="6096000" cy="2554545"/>
          </a:xfrm>
          <a:prstGeom prst="rect">
            <a:avLst/>
          </a:prstGeom>
        </p:spPr>
        <p:txBody>
          <a:bodyPr>
            <a:spAutoFit/>
          </a:bodyPr>
          <a:lstStyle/>
          <a:p>
            <a:pPr algn="ctr"/>
            <a:endParaRPr lang="en-US" sz="4000" dirty="0"/>
          </a:p>
          <a:p>
            <a:pPr algn="ctr"/>
            <a:r>
              <a:rPr lang="en-US" sz="4000" dirty="0"/>
              <a:t>Hardness of Heart: </a:t>
            </a:r>
          </a:p>
          <a:p>
            <a:pPr algn="ctr"/>
            <a:r>
              <a:rPr lang="en-US" sz="4000" dirty="0"/>
              <a:t>A Condition You May Have and Not Even Know it!</a:t>
            </a:r>
          </a:p>
        </p:txBody>
      </p:sp>
      <p:sp>
        <p:nvSpPr>
          <p:cNvPr id="4" name="Rectangle 3"/>
          <p:cNvSpPr/>
          <p:nvPr/>
        </p:nvSpPr>
        <p:spPr>
          <a:xfrm rot="290751">
            <a:off x="6352673" y="611950"/>
            <a:ext cx="5636009" cy="5016758"/>
          </a:xfrm>
          <a:prstGeom prst="rect">
            <a:avLst/>
          </a:prstGeom>
          <a:solidFill>
            <a:schemeClr val="bg1">
              <a:lumMod val="65000"/>
              <a:lumOff val="35000"/>
            </a:schemeClr>
          </a:solidFill>
          <a:ln w="38100">
            <a:solidFill>
              <a:schemeClr val="tx1"/>
            </a:solidFill>
          </a:ln>
        </p:spPr>
        <p:txBody>
          <a:bodyPr wrap="square">
            <a:spAutoFit/>
          </a:bodyPr>
          <a:lstStyle/>
          <a:p>
            <a:pPr algn="ctr"/>
            <a:r>
              <a:rPr lang="en-US" sz="4000" dirty="0">
                <a:effectLst>
                  <a:glow rad="101600">
                    <a:schemeClr val="bg1">
                      <a:alpha val="60000"/>
                    </a:schemeClr>
                  </a:glow>
                </a:effectLst>
              </a:rPr>
              <a:t>Quote: I used to think people with hard hearts were God-haters or, at the least, people in rebellion to Him. That’s what I used to think until the day the Lord showed me I had </a:t>
            </a:r>
          </a:p>
          <a:p>
            <a:pPr algn="ctr"/>
            <a:r>
              <a:rPr lang="en-US" sz="4000" dirty="0">
                <a:effectLst>
                  <a:glow rad="101600">
                    <a:schemeClr val="bg1">
                      <a:alpha val="60000"/>
                    </a:schemeClr>
                  </a:glow>
                </a:effectLst>
              </a:rPr>
              <a:t>a hard heart.</a:t>
            </a:r>
          </a:p>
        </p:txBody>
      </p:sp>
      <p:sp>
        <p:nvSpPr>
          <p:cNvPr id="5" name="Rectangle 4"/>
          <p:cNvSpPr/>
          <p:nvPr/>
        </p:nvSpPr>
        <p:spPr>
          <a:xfrm rot="21432428">
            <a:off x="295174" y="3074163"/>
            <a:ext cx="5422232" cy="2554545"/>
          </a:xfrm>
          <a:prstGeom prst="rect">
            <a:avLst/>
          </a:prstGeom>
          <a:solidFill>
            <a:schemeClr val="accent3"/>
          </a:solidFill>
          <a:ln w="28575">
            <a:solidFill>
              <a:schemeClr val="tx1"/>
            </a:solidFill>
          </a:ln>
          <a:effectLst>
            <a:glow rad="101600">
              <a:schemeClr val="bg1">
                <a:alpha val="60000"/>
              </a:schemeClr>
            </a:glow>
          </a:effectLst>
        </p:spPr>
        <p:txBody>
          <a:bodyPr wrap="square">
            <a:spAutoFit/>
          </a:bodyPr>
          <a:lstStyle/>
          <a:p>
            <a:pPr algn="ctr"/>
            <a:r>
              <a:rPr lang="en-US" sz="3200" i="1" dirty="0"/>
              <a:t> </a:t>
            </a:r>
            <a:r>
              <a:rPr lang="en-US" sz="3200" i="1" dirty="0">
                <a:effectLst>
                  <a:glow rad="101600">
                    <a:schemeClr val="bg1">
                      <a:alpha val="60000"/>
                    </a:schemeClr>
                  </a:glow>
                </a:effectLst>
              </a:rPr>
              <a:t>“Search me, O God, and know my heart: try me, and know my thoughts: And see if there be any wicked way in me, and lead me in the way everlasting.”</a:t>
            </a:r>
          </a:p>
        </p:txBody>
      </p:sp>
    </p:spTree>
    <p:extLst>
      <p:ext uri="{BB962C8B-B14F-4D97-AF65-F5344CB8AC3E}">
        <p14:creationId xmlns:p14="http://schemas.microsoft.com/office/powerpoint/2010/main" val="409724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314" r="6797"/>
          <a:stretch/>
        </p:blipFill>
        <p:spPr>
          <a:xfrm>
            <a:off x="0" y="0"/>
            <a:ext cx="12191980" cy="6857990"/>
          </a:xfrm>
          <a:prstGeom prst="rect">
            <a:avLst/>
          </a:prstGeom>
        </p:spPr>
      </p:pic>
      <p:sp>
        <p:nvSpPr>
          <p:cNvPr id="5"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71650" y="5254391"/>
            <a:ext cx="8867012" cy="774934"/>
          </a:xfrm>
          <a:noFill/>
        </p:spPr>
        <p:txBody>
          <a:bodyPr>
            <a:normAutofit/>
          </a:bodyPr>
          <a:lstStyle/>
          <a:p>
            <a:pPr algn="ctr"/>
            <a:r>
              <a:rPr lang="en-US" sz="4000" dirty="0">
                <a:solidFill>
                  <a:schemeClr val="bg1"/>
                </a:solidFill>
              </a:rPr>
              <a:t>What kind of heart do you have?</a:t>
            </a:r>
          </a:p>
        </p:txBody>
      </p:sp>
      <p:sp>
        <p:nvSpPr>
          <p:cNvPr id="4" name="Rectangle 3"/>
          <p:cNvSpPr/>
          <p:nvPr/>
        </p:nvSpPr>
        <p:spPr>
          <a:xfrm>
            <a:off x="3157155" y="10"/>
            <a:ext cx="6096000" cy="2062103"/>
          </a:xfrm>
          <a:prstGeom prst="rect">
            <a:avLst/>
          </a:prstGeom>
        </p:spPr>
        <p:txBody>
          <a:bodyPr>
            <a:spAutoFit/>
          </a:bodyPr>
          <a:lstStyle/>
          <a:p>
            <a:pPr algn="ctr"/>
            <a:r>
              <a:rPr lang="en-US" sz="3200" i="1" dirty="0">
                <a:solidFill>
                  <a:schemeClr val="bg1"/>
                </a:solidFill>
              </a:rPr>
              <a:t>Jeremiah 18:6</a:t>
            </a:r>
          </a:p>
          <a:p>
            <a:pPr algn="ctr"/>
            <a:r>
              <a:rPr lang="en-US" sz="3200" i="1" dirty="0">
                <a:solidFill>
                  <a:schemeClr val="bg1"/>
                </a:solidFill>
              </a:rPr>
              <a:t>“Behold, as the clay is in the potter's hand, so are ye in mine hand, O house of Israel.”</a:t>
            </a:r>
          </a:p>
        </p:txBody>
      </p:sp>
      <p:sp>
        <p:nvSpPr>
          <p:cNvPr id="6" name="Rectangle 5"/>
          <p:cNvSpPr/>
          <p:nvPr/>
        </p:nvSpPr>
        <p:spPr>
          <a:xfrm>
            <a:off x="9329778" y="568395"/>
            <a:ext cx="2617768" cy="83099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2400" i="1" dirty="0">
                <a:solidFill>
                  <a:schemeClr val="bg1"/>
                </a:solidFill>
              </a:rPr>
              <a:t>Eph. 4:32 </a:t>
            </a:r>
          </a:p>
          <a:p>
            <a:pPr algn="ctr"/>
            <a:r>
              <a:rPr lang="en-US" sz="2400" i="1" dirty="0">
                <a:solidFill>
                  <a:schemeClr val="bg1"/>
                </a:solidFill>
              </a:rPr>
              <a:t>“Be tenderhearted”</a:t>
            </a:r>
          </a:p>
        </p:txBody>
      </p:sp>
      <p:sp>
        <p:nvSpPr>
          <p:cNvPr id="7" name="Rectangle 6"/>
          <p:cNvSpPr/>
          <p:nvPr/>
        </p:nvSpPr>
        <p:spPr>
          <a:xfrm>
            <a:off x="79027" y="568394"/>
            <a:ext cx="3234604" cy="83099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2400" i="1" dirty="0">
                <a:solidFill>
                  <a:schemeClr val="bg1"/>
                </a:solidFill>
              </a:rPr>
              <a:t> Psalm 95:8 </a:t>
            </a:r>
          </a:p>
          <a:p>
            <a:pPr algn="ctr"/>
            <a:r>
              <a:rPr lang="en-US" sz="2400" i="1" dirty="0">
                <a:solidFill>
                  <a:schemeClr val="bg1"/>
                </a:solidFill>
              </a:rPr>
              <a:t>“Harden not your heart”</a:t>
            </a:r>
          </a:p>
        </p:txBody>
      </p:sp>
    </p:spTree>
    <p:extLst>
      <p:ext uri="{BB962C8B-B14F-4D97-AF65-F5344CB8AC3E}">
        <p14:creationId xmlns:p14="http://schemas.microsoft.com/office/powerpoint/2010/main" val="68069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117558"/>
          </a:xfrm>
        </p:spPr>
        <p:txBody>
          <a:bodyPr>
            <a:normAutofit/>
          </a:bodyPr>
          <a:lstStyle/>
          <a:p>
            <a:pPr algn="ctr"/>
            <a:r>
              <a:rPr lang="en-US" sz="4000" b="1" dirty="0">
                <a:effectLst>
                  <a:reflection blurRad="6350" stA="55000" endA="300" endPos="45500" dir="5400000" sy="-100000" algn="bl" rotWithShape="0"/>
                </a:effectLst>
              </a:rPr>
              <a:t>Don’t let Satan Steal the Word of God out of your Heart</a:t>
            </a:r>
          </a:p>
        </p:txBody>
      </p:sp>
      <p:pic>
        <p:nvPicPr>
          <p:cNvPr id="3" name="Picture 2"/>
          <p:cNvPicPr>
            <a:picLocks noChangeAspect="1"/>
          </p:cNvPicPr>
          <p:nvPr/>
        </p:nvPicPr>
        <p:blipFill>
          <a:blip r:embed="rId2"/>
          <a:stretch>
            <a:fillRect/>
          </a:stretch>
        </p:blipFill>
        <p:spPr>
          <a:xfrm rot="19661948">
            <a:off x="7723778" y="3139380"/>
            <a:ext cx="4012227" cy="2868576"/>
          </a:xfrm>
          <a:prstGeom prst="rect">
            <a:avLst/>
          </a:prstGeom>
        </p:spPr>
      </p:pic>
      <p:pic>
        <p:nvPicPr>
          <p:cNvPr id="4" name="Picture 3"/>
          <p:cNvPicPr>
            <a:picLocks noChangeAspect="1"/>
          </p:cNvPicPr>
          <p:nvPr/>
        </p:nvPicPr>
        <p:blipFill>
          <a:blip r:embed="rId3"/>
          <a:stretch>
            <a:fillRect/>
          </a:stretch>
        </p:blipFill>
        <p:spPr>
          <a:xfrm rot="1230639">
            <a:off x="390236" y="3319362"/>
            <a:ext cx="3943584" cy="2940978"/>
          </a:xfrm>
          <a:prstGeom prst="rect">
            <a:avLst/>
          </a:prstGeom>
        </p:spPr>
      </p:pic>
      <p:pic>
        <p:nvPicPr>
          <p:cNvPr id="5" name="Picture 4"/>
          <p:cNvPicPr>
            <a:picLocks noChangeAspect="1"/>
          </p:cNvPicPr>
          <p:nvPr/>
        </p:nvPicPr>
        <p:blipFill>
          <a:blip r:embed="rId4"/>
          <a:stretch>
            <a:fillRect/>
          </a:stretch>
        </p:blipFill>
        <p:spPr>
          <a:xfrm>
            <a:off x="3592287" y="1903557"/>
            <a:ext cx="5290748" cy="3528967"/>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383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a:t>
            </a:r>
            <a:r>
              <a:rPr lang="en-US" sz="3600" i="1" u="sng" dirty="0"/>
              <a:t>corrupt</a:t>
            </a:r>
            <a:r>
              <a:rPr lang="en-US" sz="3600" i="1" dirty="0"/>
              <a:t> the word of God.”</a:t>
            </a:r>
          </a:p>
          <a:p>
            <a:pPr algn="ctr"/>
            <a:r>
              <a:rPr lang="en-US" sz="3600" i="1" dirty="0"/>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snare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endeavoured the more abundantly to see your face with great desire. Wherefore we would have come unto you, even I Paul, once and again; but Satan hindered us.”</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algn="ctr"/>
            <a:r>
              <a:rPr lang="en-US" sz="3200" i="1" dirty="0"/>
              <a:t>“Then said he unto me, Fear not, Daniel: for from the first day that thou didst set thine heart to understand, and to chasten thyself before thy God, thy words were heard, and I am come for thy words. But the prince of the kingdom of Persia </a:t>
            </a:r>
            <a:r>
              <a:rPr lang="en-US" sz="3200" i="1" u="sng" dirty="0"/>
              <a:t>(Satan) withstood me one and twenty days</a:t>
            </a:r>
            <a:r>
              <a:rPr lang="en-US" sz="3200" i="1" dirty="0"/>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2560</TotalTime>
  <Words>1803</Words>
  <Application>Microsoft Office PowerPoint</Application>
  <PresentationFormat>Widescreen</PresentationFormat>
  <Paragraphs>105</Paragraphs>
  <Slides>44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How Satan Steals the Word of God from Human Hearts</vt:lpstr>
      <vt:lpstr>Matthew Chapter 13</vt:lpstr>
      <vt:lpstr>PowerPoint Presentation</vt:lpstr>
      <vt:lpstr>PowerPoint Presentation</vt:lpstr>
      <vt:lpstr>PowerPoint Presentation</vt:lpstr>
      <vt:lpstr>PowerPoint Presentation</vt:lpstr>
      <vt:lpstr>PowerPoint Presentation</vt:lpstr>
      <vt:lpstr>PowerPoint Presentation</vt:lpstr>
      <vt:lpstr>“But other fell into good ground, and brought forth fruit, some an hundredfold, some sixtyfold, some thirtyfold.”</vt:lpstr>
      <vt:lpstr>(Matthew 13:18) “Hear ye therefore the parable of the sower.”</vt:lpstr>
      <vt:lpstr> “Hear ye therefore the parable of the sower. When any one heareth the word of the kingdom, and understandeth it not, then cometh the wicked one, and catcheth away that which was sown in his heart. This is he which received seed by the way side.”   (Matthew 13:18-19)</vt:lpstr>
      <vt:lpstr>(Matthew 13:19) “When any one heareth the word of the kingdom, and understandeth it not, then cometh the wicked one, and catcheth away that which was sown in his heart. This is he which received seed by the way side.”</vt:lpstr>
      <vt:lpstr>How Satan seals the Word of God from our hearts</vt:lpstr>
      <vt:lpstr>Way Side Soil</vt:lpstr>
      <vt:lpstr>PowerPoint Presentation</vt:lpstr>
      <vt:lpstr>The Provocation</vt:lpstr>
      <vt:lpstr>PowerPoint Presentation</vt:lpstr>
      <vt:lpstr>The Provocation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Hardness of heart is a provocation against God </vt:lpstr>
      <vt:lpstr>PowerPoint Presentation</vt:lpstr>
      <vt:lpstr>PowerPoint Presentation</vt:lpstr>
      <vt:lpstr>“Is not my word like as a fire? saith the LORD; and like a hammer that breaketh the rock in pieces?” (Jeremiah 23:29)</vt:lpstr>
      <vt:lpstr>PowerPoint Presentation</vt:lpstr>
      <vt:lpstr>(Proverbs 4:23-27)  “Keep thy heart with all diligence; for out of it are the issues of life. Put away from thee a froward mouth, and perverse lips put far from thee. Let thine eyes look right on, and let thine eyelids look straight before thee. Ponder the path of thy feet, and let all thy ways be established. Turn not to the right hand nor to the left.”</vt:lpstr>
      <vt:lpstr>PowerPoint Presentation</vt:lpstr>
      <vt:lpstr>What kind of heart do you have?</vt:lpstr>
      <vt:lpstr>Don’t let Satan Steal the Word of God out of your Heart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69</cp:revision>
  <dcterms:created xsi:type="dcterms:W3CDTF">2016-12-27T19:02:43Z</dcterms:created>
  <dcterms:modified xsi:type="dcterms:W3CDTF">2017-01-18T22:34:29Z</dcterms:modified>
</cp:coreProperties>
</file>