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5"/>
  </p:notesMasterIdLst>
  <p:sldIdLst>
    <p:sldId id="257" r:id="rId2"/>
    <p:sldId id="258" r:id="rId3"/>
    <p:sldId id="259" r:id="rId4"/>
    <p:sldId id="260" r:id="rId5"/>
    <p:sldId id="261" r:id="rId6"/>
    <p:sldId id="336" r:id="rId7"/>
    <p:sldId id="263" r:id="rId8"/>
    <p:sldId id="264" r:id="rId9"/>
    <p:sldId id="265" r:id="rId10"/>
    <p:sldId id="267" r:id="rId11"/>
    <p:sldId id="340" r:id="rId12"/>
    <p:sldId id="266" r:id="rId13"/>
    <p:sldId id="337" r:id="rId14"/>
    <p:sldId id="348" r:id="rId15"/>
    <p:sldId id="328" r:id="rId16"/>
    <p:sldId id="268" r:id="rId17"/>
    <p:sldId id="295" r:id="rId18"/>
    <p:sldId id="296" r:id="rId19"/>
    <p:sldId id="349" r:id="rId20"/>
    <p:sldId id="311" r:id="rId21"/>
    <p:sldId id="298" r:id="rId22"/>
    <p:sldId id="339" r:id="rId23"/>
    <p:sldId id="273" r:id="rId24"/>
    <p:sldId id="342" r:id="rId25"/>
    <p:sldId id="272" r:id="rId26"/>
    <p:sldId id="294" r:id="rId27"/>
    <p:sldId id="276" r:id="rId28"/>
    <p:sldId id="277" r:id="rId29"/>
    <p:sldId id="343" r:id="rId30"/>
    <p:sldId id="344" r:id="rId31"/>
    <p:sldId id="345" r:id="rId32"/>
    <p:sldId id="346" r:id="rId33"/>
    <p:sldId id="281" r:id="rId34"/>
    <p:sldId id="282" r:id="rId35"/>
    <p:sldId id="283" r:id="rId36"/>
    <p:sldId id="284" r:id="rId37"/>
    <p:sldId id="292" r:id="rId38"/>
    <p:sldId id="288" r:id="rId39"/>
    <p:sldId id="289" r:id="rId40"/>
    <p:sldId id="293" r:id="rId41"/>
    <p:sldId id="269" r:id="rId42"/>
    <p:sldId id="302" r:id="rId43"/>
    <p:sldId id="307" r:id="rId44"/>
    <p:sldId id="308" r:id="rId45"/>
    <p:sldId id="315" r:id="rId46"/>
    <p:sldId id="316" r:id="rId47"/>
    <p:sldId id="317" r:id="rId48"/>
    <p:sldId id="329" r:id="rId49"/>
    <p:sldId id="318" r:id="rId50"/>
    <p:sldId id="322" r:id="rId51"/>
    <p:sldId id="323" r:id="rId52"/>
    <p:sldId id="313" r:id="rId53"/>
    <p:sldId id="324" r:id="rId54"/>
    <p:sldId id="309" r:id="rId55"/>
    <p:sldId id="299" r:id="rId56"/>
    <p:sldId id="301" r:id="rId57"/>
    <p:sldId id="274" r:id="rId58"/>
    <p:sldId id="271" r:id="rId59"/>
    <p:sldId id="275" r:id="rId60"/>
    <p:sldId id="306" r:id="rId61"/>
    <p:sldId id="303" r:id="rId62"/>
    <p:sldId id="304" r:id="rId63"/>
    <p:sldId id="297" r:id="rId64"/>
    <p:sldId id="310" r:id="rId65"/>
    <p:sldId id="326" r:id="rId66"/>
    <p:sldId id="338" r:id="rId67"/>
    <p:sldId id="325" r:id="rId68"/>
    <p:sldId id="335" r:id="rId69"/>
    <p:sldId id="330" r:id="rId70"/>
    <p:sldId id="331" r:id="rId71"/>
    <p:sldId id="332" r:id="rId72"/>
    <p:sldId id="333" r:id="rId73"/>
    <p:sldId id="334"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682" autoAdjust="0"/>
    <p:restoredTop sz="94660"/>
  </p:normalViewPr>
  <p:slideViewPr>
    <p:cSldViewPr snapToGrid="0">
      <p:cViewPr varScale="1">
        <p:scale>
          <a:sx n="112" d="100"/>
          <a:sy n="112" d="100"/>
        </p:scale>
        <p:origin x="16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B17E8B-B928-40CB-A712-7FA628EC9D94}" type="datetimeFigureOut">
              <a:rPr lang="en-US" smtClean="0"/>
              <a:t>1/5/2017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203D9C-BD45-4BF4-B737-A6735436CBA7}" type="slidenum">
              <a:rPr lang="en-US" smtClean="0"/>
              <a:t>‹#›</a:t>
            </a:fld>
            <a:endParaRPr lang="en-US" dirty="0"/>
          </a:p>
        </p:txBody>
      </p:sp>
    </p:spTree>
    <p:extLst>
      <p:ext uri="{BB962C8B-B14F-4D97-AF65-F5344CB8AC3E}">
        <p14:creationId xmlns:p14="http://schemas.microsoft.com/office/powerpoint/2010/main" val="1011784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5</a:t>
            </a:fld>
            <a:endParaRPr lang="en-US" dirty="0"/>
          </a:p>
        </p:txBody>
      </p:sp>
    </p:spTree>
    <p:extLst>
      <p:ext uri="{BB962C8B-B14F-4D97-AF65-F5344CB8AC3E}">
        <p14:creationId xmlns:p14="http://schemas.microsoft.com/office/powerpoint/2010/main" val="4184235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28</a:t>
            </a:fld>
            <a:endParaRPr lang="en-US" dirty="0"/>
          </a:p>
        </p:txBody>
      </p:sp>
    </p:spTree>
    <p:extLst>
      <p:ext uri="{BB962C8B-B14F-4D97-AF65-F5344CB8AC3E}">
        <p14:creationId xmlns:p14="http://schemas.microsoft.com/office/powerpoint/2010/main" val="243777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29</a:t>
            </a:fld>
            <a:endParaRPr lang="en-US" dirty="0"/>
          </a:p>
        </p:txBody>
      </p:sp>
    </p:spTree>
    <p:extLst>
      <p:ext uri="{BB962C8B-B14F-4D97-AF65-F5344CB8AC3E}">
        <p14:creationId xmlns:p14="http://schemas.microsoft.com/office/powerpoint/2010/main" val="3844548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30</a:t>
            </a:fld>
            <a:endParaRPr lang="en-US" dirty="0"/>
          </a:p>
        </p:txBody>
      </p:sp>
    </p:spTree>
    <p:extLst>
      <p:ext uri="{BB962C8B-B14F-4D97-AF65-F5344CB8AC3E}">
        <p14:creationId xmlns:p14="http://schemas.microsoft.com/office/powerpoint/2010/main" val="209373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31</a:t>
            </a:fld>
            <a:endParaRPr lang="en-US" dirty="0"/>
          </a:p>
        </p:txBody>
      </p:sp>
    </p:spTree>
    <p:extLst>
      <p:ext uri="{BB962C8B-B14F-4D97-AF65-F5344CB8AC3E}">
        <p14:creationId xmlns:p14="http://schemas.microsoft.com/office/powerpoint/2010/main" val="2706693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33</a:t>
            </a:fld>
            <a:endParaRPr lang="en-US" dirty="0"/>
          </a:p>
        </p:txBody>
      </p:sp>
    </p:spTree>
    <p:extLst>
      <p:ext uri="{BB962C8B-B14F-4D97-AF65-F5344CB8AC3E}">
        <p14:creationId xmlns:p14="http://schemas.microsoft.com/office/powerpoint/2010/main" val="2568361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BB9EEA-8A47-4FCA-96EA-677DA75AE668}" type="datetimeFigureOut">
              <a:rPr lang="en-US" smtClean="0"/>
              <a:t>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3C93CE-1A38-47B1-A931-87C78D929922}" type="slidenum">
              <a:rPr lang="en-US" smtClean="0"/>
              <a:t>‹#›</a:t>
            </a:fld>
            <a:endParaRPr lang="en-US" dirty="0"/>
          </a:p>
        </p:txBody>
      </p:sp>
    </p:spTree>
    <p:extLst>
      <p:ext uri="{BB962C8B-B14F-4D97-AF65-F5344CB8AC3E}">
        <p14:creationId xmlns:p14="http://schemas.microsoft.com/office/powerpoint/2010/main" val="1365188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BB9EEA-8A47-4FCA-96EA-677DA75AE668}" type="datetimeFigureOut">
              <a:rPr lang="en-US" smtClean="0"/>
              <a:t>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3C93CE-1A38-47B1-A931-87C78D929922}" type="slidenum">
              <a:rPr lang="en-US" smtClean="0"/>
              <a:t>‹#›</a:t>
            </a:fld>
            <a:endParaRPr lang="en-US" dirty="0"/>
          </a:p>
        </p:txBody>
      </p:sp>
    </p:spTree>
    <p:extLst>
      <p:ext uri="{BB962C8B-B14F-4D97-AF65-F5344CB8AC3E}">
        <p14:creationId xmlns:p14="http://schemas.microsoft.com/office/powerpoint/2010/main" val="116813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BB9EEA-8A47-4FCA-96EA-677DA75AE668}" type="datetimeFigureOut">
              <a:rPr lang="en-US" smtClean="0"/>
              <a:t>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3C93CE-1A38-47B1-A931-87C78D929922}" type="slidenum">
              <a:rPr lang="en-US" smtClean="0"/>
              <a:t>‹#›</a:t>
            </a:fld>
            <a:endParaRPr lang="en-US" dirty="0"/>
          </a:p>
        </p:txBody>
      </p:sp>
    </p:spTree>
    <p:extLst>
      <p:ext uri="{BB962C8B-B14F-4D97-AF65-F5344CB8AC3E}">
        <p14:creationId xmlns:p14="http://schemas.microsoft.com/office/powerpoint/2010/main" val="2354973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BB9EEA-8A47-4FCA-96EA-677DA75AE668}" type="datetimeFigureOut">
              <a:rPr lang="en-US" smtClean="0"/>
              <a:t>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3C93CE-1A38-47B1-A931-87C78D929922}" type="slidenum">
              <a:rPr lang="en-US" smtClean="0"/>
              <a:t>‹#›</a:t>
            </a:fld>
            <a:endParaRPr lang="en-US" dirty="0"/>
          </a:p>
        </p:txBody>
      </p:sp>
    </p:spTree>
    <p:extLst>
      <p:ext uri="{BB962C8B-B14F-4D97-AF65-F5344CB8AC3E}">
        <p14:creationId xmlns:p14="http://schemas.microsoft.com/office/powerpoint/2010/main" val="188740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CBB9EEA-8A47-4FCA-96EA-677DA75AE668}" type="datetimeFigureOut">
              <a:rPr lang="en-US" smtClean="0"/>
              <a:t>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3C93CE-1A38-47B1-A931-87C78D929922}" type="slidenum">
              <a:rPr lang="en-US" smtClean="0"/>
              <a:t>‹#›</a:t>
            </a:fld>
            <a:endParaRPr lang="en-US" dirty="0"/>
          </a:p>
        </p:txBody>
      </p:sp>
    </p:spTree>
    <p:extLst>
      <p:ext uri="{BB962C8B-B14F-4D97-AF65-F5344CB8AC3E}">
        <p14:creationId xmlns:p14="http://schemas.microsoft.com/office/powerpoint/2010/main" val="136151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BB9EEA-8A47-4FCA-96EA-677DA75AE668}" type="datetimeFigureOut">
              <a:rPr lang="en-US" smtClean="0"/>
              <a:t>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3C93CE-1A38-47B1-A931-87C78D929922}" type="slidenum">
              <a:rPr lang="en-US" smtClean="0"/>
              <a:t>‹#›</a:t>
            </a:fld>
            <a:endParaRPr lang="en-US" dirty="0"/>
          </a:p>
        </p:txBody>
      </p:sp>
    </p:spTree>
    <p:extLst>
      <p:ext uri="{BB962C8B-B14F-4D97-AF65-F5344CB8AC3E}">
        <p14:creationId xmlns:p14="http://schemas.microsoft.com/office/powerpoint/2010/main" val="253937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BB9EEA-8A47-4FCA-96EA-677DA75AE668}" type="datetimeFigureOut">
              <a:rPr lang="en-US" smtClean="0"/>
              <a:t>1/5/2017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B3C93CE-1A38-47B1-A931-87C78D929922}" type="slidenum">
              <a:rPr lang="en-US" smtClean="0"/>
              <a:t>‹#›</a:t>
            </a:fld>
            <a:endParaRPr lang="en-US" dirty="0"/>
          </a:p>
        </p:txBody>
      </p:sp>
    </p:spTree>
    <p:extLst>
      <p:ext uri="{BB962C8B-B14F-4D97-AF65-F5344CB8AC3E}">
        <p14:creationId xmlns:p14="http://schemas.microsoft.com/office/powerpoint/2010/main" val="423954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BB9EEA-8A47-4FCA-96EA-677DA75AE668}" type="datetimeFigureOut">
              <a:rPr lang="en-US" smtClean="0"/>
              <a:t>1/5/2017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B3C93CE-1A38-47B1-A931-87C78D929922}" type="slidenum">
              <a:rPr lang="en-US" smtClean="0"/>
              <a:t>‹#›</a:t>
            </a:fld>
            <a:endParaRPr lang="en-US" dirty="0"/>
          </a:p>
        </p:txBody>
      </p:sp>
    </p:spTree>
    <p:extLst>
      <p:ext uri="{BB962C8B-B14F-4D97-AF65-F5344CB8AC3E}">
        <p14:creationId xmlns:p14="http://schemas.microsoft.com/office/powerpoint/2010/main" val="2722794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BB9EEA-8A47-4FCA-96EA-677DA75AE668}" type="datetimeFigureOut">
              <a:rPr lang="en-US" smtClean="0"/>
              <a:t>1/5/2017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B3C93CE-1A38-47B1-A931-87C78D929922}" type="slidenum">
              <a:rPr lang="en-US" smtClean="0"/>
              <a:t>‹#›</a:t>
            </a:fld>
            <a:endParaRPr lang="en-US" dirty="0"/>
          </a:p>
        </p:txBody>
      </p:sp>
    </p:spTree>
    <p:extLst>
      <p:ext uri="{BB962C8B-B14F-4D97-AF65-F5344CB8AC3E}">
        <p14:creationId xmlns:p14="http://schemas.microsoft.com/office/powerpoint/2010/main" val="360698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BB9EEA-8A47-4FCA-96EA-677DA75AE668}" type="datetimeFigureOut">
              <a:rPr lang="en-US" smtClean="0"/>
              <a:t>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3C93CE-1A38-47B1-A931-87C78D929922}" type="slidenum">
              <a:rPr lang="en-US" smtClean="0"/>
              <a:t>‹#›</a:t>
            </a:fld>
            <a:endParaRPr lang="en-US" dirty="0"/>
          </a:p>
        </p:txBody>
      </p:sp>
    </p:spTree>
    <p:extLst>
      <p:ext uri="{BB962C8B-B14F-4D97-AF65-F5344CB8AC3E}">
        <p14:creationId xmlns:p14="http://schemas.microsoft.com/office/powerpoint/2010/main" val="1322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BB9EEA-8A47-4FCA-96EA-677DA75AE668}" type="datetimeFigureOut">
              <a:rPr lang="en-US" smtClean="0"/>
              <a:t>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3C93CE-1A38-47B1-A931-87C78D929922}" type="slidenum">
              <a:rPr lang="en-US" smtClean="0"/>
              <a:t>‹#›</a:t>
            </a:fld>
            <a:endParaRPr lang="en-US" dirty="0"/>
          </a:p>
        </p:txBody>
      </p:sp>
    </p:spTree>
    <p:extLst>
      <p:ext uri="{BB962C8B-B14F-4D97-AF65-F5344CB8AC3E}">
        <p14:creationId xmlns:p14="http://schemas.microsoft.com/office/powerpoint/2010/main" val="218841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BB9EEA-8A47-4FCA-96EA-677DA75AE668}" type="datetimeFigureOut">
              <a:rPr lang="en-US" smtClean="0"/>
              <a:t>1/5/2017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3C93CE-1A38-47B1-A931-87C78D929922}" type="slidenum">
              <a:rPr lang="en-US" smtClean="0"/>
              <a:t>‹#›</a:t>
            </a:fld>
            <a:endParaRPr lang="en-US" dirty="0"/>
          </a:p>
        </p:txBody>
      </p:sp>
    </p:spTree>
    <p:extLst>
      <p:ext uri="{BB962C8B-B14F-4D97-AF65-F5344CB8AC3E}">
        <p14:creationId xmlns:p14="http://schemas.microsoft.com/office/powerpoint/2010/main" val="326076830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8.png"/><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82" y="76200"/>
            <a:ext cx="51435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57471"/>
            <a:ext cx="36576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550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367" y="-182752"/>
            <a:ext cx="10515600" cy="1325563"/>
          </a:xfrm>
        </p:spPr>
        <p:txBody>
          <a:bodyPr/>
          <a:lstStyle/>
          <a:p>
            <a:pPr algn="ctr"/>
            <a:r>
              <a:rPr lang="en-US" b="1" dirty="0">
                <a:solidFill>
                  <a:srgbClr val="FFFF00"/>
                </a:solidFill>
              </a:rPr>
              <a:t>Satan blinds men from the truth of God’s Word</a:t>
            </a:r>
          </a:p>
        </p:txBody>
      </p:sp>
      <p:pic>
        <p:nvPicPr>
          <p:cNvPr id="4" name="Picture 3"/>
          <p:cNvPicPr>
            <a:picLocks noChangeAspect="1"/>
          </p:cNvPicPr>
          <p:nvPr/>
        </p:nvPicPr>
        <p:blipFill>
          <a:blip r:embed="rId2"/>
          <a:stretch>
            <a:fillRect/>
          </a:stretch>
        </p:blipFill>
        <p:spPr>
          <a:xfrm rot="21343988">
            <a:off x="279066" y="1985015"/>
            <a:ext cx="4589647" cy="3442235"/>
          </a:xfrm>
          <a:prstGeom prst="rect">
            <a:avLst/>
          </a:prstGeom>
        </p:spPr>
      </p:pic>
      <p:sp>
        <p:nvSpPr>
          <p:cNvPr id="5" name="Rectangle 4"/>
          <p:cNvSpPr/>
          <p:nvPr/>
        </p:nvSpPr>
        <p:spPr>
          <a:xfrm>
            <a:off x="5621867" y="1652300"/>
            <a:ext cx="6308857" cy="5016758"/>
          </a:xfrm>
          <a:prstGeom prst="rect">
            <a:avLst/>
          </a:prstGeom>
        </p:spPr>
        <p:txBody>
          <a:bodyPr wrap="square">
            <a:spAutoFit/>
          </a:bodyPr>
          <a:lstStyle/>
          <a:p>
            <a:pPr algn="ctr"/>
            <a:r>
              <a:rPr lang="en-US" sz="4000" i="1" dirty="0"/>
              <a:t> “Having the understanding darkened, being alienated from the life of God through the ignorance that is in them, because of the </a:t>
            </a:r>
            <a:r>
              <a:rPr lang="en-US" sz="4000" i="1" u="sng" dirty="0"/>
              <a:t>blindness</a:t>
            </a:r>
            <a:r>
              <a:rPr lang="en-US" sz="4000" i="1" dirty="0"/>
              <a:t> </a:t>
            </a:r>
          </a:p>
          <a:p>
            <a:pPr algn="ctr"/>
            <a:r>
              <a:rPr lang="en-US" sz="4000" i="1" dirty="0"/>
              <a:t>of their heart.” </a:t>
            </a:r>
          </a:p>
          <a:p>
            <a:pPr algn="ctr"/>
            <a:r>
              <a:rPr lang="en-US" sz="4000" i="1" dirty="0"/>
              <a:t> (Eph. 4:18) </a:t>
            </a:r>
            <a:br>
              <a:rPr lang="en-US" sz="4000" i="1" dirty="0"/>
            </a:br>
            <a:endParaRPr lang="en-US" sz="4000" dirty="0"/>
          </a:p>
        </p:txBody>
      </p:sp>
    </p:spTree>
    <p:extLst>
      <p:ext uri="{BB962C8B-B14F-4D97-AF65-F5344CB8AC3E}">
        <p14:creationId xmlns:p14="http://schemas.microsoft.com/office/powerpoint/2010/main" val="152952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62683" y="685800"/>
            <a:ext cx="9992187" cy="561560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1646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0555"/>
            <a:ext cx="12192000" cy="6858000"/>
          </a:xfrm>
        </p:spPr>
        <p:txBody>
          <a:bodyPr>
            <a:normAutofit/>
          </a:bodyPr>
          <a:lstStyle/>
          <a:p>
            <a:pPr marL="0" indent="0" algn="ctr">
              <a:buNone/>
            </a:pPr>
            <a:r>
              <a:rPr lang="en-US" sz="3200" i="1" dirty="0"/>
              <a:t>(2 Corinthians 4:1-7)</a:t>
            </a:r>
          </a:p>
          <a:p>
            <a:pPr marL="0" indent="0" algn="ctr">
              <a:buNone/>
            </a:pPr>
            <a:r>
              <a:rPr lang="en-US" sz="3200" i="1" dirty="0"/>
              <a:t>“Therefore seeing we have this ministry, as we have received mercy, we faint not; But have renounced the hidden things of dishonesty, not walking in craftiness, nor </a:t>
            </a:r>
            <a:r>
              <a:rPr lang="en-US" sz="3200" i="1" u="sng" dirty="0"/>
              <a:t>handling the word of God deceitfully</a:t>
            </a:r>
            <a:r>
              <a:rPr lang="en-US" sz="3200" i="1" dirty="0"/>
              <a:t>; but by manifestation of the truth commending ourselves to every man's conscience in the sight of God. But if our gospel be hid, it is hid to them that are lost: In whom </a:t>
            </a:r>
            <a:r>
              <a:rPr lang="en-US" sz="3200" i="1" u="sng" dirty="0">
                <a:solidFill>
                  <a:srgbClr val="FFFF00"/>
                </a:solidFill>
              </a:rPr>
              <a:t>the god of this world hath blinded the minds of them which believe not</a:t>
            </a:r>
            <a:r>
              <a:rPr lang="en-US" sz="3200" i="1" dirty="0"/>
              <a:t>, lest the light of the glorious gospel of Christ, who is the image of God, should shine unto them. For we preach not ourselves, but Christ Jesus the Lord; and ourselves your servants for Jesus' sake. For God, who commanded the light to shine out of darkness, hath shined in our hearts, to give the light of the knowledge of the glory of God in the face of Jesus Christ. But we have this treasure in earthen vessels, that the excellency of the power may be of God, and not of us.” </a:t>
            </a:r>
          </a:p>
          <a:p>
            <a:pPr algn="ctr"/>
            <a:endParaRPr lang="en-US" sz="3200" i="1" dirty="0"/>
          </a:p>
        </p:txBody>
      </p:sp>
    </p:spTree>
    <p:extLst>
      <p:ext uri="{BB962C8B-B14F-4D97-AF65-F5344CB8AC3E}">
        <p14:creationId xmlns:p14="http://schemas.microsoft.com/office/powerpoint/2010/main" val="2090123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0" y="0"/>
            <a:ext cx="13716000" cy="6858000"/>
          </a:xfrm>
          <a:prstGeom prst="rect">
            <a:avLst/>
          </a:prstGeom>
        </p:spPr>
      </p:pic>
      <p:pic>
        <p:nvPicPr>
          <p:cNvPr id="3" name="Picture 2"/>
          <p:cNvPicPr>
            <a:picLocks noChangeAspect="1"/>
          </p:cNvPicPr>
          <p:nvPr/>
        </p:nvPicPr>
        <p:blipFill>
          <a:blip r:embed="rId3"/>
          <a:stretch>
            <a:fillRect/>
          </a:stretch>
        </p:blipFill>
        <p:spPr>
          <a:xfrm>
            <a:off x="4902201" y="572756"/>
            <a:ext cx="7450666" cy="6169687"/>
          </a:xfrm>
          <a:prstGeom prst="rect">
            <a:avLst/>
          </a:prstGeom>
          <a:effectLst>
            <a:glow rad="101600">
              <a:schemeClr val="bg1">
                <a:alpha val="60000"/>
              </a:schemeClr>
            </a:glow>
          </a:effectLst>
        </p:spPr>
      </p:pic>
    </p:spTree>
    <p:extLst>
      <p:ext uri="{BB962C8B-B14F-4D97-AF65-F5344CB8AC3E}">
        <p14:creationId xmlns:p14="http://schemas.microsoft.com/office/powerpoint/2010/main" val="319154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0" y="0"/>
            <a:ext cx="13716000" cy="6858000"/>
          </a:xfrm>
          <a:prstGeom prst="rect">
            <a:avLst/>
          </a:prstGeom>
        </p:spPr>
      </p:pic>
      <p:pic>
        <p:nvPicPr>
          <p:cNvPr id="5" name="Picture 4"/>
          <p:cNvPicPr>
            <a:picLocks noChangeAspect="1"/>
          </p:cNvPicPr>
          <p:nvPr/>
        </p:nvPicPr>
        <p:blipFill>
          <a:blip r:embed="rId3"/>
          <a:stretch>
            <a:fillRect/>
          </a:stretch>
        </p:blipFill>
        <p:spPr>
          <a:xfrm>
            <a:off x="5528494" y="592268"/>
            <a:ext cx="6663506" cy="5474682"/>
          </a:xfrm>
          <a:prstGeom prst="rect">
            <a:avLst/>
          </a:prstGeom>
        </p:spPr>
      </p:pic>
    </p:spTree>
    <p:extLst>
      <p:ext uri="{BB962C8B-B14F-4D97-AF65-F5344CB8AC3E}">
        <p14:creationId xmlns:p14="http://schemas.microsoft.com/office/powerpoint/2010/main" val="551670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08895" y="1163540"/>
            <a:ext cx="6727970" cy="4524315"/>
          </a:xfrm>
          <a:prstGeom prst="rect">
            <a:avLst/>
          </a:prstGeom>
        </p:spPr>
        <p:txBody>
          <a:bodyPr wrap="square">
            <a:spAutoFit/>
          </a:bodyPr>
          <a:lstStyle/>
          <a:p>
            <a:pPr algn="ctr"/>
            <a:r>
              <a:rPr lang="en-US" sz="3600" i="1" dirty="0"/>
              <a:t>(Acts 26:18)</a:t>
            </a:r>
          </a:p>
          <a:p>
            <a:pPr algn="ctr"/>
            <a:r>
              <a:rPr lang="en-US" sz="3600" i="1" dirty="0"/>
              <a:t>“To </a:t>
            </a:r>
            <a:r>
              <a:rPr lang="en-US" sz="3600" i="1" u="sng" dirty="0"/>
              <a:t>open their eyes</a:t>
            </a:r>
            <a:r>
              <a:rPr lang="en-US" sz="3600" i="1" dirty="0"/>
              <a:t>, and to turn them from darkness to light, and from the power of Satan unto God, that they may receive forgiveness of sins, and inheritance among them which are sanctified by faith that is in me.”</a:t>
            </a:r>
          </a:p>
        </p:txBody>
      </p:sp>
      <p:pic>
        <p:nvPicPr>
          <p:cNvPr id="3" name="Picture 2"/>
          <p:cNvPicPr>
            <a:picLocks noChangeAspect="1"/>
          </p:cNvPicPr>
          <p:nvPr/>
        </p:nvPicPr>
        <p:blipFill>
          <a:blip r:embed="rId2"/>
          <a:stretch>
            <a:fillRect/>
          </a:stretch>
        </p:blipFill>
        <p:spPr>
          <a:xfrm>
            <a:off x="0" y="407001"/>
            <a:ext cx="4979292" cy="6037392"/>
          </a:xfrm>
          <a:prstGeom prst="rect">
            <a:avLst/>
          </a:prstGeom>
        </p:spPr>
      </p:pic>
    </p:spTree>
    <p:extLst>
      <p:ext uri="{BB962C8B-B14F-4D97-AF65-F5344CB8AC3E}">
        <p14:creationId xmlns:p14="http://schemas.microsoft.com/office/powerpoint/2010/main" val="40845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961" b="6438"/>
          <a:stretch/>
        </p:blipFill>
        <p:spPr>
          <a:xfrm>
            <a:off x="0" y="235364"/>
            <a:ext cx="12105314" cy="6182214"/>
          </a:xfrm>
          <a:prstGeom prst="rect">
            <a:avLst/>
          </a:prstGeom>
          <a:ln>
            <a:noFill/>
          </a:ln>
          <a:effectLst>
            <a:softEdge rad="112500"/>
          </a:effectLst>
        </p:spPr>
      </p:pic>
    </p:spTree>
    <p:extLst>
      <p:ext uri="{BB962C8B-B14F-4D97-AF65-F5344CB8AC3E}">
        <p14:creationId xmlns:p14="http://schemas.microsoft.com/office/powerpoint/2010/main" val="1917686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025" y="0"/>
            <a:ext cx="12151725" cy="6857999"/>
          </a:xfrm>
          <a:prstGeom prst="rect">
            <a:avLst/>
          </a:prstGeom>
        </p:spPr>
      </p:pic>
      <p:sp>
        <p:nvSpPr>
          <p:cNvPr id="2" name="Title 1"/>
          <p:cNvSpPr>
            <a:spLocks noGrp="1"/>
          </p:cNvSpPr>
          <p:nvPr>
            <p:ph type="title"/>
          </p:nvPr>
        </p:nvSpPr>
        <p:spPr>
          <a:xfrm>
            <a:off x="7231308" y="826520"/>
            <a:ext cx="4810387" cy="1325563"/>
          </a:xfrm>
        </p:spPr>
        <p:txBody>
          <a:bodyPr>
            <a:noAutofit/>
          </a:bodyPr>
          <a:lstStyle/>
          <a:p>
            <a:pPr algn="ctr"/>
            <a:br>
              <a:rPr lang="en-US" sz="3600" i="1" dirty="0">
                <a:effectLst>
                  <a:glow rad="101600">
                    <a:schemeClr val="bg1">
                      <a:alpha val="60000"/>
                    </a:schemeClr>
                  </a:glow>
                </a:effectLst>
              </a:rPr>
            </a:br>
            <a:r>
              <a:rPr lang="en-US" sz="3600" i="1" dirty="0">
                <a:effectLst>
                  <a:glow rad="101600">
                    <a:schemeClr val="bg1">
                      <a:alpha val="60000"/>
                    </a:schemeClr>
                  </a:glow>
                </a:effectLst>
              </a:rPr>
              <a:t>“And Jesus said, For judgment I am come into this world, that they which see not might see.” (John 9:39)</a:t>
            </a:r>
            <a:br>
              <a:rPr lang="en-US" sz="3600" i="1" dirty="0">
                <a:effectLst>
                  <a:glow rad="101600">
                    <a:schemeClr val="bg1">
                      <a:alpha val="60000"/>
                    </a:schemeClr>
                  </a:glow>
                </a:effectLst>
              </a:rPr>
            </a:b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3812114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2191999" cy="6858000"/>
          </a:xfrm>
          <a:prstGeom prst="rect">
            <a:avLst/>
          </a:prstGeom>
        </p:spPr>
      </p:pic>
      <p:sp>
        <p:nvSpPr>
          <p:cNvPr id="2" name="Title 1"/>
          <p:cNvSpPr>
            <a:spLocks noGrp="1"/>
          </p:cNvSpPr>
          <p:nvPr>
            <p:ph type="title"/>
          </p:nvPr>
        </p:nvSpPr>
        <p:spPr>
          <a:xfrm>
            <a:off x="142613" y="2755988"/>
            <a:ext cx="12133976" cy="1325563"/>
          </a:xfrm>
        </p:spPr>
        <p:txBody>
          <a:bodyPr>
            <a:noAutofit/>
          </a:bodyPr>
          <a:lstStyle/>
          <a:p>
            <a:pPr algn="ctr"/>
            <a:r>
              <a:rPr lang="en-US" sz="3600" i="1" dirty="0">
                <a:effectLst>
                  <a:glow rad="101600">
                    <a:schemeClr val="bg1">
                      <a:alpha val="60000"/>
                    </a:schemeClr>
                  </a:glow>
                </a:effectLst>
              </a:rPr>
              <a:t>“Therefore speak I to them in parables: because they seeing see not; and hearing they hear not, neither do they understand. And in them is fulfilled the prophecy of Esaias, which saith, By hearing ye shall hear, and shall not understand; and seeing ye shall see, and shall not perceive: For this people's heart is waxed gross, and their ears are dull of hearing, and their eyes they have closed; lest at any time they should see with their eyes, and hear with their ears, and should understand with their heart, and should be converted, and I should heal them. But blessed are your eyes, for they see: and your ears, for they hear.” </a:t>
            </a:r>
            <a:br>
              <a:rPr lang="en-US" sz="3600" i="1" dirty="0">
                <a:effectLst>
                  <a:glow rad="101600">
                    <a:schemeClr val="bg1">
                      <a:alpha val="60000"/>
                    </a:schemeClr>
                  </a:glow>
                </a:effectLst>
              </a:rPr>
            </a:br>
            <a:r>
              <a:rPr lang="en-US" sz="3600" i="1" dirty="0">
                <a:effectLst>
                  <a:glow rad="101600">
                    <a:schemeClr val="bg1">
                      <a:alpha val="60000"/>
                    </a:schemeClr>
                  </a:glow>
                </a:effectLst>
              </a:rPr>
              <a:t>(Matthew 13:13-16) </a:t>
            </a:r>
          </a:p>
        </p:txBody>
      </p:sp>
    </p:spTree>
    <p:extLst>
      <p:ext uri="{BB962C8B-B14F-4D97-AF65-F5344CB8AC3E}">
        <p14:creationId xmlns:p14="http://schemas.microsoft.com/office/powerpoint/2010/main" val="335090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191" y="4709865"/>
            <a:ext cx="11841622" cy="1325563"/>
          </a:xfrm>
        </p:spPr>
        <p:txBody>
          <a:bodyPr>
            <a:noAutofit/>
          </a:bodyPr>
          <a:lstStyle/>
          <a:p>
            <a:pPr algn="ctr"/>
            <a:r>
              <a:rPr lang="en-US" sz="3200" i="1" dirty="0"/>
              <a:t>“Paul called the chief of the Jews together and when they were come said unto them…For the heart of this people is waxed gross, and their ears are dull of hearing, and their eyes have they closed; lest they should see with their eyes, and hear with their ears, and understand with their heart, and should be converted, and I should heal them.”</a:t>
            </a:r>
            <a:br>
              <a:rPr lang="en-US" sz="3200" i="1" dirty="0"/>
            </a:br>
            <a:r>
              <a:rPr lang="en-US" sz="3200" i="1" dirty="0"/>
              <a:t> (Acts 28:17, 27)</a:t>
            </a:r>
          </a:p>
        </p:txBody>
      </p:sp>
      <p:pic>
        <p:nvPicPr>
          <p:cNvPr id="5" name="Picture 4"/>
          <p:cNvPicPr>
            <a:picLocks noChangeAspect="1"/>
          </p:cNvPicPr>
          <p:nvPr/>
        </p:nvPicPr>
        <p:blipFill>
          <a:blip r:embed="rId2"/>
          <a:stretch>
            <a:fillRect/>
          </a:stretch>
        </p:blipFill>
        <p:spPr>
          <a:xfrm>
            <a:off x="1942862" y="0"/>
            <a:ext cx="7787863" cy="3893932"/>
          </a:xfrm>
          <a:prstGeom prst="rect">
            <a:avLst/>
          </a:prstGeom>
        </p:spPr>
      </p:pic>
      <p:pic>
        <p:nvPicPr>
          <p:cNvPr id="6" name="Picture 5"/>
          <p:cNvPicPr>
            <a:picLocks noChangeAspect="1"/>
          </p:cNvPicPr>
          <p:nvPr/>
        </p:nvPicPr>
        <p:blipFill>
          <a:blip r:embed="rId3"/>
          <a:stretch>
            <a:fillRect/>
          </a:stretch>
        </p:blipFill>
        <p:spPr>
          <a:xfrm>
            <a:off x="3922535" y="32708"/>
            <a:ext cx="3828516" cy="38285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2261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pPr algn="ctr"/>
            <a:r>
              <a:rPr lang="en-US" dirty="0">
                <a:solidFill>
                  <a:srgbClr val="FFFF00"/>
                </a:solidFill>
              </a:rPr>
              <a:t>Topics to be studied</a:t>
            </a:r>
          </a:p>
        </p:txBody>
      </p:sp>
      <p:sp>
        <p:nvSpPr>
          <p:cNvPr id="3" name="Content Placeholder 2"/>
          <p:cNvSpPr>
            <a:spLocks noGrp="1"/>
          </p:cNvSpPr>
          <p:nvPr>
            <p:ph idx="1"/>
          </p:nvPr>
        </p:nvSpPr>
        <p:spPr>
          <a:xfrm>
            <a:off x="256478" y="1219200"/>
            <a:ext cx="6655324" cy="5257800"/>
          </a:xfrm>
        </p:spPr>
        <p:txBody>
          <a:bodyPr>
            <a:noAutofit/>
          </a:bodyPr>
          <a:lstStyle/>
          <a:p>
            <a:r>
              <a:rPr lang="en-US" sz="3600" dirty="0"/>
              <a:t>His existence</a:t>
            </a:r>
          </a:p>
          <a:p>
            <a:r>
              <a:rPr lang="en-US" sz="3600" dirty="0"/>
              <a:t>His origin</a:t>
            </a:r>
          </a:p>
          <a:p>
            <a:r>
              <a:rPr lang="en-US" sz="3600" dirty="0"/>
              <a:t>His fall</a:t>
            </a:r>
          </a:p>
          <a:p>
            <a:r>
              <a:rPr lang="en-US" sz="3600" dirty="0"/>
              <a:t>His personality</a:t>
            </a:r>
          </a:p>
          <a:p>
            <a:r>
              <a:rPr lang="en-US" sz="3600" dirty="0"/>
              <a:t>His names</a:t>
            </a:r>
          </a:p>
          <a:p>
            <a:r>
              <a:rPr lang="en-US" sz="3600" dirty="0">
                <a:solidFill>
                  <a:srgbClr val="FFFF00"/>
                </a:solidFill>
              </a:rPr>
              <a:t>His activities (Part 20)</a:t>
            </a:r>
          </a:p>
          <a:p>
            <a:r>
              <a:rPr lang="en-US" sz="3600" dirty="0"/>
              <a:t>His location – present and future</a:t>
            </a:r>
          </a:p>
          <a:p>
            <a:r>
              <a:rPr lang="en-US" sz="3600" dirty="0"/>
              <a:t>Our victory over him</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485" y="1302327"/>
            <a:ext cx="46736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499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858000"/>
          </a:xfrm>
        </p:spPr>
        <p:txBody>
          <a:bodyPr>
            <a:normAutofit/>
          </a:bodyPr>
          <a:lstStyle/>
          <a:p>
            <a:pPr algn="ctr"/>
            <a:r>
              <a:rPr lang="en-US" sz="3800" i="1" dirty="0"/>
              <a:t>“Now we have received, not the spirit of the world, but the spirit which is of God; that we might know the things that are freely given to us of God. Which things also we speak, not in the words which man's wisdom teacheth, but which the Holy Ghost teacheth; comparing spiritual things with spiritual. </a:t>
            </a:r>
            <a:r>
              <a:rPr lang="en-US" sz="3800" i="1" u="sng" dirty="0"/>
              <a:t>But the natural man receiveth not the things of the Spirit of God: for they are foolishness unto him: neither can he know them, because they are spiritually discerned</a:t>
            </a:r>
            <a:r>
              <a:rPr lang="en-US" sz="3800" i="1" dirty="0"/>
              <a:t>. But he that is spiritual judgeth all things, yet he himself is judged of no man. For who hath known the mind of the Lord, that he may instruct him? But we have the mind of Christ.” (1 Corinthians 2:12-16) </a:t>
            </a:r>
          </a:p>
        </p:txBody>
      </p:sp>
    </p:spTree>
    <p:extLst>
      <p:ext uri="{BB962C8B-B14F-4D97-AF65-F5344CB8AC3E}">
        <p14:creationId xmlns:p14="http://schemas.microsoft.com/office/powerpoint/2010/main" val="3872030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16038" y="407505"/>
            <a:ext cx="8977107" cy="559573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reflection blurRad="6350" stA="50000" endA="300" endPos="55000" dir="5400000" sy="-100000" algn="bl" rotWithShape="0"/>
          </a:effectLst>
          <a:scene3d>
            <a:camera prst="perspectiveFront" fov="5400000"/>
            <a:lightRig rig="threePt" dir="t">
              <a:rot lat="0" lon="0" rev="19200000"/>
            </a:lightRig>
          </a:scene3d>
          <a:sp3d extrusionH="25400">
            <a:bevelT w="304800" h="152400" prst="softRound"/>
            <a:extrusionClr>
              <a:srgbClr val="FFFFFF"/>
            </a:extrusionClr>
          </a:sp3d>
        </p:spPr>
      </p:pic>
      <p:pic>
        <p:nvPicPr>
          <p:cNvPr id="4" name="Picture 3"/>
          <p:cNvPicPr>
            <a:picLocks noChangeAspect="1"/>
          </p:cNvPicPr>
          <p:nvPr/>
        </p:nvPicPr>
        <p:blipFill>
          <a:blip r:embed="rId3"/>
          <a:stretch>
            <a:fillRect/>
          </a:stretch>
        </p:blipFill>
        <p:spPr>
          <a:xfrm>
            <a:off x="2703065" y="827928"/>
            <a:ext cx="7123422" cy="4754884"/>
          </a:xfrm>
          <a:prstGeom prst="ellipse">
            <a:avLst/>
          </a:prstGeom>
          <a:ln>
            <a:noFill/>
          </a:ln>
          <a:effectLst>
            <a:softEdge rad="112500"/>
          </a:effectLst>
        </p:spPr>
      </p:pic>
    </p:spTree>
    <p:extLst>
      <p:ext uri="{BB962C8B-B14F-4D97-AF65-F5344CB8AC3E}">
        <p14:creationId xmlns:p14="http://schemas.microsoft.com/office/powerpoint/2010/main" val="196858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50235"/>
            <a:ext cx="12039600" cy="1325563"/>
          </a:xfrm>
        </p:spPr>
        <p:txBody>
          <a:bodyPr>
            <a:normAutofit/>
          </a:bodyPr>
          <a:lstStyle/>
          <a:p>
            <a:pPr algn="ctr"/>
            <a:r>
              <a:rPr lang="en-US" i="1" dirty="0"/>
              <a:t>“The god of this world hath blinded the minds                    of them which believe not.”</a:t>
            </a:r>
          </a:p>
        </p:txBody>
      </p:sp>
      <p:pic>
        <p:nvPicPr>
          <p:cNvPr id="4" name="Picture 3"/>
          <p:cNvPicPr>
            <a:picLocks noChangeAspect="1"/>
          </p:cNvPicPr>
          <p:nvPr/>
        </p:nvPicPr>
        <p:blipFill>
          <a:blip r:embed="rId2"/>
          <a:stretch>
            <a:fillRect/>
          </a:stretch>
        </p:blipFill>
        <p:spPr>
          <a:xfrm>
            <a:off x="2623428" y="212297"/>
            <a:ext cx="7132246" cy="3851413"/>
          </a:xfrm>
          <a:prstGeom prst="rect">
            <a:avLst/>
          </a:prstGeom>
        </p:spPr>
      </p:pic>
    </p:spTree>
    <p:extLst>
      <p:ext uri="{BB962C8B-B14F-4D97-AF65-F5344CB8AC3E}">
        <p14:creationId xmlns:p14="http://schemas.microsoft.com/office/powerpoint/2010/main" val="410977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4250" y="161830"/>
            <a:ext cx="3543236" cy="3755830"/>
          </a:xfrm>
          <a:prstGeom prst="ellipse">
            <a:avLst/>
          </a:prstGeom>
          <a:ln w="63500" cap="rnd">
            <a:solidFill>
              <a:srgbClr val="333333"/>
            </a:solidFill>
          </a:ln>
          <a:effectLst>
            <a:outerShdw blurRad="381000" dist="292100" dir="5400000" sx="-80000" sy="-18000" rotWithShape="0">
              <a:srgbClr val="000000">
                <a:alpha val="22000"/>
              </a:srgbClr>
            </a:outerShdw>
            <a:reflection blurRad="6350" stA="50000" endA="295" endPos="92000" dist="101600" dir="5400000" sy="-100000" algn="bl" rotWithShape="0"/>
          </a:effectLst>
          <a:scene3d>
            <a:camera prst="orthographicFront"/>
            <a:lightRig rig="contrasting" dir="t">
              <a:rot lat="0" lon="0" rev="3000000"/>
            </a:lightRig>
          </a:scene3d>
          <a:sp3d contourW="7620">
            <a:bevelT w="95250" h="31750"/>
            <a:contourClr>
              <a:srgbClr val="333333"/>
            </a:contourClr>
          </a:sp3d>
        </p:spPr>
      </p:pic>
      <p:sp>
        <p:nvSpPr>
          <p:cNvPr id="3" name="Rectangle 2"/>
          <p:cNvSpPr/>
          <p:nvPr/>
        </p:nvSpPr>
        <p:spPr>
          <a:xfrm>
            <a:off x="3948157" y="0"/>
            <a:ext cx="8092868" cy="6894195"/>
          </a:xfrm>
          <a:prstGeom prst="rect">
            <a:avLst/>
          </a:prstGeom>
        </p:spPr>
        <p:txBody>
          <a:bodyPr wrap="square">
            <a:spAutoFit/>
          </a:bodyPr>
          <a:lstStyle/>
          <a:p>
            <a:pPr algn="ctr"/>
            <a:r>
              <a:rPr lang="en-US" sz="3400" i="1" dirty="0"/>
              <a:t>“And the great dragon was cast out, that old serpent, called the Devil, and Satan, which deceiveth the whole world: he was cast out into the earth, and his angels were cast out with him…the prince of this world cometh, and hath nothing in me…Be sober, be vigilant; because your adversary the devil, as a roaring lion, walketh about, seeking whom he may devour…Wherein in time past ye walked according to the course of this world, according to the prince of the power of the air, the spirit that now worketh in the children of disobedience…”</a:t>
            </a:r>
          </a:p>
        </p:txBody>
      </p:sp>
      <p:pic>
        <p:nvPicPr>
          <p:cNvPr id="6" name="Picture 5"/>
          <p:cNvPicPr>
            <a:picLocks noChangeAspect="1"/>
          </p:cNvPicPr>
          <p:nvPr/>
        </p:nvPicPr>
        <p:blipFill rotWithShape="1">
          <a:blip r:embed="rId3"/>
          <a:srcRect l="15886" t="14125" r="19468" b="235"/>
          <a:stretch/>
        </p:blipFill>
        <p:spPr>
          <a:xfrm>
            <a:off x="94250" y="161829"/>
            <a:ext cx="3543236" cy="3797209"/>
          </a:xfrm>
          <a:prstGeom prst="ellipse">
            <a:avLst/>
          </a:prstGeom>
          <a:ln w="63500" cap="rnd">
            <a:solidFill>
              <a:srgbClr val="333333"/>
            </a:solidFill>
          </a:ln>
          <a:effectLst>
            <a:outerShdw blurRad="381000" dist="292100" dir="5400000" sx="-80000" sy="-18000" rotWithShape="0">
              <a:srgbClr val="000000">
                <a:alpha val="22000"/>
              </a:srgbClr>
            </a:outerShdw>
            <a:reflection blurRad="6350" stA="50000" endA="295" endPos="92000" dist="101600" dir="5400000" sy="-100000" algn="bl" rotWithShape="0"/>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0960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9867" y="2513818"/>
            <a:ext cx="4385365" cy="1325563"/>
          </a:xfrm>
        </p:spPr>
        <p:txBody>
          <a:bodyPr>
            <a:noAutofit/>
          </a:bodyPr>
          <a:lstStyle/>
          <a:p>
            <a:pPr algn="ctr"/>
            <a:r>
              <a:rPr lang="en-US" i="1" dirty="0"/>
              <a:t>“Then was Jesus led up of the Spirit into the wilderness to be tempted of the devil.”</a:t>
            </a:r>
          </a:p>
        </p:txBody>
      </p:sp>
      <p:pic>
        <p:nvPicPr>
          <p:cNvPr id="3" name="Picture 2"/>
          <p:cNvPicPr>
            <a:picLocks noChangeAspect="1"/>
          </p:cNvPicPr>
          <p:nvPr/>
        </p:nvPicPr>
        <p:blipFill>
          <a:blip r:embed="rId2"/>
          <a:stretch>
            <a:fillRect/>
          </a:stretch>
        </p:blipFill>
        <p:spPr>
          <a:xfrm>
            <a:off x="0" y="0"/>
            <a:ext cx="6858000" cy="6858000"/>
          </a:xfrm>
          <a:prstGeom prst="rect">
            <a:avLst/>
          </a:prstGeom>
        </p:spPr>
      </p:pic>
    </p:spTree>
    <p:extLst>
      <p:ext uri="{BB962C8B-B14F-4D97-AF65-F5344CB8AC3E}">
        <p14:creationId xmlns:p14="http://schemas.microsoft.com/office/powerpoint/2010/main" val="296650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0916" y="-130326"/>
            <a:ext cx="14946019" cy="6988325"/>
          </a:xfrm>
          <a:prstGeom prst="rect">
            <a:avLst/>
          </a:prstGeom>
        </p:spPr>
      </p:pic>
      <p:sp>
        <p:nvSpPr>
          <p:cNvPr id="5" name="Rectangle 4"/>
          <p:cNvSpPr/>
          <p:nvPr/>
        </p:nvSpPr>
        <p:spPr>
          <a:xfrm>
            <a:off x="0" y="428917"/>
            <a:ext cx="5691499" cy="5632311"/>
          </a:xfrm>
          <a:prstGeom prst="rect">
            <a:avLst/>
          </a:prstGeom>
        </p:spPr>
        <p:txBody>
          <a:bodyPr wrap="square">
            <a:spAutoFit/>
          </a:bodyPr>
          <a:lstStyle/>
          <a:p>
            <a:pPr algn="ctr"/>
            <a:r>
              <a:rPr lang="en-US" sz="3000" i="1" dirty="0">
                <a:solidFill>
                  <a:schemeClr val="bg1"/>
                </a:solidFill>
              </a:rPr>
              <a:t>“Again, the devil taketh him up into an exceeding high mountain, and sheweth him all the kingdoms of the world, and the glory of them; And saith unto him, All these things will I give thee, if thou wilt fall down and worship me. Then saith Jesus unto him, Get thee hence, Satan: for it is written, Thou shalt worship the Lord thy God, and him only shalt thou serve.” </a:t>
            </a:r>
          </a:p>
          <a:p>
            <a:pPr algn="ctr"/>
            <a:r>
              <a:rPr lang="en-US" sz="3000" i="1" dirty="0">
                <a:solidFill>
                  <a:schemeClr val="bg1"/>
                </a:solidFill>
              </a:rPr>
              <a:t>(Matthew 4:1-11)</a:t>
            </a:r>
          </a:p>
        </p:txBody>
      </p:sp>
    </p:spTree>
    <p:extLst>
      <p:ext uri="{BB962C8B-B14F-4D97-AF65-F5344CB8AC3E}">
        <p14:creationId xmlns:p14="http://schemas.microsoft.com/office/powerpoint/2010/main" val="63243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96007" y="0"/>
            <a:ext cx="9144000" cy="6858000"/>
          </a:xfrm>
          <a:prstGeom prst="rect">
            <a:avLst/>
          </a:prstGeom>
        </p:spPr>
      </p:pic>
      <p:pic>
        <p:nvPicPr>
          <p:cNvPr id="3" name="Picture 2"/>
          <p:cNvPicPr>
            <a:picLocks noChangeAspect="1"/>
          </p:cNvPicPr>
          <p:nvPr/>
        </p:nvPicPr>
        <p:blipFill>
          <a:blip r:embed="rId3"/>
          <a:stretch>
            <a:fillRect/>
          </a:stretch>
        </p:blipFill>
        <p:spPr>
          <a:xfrm>
            <a:off x="6161141" y="1371598"/>
            <a:ext cx="2699783" cy="5742609"/>
          </a:xfrm>
          <a:prstGeom prst="rect">
            <a:avLst/>
          </a:prstGeom>
        </p:spPr>
      </p:pic>
    </p:spTree>
    <p:extLst>
      <p:ext uri="{BB962C8B-B14F-4D97-AF65-F5344CB8AC3E}">
        <p14:creationId xmlns:p14="http://schemas.microsoft.com/office/powerpoint/2010/main" val="250008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images.rapgenius.com/3fa7cefd9f84186b3916bd0bdb40a0ec.1000x463x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957895" y="3926048"/>
            <a:ext cx="7140428" cy="3246539"/>
          </a:xfrm>
        </p:spPr>
        <p:txBody>
          <a:bodyPr>
            <a:normAutofit/>
          </a:bodyPr>
          <a:lstStyle/>
          <a:p>
            <a:pPr algn="ctr"/>
            <a:r>
              <a:rPr lang="en-US" sz="3600" b="1" i="1" dirty="0">
                <a:solidFill>
                  <a:schemeClr val="bg1"/>
                </a:solidFill>
              </a:rPr>
              <a:t>(Revelation 5)</a:t>
            </a:r>
            <a:br>
              <a:rPr lang="en-US" sz="3600" b="1" i="1" dirty="0">
                <a:solidFill>
                  <a:schemeClr val="bg1"/>
                </a:solidFill>
              </a:rPr>
            </a:br>
            <a:r>
              <a:rPr lang="en-US" sz="3600" b="1" i="1" dirty="0">
                <a:solidFill>
                  <a:schemeClr val="bg1"/>
                </a:solidFill>
              </a:rPr>
              <a:t>“And I saw in the right hand of him that sat on the throne a book written within and on the backside, sealed with seven seals.”</a:t>
            </a:r>
            <a:br>
              <a:rPr lang="en-US" sz="3600" b="1" i="1" dirty="0">
                <a:solidFill>
                  <a:schemeClr val="bg1"/>
                </a:solidFill>
              </a:rPr>
            </a:br>
            <a:endParaRPr lang="en-US" sz="3600" b="1" i="1" dirty="0">
              <a:solidFill>
                <a:schemeClr val="bg1"/>
              </a:solidFill>
            </a:endParaRPr>
          </a:p>
        </p:txBody>
      </p:sp>
    </p:spTree>
    <p:extLst>
      <p:ext uri="{BB962C8B-B14F-4D97-AF65-F5344CB8AC3E}">
        <p14:creationId xmlns:p14="http://schemas.microsoft.com/office/powerpoint/2010/main" val="3113396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Ptr. Daniel White\Desktop\Bible pictures\heaven\novajerusalem1.jpg"/>
          <p:cNvPicPr>
            <a:picLocks noChangeAspect="1" noChangeArrowheads="1"/>
          </p:cNvPicPr>
          <p:nvPr/>
        </p:nvPicPr>
        <p:blipFill>
          <a:blip r:embed="rId3" cstate="print"/>
          <a:srcRect r="781" b="16484"/>
          <a:stretch>
            <a:fillRect/>
          </a:stretch>
        </p:blipFill>
        <p:spPr bwMode="auto">
          <a:xfrm>
            <a:off x="1524000" y="0"/>
            <a:ext cx="9144000" cy="6858000"/>
          </a:xfrm>
          <a:prstGeom prst="rect">
            <a:avLst/>
          </a:prstGeom>
        </p:spPr>
      </p:pic>
      <p:sp>
        <p:nvSpPr>
          <p:cNvPr id="5" name="Title 4"/>
          <p:cNvSpPr>
            <a:spLocks noGrp="1"/>
          </p:cNvSpPr>
          <p:nvPr>
            <p:ph type="title"/>
          </p:nvPr>
        </p:nvSpPr>
        <p:spPr>
          <a:xfrm>
            <a:off x="1894514" y="2019548"/>
            <a:ext cx="3658998" cy="3459162"/>
          </a:xfrm>
        </p:spPr>
        <p:txBody>
          <a:bodyPr>
            <a:noAutofit/>
          </a:bodyPr>
          <a:lstStyle/>
          <a:p>
            <a:pPr algn="ctr"/>
            <a:r>
              <a:rPr lang="en-US" sz="3600" b="1" i="1" dirty="0">
                <a:solidFill>
                  <a:schemeClr val="bg1"/>
                </a:solidFill>
                <a:effectLst>
                  <a:glow rad="101600">
                    <a:schemeClr val="tx1">
                      <a:alpha val="60000"/>
                    </a:schemeClr>
                  </a:glow>
                </a:effectLst>
              </a:rPr>
              <a:t>“And I saw a strong angel proclaiming with a loud voice, Who is worthy to open the book, and to loose the seals thereof?”</a:t>
            </a:r>
          </a:p>
        </p:txBody>
      </p:sp>
      <p:pic>
        <p:nvPicPr>
          <p:cNvPr id="1026" name="Picture 2" descr="C:\Users\Ptr. Daniel White\Desktop\Bible pictures\angels\scan0021.jpg"/>
          <p:cNvPicPr>
            <a:picLocks noChangeAspect="1" noChangeArrowheads="1"/>
          </p:cNvPicPr>
          <p:nvPr/>
        </p:nvPicPr>
        <p:blipFill>
          <a:blip r:embed="rId4" cstate="print">
            <a:lum bright="-10000"/>
          </a:blip>
          <a:srcRect/>
          <a:stretch>
            <a:fillRect/>
          </a:stretch>
        </p:blipFill>
        <p:spPr bwMode="auto">
          <a:xfrm flipH="1">
            <a:off x="6248400" y="228601"/>
            <a:ext cx="4419600" cy="6304625"/>
          </a:xfrm>
          <a:prstGeom prst="rect">
            <a:avLst/>
          </a:prstGeom>
          <a:ln>
            <a:noFill/>
          </a:ln>
          <a:effectLst>
            <a:softEdge rad="112500"/>
          </a:effectLst>
        </p:spPr>
      </p:pic>
    </p:spTree>
    <p:extLst>
      <p:ext uri="{BB962C8B-B14F-4D97-AF65-F5344CB8AC3E}">
        <p14:creationId xmlns:p14="http://schemas.microsoft.com/office/powerpoint/2010/main" val="131443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to="" calcmode="lin" valueType="num">
                                      <p:cBhvr>
                                        <p:cTn id="7" dur="1" fill="hold"/>
                                        <p:tgtEl>
                                          <p:spTgt spid="102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1066800"/>
          </a:xfrm>
        </p:spPr>
        <p:txBody>
          <a:bodyPr>
            <a:normAutofit fontScale="90000"/>
          </a:bodyPr>
          <a:lstStyle/>
          <a:p>
            <a:pPr algn="ctr"/>
            <a:r>
              <a:rPr lang="en-US" sz="4900" b="1" dirty="0"/>
              <a:t>The Search Begins </a:t>
            </a:r>
            <a:br>
              <a:rPr lang="en-US" sz="4900" dirty="0"/>
            </a:br>
            <a:r>
              <a:rPr lang="en-US" i="1" dirty="0">
                <a:solidFill>
                  <a:srgbClr val="FFFF00"/>
                </a:solidFill>
              </a:rPr>
              <a:t>“Who is worthy” </a:t>
            </a:r>
            <a:br>
              <a:rPr lang="en-US" dirty="0"/>
            </a:br>
            <a:endParaRPr lang="en-US" dirty="0"/>
          </a:p>
        </p:txBody>
      </p:sp>
      <p:sp>
        <p:nvSpPr>
          <p:cNvPr id="3" name="Content Placeholder 2"/>
          <p:cNvSpPr>
            <a:spLocks noGrp="1"/>
          </p:cNvSpPr>
          <p:nvPr>
            <p:ph idx="1"/>
          </p:nvPr>
        </p:nvSpPr>
        <p:spPr>
          <a:xfrm>
            <a:off x="67733" y="1600200"/>
            <a:ext cx="12124267" cy="4953000"/>
          </a:xfrm>
        </p:spPr>
        <p:txBody>
          <a:bodyPr>
            <a:normAutofit/>
          </a:bodyPr>
          <a:lstStyle/>
          <a:p>
            <a:r>
              <a:rPr lang="en-US" sz="3600" dirty="0"/>
              <a:t>No person in heaven was found worthy –</a:t>
            </a:r>
          </a:p>
          <a:p>
            <a:r>
              <a:rPr lang="en-US" sz="3600" dirty="0"/>
              <a:t>No person on earth was found worthy –</a:t>
            </a:r>
          </a:p>
          <a:p>
            <a:r>
              <a:rPr lang="en-US" sz="3600" dirty="0"/>
              <a:t>No person under the earth was found worthy - </a:t>
            </a:r>
          </a:p>
        </p:txBody>
      </p:sp>
      <p:pic>
        <p:nvPicPr>
          <p:cNvPr id="9219" name="Picture 3" descr="C:\Users\Ptr. Daniel White\Desktop\Bible pictures\heaven\heaven\New Jerusalem 1462.jpg"/>
          <p:cNvPicPr>
            <a:picLocks noChangeAspect="1" noChangeArrowheads="1"/>
          </p:cNvPicPr>
          <p:nvPr/>
        </p:nvPicPr>
        <p:blipFill>
          <a:blip r:embed="rId3" cstate="print"/>
          <a:srcRect/>
          <a:stretch>
            <a:fillRect/>
          </a:stretch>
        </p:blipFill>
        <p:spPr bwMode="auto">
          <a:xfrm>
            <a:off x="4876800" y="3771900"/>
            <a:ext cx="3810000" cy="2857500"/>
          </a:xfrm>
          <a:prstGeom prst="rect">
            <a:avLst/>
          </a:prstGeom>
          <a:noFill/>
        </p:spPr>
      </p:pic>
      <p:pic>
        <p:nvPicPr>
          <p:cNvPr id="9220" name="Picture 4" descr="C:\Users\Ptr. Daniel White\Desktop\Bible pictures\backgrounds\earth and space\1024-Landscapes-B008.jpg"/>
          <p:cNvPicPr>
            <a:picLocks noChangeAspect="1" noChangeArrowheads="1"/>
          </p:cNvPicPr>
          <p:nvPr/>
        </p:nvPicPr>
        <p:blipFill>
          <a:blip r:embed="rId4" cstate="print"/>
          <a:srcRect/>
          <a:stretch>
            <a:fillRect/>
          </a:stretch>
        </p:blipFill>
        <p:spPr bwMode="auto">
          <a:xfrm>
            <a:off x="4495800" y="3581400"/>
            <a:ext cx="4419600" cy="3295650"/>
          </a:xfrm>
          <a:prstGeom prst="rect">
            <a:avLst/>
          </a:prstGeom>
          <a:ln>
            <a:noFill/>
          </a:ln>
          <a:effectLst>
            <a:softEdge rad="112500"/>
          </a:effectLst>
        </p:spPr>
      </p:pic>
      <p:pic>
        <p:nvPicPr>
          <p:cNvPr id="9" name="Picture 2" descr="C:\Users\Ptr. Daniel White\Desktop\Bible pictures\Prophecy pictures\prophecy pictures\revelation\scan0002.jpg"/>
          <p:cNvPicPr>
            <a:picLocks noChangeAspect="1" noChangeArrowheads="1"/>
          </p:cNvPicPr>
          <p:nvPr/>
        </p:nvPicPr>
        <p:blipFill>
          <a:blip r:embed="rId5" cstate="print"/>
          <a:srcRect/>
          <a:stretch>
            <a:fillRect/>
          </a:stretch>
        </p:blipFill>
        <p:spPr bwMode="auto">
          <a:xfrm>
            <a:off x="4495800" y="3603172"/>
            <a:ext cx="3962400" cy="3254829"/>
          </a:xfrm>
          <a:prstGeom prst="rect">
            <a:avLst/>
          </a:prstGeom>
          <a:noFill/>
        </p:spPr>
      </p:pic>
    </p:spTree>
    <p:extLst>
      <p:ext uri="{BB962C8B-B14F-4D97-AF65-F5344CB8AC3E}">
        <p14:creationId xmlns:p14="http://schemas.microsoft.com/office/powerpoint/2010/main" val="74900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9219"/>
                                        </p:tgtEl>
                                        <p:attrNameLst>
                                          <p:attrName>style.visibility</p:attrName>
                                        </p:attrNameLst>
                                      </p:cBhvr>
                                      <p:to>
                                        <p:strVal val="visible"/>
                                      </p:to>
                                    </p:set>
                                    <p:anim calcmode="lin" valueType="num">
                                      <p:cBhvr>
                                        <p:cTn id="12" dur="1000" fill="hold"/>
                                        <p:tgtEl>
                                          <p:spTgt spid="9219"/>
                                        </p:tgtEl>
                                        <p:attrNameLst>
                                          <p:attrName>ppt_w</p:attrName>
                                        </p:attrNameLst>
                                      </p:cBhvr>
                                      <p:tavLst>
                                        <p:tav tm="0">
                                          <p:val>
                                            <p:fltVal val="0"/>
                                          </p:val>
                                        </p:tav>
                                        <p:tav tm="100000">
                                          <p:val>
                                            <p:strVal val="#ppt_w"/>
                                          </p:val>
                                        </p:tav>
                                      </p:tavLst>
                                    </p:anim>
                                    <p:anim calcmode="lin" valueType="num">
                                      <p:cBhvr>
                                        <p:cTn id="13" dur="1000" fill="hold"/>
                                        <p:tgtEl>
                                          <p:spTgt spid="9219"/>
                                        </p:tgtEl>
                                        <p:attrNameLst>
                                          <p:attrName>ppt_h</p:attrName>
                                        </p:attrNameLst>
                                      </p:cBhvr>
                                      <p:tavLst>
                                        <p:tav tm="0">
                                          <p:val>
                                            <p:fltVal val="0"/>
                                          </p:val>
                                        </p:tav>
                                        <p:tav tm="100000">
                                          <p:val>
                                            <p:strVal val="#ppt_h"/>
                                          </p:val>
                                        </p:tav>
                                      </p:tavLst>
                                    </p:anim>
                                    <p:animEffect transition="in" filter="fade">
                                      <p:cBhvr>
                                        <p:cTn id="14" dur="1000"/>
                                        <p:tgtEl>
                                          <p:spTgt spid="921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0" fill="hold" nodeType="clickEffect">
                                  <p:stCondLst>
                                    <p:cond delay="0"/>
                                  </p:stCondLst>
                                  <p:childTnLst>
                                    <p:anim calcmode="lin" valueType="num">
                                      <p:cBhvr>
                                        <p:cTn id="18" dur="1000"/>
                                        <p:tgtEl>
                                          <p:spTgt spid="9219"/>
                                        </p:tgtEl>
                                        <p:attrNameLst>
                                          <p:attrName>ppt_w</p:attrName>
                                        </p:attrNameLst>
                                      </p:cBhvr>
                                      <p:tavLst>
                                        <p:tav tm="0">
                                          <p:val>
                                            <p:strVal val="ppt_w"/>
                                          </p:val>
                                        </p:tav>
                                        <p:tav tm="100000">
                                          <p:val>
                                            <p:fltVal val="0"/>
                                          </p:val>
                                        </p:tav>
                                      </p:tavLst>
                                    </p:anim>
                                    <p:anim calcmode="lin" valueType="num">
                                      <p:cBhvr>
                                        <p:cTn id="19" dur="1000"/>
                                        <p:tgtEl>
                                          <p:spTgt spid="9219"/>
                                        </p:tgtEl>
                                        <p:attrNameLst>
                                          <p:attrName>ppt_h</p:attrName>
                                        </p:attrNameLst>
                                      </p:cBhvr>
                                      <p:tavLst>
                                        <p:tav tm="0">
                                          <p:val>
                                            <p:strVal val="ppt_h"/>
                                          </p:val>
                                        </p:tav>
                                        <p:tav tm="100000">
                                          <p:val>
                                            <p:fltVal val="0"/>
                                          </p:val>
                                        </p:tav>
                                      </p:tavLst>
                                    </p:anim>
                                    <p:animEffect transition="out" filter="fade">
                                      <p:cBhvr>
                                        <p:cTn id="20" dur="1000"/>
                                        <p:tgtEl>
                                          <p:spTgt spid="9219"/>
                                        </p:tgtEl>
                                      </p:cBhvr>
                                    </p:animEffect>
                                    <p:set>
                                      <p:cBhvr>
                                        <p:cTn id="21" dur="1" fill="hold">
                                          <p:stCondLst>
                                            <p:cond delay="999"/>
                                          </p:stCondLst>
                                        </p:cTn>
                                        <p:tgtEl>
                                          <p:spTgt spid="921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4" presetClass="entr" presetSubtype="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to="" calcmode="lin" valueType="num">
                                      <p:cBhvr>
                                        <p:cTn id="26" dur="1" fill="hold"/>
                                        <p:tgtEl>
                                          <p:spTgt spid="3">
                                            <p:txEl>
                                              <p:pRg st="1" end="1"/>
                                            </p:txEl>
                                          </p:spTgt>
                                        </p:tgtEl>
                                        <p:attrNameLst>
                                          <p:attrName/>
                                        </p:attrNameLst>
                                      </p:cBhvr>
                                    </p:anim>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9220"/>
                                        </p:tgtEl>
                                        <p:attrNameLst>
                                          <p:attrName>style.visibility</p:attrName>
                                        </p:attrNameLst>
                                      </p:cBhvr>
                                      <p:to>
                                        <p:strVal val="visible"/>
                                      </p:to>
                                    </p:set>
                                    <p:anim calcmode="lin" valueType="num">
                                      <p:cBhvr>
                                        <p:cTn id="31" dur="1000" fill="hold"/>
                                        <p:tgtEl>
                                          <p:spTgt spid="9220"/>
                                        </p:tgtEl>
                                        <p:attrNameLst>
                                          <p:attrName>ppt_w</p:attrName>
                                        </p:attrNameLst>
                                      </p:cBhvr>
                                      <p:tavLst>
                                        <p:tav tm="0">
                                          <p:val>
                                            <p:fltVal val="0"/>
                                          </p:val>
                                        </p:tav>
                                        <p:tav tm="100000">
                                          <p:val>
                                            <p:strVal val="#ppt_w"/>
                                          </p:val>
                                        </p:tav>
                                      </p:tavLst>
                                    </p:anim>
                                    <p:anim calcmode="lin" valueType="num">
                                      <p:cBhvr>
                                        <p:cTn id="32" dur="1000" fill="hold"/>
                                        <p:tgtEl>
                                          <p:spTgt spid="9220"/>
                                        </p:tgtEl>
                                        <p:attrNameLst>
                                          <p:attrName>ppt_h</p:attrName>
                                        </p:attrNameLst>
                                      </p:cBhvr>
                                      <p:tavLst>
                                        <p:tav tm="0">
                                          <p:val>
                                            <p:fltVal val="0"/>
                                          </p:val>
                                        </p:tav>
                                        <p:tav tm="100000">
                                          <p:val>
                                            <p:strVal val="#ppt_h"/>
                                          </p:val>
                                        </p:tav>
                                      </p:tavLst>
                                    </p:anim>
                                    <p:animEffect transition="in" filter="fade">
                                      <p:cBhvr>
                                        <p:cTn id="33" dur="1000"/>
                                        <p:tgtEl>
                                          <p:spTgt spid="922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0" fill="hold" nodeType="clickEffect">
                                  <p:stCondLst>
                                    <p:cond delay="0"/>
                                  </p:stCondLst>
                                  <p:childTnLst>
                                    <p:anim calcmode="lin" valueType="num">
                                      <p:cBhvr>
                                        <p:cTn id="37" dur="1000"/>
                                        <p:tgtEl>
                                          <p:spTgt spid="9220"/>
                                        </p:tgtEl>
                                        <p:attrNameLst>
                                          <p:attrName>ppt_w</p:attrName>
                                        </p:attrNameLst>
                                      </p:cBhvr>
                                      <p:tavLst>
                                        <p:tav tm="0">
                                          <p:val>
                                            <p:strVal val="ppt_w"/>
                                          </p:val>
                                        </p:tav>
                                        <p:tav tm="100000">
                                          <p:val>
                                            <p:fltVal val="0"/>
                                          </p:val>
                                        </p:tav>
                                      </p:tavLst>
                                    </p:anim>
                                    <p:anim calcmode="lin" valueType="num">
                                      <p:cBhvr>
                                        <p:cTn id="38" dur="1000"/>
                                        <p:tgtEl>
                                          <p:spTgt spid="9220"/>
                                        </p:tgtEl>
                                        <p:attrNameLst>
                                          <p:attrName>ppt_h</p:attrName>
                                        </p:attrNameLst>
                                      </p:cBhvr>
                                      <p:tavLst>
                                        <p:tav tm="0">
                                          <p:val>
                                            <p:strVal val="ppt_h"/>
                                          </p:val>
                                        </p:tav>
                                        <p:tav tm="100000">
                                          <p:val>
                                            <p:fltVal val="0"/>
                                          </p:val>
                                        </p:tav>
                                      </p:tavLst>
                                    </p:anim>
                                    <p:animEffect transition="out" filter="fade">
                                      <p:cBhvr>
                                        <p:cTn id="39" dur="1000"/>
                                        <p:tgtEl>
                                          <p:spTgt spid="9220"/>
                                        </p:tgtEl>
                                      </p:cBhvr>
                                    </p:animEffect>
                                    <p:set>
                                      <p:cBhvr>
                                        <p:cTn id="40" dur="1" fill="hold">
                                          <p:stCondLst>
                                            <p:cond delay="999"/>
                                          </p:stCondLst>
                                        </p:cTn>
                                        <p:tgtEl>
                                          <p:spTgt spid="922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4" presetClass="entr" presetSubtype="0" fill="hold" nodeType="click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anim to="" calcmode="lin" valueType="num">
                                      <p:cBhvr>
                                        <p:cTn id="45" dur="1" fill="hold"/>
                                        <p:tgtEl>
                                          <p:spTgt spid="3">
                                            <p:txEl>
                                              <p:pRg st="2" end="2"/>
                                            </p:txEl>
                                          </p:spTgt>
                                        </p:tgtEl>
                                        <p:attrNameLst>
                                          <p:attrName/>
                                        </p:attrNameLst>
                                      </p:cBhvr>
                                    </p:anim>
                                  </p:childTnLst>
                                </p:cTn>
                              </p:par>
                            </p:childTnLst>
                          </p:cTn>
                        </p:par>
                      </p:childTnLst>
                    </p:cTn>
                  </p:par>
                  <p:par>
                    <p:cTn id="46" fill="hold">
                      <p:stCondLst>
                        <p:cond delay="indefinite"/>
                      </p:stCondLst>
                      <p:childTnLst>
                        <p:par>
                          <p:cTn id="47" fill="hold">
                            <p:stCondLst>
                              <p:cond delay="0"/>
                            </p:stCondLst>
                            <p:childTnLst>
                              <p:par>
                                <p:cTn id="48" presetID="53"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1000" fill="hold"/>
                                        <p:tgtEl>
                                          <p:spTgt spid="9"/>
                                        </p:tgtEl>
                                        <p:attrNameLst>
                                          <p:attrName>ppt_w</p:attrName>
                                        </p:attrNameLst>
                                      </p:cBhvr>
                                      <p:tavLst>
                                        <p:tav tm="0">
                                          <p:val>
                                            <p:fltVal val="0"/>
                                          </p:val>
                                        </p:tav>
                                        <p:tav tm="100000">
                                          <p:val>
                                            <p:strVal val="#ppt_w"/>
                                          </p:val>
                                        </p:tav>
                                      </p:tavLst>
                                    </p:anim>
                                    <p:anim calcmode="lin" valueType="num">
                                      <p:cBhvr>
                                        <p:cTn id="51" dur="1000" fill="hold"/>
                                        <p:tgtEl>
                                          <p:spTgt spid="9"/>
                                        </p:tgtEl>
                                        <p:attrNameLst>
                                          <p:attrName>ppt_h</p:attrName>
                                        </p:attrNameLst>
                                      </p:cBhvr>
                                      <p:tavLst>
                                        <p:tav tm="0">
                                          <p:val>
                                            <p:fltVal val="0"/>
                                          </p:val>
                                        </p:tav>
                                        <p:tav tm="100000">
                                          <p:val>
                                            <p:strVal val="#ppt_h"/>
                                          </p:val>
                                        </p:tav>
                                      </p:tavLst>
                                    </p:anim>
                                    <p:animEffect transition="in" filter="fade">
                                      <p:cBhvr>
                                        <p:cTn id="52" dur="10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xit" presetSubtype="0" fill="hold" nodeType="clickEffect">
                                  <p:stCondLst>
                                    <p:cond delay="0"/>
                                  </p:stCondLst>
                                  <p:childTnLst>
                                    <p:anim calcmode="lin" valueType="num">
                                      <p:cBhvr>
                                        <p:cTn id="56" dur="1000"/>
                                        <p:tgtEl>
                                          <p:spTgt spid="9"/>
                                        </p:tgtEl>
                                        <p:attrNameLst>
                                          <p:attrName>ppt_w</p:attrName>
                                        </p:attrNameLst>
                                      </p:cBhvr>
                                      <p:tavLst>
                                        <p:tav tm="0">
                                          <p:val>
                                            <p:strVal val="ppt_w"/>
                                          </p:val>
                                        </p:tav>
                                        <p:tav tm="100000">
                                          <p:val>
                                            <p:fltVal val="0"/>
                                          </p:val>
                                        </p:tav>
                                      </p:tavLst>
                                    </p:anim>
                                    <p:anim calcmode="lin" valueType="num">
                                      <p:cBhvr>
                                        <p:cTn id="57" dur="1000"/>
                                        <p:tgtEl>
                                          <p:spTgt spid="9"/>
                                        </p:tgtEl>
                                        <p:attrNameLst>
                                          <p:attrName>ppt_h</p:attrName>
                                        </p:attrNameLst>
                                      </p:cBhvr>
                                      <p:tavLst>
                                        <p:tav tm="0">
                                          <p:val>
                                            <p:strVal val="ppt_h"/>
                                          </p:val>
                                        </p:tav>
                                        <p:tav tm="100000">
                                          <p:val>
                                            <p:fltVal val="0"/>
                                          </p:val>
                                        </p:tav>
                                      </p:tavLst>
                                    </p:anim>
                                    <p:animEffect transition="out" filter="fade">
                                      <p:cBhvr>
                                        <p:cTn id="58" dur="1000"/>
                                        <p:tgtEl>
                                          <p:spTgt spid="9"/>
                                        </p:tgtEl>
                                      </p:cBhvr>
                                    </p:animEffect>
                                    <p:set>
                                      <p:cBhvr>
                                        <p:cTn id="59"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0885" y="0"/>
            <a:ext cx="10470229" cy="6858000"/>
          </a:xfrm>
          <a:prstGeom prst="rect">
            <a:avLst/>
          </a:prstGeom>
        </p:spPr>
      </p:pic>
    </p:spTree>
    <p:extLst>
      <p:ext uri="{BB962C8B-B14F-4D97-AF65-F5344CB8AC3E}">
        <p14:creationId xmlns:p14="http://schemas.microsoft.com/office/powerpoint/2010/main" val="183566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Ptr. Daniel White\Desktop\Bible pictures\Bible pictures New Testament\Peter\Peter Weeping (Mt26_75_) 1184-NT44.jpg"/>
          <p:cNvPicPr>
            <a:picLocks noChangeAspect="1" noChangeArrowheads="1"/>
          </p:cNvPicPr>
          <p:nvPr/>
        </p:nvPicPr>
        <p:blipFill>
          <a:blip r:embed="rId3" cstate="print">
            <a:lum contrast="30000"/>
          </a:blip>
          <a:srcRect l="26828" t="17407" r="15045" b="47037"/>
          <a:stretch>
            <a:fillRect/>
          </a:stretch>
        </p:blipFill>
        <p:spPr bwMode="auto">
          <a:xfrm>
            <a:off x="482600" y="355600"/>
            <a:ext cx="2743200" cy="337624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Title 3"/>
          <p:cNvSpPr>
            <a:spLocks noGrp="1"/>
          </p:cNvSpPr>
          <p:nvPr>
            <p:ph type="title"/>
          </p:nvPr>
        </p:nvSpPr>
        <p:spPr>
          <a:xfrm>
            <a:off x="3158067" y="274638"/>
            <a:ext cx="8246533" cy="6583362"/>
          </a:xfrm>
        </p:spPr>
        <p:txBody>
          <a:bodyPr>
            <a:normAutofit/>
          </a:bodyPr>
          <a:lstStyle/>
          <a:p>
            <a:pPr algn="ctr"/>
            <a:r>
              <a:rPr lang="en-US" sz="4800" i="1" dirty="0"/>
              <a:t>“And I wept much, because no man was found worthy to open and to read the book, neither </a:t>
            </a:r>
            <a:br>
              <a:rPr lang="en-US" sz="4800" i="1" dirty="0"/>
            </a:br>
            <a:r>
              <a:rPr lang="en-US" sz="4800" i="1" dirty="0"/>
              <a:t>to look thereon.”</a:t>
            </a:r>
          </a:p>
        </p:txBody>
      </p:sp>
    </p:spTree>
    <p:extLst>
      <p:ext uri="{BB962C8B-B14F-4D97-AF65-F5344CB8AC3E}">
        <p14:creationId xmlns:p14="http://schemas.microsoft.com/office/powerpoint/2010/main" val="76313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Ptr. Daniel White\Desktop\Bible pictures\Bible pictures New Testament\Peter\Peter Weeping (Mt26_75_) 1184-NT44.jpg"/>
          <p:cNvPicPr>
            <a:picLocks noChangeAspect="1" noChangeArrowheads="1"/>
          </p:cNvPicPr>
          <p:nvPr/>
        </p:nvPicPr>
        <p:blipFill>
          <a:blip r:embed="rId3" cstate="print">
            <a:lum contrast="30000"/>
          </a:blip>
          <a:srcRect l="26828" t="17407" r="15045" b="47037"/>
          <a:stretch>
            <a:fillRect/>
          </a:stretch>
        </p:blipFill>
        <p:spPr bwMode="auto">
          <a:xfrm>
            <a:off x="474133" y="359305"/>
            <a:ext cx="2743200" cy="337624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Title 3"/>
          <p:cNvSpPr>
            <a:spLocks noGrp="1"/>
          </p:cNvSpPr>
          <p:nvPr>
            <p:ph type="title"/>
          </p:nvPr>
        </p:nvSpPr>
        <p:spPr>
          <a:xfrm>
            <a:off x="3513667" y="274638"/>
            <a:ext cx="8085666" cy="6583362"/>
          </a:xfrm>
        </p:spPr>
        <p:txBody>
          <a:bodyPr>
            <a:normAutofit/>
          </a:bodyPr>
          <a:lstStyle/>
          <a:p>
            <a:pPr algn="ctr"/>
            <a:r>
              <a:rPr lang="en-US" sz="4800" i="1" dirty="0"/>
              <a:t>“And one of the elders saith unto me, Weep not: behold, the Lion of the tribe of </a:t>
            </a:r>
            <a:r>
              <a:rPr lang="en-US" sz="4800" i="1" dirty="0" err="1"/>
              <a:t>Juda</a:t>
            </a:r>
            <a:r>
              <a:rPr lang="en-US" sz="4800" i="1" dirty="0"/>
              <a:t>, the Root of David, hath prevailed to open the book, and to loose the seven seals thereof.”</a:t>
            </a:r>
          </a:p>
        </p:txBody>
      </p:sp>
    </p:spTree>
    <p:extLst>
      <p:ext uri="{BB962C8B-B14F-4D97-AF65-F5344CB8AC3E}">
        <p14:creationId xmlns:p14="http://schemas.microsoft.com/office/powerpoint/2010/main" val="70679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0201" y="0"/>
            <a:ext cx="9144000" cy="6858000"/>
          </a:xfrm>
          <a:prstGeom prst="rect">
            <a:avLst/>
          </a:prstGeom>
        </p:spPr>
      </p:pic>
    </p:spTree>
    <p:extLst>
      <p:ext uri="{BB962C8B-B14F-4D97-AF65-F5344CB8AC3E}">
        <p14:creationId xmlns:p14="http://schemas.microsoft.com/office/powerpoint/2010/main" val="1385628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752600" y="0"/>
            <a:ext cx="8686800" cy="6553200"/>
          </a:xfrm>
          <a:prstGeom prst="rect">
            <a:avLst/>
          </a:prstGeom>
        </p:spPr>
        <p:txBody>
          <a:bodyPr>
            <a:norm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spcBef>
                <a:spcPct val="20000"/>
              </a:spcBef>
              <a:tabLst>
                <a:tab pos="635000" algn="l"/>
              </a:tabLst>
              <a:defRPr/>
            </a:pPr>
            <a:r>
              <a:rPr lang="en-US" sz="3600" b="1" cap="all" dirty="0">
                <a:ln/>
                <a:solidFill>
                  <a:srgbClr val="00B0F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The seven sealed book is                                 the title deed to the earth.</a:t>
            </a:r>
          </a:p>
        </p:txBody>
      </p:sp>
      <p:pic>
        <p:nvPicPr>
          <p:cNvPr id="8195" name="Picture 3" descr="C:\Users\Ptr. Daniel White\Desktop\Bible pictures\backgrounds\earth and space\41b.jpg"/>
          <p:cNvPicPr>
            <a:picLocks noChangeAspect="1" noChangeArrowheads="1"/>
          </p:cNvPicPr>
          <p:nvPr/>
        </p:nvPicPr>
        <p:blipFill>
          <a:blip r:embed="rId3" cstate="print"/>
          <a:srcRect/>
          <a:stretch>
            <a:fillRect/>
          </a:stretch>
        </p:blipFill>
        <p:spPr bwMode="auto">
          <a:xfrm>
            <a:off x="2857500" y="1409814"/>
            <a:ext cx="6629400" cy="52877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Content Placeholder 4"/>
          <p:cNvSpPr>
            <a:spLocks noGrp="1"/>
          </p:cNvSpPr>
          <p:nvPr>
            <p:ph idx="1"/>
          </p:nvPr>
        </p:nvSpPr>
        <p:spPr>
          <a:xfrm>
            <a:off x="3505200" y="2140592"/>
            <a:ext cx="5334000" cy="4144963"/>
          </a:xfrm>
        </p:spPr>
        <p:txBody>
          <a:bodyPr>
            <a:normAutofit lnSpcReduction="10000"/>
          </a:bodyPr>
          <a:lstStyle/>
          <a:p>
            <a:pPr algn="ctr">
              <a:buNone/>
            </a:pPr>
            <a:r>
              <a:rPr lang="en-US" sz="3600" i="1" dirty="0">
                <a:effectLst>
                  <a:glow rad="101600">
                    <a:schemeClr val="bg1">
                      <a:alpha val="60000"/>
                    </a:schemeClr>
                  </a:glow>
                </a:effectLst>
              </a:rPr>
              <a:t>“The earth is the Lord’s, and the fullness thereof.” (Psalms 24:1)</a:t>
            </a:r>
            <a:endParaRPr lang="en-US" i="1" dirty="0">
              <a:effectLst>
                <a:glow rad="101600">
                  <a:schemeClr val="bg1">
                    <a:alpha val="60000"/>
                  </a:schemeClr>
                </a:glow>
              </a:effectLst>
            </a:endParaRPr>
          </a:p>
          <a:p>
            <a:pPr algn="ctr">
              <a:buNone/>
            </a:pPr>
            <a:r>
              <a:rPr lang="en-US" sz="3600" i="1" dirty="0">
                <a:effectLst>
                  <a:glow rad="101600">
                    <a:schemeClr val="bg1">
                      <a:alpha val="60000"/>
                    </a:schemeClr>
                  </a:glow>
                </a:effectLst>
              </a:rPr>
              <a:t>“Thou hast created all things, and for thy pleasure they are and were created.” </a:t>
            </a:r>
          </a:p>
          <a:p>
            <a:pPr algn="ctr">
              <a:buNone/>
            </a:pPr>
            <a:r>
              <a:rPr lang="en-US" sz="3600" i="1" dirty="0">
                <a:effectLst>
                  <a:glow rad="101600">
                    <a:schemeClr val="bg1">
                      <a:alpha val="60000"/>
                    </a:schemeClr>
                  </a:glow>
                </a:effectLst>
              </a:rPr>
              <a:t>(Revelation 4:11)</a:t>
            </a:r>
          </a:p>
        </p:txBody>
      </p:sp>
      <p:pic>
        <p:nvPicPr>
          <p:cNvPr id="6" name="Picture 2" descr="C:\Users\Ptr. Daniel White\Desktop\Bible pictures\Prophecy pictures\prophecy pictures\revelation\Worthy to open the scroll.jpg"/>
          <p:cNvPicPr>
            <a:picLocks noChangeAspect="1" noChangeArrowheads="1"/>
          </p:cNvPicPr>
          <p:nvPr/>
        </p:nvPicPr>
        <p:blipFill>
          <a:blip r:embed="rId4" cstate="print"/>
          <a:srcRect/>
          <a:stretch>
            <a:fillRect/>
          </a:stretch>
        </p:blipFill>
        <p:spPr bwMode="auto">
          <a:xfrm flipH="1">
            <a:off x="9165965" y="679509"/>
            <a:ext cx="2851670" cy="26089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3673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arn(inVertical)">
                                      <p:cBhvr>
                                        <p:cTn id="1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Bible pictures Old Testament\Genesis and adam and eve\0039  7° Dia da Criação - Adão &amp; Eva com Deus.jpg"/>
          <p:cNvPicPr>
            <a:picLocks noChangeAspect="1" noChangeArrowheads="1"/>
          </p:cNvPicPr>
          <p:nvPr/>
        </p:nvPicPr>
        <p:blipFill>
          <a:blip r:embed="rId2" cstate="print">
            <a:lum bright="-20000"/>
          </a:blip>
          <a:srcRect t="5208"/>
          <a:stretch>
            <a:fillRect/>
          </a:stretch>
        </p:blipFill>
        <p:spPr bwMode="auto">
          <a:xfrm>
            <a:off x="1524000" y="0"/>
            <a:ext cx="9144000" cy="6858000"/>
          </a:xfrm>
          <a:prstGeom prst="rect">
            <a:avLst/>
          </a:prstGeom>
          <a:noFill/>
        </p:spPr>
      </p:pic>
      <p:sp>
        <p:nvSpPr>
          <p:cNvPr id="3" name="Rectangle 2"/>
          <p:cNvSpPr/>
          <p:nvPr/>
        </p:nvSpPr>
        <p:spPr>
          <a:xfrm>
            <a:off x="1981200" y="609600"/>
            <a:ext cx="8458200" cy="5509200"/>
          </a:xfrm>
          <a:prstGeom prst="rect">
            <a:avLst/>
          </a:prstGeom>
        </p:spPr>
        <p:txBody>
          <a:bodyPr wrap="square">
            <a:spAutoFit/>
          </a:bodyPr>
          <a:lstStyle/>
          <a:p>
            <a:pPr algn="ctr"/>
            <a:r>
              <a:rPr lang="en-US" sz="4400" i="1" dirty="0">
                <a:effectLst>
                  <a:glow rad="101600">
                    <a:schemeClr val="bg1">
                      <a:alpha val="60000"/>
                    </a:schemeClr>
                  </a:glow>
                </a:effectLst>
              </a:rPr>
              <a:t>“And God blessed them, and God said unto them, Be fruitful, and multiply, and replenish the earth, and subdue it: and have dominion over the fish of the sea, and over the fowl of the air, and over every living thing that moveth upon the earth.” (Genesis 1:28) </a:t>
            </a:r>
          </a:p>
        </p:txBody>
      </p:sp>
    </p:spTree>
    <p:extLst>
      <p:ext uri="{BB962C8B-B14F-4D97-AF65-F5344CB8AC3E}">
        <p14:creationId xmlns:p14="http://schemas.microsoft.com/office/powerpoint/2010/main" val="253320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0621" y="683663"/>
            <a:ext cx="5731379" cy="6248400"/>
          </a:xfrm>
        </p:spPr>
        <p:txBody>
          <a:bodyPr>
            <a:noAutofit/>
          </a:bodyPr>
          <a:lstStyle/>
          <a:p>
            <a:pPr algn="ctr"/>
            <a:r>
              <a:rPr lang="en-US" i="1" dirty="0"/>
              <a:t>"Now the serpent was more subtile than any beast of the field which the Lord God had made. And he said unto the woman, Yea, hath God said, Ye shall not eat of every tree of the garden?" </a:t>
            </a:r>
            <a:br>
              <a:rPr lang="en-US" i="1" dirty="0"/>
            </a:br>
            <a:br>
              <a:rPr lang="en-US" dirty="0"/>
            </a:br>
            <a:endParaRPr lang="en-US" dirty="0"/>
          </a:p>
        </p:txBody>
      </p:sp>
      <p:pic>
        <p:nvPicPr>
          <p:cNvPr id="3" name="Picture 2"/>
          <p:cNvPicPr>
            <a:picLocks noChangeAspect="1"/>
          </p:cNvPicPr>
          <p:nvPr/>
        </p:nvPicPr>
        <p:blipFill>
          <a:blip r:embed="rId2"/>
          <a:stretch>
            <a:fillRect/>
          </a:stretch>
        </p:blipFill>
        <p:spPr>
          <a:xfrm>
            <a:off x="0" y="0"/>
            <a:ext cx="6283937" cy="6858000"/>
          </a:xfrm>
          <a:prstGeom prst="rect">
            <a:avLst/>
          </a:prstGeom>
        </p:spPr>
      </p:pic>
    </p:spTree>
    <p:extLst>
      <p:ext uri="{BB962C8B-B14F-4D97-AF65-F5344CB8AC3E}">
        <p14:creationId xmlns:p14="http://schemas.microsoft.com/office/powerpoint/2010/main" val="393541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27008" y="98470"/>
            <a:ext cx="6864991" cy="6354762"/>
          </a:xfrm>
        </p:spPr>
        <p:txBody>
          <a:bodyPr>
            <a:normAutofit/>
          </a:bodyPr>
          <a:lstStyle/>
          <a:p>
            <a:pPr algn="ctr"/>
            <a:r>
              <a:rPr lang="en-US" i="1" dirty="0">
                <a:effectLst>
                  <a:glow rad="101600">
                    <a:schemeClr val="bg1">
                      <a:alpha val="60000"/>
                    </a:schemeClr>
                  </a:glow>
                </a:effectLst>
                <a:latin typeface="Calibri" pitchFamily="34" charset="0"/>
                <a:ea typeface="Times New Roman" pitchFamily="18" charset="0"/>
                <a:cs typeface="Times New Roman" pitchFamily="18" charset="0"/>
              </a:rPr>
              <a:t>"And when the woman saw that the tree was good for food, and that it was pleasant to the eyes, and a tree to be desired to make one wise, she took of the fruit thereof</a:t>
            </a:r>
            <a:r>
              <a:rPr lang="en-US" i="1" dirty="0">
                <a:latin typeface="Calibri" pitchFamily="34" charset="0"/>
                <a:ea typeface="Times New Roman" pitchFamily="18" charset="0"/>
                <a:cs typeface="Times New Roman" pitchFamily="18" charset="0"/>
              </a:rPr>
              <a:t> </a:t>
            </a:r>
            <a:r>
              <a:rPr lang="en-US" i="1" dirty="0">
                <a:effectLst>
                  <a:glow rad="101600">
                    <a:schemeClr val="bg1">
                      <a:alpha val="60000"/>
                    </a:schemeClr>
                  </a:glow>
                </a:effectLst>
                <a:latin typeface="Calibri" pitchFamily="34" charset="0"/>
                <a:ea typeface="Times New Roman" pitchFamily="18" charset="0"/>
                <a:cs typeface="Times New Roman" pitchFamily="18" charset="0"/>
              </a:rPr>
              <a:t>and did eat…”</a:t>
            </a:r>
            <a:endParaRPr lang="en-US" dirty="0">
              <a:effectLst>
                <a:glow rad="101600">
                  <a:schemeClr val="bg1">
                    <a:alpha val="60000"/>
                  </a:schemeClr>
                </a:glow>
              </a:effectLst>
            </a:endParaRPr>
          </a:p>
        </p:txBody>
      </p:sp>
      <p:pic>
        <p:nvPicPr>
          <p:cNvPr id="2" name="Picture 1"/>
          <p:cNvPicPr>
            <a:picLocks noChangeAspect="1"/>
          </p:cNvPicPr>
          <p:nvPr/>
        </p:nvPicPr>
        <p:blipFill rotWithShape="1">
          <a:blip r:embed="rId2"/>
          <a:srcRect t="1" r="1672" b="8600"/>
          <a:stretch/>
        </p:blipFill>
        <p:spPr>
          <a:xfrm>
            <a:off x="0" y="0"/>
            <a:ext cx="5355466" cy="6858000"/>
          </a:xfrm>
          <a:prstGeom prst="rect">
            <a:avLst/>
          </a:prstGeom>
          <a:ln>
            <a:noFill/>
          </a:ln>
          <a:effectLst>
            <a:softEdge rad="112500"/>
          </a:effectLst>
        </p:spPr>
      </p:pic>
    </p:spTree>
    <p:extLst>
      <p:ext uri="{BB962C8B-B14F-4D97-AF65-F5344CB8AC3E}">
        <p14:creationId xmlns:p14="http://schemas.microsoft.com/office/powerpoint/2010/main" val="1993615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060482"/>
            <a:ext cx="12201040" cy="5435720"/>
          </a:xfrm>
          <a:prstGeom prst="rect">
            <a:avLst/>
          </a:prstGeom>
        </p:spPr>
      </p:pic>
      <p:sp>
        <p:nvSpPr>
          <p:cNvPr id="2" name="Rectangle 1"/>
          <p:cNvSpPr/>
          <p:nvPr/>
        </p:nvSpPr>
        <p:spPr>
          <a:xfrm>
            <a:off x="226502" y="1583314"/>
            <a:ext cx="4723003" cy="1754326"/>
          </a:xfrm>
          <a:prstGeom prst="rect">
            <a:avLst/>
          </a:prstGeom>
        </p:spPr>
        <p:txBody>
          <a:bodyPr wrap="square">
            <a:spAutoFit/>
          </a:bodyPr>
          <a:lstStyle/>
          <a:p>
            <a:pPr algn="ctr"/>
            <a:r>
              <a:rPr lang="en-US" sz="3600" i="1" dirty="0">
                <a:solidFill>
                  <a:schemeClr val="bg1"/>
                </a:solidFill>
              </a:rPr>
              <a:t> “…and gave also unto her husband with her; and he did eat.”</a:t>
            </a:r>
          </a:p>
        </p:txBody>
      </p:sp>
    </p:spTree>
    <p:extLst>
      <p:ext uri="{BB962C8B-B14F-4D97-AF65-F5344CB8AC3E}">
        <p14:creationId xmlns:p14="http://schemas.microsoft.com/office/powerpoint/2010/main" val="87198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52918" y="2306273"/>
            <a:ext cx="8905613" cy="4452807"/>
          </a:xfrm>
          <a:prstGeom prst="rect">
            <a:avLst/>
          </a:prstGeom>
        </p:spPr>
      </p:pic>
      <p:sp>
        <p:nvSpPr>
          <p:cNvPr id="4" name="Title 3"/>
          <p:cNvSpPr>
            <a:spLocks noGrp="1"/>
          </p:cNvSpPr>
          <p:nvPr>
            <p:ph type="title"/>
          </p:nvPr>
        </p:nvSpPr>
        <p:spPr>
          <a:xfrm>
            <a:off x="302004" y="88288"/>
            <a:ext cx="12007442" cy="1325563"/>
          </a:xfrm>
        </p:spPr>
        <p:txBody>
          <a:bodyPr>
            <a:noAutofit/>
          </a:bodyPr>
          <a:lstStyle/>
          <a:p>
            <a:pPr algn="ctr"/>
            <a:br>
              <a:rPr lang="en-US" sz="3200" i="1" dirty="0"/>
            </a:br>
            <a:r>
              <a:rPr lang="en-US" sz="3200" i="1" dirty="0"/>
              <a:t>“Therefore the LORD God sent him forth from the garden of Eden, to till the ground from whence he was taken. So he drove out the man; and he placed at the east of the garden of Eden Cherubims, and a flaming sword which turned every way, to keep the way of the tree of life.”</a:t>
            </a:r>
          </a:p>
        </p:txBody>
      </p:sp>
    </p:spTree>
    <p:extLst>
      <p:ext uri="{BB962C8B-B14F-4D97-AF65-F5344CB8AC3E}">
        <p14:creationId xmlns:p14="http://schemas.microsoft.com/office/powerpoint/2010/main" val="43948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enila.files.wordpress.com/2014/01/temptation-of-chri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18" y="0"/>
            <a:ext cx="12198926"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40400" y="701303"/>
            <a:ext cx="6248400" cy="3477875"/>
          </a:xfrm>
          <a:prstGeom prst="rect">
            <a:avLst/>
          </a:prstGeom>
        </p:spPr>
        <p:txBody>
          <a:bodyPr wrap="square">
            <a:spAutoFit/>
          </a:bodyPr>
          <a:lstStyle/>
          <a:p>
            <a:pPr algn="ctr"/>
            <a:r>
              <a:rPr lang="en-US" sz="4400" i="1" dirty="0">
                <a:effectLst>
                  <a:glow rad="101600">
                    <a:schemeClr val="bg1">
                      <a:alpha val="60000"/>
                    </a:schemeClr>
                  </a:glow>
                </a:effectLst>
              </a:rPr>
              <a:t>“And the devil, taking him up into an high mountain, shewed unto him all the kingdoms of the world in a moment of time.”</a:t>
            </a:r>
          </a:p>
        </p:txBody>
      </p:sp>
    </p:spTree>
    <p:extLst>
      <p:ext uri="{BB962C8B-B14F-4D97-AF65-F5344CB8AC3E}">
        <p14:creationId xmlns:p14="http://schemas.microsoft.com/office/powerpoint/2010/main" val="314244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451" y="232121"/>
            <a:ext cx="10515600" cy="1325563"/>
          </a:xfrm>
        </p:spPr>
        <p:txBody>
          <a:bodyPr/>
          <a:lstStyle/>
          <a:p>
            <a:pPr algn="ctr"/>
            <a:r>
              <a:rPr lang="en-US" b="1" dirty="0"/>
              <a:t>Satan imitates God? </a:t>
            </a:r>
            <a:br>
              <a:rPr lang="en-US" b="1" dirty="0"/>
            </a:br>
            <a:endParaRPr lang="en-US" b="1" dirty="0"/>
          </a:p>
        </p:txBody>
      </p:sp>
      <p:pic>
        <p:nvPicPr>
          <p:cNvPr id="4" name="Picture 3"/>
          <p:cNvPicPr>
            <a:picLocks noChangeAspect="1"/>
          </p:cNvPicPr>
          <p:nvPr/>
        </p:nvPicPr>
        <p:blipFill>
          <a:blip r:embed="rId2"/>
          <a:stretch>
            <a:fillRect/>
          </a:stretch>
        </p:blipFill>
        <p:spPr>
          <a:xfrm>
            <a:off x="4148456" y="1291677"/>
            <a:ext cx="3638838" cy="5458258"/>
          </a:xfrm>
          <a:prstGeom prst="rect">
            <a:avLst/>
          </a:prstGeom>
        </p:spPr>
      </p:pic>
    </p:spTree>
    <p:extLst>
      <p:ext uri="{BB962C8B-B14F-4D97-AF65-F5344CB8AC3E}">
        <p14:creationId xmlns:p14="http://schemas.microsoft.com/office/powerpoint/2010/main" val="56393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85749" y="604935"/>
            <a:ext cx="4948723" cy="4948723"/>
          </a:xfrm>
          <a:prstGeom prst="rect">
            <a:avLst/>
          </a:prstGeom>
        </p:spPr>
      </p:pic>
      <p:sp>
        <p:nvSpPr>
          <p:cNvPr id="3" name="Rectangle 2"/>
          <p:cNvSpPr/>
          <p:nvPr/>
        </p:nvSpPr>
        <p:spPr>
          <a:xfrm>
            <a:off x="5766033" y="949540"/>
            <a:ext cx="6096000" cy="5632311"/>
          </a:xfrm>
          <a:prstGeom prst="rect">
            <a:avLst/>
          </a:prstGeom>
        </p:spPr>
        <p:txBody>
          <a:bodyPr>
            <a:spAutoFit/>
          </a:bodyPr>
          <a:lstStyle/>
          <a:p>
            <a:pPr algn="ctr"/>
            <a:r>
              <a:rPr lang="en-US" sz="3600" i="1" dirty="0"/>
              <a:t>“And the seventh angel sounded; and there were great voices in heaven, saying, The kingdoms of this world are become the kingdoms of our Lord, and of his Christ; and he shall reign for ever and ever.” (Revelation 11:15)</a:t>
            </a:r>
          </a:p>
          <a:p>
            <a:pPr algn="ctr"/>
            <a:endParaRPr lang="en-US" sz="3600" i="1" dirty="0"/>
          </a:p>
          <a:p>
            <a:pPr algn="ctr"/>
            <a:endParaRPr lang="en-US" sz="3600" i="1" dirty="0"/>
          </a:p>
        </p:txBody>
      </p:sp>
    </p:spTree>
    <p:extLst>
      <p:ext uri="{BB962C8B-B14F-4D97-AF65-F5344CB8AC3E}">
        <p14:creationId xmlns:p14="http://schemas.microsoft.com/office/powerpoint/2010/main" val="4129863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145" y="-117446"/>
            <a:ext cx="10515600" cy="1325563"/>
          </a:xfrm>
        </p:spPr>
        <p:txBody>
          <a:bodyPr/>
          <a:lstStyle/>
          <a:p>
            <a:pPr algn="ctr"/>
            <a:r>
              <a:rPr lang="en-US" b="1" dirty="0">
                <a:solidFill>
                  <a:srgbClr val="FFFF00"/>
                </a:solidFill>
              </a:rPr>
              <a:t>Why Satan blinds the minds of unbelievers</a:t>
            </a:r>
          </a:p>
        </p:txBody>
      </p:sp>
      <p:pic>
        <p:nvPicPr>
          <p:cNvPr id="5" name="Picture 4"/>
          <p:cNvPicPr>
            <a:picLocks noChangeAspect="1"/>
          </p:cNvPicPr>
          <p:nvPr/>
        </p:nvPicPr>
        <p:blipFill>
          <a:blip r:embed="rId2"/>
          <a:stretch>
            <a:fillRect/>
          </a:stretch>
        </p:blipFill>
        <p:spPr>
          <a:xfrm>
            <a:off x="3807468" y="1136974"/>
            <a:ext cx="4198781" cy="5609059"/>
          </a:xfrm>
          <a:prstGeom prst="rect">
            <a:avLst/>
          </a:prstGeom>
        </p:spPr>
      </p:pic>
    </p:spTree>
    <p:extLst>
      <p:ext uri="{BB962C8B-B14F-4D97-AF65-F5344CB8AC3E}">
        <p14:creationId xmlns:p14="http://schemas.microsoft.com/office/powerpoint/2010/main" val="53888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780" y="528506"/>
            <a:ext cx="11811699" cy="6858000"/>
          </a:xfrm>
        </p:spPr>
        <p:txBody>
          <a:bodyPr>
            <a:noAutofit/>
          </a:bodyPr>
          <a:lstStyle/>
          <a:p>
            <a:pPr marL="0" indent="0" algn="ctr">
              <a:buNone/>
            </a:pPr>
            <a:r>
              <a:rPr lang="en-US" sz="3600" i="1" dirty="0"/>
              <a:t>“This I say therefore, and testify in the Lord, that ye henceforth walk not as other Gentiles walk, in the vanity of their mind, Having the understanding darkened, being alienated from the life of God through the ignorance that is in them, </a:t>
            </a:r>
            <a:r>
              <a:rPr lang="en-US" sz="3600" i="1" u="sng" dirty="0"/>
              <a:t>because of the blindness of their heart</a:t>
            </a:r>
            <a:r>
              <a:rPr lang="en-US" sz="3600" i="1" dirty="0"/>
              <a:t>. Who being past feeling have given themselves over unto lasciviousness, to work all uncleanness with greediness. But ye have not so learned Christ; If so be that ye have heard him, and have been taught by him, as the truth is in Jesus: That ye put off concerning the former conversation the old man, which is corrupt according to the deceitful lusts.” (Ephesians 4:17-23) </a:t>
            </a:r>
          </a:p>
          <a:p>
            <a:pPr algn="ctr"/>
            <a:endParaRPr lang="en-US" sz="3600" i="1" dirty="0"/>
          </a:p>
        </p:txBody>
      </p:sp>
    </p:spTree>
    <p:extLst>
      <p:ext uri="{BB962C8B-B14F-4D97-AF65-F5344CB8AC3E}">
        <p14:creationId xmlns:p14="http://schemas.microsoft.com/office/powerpoint/2010/main" val="250217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0136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29764" y="880844"/>
            <a:ext cx="6262236" cy="6878972"/>
          </a:xfrm>
        </p:spPr>
        <p:txBody>
          <a:bodyPr>
            <a:normAutofit/>
          </a:bodyPr>
          <a:lstStyle/>
          <a:p>
            <a:pPr marL="0" indent="0" algn="ctr">
              <a:buNone/>
            </a:pPr>
            <a:r>
              <a:rPr lang="en-US" sz="4400" i="1" dirty="0"/>
              <a:t>(Galatians 6:7-8) </a:t>
            </a:r>
          </a:p>
          <a:p>
            <a:pPr marL="0" indent="0" algn="ctr">
              <a:buNone/>
            </a:pPr>
            <a:r>
              <a:rPr lang="en-US" sz="4400" i="1" dirty="0"/>
              <a:t>“Be not deceived; God is not mocked: for whatsoever a man soweth, that shall he also reap. For he that soweth to his flesh shall of the flesh </a:t>
            </a:r>
            <a:r>
              <a:rPr lang="en-US" sz="4400" i="1" u="sng" dirty="0"/>
              <a:t>reap corruption</a:t>
            </a:r>
            <a:r>
              <a:rPr lang="en-US" sz="4400" i="1" dirty="0"/>
              <a:t>.”</a:t>
            </a:r>
          </a:p>
        </p:txBody>
      </p:sp>
      <p:pic>
        <p:nvPicPr>
          <p:cNvPr id="4" name="Picture 3"/>
          <p:cNvPicPr>
            <a:picLocks noChangeAspect="1"/>
          </p:cNvPicPr>
          <p:nvPr/>
        </p:nvPicPr>
        <p:blipFill rotWithShape="1">
          <a:blip r:embed="rId2"/>
          <a:srcRect r="3796" b="7041"/>
          <a:stretch/>
        </p:blipFill>
        <p:spPr>
          <a:xfrm>
            <a:off x="72006" y="65784"/>
            <a:ext cx="5857758" cy="6792215"/>
          </a:xfrm>
          <a:prstGeom prst="rect">
            <a:avLst/>
          </a:prstGeom>
        </p:spPr>
      </p:pic>
    </p:spTree>
    <p:extLst>
      <p:ext uri="{BB962C8B-B14F-4D97-AF65-F5344CB8AC3E}">
        <p14:creationId xmlns:p14="http://schemas.microsoft.com/office/powerpoint/2010/main" val="275995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0385" y="460602"/>
            <a:ext cx="6067425" cy="60674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Rectangle 2"/>
          <p:cNvSpPr/>
          <p:nvPr/>
        </p:nvSpPr>
        <p:spPr>
          <a:xfrm rot="676694">
            <a:off x="6725923" y="4060305"/>
            <a:ext cx="5287111" cy="2554545"/>
          </a:xfrm>
          <a:prstGeom prst="rect">
            <a:avLst/>
          </a:prstGeom>
        </p:spPr>
        <p:txBody>
          <a:bodyPr wrap="square">
            <a:spAutoFit/>
          </a:bodyPr>
          <a:lstStyle/>
          <a:p>
            <a:pPr algn="ctr"/>
            <a:r>
              <a:rPr lang="en-US" sz="3200" i="1" dirty="0"/>
              <a:t>“Ye have lived in pleasure on the earth, and been wanton; ye have nourished your hearts, as in a day of slaughter.” (James 5:5) </a:t>
            </a:r>
          </a:p>
        </p:txBody>
      </p:sp>
      <p:sp>
        <p:nvSpPr>
          <p:cNvPr id="4" name="Rectangle 3"/>
          <p:cNvSpPr/>
          <p:nvPr/>
        </p:nvSpPr>
        <p:spPr>
          <a:xfrm rot="20817210">
            <a:off x="6746416" y="571231"/>
            <a:ext cx="5353027" cy="2554545"/>
          </a:xfrm>
          <a:prstGeom prst="rect">
            <a:avLst/>
          </a:prstGeom>
        </p:spPr>
        <p:txBody>
          <a:bodyPr wrap="square">
            <a:spAutoFit/>
          </a:bodyPr>
          <a:lstStyle/>
          <a:p>
            <a:pPr algn="ctr"/>
            <a:r>
              <a:rPr lang="en-US" sz="3200" i="1" dirty="0"/>
              <a:t> “Choosing rather to suffer affliction with the people of God, than to enjoy the pleasures of sin for a season.” (Hebrews 11:25) </a:t>
            </a:r>
          </a:p>
        </p:txBody>
      </p:sp>
    </p:spTree>
    <p:extLst>
      <p:ext uri="{BB962C8B-B14F-4D97-AF65-F5344CB8AC3E}">
        <p14:creationId xmlns:p14="http://schemas.microsoft.com/office/powerpoint/2010/main" val="3284863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595711" y="1549713"/>
            <a:ext cx="3693645" cy="4931207"/>
          </a:xfrm>
          <a:prstGeom prst="rect">
            <a:avLst/>
          </a:prstGeom>
        </p:spPr>
      </p:pic>
      <p:sp>
        <p:nvSpPr>
          <p:cNvPr id="2" name="Title 1"/>
          <p:cNvSpPr>
            <a:spLocks noGrp="1"/>
          </p:cNvSpPr>
          <p:nvPr>
            <p:ph type="title"/>
          </p:nvPr>
        </p:nvSpPr>
        <p:spPr>
          <a:xfrm>
            <a:off x="151002" y="0"/>
            <a:ext cx="12040998" cy="1325563"/>
          </a:xfrm>
        </p:spPr>
        <p:txBody>
          <a:bodyPr/>
          <a:lstStyle/>
          <a:p>
            <a:pPr algn="ctr"/>
            <a:r>
              <a:rPr lang="en-US" b="1" dirty="0">
                <a:solidFill>
                  <a:schemeClr val="accent3"/>
                </a:solidFill>
                <a:effectLst>
                  <a:glow rad="139700">
                    <a:schemeClr val="accent3">
                      <a:satMod val="175000"/>
                      <a:alpha val="40000"/>
                    </a:schemeClr>
                  </a:glow>
                </a:effectLst>
              </a:rPr>
              <a:t>Have You Considered The Consequences Of Sin?</a:t>
            </a:r>
          </a:p>
        </p:txBody>
      </p:sp>
      <p:pic>
        <p:nvPicPr>
          <p:cNvPr id="4" name="Content Placeholder 3"/>
          <p:cNvPicPr>
            <a:picLocks noGrp="1" noChangeAspect="1"/>
          </p:cNvPicPr>
          <p:nvPr>
            <p:ph idx="1"/>
          </p:nvPr>
        </p:nvPicPr>
        <p:blipFill>
          <a:blip r:embed="rId4"/>
          <a:stretch>
            <a:fillRect/>
          </a:stretch>
        </p:blipFill>
        <p:spPr>
          <a:xfrm>
            <a:off x="7595711" y="1549713"/>
            <a:ext cx="3693645" cy="4931207"/>
          </a:xfrm>
          <a:prstGeom prst="rect">
            <a:avLst/>
          </a:prstGeom>
        </p:spPr>
      </p:pic>
      <p:sp>
        <p:nvSpPr>
          <p:cNvPr id="8" name="Rectangle 7"/>
          <p:cNvSpPr/>
          <p:nvPr/>
        </p:nvSpPr>
        <p:spPr>
          <a:xfrm rot="20793006">
            <a:off x="394282" y="2392770"/>
            <a:ext cx="6669247" cy="2308324"/>
          </a:xfrm>
          <a:prstGeom prst="rect">
            <a:avLst/>
          </a:prstGeom>
        </p:spPr>
        <p:txBody>
          <a:bodyPr wrap="square">
            <a:spAutoFit/>
          </a:bodyPr>
          <a:lstStyle/>
          <a:p>
            <a:pPr algn="ctr"/>
            <a:r>
              <a:rPr lang="en-US" sz="3600" i="1" dirty="0"/>
              <a:t> “Whosoever committeth sin transgresseth also the law: for sin is the transgression of the law.” </a:t>
            </a:r>
          </a:p>
          <a:p>
            <a:pPr algn="ctr"/>
            <a:r>
              <a:rPr lang="en-US" sz="3600" i="1" dirty="0"/>
              <a:t>(1 John 3:4)</a:t>
            </a:r>
          </a:p>
        </p:txBody>
      </p:sp>
    </p:spTree>
    <p:extLst>
      <p:ext uri="{BB962C8B-B14F-4D97-AF65-F5344CB8AC3E}">
        <p14:creationId xmlns:p14="http://schemas.microsoft.com/office/powerpoint/2010/main" val="32449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143636"/>
            <a:ext cx="12192000" cy="4714364"/>
          </a:xfrm>
          <a:prstGeom prst="rect">
            <a:avLst/>
          </a:prstGeom>
        </p:spPr>
      </p:pic>
      <p:sp>
        <p:nvSpPr>
          <p:cNvPr id="3" name="Rectangle 2"/>
          <p:cNvSpPr/>
          <p:nvPr/>
        </p:nvSpPr>
        <p:spPr>
          <a:xfrm>
            <a:off x="0" y="304264"/>
            <a:ext cx="12032479" cy="1323439"/>
          </a:xfrm>
          <a:prstGeom prst="rect">
            <a:avLst/>
          </a:prstGeom>
        </p:spPr>
        <p:txBody>
          <a:bodyPr wrap="square">
            <a:spAutoFit/>
          </a:bodyPr>
          <a:lstStyle/>
          <a:p>
            <a:pPr algn="ctr"/>
            <a:r>
              <a:rPr lang="en-US" sz="4000" i="1" dirty="0"/>
              <a:t>“For he that </a:t>
            </a:r>
            <a:r>
              <a:rPr lang="en-US" sz="4000" i="1" dirty="0" err="1"/>
              <a:t>soweth</a:t>
            </a:r>
            <a:r>
              <a:rPr lang="en-US" sz="4000" i="1" dirty="0"/>
              <a:t> to his flesh </a:t>
            </a:r>
          </a:p>
          <a:p>
            <a:pPr algn="ctr"/>
            <a:r>
              <a:rPr lang="en-US" sz="4000" i="1" dirty="0"/>
              <a:t>shall of the flesh reap corruption.”</a:t>
            </a:r>
          </a:p>
        </p:txBody>
      </p:sp>
    </p:spTree>
    <p:extLst>
      <p:ext uri="{BB962C8B-B14F-4D97-AF65-F5344CB8AC3E}">
        <p14:creationId xmlns:p14="http://schemas.microsoft.com/office/powerpoint/2010/main" val="239738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733" y="238125"/>
            <a:ext cx="10515600" cy="1325563"/>
          </a:xfrm>
        </p:spPr>
        <p:txBody>
          <a:bodyPr>
            <a:normAutofit/>
          </a:bodyPr>
          <a:lstStyle/>
          <a:p>
            <a:pPr algn="ctr"/>
            <a:r>
              <a:rPr lang="en-US" sz="6000" b="1" dirty="0"/>
              <a:t>How to stop corruption</a:t>
            </a:r>
          </a:p>
        </p:txBody>
      </p:sp>
      <p:pic>
        <p:nvPicPr>
          <p:cNvPr id="3" name="Picture 2"/>
          <p:cNvPicPr>
            <a:picLocks noChangeAspect="1"/>
          </p:cNvPicPr>
          <p:nvPr/>
        </p:nvPicPr>
        <p:blipFill rotWithShape="1">
          <a:blip r:embed="rId2"/>
          <a:srcRect r="525" b="8391"/>
          <a:stretch/>
        </p:blipFill>
        <p:spPr>
          <a:xfrm>
            <a:off x="2961156" y="1981646"/>
            <a:ext cx="6508627" cy="4639287"/>
          </a:xfrm>
          <a:prstGeom prst="rect">
            <a:avLst/>
          </a:prstGeom>
        </p:spPr>
      </p:pic>
    </p:spTree>
    <p:extLst>
      <p:ext uri="{BB962C8B-B14F-4D97-AF65-F5344CB8AC3E}">
        <p14:creationId xmlns:p14="http://schemas.microsoft.com/office/powerpoint/2010/main" val="1625805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285" y="0"/>
            <a:ext cx="4732020" cy="6858000"/>
          </a:xfrm>
          <a:prstGeom prst="rect">
            <a:avLst/>
          </a:prstGeom>
        </p:spPr>
      </p:pic>
      <p:pic>
        <p:nvPicPr>
          <p:cNvPr id="3" name="Picture 2"/>
          <p:cNvPicPr>
            <a:picLocks noChangeAspect="1"/>
          </p:cNvPicPr>
          <p:nvPr/>
        </p:nvPicPr>
        <p:blipFill>
          <a:blip r:embed="rId3"/>
          <a:stretch>
            <a:fillRect/>
          </a:stretch>
        </p:blipFill>
        <p:spPr>
          <a:xfrm>
            <a:off x="5850292" y="1369267"/>
            <a:ext cx="6161315" cy="4620986"/>
          </a:xfrm>
          <a:prstGeom prst="rect">
            <a:avLst/>
          </a:prstGeom>
        </p:spPr>
      </p:pic>
    </p:spTree>
    <p:extLst>
      <p:ext uri="{BB962C8B-B14F-4D97-AF65-F5344CB8AC3E}">
        <p14:creationId xmlns:p14="http://schemas.microsoft.com/office/powerpoint/2010/main" val="380986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hethoughtsofasimpleman.com/wp-content/uploads/2015/05/wheat-tares_sermons.jpg"/>
          <p:cNvPicPr>
            <a:picLocks noChangeAspect="1" noChangeArrowheads="1"/>
          </p:cNvPicPr>
          <p:nvPr/>
        </p:nvPicPr>
        <p:blipFill rotWithShape="1">
          <a:blip r:embed="rId3">
            <a:extLst>
              <a:ext uri="{28A0092B-C50C-407E-A947-70E740481C1C}">
                <a14:useLocalDpi xmlns:a14="http://schemas.microsoft.com/office/drawing/2010/main" val="0"/>
              </a:ext>
            </a:extLst>
          </a:blip>
          <a:srcRect l="67538" t="2851" r="736" b="14885"/>
          <a:stretch/>
        </p:blipFill>
        <p:spPr bwMode="auto">
          <a:xfrm>
            <a:off x="8005157" y="-36998"/>
            <a:ext cx="4254270" cy="69141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thethoughtsofasimpleman.com/wp-content/uploads/2015/05/wheat-tares_sermons.jpg"/>
          <p:cNvPicPr>
            <a:picLocks noChangeAspect="1" noChangeArrowheads="1"/>
          </p:cNvPicPr>
          <p:nvPr/>
        </p:nvPicPr>
        <p:blipFill rotWithShape="1">
          <a:blip r:embed="rId3">
            <a:extLst>
              <a:ext uri="{28A0092B-C50C-407E-A947-70E740481C1C}">
                <a14:useLocalDpi xmlns:a14="http://schemas.microsoft.com/office/drawing/2010/main" val="0"/>
              </a:ext>
            </a:extLst>
          </a:blip>
          <a:srcRect l="-1" t="895" r="68161" b="14885"/>
          <a:stretch/>
        </p:blipFill>
        <p:spPr bwMode="auto">
          <a:xfrm>
            <a:off x="0" y="-19163"/>
            <a:ext cx="4148051" cy="687716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Ptr. Daniel White\Desktop\Bible pictures\Bible pictures New Testament\Parables &amp; Illustrations\Sower &amp; Wheat &amp; Tares\Separating_wheat &amp;_tares.jpg"/>
          <p:cNvPicPr>
            <a:picLocks noChangeAspect="1" noChangeArrowheads="1"/>
          </p:cNvPicPr>
          <p:nvPr/>
        </p:nvPicPr>
        <p:blipFill>
          <a:blip r:embed="rId4" cstate="print"/>
          <a:srcRect/>
          <a:stretch>
            <a:fillRect/>
          </a:stretch>
        </p:blipFill>
        <p:spPr bwMode="auto">
          <a:xfrm>
            <a:off x="3085177" y="-249382"/>
            <a:ext cx="6044738" cy="7269841"/>
          </a:xfrm>
          <a:prstGeom prst="rect">
            <a:avLst/>
          </a:prstGeom>
          <a:ln>
            <a:noFill/>
          </a:ln>
          <a:effectLst>
            <a:softEdge rad="112500"/>
          </a:effectLst>
        </p:spPr>
      </p:pic>
      <p:sp>
        <p:nvSpPr>
          <p:cNvPr id="3" name="Title 2"/>
          <p:cNvSpPr>
            <a:spLocks noGrp="1"/>
          </p:cNvSpPr>
          <p:nvPr>
            <p:ph type="title"/>
          </p:nvPr>
        </p:nvSpPr>
        <p:spPr>
          <a:xfrm>
            <a:off x="3427615" y="1138844"/>
            <a:ext cx="5702300" cy="1295400"/>
          </a:xfrm>
        </p:spPr>
        <p:txBody>
          <a:bodyPr>
            <a:normAutofit/>
          </a:bodyPr>
          <a:lstStyle/>
          <a:p>
            <a:pPr algn="ctr"/>
            <a:r>
              <a:rPr lang="en-US" sz="3600" b="1" i="1" dirty="0">
                <a:solidFill>
                  <a:schemeClr val="bg1"/>
                </a:solidFill>
                <a:effectLst>
                  <a:glow rad="101600">
                    <a:schemeClr val="tx1">
                      <a:alpha val="60000"/>
                    </a:schemeClr>
                  </a:glow>
                </a:effectLst>
              </a:rPr>
              <a:t>Matthew 13:24-42</a:t>
            </a:r>
          </a:p>
        </p:txBody>
      </p:sp>
      <p:sp>
        <p:nvSpPr>
          <p:cNvPr id="4" name="Title 1"/>
          <p:cNvSpPr txBox="1">
            <a:spLocks/>
          </p:cNvSpPr>
          <p:nvPr/>
        </p:nvSpPr>
        <p:spPr>
          <a:xfrm>
            <a:off x="3341716" y="90806"/>
            <a:ext cx="5637184"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effectLst>
                  <a:glow rad="101600">
                    <a:schemeClr val="tx1">
                      <a:alpha val="60000"/>
                    </a:schemeClr>
                  </a:glow>
                </a:effectLst>
              </a:rPr>
              <a:t>Satan sows tares among God’s wheat</a:t>
            </a:r>
            <a:br>
              <a:rPr lang="en-US" b="1" dirty="0">
                <a:solidFill>
                  <a:schemeClr val="bg1"/>
                </a:solidFill>
                <a:effectLst>
                  <a:glow rad="101600">
                    <a:schemeClr val="tx1">
                      <a:alpha val="60000"/>
                    </a:schemeClr>
                  </a:glow>
                </a:effectLst>
              </a:rPr>
            </a:br>
            <a:endParaRPr lang="en-US" b="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52837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1095"/>
            <a:ext cx="12192000" cy="6858000"/>
          </a:xfrm>
        </p:spPr>
        <p:txBody>
          <a:bodyPr>
            <a:normAutofit/>
          </a:bodyPr>
          <a:lstStyle/>
          <a:p>
            <a:r>
              <a:rPr lang="en-US" sz="3200" b="1" dirty="0">
                <a:solidFill>
                  <a:srgbClr val="FFFF00"/>
                </a:solidFill>
              </a:rPr>
              <a:t>Man, is a sinner by birth</a:t>
            </a:r>
            <a:r>
              <a:rPr lang="en-US" sz="3200" dirty="0">
                <a:solidFill>
                  <a:srgbClr val="FFFF00"/>
                </a:solidFill>
              </a:rPr>
              <a:t> </a:t>
            </a:r>
            <a:r>
              <a:rPr lang="en-US" sz="3200" dirty="0"/>
              <a:t>– </a:t>
            </a:r>
            <a:r>
              <a:rPr lang="en-US" sz="3200" i="1" dirty="0"/>
              <a:t>“In sin did my mother conceive me…They go astray as soon as they be born, speaking lies. …”</a:t>
            </a:r>
            <a:r>
              <a:rPr lang="en-US" sz="3200" b="1" dirty="0"/>
              <a:t> </a:t>
            </a:r>
          </a:p>
          <a:p>
            <a:r>
              <a:rPr lang="en-US" sz="3200" b="1" dirty="0">
                <a:solidFill>
                  <a:srgbClr val="FFFF00"/>
                </a:solidFill>
              </a:rPr>
              <a:t>Man, is a sinner by nature</a:t>
            </a:r>
            <a:r>
              <a:rPr lang="en-US" sz="3200" dirty="0">
                <a:solidFill>
                  <a:srgbClr val="FFFF00"/>
                </a:solidFill>
              </a:rPr>
              <a:t> </a:t>
            </a:r>
            <a:r>
              <a:rPr lang="en-US" sz="3200" dirty="0"/>
              <a:t>– </a:t>
            </a:r>
            <a:r>
              <a:rPr lang="en-US" sz="3200" i="1" dirty="0"/>
              <a:t>“Wherefore as by one man sin entered into the world, and death by sin; and so, death passed upon all men, for all have sinned…”</a:t>
            </a:r>
            <a:endParaRPr lang="en-US" sz="3200" dirty="0"/>
          </a:p>
          <a:p>
            <a:r>
              <a:rPr lang="en-US" sz="3200" b="1" dirty="0">
                <a:solidFill>
                  <a:srgbClr val="FFFF00"/>
                </a:solidFill>
              </a:rPr>
              <a:t>Man, is a sinner by choice</a:t>
            </a:r>
            <a:r>
              <a:rPr lang="en-US" sz="3200" dirty="0">
                <a:solidFill>
                  <a:srgbClr val="FFFF00"/>
                </a:solidFill>
              </a:rPr>
              <a:t> </a:t>
            </a:r>
            <a:r>
              <a:rPr lang="en-US" sz="3200" dirty="0"/>
              <a:t>– </a:t>
            </a:r>
            <a:r>
              <a:rPr lang="en-US" sz="3200" i="1" dirty="0"/>
              <a:t>“Sin is a transgression of the Law…for all have sinned and come short of the glory of God…there is no righteous no not one…”</a:t>
            </a:r>
            <a:endParaRPr lang="en-US" sz="3200" dirty="0"/>
          </a:p>
          <a:p>
            <a:r>
              <a:rPr lang="en-US" sz="3200" b="1" dirty="0">
                <a:solidFill>
                  <a:srgbClr val="FFFF00"/>
                </a:solidFill>
              </a:rPr>
              <a:t>Sin has separated man from God </a:t>
            </a:r>
            <a:r>
              <a:rPr lang="en-US" sz="3200" b="1" dirty="0"/>
              <a:t>– </a:t>
            </a:r>
            <a:r>
              <a:rPr lang="en-US" sz="3200" i="1" dirty="0"/>
              <a:t>“Your iniquities have separated you between you and your God…”</a:t>
            </a:r>
            <a:endParaRPr lang="en-US" sz="3200" dirty="0"/>
          </a:p>
          <a:p>
            <a:r>
              <a:rPr lang="en-US" sz="3200" b="1" dirty="0">
                <a:solidFill>
                  <a:srgbClr val="FFFF00"/>
                </a:solidFill>
              </a:rPr>
              <a:t>Sin has condemned man before a Holy God</a:t>
            </a:r>
            <a:r>
              <a:rPr lang="en-US" sz="3200" dirty="0">
                <a:solidFill>
                  <a:srgbClr val="FFFF00"/>
                </a:solidFill>
              </a:rPr>
              <a:t> </a:t>
            </a:r>
            <a:r>
              <a:rPr lang="en-US" sz="3200" dirty="0"/>
              <a:t>–</a:t>
            </a:r>
            <a:r>
              <a:rPr lang="en-US" sz="3200" i="1" dirty="0"/>
              <a:t> “By the offence of one (Adam) judgment came upon all men to condemnation…”</a:t>
            </a:r>
          </a:p>
          <a:p>
            <a:r>
              <a:rPr lang="en-US" sz="3200" b="1" dirty="0">
                <a:solidFill>
                  <a:srgbClr val="FFFF00"/>
                </a:solidFill>
              </a:rPr>
              <a:t>Sin has terrible consequences </a:t>
            </a:r>
            <a:r>
              <a:rPr lang="en-US" sz="3200" b="1" dirty="0"/>
              <a:t>- </a:t>
            </a:r>
          </a:p>
          <a:p>
            <a:endParaRPr lang="en-US" sz="3200" dirty="0"/>
          </a:p>
        </p:txBody>
      </p:sp>
    </p:spTree>
    <p:extLst>
      <p:ext uri="{BB962C8B-B14F-4D97-AF65-F5344CB8AC3E}">
        <p14:creationId xmlns:p14="http://schemas.microsoft.com/office/powerpoint/2010/main" val="134451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8782" y="467253"/>
            <a:ext cx="11492917" cy="5909310"/>
          </a:xfrm>
          <a:prstGeom prst="rect">
            <a:avLst/>
          </a:prstGeom>
        </p:spPr>
        <p:txBody>
          <a:bodyPr wrap="square">
            <a:spAutoFit/>
          </a:bodyPr>
          <a:lstStyle/>
          <a:p>
            <a:pPr algn="ctr"/>
            <a:r>
              <a:rPr lang="en-US" sz="5400" i="1" dirty="0"/>
              <a:t> “But it shall come to pass, if thou wilt not hearken unto the voice of the LORD thy God, to observe to do all his commandments and his statutes which I command thee this day; that all these curses shall come upon thee, and overtake thee.” (Deut. 28:15)</a:t>
            </a:r>
          </a:p>
        </p:txBody>
      </p:sp>
    </p:spTree>
    <p:extLst>
      <p:ext uri="{BB962C8B-B14F-4D97-AF65-F5344CB8AC3E}">
        <p14:creationId xmlns:p14="http://schemas.microsoft.com/office/powerpoint/2010/main" val="4288062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393" y="316838"/>
            <a:ext cx="11409027" cy="6742497"/>
          </a:xfrm>
        </p:spPr>
        <p:txBody>
          <a:bodyPr>
            <a:normAutofit/>
          </a:bodyPr>
          <a:lstStyle/>
          <a:p>
            <a:pPr marL="0" indent="0">
              <a:buNone/>
            </a:pPr>
            <a:r>
              <a:rPr lang="en-US" sz="3200" i="1" dirty="0"/>
              <a:t>(Galatians 5:19-21) “Now the works of the flesh are manifest, which are these; Adultery, fornication, uncleanness, lasciviousness (sexually immorality), idolatry, witchcraft, hatred, variance (quarreling),</a:t>
            </a:r>
            <a:r>
              <a:rPr lang="en-US" sz="3200" dirty="0"/>
              <a:t> </a:t>
            </a:r>
            <a:r>
              <a:rPr lang="en-US" sz="3200" i="1" dirty="0"/>
              <a:t>emulations (jealousy), wrath, strife, seditions (rebellion), heresies, envyings, murders, drunkenness, revellings, and such like: of the which I tell you before, as I have also told you in time past, that they which do such things shall not inherit the kingdom of God.”</a:t>
            </a:r>
          </a:p>
          <a:p>
            <a:pPr marL="0" indent="0">
              <a:buNone/>
            </a:pPr>
            <a:r>
              <a:rPr lang="en-US" sz="3200" i="1" dirty="0"/>
              <a:t>(1 Corinthians 6:9-10) “Know ye not that the unrighteous shall not inherit the kingdom of God? Be not deceived: neither fornicators, nor idolaters, nor adulterers, nor effeminate, nor abusers of themselves with mankind, Nor thieves, nor covetous, nor drunkards, nor revilers, nor extortioners, shall inherit the kingdom of God.” </a:t>
            </a:r>
          </a:p>
        </p:txBody>
      </p:sp>
    </p:spTree>
    <p:extLst>
      <p:ext uri="{BB962C8B-B14F-4D97-AF65-F5344CB8AC3E}">
        <p14:creationId xmlns:p14="http://schemas.microsoft.com/office/powerpoint/2010/main" val="379191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114" y="1"/>
            <a:ext cx="11973886" cy="6858000"/>
          </a:xfrm>
        </p:spPr>
        <p:txBody>
          <a:bodyPr>
            <a:normAutofit/>
          </a:bodyPr>
          <a:lstStyle/>
          <a:p>
            <a:r>
              <a:rPr lang="en-US" sz="3600" i="1" dirty="0"/>
              <a:t>(Romans 1:28-32) “And even as they did not like to retain God in their knowledge, God gave them over to a reprobate mind, to do those things which are not convenient; Being filled with all unrighteousness, fornication, wickedness, covetousness, maliciousness; full of envy, murder, debate, deceit, malignity</a:t>
            </a:r>
            <a:r>
              <a:rPr lang="en-US" sz="3600" dirty="0"/>
              <a:t> </a:t>
            </a:r>
            <a:r>
              <a:rPr lang="en-US" sz="3600" i="1" dirty="0"/>
              <a:t>(Intense ill will); whisperers, backbiters, haters of God, despiteful, proud, boasters, inventors of evil things, disobedient to parents, without understanding, covenant breakers, without natural affection, implacable (unforgiving), unmerciful: Who knowing the judgment of God, that they which commit such things are worthy of death, not only do the same, but have pleasure in them that do them.”</a:t>
            </a:r>
          </a:p>
        </p:txBody>
      </p:sp>
    </p:spTree>
    <p:extLst>
      <p:ext uri="{BB962C8B-B14F-4D97-AF65-F5344CB8AC3E}">
        <p14:creationId xmlns:p14="http://schemas.microsoft.com/office/powerpoint/2010/main" val="312971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4278994"/>
          </a:xfrm>
        </p:spPr>
        <p:txBody>
          <a:bodyPr>
            <a:normAutofit fontScale="90000"/>
          </a:bodyPr>
          <a:lstStyle/>
          <a:p>
            <a:pPr algn="ctr"/>
            <a:r>
              <a:rPr lang="en-US" b="1" dirty="0"/>
              <a:t>The ultimate—and severest—consequence of sin is death. </a:t>
            </a:r>
            <a:br>
              <a:rPr lang="en-US" b="1" dirty="0"/>
            </a:br>
            <a:br>
              <a:rPr lang="en-US" b="1" dirty="0"/>
            </a:br>
            <a:r>
              <a:rPr lang="en-US" b="1" dirty="0"/>
              <a:t>The Bible says that </a:t>
            </a:r>
            <a:r>
              <a:rPr lang="en-US" b="1" i="1" dirty="0"/>
              <a:t>“the wages of sin is death” </a:t>
            </a:r>
            <a:br>
              <a:rPr lang="en-US" b="1" i="1" dirty="0"/>
            </a:br>
            <a:r>
              <a:rPr lang="en-US" b="1" i="1" dirty="0"/>
              <a:t>(Romans 6:23). </a:t>
            </a:r>
            <a:br>
              <a:rPr lang="en-US" b="1" dirty="0"/>
            </a:br>
            <a:br>
              <a:rPr lang="en-US" b="1" dirty="0"/>
            </a:br>
            <a:r>
              <a:rPr lang="en-US" b="1" dirty="0"/>
              <a:t>This not only refers to physical death, but to eternal separation from God in hell:</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8800"/>
                    </a14:imgEffect>
                  </a14:imgLayer>
                </a14:imgProps>
              </a:ext>
            </a:extLst>
          </a:blip>
          <a:stretch>
            <a:fillRect/>
          </a:stretch>
        </p:blipFill>
        <p:spPr>
          <a:xfrm>
            <a:off x="560273" y="4278994"/>
            <a:ext cx="4959626" cy="2579006"/>
          </a:xfrm>
          <a:prstGeom prst="rect">
            <a:avLst/>
          </a:prstGeom>
        </p:spPr>
      </p:pic>
      <p:pic>
        <p:nvPicPr>
          <p:cNvPr id="4" name="Picture 3"/>
          <p:cNvPicPr>
            <a:picLocks noChangeAspect="1"/>
          </p:cNvPicPr>
          <p:nvPr/>
        </p:nvPicPr>
        <p:blipFill rotWithShape="1">
          <a:blip r:embed="rId4"/>
          <a:srcRect l="-1" t="23642" r="-440"/>
          <a:stretch/>
        </p:blipFill>
        <p:spPr>
          <a:xfrm>
            <a:off x="6671733" y="4278994"/>
            <a:ext cx="4910667" cy="2573048"/>
          </a:xfrm>
          <a:prstGeom prst="rect">
            <a:avLst/>
          </a:prstGeom>
        </p:spPr>
      </p:pic>
    </p:spTree>
    <p:extLst>
      <p:ext uri="{BB962C8B-B14F-4D97-AF65-F5344CB8AC3E}">
        <p14:creationId xmlns:p14="http://schemas.microsoft.com/office/powerpoint/2010/main" val="3765168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6833" y="0"/>
            <a:ext cx="8580268" cy="6858000"/>
          </a:xfrm>
          <a:prstGeom prst="rect">
            <a:avLst/>
          </a:prstGeom>
        </p:spPr>
      </p:pic>
      <p:sp>
        <p:nvSpPr>
          <p:cNvPr id="3" name="Rectangle 2"/>
          <p:cNvSpPr/>
          <p:nvPr/>
        </p:nvSpPr>
        <p:spPr>
          <a:xfrm>
            <a:off x="3318934" y="3071968"/>
            <a:ext cx="5562600" cy="2308324"/>
          </a:xfrm>
          <a:prstGeom prst="rect">
            <a:avLst/>
          </a:prstGeom>
          <a:effectLst>
            <a:glow rad="101600">
              <a:schemeClr val="bg1">
                <a:alpha val="60000"/>
              </a:schemeClr>
            </a:glow>
          </a:effectLst>
        </p:spPr>
        <p:txBody>
          <a:bodyPr wrap="square">
            <a:spAutoFit/>
          </a:bodyPr>
          <a:lstStyle/>
          <a:p>
            <a:pPr algn="ctr"/>
            <a:r>
              <a:rPr lang="en-US" sz="3600" i="1" dirty="0">
                <a:effectLst>
                  <a:glow rad="101600">
                    <a:schemeClr val="bg1">
                      <a:alpha val="60000"/>
                    </a:schemeClr>
                  </a:glow>
                </a:effectLst>
              </a:rPr>
              <a:t>“…lest the light of the glorious gospel of Christ, who is the image of God, should shine unto them.”</a:t>
            </a:r>
          </a:p>
        </p:txBody>
      </p:sp>
    </p:spTree>
    <p:extLst>
      <p:ext uri="{BB962C8B-B14F-4D97-AF65-F5344CB8AC3E}">
        <p14:creationId xmlns:p14="http://schemas.microsoft.com/office/powerpoint/2010/main" val="552128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6833" y="0"/>
            <a:ext cx="8580268" cy="6858000"/>
          </a:xfrm>
          <a:prstGeom prst="rect">
            <a:avLst/>
          </a:prstGeom>
        </p:spPr>
      </p:pic>
      <p:sp>
        <p:nvSpPr>
          <p:cNvPr id="4" name="Rectangle 3"/>
          <p:cNvSpPr/>
          <p:nvPr/>
        </p:nvSpPr>
        <p:spPr>
          <a:xfrm>
            <a:off x="2033856" y="3025352"/>
            <a:ext cx="7946222" cy="3539430"/>
          </a:xfrm>
          <a:prstGeom prst="rect">
            <a:avLst/>
          </a:prstGeom>
        </p:spPr>
        <p:txBody>
          <a:bodyPr wrap="square">
            <a:spAutoFit/>
          </a:bodyPr>
          <a:lstStyle/>
          <a:p>
            <a:pPr algn="ctr"/>
            <a:r>
              <a:rPr lang="en-US" sz="3200" i="1" dirty="0">
                <a:effectLst>
                  <a:glow rad="101600">
                    <a:schemeClr val="bg1">
                      <a:alpha val="60000"/>
                    </a:schemeClr>
                  </a:glow>
                </a:effectLst>
              </a:rPr>
              <a:t>“For the heart of this people is waxed gross, and their ears are dull of hearing, and their eyes have they closed; lest they should see with their eyes, and hear with their ears, and understand with their heart, and should be converted, and I should heal them.”  </a:t>
            </a:r>
          </a:p>
          <a:p>
            <a:pPr algn="ctr"/>
            <a:r>
              <a:rPr lang="en-US" sz="3200" i="1" dirty="0">
                <a:effectLst>
                  <a:glow rad="101600">
                    <a:schemeClr val="bg1">
                      <a:alpha val="60000"/>
                    </a:schemeClr>
                  </a:glow>
                </a:effectLst>
              </a:rPr>
              <a:t>(Acts 28:27) </a:t>
            </a:r>
          </a:p>
        </p:txBody>
      </p:sp>
    </p:spTree>
    <p:extLst>
      <p:ext uri="{BB962C8B-B14F-4D97-AF65-F5344CB8AC3E}">
        <p14:creationId xmlns:p14="http://schemas.microsoft.com/office/powerpoint/2010/main" val="394782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31855" b="10703"/>
          <a:stretch/>
        </p:blipFill>
        <p:spPr>
          <a:xfrm>
            <a:off x="3426771" y="181028"/>
            <a:ext cx="5014585" cy="657109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5927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811" y="-293615"/>
            <a:ext cx="10515600" cy="1325563"/>
          </a:xfrm>
        </p:spPr>
        <p:txBody>
          <a:bodyPr>
            <a:normAutofit/>
          </a:bodyPr>
          <a:lstStyle/>
          <a:p>
            <a:pPr algn="ctr"/>
            <a:r>
              <a:rPr lang="en-US" sz="3600" b="1" dirty="0">
                <a:solidFill>
                  <a:srgbClr val="FFFF00"/>
                </a:solidFill>
              </a:rPr>
              <a:t>How Satan blinds the minds of believers</a:t>
            </a:r>
          </a:p>
        </p:txBody>
      </p:sp>
      <p:sp>
        <p:nvSpPr>
          <p:cNvPr id="3" name="Content Placeholder 2"/>
          <p:cNvSpPr>
            <a:spLocks noGrp="1"/>
          </p:cNvSpPr>
          <p:nvPr>
            <p:ph idx="1"/>
          </p:nvPr>
        </p:nvSpPr>
        <p:spPr>
          <a:xfrm>
            <a:off x="92279" y="837570"/>
            <a:ext cx="7919207" cy="5742163"/>
          </a:xfrm>
        </p:spPr>
        <p:txBody>
          <a:bodyPr>
            <a:noAutofit/>
          </a:bodyPr>
          <a:lstStyle/>
          <a:p>
            <a:r>
              <a:rPr lang="en-US" sz="2200" dirty="0"/>
              <a:t>Deception / Temptation – </a:t>
            </a:r>
            <a:r>
              <a:rPr lang="en-US" sz="2200" i="1" dirty="0"/>
              <a:t>Deut. 11:16; 1 Cor. 10:13</a:t>
            </a:r>
          </a:p>
          <a:p>
            <a:r>
              <a:rPr lang="en-US" sz="2200" dirty="0"/>
              <a:t>Unrepentant Sin – </a:t>
            </a:r>
            <a:r>
              <a:rPr lang="en-US" sz="2200" i="1" dirty="0"/>
              <a:t>2 Cor. 7:9</a:t>
            </a:r>
          </a:p>
          <a:p>
            <a:r>
              <a:rPr lang="en-US" sz="2200" dirty="0"/>
              <a:t>Carnality / Worldliness – </a:t>
            </a:r>
            <a:r>
              <a:rPr lang="en-US" sz="2200" i="1" dirty="0"/>
              <a:t>Rom. 8:7</a:t>
            </a:r>
          </a:p>
          <a:p>
            <a:r>
              <a:rPr lang="en-US" sz="2200" dirty="0"/>
              <a:t>Immorality – </a:t>
            </a:r>
            <a:r>
              <a:rPr lang="en-US" sz="2200" i="1" dirty="0"/>
              <a:t>Rom. 1:18-31</a:t>
            </a:r>
          </a:p>
          <a:p>
            <a:r>
              <a:rPr lang="en-US" sz="2200" dirty="0"/>
              <a:t>Dating – </a:t>
            </a:r>
            <a:r>
              <a:rPr lang="en-US" sz="2200" i="1" dirty="0"/>
              <a:t>Prov. 7</a:t>
            </a:r>
          </a:p>
          <a:p>
            <a:r>
              <a:rPr lang="en-US" sz="2200" dirty="0"/>
              <a:t>Social Media – </a:t>
            </a:r>
            <a:r>
              <a:rPr lang="en-US" sz="2200" i="1" dirty="0"/>
              <a:t>1 Pet. 5:8</a:t>
            </a:r>
          </a:p>
          <a:p>
            <a:r>
              <a:rPr lang="en-US" sz="2200" dirty="0"/>
              <a:t>Worldly Music – </a:t>
            </a:r>
            <a:r>
              <a:rPr lang="en-US" sz="2200" i="1" dirty="0"/>
              <a:t>Eph. 5:19</a:t>
            </a:r>
          </a:p>
          <a:p>
            <a:r>
              <a:rPr lang="en-US" sz="2200" dirty="0"/>
              <a:t>Secular Entertainment </a:t>
            </a:r>
            <a:r>
              <a:rPr lang="en-US" sz="2200" i="1" dirty="0"/>
              <a:t>– John 2:15</a:t>
            </a:r>
          </a:p>
          <a:p>
            <a:r>
              <a:rPr lang="en-US" sz="2200" dirty="0"/>
              <a:t>Hardness of Heart – </a:t>
            </a:r>
            <a:r>
              <a:rPr lang="en-US" sz="2200" i="1" dirty="0"/>
              <a:t>Heb. 3:15</a:t>
            </a:r>
          </a:p>
          <a:p>
            <a:r>
              <a:rPr lang="en-US" sz="2200" dirty="0"/>
              <a:t>False Teaching – </a:t>
            </a:r>
            <a:r>
              <a:rPr lang="en-US" sz="2200" i="1" dirty="0"/>
              <a:t>Matt. 15:14</a:t>
            </a:r>
          </a:p>
          <a:p>
            <a:r>
              <a:rPr lang="en-US" sz="2200" dirty="0"/>
              <a:t>Wrong Philosophy – </a:t>
            </a:r>
            <a:r>
              <a:rPr lang="en-US" sz="2200" i="1" dirty="0"/>
              <a:t>Col. 2:8</a:t>
            </a:r>
          </a:p>
          <a:p>
            <a:r>
              <a:rPr lang="en-US" sz="2200" dirty="0"/>
              <a:t>Secular Humanistic Education – </a:t>
            </a:r>
            <a:r>
              <a:rPr lang="en-US" sz="2200" i="1" dirty="0"/>
              <a:t>Jer. 10:2</a:t>
            </a:r>
          </a:p>
          <a:p>
            <a:r>
              <a:rPr lang="en-US" sz="2200" dirty="0"/>
              <a:t>Wrong Influences – </a:t>
            </a:r>
            <a:r>
              <a:rPr lang="en-US" sz="2200" i="1" dirty="0"/>
              <a:t>Jam. 4:4</a:t>
            </a:r>
          </a:p>
          <a:p>
            <a:r>
              <a:rPr lang="en-US" sz="2200" dirty="0"/>
              <a:t>Lack of Fundamental Preaching </a:t>
            </a:r>
            <a:r>
              <a:rPr lang="en-US" sz="2200" i="1" dirty="0"/>
              <a:t>– 2 Tim. 4:2</a:t>
            </a:r>
          </a:p>
          <a:p>
            <a:endParaRPr lang="en-US" sz="2200" dirty="0"/>
          </a:p>
          <a:p>
            <a:endParaRPr lang="en-US" sz="2200" dirty="0"/>
          </a:p>
          <a:p>
            <a:pPr marL="0" indent="0">
              <a:buNone/>
            </a:pPr>
            <a:endParaRPr lang="en-US" sz="2200" dirty="0"/>
          </a:p>
          <a:p>
            <a:endParaRPr lang="en-US" sz="2200" dirty="0"/>
          </a:p>
          <a:p>
            <a:endParaRPr lang="en-US" sz="2200" dirty="0"/>
          </a:p>
        </p:txBody>
      </p:sp>
      <p:pic>
        <p:nvPicPr>
          <p:cNvPr id="6" name="Picture 5"/>
          <p:cNvPicPr>
            <a:picLocks noChangeAspect="1"/>
          </p:cNvPicPr>
          <p:nvPr/>
        </p:nvPicPr>
        <p:blipFill rotWithShape="1">
          <a:blip r:embed="rId2"/>
          <a:srcRect t="-541" r="16998"/>
          <a:stretch/>
        </p:blipFill>
        <p:spPr>
          <a:xfrm>
            <a:off x="6418277" y="1610688"/>
            <a:ext cx="4927134" cy="3508033"/>
          </a:xfrm>
          <a:prstGeom prst="rect">
            <a:avLst/>
          </a:prstGeom>
          <a:scene3d>
            <a:camera prst="orthographicFront"/>
            <a:lightRig rig="threePt" dir="t"/>
          </a:scene3d>
          <a:sp3d>
            <a:bevelT/>
          </a:sp3d>
        </p:spPr>
      </p:pic>
    </p:spTree>
    <p:extLst>
      <p:ext uri="{BB962C8B-B14F-4D97-AF65-F5344CB8AC3E}">
        <p14:creationId xmlns:p14="http://schemas.microsoft.com/office/powerpoint/2010/main" val="361462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Effect transition="in" filter="fade">
                                      <p:cBhvr>
                                        <p:cTn id="77" dur="1000"/>
                                        <p:tgtEl>
                                          <p:spTgt spid="3">
                                            <p:txEl>
                                              <p:pRg st="10" end="10"/>
                                            </p:txEl>
                                          </p:spTgt>
                                        </p:tgtEl>
                                      </p:cBhvr>
                                    </p:animEffect>
                                    <p:anim calcmode="lin" valueType="num">
                                      <p:cBhvr>
                                        <p:cTn id="7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
                                            <p:txEl>
                                              <p:pRg st="11" end="11"/>
                                            </p:txEl>
                                          </p:spTgt>
                                        </p:tgtEl>
                                        <p:attrNameLst>
                                          <p:attrName>style.visibility</p:attrName>
                                        </p:attrNameLst>
                                      </p:cBhvr>
                                      <p:to>
                                        <p:strVal val="visible"/>
                                      </p:to>
                                    </p:set>
                                    <p:animEffect transition="in" filter="fade">
                                      <p:cBhvr>
                                        <p:cTn id="84" dur="1000"/>
                                        <p:tgtEl>
                                          <p:spTgt spid="3">
                                            <p:txEl>
                                              <p:pRg st="11" end="11"/>
                                            </p:txEl>
                                          </p:spTgt>
                                        </p:tgtEl>
                                      </p:cBhvr>
                                    </p:animEffect>
                                    <p:anim calcmode="lin" valueType="num">
                                      <p:cBhvr>
                                        <p:cTn id="85"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86"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
                                            <p:txEl>
                                              <p:pRg st="12" end="12"/>
                                            </p:txEl>
                                          </p:spTgt>
                                        </p:tgtEl>
                                        <p:attrNameLst>
                                          <p:attrName>style.visibility</p:attrName>
                                        </p:attrNameLst>
                                      </p:cBhvr>
                                      <p:to>
                                        <p:strVal val="visible"/>
                                      </p:to>
                                    </p:set>
                                    <p:animEffect transition="in" filter="fade">
                                      <p:cBhvr>
                                        <p:cTn id="91" dur="1000"/>
                                        <p:tgtEl>
                                          <p:spTgt spid="3">
                                            <p:txEl>
                                              <p:pRg st="12" end="12"/>
                                            </p:txEl>
                                          </p:spTgt>
                                        </p:tgtEl>
                                      </p:cBhvr>
                                    </p:animEffect>
                                    <p:anim calcmode="lin" valueType="num">
                                      <p:cBhvr>
                                        <p:cTn id="92"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93"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3">
                                            <p:txEl>
                                              <p:pRg st="13" end="13"/>
                                            </p:txEl>
                                          </p:spTgt>
                                        </p:tgtEl>
                                        <p:attrNameLst>
                                          <p:attrName>style.visibility</p:attrName>
                                        </p:attrNameLst>
                                      </p:cBhvr>
                                      <p:to>
                                        <p:strVal val="visible"/>
                                      </p:to>
                                    </p:set>
                                    <p:animEffect transition="in" filter="fade">
                                      <p:cBhvr>
                                        <p:cTn id="98" dur="1000"/>
                                        <p:tgtEl>
                                          <p:spTgt spid="3">
                                            <p:txEl>
                                              <p:pRg st="13" end="13"/>
                                            </p:txEl>
                                          </p:spTgt>
                                        </p:tgtEl>
                                      </p:cBhvr>
                                    </p:animEffect>
                                    <p:anim calcmode="lin" valueType="num">
                                      <p:cBhvr>
                                        <p:cTn id="99"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100"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30963" y="927412"/>
            <a:ext cx="7379497" cy="5004222"/>
          </a:xfrm>
          <a:prstGeom prst="rect">
            <a:avLst/>
          </a:prstGeom>
        </p:spPr>
      </p:pic>
    </p:spTree>
    <p:extLst>
      <p:ext uri="{BB962C8B-B14F-4D97-AF65-F5344CB8AC3E}">
        <p14:creationId xmlns:p14="http://schemas.microsoft.com/office/powerpoint/2010/main" val="387968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122" y="242857"/>
            <a:ext cx="10515600" cy="1325563"/>
          </a:xfrm>
        </p:spPr>
        <p:txBody>
          <a:bodyPr>
            <a:normAutofit fontScale="90000"/>
          </a:bodyPr>
          <a:lstStyle/>
          <a:p>
            <a:pPr algn="ctr"/>
            <a:r>
              <a:rPr lang="en-US" b="1" dirty="0">
                <a:solidFill>
                  <a:srgbClr val="FFFF00"/>
                </a:solidFill>
              </a:rPr>
              <a:t>Satan perverts the Word of God</a:t>
            </a:r>
            <a:br>
              <a:rPr lang="en-US" b="1" dirty="0">
                <a:solidFill>
                  <a:srgbClr val="FFFF00"/>
                </a:solidFill>
              </a:rPr>
            </a:br>
            <a:r>
              <a:rPr lang="en-US" b="1" i="1" dirty="0">
                <a:solidFill>
                  <a:srgbClr val="FFFF00"/>
                </a:solidFill>
              </a:rPr>
              <a:t> </a:t>
            </a:r>
            <a:br>
              <a:rPr lang="en-US" b="1" dirty="0">
                <a:solidFill>
                  <a:srgbClr val="FFFF00"/>
                </a:solidFill>
              </a:rPr>
            </a:br>
            <a:endParaRPr lang="en-US" b="1" i="1" dirty="0">
              <a:solidFill>
                <a:srgbClr val="FFFF00"/>
              </a:solidFill>
            </a:endParaRPr>
          </a:p>
        </p:txBody>
      </p:sp>
      <p:pic>
        <p:nvPicPr>
          <p:cNvPr id="7" name="Picture 6"/>
          <p:cNvPicPr>
            <a:picLocks noChangeAspect="1"/>
          </p:cNvPicPr>
          <p:nvPr/>
        </p:nvPicPr>
        <p:blipFill>
          <a:blip r:embed="rId2"/>
          <a:stretch>
            <a:fillRect/>
          </a:stretch>
        </p:blipFill>
        <p:spPr>
          <a:xfrm>
            <a:off x="1802167" y="2063880"/>
            <a:ext cx="8528665" cy="4794120"/>
          </a:xfrm>
          <a:prstGeom prst="rect">
            <a:avLst/>
          </a:prstGeom>
        </p:spPr>
      </p:pic>
      <p:sp>
        <p:nvSpPr>
          <p:cNvPr id="3" name="Rectangle 2"/>
          <p:cNvSpPr/>
          <p:nvPr/>
        </p:nvSpPr>
        <p:spPr>
          <a:xfrm>
            <a:off x="88777" y="651496"/>
            <a:ext cx="12103223" cy="1200329"/>
          </a:xfrm>
          <a:prstGeom prst="rect">
            <a:avLst/>
          </a:prstGeom>
        </p:spPr>
        <p:txBody>
          <a:bodyPr wrap="square">
            <a:spAutoFit/>
          </a:bodyPr>
          <a:lstStyle/>
          <a:p>
            <a:pPr algn="ctr"/>
            <a:r>
              <a:rPr lang="en-US" sz="3600" i="1" dirty="0"/>
              <a:t>“For we are not as many, which </a:t>
            </a:r>
            <a:r>
              <a:rPr lang="en-US" sz="3600" i="1" u="sng" dirty="0"/>
              <a:t>corrupt</a:t>
            </a:r>
            <a:r>
              <a:rPr lang="en-US" sz="3600" i="1" dirty="0"/>
              <a:t> the word of God.”</a:t>
            </a:r>
          </a:p>
          <a:p>
            <a:pPr algn="ctr"/>
            <a:r>
              <a:rPr lang="en-US" sz="3600" i="1" dirty="0"/>
              <a:t>(2 Cor. 2:17) </a:t>
            </a:r>
          </a:p>
        </p:txBody>
      </p:sp>
    </p:spTree>
    <p:extLst>
      <p:ext uri="{BB962C8B-B14F-4D97-AF65-F5344CB8AC3E}">
        <p14:creationId xmlns:p14="http://schemas.microsoft.com/office/powerpoint/2010/main" val="303160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489" y="-109057"/>
            <a:ext cx="10515600" cy="1325563"/>
          </a:xfrm>
        </p:spPr>
        <p:txBody>
          <a:bodyPr>
            <a:normAutofit/>
          </a:bodyPr>
          <a:lstStyle/>
          <a:p>
            <a:pPr algn="ctr"/>
            <a:r>
              <a:rPr lang="en-US" sz="4000" b="1" dirty="0">
                <a:solidFill>
                  <a:srgbClr val="FFFF00"/>
                </a:solidFill>
              </a:rPr>
              <a:t>Why Satan blinds the minds of believers</a:t>
            </a:r>
          </a:p>
        </p:txBody>
      </p:sp>
      <p:sp>
        <p:nvSpPr>
          <p:cNvPr id="3" name="Content Placeholder 2"/>
          <p:cNvSpPr>
            <a:spLocks noGrp="1"/>
          </p:cNvSpPr>
          <p:nvPr>
            <p:ph idx="1"/>
          </p:nvPr>
        </p:nvSpPr>
        <p:spPr>
          <a:xfrm>
            <a:off x="-2" y="1334733"/>
            <a:ext cx="12108581" cy="5414211"/>
          </a:xfrm>
        </p:spPr>
        <p:txBody>
          <a:bodyPr>
            <a:normAutofit fontScale="92500" lnSpcReduction="20000"/>
          </a:bodyPr>
          <a:lstStyle/>
          <a:p>
            <a:r>
              <a:rPr lang="en-US" sz="3200" dirty="0"/>
              <a:t>Breaks our fellowship with God – </a:t>
            </a:r>
            <a:r>
              <a:rPr lang="en-US" sz="3200" i="1" dirty="0"/>
              <a:t>I John 1:1-9</a:t>
            </a:r>
          </a:p>
          <a:p>
            <a:r>
              <a:rPr lang="en-US" sz="3200" dirty="0"/>
              <a:t>Promotes living in the flesh and not the Spirit – </a:t>
            </a:r>
            <a:r>
              <a:rPr lang="en-US" sz="3200" i="1" dirty="0"/>
              <a:t>Gal. 5:16</a:t>
            </a:r>
          </a:p>
          <a:p>
            <a:r>
              <a:rPr lang="en-US" sz="3200" dirty="0"/>
              <a:t>Keeps us from hearing and understanding the Word of God – </a:t>
            </a:r>
            <a:r>
              <a:rPr lang="en-US" sz="3200" i="1" dirty="0"/>
              <a:t>Matt. 13:15</a:t>
            </a:r>
          </a:p>
          <a:p>
            <a:r>
              <a:rPr lang="en-US" sz="3200" dirty="0"/>
              <a:t>Produces deception – </a:t>
            </a:r>
            <a:r>
              <a:rPr lang="en-US" sz="3200" i="1" dirty="0"/>
              <a:t>Gal. 6:7</a:t>
            </a:r>
          </a:p>
          <a:p>
            <a:r>
              <a:rPr lang="en-US" sz="3200" dirty="0"/>
              <a:t>Makes us vulnerable to temptation – </a:t>
            </a:r>
            <a:r>
              <a:rPr lang="en-US" sz="3200" i="1" dirty="0"/>
              <a:t>1 Cor. 10:13</a:t>
            </a:r>
          </a:p>
          <a:p>
            <a:r>
              <a:rPr lang="en-US" sz="3200" dirty="0"/>
              <a:t>Causes bondage – </a:t>
            </a:r>
            <a:r>
              <a:rPr lang="en-US" sz="3200" i="1" dirty="0"/>
              <a:t>2 Peter 2:19</a:t>
            </a:r>
          </a:p>
          <a:p>
            <a:r>
              <a:rPr lang="en-US" sz="3200" dirty="0"/>
              <a:t>Damages our testimony – </a:t>
            </a:r>
            <a:r>
              <a:rPr lang="en-US" sz="3200" i="1" dirty="0"/>
              <a:t>2 Cor. 1:12</a:t>
            </a:r>
          </a:p>
          <a:p>
            <a:r>
              <a:rPr lang="en-US" sz="3200" dirty="0"/>
              <a:t>Brings a reproach upon the name of Christ – </a:t>
            </a:r>
            <a:r>
              <a:rPr lang="en-US" sz="3200" i="1" dirty="0"/>
              <a:t>Psalm 119:22</a:t>
            </a:r>
          </a:p>
          <a:p>
            <a:r>
              <a:rPr lang="en-US" sz="3200" dirty="0"/>
              <a:t>Causes blame to the ministry  – </a:t>
            </a:r>
            <a:r>
              <a:rPr lang="en-US" sz="3200" i="1" dirty="0"/>
              <a:t>2 Cor. 6:3</a:t>
            </a:r>
          </a:p>
          <a:p>
            <a:r>
              <a:rPr lang="en-US" sz="3200" dirty="0"/>
              <a:t>Negatively effects relationships </a:t>
            </a:r>
            <a:r>
              <a:rPr lang="en-US" sz="3200" i="1" dirty="0"/>
              <a:t>– Home, family, friends, church, work, etc. –  James 3:13-18</a:t>
            </a:r>
          </a:p>
          <a:p>
            <a:r>
              <a:rPr lang="en-US" sz="3200" dirty="0"/>
              <a:t>Fosters sinful living with all its consequences – </a:t>
            </a:r>
            <a:r>
              <a:rPr lang="en-US" sz="3200" i="1" dirty="0"/>
              <a:t>2 Pet. 1:3-13</a:t>
            </a:r>
          </a:p>
          <a:p>
            <a:endParaRPr lang="en-US" sz="3200" i="1" dirty="0"/>
          </a:p>
          <a:p>
            <a:endParaRPr lang="en-US" sz="3200" i="1" dirty="0"/>
          </a:p>
          <a:p>
            <a:endParaRPr lang="en-US" sz="3200" i="1" dirty="0"/>
          </a:p>
        </p:txBody>
      </p:sp>
    </p:spTree>
    <p:extLst>
      <p:ext uri="{BB962C8B-B14F-4D97-AF65-F5344CB8AC3E}">
        <p14:creationId xmlns:p14="http://schemas.microsoft.com/office/powerpoint/2010/main" val="3424835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3">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p:cTn id="63"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4"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5" dur="500"/>
                                        <p:tgtEl>
                                          <p:spTgt spid="3">
                                            <p:txEl>
                                              <p:pRg st="8" end="8"/>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 calcmode="lin" valueType="num">
                                      <p:cBhvr>
                                        <p:cTn id="70"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71"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72" dur="500"/>
                                        <p:tgtEl>
                                          <p:spTgt spid="3">
                                            <p:txEl>
                                              <p:pRg st="9" end="9"/>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 calcmode="lin" valueType="num">
                                      <p:cBhvr>
                                        <p:cTn id="77" dur="5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78" dur="500" fill="hold"/>
                                        <p:tgtEl>
                                          <p:spTgt spid="3">
                                            <p:txEl>
                                              <p:pRg st="10" end="10"/>
                                            </p:txEl>
                                          </p:spTgt>
                                        </p:tgtEl>
                                        <p:attrNameLst>
                                          <p:attrName>ppt_h</p:attrName>
                                        </p:attrNameLst>
                                      </p:cBhvr>
                                      <p:tavLst>
                                        <p:tav tm="0">
                                          <p:val>
                                            <p:fltVal val="0"/>
                                          </p:val>
                                        </p:tav>
                                        <p:tav tm="100000">
                                          <p:val>
                                            <p:strVal val="#ppt_h"/>
                                          </p:val>
                                        </p:tav>
                                      </p:tavLst>
                                    </p:anim>
                                    <p:animEffect transition="in" filter="fade">
                                      <p:cBhvr>
                                        <p:cTn id="7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059" y="1"/>
            <a:ext cx="11660698" cy="6858000"/>
          </a:xfrm>
        </p:spPr>
        <p:txBody>
          <a:bodyPr>
            <a:noAutofit/>
          </a:bodyPr>
          <a:lstStyle/>
          <a:p>
            <a:pPr algn="ctr"/>
            <a:r>
              <a:rPr lang="en-US" sz="3600" i="1" dirty="0"/>
              <a:t>(2 Peter 1:3-13) </a:t>
            </a:r>
            <a:br>
              <a:rPr lang="en-US" sz="3600" i="1" dirty="0"/>
            </a:br>
            <a:r>
              <a:rPr lang="en-US" sz="3600" i="1" dirty="0"/>
              <a:t>“According as his divine power hath given unto us all things that pertain unto life and godliness, through the knowledge of him that hath called us to glory and virtue: Whereby are given unto us exceeding great and precious promises: that by these ye might be partakers of the divine nature, having escaped the corruption that is in the world through lust. And beside this, giving all diligence, add to your faith virtue; and to virtue knowledge; And to knowledge temperance; and to temperance patience; and to patience godliness; And to godliness brotherly kindness; and to brotherly kindness charity. </a:t>
            </a:r>
          </a:p>
        </p:txBody>
      </p:sp>
    </p:spTree>
    <p:extLst>
      <p:ext uri="{BB962C8B-B14F-4D97-AF65-F5344CB8AC3E}">
        <p14:creationId xmlns:p14="http://schemas.microsoft.com/office/powerpoint/2010/main" val="41783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226" y="172178"/>
            <a:ext cx="11593585" cy="6492875"/>
          </a:xfrm>
        </p:spPr>
        <p:txBody>
          <a:bodyPr>
            <a:noAutofit/>
          </a:bodyPr>
          <a:lstStyle/>
          <a:p>
            <a:pPr algn="ctr"/>
            <a:r>
              <a:rPr lang="en-US" sz="3600" i="1" dirty="0"/>
              <a:t>For if these things be in you, and abound, they make you that ye shall neither be barren nor unfruitful in the knowledge of our Lord Jesus Christ. </a:t>
            </a:r>
            <a:r>
              <a:rPr lang="en-US" sz="3600" i="1" dirty="0">
                <a:solidFill>
                  <a:srgbClr val="FFFF00"/>
                </a:solidFill>
              </a:rPr>
              <a:t>But he that lacketh these things is blind</a:t>
            </a:r>
            <a:r>
              <a:rPr lang="en-US" sz="3600" i="1" dirty="0"/>
              <a:t>, </a:t>
            </a:r>
            <a:r>
              <a:rPr lang="en-US" sz="3600" i="1" dirty="0">
                <a:solidFill>
                  <a:srgbClr val="FFFF00"/>
                </a:solidFill>
              </a:rPr>
              <a:t>and cannot see afar off, and hath forgotten that he was purged from his old sins</a:t>
            </a:r>
            <a:r>
              <a:rPr lang="en-US" sz="3600" i="1" dirty="0"/>
              <a:t>. Wherefore the rather, brethren, give diligence to make your calling and election sure: for if ye do these things, ye shall never fall: For so an entrance shall be ministered unto you abundantly into the everlasting kingdom of our Lord and Saviour Jesus Christ. Wherefore I will not be negligent to put you always in remembrance of these things, though ye know them, and be established in the present truth. Yea, I think it meet, as long as I am in this tabernacle, to stir you up by putting you in remembrance.”</a:t>
            </a:r>
          </a:p>
        </p:txBody>
      </p:sp>
    </p:spTree>
    <p:extLst>
      <p:ext uri="{BB962C8B-B14F-4D97-AF65-F5344CB8AC3E}">
        <p14:creationId xmlns:p14="http://schemas.microsoft.com/office/powerpoint/2010/main" val="101570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4033" y="-75501"/>
            <a:ext cx="9144000" cy="6858000"/>
          </a:xfrm>
          <a:prstGeom prst="rect">
            <a:avLst/>
          </a:prstGeom>
        </p:spPr>
      </p:pic>
      <p:sp>
        <p:nvSpPr>
          <p:cNvPr id="3" name="Rectangle 2"/>
          <p:cNvSpPr/>
          <p:nvPr/>
        </p:nvSpPr>
        <p:spPr>
          <a:xfrm>
            <a:off x="1605093" y="3366179"/>
            <a:ext cx="8321880" cy="3416320"/>
          </a:xfrm>
          <a:prstGeom prst="rect">
            <a:avLst/>
          </a:prstGeom>
        </p:spPr>
        <p:txBody>
          <a:bodyPr wrap="square">
            <a:spAutoFit/>
          </a:bodyPr>
          <a:lstStyle/>
          <a:p>
            <a:pPr algn="ctr"/>
            <a:r>
              <a:rPr lang="en-US" sz="3600" i="1" dirty="0">
                <a:effectLst>
                  <a:glow rad="101600">
                    <a:schemeClr val="bg1">
                      <a:alpha val="60000"/>
                    </a:schemeClr>
                  </a:glow>
                </a:effectLst>
              </a:rPr>
              <a:t>“Then Jesus said unto them, Yet a little while is the light with you. Walk while ye have the light, lest darkness come upon you: for he that walketh in darkness knoweth not whither he goeth.” </a:t>
            </a:r>
          </a:p>
          <a:p>
            <a:pPr algn="ctr"/>
            <a:r>
              <a:rPr lang="en-US" sz="3600" i="1" dirty="0">
                <a:effectLst>
                  <a:glow rad="101600">
                    <a:schemeClr val="bg1">
                      <a:alpha val="60000"/>
                    </a:schemeClr>
                  </a:glow>
                </a:effectLst>
              </a:rPr>
              <a:t>(John 12:35)</a:t>
            </a:r>
          </a:p>
        </p:txBody>
      </p:sp>
    </p:spTree>
    <p:extLst>
      <p:ext uri="{BB962C8B-B14F-4D97-AF65-F5344CB8AC3E}">
        <p14:creationId xmlns:p14="http://schemas.microsoft.com/office/powerpoint/2010/main" val="103561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504" y="-77001"/>
            <a:ext cx="6480029" cy="6935002"/>
          </a:xfrm>
        </p:spPr>
        <p:txBody>
          <a:bodyPr>
            <a:normAutofit/>
          </a:bodyPr>
          <a:lstStyle/>
          <a:p>
            <a:pPr algn="ctr"/>
            <a:r>
              <a:rPr lang="en-US" sz="3600" dirty="0"/>
              <a:t>God does not ignore our sin. On the contrary, </a:t>
            </a:r>
            <a:r>
              <a:rPr lang="en-US" sz="3600" i="1" dirty="0">
                <a:solidFill>
                  <a:srgbClr val="FFFF00"/>
                </a:solidFill>
              </a:rPr>
              <a:t>“Be sure that your sin will find you out.” </a:t>
            </a:r>
            <a:br>
              <a:rPr lang="en-US" sz="3600" i="1" dirty="0">
                <a:solidFill>
                  <a:srgbClr val="FFFF00"/>
                </a:solidFill>
              </a:rPr>
            </a:br>
            <a:r>
              <a:rPr lang="en-US" sz="3600" i="1" dirty="0">
                <a:solidFill>
                  <a:srgbClr val="FFFF00"/>
                </a:solidFill>
              </a:rPr>
              <a:t>(Numbers 32:23)</a:t>
            </a:r>
            <a:br>
              <a:rPr lang="en-US" sz="3600" i="1" dirty="0"/>
            </a:br>
            <a:r>
              <a:rPr lang="en-US" sz="3600" i="1" dirty="0"/>
              <a:t> </a:t>
            </a:r>
            <a:br>
              <a:rPr lang="en-US" sz="3600" dirty="0"/>
            </a:br>
            <a:r>
              <a:rPr lang="en-US" sz="3600" dirty="0"/>
              <a:t>Even those secret sins we hide in the recesses of our hearts will one day be brought to light: </a:t>
            </a:r>
            <a:r>
              <a:rPr lang="en-US" sz="3600" i="1" dirty="0">
                <a:solidFill>
                  <a:srgbClr val="FFFF00"/>
                </a:solidFill>
              </a:rPr>
              <a:t>“Neither is there any creature that is not manifest in his sight: but all things are naked and opened unto the eyes of him with whom we have to do.” (Hebrews 4:13)</a:t>
            </a:r>
          </a:p>
        </p:txBody>
      </p:sp>
      <p:pic>
        <p:nvPicPr>
          <p:cNvPr id="3" name="Picture 2"/>
          <p:cNvPicPr>
            <a:picLocks noChangeAspect="1"/>
          </p:cNvPicPr>
          <p:nvPr/>
        </p:nvPicPr>
        <p:blipFill>
          <a:blip r:embed="rId2"/>
          <a:stretch>
            <a:fillRect/>
          </a:stretch>
        </p:blipFill>
        <p:spPr>
          <a:xfrm>
            <a:off x="6874934" y="561877"/>
            <a:ext cx="5317066" cy="3987800"/>
          </a:xfrm>
          <a:prstGeom prst="rect">
            <a:avLst/>
          </a:prstGeom>
          <a:effectLst>
            <a:reflection blurRad="6350" stA="50000" endA="295" endPos="92000" dist="101600" dir="5400000" sy="-100000" algn="bl" rotWithShape="0"/>
          </a:effectLst>
        </p:spPr>
      </p:pic>
      <p:sp>
        <p:nvSpPr>
          <p:cNvPr id="4" name="Rectangle 3"/>
          <p:cNvSpPr/>
          <p:nvPr/>
        </p:nvSpPr>
        <p:spPr>
          <a:xfrm>
            <a:off x="6874934" y="4549677"/>
            <a:ext cx="5317066" cy="2308324"/>
          </a:xfrm>
          <a:prstGeom prst="rect">
            <a:avLst/>
          </a:prstGeom>
        </p:spPr>
        <p:txBody>
          <a:bodyPr wrap="square">
            <a:spAutoFit/>
          </a:bodyPr>
          <a:lstStyle/>
          <a:p>
            <a:pPr algn="ctr"/>
            <a:r>
              <a:rPr lang="en-US" sz="3600" i="1" dirty="0">
                <a:effectLst>
                  <a:glow rad="101600">
                    <a:schemeClr val="bg1">
                      <a:alpha val="60000"/>
                    </a:schemeClr>
                  </a:glow>
                </a:effectLst>
              </a:rPr>
              <a:t>“Who both will bring to light the hidden things of darkness.” </a:t>
            </a:r>
          </a:p>
          <a:p>
            <a:pPr algn="ctr"/>
            <a:r>
              <a:rPr lang="en-US" sz="3600" i="1" dirty="0">
                <a:effectLst>
                  <a:glow rad="101600">
                    <a:schemeClr val="bg1">
                      <a:alpha val="60000"/>
                    </a:schemeClr>
                  </a:glow>
                </a:effectLst>
              </a:rPr>
              <a:t>(1 Cor. 4:5)</a:t>
            </a:r>
          </a:p>
        </p:txBody>
      </p:sp>
    </p:spTree>
    <p:extLst>
      <p:ext uri="{BB962C8B-B14F-4D97-AF65-F5344CB8AC3E}">
        <p14:creationId xmlns:p14="http://schemas.microsoft.com/office/powerpoint/2010/main" val="90056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17071" y="0"/>
            <a:ext cx="9473513" cy="6858000"/>
          </a:xfrm>
          <a:prstGeom prst="rect">
            <a:avLst/>
          </a:prstGeom>
        </p:spPr>
      </p:pic>
      <p:sp>
        <p:nvSpPr>
          <p:cNvPr id="3" name="Content Placeholder 2"/>
          <p:cNvSpPr>
            <a:spLocks noGrp="1"/>
          </p:cNvSpPr>
          <p:nvPr>
            <p:ph idx="1"/>
          </p:nvPr>
        </p:nvSpPr>
        <p:spPr>
          <a:xfrm>
            <a:off x="5176007" y="0"/>
            <a:ext cx="5614577" cy="7097086"/>
          </a:xfrm>
        </p:spPr>
        <p:txBody>
          <a:bodyPr>
            <a:normAutofit/>
          </a:bodyPr>
          <a:lstStyle/>
          <a:p>
            <a:r>
              <a:rPr lang="en-US" dirty="0">
                <a:solidFill>
                  <a:schemeClr val="bg1"/>
                </a:solidFill>
              </a:rPr>
              <a:t>Confess and repent of the sins that has caused your blindness –            </a:t>
            </a:r>
            <a:r>
              <a:rPr lang="en-US" i="1" dirty="0">
                <a:solidFill>
                  <a:schemeClr val="bg1"/>
                </a:solidFill>
              </a:rPr>
              <a:t>Rev. 3:3</a:t>
            </a:r>
          </a:p>
          <a:p>
            <a:r>
              <a:rPr lang="en-US" dirty="0">
                <a:solidFill>
                  <a:schemeClr val="bg1"/>
                </a:solidFill>
              </a:rPr>
              <a:t>Clear your conscience with God and man -  </a:t>
            </a:r>
            <a:r>
              <a:rPr lang="en-US" i="1" dirty="0">
                <a:solidFill>
                  <a:schemeClr val="bg1"/>
                </a:solidFill>
              </a:rPr>
              <a:t>Acts 24:13</a:t>
            </a:r>
          </a:p>
          <a:p>
            <a:r>
              <a:rPr lang="en-US" dirty="0">
                <a:solidFill>
                  <a:schemeClr val="bg1"/>
                </a:solidFill>
              </a:rPr>
              <a:t>Listen to preaching and teaching </a:t>
            </a:r>
            <a:r>
              <a:rPr lang="en-US" i="1" dirty="0">
                <a:solidFill>
                  <a:schemeClr val="bg1"/>
                </a:solidFill>
              </a:rPr>
              <a:t>–  1 Thess. 2:13</a:t>
            </a:r>
          </a:p>
          <a:p>
            <a:r>
              <a:rPr lang="en-US" dirty="0">
                <a:solidFill>
                  <a:schemeClr val="bg1"/>
                </a:solidFill>
              </a:rPr>
              <a:t>Apply what you are hearing –   </a:t>
            </a:r>
            <a:r>
              <a:rPr lang="en-US" i="1" dirty="0">
                <a:solidFill>
                  <a:schemeClr val="bg1"/>
                </a:solidFill>
              </a:rPr>
              <a:t>Psalm 95:8</a:t>
            </a:r>
          </a:p>
          <a:p>
            <a:r>
              <a:rPr lang="en-US" dirty="0">
                <a:solidFill>
                  <a:schemeClr val="bg1"/>
                </a:solidFill>
              </a:rPr>
              <a:t>Get into the Word of God and let the Word of God get into you – </a:t>
            </a:r>
            <a:r>
              <a:rPr lang="en-US" i="1" dirty="0">
                <a:solidFill>
                  <a:schemeClr val="bg1"/>
                </a:solidFill>
              </a:rPr>
              <a:t>Psalm 119:102</a:t>
            </a:r>
          </a:p>
          <a:p>
            <a:endParaRPr lang="en-US" i="1"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43804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 t="12989" r="-140" b="12222"/>
          <a:stretch/>
        </p:blipFill>
        <p:spPr>
          <a:xfrm>
            <a:off x="1540243" y="34618"/>
            <a:ext cx="9136224" cy="6823382"/>
          </a:xfrm>
          <a:prstGeom prst="rect">
            <a:avLst/>
          </a:prstGeom>
          <a:ln>
            <a:noFill/>
          </a:ln>
          <a:effectLst>
            <a:softEdge rad="112500"/>
          </a:effectLst>
        </p:spPr>
      </p:pic>
    </p:spTree>
    <p:extLst>
      <p:ext uri="{BB962C8B-B14F-4D97-AF65-F5344CB8AC3E}">
        <p14:creationId xmlns:p14="http://schemas.microsoft.com/office/powerpoint/2010/main" val="53010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31225"/>
            <a:ext cx="5521222" cy="6889225"/>
          </a:xfrm>
          <a:prstGeom prst="rect">
            <a:avLst/>
          </a:prstGeom>
        </p:spPr>
      </p:pic>
      <p:sp>
        <p:nvSpPr>
          <p:cNvPr id="5" name="Rectangle 4"/>
          <p:cNvSpPr/>
          <p:nvPr/>
        </p:nvSpPr>
        <p:spPr>
          <a:xfrm>
            <a:off x="6005967" y="727637"/>
            <a:ext cx="5232223" cy="1754326"/>
          </a:xfrm>
          <a:prstGeom prst="rect">
            <a:avLst/>
          </a:prstGeom>
        </p:spPr>
        <p:txBody>
          <a:bodyPr wrap="square">
            <a:spAutoFit/>
          </a:bodyPr>
          <a:lstStyle/>
          <a:p>
            <a:pPr algn="ctr"/>
            <a:r>
              <a:rPr lang="en-US" sz="3600" i="1" dirty="0"/>
              <a:t>“Thy word is a lamp unto my feet, and a light unto my path.”</a:t>
            </a:r>
          </a:p>
        </p:txBody>
      </p:sp>
      <p:sp>
        <p:nvSpPr>
          <p:cNvPr id="6" name="Rectangle 5"/>
          <p:cNvSpPr/>
          <p:nvPr/>
        </p:nvSpPr>
        <p:spPr>
          <a:xfrm>
            <a:off x="5766033" y="3413387"/>
            <a:ext cx="6096000" cy="1754326"/>
          </a:xfrm>
          <a:prstGeom prst="rect">
            <a:avLst/>
          </a:prstGeom>
        </p:spPr>
        <p:txBody>
          <a:bodyPr>
            <a:spAutoFit/>
          </a:bodyPr>
          <a:lstStyle/>
          <a:p>
            <a:pPr algn="ctr"/>
            <a:r>
              <a:rPr lang="en-US" sz="3600" i="1" dirty="0"/>
              <a:t>“O house of Jacob, come ye, and let us walk in the light of the LORD.”</a:t>
            </a:r>
          </a:p>
        </p:txBody>
      </p:sp>
    </p:spTree>
    <p:extLst>
      <p:ext uri="{BB962C8B-B14F-4D97-AF65-F5344CB8AC3E}">
        <p14:creationId xmlns:p14="http://schemas.microsoft.com/office/powerpoint/2010/main" val="362002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385168" cy="6858000"/>
          </a:xfrm>
          <a:prstGeom prst="rect">
            <a:avLst/>
          </a:prstGeom>
        </p:spPr>
      </p:pic>
      <p:pic>
        <p:nvPicPr>
          <p:cNvPr id="3" name="Picture 2"/>
          <p:cNvPicPr>
            <a:picLocks noChangeAspect="1"/>
          </p:cNvPicPr>
          <p:nvPr/>
        </p:nvPicPr>
        <p:blipFill>
          <a:blip r:embed="rId3"/>
          <a:stretch>
            <a:fillRect/>
          </a:stretch>
        </p:blipFill>
        <p:spPr>
          <a:xfrm>
            <a:off x="5385168" y="0"/>
            <a:ext cx="6858000" cy="6858000"/>
          </a:xfrm>
          <a:prstGeom prst="rect">
            <a:avLst/>
          </a:prstGeom>
        </p:spPr>
      </p:pic>
    </p:spTree>
    <p:extLst>
      <p:ext uri="{BB962C8B-B14F-4D97-AF65-F5344CB8AC3E}">
        <p14:creationId xmlns:p14="http://schemas.microsoft.com/office/powerpoint/2010/main" val="185836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933" y="111125"/>
            <a:ext cx="11946467" cy="6492875"/>
          </a:xfrm>
        </p:spPr>
        <p:txBody>
          <a:bodyPr/>
          <a:lstStyle/>
          <a:p>
            <a:r>
              <a:rPr lang="en-US" dirty="0"/>
              <a:t>The whole world was lost in the darkness of sin,</a:t>
            </a:r>
            <a:br>
              <a:rPr lang="en-US" dirty="0"/>
            </a:br>
            <a:r>
              <a:rPr lang="en-US" dirty="0"/>
              <a:t>The Light of the world is Jesus!</a:t>
            </a:r>
            <a:br>
              <a:rPr lang="en-US" dirty="0"/>
            </a:br>
            <a:r>
              <a:rPr lang="en-US" dirty="0"/>
              <a:t>Like sunshine at noonday, His glory shone in;</a:t>
            </a:r>
            <a:br>
              <a:rPr lang="en-US" dirty="0"/>
            </a:br>
            <a:r>
              <a:rPr lang="en-US" dirty="0"/>
              <a:t>The Light of the world is Jesus!</a:t>
            </a:r>
          </a:p>
        </p:txBody>
      </p:sp>
    </p:spTree>
    <p:extLst>
      <p:ext uri="{BB962C8B-B14F-4D97-AF65-F5344CB8AC3E}">
        <p14:creationId xmlns:p14="http://schemas.microsoft.com/office/powerpoint/2010/main" val="3549133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6577"/>
            <a:ext cx="12122092" cy="769441"/>
          </a:xfrm>
          <a:prstGeom prst="rect">
            <a:avLst/>
          </a:prstGeom>
        </p:spPr>
        <p:txBody>
          <a:bodyPr wrap="square">
            <a:spAutoFit/>
          </a:bodyPr>
          <a:lstStyle/>
          <a:p>
            <a:pPr algn="ctr"/>
            <a:r>
              <a:rPr lang="en-US" sz="4400" b="1" dirty="0">
                <a:solidFill>
                  <a:srgbClr val="FFFF00"/>
                </a:solidFill>
              </a:rPr>
              <a:t>Satan lays snares for men </a:t>
            </a:r>
          </a:p>
        </p:txBody>
      </p:sp>
      <p:pic>
        <p:nvPicPr>
          <p:cNvPr id="3" name="Picture 2"/>
          <p:cNvPicPr>
            <a:picLocks noChangeAspect="1"/>
          </p:cNvPicPr>
          <p:nvPr/>
        </p:nvPicPr>
        <p:blipFill>
          <a:blip r:embed="rId2"/>
          <a:stretch>
            <a:fillRect/>
          </a:stretch>
        </p:blipFill>
        <p:spPr>
          <a:xfrm>
            <a:off x="2435290" y="1832259"/>
            <a:ext cx="6941975" cy="4500714"/>
          </a:xfrm>
          <a:prstGeom prst="rect">
            <a:avLst/>
          </a:prstGeom>
        </p:spPr>
      </p:pic>
      <p:sp>
        <p:nvSpPr>
          <p:cNvPr id="4" name="Rectangle 3"/>
          <p:cNvSpPr/>
          <p:nvPr/>
        </p:nvSpPr>
        <p:spPr>
          <a:xfrm>
            <a:off x="3397542" y="2142652"/>
            <a:ext cx="4823668" cy="3416320"/>
          </a:xfrm>
          <a:prstGeom prst="rect">
            <a:avLst/>
          </a:prstGeom>
        </p:spPr>
        <p:txBody>
          <a:bodyPr wrap="square">
            <a:spAutoFit/>
          </a:bodyPr>
          <a:lstStyle/>
          <a:p>
            <a:pPr algn="ctr"/>
            <a:r>
              <a:rPr lang="en-US" sz="3600" i="1" dirty="0">
                <a:effectLst>
                  <a:glow rad="101600">
                    <a:schemeClr val="bg1">
                      <a:alpha val="60000"/>
                    </a:schemeClr>
                  </a:glow>
                </a:effectLst>
              </a:rPr>
              <a:t>“And that they may recover themselves out of the </a:t>
            </a:r>
            <a:r>
              <a:rPr lang="en-US" sz="3600" i="1" u="sng" dirty="0">
                <a:effectLst>
                  <a:glow rad="101600">
                    <a:schemeClr val="bg1">
                      <a:alpha val="60000"/>
                    </a:schemeClr>
                  </a:glow>
                </a:effectLst>
              </a:rPr>
              <a:t>snare</a:t>
            </a:r>
            <a:r>
              <a:rPr lang="en-US" sz="3600" i="1" dirty="0">
                <a:effectLst>
                  <a:glow rad="101600">
                    <a:schemeClr val="bg1">
                      <a:alpha val="60000"/>
                    </a:schemeClr>
                  </a:glow>
                </a:effectLst>
              </a:rPr>
              <a:t> of the devil, who are taken captive by him at his will.” </a:t>
            </a:r>
          </a:p>
          <a:p>
            <a:pPr algn="ctr"/>
            <a:r>
              <a:rPr lang="en-US" sz="3600" i="1" dirty="0">
                <a:effectLst>
                  <a:glow rad="101600">
                    <a:schemeClr val="bg1">
                      <a:alpha val="60000"/>
                    </a:schemeClr>
                  </a:glow>
                </a:effectLst>
              </a:rPr>
              <a:t>(2 Tim. 2:26) </a:t>
            </a:r>
          </a:p>
        </p:txBody>
      </p:sp>
    </p:spTree>
    <p:extLst>
      <p:ext uri="{BB962C8B-B14F-4D97-AF65-F5344CB8AC3E}">
        <p14:creationId xmlns:p14="http://schemas.microsoft.com/office/powerpoint/2010/main" val="406427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1"/>
            <a:ext cx="11074400" cy="6858000"/>
          </a:xfrm>
        </p:spPr>
        <p:txBody>
          <a:bodyPr/>
          <a:lstStyle/>
          <a:p>
            <a:r>
              <a:rPr lang="en-US" dirty="0"/>
              <a:t>No darkness have we who in Jesus abide;</a:t>
            </a:r>
            <a:br>
              <a:rPr lang="en-US" dirty="0"/>
            </a:br>
            <a:r>
              <a:rPr lang="en-US" dirty="0"/>
              <a:t>The Light of the world is Jesus!</a:t>
            </a:r>
            <a:br>
              <a:rPr lang="en-US" dirty="0"/>
            </a:br>
            <a:r>
              <a:rPr lang="en-US" dirty="0"/>
              <a:t>We walk in the light when we follow our Guide!</a:t>
            </a:r>
            <a:br>
              <a:rPr lang="en-US" dirty="0"/>
            </a:br>
            <a:r>
              <a:rPr lang="en-US" dirty="0"/>
              <a:t>The Light of the world is Jesus!</a:t>
            </a:r>
          </a:p>
        </p:txBody>
      </p:sp>
    </p:spTree>
    <p:extLst>
      <p:ext uri="{BB962C8B-B14F-4D97-AF65-F5344CB8AC3E}">
        <p14:creationId xmlns:p14="http://schemas.microsoft.com/office/powerpoint/2010/main" val="3785961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110067"/>
            <a:ext cx="11150600" cy="6629400"/>
          </a:xfrm>
        </p:spPr>
        <p:txBody>
          <a:bodyPr/>
          <a:lstStyle/>
          <a:p>
            <a:r>
              <a:rPr lang="en-US" dirty="0"/>
              <a:t>Ye dwellers in darkness with sin-blinded eyes,</a:t>
            </a:r>
            <a:br>
              <a:rPr lang="en-US" dirty="0"/>
            </a:br>
            <a:r>
              <a:rPr lang="en-US" dirty="0"/>
              <a:t>The Light of the world is Jesus!</a:t>
            </a:r>
            <a:br>
              <a:rPr lang="en-US" dirty="0"/>
            </a:br>
            <a:r>
              <a:rPr lang="en-US" dirty="0"/>
              <a:t>Go, wash at His bidding, and light will arise;</a:t>
            </a:r>
            <a:br>
              <a:rPr lang="en-US" dirty="0"/>
            </a:br>
            <a:r>
              <a:rPr lang="en-US" dirty="0"/>
              <a:t>The Light of the world is Jesus!</a:t>
            </a:r>
          </a:p>
        </p:txBody>
      </p:sp>
    </p:spTree>
    <p:extLst>
      <p:ext uri="{BB962C8B-B14F-4D97-AF65-F5344CB8AC3E}">
        <p14:creationId xmlns:p14="http://schemas.microsoft.com/office/powerpoint/2010/main" val="33120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533" y="67733"/>
            <a:ext cx="11108267" cy="6705600"/>
          </a:xfrm>
        </p:spPr>
        <p:txBody>
          <a:bodyPr/>
          <a:lstStyle/>
          <a:p>
            <a:r>
              <a:rPr lang="en-US" dirty="0"/>
              <a:t>No need of the sunlight in Heaven we’re told;</a:t>
            </a:r>
            <a:br>
              <a:rPr lang="en-US" dirty="0"/>
            </a:br>
            <a:r>
              <a:rPr lang="en-US" dirty="0"/>
              <a:t>The Light of the world is Jesus!</a:t>
            </a:r>
            <a:br>
              <a:rPr lang="en-US" dirty="0"/>
            </a:br>
            <a:r>
              <a:rPr lang="en-US" dirty="0"/>
              <a:t>The Lamb is the Light in the city of gold,</a:t>
            </a:r>
            <a:br>
              <a:rPr lang="en-US" dirty="0"/>
            </a:br>
            <a:r>
              <a:rPr lang="en-US" dirty="0"/>
              <a:t>The Light of the world is Jesus!</a:t>
            </a:r>
          </a:p>
        </p:txBody>
      </p:sp>
    </p:spTree>
    <p:extLst>
      <p:ext uri="{BB962C8B-B14F-4D97-AF65-F5344CB8AC3E}">
        <p14:creationId xmlns:p14="http://schemas.microsoft.com/office/powerpoint/2010/main" val="4133490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667" y="93133"/>
            <a:ext cx="11142133" cy="6646334"/>
          </a:xfrm>
        </p:spPr>
        <p:txBody>
          <a:bodyPr/>
          <a:lstStyle/>
          <a:p>
            <a:r>
              <a:rPr lang="en-US" dirty="0"/>
              <a:t>Refrain:</a:t>
            </a:r>
            <a:br>
              <a:rPr lang="en-US" dirty="0"/>
            </a:br>
            <a:r>
              <a:rPr lang="en-US" dirty="0"/>
              <a:t>Come to the light, ’tis shining for thee;</a:t>
            </a:r>
            <a:br>
              <a:rPr lang="en-US" dirty="0"/>
            </a:br>
            <a:r>
              <a:rPr lang="en-US" dirty="0"/>
              <a:t>Sweetly the light has dawned upon me;</a:t>
            </a:r>
            <a:br>
              <a:rPr lang="en-US" dirty="0"/>
            </a:br>
            <a:r>
              <a:rPr lang="en-US" dirty="0"/>
              <a:t>Once I was blind, but now I can see:</a:t>
            </a:r>
            <a:br>
              <a:rPr lang="en-US" dirty="0"/>
            </a:br>
            <a:r>
              <a:rPr lang="en-US" dirty="0"/>
              <a:t>The Light of the world is Jesus!</a:t>
            </a:r>
          </a:p>
        </p:txBody>
      </p:sp>
    </p:spTree>
    <p:extLst>
      <p:ext uri="{BB962C8B-B14F-4D97-AF65-F5344CB8AC3E}">
        <p14:creationId xmlns:p14="http://schemas.microsoft.com/office/powerpoint/2010/main" val="235201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5835"/>
            <a:ext cx="10515600" cy="1325563"/>
          </a:xfrm>
        </p:spPr>
        <p:txBody>
          <a:bodyPr/>
          <a:lstStyle/>
          <a:p>
            <a:pPr algn="ctr"/>
            <a:r>
              <a:rPr lang="en-US" b="1" dirty="0">
                <a:solidFill>
                  <a:srgbClr val="FFFF00"/>
                </a:solidFill>
              </a:rPr>
              <a:t>Satan hinders the work of the ministry</a:t>
            </a:r>
          </a:p>
        </p:txBody>
      </p:sp>
      <p:pic>
        <p:nvPicPr>
          <p:cNvPr id="4" name="Picture 3"/>
          <p:cNvPicPr>
            <a:picLocks noChangeAspect="1"/>
          </p:cNvPicPr>
          <p:nvPr/>
        </p:nvPicPr>
        <p:blipFill rotWithShape="1">
          <a:blip r:embed="rId2"/>
          <a:srcRect r="2353" b="16671"/>
          <a:stretch/>
        </p:blipFill>
        <p:spPr>
          <a:xfrm>
            <a:off x="707472" y="1115838"/>
            <a:ext cx="4207542" cy="5532437"/>
          </a:xfrm>
          <a:prstGeom prst="rect">
            <a:avLst/>
          </a:prstGeom>
        </p:spPr>
      </p:pic>
      <p:sp>
        <p:nvSpPr>
          <p:cNvPr id="3" name="Rectangle 2"/>
          <p:cNvSpPr/>
          <p:nvPr/>
        </p:nvSpPr>
        <p:spPr>
          <a:xfrm>
            <a:off x="5478011" y="1065900"/>
            <a:ext cx="6006517" cy="5632311"/>
          </a:xfrm>
          <a:prstGeom prst="rect">
            <a:avLst/>
          </a:prstGeom>
        </p:spPr>
        <p:txBody>
          <a:bodyPr wrap="square">
            <a:spAutoFit/>
          </a:bodyPr>
          <a:lstStyle/>
          <a:p>
            <a:pPr algn="ctr"/>
            <a:r>
              <a:rPr lang="en-US" sz="3600" i="1" dirty="0"/>
              <a:t>(1 Thessalonians 2:17-18) </a:t>
            </a:r>
            <a:br>
              <a:rPr lang="en-US" sz="3600" i="1" dirty="0"/>
            </a:br>
            <a:r>
              <a:rPr lang="en-US" sz="3600" i="1" dirty="0"/>
              <a:t>“But we, brethren, being taken from you for a short time in presence, not in heart, endeavoured the more abundantly to see your face with great desire. Wherefore we would have come unto you, even I Paul, once and again; but Satan </a:t>
            </a:r>
            <a:r>
              <a:rPr lang="en-US" sz="3600" i="1" u="sng" dirty="0"/>
              <a:t>hindered</a:t>
            </a:r>
            <a:r>
              <a:rPr lang="en-US" sz="3600" i="1" dirty="0"/>
              <a:t> us.”</a:t>
            </a:r>
          </a:p>
        </p:txBody>
      </p:sp>
    </p:spTree>
    <p:extLst>
      <p:ext uri="{BB962C8B-B14F-4D97-AF65-F5344CB8AC3E}">
        <p14:creationId xmlns:p14="http://schemas.microsoft.com/office/powerpoint/2010/main" val="263571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FF00"/>
                </a:solidFill>
              </a:rPr>
              <a:t>Satan resists the prayers of God’s servants</a:t>
            </a:r>
            <a:br>
              <a:rPr lang="en-US" b="1" dirty="0">
                <a:solidFill>
                  <a:srgbClr val="FFFF00"/>
                </a:solidFill>
              </a:rPr>
            </a:br>
            <a:endParaRPr lang="en-US" b="1" dirty="0">
              <a:solidFill>
                <a:srgbClr val="FFFF00"/>
              </a:solidFill>
            </a:endParaRPr>
          </a:p>
        </p:txBody>
      </p:sp>
      <p:pic>
        <p:nvPicPr>
          <p:cNvPr id="3" name="Picture 2"/>
          <p:cNvPicPr>
            <a:picLocks noChangeAspect="1"/>
          </p:cNvPicPr>
          <p:nvPr/>
        </p:nvPicPr>
        <p:blipFill>
          <a:blip r:embed="rId2"/>
          <a:stretch>
            <a:fillRect/>
          </a:stretch>
        </p:blipFill>
        <p:spPr>
          <a:xfrm>
            <a:off x="7743437" y="1200686"/>
            <a:ext cx="4012164" cy="5529263"/>
          </a:xfrm>
          <a:prstGeom prst="rect">
            <a:avLst/>
          </a:prstGeom>
        </p:spPr>
      </p:pic>
      <p:sp>
        <p:nvSpPr>
          <p:cNvPr id="4" name="Rectangle 3"/>
          <p:cNvSpPr/>
          <p:nvPr/>
        </p:nvSpPr>
        <p:spPr>
          <a:xfrm>
            <a:off x="0" y="1223189"/>
            <a:ext cx="7341635" cy="5016758"/>
          </a:xfrm>
          <a:prstGeom prst="rect">
            <a:avLst/>
          </a:prstGeom>
        </p:spPr>
        <p:txBody>
          <a:bodyPr wrap="square">
            <a:spAutoFit/>
          </a:bodyPr>
          <a:lstStyle/>
          <a:p>
            <a:pPr algn="ctr"/>
            <a:r>
              <a:rPr lang="en-US" sz="3200" i="1" dirty="0"/>
              <a:t>“Then said he unto me, Fear not, Daniel: for from the first day that thou didst set thine heart to understand, and to chasten thyself before thy God, thy words were heard, and I am come for thy words. But the prince of the kingdom of Persia </a:t>
            </a:r>
            <a:r>
              <a:rPr lang="en-US" sz="3200" i="1" u="sng" dirty="0"/>
              <a:t>(Satan) withstood me one and twenty days</a:t>
            </a:r>
            <a:r>
              <a:rPr lang="en-US" sz="3200" i="1" dirty="0"/>
              <a:t>: but lo, Michael, one of the chief princes, came to help me; and I remained there with the kings of Persia.” (Dan. 10:12-13)</a:t>
            </a:r>
          </a:p>
        </p:txBody>
      </p:sp>
    </p:spTree>
    <p:extLst>
      <p:ext uri="{BB962C8B-B14F-4D97-AF65-F5344CB8AC3E}">
        <p14:creationId xmlns:p14="http://schemas.microsoft.com/office/powerpoint/2010/main" val="5693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1485</TotalTime>
  <Words>3053</Words>
  <Application>Microsoft Office PowerPoint</Application>
  <PresentationFormat>Widescreen</PresentationFormat>
  <Paragraphs>140</Paragraphs>
  <Slides>73</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73</vt:i4>
      </vt:variant>
    </vt:vector>
  </HeadingPairs>
  <TitlesOfParts>
    <vt:vector size="78" baseType="lpstr">
      <vt:lpstr>Arial</vt:lpstr>
      <vt:lpstr>Calibri</vt:lpstr>
      <vt:lpstr>Calibri Light</vt:lpstr>
      <vt:lpstr>Times New Roman</vt:lpstr>
      <vt:lpstr>1_Office Theme</vt:lpstr>
      <vt:lpstr>PowerPoint Presentation</vt:lpstr>
      <vt:lpstr>Topics to be studied</vt:lpstr>
      <vt:lpstr>PowerPoint Presentation</vt:lpstr>
      <vt:lpstr>Satan imitates God?  </vt:lpstr>
      <vt:lpstr>Matthew 13:24-42</vt:lpstr>
      <vt:lpstr>Satan perverts the Word of God   </vt:lpstr>
      <vt:lpstr>PowerPoint Presentation</vt:lpstr>
      <vt:lpstr>Satan hinders the work of the ministry</vt:lpstr>
      <vt:lpstr>Satan resists the prayers of God’s servants </vt:lpstr>
      <vt:lpstr>Satan blinds men from the truth of God’s Word</vt:lpstr>
      <vt:lpstr>PowerPoint Presentation</vt:lpstr>
      <vt:lpstr>PowerPoint Presentation</vt:lpstr>
      <vt:lpstr>PowerPoint Presentation</vt:lpstr>
      <vt:lpstr>PowerPoint Presentation</vt:lpstr>
      <vt:lpstr>PowerPoint Presentation</vt:lpstr>
      <vt:lpstr>PowerPoint Presentation</vt:lpstr>
      <vt:lpstr> “And Jesus said, For judgment I am come into this world, that they which see not might see.” (John 9:39) </vt:lpstr>
      <vt:lpstr>“Therefore speak I to them in parables: because they seeing see not; and hearing they hear not, neither do they understand. And in them is fulfilled the prophecy of Esaias, which saith, By hearing ye shall hear, and shall not understand; and seeing ye shall see, and shall not perceive: For this people's heart is waxed gross, and their ears are dull of hearing, and their eyes they have closed; lest at any time they should see with their eyes, and hear with their ears, and should understand with their heart, and should be converted, and I should heal them. But blessed are your eyes, for they see: and your ears, for they hear.”  (Matthew 13:13-16) </vt:lpstr>
      <vt:lpstr>“Paul called the chief of the Jews together and when they were come said unto them…For the heart of this people is waxed gross, and their ears are dull of hearing, and their eyes have they closed; lest they should see with their eyes, and hear with their ears, and understand with their heart, and should be converted, and I should heal them.”  (Acts 28:17, 27)</vt:lpstr>
      <vt:lpstr>“Now we have received, not the spirit of the world, but the spirit which is of God; that we might know the things that are freely given to us of God. Which things also we speak, not in the words which man's wisdom teacheth, but which the Holy Ghost teacheth; comparing spiritual things with spiritual. But the natural man receiveth not the things of the Spirit of God: for they are foolishness unto him: neither can he know them, because they are spiritually discerned. But he that is spiritual judgeth all things, yet he himself is judged of no man. For who hath known the mind of the Lord, that he may instruct him? But we have the mind of Christ.” (1 Corinthians 2:12-16) </vt:lpstr>
      <vt:lpstr>PowerPoint Presentation</vt:lpstr>
      <vt:lpstr>“The god of this world hath blinded the minds                    of them which believe not.”</vt:lpstr>
      <vt:lpstr>PowerPoint Presentation</vt:lpstr>
      <vt:lpstr>“Then was Jesus led up of the Spirit into the wilderness to be tempted of the devil.”</vt:lpstr>
      <vt:lpstr>PowerPoint Presentation</vt:lpstr>
      <vt:lpstr>PowerPoint Presentation</vt:lpstr>
      <vt:lpstr>(Revelation 5) “And I saw in the right hand of him that sat on the throne a book written within and on the backside, sealed with seven seals.” </vt:lpstr>
      <vt:lpstr>“And I saw a strong angel proclaiming with a loud voice, Who is worthy to open the book, and to loose the seals thereof?”</vt:lpstr>
      <vt:lpstr>The Search Begins  “Who is worthy”  </vt:lpstr>
      <vt:lpstr>“And I wept much, because no man was found worthy to open and to read the book, neither  to look thereon.”</vt:lpstr>
      <vt:lpstr>“And one of the elders saith unto me, Weep not: behold, the Lion of the tribe of Juda, the Root of David, hath prevailed to open the book, and to loose the seven seals thereof.”</vt:lpstr>
      <vt:lpstr>PowerPoint Presentation</vt:lpstr>
      <vt:lpstr>PowerPoint Presentation</vt:lpstr>
      <vt:lpstr>PowerPoint Presentation</vt:lpstr>
      <vt:lpstr>"Now the serpent was more subtile than any beast of the field which the Lord God had made. And he said unto the woman, Yea, hath God said, Ye shall not eat of every tree of the garden?"   </vt:lpstr>
      <vt:lpstr>"And when the woman saw that the tree was good for food, and that it was pleasant to the eyes, and a tree to be desired to make one wise, she took of the fruit thereof and did eat…”</vt:lpstr>
      <vt:lpstr>PowerPoint Presentation</vt:lpstr>
      <vt:lpstr> “Therefore the LORD God sent him forth from the garden of Eden, to till the ground from whence he was taken. So he drove out the man; and he placed at the east of the garden of Eden Cherubims, and a flaming sword which turned every way, to keep the way of the tree of life.”</vt:lpstr>
      <vt:lpstr>PowerPoint Presentation</vt:lpstr>
      <vt:lpstr>PowerPoint Presentation</vt:lpstr>
      <vt:lpstr>Why Satan blinds the minds of unbelievers</vt:lpstr>
      <vt:lpstr>PowerPoint Presentation</vt:lpstr>
      <vt:lpstr>PowerPoint Presentation</vt:lpstr>
      <vt:lpstr>PowerPoint Presentation</vt:lpstr>
      <vt:lpstr>PowerPoint Presentation</vt:lpstr>
      <vt:lpstr>Have You Considered The Consequences Of Sin?</vt:lpstr>
      <vt:lpstr>PowerPoint Presentation</vt:lpstr>
      <vt:lpstr>How to stop corruption</vt:lpstr>
      <vt:lpstr>PowerPoint Presentation</vt:lpstr>
      <vt:lpstr>PowerPoint Presentation</vt:lpstr>
      <vt:lpstr>PowerPoint Presentation</vt:lpstr>
      <vt:lpstr>PowerPoint Presentation</vt:lpstr>
      <vt:lpstr>(Romans 1:28-32) “And even as they did not like to retain God in their knowledge, God gave them over to a reprobate mind, to do those things which are not convenient; Being filled with all unrighteousness, fornication, wickedness, covetousness, maliciousness; full of envy, murder, debate, deceit, malignity (Intense ill will); whisperers, backbiters, haters of God, despiteful, proud, boasters, inventors of evil things, disobedient to parents, without understanding, covenant breakers, without natural affection, implacable (unforgiving), unmerciful: Who knowing the judgment of God, that they which commit such things are worthy of death, not only do the same, but have pleasure in them that do them.”</vt:lpstr>
      <vt:lpstr>The ultimate—and severest—consequence of sin is death.   The Bible says that “the wages of sin is death”  (Romans 6:23).   This not only refers to physical death, but to eternal separation from God in hell:</vt:lpstr>
      <vt:lpstr>PowerPoint Presentation</vt:lpstr>
      <vt:lpstr>PowerPoint Presentation</vt:lpstr>
      <vt:lpstr>PowerPoint Presentation</vt:lpstr>
      <vt:lpstr>How Satan blinds the minds of believers</vt:lpstr>
      <vt:lpstr>PowerPoint Presentation</vt:lpstr>
      <vt:lpstr>Why Satan blinds the minds of believers</vt:lpstr>
      <vt:lpstr>(2 Peter 1:3-13)  “According as his divine power hath given unto us all things that pertain unto life and godliness, through the knowledge of him that hath called us to glory and virtue: Whereby are given unto us exceeding great and precious promises: that by these ye might be partakers of the divine nature, having escaped the corruption that is in the world through lust. And beside this, giving all diligence, add to your faith virtue; and to virtue knowledge; And to knowledge temperance; and to temperance patience; and to patience godliness; And to godliness brotherly kindness; and to brotherly kindness charity. </vt:lpstr>
      <vt:lpstr>For if these things be in you, and abound, they make you that ye shall neither be barren nor unfruitful in the knowledge of our Lord Jesus Christ. But he that lacketh these things is blind, and cannot see afar off, and hath forgotten that he was purged from his old sins. Wherefore the rather, brethren, give diligence to make your calling and election sure: for if ye do these things, ye shall never fall: For so an entrance shall be ministered unto you abundantly into the everlasting kingdom of our Lord and Saviour Jesus Christ. Wherefore I will not be negligent to put you always in remembrance of these things, though ye know them, and be established in the present truth. Yea, I think it meet, as long as I am in this tabernacle, to stir you up by putting you in remembrance.”</vt:lpstr>
      <vt:lpstr>PowerPoint Presentation</vt:lpstr>
      <vt:lpstr>God does not ignore our sin. On the contrary, “Be sure that your sin will find you out.”  (Numbers 32:23)   Even those secret sins we hide in the recesses of our hearts will one day be brought to light: “Neither is there any creature that is not manifest in his sight: but all things are naked and opened unto the eyes of him with whom we have to do.” (Hebrews 4:13)</vt:lpstr>
      <vt:lpstr>PowerPoint Presentation</vt:lpstr>
      <vt:lpstr>PowerPoint Presentation</vt:lpstr>
      <vt:lpstr>PowerPoint Presentation</vt:lpstr>
      <vt:lpstr>PowerPoint Presentation</vt:lpstr>
      <vt:lpstr>The whole world was lost in the darkness of sin, The Light of the world is Jesus! Like sunshine at noonday, His glory shone in; The Light of the world is Jesus!</vt:lpstr>
      <vt:lpstr>No darkness have we who in Jesus abide; The Light of the world is Jesus! We walk in the light when we follow our Guide! The Light of the world is Jesus!</vt:lpstr>
      <vt:lpstr>Ye dwellers in darkness with sin-blinded eyes, The Light of the world is Jesus! Go, wash at His bidding, and light will arise; The Light of the world is Jesus!</vt:lpstr>
      <vt:lpstr>No need of the sunlight in Heaven we’re told; The Light of the world is Jesus! The Lamb is the Light in the city of gold, The Light of the world is Jesus!</vt:lpstr>
      <vt:lpstr>Refrain: Come to the light, ’tis shining for thee; Sweetly the light has dawned upon me; Once I was blind, but now I can see: The Light of the world is Jesus!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78</cp:revision>
  <dcterms:created xsi:type="dcterms:W3CDTF">2016-12-26T22:15:28Z</dcterms:created>
  <dcterms:modified xsi:type="dcterms:W3CDTF">2017-01-05T16:04:40Z</dcterms:modified>
</cp:coreProperties>
</file>