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7" r:id="rId2"/>
    <p:sldId id="258" r:id="rId3"/>
    <p:sldId id="305" r:id="rId4"/>
    <p:sldId id="260" r:id="rId5"/>
    <p:sldId id="261" r:id="rId6"/>
    <p:sldId id="262" r:id="rId7"/>
    <p:sldId id="263" r:id="rId8"/>
    <p:sldId id="265" r:id="rId9"/>
    <p:sldId id="267" r:id="rId10"/>
    <p:sldId id="268" r:id="rId11"/>
    <p:sldId id="266" r:id="rId12"/>
    <p:sldId id="273" r:id="rId13"/>
    <p:sldId id="306" r:id="rId14"/>
    <p:sldId id="271" r:id="rId15"/>
    <p:sldId id="274" r:id="rId16"/>
    <p:sldId id="275" r:id="rId17"/>
    <p:sldId id="276" r:id="rId18"/>
    <p:sldId id="272" r:id="rId19"/>
    <p:sldId id="269" r:id="rId20"/>
    <p:sldId id="277" r:id="rId21"/>
    <p:sldId id="278" r:id="rId22"/>
    <p:sldId id="279" r:id="rId23"/>
    <p:sldId id="280" r:id="rId24"/>
    <p:sldId id="308" r:id="rId25"/>
    <p:sldId id="283" r:id="rId26"/>
    <p:sldId id="299" r:id="rId27"/>
    <p:sldId id="286" r:id="rId28"/>
    <p:sldId id="287" r:id="rId29"/>
    <p:sldId id="288" r:id="rId30"/>
    <p:sldId id="300" r:id="rId31"/>
    <p:sldId id="301" r:id="rId32"/>
    <p:sldId id="302" r:id="rId33"/>
    <p:sldId id="303" r:id="rId34"/>
    <p:sldId id="289" r:id="rId35"/>
    <p:sldId id="290" r:id="rId36"/>
    <p:sldId id="291" r:id="rId37"/>
    <p:sldId id="292" r:id="rId38"/>
    <p:sldId id="293" r:id="rId39"/>
    <p:sldId id="295" r:id="rId40"/>
    <p:sldId id="296" r:id="rId41"/>
    <p:sldId id="297" r:id="rId42"/>
    <p:sldId id="298" r:id="rId43"/>
    <p:sldId id="285" r:id="rId44"/>
    <p:sldId id="304"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131" autoAdjust="0"/>
    <p:restoredTop sz="94660"/>
  </p:normalViewPr>
  <p:slideViewPr>
    <p:cSldViewPr snapToGrid="0">
      <p:cViewPr varScale="1">
        <p:scale>
          <a:sx n="108" d="100"/>
          <a:sy n="108" d="100"/>
        </p:scale>
        <p:origin x="132" y="2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C57970-5794-4434-9A41-4F56F38E9107}" type="datetimeFigureOut">
              <a:rPr lang="en-US" smtClean="0"/>
              <a:t>12/28/2016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98100D-3F3D-4CA8-8838-A5D5DF9C2A16}" type="slidenum">
              <a:rPr lang="en-US" smtClean="0"/>
              <a:t>‹#›</a:t>
            </a:fld>
            <a:endParaRPr lang="en-US" dirty="0"/>
          </a:p>
        </p:txBody>
      </p:sp>
    </p:spTree>
    <p:extLst>
      <p:ext uri="{BB962C8B-B14F-4D97-AF65-F5344CB8AC3E}">
        <p14:creationId xmlns:p14="http://schemas.microsoft.com/office/powerpoint/2010/main" val="223756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5</a:t>
            </a:fld>
            <a:endParaRPr lang="en-US" dirty="0"/>
          </a:p>
        </p:txBody>
      </p:sp>
    </p:spTree>
    <p:extLst>
      <p:ext uri="{BB962C8B-B14F-4D97-AF65-F5344CB8AC3E}">
        <p14:creationId xmlns:p14="http://schemas.microsoft.com/office/powerpoint/2010/main" val="3840306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12</a:t>
            </a:fld>
            <a:endParaRPr lang="en-US"/>
          </a:p>
        </p:txBody>
      </p:sp>
    </p:spTree>
    <p:extLst>
      <p:ext uri="{BB962C8B-B14F-4D97-AF65-F5344CB8AC3E}">
        <p14:creationId xmlns:p14="http://schemas.microsoft.com/office/powerpoint/2010/main" val="2052620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14</a:t>
            </a:fld>
            <a:endParaRPr lang="en-US"/>
          </a:p>
        </p:txBody>
      </p:sp>
    </p:spTree>
    <p:extLst>
      <p:ext uri="{BB962C8B-B14F-4D97-AF65-F5344CB8AC3E}">
        <p14:creationId xmlns:p14="http://schemas.microsoft.com/office/powerpoint/2010/main" val="2781468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15</a:t>
            </a:fld>
            <a:endParaRPr lang="en-US"/>
          </a:p>
        </p:txBody>
      </p:sp>
    </p:spTree>
    <p:extLst>
      <p:ext uri="{BB962C8B-B14F-4D97-AF65-F5344CB8AC3E}">
        <p14:creationId xmlns:p14="http://schemas.microsoft.com/office/powerpoint/2010/main" val="22278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18</a:t>
            </a:fld>
            <a:endParaRPr lang="en-US"/>
          </a:p>
        </p:txBody>
      </p:sp>
    </p:spTree>
    <p:extLst>
      <p:ext uri="{BB962C8B-B14F-4D97-AF65-F5344CB8AC3E}">
        <p14:creationId xmlns:p14="http://schemas.microsoft.com/office/powerpoint/2010/main" val="2948926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19</a:t>
            </a:fld>
            <a:endParaRPr lang="en-US"/>
          </a:p>
        </p:txBody>
      </p:sp>
    </p:spTree>
    <p:extLst>
      <p:ext uri="{BB962C8B-B14F-4D97-AF65-F5344CB8AC3E}">
        <p14:creationId xmlns:p14="http://schemas.microsoft.com/office/powerpoint/2010/main" val="1635220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EC86EB4-350A-40C9-9EAB-85B78AACE9EB}" type="datetimeFigureOut">
              <a:rPr lang="en-US" smtClean="0"/>
              <a:t>12/28/2016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F5EC59-3D6F-4518-87A8-9A7ABAA40E4A}" type="slidenum">
              <a:rPr lang="en-US" smtClean="0"/>
              <a:t>‹#›</a:t>
            </a:fld>
            <a:endParaRPr lang="en-US" dirty="0"/>
          </a:p>
        </p:txBody>
      </p:sp>
    </p:spTree>
    <p:extLst>
      <p:ext uri="{BB962C8B-B14F-4D97-AF65-F5344CB8AC3E}">
        <p14:creationId xmlns:p14="http://schemas.microsoft.com/office/powerpoint/2010/main" val="200133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C86EB4-350A-40C9-9EAB-85B78AACE9EB}" type="datetimeFigureOut">
              <a:rPr lang="en-US" smtClean="0"/>
              <a:t>12/28/2016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F5EC59-3D6F-4518-87A8-9A7ABAA40E4A}" type="slidenum">
              <a:rPr lang="en-US" smtClean="0"/>
              <a:t>‹#›</a:t>
            </a:fld>
            <a:endParaRPr lang="en-US" dirty="0"/>
          </a:p>
        </p:txBody>
      </p:sp>
    </p:spTree>
    <p:extLst>
      <p:ext uri="{BB962C8B-B14F-4D97-AF65-F5344CB8AC3E}">
        <p14:creationId xmlns:p14="http://schemas.microsoft.com/office/powerpoint/2010/main" val="56604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C86EB4-350A-40C9-9EAB-85B78AACE9EB}" type="datetimeFigureOut">
              <a:rPr lang="en-US" smtClean="0"/>
              <a:t>12/28/2016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F5EC59-3D6F-4518-87A8-9A7ABAA40E4A}" type="slidenum">
              <a:rPr lang="en-US" smtClean="0"/>
              <a:t>‹#›</a:t>
            </a:fld>
            <a:endParaRPr lang="en-US" dirty="0"/>
          </a:p>
        </p:txBody>
      </p:sp>
    </p:spTree>
    <p:extLst>
      <p:ext uri="{BB962C8B-B14F-4D97-AF65-F5344CB8AC3E}">
        <p14:creationId xmlns:p14="http://schemas.microsoft.com/office/powerpoint/2010/main" val="261353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C86EB4-350A-40C9-9EAB-85B78AACE9EB}" type="datetimeFigureOut">
              <a:rPr lang="en-US" smtClean="0"/>
              <a:t>12/28/2016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F5EC59-3D6F-4518-87A8-9A7ABAA40E4A}" type="slidenum">
              <a:rPr lang="en-US" smtClean="0"/>
              <a:t>‹#›</a:t>
            </a:fld>
            <a:endParaRPr lang="en-US" dirty="0"/>
          </a:p>
        </p:txBody>
      </p:sp>
    </p:spTree>
    <p:extLst>
      <p:ext uri="{BB962C8B-B14F-4D97-AF65-F5344CB8AC3E}">
        <p14:creationId xmlns:p14="http://schemas.microsoft.com/office/powerpoint/2010/main" val="327379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EC86EB4-350A-40C9-9EAB-85B78AACE9EB}" type="datetimeFigureOut">
              <a:rPr lang="en-US" smtClean="0"/>
              <a:t>12/28/2016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F5EC59-3D6F-4518-87A8-9A7ABAA40E4A}" type="slidenum">
              <a:rPr lang="en-US" smtClean="0"/>
              <a:t>‹#›</a:t>
            </a:fld>
            <a:endParaRPr lang="en-US" dirty="0"/>
          </a:p>
        </p:txBody>
      </p:sp>
    </p:spTree>
    <p:extLst>
      <p:ext uri="{BB962C8B-B14F-4D97-AF65-F5344CB8AC3E}">
        <p14:creationId xmlns:p14="http://schemas.microsoft.com/office/powerpoint/2010/main" val="134381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C86EB4-350A-40C9-9EAB-85B78AACE9EB}" type="datetimeFigureOut">
              <a:rPr lang="en-US" smtClean="0"/>
              <a:t>12/28/2016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F5EC59-3D6F-4518-87A8-9A7ABAA40E4A}" type="slidenum">
              <a:rPr lang="en-US" smtClean="0"/>
              <a:t>‹#›</a:t>
            </a:fld>
            <a:endParaRPr lang="en-US" dirty="0"/>
          </a:p>
        </p:txBody>
      </p:sp>
    </p:spTree>
    <p:extLst>
      <p:ext uri="{BB962C8B-B14F-4D97-AF65-F5344CB8AC3E}">
        <p14:creationId xmlns:p14="http://schemas.microsoft.com/office/powerpoint/2010/main" val="225139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EC86EB4-350A-40C9-9EAB-85B78AACE9EB}" type="datetimeFigureOut">
              <a:rPr lang="en-US" smtClean="0"/>
              <a:t>12/28/2016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4F5EC59-3D6F-4518-87A8-9A7ABAA40E4A}" type="slidenum">
              <a:rPr lang="en-US" smtClean="0"/>
              <a:t>‹#›</a:t>
            </a:fld>
            <a:endParaRPr lang="en-US" dirty="0"/>
          </a:p>
        </p:txBody>
      </p:sp>
    </p:spTree>
    <p:extLst>
      <p:ext uri="{BB962C8B-B14F-4D97-AF65-F5344CB8AC3E}">
        <p14:creationId xmlns:p14="http://schemas.microsoft.com/office/powerpoint/2010/main" val="1399570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EC86EB4-350A-40C9-9EAB-85B78AACE9EB}" type="datetimeFigureOut">
              <a:rPr lang="en-US" smtClean="0"/>
              <a:t>12/28/2016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4F5EC59-3D6F-4518-87A8-9A7ABAA40E4A}" type="slidenum">
              <a:rPr lang="en-US" smtClean="0"/>
              <a:t>‹#›</a:t>
            </a:fld>
            <a:endParaRPr lang="en-US" dirty="0"/>
          </a:p>
        </p:txBody>
      </p:sp>
    </p:spTree>
    <p:extLst>
      <p:ext uri="{BB962C8B-B14F-4D97-AF65-F5344CB8AC3E}">
        <p14:creationId xmlns:p14="http://schemas.microsoft.com/office/powerpoint/2010/main" val="220589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C86EB4-350A-40C9-9EAB-85B78AACE9EB}" type="datetimeFigureOut">
              <a:rPr lang="en-US" smtClean="0"/>
              <a:t>12/28/2016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4F5EC59-3D6F-4518-87A8-9A7ABAA40E4A}" type="slidenum">
              <a:rPr lang="en-US" smtClean="0"/>
              <a:t>‹#›</a:t>
            </a:fld>
            <a:endParaRPr lang="en-US" dirty="0"/>
          </a:p>
        </p:txBody>
      </p:sp>
    </p:spTree>
    <p:extLst>
      <p:ext uri="{BB962C8B-B14F-4D97-AF65-F5344CB8AC3E}">
        <p14:creationId xmlns:p14="http://schemas.microsoft.com/office/powerpoint/2010/main" val="3090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EC86EB4-350A-40C9-9EAB-85B78AACE9EB}" type="datetimeFigureOut">
              <a:rPr lang="en-US" smtClean="0"/>
              <a:t>12/28/2016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F5EC59-3D6F-4518-87A8-9A7ABAA40E4A}" type="slidenum">
              <a:rPr lang="en-US" smtClean="0"/>
              <a:t>‹#›</a:t>
            </a:fld>
            <a:endParaRPr lang="en-US" dirty="0"/>
          </a:p>
        </p:txBody>
      </p:sp>
    </p:spTree>
    <p:extLst>
      <p:ext uri="{BB962C8B-B14F-4D97-AF65-F5344CB8AC3E}">
        <p14:creationId xmlns:p14="http://schemas.microsoft.com/office/powerpoint/2010/main" val="2501438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EC86EB4-350A-40C9-9EAB-85B78AACE9EB}" type="datetimeFigureOut">
              <a:rPr lang="en-US" smtClean="0"/>
              <a:t>12/28/2016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F5EC59-3D6F-4518-87A8-9A7ABAA40E4A}" type="slidenum">
              <a:rPr lang="en-US" smtClean="0"/>
              <a:t>‹#›</a:t>
            </a:fld>
            <a:endParaRPr lang="en-US" dirty="0"/>
          </a:p>
        </p:txBody>
      </p:sp>
    </p:spTree>
    <p:extLst>
      <p:ext uri="{BB962C8B-B14F-4D97-AF65-F5344CB8AC3E}">
        <p14:creationId xmlns:p14="http://schemas.microsoft.com/office/powerpoint/2010/main" val="231677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C86EB4-350A-40C9-9EAB-85B78AACE9EB}" type="datetimeFigureOut">
              <a:rPr lang="en-US" smtClean="0"/>
              <a:t>12/28/2016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F5EC59-3D6F-4518-87A8-9A7ABAA40E4A}" type="slidenum">
              <a:rPr lang="en-US" smtClean="0"/>
              <a:t>‹#›</a:t>
            </a:fld>
            <a:endParaRPr lang="en-US" dirty="0"/>
          </a:p>
        </p:txBody>
      </p:sp>
    </p:spTree>
    <p:extLst>
      <p:ext uri="{BB962C8B-B14F-4D97-AF65-F5344CB8AC3E}">
        <p14:creationId xmlns:p14="http://schemas.microsoft.com/office/powerpoint/2010/main" val="339065603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82" y="76200"/>
            <a:ext cx="51435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57471"/>
            <a:ext cx="36576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550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841" y="3324078"/>
            <a:ext cx="11700770" cy="1325563"/>
          </a:xfrm>
        </p:spPr>
        <p:txBody>
          <a:bodyPr>
            <a:noAutofit/>
          </a:bodyPr>
          <a:lstStyle/>
          <a:p>
            <a:pPr algn="ctr"/>
            <a:r>
              <a:rPr lang="en-US" sz="3800" i="1" dirty="0"/>
              <a:t>“Yet heard I the voice of his words </a:t>
            </a:r>
            <a:r>
              <a:rPr lang="en-US" sz="3800" dirty="0"/>
              <a:t>(Angel vs. 5), </a:t>
            </a:r>
            <a:r>
              <a:rPr lang="en-US" sz="3800" i="1" dirty="0"/>
              <a:t>and when I heard the voice of his words, then was I in a deep sleep on my face, and my face toward the ground. And, behold, an hand touched me, which set me upon my knees and upon the palms of my hands. Then said he unto me Fear not, Daniel: for from the first day that thou didst set thine heart to understand, and to chasten thyself before thy God </a:t>
            </a:r>
            <a:r>
              <a:rPr lang="en-US" sz="3800" dirty="0"/>
              <a:t>(three weeks of fasting and prayer vs. 2-3), </a:t>
            </a:r>
            <a:r>
              <a:rPr lang="en-US" sz="3800" i="1" dirty="0"/>
              <a:t>thy words were heard, and I am come for thy words. But the prince of the kingdom of Persia </a:t>
            </a:r>
            <a:r>
              <a:rPr lang="en-US" sz="3800" dirty="0"/>
              <a:t>(Satan) </a:t>
            </a:r>
            <a:r>
              <a:rPr lang="en-US" sz="3800" i="1" dirty="0"/>
              <a:t>withstood me one and twenty days: but lo, Michael, one of the chief princes, came to help me; and I remained there with the kings of Persia.” </a:t>
            </a:r>
            <a:br>
              <a:rPr lang="en-US" sz="3800" i="1" dirty="0"/>
            </a:br>
            <a:r>
              <a:rPr lang="en-US" sz="3800" i="1" dirty="0"/>
              <a:t>(Dan. 10:9-13)</a:t>
            </a:r>
            <a:br>
              <a:rPr lang="en-US" sz="3800" dirty="0"/>
            </a:br>
            <a:br>
              <a:rPr lang="en-US" sz="3800" i="1" dirty="0"/>
            </a:br>
            <a:endParaRPr lang="en-US" sz="3800" i="1" dirty="0"/>
          </a:p>
        </p:txBody>
      </p:sp>
    </p:spTree>
    <p:extLst>
      <p:ext uri="{BB962C8B-B14F-4D97-AF65-F5344CB8AC3E}">
        <p14:creationId xmlns:p14="http://schemas.microsoft.com/office/powerpoint/2010/main" val="291838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0195" y="549263"/>
            <a:ext cx="9734838" cy="5938251"/>
          </a:xfrm>
          <a:prstGeom prst="rect">
            <a:avLst/>
          </a:prstGeom>
          <a:ln>
            <a:noFill/>
          </a:ln>
          <a:effectLst>
            <a:softEdge rad="112500"/>
          </a:effectLst>
        </p:spPr>
      </p:pic>
    </p:spTree>
    <p:extLst>
      <p:ext uri="{BB962C8B-B14F-4D97-AF65-F5344CB8AC3E}">
        <p14:creationId xmlns:p14="http://schemas.microsoft.com/office/powerpoint/2010/main" val="103918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Users\Ptr. Daniel White\Pictures\Prophecy pictures\Dan Whites\scan0018.jpg"/>
          <p:cNvPicPr>
            <a:picLocks noChangeAspect="1" noChangeArrowheads="1"/>
          </p:cNvPicPr>
          <p:nvPr/>
        </p:nvPicPr>
        <p:blipFill>
          <a:blip r:embed="rId3"/>
          <a:srcRect/>
          <a:stretch>
            <a:fillRect/>
          </a:stretch>
        </p:blipFill>
        <p:spPr bwMode="auto">
          <a:xfrm>
            <a:off x="1981200" y="0"/>
            <a:ext cx="8229600" cy="6858000"/>
          </a:xfrm>
          <a:prstGeom prst="rect">
            <a:avLst/>
          </a:prstGeom>
          <a:noFill/>
          <a:effectLst>
            <a:softEdge rad="317500"/>
          </a:effectLst>
        </p:spPr>
      </p:pic>
      <p:sp>
        <p:nvSpPr>
          <p:cNvPr id="2" name="Title 1"/>
          <p:cNvSpPr>
            <a:spLocks noGrp="1"/>
          </p:cNvSpPr>
          <p:nvPr>
            <p:ph type="ctrTitle"/>
          </p:nvPr>
        </p:nvSpPr>
        <p:spPr>
          <a:xfrm>
            <a:off x="2214694" y="1041400"/>
            <a:ext cx="7600425" cy="2387600"/>
          </a:xfrm>
        </p:spPr>
        <p:txBody>
          <a:bodyPr>
            <a:noAutofit/>
          </a:bodyPr>
          <a:lstStyle/>
          <a:p>
            <a:r>
              <a:rPr lang="en-US"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The Vision of the Seventy Weeks </a:t>
            </a:r>
          </a:p>
        </p:txBody>
      </p:sp>
      <p:sp>
        <p:nvSpPr>
          <p:cNvPr id="3" name="Subtitle 2"/>
          <p:cNvSpPr>
            <a:spLocks noGrp="1"/>
          </p:cNvSpPr>
          <p:nvPr>
            <p:ph type="subTitle" idx="1"/>
          </p:nvPr>
        </p:nvSpPr>
        <p:spPr>
          <a:xfrm>
            <a:off x="2895600" y="4495800"/>
            <a:ext cx="6400800" cy="2057400"/>
          </a:xfrm>
        </p:spPr>
        <p:txBody>
          <a:bodyPr>
            <a:normAutofit/>
          </a:bodyPr>
          <a:lstStyle/>
          <a:p>
            <a:r>
              <a:rPr lang="en-US" sz="60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Daniel 9:24-27</a:t>
            </a:r>
          </a:p>
        </p:txBody>
      </p:sp>
    </p:spTree>
    <p:extLst>
      <p:ext uri="{BB962C8B-B14F-4D97-AF65-F5344CB8AC3E}">
        <p14:creationId xmlns:p14="http://schemas.microsoft.com/office/powerpoint/2010/main" val="79357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228" y="0"/>
            <a:ext cx="11558727" cy="6858000"/>
          </a:xfrm>
        </p:spPr>
        <p:txBody>
          <a:bodyPr>
            <a:noAutofit/>
          </a:bodyPr>
          <a:lstStyle/>
          <a:p>
            <a:pPr algn="ctr"/>
            <a:r>
              <a:rPr lang="en-US" sz="3100" i="1" dirty="0"/>
              <a:t>“Seventy weeks are determined upon thy people and upon thy holy city, to finish the transgression, and to make an end of sins, and to make reconciliation for iniquity, and to bring in everlasting righteousness, and to seal up the vision and prophecy, and to anoint the most Holy. Know therefore and understand, that from the going forth of the commandment to restore and to build Jerusalem unto the Messiah the Prince shall be seven weeks, and threescore and two weeks: the street shall be built again, and the wall, even in troublous times. And after threescore and two weeks shall Messiah be cut off, but not for himself: and the people of the prince that shall come shall destroy the city and the sanctuary; and the end thereof shall be with a flood, and unto the end of the war desolations are determined. And he shall confirm the covenant with many for one week: and in the midst of the week he shall cause the sacrifice and the oblation to cease, and for the overspreading of abominations he shall make it desolate, even until the consummation, and that determined shall be poured upon the desolate.”</a:t>
            </a:r>
          </a:p>
        </p:txBody>
      </p:sp>
    </p:spTree>
    <p:extLst>
      <p:ext uri="{BB962C8B-B14F-4D97-AF65-F5344CB8AC3E}">
        <p14:creationId xmlns:p14="http://schemas.microsoft.com/office/powerpoint/2010/main" val="3778966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Users\Ptr. Daniel White\Pictures\Prophecy pictures\Dan Whites\scan0173.jpg"/>
          <p:cNvPicPr>
            <a:picLocks noChangeAspect="1" noChangeArrowheads="1"/>
          </p:cNvPicPr>
          <p:nvPr/>
        </p:nvPicPr>
        <p:blipFill rotWithShape="1">
          <a:blip r:embed="rId3">
            <a:duotone>
              <a:prstClr val="black"/>
              <a:schemeClr val="accent1">
                <a:tint val="45000"/>
                <a:satMod val="400000"/>
              </a:schemeClr>
            </a:duotone>
          </a:blip>
          <a:srcRect b="7867"/>
          <a:stretch/>
        </p:blipFill>
        <p:spPr bwMode="auto">
          <a:xfrm rot="16200000">
            <a:off x="1771154" y="-3306988"/>
            <a:ext cx="8649703" cy="12192001"/>
          </a:xfrm>
          <a:prstGeom prst="rect">
            <a:avLst/>
          </a:prstGeom>
          <a:noFill/>
        </p:spPr>
      </p:pic>
    </p:spTree>
    <p:extLst>
      <p:ext uri="{BB962C8B-B14F-4D97-AF65-F5344CB8AC3E}">
        <p14:creationId xmlns:p14="http://schemas.microsoft.com/office/powerpoint/2010/main" val="12279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Users\Ptr. Daniel White\Pictures\Prophecy pictures\Dan Whites\scan0018.jpg"/>
          <p:cNvPicPr>
            <a:picLocks noChangeAspect="1" noChangeArrowheads="1"/>
          </p:cNvPicPr>
          <p:nvPr/>
        </p:nvPicPr>
        <p:blipFill>
          <a:blip r:embed="rId3"/>
          <a:srcRect/>
          <a:stretch>
            <a:fillRect/>
          </a:stretch>
        </p:blipFill>
        <p:spPr bwMode="auto">
          <a:xfrm>
            <a:off x="1981200" y="0"/>
            <a:ext cx="8229600" cy="6858000"/>
          </a:xfrm>
          <a:prstGeom prst="rect">
            <a:avLst/>
          </a:prstGeom>
          <a:noFill/>
          <a:effectLst>
            <a:softEdge rad="317500"/>
          </a:effectLst>
        </p:spPr>
      </p:pic>
      <p:sp>
        <p:nvSpPr>
          <p:cNvPr id="3" name="Subtitle 2"/>
          <p:cNvSpPr>
            <a:spLocks noGrp="1"/>
          </p:cNvSpPr>
          <p:nvPr>
            <p:ph type="subTitle" idx="1"/>
          </p:nvPr>
        </p:nvSpPr>
        <p:spPr>
          <a:xfrm>
            <a:off x="2620392" y="1166673"/>
            <a:ext cx="6400800" cy="4612690"/>
          </a:xfrm>
        </p:spPr>
        <p:txBody>
          <a:bodyPr>
            <a:normAutofit fontScale="92500" lnSpcReduction="20000"/>
          </a:bodyPr>
          <a:lstStyle/>
          <a:p>
            <a:r>
              <a:rPr lang="en-US" sz="60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More Visions of End </a:t>
            </a:r>
          </a:p>
          <a:p>
            <a:r>
              <a:rPr lang="en-US" sz="60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Time Events</a:t>
            </a:r>
          </a:p>
          <a:p>
            <a:endParaRPr lang="en-US" sz="60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endParaRPr lang="en-US" sz="60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endParaRPr lang="en-US" sz="60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r>
              <a:rPr lang="en-US" sz="60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Daniel 10:1-14</a:t>
            </a:r>
          </a:p>
        </p:txBody>
      </p:sp>
    </p:spTree>
    <p:extLst>
      <p:ext uri="{BB962C8B-B14F-4D97-AF65-F5344CB8AC3E}">
        <p14:creationId xmlns:p14="http://schemas.microsoft.com/office/powerpoint/2010/main" val="2577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0" y="0"/>
            <a:ext cx="4667250" cy="6858000"/>
          </a:xfrm>
          <a:prstGeom prst="rect">
            <a:avLst/>
          </a:prstGeom>
          <a:ln>
            <a:noFill/>
          </a:ln>
          <a:effectLst>
            <a:softEdge rad="112500"/>
          </a:effectLst>
        </p:spPr>
      </p:pic>
      <p:sp>
        <p:nvSpPr>
          <p:cNvPr id="3" name="Rectangle 2"/>
          <p:cNvSpPr/>
          <p:nvPr/>
        </p:nvSpPr>
        <p:spPr>
          <a:xfrm>
            <a:off x="4756557" y="2887682"/>
            <a:ext cx="7357145" cy="3970318"/>
          </a:xfrm>
          <a:prstGeom prst="rect">
            <a:avLst/>
          </a:prstGeom>
        </p:spPr>
        <p:txBody>
          <a:bodyPr wrap="square">
            <a:spAutoFit/>
          </a:bodyPr>
          <a:lstStyle/>
          <a:p>
            <a:pPr algn="ctr"/>
            <a:r>
              <a:rPr lang="en-US" sz="3600" i="1" dirty="0"/>
              <a:t>“In the third year of Cyrus king of Persia a thing was revealed unto Daniel, whose name was called Belteshazzar; and the thing was true, but the time appointed was long: and he understood the thing, and had understanding of the vision.”</a:t>
            </a:r>
          </a:p>
        </p:txBody>
      </p:sp>
      <p:pic>
        <p:nvPicPr>
          <p:cNvPr id="4" name="Picture 3"/>
          <p:cNvPicPr>
            <a:picLocks noChangeAspect="1"/>
          </p:cNvPicPr>
          <p:nvPr/>
        </p:nvPicPr>
        <p:blipFill rotWithShape="1">
          <a:blip r:embed="rId4"/>
          <a:srcRect l="26402" t="25688" r="21481" b="26727"/>
          <a:stretch/>
        </p:blipFill>
        <p:spPr>
          <a:xfrm>
            <a:off x="7119084" y="83889"/>
            <a:ext cx="2217864" cy="2944537"/>
          </a:xfrm>
          <a:prstGeom prst="ellipse">
            <a:avLst/>
          </a:prstGeom>
          <a:ln>
            <a:noFill/>
          </a:ln>
          <a:effectLst>
            <a:softEdge rad="112500"/>
          </a:effectLst>
        </p:spPr>
      </p:pic>
    </p:spTree>
    <p:extLst>
      <p:ext uri="{BB962C8B-B14F-4D97-AF65-F5344CB8AC3E}">
        <p14:creationId xmlns:p14="http://schemas.microsoft.com/office/powerpoint/2010/main" val="428834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0" y="0"/>
            <a:ext cx="4667250" cy="6858000"/>
          </a:xfrm>
          <a:prstGeom prst="rect">
            <a:avLst/>
          </a:prstGeom>
          <a:ln>
            <a:noFill/>
          </a:ln>
          <a:effectLst>
            <a:softEdge rad="112500"/>
          </a:effectLst>
        </p:spPr>
      </p:pic>
      <p:sp>
        <p:nvSpPr>
          <p:cNvPr id="5" name="Rectangle 4"/>
          <p:cNvSpPr/>
          <p:nvPr/>
        </p:nvSpPr>
        <p:spPr>
          <a:xfrm>
            <a:off x="5531141" y="1337309"/>
            <a:ext cx="6096000" cy="4401205"/>
          </a:xfrm>
          <a:prstGeom prst="rect">
            <a:avLst/>
          </a:prstGeom>
        </p:spPr>
        <p:txBody>
          <a:bodyPr>
            <a:spAutoFit/>
          </a:bodyPr>
          <a:lstStyle/>
          <a:p>
            <a:pPr algn="ctr"/>
            <a:r>
              <a:rPr lang="en-US" sz="4000" i="1" dirty="0"/>
              <a:t>“In those days I Daniel was mourning three full weeks. I ate no pleasant bread, neither came flesh nor wine in my mouth, neither did I anoint myself at all, till three whole weeks were fulfilled.”</a:t>
            </a:r>
          </a:p>
        </p:txBody>
      </p:sp>
    </p:spTree>
    <p:extLst>
      <p:ext uri="{BB962C8B-B14F-4D97-AF65-F5344CB8AC3E}">
        <p14:creationId xmlns:p14="http://schemas.microsoft.com/office/powerpoint/2010/main" val="977728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Pictures\Prophecy pictures\Dan Whites\scan0040.jpg"/>
          <p:cNvPicPr>
            <a:picLocks noChangeAspect="1" noChangeArrowheads="1"/>
          </p:cNvPicPr>
          <p:nvPr/>
        </p:nvPicPr>
        <p:blipFill>
          <a:blip r:embed="rId3"/>
          <a:srcRect/>
          <a:stretch>
            <a:fillRect/>
          </a:stretch>
        </p:blipFill>
        <p:spPr bwMode="auto">
          <a:xfrm>
            <a:off x="0" y="0"/>
            <a:ext cx="5302577" cy="6858000"/>
          </a:xfrm>
          <a:prstGeom prst="rect">
            <a:avLst/>
          </a:prstGeom>
          <a:ln>
            <a:noFill/>
          </a:ln>
          <a:effectLst>
            <a:softEdge rad="112500"/>
          </a:effectLst>
        </p:spPr>
      </p:pic>
      <p:sp>
        <p:nvSpPr>
          <p:cNvPr id="2" name="Rectangle 1"/>
          <p:cNvSpPr/>
          <p:nvPr/>
        </p:nvSpPr>
        <p:spPr>
          <a:xfrm>
            <a:off x="5866701" y="371024"/>
            <a:ext cx="6096000" cy="2308324"/>
          </a:xfrm>
          <a:prstGeom prst="rect">
            <a:avLst/>
          </a:prstGeom>
        </p:spPr>
        <p:txBody>
          <a:bodyPr>
            <a:spAutoFit/>
          </a:bodyPr>
          <a:lstStyle/>
          <a:p>
            <a:pPr algn="ctr"/>
            <a:r>
              <a:rPr lang="en-US" sz="3600" i="1" dirty="0"/>
              <a:t>“And in the four and twentieth day of the first month, as I was by the side of the great river, which is </a:t>
            </a:r>
            <a:r>
              <a:rPr lang="en-US" sz="3600" i="1" dirty="0" err="1"/>
              <a:t>Hiddekel</a:t>
            </a:r>
            <a:r>
              <a:rPr lang="en-US" sz="3600" i="1" dirty="0"/>
              <a:t> (Tigris River).”</a:t>
            </a:r>
          </a:p>
        </p:txBody>
      </p:sp>
      <p:pic>
        <p:nvPicPr>
          <p:cNvPr id="4" name="Picture 3"/>
          <p:cNvPicPr>
            <a:picLocks noChangeAspect="1"/>
          </p:cNvPicPr>
          <p:nvPr/>
        </p:nvPicPr>
        <p:blipFill>
          <a:blip r:embed="rId4"/>
          <a:stretch>
            <a:fillRect/>
          </a:stretch>
        </p:blipFill>
        <p:spPr>
          <a:xfrm>
            <a:off x="6286305" y="3104178"/>
            <a:ext cx="5124450" cy="3486150"/>
          </a:xfrm>
          <a:prstGeom prst="rect">
            <a:avLst/>
          </a:prstGeom>
        </p:spPr>
      </p:pic>
      <p:pic>
        <p:nvPicPr>
          <p:cNvPr id="5" name="Picture 2" descr="C:\Users\Ptr. Daniel White\Pictures\Prophecy pictures\Dan Whites\scan0040.jpg"/>
          <p:cNvPicPr>
            <a:picLocks noChangeAspect="1" noChangeArrowheads="1"/>
          </p:cNvPicPr>
          <p:nvPr/>
        </p:nvPicPr>
        <p:blipFill>
          <a:blip r:embed="rId3"/>
          <a:srcRect/>
          <a:stretch>
            <a:fillRect/>
          </a:stretch>
        </p:blipFill>
        <p:spPr bwMode="auto">
          <a:xfrm>
            <a:off x="9411142" y="4545367"/>
            <a:ext cx="647259" cy="9315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4908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Ptr. Daniel White\Pictures\Prophecy pictures\Dan Whites\scan0027.jpg"/>
          <p:cNvPicPr>
            <a:picLocks noChangeAspect="1" noChangeArrowheads="1"/>
          </p:cNvPicPr>
          <p:nvPr/>
        </p:nvPicPr>
        <p:blipFill rotWithShape="1">
          <a:blip r:embed="rId3"/>
          <a:srcRect l="583" t="1101" r="294" b="-1"/>
          <a:stretch/>
        </p:blipFill>
        <p:spPr bwMode="auto">
          <a:xfrm>
            <a:off x="1" y="0"/>
            <a:ext cx="5415378" cy="6858000"/>
          </a:xfrm>
          <a:prstGeom prst="rect">
            <a:avLst/>
          </a:prstGeom>
          <a:ln>
            <a:noFill/>
          </a:ln>
          <a:effectLst>
            <a:softEdge rad="112500"/>
          </a:effectLst>
        </p:spPr>
      </p:pic>
      <p:sp>
        <p:nvSpPr>
          <p:cNvPr id="2" name="Rectangle 1"/>
          <p:cNvSpPr/>
          <p:nvPr/>
        </p:nvSpPr>
        <p:spPr>
          <a:xfrm>
            <a:off x="5415379" y="0"/>
            <a:ext cx="6776621" cy="6694140"/>
          </a:xfrm>
          <a:prstGeom prst="rect">
            <a:avLst/>
          </a:prstGeom>
        </p:spPr>
        <p:txBody>
          <a:bodyPr wrap="square">
            <a:spAutoFit/>
          </a:bodyPr>
          <a:lstStyle/>
          <a:p>
            <a:pPr algn="ctr"/>
            <a:r>
              <a:rPr lang="en-US" sz="3900" i="1" dirty="0"/>
              <a:t>“Then I lifted up mine eyes, and looked, and behold a certain man clothed in linen, whose loins were girded with fine gold. His body also was like the beryl, and his face as the appearance of lightning, and his eyes as lamps of fire, and his arms and his feet like in color to polished brass, and the voice of his words like the voice of a multitude.”</a:t>
            </a:r>
          </a:p>
        </p:txBody>
      </p:sp>
    </p:spTree>
    <p:extLst>
      <p:ext uri="{BB962C8B-B14F-4D97-AF65-F5344CB8AC3E}">
        <p14:creationId xmlns:p14="http://schemas.microsoft.com/office/powerpoint/2010/main" val="227097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pPr algn="ctr"/>
            <a:r>
              <a:rPr lang="en-US" dirty="0">
                <a:solidFill>
                  <a:srgbClr val="FFFF00"/>
                </a:solidFill>
              </a:rPr>
              <a:t>Topics to be studied</a:t>
            </a:r>
          </a:p>
        </p:txBody>
      </p:sp>
      <p:sp>
        <p:nvSpPr>
          <p:cNvPr id="3" name="Content Placeholder 2"/>
          <p:cNvSpPr>
            <a:spLocks noGrp="1"/>
          </p:cNvSpPr>
          <p:nvPr>
            <p:ph idx="1"/>
          </p:nvPr>
        </p:nvSpPr>
        <p:spPr>
          <a:xfrm>
            <a:off x="256478" y="1219200"/>
            <a:ext cx="6655324" cy="5257800"/>
          </a:xfrm>
        </p:spPr>
        <p:txBody>
          <a:bodyPr>
            <a:noAutofit/>
          </a:bodyPr>
          <a:lstStyle/>
          <a:p>
            <a:r>
              <a:rPr lang="en-US" sz="3600" dirty="0"/>
              <a:t>His existence</a:t>
            </a:r>
          </a:p>
          <a:p>
            <a:r>
              <a:rPr lang="en-US" sz="3600" dirty="0"/>
              <a:t>His origin</a:t>
            </a:r>
          </a:p>
          <a:p>
            <a:r>
              <a:rPr lang="en-US" sz="3600" dirty="0"/>
              <a:t>His fall</a:t>
            </a:r>
          </a:p>
          <a:p>
            <a:r>
              <a:rPr lang="en-US" sz="3600" dirty="0"/>
              <a:t>His personality</a:t>
            </a:r>
          </a:p>
          <a:p>
            <a:r>
              <a:rPr lang="en-US" sz="3600" dirty="0"/>
              <a:t>His names</a:t>
            </a:r>
          </a:p>
          <a:p>
            <a:r>
              <a:rPr lang="en-US" sz="3600" dirty="0">
                <a:solidFill>
                  <a:srgbClr val="FFFF00"/>
                </a:solidFill>
              </a:rPr>
              <a:t>His activities (Part 19)</a:t>
            </a:r>
          </a:p>
          <a:p>
            <a:r>
              <a:rPr lang="en-US" sz="3600" dirty="0"/>
              <a:t>His location – present and future</a:t>
            </a:r>
          </a:p>
          <a:p>
            <a:r>
              <a:rPr lang="en-US" sz="3600" dirty="0"/>
              <a:t>Our victory over him</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485" y="1302327"/>
            <a:ext cx="46736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499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6" end="6"/>
                                            </p:txEl>
                                          </p:spTgt>
                                        </p:tgtEl>
                                        <p:attrNameLst>
                                          <p:attrName>style.visibility</p:attrName>
                                        </p:attrNameLst>
                                      </p:cBhvr>
                                      <p:to>
                                        <p:strVal val="visible"/>
                                      </p:to>
                                    </p:set>
                                    <p:animEffect transition="in" filter="fade">
                                      <p:cBhvr>
                                        <p:cTn id="14" dur="1000"/>
                                        <p:tgtEl>
                                          <p:spTgt spid="3">
                                            <p:txEl>
                                              <p:pRg st="6" end="6"/>
                                            </p:txEl>
                                          </p:spTgt>
                                        </p:tgtEl>
                                      </p:cBhvr>
                                    </p:animEffect>
                                    <p:anim calcmode="lin" valueType="num">
                                      <p:cBhvr>
                                        <p:cTn id="1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1000"/>
                                        <p:tgtEl>
                                          <p:spTgt spid="3">
                                            <p:txEl>
                                              <p:pRg st="7" end="7"/>
                                            </p:txEl>
                                          </p:spTgt>
                                        </p:tgtEl>
                                      </p:cBhvr>
                                    </p:animEffect>
                                    <p:anim calcmode="lin" valueType="num">
                                      <p:cBhvr>
                                        <p:cTn id="2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99463" y="117693"/>
            <a:ext cx="6302357" cy="6186309"/>
          </a:xfrm>
          <a:prstGeom prst="rect">
            <a:avLst/>
          </a:prstGeom>
        </p:spPr>
        <p:txBody>
          <a:bodyPr wrap="square">
            <a:spAutoFit/>
          </a:bodyPr>
          <a:lstStyle/>
          <a:p>
            <a:pPr algn="ctr"/>
            <a:r>
              <a:rPr lang="en-US" sz="3600" i="1" dirty="0"/>
              <a:t>“And I Daniel alone saw the vision: for the men that were with me saw not the vision; but a great quaking fell upon them, so that they fled to hide themselves. Therefore I was left alone, and saw this great vision, and there remained no strength in me: for my comeliness was turned in me into corruption, and I retained no strength.”</a:t>
            </a:r>
          </a:p>
        </p:txBody>
      </p:sp>
      <p:pic>
        <p:nvPicPr>
          <p:cNvPr id="3" name="Picture 2" descr="C:\Users\Ptr. Daniel White\Pictures\Prophecy pictures\Dan Whites\scan0027.jpg"/>
          <p:cNvPicPr>
            <a:picLocks noChangeAspect="1" noChangeArrowheads="1"/>
          </p:cNvPicPr>
          <p:nvPr/>
        </p:nvPicPr>
        <p:blipFill rotWithShape="1">
          <a:blip r:embed="rId2"/>
          <a:srcRect l="583" t="1101" r="294" b="-1"/>
          <a:stretch/>
        </p:blipFill>
        <p:spPr bwMode="auto">
          <a:xfrm>
            <a:off x="1" y="0"/>
            <a:ext cx="5362112" cy="6858000"/>
          </a:xfrm>
          <a:prstGeom prst="rect">
            <a:avLst/>
          </a:prstGeom>
          <a:ln>
            <a:noFill/>
          </a:ln>
          <a:effectLst>
            <a:softEdge rad="112500"/>
          </a:effectLst>
        </p:spPr>
      </p:pic>
    </p:spTree>
    <p:extLst>
      <p:ext uri="{BB962C8B-B14F-4D97-AF65-F5344CB8AC3E}">
        <p14:creationId xmlns:p14="http://schemas.microsoft.com/office/powerpoint/2010/main" val="275072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27890" r="3787"/>
          <a:stretch/>
        </p:blipFill>
        <p:spPr>
          <a:xfrm>
            <a:off x="1" y="184558"/>
            <a:ext cx="6115574" cy="3931440"/>
          </a:xfrm>
          <a:prstGeom prst="ellipse">
            <a:avLst/>
          </a:prstGeom>
          <a:ln>
            <a:noFill/>
          </a:ln>
          <a:effectLst>
            <a:softEdge rad="112500"/>
          </a:effectLst>
        </p:spPr>
      </p:pic>
      <p:sp>
        <p:nvSpPr>
          <p:cNvPr id="3" name="Rectangle 2"/>
          <p:cNvSpPr/>
          <p:nvPr/>
        </p:nvSpPr>
        <p:spPr>
          <a:xfrm>
            <a:off x="6471821" y="955035"/>
            <a:ext cx="4937856" cy="4401205"/>
          </a:xfrm>
          <a:prstGeom prst="rect">
            <a:avLst/>
          </a:prstGeom>
        </p:spPr>
        <p:txBody>
          <a:bodyPr wrap="square">
            <a:spAutoFit/>
          </a:bodyPr>
          <a:lstStyle/>
          <a:p>
            <a:pPr algn="ctr"/>
            <a:r>
              <a:rPr lang="en-US" sz="4000" i="1" dirty="0"/>
              <a:t>“Yet heard I the voice of his words: and when I heard the voice of his words, then was I in a deep sleep on my face, and my face toward the ground.”</a:t>
            </a:r>
          </a:p>
        </p:txBody>
      </p:sp>
    </p:spTree>
    <p:extLst>
      <p:ext uri="{BB962C8B-B14F-4D97-AF65-F5344CB8AC3E}">
        <p14:creationId xmlns:p14="http://schemas.microsoft.com/office/powerpoint/2010/main" val="292845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95277" y="1183617"/>
            <a:ext cx="6498455" cy="5016758"/>
          </a:xfrm>
          <a:prstGeom prst="rect">
            <a:avLst/>
          </a:prstGeom>
        </p:spPr>
        <p:txBody>
          <a:bodyPr wrap="square">
            <a:spAutoFit/>
          </a:bodyPr>
          <a:lstStyle/>
          <a:p>
            <a:pPr algn="ctr"/>
            <a:r>
              <a:rPr lang="en-US" sz="4000" i="1" dirty="0"/>
              <a:t>“And he said unto me, O Daniel, a man greatly beloved, understand the words that I speak unto thee, and stand upright: for unto thee am I now sent. And when he had spoken this word unto me, I stood trembling.”</a:t>
            </a:r>
          </a:p>
        </p:txBody>
      </p:sp>
      <p:pic>
        <p:nvPicPr>
          <p:cNvPr id="5" name="Picture 4" descr="C:\Users\Ptr. Daniel White\Pictures\Prophecy pictures\Dan Whites\scan0027.jpg"/>
          <p:cNvPicPr>
            <a:picLocks noChangeAspect="1" noChangeArrowheads="1"/>
          </p:cNvPicPr>
          <p:nvPr/>
        </p:nvPicPr>
        <p:blipFill rotWithShape="1">
          <a:blip r:embed="rId2"/>
          <a:srcRect l="583" t="1101" r="294" b="-1"/>
          <a:stretch/>
        </p:blipFill>
        <p:spPr bwMode="auto">
          <a:xfrm>
            <a:off x="1" y="0"/>
            <a:ext cx="5362112" cy="6858000"/>
          </a:xfrm>
          <a:prstGeom prst="rect">
            <a:avLst/>
          </a:prstGeom>
          <a:ln>
            <a:noFill/>
          </a:ln>
          <a:effectLst>
            <a:softEdge rad="112500"/>
          </a:effectLst>
        </p:spPr>
      </p:pic>
      <p:pic>
        <p:nvPicPr>
          <p:cNvPr id="6" name="Picture 2" descr="C:\Users\Ptr. Daniel White\Pictures\Prophecy pictures\Dan Whites\scan0040.jpg"/>
          <p:cNvPicPr>
            <a:picLocks noChangeAspect="1" noChangeArrowheads="1"/>
          </p:cNvPicPr>
          <p:nvPr/>
        </p:nvPicPr>
        <p:blipFill>
          <a:blip r:embed="rId3"/>
          <a:srcRect/>
          <a:stretch>
            <a:fillRect/>
          </a:stretch>
        </p:blipFill>
        <p:spPr bwMode="auto">
          <a:xfrm>
            <a:off x="59536" y="0"/>
            <a:ext cx="5302577" cy="6858000"/>
          </a:xfrm>
          <a:prstGeom prst="rect">
            <a:avLst/>
          </a:prstGeom>
          <a:ln>
            <a:noFill/>
          </a:ln>
          <a:effectLst>
            <a:softEdge rad="112500"/>
          </a:effectLst>
        </p:spPr>
      </p:pic>
    </p:spTree>
    <p:extLst>
      <p:ext uri="{BB962C8B-B14F-4D97-AF65-F5344CB8AC3E}">
        <p14:creationId xmlns:p14="http://schemas.microsoft.com/office/powerpoint/2010/main" val="185497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81708" y="1368341"/>
            <a:ext cx="6418555" cy="4401205"/>
          </a:xfrm>
          <a:prstGeom prst="rect">
            <a:avLst/>
          </a:prstGeom>
        </p:spPr>
        <p:txBody>
          <a:bodyPr wrap="square">
            <a:spAutoFit/>
          </a:bodyPr>
          <a:lstStyle/>
          <a:p>
            <a:pPr algn="ctr"/>
            <a:r>
              <a:rPr lang="en-US" sz="4000" i="1" dirty="0"/>
              <a:t>“Then said he unto me, Fear not, Daniel: for from the first day that thou didst set thine heart to understand, and to chasten thyself before thy God, thy words were heard, and I am come for thy words.”</a:t>
            </a:r>
          </a:p>
        </p:txBody>
      </p:sp>
      <p:pic>
        <p:nvPicPr>
          <p:cNvPr id="3" name="Picture 2"/>
          <p:cNvPicPr>
            <a:picLocks noChangeAspect="1"/>
          </p:cNvPicPr>
          <p:nvPr/>
        </p:nvPicPr>
        <p:blipFill>
          <a:blip r:embed="rId2"/>
          <a:stretch>
            <a:fillRect/>
          </a:stretch>
        </p:blipFill>
        <p:spPr>
          <a:xfrm>
            <a:off x="0" y="0"/>
            <a:ext cx="5411744" cy="6997943"/>
          </a:xfrm>
          <a:prstGeom prst="rect">
            <a:avLst/>
          </a:prstGeom>
        </p:spPr>
      </p:pic>
    </p:spTree>
    <p:extLst>
      <p:ext uri="{BB962C8B-B14F-4D97-AF65-F5344CB8AC3E}">
        <p14:creationId xmlns:p14="http://schemas.microsoft.com/office/powerpoint/2010/main" val="2081778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1482" y="1501467"/>
            <a:ext cx="6416637" cy="1325563"/>
          </a:xfrm>
        </p:spPr>
        <p:txBody>
          <a:bodyPr>
            <a:normAutofit fontScale="90000"/>
          </a:bodyPr>
          <a:lstStyle/>
          <a:p>
            <a:pPr algn="ctr"/>
            <a:r>
              <a:rPr lang="en-US" i="1" dirty="0"/>
              <a:t>“But the prince of the kingdom of Persia </a:t>
            </a:r>
            <a:r>
              <a:rPr lang="en-US" dirty="0"/>
              <a:t>(Satan) </a:t>
            </a:r>
            <a:r>
              <a:rPr lang="en-US" i="1" dirty="0"/>
              <a:t>withstood me one and twenty days: but, lo, Michael, one of the chief princes, came to help me.”</a:t>
            </a:r>
            <a:br>
              <a:rPr lang="en-US" i="1" dirty="0"/>
            </a:br>
            <a:endParaRPr lang="en-US" i="1" dirty="0"/>
          </a:p>
        </p:txBody>
      </p:sp>
      <p:pic>
        <p:nvPicPr>
          <p:cNvPr id="3" name="Picture 2"/>
          <p:cNvPicPr>
            <a:picLocks noChangeAspect="1"/>
          </p:cNvPicPr>
          <p:nvPr/>
        </p:nvPicPr>
        <p:blipFill>
          <a:blip r:embed="rId2"/>
          <a:stretch>
            <a:fillRect/>
          </a:stretch>
        </p:blipFill>
        <p:spPr>
          <a:xfrm>
            <a:off x="6686870" y="3429000"/>
            <a:ext cx="4285859" cy="3218967"/>
          </a:xfrm>
          <a:prstGeom prst="rect">
            <a:avLst/>
          </a:prstGeom>
        </p:spPr>
      </p:pic>
      <p:pic>
        <p:nvPicPr>
          <p:cNvPr id="5" name="Picture 2" descr="C:\Users\Ptr. Daniel White\Pictures\Prophecy pictures\Dan Whites\scan0040.jpg"/>
          <p:cNvPicPr>
            <a:picLocks noChangeAspect="1" noChangeArrowheads="1"/>
          </p:cNvPicPr>
          <p:nvPr/>
        </p:nvPicPr>
        <p:blipFill>
          <a:blip r:embed="rId3"/>
          <a:srcRect/>
          <a:stretch>
            <a:fillRect/>
          </a:stretch>
        </p:blipFill>
        <p:spPr bwMode="auto">
          <a:xfrm>
            <a:off x="0" y="-73241"/>
            <a:ext cx="5415836" cy="7004482"/>
          </a:xfrm>
          <a:prstGeom prst="rect">
            <a:avLst/>
          </a:prstGeom>
          <a:ln>
            <a:noFill/>
          </a:ln>
          <a:effectLst>
            <a:softEdge rad="112500"/>
          </a:effectLst>
        </p:spPr>
      </p:pic>
    </p:spTree>
    <p:extLst>
      <p:ext uri="{BB962C8B-B14F-4D97-AF65-F5344CB8AC3E}">
        <p14:creationId xmlns:p14="http://schemas.microsoft.com/office/powerpoint/2010/main" val="255186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0" y="27318"/>
            <a:ext cx="12192000" cy="6803363"/>
          </a:xfrm>
          <a:prstGeom prst="rect">
            <a:avLst/>
          </a:prstGeom>
        </p:spPr>
      </p:pic>
      <p:sp>
        <p:nvSpPr>
          <p:cNvPr id="2" name="Title 1"/>
          <p:cNvSpPr>
            <a:spLocks noGrp="1"/>
          </p:cNvSpPr>
          <p:nvPr>
            <p:ph type="title"/>
          </p:nvPr>
        </p:nvSpPr>
        <p:spPr>
          <a:xfrm>
            <a:off x="829811" y="63121"/>
            <a:ext cx="10515600" cy="1325563"/>
          </a:xfrm>
        </p:spPr>
        <p:txBody>
          <a:bodyPr>
            <a:normAutofit/>
          </a:bodyPr>
          <a:lstStyle/>
          <a:p>
            <a:pPr algn="ctr"/>
            <a:r>
              <a:rPr lang="en-US" sz="4800" b="1" dirty="0">
                <a:effectLst>
                  <a:glow rad="101600">
                    <a:schemeClr val="bg1">
                      <a:alpha val="60000"/>
                    </a:schemeClr>
                  </a:glow>
                </a:effectLst>
              </a:rPr>
              <a:t>Satan hates prayer</a:t>
            </a:r>
          </a:p>
        </p:txBody>
      </p:sp>
      <p:sp>
        <p:nvSpPr>
          <p:cNvPr id="3" name="Rectangle 2"/>
          <p:cNvSpPr/>
          <p:nvPr/>
        </p:nvSpPr>
        <p:spPr>
          <a:xfrm>
            <a:off x="335560" y="2029367"/>
            <a:ext cx="11685864" cy="4801314"/>
          </a:xfrm>
          <a:prstGeom prst="rect">
            <a:avLst/>
          </a:prstGeom>
        </p:spPr>
        <p:txBody>
          <a:bodyPr wrap="square">
            <a:spAutoFit/>
          </a:bodyPr>
          <a:lstStyle/>
          <a:p>
            <a:r>
              <a:rPr lang="en-US" sz="3600" i="1" dirty="0">
                <a:effectLst>
                  <a:glow rad="101600">
                    <a:schemeClr val="bg1">
                      <a:alpha val="60000"/>
                    </a:schemeClr>
                  </a:glow>
                </a:effectLst>
              </a:rPr>
              <a:t>“The effectual fervent prayer of a righteous man </a:t>
            </a:r>
            <a:r>
              <a:rPr lang="en-US" sz="3600" i="1" dirty="0" err="1">
                <a:effectLst>
                  <a:glow rad="101600">
                    <a:schemeClr val="bg1">
                      <a:alpha val="60000"/>
                    </a:schemeClr>
                  </a:glow>
                </a:effectLst>
              </a:rPr>
              <a:t>availeth</a:t>
            </a:r>
            <a:r>
              <a:rPr lang="en-US" sz="3600" i="1" dirty="0">
                <a:effectLst>
                  <a:glow rad="101600">
                    <a:schemeClr val="bg1">
                      <a:alpha val="60000"/>
                    </a:schemeClr>
                  </a:glow>
                </a:effectLst>
              </a:rPr>
              <a:t> much…” James 5:16</a:t>
            </a:r>
          </a:p>
          <a:p>
            <a:endParaRPr lang="en-US" sz="3600" dirty="0">
              <a:effectLst>
                <a:glow rad="101600">
                  <a:schemeClr val="bg1">
                    <a:alpha val="60000"/>
                  </a:schemeClr>
                </a:glow>
              </a:effectLst>
            </a:endParaRPr>
          </a:p>
          <a:p>
            <a:r>
              <a:rPr lang="en-US" sz="3600" dirty="0">
                <a:effectLst>
                  <a:glow rad="101600">
                    <a:schemeClr val="bg1">
                      <a:alpha val="60000"/>
                    </a:schemeClr>
                  </a:glow>
                </a:effectLst>
              </a:rPr>
              <a:t>Effectual - That which is capable of or successful in producing a desired effect.</a:t>
            </a:r>
          </a:p>
          <a:p>
            <a:r>
              <a:rPr lang="en-US" sz="3600" dirty="0">
                <a:effectLst>
                  <a:glow rad="101600">
                    <a:schemeClr val="bg1">
                      <a:alpha val="60000"/>
                    </a:schemeClr>
                  </a:glow>
                </a:effectLst>
              </a:rPr>
              <a:t> </a:t>
            </a:r>
          </a:p>
          <a:p>
            <a:r>
              <a:rPr lang="en-US" sz="3600" dirty="0">
                <a:effectLst>
                  <a:glow rad="101600">
                    <a:schemeClr val="bg1">
                      <a:alpha val="60000"/>
                    </a:schemeClr>
                  </a:glow>
                </a:effectLst>
              </a:rPr>
              <a:t>Fervent - Intensely passionate; having or showing great emotion or zeal.</a:t>
            </a:r>
          </a:p>
          <a:p>
            <a:endParaRPr lang="en-US" dirty="0">
              <a:effectLst>
                <a:glow rad="101600">
                  <a:schemeClr val="bg1">
                    <a:alpha val="60000"/>
                  </a:schemeClr>
                </a:glow>
              </a:effectLst>
            </a:endParaRPr>
          </a:p>
        </p:txBody>
      </p:sp>
    </p:spTree>
    <p:extLst>
      <p:ext uri="{BB962C8B-B14F-4D97-AF65-F5344CB8AC3E}">
        <p14:creationId xmlns:p14="http://schemas.microsoft.com/office/powerpoint/2010/main" val="22771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76046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b="1" dirty="0">
                <a:solidFill>
                  <a:srgbClr val="FFFF00"/>
                </a:solidFill>
              </a:rPr>
              <a:t>Excerpts from Jesus teachings on prayer </a:t>
            </a:r>
          </a:p>
        </p:txBody>
      </p:sp>
      <p:sp>
        <p:nvSpPr>
          <p:cNvPr id="3" name="Content Placeholder 2"/>
          <p:cNvSpPr>
            <a:spLocks noGrp="1"/>
          </p:cNvSpPr>
          <p:nvPr>
            <p:ph idx="1"/>
          </p:nvPr>
        </p:nvSpPr>
        <p:spPr>
          <a:xfrm>
            <a:off x="0" y="1498366"/>
            <a:ext cx="12192000" cy="5359634"/>
          </a:xfrm>
        </p:spPr>
        <p:txBody>
          <a:bodyPr>
            <a:normAutofit/>
          </a:bodyPr>
          <a:lstStyle/>
          <a:p>
            <a:pPr lvl="1"/>
            <a:r>
              <a:rPr lang="en-US" sz="3200" i="1" dirty="0"/>
              <a:t>“And when thou </a:t>
            </a:r>
            <a:r>
              <a:rPr lang="en-US" sz="3200" i="1" dirty="0" err="1"/>
              <a:t>prayest</a:t>
            </a:r>
            <a:r>
              <a:rPr lang="en-US" sz="3200" i="1" dirty="0"/>
              <a:t>, thou shalt not be as the hypocrites are: for they love to pray standing in the synagogues and in the corners of the streets, that they may be seen of men. Verily I say unto you, they have their reward. But thou, when thou </a:t>
            </a:r>
            <a:r>
              <a:rPr lang="en-US" sz="3200" i="1" dirty="0" err="1"/>
              <a:t>prayest</a:t>
            </a:r>
            <a:r>
              <a:rPr lang="en-US" sz="3200" i="1" dirty="0"/>
              <a:t>, enter into thy closet, and when thou hast shut thy door, pray to thy father which is in secret; and thy Father which seeth in secret shall reward thee openly.”</a:t>
            </a:r>
            <a:endParaRPr lang="en-US" sz="3200" dirty="0"/>
          </a:p>
          <a:p>
            <a:pPr lvl="1"/>
            <a:r>
              <a:rPr lang="en-US" sz="3200" i="1" dirty="0"/>
              <a:t>“But when ye pray, use not vain repetitions…”</a:t>
            </a:r>
            <a:endParaRPr lang="en-US" sz="3200" dirty="0"/>
          </a:p>
          <a:p>
            <a:pPr lvl="1"/>
            <a:r>
              <a:rPr lang="en-US" sz="3200" i="1" dirty="0"/>
              <a:t>“Pray for them that despitefully use you and persecute you.”</a:t>
            </a:r>
          </a:p>
          <a:p>
            <a:pPr lvl="1"/>
            <a:r>
              <a:rPr lang="en-US" sz="3200" i="1" dirty="0"/>
              <a:t>“Pray ye therefore the Lord of the harvest, that he will send</a:t>
            </a:r>
            <a:r>
              <a:rPr lang="en-US" sz="3200" dirty="0"/>
              <a:t> </a:t>
            </a:r>
            <a:r>
              <a:rPr lang="en-US" sz="3200" i="1" dirty="0"/>
              <a:t>forth </a:t>
            </a:r>
            <a:r>
              <a:rPr lang="en-US" sz="3200" i="1" dirty="0" err="1"/>
              <a:t>labourers</a:t>
            </a:r>
            <a:r>
              <a:rPr lang="en-US" sz="3200" i="1" dirty="0"/>
              <a:t> into his harvest.”</a:t>
            </a:r>
            <a:endParaRPr lang="en-US" sz="3200" dirty="0"/>
          </a:p>
          <a:p>
            <a:pPr lvl="1"/>
            <a:endParaRPr lang="en-US" sz="3200" dirty="0"/>
          </a:p>
          <a:p>
            <a:endParaRPr lang="en-US" sz="3200" dirty="0"/>
          </a:p>
        </p:txBody>
      </p:sp>
    </p:spTree>
    <p:extLst>
      <p:ext uri="{BB962C8B-B14F-4D97-AF65-F5344CB8AC3E}">
        <p14:creationId xmlns:p14="http://schemas.microsoft.com/office/powerpoint/2010/main" val="241197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46509"/>
            <a:ext cx="12192000" cy="6858000"/>
          </a:xfrm>
        </p:spPr>
        <p:txBody>
          <a:bodyPr>
            <a:noAutofit/>
          </a:bodyPr>
          <a:lstStyle/>
          <a:p>
            <a:pPr lvl="1"/>
            <a:r>
              <a:rPr lang="en-US" sz="3600" i="1" dirty="0"/>
              <a:t>“Watch and pray, that ye enter not into temptation.”</a:t>
            </a:r>
            <a:endParaRPr lang="en-US" sz="3600" dirty="0"/>
          </a:p>
          <a:p>
            <a:pPr lvl="1"/>
            <a:r>
              <a:rPr lang="en-US" sz="3600" i="1" dirty="0"/>
              <a:t>“What things </a:t>
            </a:r>
            <a:r>
              <a:rPr lang="en-US" sz="3600" i="1" dirty="0" err="1"/>
              <a:t>soever</a:t>
            </a:r>
            <a:r>
              <a:rPr lang="en-US" sz="3600" i="1" dirty="0"/>
              <a:t> ye desire, when ye pray, believe that ye receive them and ye shall have them.”</a:t>
            </a:r>
            <a:endParaRPr lang="en-US" sz="3600" dirty="0"/>
          </a:p>
          <a:p>
            <a:pPr lvl="1"/>
            <a:r>
              <a:rPr lang="en-US" sz="3600" i="1" dirty="0"/>
              <a:t>“When ye pray say…Our father which art in heaven…”</a:t>
            </a:r>
            <a:endParaRPr lang="en-US" sz="3600" dirty="0"/>
          </a:p>
          <a:p>
            <a:pPr lvl="1"/>
            <a:r>
              <a:rPr lang="en-US" sz="3600" i="1" dirty="0"/>
              <a:t>“Howbeit this kind (of demon) </a:t>
            </a:r>
            <a:r>
              <a:rPr lang="en-US" sz="3600" i="1" dirty="0" err="1"/>
              <a:t>goeth</a:t>
            </a:r>
            <a:r>
              <a:rPr lang="en-US" sz="3600" i="1" dirty="0"/>
              <a:t> not out but by prayer and fasting.”</a:t>
            </a:r>
            <a:endParaRPr lang="en-US" sz="3600" dirty="0"/>
          </a:p>
          <a:p>
            <a:pPr lvl="1"/>
            <a:r>
              <a:rPr lang="en-US" sz="3600" i="1" dirty="0"/>
              <a:t>“And all things, whatsoever ye shall ask in prayer, believing ye shall receive…ask and it shall be given unto you, seek and ye shall find, knock and the door shall be open unto you…”</a:t>
            </a:r>
            <a:endParaRPr lang="en-US" sz="3600" dirty="0"/>
          </a:p>
          <a:p>
            <a:pPr lvl="1"/>
            <a:r>
              <a:rPr lang="en-US" sz="3600" i="1" dirty="0"/>
              <a:t>“Men ought always to pray and not to faint.”</a:t>
            </a:r>
          </a:p>
          <a:p>
            <a:pPr lvl="1"/>
            <a:r>
              <a:rPr lang="en-US" sz="3600" i="1" dirty="0"/>
              <a:t>“Watch ye therefore and pray always.”</a:t>
            </a:r>
            <a:endParaRPr lang="en-US" sz="3600" dirty="0"/>
          </a:p>
        </p:txBody>
      </p:sp>
    </p:spTree>
    <p:extLst>
      <p:ext uri="{BB962C8B-B14F-4D97-AF65-F5344CB8AC3E}">
        <p14:creationId xmlns:p14="http://schemas.microsoft.com/office/powerpoint/2010/main" val="391026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FFFF00"/>
                </a:solidFill>
              </a:rPr>
              <a:t>The focus of the early church (Acts. 2:41-42)</a:t>
            </a:r>
            <a:br>
              <a:rPr lang="en-US" sz="4000" b="1" dirty="0">
                <a:solidFill>
                  <a:srgbClr val="FFFF00"/>
                </a:solidFill>
              </a:rPr>
            </a:br>
            <a:endParaRPr lang="en-US" sz="4000" b="1" dirty="0">
              <a:solidFill>
                <a:srgbClr val="FFFF00"/>
              </a:solidFill>
            </a:endParaRPr>
          </a:p>
        </p:txBody>
      </p:sp>
      <p:sp>
        <p:nvSpPr>
          <p:cNvPr id="3" name="Content Placeholder 2"/>
          <p:cNvSpPr>
            <a:spLocks noGrp="1"/>
          </p:cNvSpPr>
          <p:nvPr>
            <p:ph idx="1"/>
          </p:nvPr>
        </p:nvSpPr>
        <p:spPr>
          <a:xfrm>
            <a:off x="266299" y="1116531"/>
            <a:ext cx="11925701" cy="5491213"/>
          </a:xfrm>
        </p:spPr>
        <p:txBody>
          <a:bodyPr>
            <a:normAutofit lnSpcReduction="10000"/>
          </a:bodyPr>
          <a:lstStyle/>
          <a:p>
            <a:endParaRPr lang="en-US" dirty="0"/>
          </a:p>
          <a:p>
            <a:pPr marL="0" indent="0">
              <a:buNone/>
            </a:pPr>
            <a:r>
              <a:rPr lang="en-US" dirty="0"/>
              <a:t>1) Doctrine – Immersed themselves in the Word of God </a:t>
            </a:r>
          </a:p>
          <a:p>
            <a:r>
              <a:rPr lang="en-US" dirty="0"/>
              <a:t>Bible reading</a:t>
            </a:r>
          </a:p>
          <a:p>
            <a:r>
              <a:rPr lang="en-US" dirty="0"/>
              <a:t>Study of Scripture</a:t>
            </a:r>
          </a:p>
          <a:p>
            <a:r>
              <a:rPr lang="en-US" dirty="0"/>
              <a:t>Meditation on Scripture</a:t>
            </a:r>
          </a:p>
          <a:p>
            <a:r>
              <a:rPr lang="en-US" dirty="0"/>
              <a:t>Memorization of Scripture</a:t>
            </a:r>
          </a:p>
          <a:p>
            <a:pPr marL="0" indent="0">
              <a:buNone/>
            </a:pPr>
            <a:r>
              <a:rPr lang="en-US" dirty="0"/>
              <a:t>2) Fellowship – Faithful church attendance / spiritual; encouragement of each other           </a:t>
            </a:r>
          </a:p>
          <a:p>
            <a:pPr marL="0" indent="0">
              <a:buNone/>
            </a:pPr>
            <a:r>
              <a:rPr lang="en-US" dirty="0"/>
              <a:t>3) Breaking of Bread – Purification of ones life (confession of sin) and the refocusing of ones life on the importance of waking with God and seeking the things which are above </a:t>
            </a:r>
          </a:p>
          <a:p>
            <a:pPr marL="0" indent="0">
              <a:buNone/>
            </a:pPr>
            <a:r>
              <a:rPr lang="en-US" dirty="0"/>
              <a:t>4) Prayer – Seeking God</a:t>
            </a:r>
          </a:p>
          <a:p>
            <a:endParaRPr lang="en-US" dirty="0"/>
          </a:p>
        </p:txBody>
      </p:sp>
      <p:pic>
        <p:nvPicPr>
          <p:cNvPr id="4" name="Picture 3"/>
          <p:cNvPicPr>
            <a:picLocks noChangeAspect="1"/>
          </p:cNvPicPr>
          <p:nvPr/>
        </p:nvPicPr>
        <p:blipFill>
          <a:blip r:embed="rId2">
            <a:duotone>
              <a:prstClr val="black"/>
              <a:schemeClr val="accent2">
                <a:tint val="45000"/>
                <a:satMod val="400000"/>
              </a:schemeClr>
            </a:duotone>
          </a:blip>
          <a:stretch>
            <a:fillRect/>
          </a:stretch>
        </p:blipFill>
        <p:spPr>
          <a:xfrm>
            <a:off x="7430704" y="1913770"/>
            <a:ext cx="4607292" cy="1948367"/>
          </a:xfrm>
          <a:prstGeom prst="rect">
            <a:avLst/>
          </a:prstGeom>
        </p:spPr>
      </p:pic>
    </p:spTree>
    <p:extLst>
      <p:ext uri="{BB962C8B-B14F-4D97-AF65-F5344CB8AC3E}">
        <p14:creationId xmlns:p14="http://schemas.microsoft.com/office/powerpoint/2010/main" val="398705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2309"/>
            <a:ext cx="10290464" cy="6860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25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5422" y="1315036"/>
            <a:ext cx="10439400" cy="1325563"/>
          </a:xfrm>
        </p:spPr>
        <p:txBody>
          <a:bodyPr>
            <a:normAutofit fontScale="90000"/>
          </a:bodyPr>
          <a:lstStyle/>
          <a:p>
            <a:pPr algn="ctr"/>
            <a:r>
              <a:rPr lang="en-US" b="1" dirty="0">
                <a:solidFill>
                  <a:srgbClr val="FFFF00"/>
                </a:solidFill>
              </a:rPr>
              <a:t>20 reasons our prayers are not answered</a:t>
            </a:r>
            <a:br>
              <a:rPr lang="en-US" b="1" dirty="0"/>
            </a:br>
            <a:br>
              <a:rPr lang="en-US" dirty="0"/>
            </a:br>
            <a:r>
              <a:rPr lang="en-US" i="1" dirty="0"/>
              <a:t> “Then shall they cry unto the LORD, but </a:t>
            </a:r>
            <a:r>
              <a:rPr lang="en-US" i="1" u="sng" dirty="0"/>
              <a:t>he will not hear them</a:t>
            </a:r>
            <a:r>
              <a:rPr lang="en-US" i="1" dirty="0"/>
              <a:t>: he will even hide his face from them at that time, as they have behaved themselves ill in their doings.” (Mic. 3:4) </a:t>
            </a:r>
            <a:br>
              <a:rPr lang="en-US" dirty="0"/>
            </a:br>
            <a:endParaRPr lang="en-US" dirty="0"/>
          </a:p>
        </p:txBody>
      </p:sp>
      <p:pic>
        <p:nvPicPr>
          <p:cNvPr id="1026" name="Picture 2" descr="Image result for pray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5977" y="3785466"/>
            <a:ext cx="3687041" cy="3072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38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13064"/>
            <a:ext cx="12192000" cy="6485138"/>
          </a:xfrm>
        </p:spPr>
        <p:txBody>
          <a:bodyPr>
            <a:noAutofit/>
          </a:bodyPr>
          <a:lstStyle/>
          <a:p>
            <a:pPr marL="0" indent="0">
              <a:buNone/>
            </a:pPr>
            <a:r>
              <a:rPr lang="en-US" sz="3600" dirty="0"/>
              <a:t>1) Bitterness – </a:t>
            </a:r>
            <a:r>
              <a:rPr lang="en-US" sz="3600" i="1" dirty="0"/>
              <a:t>Mark 11:25-26</a:t>
            </a:r>
            <a:r>
              <a:rPr lang="en-US" sz="3600" dirty="0"/>
              <a:t> </a:t>
            </a:r>
          </a:p>
          <a:p>
            <a:pPr marL="0" indent="0">
              <a:buNone/>
            </a:pPr>
            <a:r>
              <a:rPr lang="en-US" sz="3600" dirty="0"/>
              <a:t>2) An Ungrateful Heart –  </a:t>
            </a:r>
            <a:r>
              <a:rPr lang="en-US" sz="3600" i="1" dirty="0"/>
              <a:t>I Thess. 5:16-19</a:t>
            </a:r>
            <a:r>
              <a:rPr lang="en-US" sz="3600" dirty="0"/>
              <a:t> </a:t>
            </a:r>
          </a:p>
          <a:p>
            <a:pPr marL="0" indent="0">
              <a:buNone/>
            </a:pPr>
            <a:r>
              <a:rPr lang="en-US" sz="3600" dirty="0"/>
              <a:t>3) Unbelief – </a:t>
            </a:r>
            <a:r>
              <a:rPr lang="en-US" sz="3600" i="1" dirty="0"/>
              <a:t>James 1:6-7</a:t>
            </a:r>
            <a:r>
              <a:rPr lang="en-US" sz="3600" dirty="0"/>
              <a:t> </a:t>
            </a:r>
          </a:p>
          <a:p>
            <a:pPr marL="0" indent="0">
              <a:buNone/>
            </a:pPr>
            <a:r>
              <a:rPr lang="en-US" sz="3600" dirty="0"/>
              <a:t>4) Selfishness – </a:t>
            </a:r>
            <a:r>
              <a:rPr lang="en-US" sz="3600" i="1" dirty="0"/>
              <a:t>James 4:1-3</a:t>
            </a:r>
            <a:r>
              <a:rPr lang="en-US" sz="3600" dirty="0"/>
              <a:t> </a:t>
            </a:r>
          </a:p>
          <a:p>
            <a:pPr marL="0" indent="0">
              <a:buNone/>
            </a:pPr>
            <a:r>
              <a:rPr lang="en-US" sz="3600" dirty="0"/>
              <a:t>5) Disobedience – </a:t>
            </a:r>
            <a:r>
              <a:rPr lang="en-US" sz="3600" i="1" dirty="0"/>
              <a:t>I John 3:22</a:t>
            </a:r>
            <a:r>
              <a:rPr lang="en-US" sz="3600" dirty="0"/>
              <a:t> </a:t>
            </a:r>
          </a:p>
          <a:p>
            <a:pPr marL="0" indent="0">
              <a:buNone/>
            </a:pPr>
            <a:r>
              <a:rPr lang="en-US" sz="3600" dirty="0"/>
              <a:t>6) Not asking others to pray for you – </a:t>
            </a:r>
            <a:r>
              <a:rPr lang="en-US" sz="3600" i="1" dirty="0"/>
              <a:t>Matthew 18:19</a:t>
            </a:r>
            <a:r>
              <a:rPr lang="en-US" sz="3600" dirty="0"/>
              <a:t> </a:t>
            </a:r>
          </a:p>
          <a:p>
            <a:pPr marL="0" indent="0">
              <a:buNone/>
            </a:pPr>
            <a:r>
              <a:rPr lang="en-US" sz="3600" dirty="0"/>
              <a:t>7) Idols – </a:t>
            </a:r>
            <a:r>
              <a:rPr lang="en-US" sz="3600" i="1" dirty="0"/>
              <a:t>Ezekiel 14:2-5</a:t>
            </a:r>
            <a:r>
              <a:rPr lang="en-US" sz="3600" dirty="0"/>
              <a:t> </a:t>
            </a:r>
          </a:p>
          <a:p>
            <a:pPr marL="0" indent="0">
              <a:buNone/>
            </a:pPr>
            <a:r>
              <a:rPr lang="en-US" sz="3600" dirty="0"/>
              <a:t>8) Neglecting the poor and needy – </a:t>
            </a:r>
            <a:r>
              <a:rPr lang="en-US" sz="3600" i="1" dirty="0"/>
              <a:t>Proverbs 21:13</a:t>
            </a:r>
            <a:r>
              <a:rPr lang="en-US" sz="3600" dirty="0"/>
              <a:t> </a:t>
            </a:r>
          </a:p>
          <a:p>
            <a:pPr marL="0" indent="0">
              <a:buNone/>
            </a:pPr>
            <a:r>
              <a:rPr lang="en-US" sz="3600" dirty="0"/>
              <a:t>9) Lack of reconciliation - </a:t>
            </a:r>
            <a:r>
              <a:rPr lang="en-US" sz="3600" i="1" dirty="0"/>
              <a:t>Matthew 5:23-24</a:t>
            </a:r>
            <a:r>
              <a:rPr lang="en-US" sz="3600" dirty="0"/>
              <a:t> </a:t>
            </a:r>
          </a:p>
          <a:p>
            <a:pPr marL="0" indent="0">
              <a:buNone/>
            </a:pPr>
            <a:r>
              <a:rPr lang="en-US" sz="3600" dirty="0"/>
              <a:t>10) Not wanting to wait on God for the answer –  </a:t>
            </a:r>
            <a:r>
              <a:rPr lang="en-US" sz="3600" i="1" dirty="0"/>
              <a:t>Isa. 30:18</a:t>
            </a:r>
            <a:endParaRPr lang="en-US" sz="3600" dirty="0"/>
          </a:p>
          <a:p>
            <a:endParaRPr lang="en-US" sz="3600" dirty="0"/>
          </a:p>
        </p:txBody>
      </p:sp>
    </p:spTree>
    <p:extLst>
      <p:ext uri="{BB962C8B-B14F-4D97-AF65-F5344CB8AC3E}">
        <p14:creationId xmlns:p14="http://schemas.microsoft.com/office/powerpoint/2010/main" val="57451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66331"/>
            <a:ext cx="12192000" cy="6858000"/>
          </a:xfrm>
        </p:spPr>
        <p:txBody>
          <a:bodyPr>
            <a:normAutofit/>
          </a:bodyPr>
          <a:lstStyle/>
          <a:p>
            <a:pPr marL="0" indent="0">
              <a:buNone/>
            </a:pPr>
            <a:r>
              <a:rPr lang="en-US" sz="3600" dirty="0"/>
              <a:t>11) Wrong motives – </a:t>
            </a:r>
            <a:r>
              <a:rPr lang="en-US" sz="3600" i="1" dirty="0"/>
              <a:t>Matthew 6:5-6, James 4:3</a:t>
            </a:r>
            <a:r>
              <a:rPr lang="en-US" sz="3600" dirty="0"/>
              <a:t> </a:t>
            </a:r>
          </a:p>
          <a:p>
            <a:pPr marL="0" indent="0">
              <a:buNone/>
            </a:pPr>
            <a:r>
              <a:rPr lang="en-US" sz="3600" dirty="0"/>
              <a:t>12) Not praying according to the will of God – </a:t>
            </a:r>
            <a:r>
              <a:rPr lang="en-US" sz="3600" i="1" dirty="0"/>
              <a:t>I John 5:14-15</a:t>
            </a:r>
            <a:r>
              <a:rPr lang="en-US" sz="3600" dirty="0"/>
              <a:t> </a:t>
            </a:r>
          </a:p>
          <a:p>
            <a:pPr marL="0" indent="0">
              <a:buNone/>
            </a:pPr>
            <a:r>
              <a:rPr lang="en-US" sz="3600" dirty="0"/>
              <a:t>13) Judgmental and critical spirit – </a:t>
            </a:r>
            <a:r>
              <a:rPr lang="en-US" sz="3600" i="1" dirty="0"/>
              <a:t>Matthew 7:1-5, 7</a:t>
            </a:r>
            <a:r>
              <a:rPr lang="en-US" sz="3600" dirty="0"/>
              <a:t> </a:t>
            </a:r>
          </a:p>
          <a:p>
            <a:pPr marL="0" indent="0">
              <a:buNone/>
            </a:pPr>
            <a:r>
              <a:rPr lang="en-US" sz="3600" dirty="0"/>
              <a:t>14) Not being persistent in prayer – </a:t>
            </a:r>
            <a:r>
              <a:rPr lang="en-US" sz="3600" i="1" dirty="0"/>
              <a:t>Luke 18:1-7; Ephesians 3:18</a:t>
            </a:r>
            <a:r>
              <a:rPr lang="en-US" sz="3600" dirty="0"/>
              <a:t> </a:t>
            </a:r>
          </a:p>
          <a:p>
            <a:pPr marL="0" indent="0">
              <a:buNone/>
            </a:pPr>
            <a:r>
              <a:rPr lang="en-US" sz="3600" dirty="0"/>
              <a:t>15) Stinginess in giving</a:t>
            </a:r>
            <a:r>
              <a:rPr lang="en-US" sz="3600" i="1" dirty="0"/>
              <a:t> – Proverbs 3:9-10</a:t>
            </a:r>
            <a:endParaRPr lang="en-US" sz="3600" dirty="0"/>
          </a:p>
          <a:p>
            <a:pPr marL="0" indent="0">
              <a:buNone/>
            </a:pPr>
            <a:r>
              <a:rPr lang="en-US" sz="3600" dirty="0"/>
              <a:t>16) Not praying in Jesus name </a:t>
            </a:r>
            <a:r>
              <a:rPr lang="en-US" sz="3600" i="1" dirty="0"/>
              <a:t>- John 14:13-14; 15:16; 16:23,24</a:t>
            </a:r>
            <a:endParaRPr lang="en-US" sz="3600" dirty="0"/>
          </a:p>
          <a:p>
            <a:pPr marL="0" indent="0">
              <a:buNone/>
            </a:pPr>
            <a:r>
              <a:rPr lang="en-US" sz="3600" dirty="0"/>
              <a:t>17) Iniquity – </a:t>
            </a:r>
            <a:r>
              <a:rPr lang="en-US" sz="3600" i="1" dirty="0"/>
              <a:t>Isaiah 59:2; Ps. 66:18</a:t>
            </a:r>
            <a:endParaRPr lang="en-US" sz="3600" dirty="0"/>
          </a:p>
          <a:p>
            <a:pPr marL="0" indent="0">
              <a:buNone/>
            </a:pPr>
            <a:r>
              <a:rPr lang="en-US" sz="3600" dirty="0"/>
              <a:t>18) Not being a child of God </a:t>
            </a:r>
            <a:r>
              <a:rPr lang="en-US" sz="3600" i="1" dirty="0"/>
              <a:t>– Matt. 7:7-11</a:t>
            </a:r>
            <a:endParaRPr lang="en-US" sz="3600" dirty="0"/>
          </a:p>
          <a:p>
            <a:pPr marL="0" indent="0">
              <a:buNone/>
            </a:pPr>
            <a:r>
              <a:rPr lang="en-US" sz="3600" dirty="0"/>
              <a:t>19) Bad relationship between husband and wife </a:t>
            </a:r>
            <a:r>
              <a:rPr lang="en-US" sz="3600" i="1" dirty="0"/>
              <a:t>– I Peter 3:7</a:t>
            </a:r>
            <a:r>
              <a:rPr lang="en-US" sz="3600" dirty="0"/>
              <a:t> </a:t>
            </a:r>
          </a:p>
          <a:p>
            <a:pPr marL="0" indent="0">
              <a:buNone/>
            </a:pPr>
            <a:r>
              <a:rPr lang="en-US" sz="3600" dirty="0"/>
              <a:t>20) Unconfessed / Unrepentant sin – </a:t>
            </a:r>
            <a:r>
              <a:rPr lang="en-US" sz="3600" i="1" dirty="0"/>
              <a:t>James 4:3</a:t>
            </a:r>
          </a:p>
          <a:p>
            <a:endParaRPr lang="en-US" sz="3600" dirty="0"/>
          </a:p>
        </p:txBody>
      </p:sp>
    </p:spTree>
    <p:extLst>
      <p:ext uri="{BB962C8B-B14F-4D97-AF65-F5344CB8AC3E}">
        <p14:creationId xmlns:p14="http://schemas.microsoft.com/office/powerpoint/2010/main" val="2900334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68366"/>
            <a:ext cx="12055875" cy="4375551"/>
          </a:xfrm>
        </p:spPr>
        <p:txBody>
          <a:bodyPr>
            <a:normAutofit/>
          </a:bodyPr>
          <a:lstStyle/>
          <a:p>
            <a:pPr algn="ctr"/>
            <a:r>
              <a:rPr lang="en-US" sz="3600" i="1" dirty="0"/>
              <a:t>“And it came to pass, that, as he was praying in a certain place, when he ceased, one of his disciples said unto him, Lord, teach us to pray, as John also taught his disciples.” (Luke 11:1) </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2902998" y="1852057"/>
            <a:ext cx="6071898" cy="5005943"/>
          </a:xfrm>
          <a:prstGeom prst="rect">
            <a:avLst/>
          </a:prstGeom>
        </p:spPr>
      </p:pic>
    </p:spTree>
    <p:extLst>
      <p:ext uri="{BB962C8B-B14F-4D97-AF65-F5344CB8AC3E}">
        <p14:creationId xmlns:p14="http://schemas.microsoft.com/office/powerpoint/2010/main" val="218157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45305" y="2001253"/>
            <a:ext cx="4495800" cy="4495800"/>
          </a:xfrm>
          <a:prstGeom prst="rect">
            <a:avLst/>
          </a:prstGeom>
        </p:spPr>
      </p:pic>
      <p:sp>
        <p:nvSpPr>
          <p:cNvPr id="4" name="Rectangle 3"/>
          <p:cNvSpPr/>
          <p:nvPr/>
        </p:nvSpPr>
        <p:spPr>
          <a:xfrm>
            <a:off x="3408096" y="501134"/>
            <a:ext cx="4770217" cy="707886"/>
          </a:xfrm>
          <a:prstGeom prst="rect">
            <a:avLst/>
          </a:prstGeom>
        </p:spPr>
        <p:txBody>
          <a:bodyPr wrap="none">
            <a:spAutoFit/>
          </a:bodyPr>
          <a:lstStyle/>
          <a:p>
            <a:r>
              <a:rPr lang="en-US" sz="4000" dirty="0"/>
              <a:t>Teach me to Pray Lord</a:t>
            </a:r>
          </a:p>
        </p:txBody>
      </p:sp>
    </p:spTree>
    <p:extLst>
      <p:ext uri="{BB962C8B-B14F-4D97-AF65-F5344CB8AC3E}">
        <p14:creationId xmlns:p14="http://schemas.microsoft.com/office/powerpoint/2010/main" val="24430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858000"/>
          </a:xfrm>
        </p:spPr>
        <p:txBody>
          <a:bodyPr/>
          <a:lstStyle/>
          <a:p>
            <a:r>
              <a:rPr lang="en-US" dirty="0"/>
              <a:t>Teach me to pray, Lord, teach me to pray;</a:t>
            </a:r>
            <a:br>
              <a:rPr lang="en-US" dirty="0"/>
            </a:br>
            <a:r>
              <a:rPr lang="en-US" dirty="0"/>
              <a:t>This is my heart-cry day unto day;</a:t>
            </a:r>
            <a:br>
              <a:rPr lang="en-US" dirty="0"/>
            </a:br>
            <a:r>
              <a:rPr lang="en-US" dirty="0"/>
              <a:t>I long to know Thy will and Thy way;</a:t>
            </a:r>
            <a:br>
              <a:rPr lang="en-US" dirty="0"/>
            </a:br>
            <a:r>
              <a:rPr lang="en-US" dirty="0"/>
              <a:t>Teach me to pray, Lord, teach me to pray.</a:t>
            </a:r>
            <a:br>
              <a:rPr lang="en-US" dirty="0"/>
            </a:br>
            <a:br>
              <a:rPr lang="en-US" dirty="0"/>
            </a:br>
            <a:r>
              <a:rPr lang="en-US" dirty="0"/>
              <a:t>Living in Thee, Lord, and Thou in me,</a:t>
            </a:r>
            <a:br>
              <a:rPr lang="en-US" dirty="0"/>
            </a:br>
            <a:r>
              <a:rPr lang="en-US" dirty="0"/>
              <a:t>Constant abiding, this is my plea;</a:t>
            </a:r>
            <a:br>
              <a:rPr lang="en-US" dirty="0"/>
            </a:br>
            <a:r>
              <a:rPr lang="en-US" dirty="0"/>
              <a:t>Grant me Thy power, boundless and free,</a:t>
            </a:r>
            <a:br>
              <a:rPr lang="en-US" dirty="0"/>
            </a:br>
            <a:r>
              <a:rPr lang="en-US" dirty="0"/>
              <a:t>Power with men and power with Thee.</a:t>
            </a:r>
          </a:p>
        </p:txBody>
      </p:sp>
    </p:spTree>
    <p:extLst>
      <p:ext uri="{BB962C8B-B14F-4D97-AF65-F5344CB8AC3E}">
        <p14:creationId xmlns:p14="http://schemas.microsoft.com/office/powerpoint/2010/main" val="387263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858000"/>
          </a:xfrm>
        </p:spPr>
        <p:txBody>
          <a:bodyPr/>
          <a:lstStyle/>
          <a:p>
            <a:r>
              <a:rPr lang="en-US" dirty="0"/>
              <a:t>Power in prayer, Lord, power in prayer!</a:t>
            </a:r>
            <a:br>
              <a:rPr lang="en-US" dirty="0"/>
            </a:br>
            <a:r>
              <a:rPr lang="en-US" dirty="0"/>
              <a:t>Here ’mid earth’s sin and sorrow and care,</a:t>
            </a:r>
            <a:br>
              <a:rPr lang="en-US" dirty="0"/>
            </a:br>
            <a:r>
              <a:rPr lang="en-US" dirty="0"/>
              <a:t>Men lost and dying, souls in despair;</a:t>
            </a:r>
            <a:br>
              <a:rPr lang="en-US" dirty="0"/>
            </a:br>
            <a:r>
              <a:rPr lang="en-US" dirty="0"/>
              <a:t>O give me power, power in prayer!</a:t>
            </a:r>
            <a:br>
              <a:rPr lang="en-US" dirty="0"/>
            </a:br>
            <a:br>
              <a:rPr lang="en-US" dirty="0"/>
            </a:br>
            <a:r>
              <a:rPr lang="en-US" dirty="0"/>
              <a:t>Living in Thee, Lord, and Thou in me,</a:t>
            </a:r>
            <a:br>
              <a:rPr lang="en-US" dirty="0"/>
            </a:br>
            <a:r>
              <a:rPr lang="en-US" dirty="0"/>
              <a:t>Constant abiding, this is my plea;</a:t>
            </a:r>
            <a:br>
              <a:rPr lang="en-US" dirty="0"/>
            </a:br>
            <a:r>
              <a:rPr lang="en-US" dirty="0"/>
              <a:t>Grant me Thy power, boundless and free,</a:t>
            </a:r>
            <a:br>
              <a:rPr lang="en-US" dirty="0"/>
            </a:br>
            <a:r>
              <a:rPr lang="en-US" dirty="0"/>
              <a:t>Power with men and power with Thee.</a:t>
            </a:r>
          </a:p>
        </p:txBody>
      </p:sp>
    </p:spTree>
    <p:extLst>
      <p:ext uri="{BB962C8B-B14F-4D97-AF65-F5344CB8AC3E}">
        <p14:creationId xmlns:p14="http://schemas.microsoft.com/office/powerpoint/2010/main" val="305108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858000"/>
          </a:xfrm>
        </p:spPr>
        <p:txBody>
          <a:bodyPr/>
          <a:lstStyle/>
          <a:p>
            <a:r>
              <a:rPr lang="en-US" dirty="0"/>
              <a:t>My weakened will, Lord, Thou canst renew;</a:t>
            </a:r>
            <a:br>
              <a:rPr lang="en-US" dirty="0"/>
            </a:br>
            <a:r>
              <a:rPr lang="en-US" dirty="0"/>
              <a:t>My sinful nature Thou canst subdue;</a:t>
            </a:r>
            <a:br>
              <a:rPr lang="en-US" dirty="0"/>
            </a:br>
            <a:r>
              <a:rPr lang="en-US" dirty="0"/>
              <a:t>Fill me just now with power anew;</a:t>
            </a:r>
            <a:br>
              <a:rPr lang="en-US" dirty="0"/>
            </a:br>
            <a:r>
              <a:rPr lang="en-US" dirty="0"/>
              <a:t>Power to pray and power to do!</a:t>
            </a:r>
            <a:br>
              <a:rPr lang="en-US" dirty="0"/>
            </a:br>
            <a:br>
              <a:rPr lang="en-US" dirty="0"/>
            </a:br>
            <a:r>
              <a:rPr lang="en-US" dirty="0"/>
              <a:t>Living in Thee, Lord, and Thou in me,</a:t>
            </a:r>
            <a:br>
              <a:rPr lang="en-US" dirty="0"/>
            </a:br>
            <a:r>
              <a:rPr lang="en-US" dirty="0"/>
              <a:t>Constant abiding, this is my plea;</a:t>
            </a:r>
            <a:br>
              <a:rPr lang="en-US" dirty="0"/>
            </a:br>
            <a:r>
              <a:rPr lang="en-US" dirty="0"/>
              <a:t>Grant me Thy power, boundless and free,</a:t>
            </a:r>
            <a:br>
              <a:rPr lang="en-US" dirty="0"/>
            </a:br>
            <a:r>
              <a:rPr lang="en-US" dirty="0"/>
              <a:t>Power with men and power with Thee.</a:t>
            </a:r>
          </a:p>
        </p:txBody>
      </p:sp>
    </p:spTree>
    <p:extLst>
      <p:ext uri="{BB962C8B-B14F-4D97-AF65-F5344CB8AC3E}">
        <p14:creationId xmlns:p14="http://schemas.microsoft.com/office/powerpoint/2010/main" val="282871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756934"/>
          </a:xfrm>
        </p:spPr>
        <p:txBody>
          <a:bodyPr/>
          <a:lstStyle/>
          <a:p>
            <a:r>
              <a:rPr lang="en-US" dirty="0"/>
              <a:t>Teach me to pray, Lord, teach me to pray;</a:t>
            </a:r>
            <a:br>
              <a:rPr lang="en-US" dirty="0"/>
            </a:br>
            <a:r>
              <a:rPr lang="en-US" dirty="0"/>
              <a:t>Thou art my pattern day unto day;</a:t>
            </a:r>
            <a:br>
              <a:rPr lang="en-US" dirty="0"/>
            </a:br>
            <a:r>
              <a:rPr lang="en-US" dirty="0"/>
              <a:t>Thou art my surety, now and for aye;</a:t>
            </a:r>
            <a:br>
              <a:rPr lang="en-US" dirty="0"/>
            </a:br>
            <a:r>
              <a:rPr lang="en-US" dirty="0"/>
              <a:t>Teach me to pray, Lord, teach me to pray.</a:t>
            </a:r>
            <a:br>
              <a:rPr lang="en-US" dirty="0"/>
            </a:br>
            <a:br>
              <a:rPr lang="en-US" dirty="0"/>
            </a:br>
            <a:r>
              <a:rPr lang="en-US" dirty="0"/>
              <a:t>Living in Thee, Lord, and Thou in me,</a:t>
            </a:r>
            <a:br>
              <a:rPr lang="en-US" dirty="0"/>
            </a:br>
            <a:r>
              <a:rPr lang="en-US" dirty="0"/>
              <a:t>Constant abiding, this is my plea;</a:t>
            </a:r>
            <a:br>
              <a:rPr lang="en-US" dirty="0"/>
            </a:br>
            <a:r>
              <a:rPr lang="en-US" dirty="0"/>
              <a:t>Grant me Thy power, boundless and free,</a:t>
            </a:r>
            <a:br>
              <a:rPr lang="en-US" dirty="0"/>
            </a:br>
            <a:r>
              <a:rPr lang="en-US" dirty="0"/>
              <a:t>Power with men and power with Thee.</a:t>
            </a:r>
          </a:p>
        </p:txBody>
      </p:sp>
    </p:spTree>
    <p:extLst>
      <p:ext uri="{BB962C8B-B14F-4D97-AF65-F5344CB8AC3E}">
        <p14:creationId xmlns:p14="http://schemas.microsoft.com/office/powerpoint/2010/main" val="388517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705" y="0"/>
            <a:ext cx="10515600" cy="1325563"/>
          </a:xfrm>
        </p:spPr>
        <p:txBody>
          <a:bodyPr>
            <a:normAutofit/>
          </a:bodyPr>
          <a:lstStyle/>
          <a:p>
            <a:pPr algn="ctr"/>
            <a:r>
              <a:rPr lang="en-US" sz="4000" b="1" dirty="0"/>
              <a:t>Near to the Heart of God</a:t>
            </a:r>
          </a:p>
        </p:txBody>
      </p:sp>
      <p:pic>
        <p:nvPicPr>
          <p:cNvPr id="3" name="Picture 2"/>
          <p:cNvPicPr>
            <a:picLocks noChangeAspect="1"/>
          </p:cNvPicPr>
          <p:nvPr/>
        </p:nvPicPr>
        <p:blipFill>
          <a:blip r:embed="rId2"/>
          <a:stretch>
            <a:fillRect/>
          </a:stretch>
        </p:blipFill>
        <p:spPr>
          <a:xfrm>
            <a:off x="4199021" y="1206513"/>
            <a:ext cx="3779988" cy="5567265"/>
          </a:xfrm>
          <a:prstGeom prst="rect">
            <a:avLst/>
          </a:prstGeom>
        </p:spPr>
      </p:pic>
    </p:spTree>
    <p:extLst>
      <p:ext uri="{BB962C8B-B14F-4D97-AF65-F5344CB8AC3E}">
        <p14:creationId xmlns:p14="http://schemas.microsoft.com/office/powerpoint/2010/main" val="271808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451" y="232121"/>
            <a:ext cx="10515600" cy="1325563"/>
          </a:xfrm>
        </p:spPr>
        <p:txBody>
          <a:bodyPr/>
          <a:lstStyle/>
          <a:p>
            <a:pPr algn="ctr"/>
            <a:r>
              <a:rPr lang="en-US" b="1" dirty="0"/>
              <a:t>Satan imitates God? </a:t>
            </a:r>
            <a:br>
              <a:rPr lang="en-US" b="1" dirty="0"/>
            </a:br>
            <a:endParaRPr lang="en-US" b="1" dirty="0"/>
          </a:p>
        </p:txBody>
      </p:sp>
      <p:pic>
        <p:nvPicPr>
          <p:cNvPr id="4" name="Picture 3"/>
          <p:cNvPicPr>
            <a:picLocks noChangeAspect="1"/>
          </p:cNvPicPr>
          <p:nvPr/>
        </p:nvPicPr>
        <p:blipFill>
          <a:blip r:embed="rId2"/>
          <a:stretch>
            <a:fillRect/>
          </a:stretch>
        </p:blipFill>
        <p:spPr>
          <a:xfrm>
            <a:off x="4148456" y="1291677"/>
            <a:ext cx="3638838" cy="5458258"/>
          </a:xfrm>
          <a:prstGeom prst="rect">
            <a:avLst/>
          </a:prstGeom>
        </p:spPr>
      </p:pic>
    </p:spTree>
    <p:extLst>
      <p:ext uri="{BB962C8B-B14F-4D97-AF65-F5344CB8AC3E}">
        <p14:creationId xmlns:p14="http://schemas.microsoft.com/office/powerpoint/2010/main" val="56393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27" y="365125"/>
            <a:ext cx="11267173" cy="6492875"/>
          </a:xfrm>
        </p:spPr>
        <p:txBody>
          <a:bodyPr>
            <a:normAutofit/>
          </a:bodyPr>
          <a:lstStyle/>
          <a:p>
            <a:r>
              <a:rPr lang="en-US" dirty="0"/>
              <a:t>There is a place of quiet rest,</a:t>
            </a:r>
            <a:br>
              <a:rPr lang="en-US" dirty="0"/>
            </a:br>
            <a:r>
              <a:rPr lang="en-US" dirty="0"/>
              <a:t>Near to the heart of God;</a:t>
            </a:r>
            <a:br>
              <a:rPr lang="en-US" dirty="0"/>
            </a:br>
            <a:r>
              <a:rPr lang="en-US" dirty="0"/>
              <a:t>A place where sin cannot molest,</a:t>
            </a:r>
            <a:br>
              <a:rPr lang="en-US" dirty="0"/>
            </a:br>
            <a:r>
              <a:rPr lang="en-US" dirty="0"/>
              <a:t>Near to the heart of God. Refrain:</a:t>
            </a:r>
            <a:br>
              <a:rPr lang="en-US" dirty="0"/>
            </a:br>
            <a:br>
              <a:rPr lang="en-US" dirty="0"/>
            </a:br>
            <a:r>
              <a:rPr lang="en-US" dirty="0"/>
              <a:t>O Jesus, blest Redeemer,</a:t>
            </a:r>
            <a:br>
              <a:rPr lang="en-US" dirty="0"/>
            </a:br>
            <a:r>
              <a:rPr lang="en-US" dirty="0"/>
              <a:t>Sent from the heart of God;</a:t>
            </a:r>
            <a:br>
              <a:rPr lang="en-US" dirty="0"/>
            </a:br>
            <a:r>
              <a:rPr lang="en-US" dirty="0"/>
              <a:t>Hold us, who wait before Thee,</a:t>
            </a:r>
            <a:br>
              <a:rPr lang="en-US" dirty="0"/>
            </a:br>
            <a:r>
              <a:rPr lang="en-US" dirty="0"/>
              <a:t>Near to the heart of God.</a:t>
            </a:r>
            <a:br>
              <a:rPr lang="en-US" dirty="0"/>
            </a:br>
            <a:endParaRPr lang="en-US" dirty="0"/>
          </a:p>
        </p:txBody>
      </p:sp>
    </p:spTree>
    <p:extLst>
      <p:ext uri="{BB962C8B-B14F-4D97-AF65-F5344CB8AC3E}">
        <p14:creationId xmlns:p14="http://schemas.microsoft.com/office/powerpoint/2010/main" val="269100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684" y="182245"/>
            <a:ext cx="10515600" cy="6401435"/>
          </a:xfrm>
        </p:spPr>
        <p:txBody>
          <a:bodyPr/>
          <a:lstStyle/>
          <a:p>
            <a:r>
              <a:rPr lang="en-US" dirty="0"/>
              <a:t>There is a place of comfort sweet,</a:t>
            </a:r>
            <a:br>
              <a:rPr lang="en-US" dirty="0"/>
            </a:br>
            <a:r>
              <a:rPr lang="en-US" dirty="0"/>
              <a:t>Near to the heart of God;</a:t>
            </a:r>
            <a:br>
              <a:rPr lang="en-US" dirty="0"/>
            </a:br>
            <a:r>
              <a:rPr lang="en-US" dirty="0"/>
              <a:t>A place where we our Savior meet,</a:t>
            </a:r>
            <a:br>
              <a:rPr lang="en-US" dirty="0"/>
            </a:br>
            <a:r>
              <a:rPr lang="en-US" dirty="0"/>
              <a:t>Near to the heart of God.</a:t>
            </a:r>
            <a:br>
              <a:rPr lang="en-US" dirty="0"/>
            </a:br>
            <a:br>
              <a:rPr lang="en-US" dirty="0"/>
            </a:br>
            <a:r>
              <a:rPr lang="en-US" dirty="0"/>
              <a:t>O Jesus, blest Redeemer,</a:t>
            </a:r>
            <a:br>
              <a:rPr lang="en-US" dirty="0"/>
            </a:br>
            <a:r>
              <a:rPr lang="en-US" dirty="0"/>
              <a:t>Sent from the heart of God;</a:t>
            </a:r>
            <a:br>
              <a:rPr lang="en-US" dirty="0"/>
            </a:br>
            <a:r>
              <a:rPr lang="en-US" dirty="0"/>
              <a:t>Hold us, who wait before Thee,</a:t>
            </a:r>
            <a:br>
              <a:rPr lang="en-US" dirty="0"/>
            </a:br>
            <a:r>
              <a:rPr lang="en-US" dirty="0"/>
              <a:t>Near to the heart of God.</a:t>
            </a:r>
          </a:p>
        </p:txBody>
      </p:sp>
    </p:spTree>
    <p:extLst>
      <p:ext uri="{BB962C8B-B14F-4D97-AF65-F5344CB8AC3E}">
        <p14:creationId xmlns:p14="http://schemas.microsoft.com/office/powerpoint/2010/main" val="196222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634" y="115503"/>
            <a:ext cx="11036166" cy="6660682"/>
          </a:xfrm>
        </p:spPr>
        <p:txBody>
          <a:bodyPr>
            <a:normAutofit fontScale="90000"/>
          </a:bodyPr>
          <a:lstStyle/>
          <a:p>
            <a:r>
              <a:rPr lang="en-US" dirty="0"/>
              <a:t>There is a place of full release,</a:t>
            </a:r>
            <a:br>
              <a:rPr lang="en-US" dirty="0"/>
            </a:br>
            <a:r>
              <a:rPr lang="en-US" dirty="0"/>
              <a:t>Near to the heart of God;</a:t>
            </a:r>
            <a:br>
              <a:rPr lang="en-US" dirty="0"/>
            </a:br>
            <a:r>
              <a:rPr lang="en-US" dirty="0"/>
              <a:t>A place where all is joy and peace,</a:t>
            </a:r>
            <a:br>
              <a:rPr lang="en-US" dirty="0"/>
            </a:br>
            <a:r>
              <a:rPr lang="en-US" dirty="0"/>
              <a:t>Near to the heart of God.</a:t>
            </a:r>
            <a:br>
              <a:rPr lang="en-US" dirty="0"/>
            </a:br>
            <a:br>
              <a:rPr lang="en-US" dirty="0"/>
            </a:br>
            <a:r>
              <a:rPr lang="en-US" dirty="0"/>
              <a:t>O Jesus, blest Redeemer,</a:t>
            </a:r>
            <a:br>
              <a:rPr lang="en-US" dirty="0"/>
            </a:br>
            <a:r>
              <a:rPr lang="en-US" dirty="0"/>
              <a:t>Sent from the heart of God;</a:t>
            </a:r>
            <a:br>
              <a:rPr lang="en-US" dirty="0"/>
            </a:br>
            <a:r>
              <a:rPr lang="en-US" dirty="0"/>
              <a:t>Hold us, who wait before Thee,</a:t>
            </a:r>
            <a:br>
              <a:rPr lang="en-US" dirty="0"/>
            </a:br>
            <a:r>
              <a:rPr lang="en-US" dirty="0"/>
              <a:t>Near to the heart of God.</a:t>
            </a:r>
            <a:br>
              <a:rPr lang="en-US" dirty="0"/>
            </a:br>
            <a:br>
              <a:rPr lang="en-US" dirty="0"/>
            </a:br>
            <a:endParaRPr lang="en-US" dirty="0"/>
          </a:p>
        </p:txBody>
      </p:sp>
    </p:spTree>
    <p:extLst>
      <p:ext uri="{BB962C8B-B14F-4D97-AF65-F5344CB8AC3E}">
        <p14:creationId xmlns:p14="http://schemas.microsoft.com/office/powerpoint/2010/main" val="246188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96253"/>
            <a:ext cx="12192000" cy="1325563"/>
          </a:xfrm>
        </p:spPr>
        <p:txBody>
          <a:bodyPr>
            <a:normAutofit/>
          </a:bodyPr>
          <a:lstStyle/>
          <a:p>
            <a:pPr algn="ctr"/>
            <a:r>
              <a:rPr lang="en-US" sz="3600" dirty="0">
                <a:solidFill>
                  <a:srgbClr val="FFFF00"/>
                </a:solidFill>
                <a:latin typeface="+mn-lt"/>
                <a:ea typeface="Times New Roman" panose="02020603050405020304" pitchFamily="18" charset="0"/>
              </a:rPr>
              <a:t>What is the difference between a Christian that prays </a:t>
            </a:r>
            <a:br>
              <a:rPr lang="en-US" sz="3600" dirty="0">
                <a:solidFill>
                  <a:srgbClr val="FFFF00"/>
                </a:solidFill>
                <a:latin typeface="+mn-lt"/>
                <a:ea typeface="Times New Roman" panose="02020603050405020304" pitchFamily="18" charset="0"/>
              </a:rPr>
            </a:br>
            <a:r>
              <a:rPr lang="en-US" sz="3600" dirty="0">
                <a:solidFill>
                  <a:srgbClr val="FFFF00"/>
                </a:solidFill>
                <a:latin typeface="+mn-lt"/>
                <a:ea typeface="Times New Roman" panose="02020603050405020304" pitchFamily="18" charset="0"/>
              </a:rPr>
              <a:t>and a Christian that is devoted to prayer?</a:t>
            </a:r>
            <a:endParaRPr lang="en-US" sz="3600" dirty="0">
              <a:solidFill>
                <a:srgbClr val="FFFF00"/>
              </a:solidFill>
              <a:latin typeface="+mn-lt"/>
            </a:endParaRPr>
          </a:p>
        </p:txBody>
      </p:sp>
      <p:sp>
        <p:nvSpPr>
          <p:cNvPr id="3" name="Content Placeholder 2"/>
          <p:cNvSpPr>
            <a:spLocks noGrp="1"/>
          </p:cNvSpPr>
          <p:nvPr>
            <p:ph sz="half" idx="1"/>
          </p:nvPr>
        </p:nvSpPr>
        <p:spPr>
          <a:xfrm>
            <a:off x="0" y="1325563"/>
            <a:ext cx="6073629" cy="5415093"/>
          </a:xfrm>
        </p:spPr>
        <p:txBody>
          <a:bodyPr>
            <a:normAutofit fontScale="70000" lnSpcReduction="20000"/>
          </a:bodyPr>
          <a:lstStyle/>
          <a:p>
            <a:r>
              <a:rPr lang="en-US" sz="3100" dirty="0">
                <a:ea typeface="Times New Roman" panose="02020603050405020304" pitchFamily="18" charset="0"/>
                <a:cs typeface="Times New Roman" panose="02020603050405020304" pitchFamily="18" charset="0"/>
              </a:rPr>
              <a:t>A Christian that prays – Prays about what he does</a:t>
            </a:r>
          </a:p>
          <a:p>
            <a:r>
              <a:rPr lang="en-US" sz="3100" dirty="0">
                <a:ea typeface="Times New Roman" panose="02020603050405020304" pitchFamily="18" charset="0"/>
                <a:cs typeface="Times New Roman" panose="02020603050405020304" pitchFamily="18" charset="0"/>
              </a:rPr>
              <a:t>A Christian that prays – Try’s to fit prayer in to his schedule </a:t>
            </a:r>
          </a:p>
          <a:p>
            <a:r>
              <a:rPr lang="en-US" sz="3100" dirty="0">
                <a:ea typeface="Times New Roman" panose="02020603050405020304" pitchFamily="18" charset="0"/>
                <a:cs typeface="Times New Roman" panose="02020603050405020304" pitchFamily="18" charset="0"/>
              </a:rPr>
              <a:t>A Christian that prays – Prays when problems arise</a:t>
            </a:r>
          </a:p>
          <a:p>
            <a:r>
              <a:rPr lang="en-US" sz="3100" dirty="0">
                <a:ea typeface="Times New Roman" panose="02020603050405020304" pitchFamily="18" charset="0"/>
                <a:cs typeface="Times New Roman" panose="02020603050405020304" pitchFamily="18" charset="0"/>
              </a:rPr>
              <a:t>A Christian that prays – May or may not show up when the church announces a special time of prayer</a:t>
            </a:r>
          </a:p>
          <a:p>
            <a:r>
              <a:rPr lang="en-US" sz="3100" dirty="0">
                <a:ea typeface="Times New Roman" panose="02020603050405020304" pitchFamily="18" charset="0"/>
                <a:cs typeface="Times New Roman" panose="02020603050405020304" pitchFamily="18" charset="0"/>
              </a:rPr>
              <a:t>A Christian that prays – Ask God to bless what he is doing</a:t>
            </a:r>
          </a:p>
          <a:p>
            <a:r>
              <a:rPr lang="en-US" sz="3100" dirty="0">
                <a:ea typeface="Times New Roman" panose="02020603050405020304" pitchFamily="18" charset="0"/>
                <a:cs typeface="Times New Roman" panose="02020603050405020304" pitchFamily="18" charset="0"/>
              </a:rPr>
              <a:t>A Christian that prays – Is frustrated by financial shortfalls</a:t>
            </a:r>
            <a:r>
              <a:rPr lang="en-US" sz="3100" dirty="0">
                <a:ea typeface="Times New Roman" panose="02020603050405020304" pitchFamily="18" charset="0"/>
              </a:rPr>
              <a:t> </a:t>
            </a:r>
          </a:p>
          <a:p>
            <a:r>
              <a:rPr lang="en-US" sz="3100" dirty="0">
                <a:ea typeface="Times New Roman" panose="02020603050405020304" pitchFamily="18" charset="0"/>
                <a:cs typeface="Times New Roman" panose="02020603050405020304" pitchFamily="18" charset="0"/>
              </a:rPr>
              <a:t>A Christian that prays – Becomes weary and tired when they pray</a:t>
            </a:r>
            <a:r>
              <a:rPr lang="en-US" sz="3100" dirty="0">
                <a:ea typeface="Times New Roman" panose="02020603050405020304" pitchFamily="18" charset="0"/>
              </a:rPr>
              <a:t> </a:t>
            </a:r>
          </a:p>
          <a:p>
            <a:r>
              <a:rPr lang="en-US" sz="3100" dirty="0">
                <a:ea typeface="Times New Roman" panose="02020603050405020304" pitchFamily="18" charset="0"/>
                <a:cs typeface="Times New Roman" panose="02020603050405020304" pitchFamily="18" charset="0"/>
              </a:rPr>
              <a:t>A Christian that prays – Does things within his means</a:t>
            </a:r>
            <a:r>
              <a:rPr lang="en-US" sz="3100" dirty="0">
                <a:ea typeface="Times New Roman" panose="02020603050405020304" pitchFamily="18" charset="0"/>
              </a:rPr>
              <a:t> </a:t>
            </a:r>
          </a:p>
          <a:p>
            <a:r>
              <a:rPr lang="en-US" sz="3100" dirty="0">
                <a:ea typeface="Times New Roman" panose="02020603050405020304" pitchFamily="18" charset="0"/>
                <a:cs typeface="Times New Roman" panose="02020603050405020304" pitchFamily="18" charset="0"/>
              </a:rPr>
              <a:t>A Christian that prays – Is involved in the work of men</a:t>
            </a:r>
            <a:r>
              <a:rPr lang="en-US" sz="3100" dirty="0">
                <a:ea typeface="Times New Roman" panose="02020603050405020304" pitchFamily="18" charset="0"/>
              </a:rPr>
              <a:t> </a:t>
            </a:r>
          </a:p>
          <a:p>
            <a:endParaRPr lang="en-US" sz="2000" dirty="0">
              <a:ea typeface="Times New Roman" panose="02020603050405020304" pitchFamily="18" charset="0"/>
            </a:endParaRPr>
          </a:p>
          <a:p>
            <a:endParaRPr lang="en-US" sz="2000" dirty="0">
              <a:ea typeface="Times New Roman" panose="02020603050405020304" pitchFamily="18" charset="0"/>
            </a:endParaRPr>
          </a:p>
          <a:p>
            <a:endParaRPr lang="en-US" sz="2000" dirty="0">
              <a:ea typeface="Times New Roman" panose="02020603050405020304" pitchFamily="18" charset="0"/>
            </a:endParaRPr>
          </a:p>
          <a:p>
            <a:endParaRPr lang="en-US" sz="2000" dirty="0">
              <a:ea typeface="Times New Roman" panose="02020603050405020304" pitchFamily="18" charset="0"/>
            </a:endParaRPr>
          </a:p>
          <a:p>
            <a:endParaRPr lang="en-US" sz="2000" dirty="0">
              <a:ea typeface="Times New Roman" panose="02020603050405020304" pitchFamily="18" charset="0"/>
              <a:cs typeface="Times New Roman" panose="02020603050405020304" pitchFamily="18" charset="0"/>
            </a:endParaRPr>
          </a:p>
          <a:p>
            <a:endParaRPr lang="en-US" sz="2000" dirty="0">
              <a:ea typeface="Times New Roman" panose="02020603050405020304" pitchFamily="18" charset="0"/>
            </a:endParaRPr>
          </a:p>
          <a:p>
            <a:endParaRPr lang="en-US" sz="2000" dirty="0">
              <a:ea typeface="Times New Roman" panose="02020603050405020304" pitchFamily="18" charset="0"/>
              <a:cs typeface="Times New Roman" panose="02020603050405020304" pitchFamily="18" charset="0"/>
            </a:endParaRPr>
          </a:p>
          <a:p>
            <a:endParaRPr lang="en-US" sz="2000" dirty="0">
              <a:ea typeface="Times New Roman" panose="02020603050405020304" pitchFamily="18" charset="0"/>
              <a:cs typeface="Times New Roman" panose="02020603050405020304" pitchFamily="18" charset="0"/>
            </a:endParaRPr>
          </a:p>
          <a:p>
            <a:endParaRPr lang="en-US" sz="2000" dirty="0">
              <a:ea typeface="Times New Roman" panose="02020603050405020304" pitchFamily="18" charset="0"/>
            </a:endParaRPr>
          </a:p>
          <a:p>
            <a:endParaRPr lang="en-US" sz="2000" dirty="0">
              <a:ea typeface="Times New Roman" panose="02020603050405020304" pitchFamily="18" charset="0"/>
              <a:cs typeface="Times New Roman" panose="02020603050405020304" pitchFamily="18" charset="0"/>
            </a:endParaRPr>
          </a:p>
          <a:p>
            <a:endParaRPr lang="en-US" sz="2000" dirty="0"/>
          </a:p>
        </p:txBody>
      </p:sp>
      <p:sp>
        <p:nvSpPr>
          <p:cNvPr id="4" name="Content Placeholder 3"/>
          <p:cNvSpPr>
            <a:spLocks noGrp="1"/>
          </p:cNvSpPr>
          <p:nvPr>
            <p:ph sz="half" idx="2"/>
          </p:nvPr>
        </p:nvSpPr>
        <p:spPr>
          <a:xfrm>
            <a:off x="6172199" y="1325563"/>
            <a:ext cx="6019800" cy="5415093"/>
          </a:xfrm>
        </p:spPr>
        <p:txBody>
          <a:bodyPr>
            <a:noAutofit/>
          </a:bodyPr>
          <a:lstStyle/>
          <a:p>
            <a:r>
              <a:rPr lang="en-US" sz="1900" dirty="0">
                <a:ea typeface="Times New Roman" panose="02020603050405020304" pitchFamily="18" charset="0"/>
                <a:cs typeface="Times New Roman" panose="02020603050405020304" pitchFamily="18" charset="0"/>
              </a:rPr>
              <a:t>A Christian that is devoted to prayer – Does things by prayer</a:t>
            </a:r>
          </a:p>
          <a:p>
            <a:r>
              <a:rPr lang="en-US" sz="1900" dirty="0">
                <a:ea typeface="Times New Roman" panose="02020603050405020304" pitchFamily="18" charset="0"/>
                <a:cs typeface="Times New Roman" panose="02020603050405020304" pitchFamily="18" charset="0"/>
              </a:rPr>
              <a:t>A Christian that is devoted to prayer – Makes prayer a priority</a:t>
            </a:r>
            <a:endParaRPr lang="en-US" sz="1900" dirty="0">
              <a:ea typeface="Times New Roman" panose="02020603050405020304" pitchFamily="18" charset="0"/>
            </a:endParaRPr>
          </a:p>
          <a:p>
            <a:r>
              <a:rPr lang="en-US" sz="1900" dirty="0">
                <a:ea typeface="Times New Roman" panose="02020603050405020304" pitchFamily="18" charset="0"/>
                <a:cs typeface="Times New Roman" panose="02020603050405020304" pitchFamily="18" charset="0"/>
              </a:rPr>
              <a:t>A Christian that is devoted to prayer – Always prays</a:t>
            </a:r>
            <a:endParaRPr lang="en-US" sz="1900" dirty="0">
              <a:ea typeface="Times New Roman" panose="02020603050405020304" pitchFamily="18" charset="0"/>
            </a:endParaRPr>
          </a:p>
          <a:p>
            <a:r>
              <a:rPr lang="en-US" sz="1900" dirty="0">
                <a:ea typeface="Times New Roman" panose="02020603050405020304" pitchFamily="18" charset="0"/>
                <a:cs typeface="Times New Roman" panose="02020603050405020304" pitchFamily="18" charset="0"/>
              </a:rPr>
              <a:t>A Christian that is devoted to prayer – Always shows up for prayer meetings</a:t>
            </a:r>
            <a:r>
              <a:rPr lang="en-US" sz="1900" dirty="0">
                <a:ea typeface="Times New Roman" panose="02020603050405020304" pitchFamily="18" charset="0"/>
              </a:rPr>
              <a:t> </a:t>
            </a:r>
          </a:p>
          <a:p>
            <a:r>
              <a:rPr lang="en-US" sz="1900" dirty="0">
                <a:ea typeface="Times New Roman" panose="02020603050405020304" pitchFamily="18" charset="0"/>
                <a:cs typeface="Times New Roman" panose="02020603050405020304" pitchFamily="18" charset="0"/>
              </a:rPr>
              <a:t>A Christian devoted to prayer – Ask God to enable him to do what He is blessing</a:t>
            </a:r>
            <a:r>
              <a:rPr lang="en-US" sz="1900" dirty="0">
                <a:ea typeface="Times New Roman" panose="02020603050405020304" pitchFamily="18" charset="0"/>
              </a:rPr>
              <a:t> </a:t>
            </a:r>
          </a:p>
          <a:p>
            <a:r>
              <a:rPr lang="en-US" sz="1900" dirty="0">
                <a:ea typeface="Times New Roman" panose="02020603050405020304" pitchFamily="18" charset="0"/>
                <a:cs typeface="Times New Roman" panose="02020603050405020304" pitchFamily="18" charset="0"/>
              </a:rPr>
              <a:t>A Christian devoted to prayer – Is challenged by financial shortfalls and spends time in prayer and fasting</a:t>
            </a:r>
            <a:r>
              <a:rPr lang="en-US" sz="1900" dirty="0">
                <a:ea typeface="Times New Roman" panose="02020603050405020304" pitchFamily="18" charset="0"/>
              </a:rPr>
              <a:t> </a:t>
            </a:r>
          </a:p>
          <a:p>
            <a:r>
              <a:rPr lang="en-US" sz="1900" dirty="0">
                <a:ea typeface="Times New Roman" panose="02020603050405020304" pitchFamily="18" charset="0"/>
                <a:cs typeface="Times New Roman" panose="02020603050405020304" pitchFamily="18" charset="0"/>
              </a:rPr>
              <a:t>A Christian that is devoted to prayer – Becomes energized when they pray</a:t>
            </a:r>
            <a:r>
              <a:rPr lang="en-US" sz="1900" dirty="0">
                <a:ea typeface="Times New Roman" panose="02020603050405020304" pitchFamily="18" charset="0"/>
              </a:rPr>
              <a:t> </a:t>
            </a:r>
          </a:p>
          <a:p>
            <a:r>
              <a:rPr lang="en-US" sz="1900" dirty="0">
                <a:ea typeface="Times New Roman" panose="02020603050405020304" pitchFamily="18" charset="0"/>
                <a:cs typeface="Times New Roman" panose="02020603050405020304" pitchFamily="18" charset="0"/>
              </a:rPr>
              <a:t>A Christian that is devoted to prayer – Does things by faith beyond his means</a:t>
            </a:r>
            <a:r>
              <a:rPr lang="en-US" sz="1900" dirty="0">
                <a:ea typeface="Times New Roman" panose="02020603050405020304" pitchFamily="18" charset="0"/>
              </a:rPr>
              <a:t>  </a:t>
            </a:r>
          </a:p>
          <a:p>
            <a:r>
              <a:rPr lang="en-US" sz="1900" dirty="0">
                <a:ea typeface="Times New Roman" panose="02020603050405020304" pitchFamily="18" charset="0"/>
                <a:cs typeface="Times New Roman" panose="02020603050405020304" pitchFamily="18" charset="0"/>
              </a:rPr>
              <a:t>A Christian that devoted to prayer – is involved in the work of God</a:t>
            </a:r>
            <a:r>
              <a:rPr lang="en-US" sz="1900" dirty="0">
                <a:ea typeface="Times New Roman" panose="02020603050405020304" pitchFamily="18" charset="0"/>
              </a:rPr>
              <a:t> </a:t>
            </a:r>
          </a:p>
          <a:p>
            <a:endParaRPr lang="en-US" sz="1900" dirty="0"/>
          </a:p>
        </p:txBody>
      </p:sp>
    </p:spTree>
    <p:extLst>
      <p:ext uri="{BB962C8B-B14F-4D97-AF65-F5344CB8AC3E}">
        <p14:creationId xmlns:p14="http://schemas.microsoft.com/office/powerpoint/2010/main" val="153139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fade">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fade">
                                      <p:cBhvr>
                                        <p:cTn id="42" dur="500"/>
                                        <p:tgtEl>
                                          <p:spTgt spid="4">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fade">
                                      <p:cBhvr>
                                        <p:cTn id="47" dur="500"/>
                                        <p:tgtEl>
                                          <p:spTgt spid="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Effect transition="in" filter="fade">
                                      <p:cBhvr>
                                        <p:cTn id="52" dur="500"/>
                                        <p:tgtEl>
                                          <p:spTgt spid="4">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Effect transition="in" filter="fade">
                                      <p:cBhvr>
                                        <p:cTn id="57" dur="500"/>
                                        <p:tgtEl>
                                          <p:spTgt spid="3">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xEl>
                                              <p:pRg st="5" end="5"/>
                                            </p:txEl>
                                          </p:spTgt>
                                        </p:tgtEl>
                                        <p:attrNameLst>
                                          <p:attrName>style.visibility</p:attrName>
                                        </p:attrNameLst>
                                      </p:cBhvr>
                                      <p:to>
                                        <p:strVal val="visible"/>
                                      </p:to>
                                    </p:set>
                                    <p:animEffect transition="in" filter="fade">
                                      <p:cBhvr>
                                        <p:cTn id="62" dur="500"/>
                                        <p:tgtEl>
                                          <p:spTgt spid="4">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6" end="6"/>
                                            </p:txEl>
                                          </p:spTgt>
                                        </p:tgtEl>
                                        <p:attrNameLst>
                                          <p:attrName>style.visibility</p:attrName>
                                        </p:attrNameLst>
                                      </p:cBhvr>
                                      <p:to>
                                        <p:strVal val="visible"/>
                                      </p:to>
                                    </p:set>
                                    <p:animEffect transition="in" filter="fade">
                                      <p:cBhvr>
                                        <p:cTn id="67" dur="500"/>
                                        <p:tgtEl>
                                          <p:spTgt spid="3">
                                            <p:txEl>
                                              <p:pRg st="6" end="6"/>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
                                            <p:txEl>
                                              <p:pRg st="6" end="6"/>
                                            </p:txEl>
                                          </p:spTgt>
                                        </p:tgtEl>
                                        <p:attrNameLst>
                                          <p:attrName>style.visibility</p:attrName>
                                        </p:attrNameLst>
                                      </p:cBhvr>
                                      <p:to>
                                        <p:strVal val="visible"/>
                                      </p:to>
                                    </p:set>
                                    <p:animEffect transition="in" filter="fade">
                                      <p:cBhvr>
                                        <p:cTn id="72" dur="500"/>
                                        <p:tgtEl>
                                          <p:spTgt spid="4">
                                            <p:txEl>
                                              <p:pRg st="6" end="6"/>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
                                            <p:txEl>
                                              <p:pRg st="7" end="7"/>
                                            </p:txEl>
                                          </p:spTgt>
                                        </p:tgtEl>
                                        <p:attrNameLst>
                                          <p:attrName>style.visibility</p:attrName>
                                        </p:attrNameLst>
                                      </p:cBhvr>
                                      <p:to>
                                        <p:strVal val="visible"/>
                                      </p:to>
                                    </p:set>
                                    <p:animEffect transition="in" filter="fade">
                                      <p:cBhvr>
                                        <p:cTn id="77" dur="500"/>
                                        <p:tgtEl>
                                          <p:spTgt spid="3">
                                            <p:txEl>
                                              <p:pRg st="7" end="7"/>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
                                            <p:txEl>
                                              <p:pRg st="7" end="7"/>
                                            </p:txEl>
                                          </p:spTgt>
                                        </p:tgtEl>
                                        <p:attrNameLst>
                                          <p:attrName>style.visibility</p:attrName>
                                        </p:attrNameLst>
                                      </p:cBhvr>
                                      <p:to>
                                        <p:strVal val="visible"/>
                                      </p:to>
                                    </p:set>
                                    <p:animEffect transition="in" filter="fade">
                                      <p:cBhvr>
                                        <p:cTn id="82" dur="500"/>
                                        <p:tgtEl>
                                          <p:spTgt spid="4">
                                            <p:txEl>
                                              <p:pRg st="7" end="7"/>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
                                            <p:txEl>
                                              <p:pRg st="8" end="8"/>
                                            </p:txEl>
                                          </p:spTgt>
                                        </p:tgtEl>
                                        <p:attrNameLst>
                                          <p:attrName>style.visibility</p:attrName>
                                        </p:attrNameLst>
                                      </p:cBhvr>
                                      <p:to>
                                        <p:strVal val="visible"/>
                                      </p:to>
                                    </p:set>
                                    <p:animEffect transition="in" filter="fade">
                                      <p:cBhvr>
                                        <p:cTn id="87" dur="500"/>
                                        <p:tgtEl>
                                          <p:spTgt spid="3">
                                            <p:txEl>
                                              <p:pRg st="8" end="8"/>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4">
                                            <p:txEl>
                                              <p:pRg st="8" end="8"/>
                                            </p:txEl>
                                          </p:spTgt>
                                        </p:tgtEl>
                                        <p:attrNameLst>
                                          <p:attrName>style.visibility</p:attrName>
                                        </p:attrNameLst>
                                      </p:cBhvr>
                                      <p:to>
                                        <p:strVal val="visible"/>
                                      </p:to>
                                    </p:set>
                                    <p:animEffect transition="in" filter="fade">
                                      <p:cBhvr>
                                        <p:cTn id="9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933" y="569312"/>
            <a:ext cx="10515600" cy="1325563"/>
          </a:xfrm>
        </p:spPr>
        <p:txBody>
          <a:bodyPr>
            <a:normAutofit fontScale="90000"/>
          </a:bodyPr>
          <a:lstStyle/>
          <a:p>
            <a:pPr algn="ctr"/>
            <a:r>
              <a:rPr lang="en-US" i="1" dirty="0"/>
              <a:t>“Evening, and morning, and at noon, will I pray, and cry aloud: and he shall hear my voice.”</a:t>
            </a:r>
            <a:br>
              <a:rPr lang="en-US" i="1" dirty="0"/>
            </a:br>
            <a:r>
              <a:rPr lang="en-US" i="1" dirty="0"/>
              <a:t> (Psalm 55:17)</a:t>
            </a:r>
            <a:br>
              <a:rPr lang="en-US" i="1" dirty="0"/>
            </a:br>
            <a:endParaRPr lang="en-US" i="1"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431222" y="2031856"/>
            <a:ext cx="4868084" cy="4691063"/>
          </a:xfrm>
          <a:prstGeom prst="rect">
            <a:avLst/>
          </a:prstGeom>
        </p:spPr>
      </p:pic>
    </p:spTree>
    <p:extLst>
      <p:ext uri="{BB962C8B-B14F-4D97-AF65-F5344CB8AC3E}">
        <p14:creationId xmlns:p14="http://schemas.microsoft.com/office/powerpoint/2010/main" val="1832180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hethoughtsofasimpleman.com/wp-content/uploads/2015/05/wheat-tares_sermons.jpg"/>
          <p:cNvPicPr>
            <a:picLocks noChangeAspect="1" noChangeArrowheads="1"/>
          </p:cNvPicPr>
          <p:nvPr/>
        </p:nvPicPr>
        <p:blipFill rotWithShape="1">
          <a:blip r:embed="rId3">
            <a:extLst>
              <a:ext uri="{28A0092B-C50C-407E-A947-70E740481C1C}">
                <a14:useLocalDpi xmlns:a14="http://schemas.microsoft.com/office/drawing/2010/main" val="0"/>
              </a:ext>
            </a:extLst>
          </a:blip>
          <a:srcRect l="67538" t="2851" r="736" b="14885"/>
          <a:stretch/>
        </p:blipFill>
        <p:spPr bwMode="auto">
          <a:xfrm>
            <a:off x="8005157" y="-36998"/>
            <a:ext cx="4254270" cy="69141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thethoughtsofasimpleman.com/wp-content/uploads/2015/05/wheat-tares_sermons.jpg"/>
          <p:cNvPicPr>
            <a:picLocks noChangeAspect="1" noChangeArrowheads="1"/>
          </p:cNvPicPr>
          <p:nvPr/>
        </p:nvPicPr>
        <p:blipFill rotWithShape="1">
          <a:blip r:embed="rId3">
            <a:extLst>
              <a:ext uri="{28A0092B-C50C-407E-A947-70E740481C1C}">
                <a14:useLocalDpi xmlns:a14="http://schemas.microsoft.com/office/drawing/2010/main" val="0"/>
              </a:ext>
            </a:extLst>
          </a:blip>
          <a:srcRect l="-1" t="895" r="68161" b="14885"/>
          <a:stretch/>
        </p:blipFill>
        <p:spPr bwMode="auto">
          <a:xfrm>
            <a:off x="0" y="-19163"/>
            <a:ext cx="4148051" cy="687716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Ptr. Daniel White\Desktop\Bible pictures\Bible pictures New Testament\Parables &amp; Illustrations\Sower &amp; Wheat &amp; Tares\Separating_wheat &amp;_tares.jpg"/>
          <p:cNvPicPr>
            <a:picLocks noChangeAspect="1" noChangeArrowheads="1"/>
          </p:cNvPicPr>
          <p:nvPr/>
        </p:nvPicPr>
        <p:blipFill>
          <a:blip r:embed="rId4" cstate="print"/>
          <a:srcRect/>
          <a:stretch>
            <a:fillRect/>
          </a:stretch>
        </p:blipFill>
        <p:spPr bwMode="auto">
          <a:xfrm>
            <a:off x="3085177" y="-249382"/>
            <a:ext cx="6044738" cy="7269841"/>
          </a:xfrm>
          <a:prstGeom prst="rect">
            <a:avLst/>
          </a:prstGeom>
          <a:ln>
            <a:noFill/>
          </a:ln>
          <a:effectLst>
            <a:softEdge rad="112500"/>
          </a:effectLst>
        </p:spPr>
      </p:pic>
      <p:sp>
        <p:nvSpPr>
          <p:cNvPr id="3" name="Title 2"/>
          <p:cNvSpPr>
            <a:spLocks noGrp="1"/>
          </p:cNvSpPr>
          <p:nvPr>
            <p:ph type="title"/>
          </p:nvPr>
        </p:nvSpPr>
        <p:spPr>
          <a:xfrm>
            <a:off x="3427615" y="1138844"/>
            <a:ext cx="5702300" cy="1295400"/>
          </a:xfrm>
        </p:spPr>
        <p:txBody>
          <a:bodyPr>
            <a:normAutofit/>
          </a:bodyPr>
          <a:lstStyle/>
          <a:p>
            <a:pPr algn="ctr"/>
            <a:r>
              <a:rPr lang="en-US" sz="3600" b="1" i="1" dirty="0">
                <a:solidFill>
                  <a:schemeClr val="bg1"/>
                </a:solidFill>
                <a:effectLst>
                  <a:glow rad="101600">
                    <a:schemeClr val="tx1">
                      <a:alpha val="60000"/>
                    </a:schemeClr>
                  </a:glow>
                </a:effectLst>
              </a:rPr>
              <a:t>Matthew 13:24-42</a:t>
            </a:r>
          </a:p>
        </p:txBody>
      </p:sp>
      <p:sp>
        <p:nvSpPr>
          <p:cNvPr id="4" name="Title 1"/>
          <p:cNvSpPr txBox="1">
            <a:spLocks/>
          </p:cNvSpPr>
          <p:nvPr/>
        </p:nvSpPr>
        <p:spPr>
          <a:xfrm>
            <a:off x="3341716" y="90806"/>
            <a:ext cx="5637184"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effectLst>
                  <a:glow rad="101600">
                    <a:schemeClr val="tx1">
                      <a:alpha val="60000"/>
                    </a:schemeClr>
                  </a:glow>
                </a:effectLst>
              </a:rPr>
              <a:t>Satan sows tares among God’s wheat</a:t>
            </a:r>
            <a:br>
              <a:rPr lang="en-US" b="1" dirty="0">
                <a:solidFill>
                  <a:schemeClr val="bg1"/>
                </a:solidFill>
                <a:effectLst>
                  <a:glow rad="101600">
                    <a:schemeClr val="tx1">
                      <a:alpha val="60000"/>
                    </a:schemeClr>
                  </a:glow>
                </a:effectLst>
              </a:rPr>
            </a:br>
            <a:endParaRPr lang="en-US" b="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52837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122" y="242857"/>
            <a:ext cx="10515600" cy="1325563"/>
          </a:xfrm>
        </p:spPr>
        <p:txBody>
          <a:bodyPr>
            <a:normAutofit fontScale="90000"/>
          </a:bodyPr>
          <a:lstStyle/>
          <a:p>
            <a:pPr algn="ctr"/>
            <a:r>
              <a:rPr lang="en-US" b="1" dirty="0">
                <a:solidFill>
                  <a:srgbClr val="FFFF00"/>
                </a:solidFill>
              </a:rPr>
              <a:t>Satan perverts the Word of God</a:t>
            </a:r>
            <a:br>
              <a:rPr lang="en-US" b="1" dirty="0">
                <a:solidFill>
                  <a:srgbClr val="FFFF00"/>
                </a:solidFill>
              </a:rPr>
            </a:br>
            <a:r>
              <a:rPr lang="en-US" b="1" i="1" dirty="0">
                <a:solidFill>
                  <a:srgbClr val="FFFF00"/>
                </a:solidFill>
              </a:rPr>
              <a:t> </a:t>
            </a:r>
            <a:br>
              <a:rPr lang="en-US" b="1" dirty="0">
                <a:solidFill>
                  <a:srgbClr val="FFFF00"/>
                </a:solidFill>
              </a:rPr>
            </a:br>
            <a:endParaRPr lang="en-US" b="1" i="1" dirty="0">
              <a:solidFill>
                <a:srgbClr val="FFFF00"/>
              </a:solidFill>
            </a:endParaRPr>
          </a:p>
        </p:txBody>
      </p:sp>
      <p:pic>
        <p:nvPicPr>
          <p:cNvPr id="7" name="Picture 6"/>
          <p:cNvPicPr>
            <a:picLocks noChangeAspect="1"/>
          </p:cNvPicPr>
          <p:nvPr/>
        </p:nvPicPr>
        <p:blipFill>
          <a:blip r:embed="rId2"/>
          <a:stretch>
            <a:fillRect/>
          </a:stretch>
        </p:blipFill>
        <p:spPr>
          <a:xfrm>
            <a:off x="1802167" y="2063880"/>
            <a:ext cx="8528665" cy="4794120"/>
          </a:xfrm>
          <a:prstGeom prst="rect">
            <a:avLst/>
          </a:prstGeom>
        </p:spPr>
      </p:pic>
      <p:sp>
        <p:nvSpPr>
          <p:cNvPr id="3" name="Rectangle 2"/>
          <p:cNvSpPr/>
          <p:nvPr/>
        </p:nvSpPr>
        <p:spPr>
          <a:xfrm>
            <a:off x="88777" y="651496"/>
            <a:ext cx="12103223" cy="1200329"/>
          </a:xfrm>
          <a:prstGeom prst="rect">
            <a:avLst/>
          </a:prstGeom>
        </p:spPr>
        <p:txBody>
          <a:bodyPr wrap="square">
            <a:spAutoFit/>
          </a:bodyPr>
          <a:lstStyle/>
          <a:p>
            <a:pPr algn="ctr"/>
            <a:r>
              <a:rPr lang="en-US" sz="3600" i="1" dirty="0"/>
              <a:t>“For we are not as many, which corrupt the word of God.”</a:t>
            </a:r>
          </a:p>
          <a:p>
            <a:pPr algn="ctr"/>
            <a:r>
              <a:rPr lang="en-US" sz="3600" i="1" dirty="0"/>
              <a:t>(2 Cor. 2:17) </a:t>
            </a:r>
          </a:p>
        </p:txBody>
      </p:sp>
    </p:spTree>
    <p:extLst>
      <p:ext uri="{BB962C8B-B14F-4D97-AF65-F5344CB8AC3E}">
        <p14:creationId xmlns:p14="http://schemas.microsoft.com/office/powerpoint/2010/main" val="1653957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6577"/>
            <a:ext cx="12122092" cy="769441"/>
          </a:xfrm>
          <a:prstGeom prst="rect">
            <a:avLst/>
          </a:prstGeom>
        </p:spPr>
        <p:txBody>
          <a:bodyPr wrap="square">
            <a:spAutoFit/>
          </a:bodyPr>
          <a:lstStyle/>
          <a:p>
            <a:pPr algn="ctr"/>
            <a:r>
              <a:rPr lang="en-US" sz="4400" b="1" dirty="0">
                <a:solidFill>
                  <a:srgbClr val="FFFF00"/>
                </a:solidFill>
              </a:rPr>
              <a:t>Satan lays snares for men </a:t>
            </a:r>
          </a:p>
        </p:txBody>
      </p:sp>
      <p:pic>
        <p:nvPicPr>
          <p:cNvPr id="3" name="Picture 2"/>
          <p:cNvPicPr>
            <a:picLocks noChangeAspect="1"/>
          </p:cNvPicPr>
          <p:nvPr/>
        </p:nvPicPr>
        <p:blipFill>
          <a:blip r:embed="rId2"/>
          <a:stretch>
            <a:fillRect/>
          </a:stretch>
        </p:blipFill>
        <p:spPr>
          <a:xfrm>
            <a:off x="2435290" y="1832259"/>
            <a:ext cx="6941975" cy="4500714"/>
          </a:xfrm>
          <a:prstGeom prst="rect">
            <a:avLst/>
          </a:prstGeom>
        </p:spPr>
      </p:pic>
      <p:sp>
        <p:nvSpPr>
          <p:cNvPr id="4" name="Rectangle 3"/>
          <p:cNvSpPr/>
          <p:nvPr/>
        </p:nvSpPr>
        <p:spPr>
          <a:xfrm>
            <a:off x="3397542" y="2142652"/>
            <a:ext cx="4823668" cy="3416320"/>
          </a:xfrm>
          <a:prstGeom prst="rect">
            <a:avLst/>
          </a:prstGeom>
        </p:spPr>
        <p:txBody>
          <a:bodyPr wrap="square">
            <a:spAutoFit/>
          </a:bodyPr>
          <a:lstStyle/>
          <a:p>
            <a:pPr algn="ctr"/>
            <a:r>
              <a:rPr lang="en-US" sz="3600" i="1" dirty="0">
                <a:effectLst>
                  <a:glow rad="101600">
                    <a:schemeClr val="bg1">
                      <a:alpha val="60000"/>
                    </a:schemeClr>
                  </a:glow>
                </a:effectLst>
              </a:rPr>
              <a:t>“And that they may recover themselves out of the snare of the devil, who are taken captive by him at his will.” </a:t>
            </a:r>
          </a:p>
          <a:p>
            <a:pPr algn="ctr"/>
            <a:r>
              <a:rPr lang="en-US" sz="3600" i="1" dirty="0">
                <a:effectLst>
                  <a:glow rad="101600">
                    <a:schemeClr val="bg1">
                      <a:alpha val="60000"/>
                    </a:schemeClr>
                  </a:glow>
                </a:effectLst>
              </a:rPr>
              <a:t>(2 Tim. 2:26) </a:t>
            </a:r>
          </a:p>
        </p:txBody>
      </p:sp>
    </p:spTree>
    <p:extLst>
      <p:ext uri="{BB962C8B-B14F-4D97-AF65-F5344CB8AC3E}">
        <p14:creationId xmlns:p14="http://schemas.microsoft.com/office/powerpoint/2010/main" val="406427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5835"/>
            <a:ext cx="10515600" cy="1325563"/>
          </a:xfrm>
        </p:spPr>
        <p:txBody>
          <a:bodyPr/>
          <a:lstStyle/>
          <a:p>
            <a:pPr algn="ctr"/>
            <a:r>
              <a:rPr lang="en-US" b="1" dirty="0">
                <a:solidFill>
                  <a:srgbClr val="FFFF00"/>
                </a:solidFill>
              </a:rPr>
              <a:t>Satan hinders the work of the ministry</a:t>
            </a:r>
          </a:p>
        </p:txBody>
      </p:sp>
      <p:pic>
        <p:nvPicPr>
          <p:cNvPr id="4" name="Picture 3"/>
          <p:cNvPicPr>
            <a:picLocks noChangeAspect="1"/>
          </p:cNvPicPr>
          <p:nvPr/>
        </p:nvPicPr>
        <p:blipFill rotWithShape="1">
          <a:blip r:embed="rId2"/>
          <a:srcRect r="2353" b="16671"/>
          <a:stretch/>
        </p:blipFill>
        <p:spPr>
          <a:xfrm>
            <a:off x="707472" y="1115838"/>
            <a:ext cx="4207542" cy="5532437"/>
          </a:xfrm>
          <a:prstGeom prst="rect">
            <a:avLst/>
          </a:prstGeom>
        </p:spPr>
      </p:pic>
      <p:sp>
        <p:nvSpPr>
          <p:cNvPr id="3" name="Rectangle 2"/>
          <p:cNvSpPr/>
          <p:nvPr/>
        </p:nvSpPr>
        <p:spPr>
          <a:xfrm>
            <a:off x="5478011" y="1065900"/>
            <a:ext cx="6006517" cy="5632311"/>
          </a:xfrm>
          <a:prstGeom prst="rect">
            <a:avLst/>
          </a:prstGeom>
        </p:spPr>
        <p:txBody>
          <a:bodyPr wrap="square">
            <a:spAutoFit/>
          </a:bodyPr>
          <a:lstStyle/>
          <a:p>
            <a:pPr algn="ctr"/>
            <a:r>
              <a:rPr lang="en-US" sz="3600" i="1" dirty="0"/>
              <a:t>(1 Thessalonians 2:17-18) </a:t>
            </a:r>
            <a:br>
              <a:rPr lang="en-US" sz="3600" i="1" dirty="0"/>
            </a:br>
            <a:r>
              <a:rPr lang="en-US" sz="3600" i="1" dirty="0"/>
              <a:t>“But we, brethren, being taken from you for a short time in presence, not in heart, </a:t>
            </a:r>
            <a:r>
              <a:rPr lang="en-US" sz="3600" i="1" dirty="0" err="1"/>
              <a:t>endeavoured</a:t>
            </a:r>
            <a:r>
              <a:rPr lang="en-US" sz="3600" i="1" dirty="0"/>
              <a:t> the more abundantly to see your face with great desire. Wherefore we would have come unto you, even I Paul, once and again; but </a:t>
            </a:r>
            <a:r>
              <a:rPr lang="en-US" sz="3600" i="1" u="sng" dirty="0"/>
              <a:t>Satan hindered us</a:t>
            </a:r>
            <a:r>
              <a:rPr lang="en-US" sz="3600" i="1" dirty="0"/>
              <a:t>.”</a:t>
            </a:r>
          </a:p>
        </p:txBody>
      </p:sp>
    </p:spTree>
    <p:extLst>
      <p:ext uri="{BB962C8B-B14F-4D97-AF65-F5344CB8AC3E}">
        <p14:creationId xmlns:p14="http://schemas.microsoft.com/office/powerpoint/2010/main" val="263571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FF00"/>
                </a:solidFill>
              </a:rPr>
              <a:t>He resists the prayers of God’s servants</a:t>
            </a:r>
            <a:br>
              <a:rPr lang="en-US" b="1" dirty="0">
                <a:solidFill>
                  <a:srgbClr val="FFFF00"/>
                </a:solidFill>
              </a:rPr>
            </a:br>
            <a:endParaRPr lang="en-US" b="1" dirty="0">
              <a:solidFill>
                <a:srgbClr val="FFFF00"/>
              </a:solidFill>
            </a:endParaRPr>
          </a:p>
        </p:txBody>
      </p:sp>
      <p:pic>
        <p:nvPicPr>
          <p:cNvPr id="3" name="Picture 2"/>
          <p:cNvPicPr>
            <a:picLocks noChangeAspect="1"/>
          </p:cNvPicPr>
          <p:nvPr/>
        </p:nvPicPr>
        <p:blipFill>
          <a:blip r:embed="rId2"/>
          <a:stretch>
            <a:fillRect/>
          </a:stretch>
        </p:blipFill>
        <p:spPr>
          <a:xfrm>
            <a:off x="4089918" y="1328737"/>
            <a:ext cx="4012164" cy="5529263"/>
          </a:xfrm>
          <a:prstGeom prst="rect">
            <a:avLst/>
          </a:prstGeom>
        </p:spPr>
      </p:pic>
    </p:spTree>
    <p:extLst>
      <p:ext uri="{BB962C8B-B14F-4D97-AF65-F5344CB8AC3E}">
        <p14:creationId xmlns:p14="http://schemas.microsoft.com/office/powerpoint/2010/main" val="5693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279</TotalTime>
  <Words>1866</Words>
  <Application>Microsoft Office PowerPoint</Application>
  <PresentationFormat>Widescreen</PresentationFormat>
  <Paragraphs>134</Paragraphs>
  <Slides>44</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Calibri Light</vt:lpstr>
      <vt:lpstr>Times New Roman</vt:lpstr>
      <vt:lpstr>Office Theme</vt:lpstr>
      <vt:lpstr>PowerPoint Presentation</vt:lpstr>
      <vt:lpstr>Topics to be studied</vt:lpstr>
      <vt:lpstr>PowerPoint Presentation</vt:lpstr>
      <vt:lpstr>Satan imitates God?  </vt:lpstr>
      <vt:lpstr>Matthew 13:24-42</vt:lpstr>
      <vt:lpstr>Satan perverts the Word of God   </vt:lpstr>
      <vt:lpstr>PowerPoint Presentation</vt:lpstr>
      <vt:lpstr>Satan hinders the work of the ministry</vt:lpstr>
      <vt:lpstr>He resists the prayers of God’s servants </vt:lpstr>
      <vt:lpstr>“Yet heard I the voice of his words (Angel vs. 5), and when I heard the voice of his words, then was I in a deep sleep on my face, and my face toward the ground. And, behold, an hand touched me, which set me upon my knees and upon the palms of my hands. Then said he unto me Fear not, Daniel: for from the first day that thou didst set thine heart to understand, and to chasten thyself before thy God (three weeks of fasting and prayer vs. 2-3), thy words were heard, and I am come for thy words. But the prince of the kingdom of Persia (Satan) withstood me one and twenty days: but lo, Michael, one of the chief princes, came to help me; and I remained there with the kings of Persia.”  (Dan. 10:9-13)  </vt:lpstr>
      <vt:lpstr>PowerPoint Presentation</vt:lpstr>
      <vt:lpstr>The Vision of the Seventy Weeks </vt:lpstr>
      <vt:lpstr>“Seventy weeks are determined upon thy people and upon thy holy city, to finish the transgression, and to make an end of sins, and to make reconciliation for iniquity, and to bring in everlasting righteousness, and to seal up the vision and prophecy, and to anoint the most Holy. Know therefore and understand, that from the going forth of the commandment to restore and to build Jerusalem unto the Messiah the Prince shall be seven weeks, and threescore and two weeks: the street shall be built again, and the wall, even in troublous times. And after threescore and two weeks shall Messiah be cut off, but not for himself: and the people of the prince that shall come shall destroy the city and the sanctuary; and the end thereof shall be with a flood, and unto the end of the war desolations are determined. And he shall confirm the covenant with many for one week: and in the midst of the week he shall cause the sacrifice and the oblation to cease, and for the overspreading of abominations he shall make it desolate, even until the consummation, and that determined shall be poured upon the desolate.”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“But the prince of the kingdom of Persia (Satan) withstood me one and twenty days: but, lo, Michael, one of the chief princes, came to help me.” </vt:lpstr>
      <vt:lpstr>Satan hates prayer</vt:lpstr>
      <vt:lpstr>PowerPoint Presentation</vt:lpstr>
      <vt:lpstr>Excerpts from Jesus teachings on prayer </vt:lpstr>
      <vt:lpstr>PowerPoint Presentation</vt:lpstr>
      <vt:lpstr>The focus of the early church (Acts. 2:41-42) </vt:lpstr>
      <vt:lpstr>20 reasons our prayers are not answered   “Then shall they cry unto the LORD, but he will not hear them: he will even hide his face from them at that time, as they have behaved themselves ill in their doings.” (Mic. 3:4)  </vt:lpstr>
      <vt:lpstr>PowerPoint Presentation</vt:lpstr>
      <vt:lpstr>PowerPoint Presentation</vt:lpstr>
      <vt:lpstr>“And it came to pass, that, as he was praying in a certain place, when he ceased, one of his disciples said unto him, Lord, teach us to pray, as John also taught his disciples.” (Luke 11:1) </vt:lpstr>
      <vt:lpstr>PowerPoint Presentation</vt:lpstr>
      <vt:lpstr>Teach me to pray, Lord, teach me to pray; This is my heart-cry day unto day; I long to know Thy will and Thy way; Teach me to pray, Lord, teach me to pray.  Living in Thee, Lord, and Thou in me, Constant abiding, this is my plea; Grant me Thy power, boundless and free, Power with men and power with Thee.</vt:lpstr>
      <vt:lpstr>Power in prayer, Lord, power in prayer! Here ’mid earth’s sin and sorrow and care, Men lost and dying, souls in despair; O give me power, power in prayer!  Living in Thee, Lord, and Thou in me, Constant abiding, this is my plea; Grant me Thy power, boundless and free, Power with men and power with Thee.</vt:lpstr>
      <vt:lpstr>My weakened will, Lord, Thou canst renew; My sinful nature Thou canst subdue; Fill me just now with power anew; Power to pray and power to do!  Living in Thee, Lord, and Thou in me, Constant abiding, this is my plea; Grant me Thy power, boundless and free, Power with men and power with Thee.</vt:lpstr>
      <vt:lpstr>Teach me to pray, Lord, teach me to pray; Thou art my pattern day unto day; Thou art my surety, now and for aye; Teach me to pray, Lord, teach me to pray.  Living in Thee, Lord, and Thou in me, Constant abiding, this is my plea; Grant me Thy power, boundless and free, Power with men and power with Thee.</vt:lpstr>
      <vt:lpstr>Near to the Heart of God</vt:lpstr>
      <vt:lpstr>There is a place of quiet rest, Near to the heart of God; A place where sin cannot molest, Near to the heart of God. Refrain:  O Jesus, blest Redeemer, Sent from the heart of God; Hold us, who wait before Thee, Near to the heart of God. </vt:lpstr>
      <vt:lpstr>There is a place of comfort sweet, Near to the heart of God; A place where we our Savior meet, Near to the heart of God.  O Jesus, blest Redeemer, Sent from the heart of God; Hold us, who wait before Thee, Near to the heart of God.</vt:lpstr>
      <vt:lpstr>There is a place of full release, Near to the heart of God; A place where all is joy and peace, Near to the heart of God.  O Jesus, blest Redeemer, Sent from the heart of God; Hold us, who wait before Thee, Near to the heart of God.  </vt:lpstr>
      <vt:lpstr>What is the difference between a Christian that prays  and a Christian that is devoted to prayer?</vt:lpstr>
      <vt:lpstr>“Evening, and morning, and at noon, will I pray, and cry aloud: and he shall hear my voice.”  (Psalm 55:17)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43</cp:revision>
  <dcterms:created xsi:type="dcterms:W3CDTF">2016-12-19T20:59:34Z</dcterms:created>
  <dcterms:modified xsi:type="dcterms:W3CDTF">2016-12-28T22:06:53Z</dcterms:modified>
</cp:coreProperties>
</file>