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258" r:id="rId3"/>
    <p:sldId id="259" r:id="rId4"/>
    <p:sldId id="263" r:id="rId5"/>
    <p:sldId id="264" r:id="rId6"/>
    <p:sldId id="265" r:id="rId7"/>
    <p:sldId id="267" r:id="rId8"/>
    <p:sldId id="268" r:id="rId9"/>
    <p:sldId id="269" r:id="rId10"/>
    <p:sldId id="270" r:id="rId11"/>
    <p:sldId id="271" r:id="rId12"/>
    <p:sldId id="275" r:id="rId13"/>
    <p:sldId id="272" r:id="rId14"/>
    <p:sldId id="273" r:id="rId15"/>
    <p:sldId id="274" r:id="rId16"/>
    <p:sldId id="277" r:id="rId17"/>
    <p:sldId id="278" r:id="rId18"/>
    <p:sldId id="279" r:id="rId19"/>
    <p:sldId id="280" r:id="rId20"/>
    <p:sldId id="281" r:id="rId21"/>
    <p:sldId id="282" r:id="rId22"/>
    <p:sldId id="283" r:id="rId23"/>
    <p:sldId id="284" r:id="rId24"/>
    <p:sldId id="285" r:id="rId25"/>
    <p:sldId id="286" r:id="rId26"/>
    <p:sldId id="288" r:id="rId27"/>
    <p:sldId id="291" r:id="rId28"/>
    <p:sldId id="290" r:id="rId29"/>
    <p:sldId id="289" r:id="rId30"/>
    <p:sldId id="293" r:id="rId31"/>
    <p:sldId id="292"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39" autoAdjust="0"/>
    <p:restoredTop sz="94660"/>
  </p:normalViewPr>
  <p:slideViewPr>
    <p:cSldViewPr snapToGrid="0">
      <p:cViewPr varScale="1">
        <p:scale>
          <a:sx n="109" d="100"/>
          <a:sy n="109" d="100"/>
        </p:scale>
        <p:origin x="14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F01D2-8CE8-48F5-9B8C-7BB00017B0B8}" type="datetimeFigureOut">
              <a:rPr lang="en-US" smtClean="0"/>
              <a:t>12/7/2016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034E98-911D-4F2E-B29A-2005FE32233D}" type="slidenum">
              <a:rPr lang="en-US" smtClean="0"/>
              <a:t>‹#›</a:t>
            </a:fld>
            <a:endParaRPr lang="en-US"/>
          </a:p>
        </p:txBody>
      </p:sp>
    </p:spTree>
    <p:extLst>
      <p:ext uri="{BB962C8B-B14F-4D97-AF65-F5344CB8AC3E}">
        <p14:creationId xmlns:p14="http://schemas.microsoft.com/office/powerpoint/2010/main" val="282324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334317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3BAA97-1251-47F9-ADC0-ED3DA3E0E625}"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111521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BAA97-1251-47F9-ADC0-ED3DA3E0E625}"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412879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BAA97-1251-47F9-ADC0-ED3DA3E0E625}"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289195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BAA97-1251-47F9-ADC0-ED3DA3E0E625}"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109284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3BAA97-1251-47F9-ADC0-ED3DA3E0E625}"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88565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3BAA97-1251-47F9-ADC0-ED3DA3E0E625}"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100318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3BAA97-1251-47F9-ADC0-ED3DA3E0E625}" type="datetimeFigureOut">
              <a:rPr lang="en-US" smtClean="0"/>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199640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BAA97-1251-47F9-ADC0-ED3DA3E0E625}"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48004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BAA97-1251-47F9-ADC0-ED3DA3E0E625}" type="datetimeFigureOut">
              <a:rPr lang="en-US" smtClean="0"/>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252473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3BAA97-1251-47F9-ADC0-ED3DA3E0E625}"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222004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3BAA97-1251-47F9-ADC0-ED3DA3E0E625}"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9947A-23DF-450B-9BE6-4278BDC0D0D9}" type="slidenum">
              <a:rPr lang="en-US" smtClean="0"/>
              <a:t>‹#›</a:t>
            </a:fld>
            <a:endParaRPr lang="en-US"/>
          </a:p>
        </p:txBody>
      </p:sp>
    </p:spTree>
    <p:extLst>
      <p:ext uri="{BB962C8B-B14F-4D97-AF65-F5344CB8AC3E}">
        <p14:creationId xmlns:p14="http://schemas.microsoft.com/office/powerpoint/2010/main" val="43041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3BAA97-1251-47F9-ADC0-ED3DA3E0E625}" type="datetimeFigureOut">
              <a:rPr lang="en-US" smtClean="0"/>
              <a:t>12/7/2016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9947A-23DF-450B-9BE6-4278BDC0D0D9}" type="slidenum">
              <a:rPr lang="en-US" smtClean="0"/>
              <a:t>‹#›</a:t>
            </a:fld>
            <a:endParaRPr lang="en-US"/>
          </a:p>
        </p:txBody>
      </p:sp>
    </p:spTree>
    <p:extLst>
      <p:ext uri="{BB962C8B-B14F-4D97-AF65-F5344CB8AC3E}">
        <p14:creationId xmlns:p14="http://schemas.microsoft.com/office/powerpoint/2010/main" val="37558369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45" y="675518"/>
            <a:ext cx="10515600" cy="1325563"/>
          </a:xfrm>
        </p:spPr>
        <p:txBody>
          <a:bodyPr>
            <a:normAutofit fontScale="90000"/>
          </a:bodyPr>
          <a:lstStyle/>
          <a:p>
            <a:pPr algn="ctr"/>
            <a:r>
              <a:rPr lang="en-US" b="1" dirty="0">
                <a:solidFill>
                  <a:srgbClr val="FFFF00"/>
                </a:solidFill>
              </a:rPr>
              <a:t>Discernment to see, identify and avoid the snares of the Devil – </a:t>
            </a:r>
            <a:r>
              <a:rPr lang="en-US" b="1" i="1" dirty="0">
                <a:solidFill>
                  <a:srgbClr val="FFFF00"/>
                </a:solidFill>
              </a:rPr>
              <a:t>I Tim. 3:6-7; II Tim. 2:1-4,  2:22-3:5 </a:t>
            </a:r>
            <a:br>
              <a:rPr lang="en-US" b="1" dirty="0">
                <a:solidFill>
                  <a:srgbClr val="FFFF00"/>
                </a:solidFill>
              </a:rPr>
            </a:br>
            <a:r>
              <a:rPr lang="en-US" b="1" dirty="0">
                <a:solidFill>
                  <a:srgbClr val="FFFF00"/>
                </a:solidFill>
              </a:rPr>
              <a:t>          </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58722" y="1593908"/>
            <a:ext cx="12133277" cy="5264092"/>
          </a:xfrm>
        </p:spPr>
        <p:txBody>
          <a:bodyPr>
            <a:normAutofit fontScale="92500"/>
          </a:bodyPr>
          <a:lstStyle/>
          <a:p>
            <a:r>
              <a:rPr lang="en-US" sz="3600" dirty="0"/>
              <a:t>The Devil is a cunning hunter -  “</a:t>
            </a:r>
            <a:r>
              <a:rPr lang="en-US" sz="3600" i="1" dirty="0"/>
              <a:t>Be sober, be vigilant; because your adversary the devil, as a roaring lion, </a:t>
            </a:r>
            <a:r>
              <a:rPr lang="en-US" sz="3600" i="1" dirty="0" err="1"/>
              <a:t>walketh</a:t>
            </a:r>
            <a:r>
              <a:rPr lang="en-US" sz="3600" i="1" dirty="0"/>
              <a:t> about, seeking whom he may devour.”</a:t>
            </a:r>
          </a:p>
          <a:p>
            <a:r>
              <a:rPr lang="en-US" sz="3600" dirty="0"/>
              <a:t>Job said </a:t>
            </a:r>
            <a:r>
              <a:rPr lang="en-US" sz="3600" i="1" dirty="0"/>
              <a:t>“…snares are round about thee…”  “The snare is laid for him in the ground, and a trap for him in the way…” </a:t>
            </a:r>
          </a:p>
          <a:p>
            <a:r>
              <a:rPr lang="en-US" sz="3600" dirty="0"/>
              <a:t>Our enemy the Devil is a skilled trapper and has ensnared many men and women in his “traps” to their own destruction – </a:t>
            </a:r>
          </a:p>
          <a:p>
            <a:r>
              <a:rPr lang="en-US" sz="3600" dirty="0"/>
              <a:t>Solomon said </a:t>
            </a:r>
            <a:r>
              <a:rPr lang="en-US" sz="3600" i="1" dirty="0"/>
              <a:t>“Snares are in the way…as fish are taken in an net, and as birds are caught in the snare; so are the sons of men snared in a evil time, when it </a:t>
            </a:r>
            <a:r>
              <a:rPr lang="en-US" sz="3600" i="1" dirty="0" err="1"/>
              <a:t>falleth</a:t>
            </a:r>
            <a:r>
              <a:rPr lang="en-US" sz="3600" i="1" dirty="0"/>
              <a:t> suddenly upon them…”</a:t>
            </a:r>
          </a:p>
        </p:txBody>
      </p:sp>
    </p:spTree>
    <p:extLst>
      <p:ext uri="{BB962C8B-B14F-4D97-AF65-F5344CB8AC3E}">
        <p14:creationId xmlns:p14="http://schemas.microsoft.com/office/powerpoint/2010/main" val="33414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8738" y="360727"/>
            <a:ext cx="6353262" cy="6176963"/>
          </a:xfrm>
        </p:spPr>
        <p:txBody>
          <a:bodyPr>
            <a:normAutofit lnSpcReduction="10000"/>
          </a:bodyPr>
          <a:lstStyle/>
          <a:p>
            <a:r>
              <a:rPr lang="en-US" sz="3600" dirty="0"/>
              <a:t>Satan is a thief and has come to – </a:t>
            </a:r>
            <a:r>
              <a:rPr lang="en-US" sz="3600" i="1" dirty="0"/>
              <a:t>“…steal, kill and destroy…”</a:t>
            </a:r>
          </a:p>
          <a:p>
            <a:r>
              <a:rPr lang="en-US" sz="3600" dirty="0"/>
              <a:t>Satan is our “enemy” – </a:t>
            </a:r>
            <a:r>
              <a:rPr lang="en-US" sz="3600" i="1" dirty="0"/>
              <a:t>“our enemy is the devil…” (Matt. 13:39)  </a:t>
            </a:r>
          </a:p>
          <a:p>
            <a:r>
              <a:rPr lang="en-US" sz="3600" dirty="0"/>
              <a:t>Satan is the “fowler” (One who entangles or snares) –</a:t>
            </a:r>
            <a:r>
              <a:rPr lang="en-US" sz="3600" i="1" dirty="0"/>
              <a:t>“Surely he (the Lord) shall deliver thee from the snare of the fowler…our soul is escaped as a bird out of the snare of the fowler: the snare is broken and we have escaped…”</a:t>
            </a:r>
          </a:p>
        </p:txBody>
      </p:sp>
      <p:pic>
        <p:nvPicPr>
          <p:cNvPr id="4" name="Picture 3"/>
          <p:cNvPicPr>
            <a:picLocks noChangeAspect="1"/>
          </p:cNvPicPr>
          <p:nvPr/>
        </p:nvPicPr>
        <p:blipFill>
          <a:blip r:embed="rId2"/>
          <a:stretch>
            <a:fillRect/>
          </a:stretch>
        </p:blipFill>
        <p:spPr>
          <a:xfrm>
            <a:off x="304810" y="971731"/>
            <a:ext cx="6095990" cy="380999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10743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23" y="-788564"/>
            <a:ext cx="12192000" cy="6400800"/>
          </a:xfrm>
        </p:spPr>
        <p:txBody>
          <a:bodyPr>
            <a:normAutofit/>
          </a:bodyPr>
          <a:lstStyle/>
          <a:p>
            <a:pPr algn="ctr"/>
            <a:r>
              <a:rPr lang="en-US" dirty="0"/>
              <a:t>We must become men and women of “discernment” </a:t>
            </a:r>
            <a:r>
              <a:rPr lang="en-US" i="1" dirty="0"/>
              <a:t>(Heb. 5:14) </a:t>
            </a:r>
            <a:r>
              <a:rPr lang="en-US" dirty="0"/>
              <a:t>who can see the “snares” of the Devil, identify them, and avoid his “traps”</a:t>
            </a:r>
            <a:br>
              <a:rPr lang="en-US" dirty="0"/>
            </a:br>
            <a:br>
              <a:rPr lang="en-US" dirty="0"/>
            </a:br>
            <a:r>
              <a:rPr lang="en-US" i="1" dirty="0"/>
              <a:t>“The Law of the Lord is a fountain of life, to depart from the snares of death…the fear of the Lord is a fountain of life, to depart from the snares of death…”</a:t>
            </a:r>
            <a:br>
              <a:rPr lang="en-US" dirty="0"/>
            </a:br>
            <a:endParaRPr lang="en-US" dirty="0"/>
          </a:p>
        </p:txBody>
      </p:sp>
      <p:pic>
        <p:nvPicPr>
          <p:cNvPr id="3" name="Picture 2"/>
          <p:cNvPicPr>
            <a:picLocks noChangeAspect="1"/>
          </p:cNvPicPr>
          <p:nvPr/>
        </p:nvPicPr>
        <p:blipFill>
          <a:blip r:embed="rId2"/>
          <a:stretch>
            <a:fillRect/>
          </a:stretch>
        </p:blipFill>
        <p:spPr>
          <a:xfrm>
            <a:off x="634482" y="4515402"/>
            <a:ext cx="3291712" cy="2193667"/>
          </a:xfrm>
          <a:prstGeom prst="rect">
            <a:avLst/>
          </a:prstGeom>
        </p:spPr>
      </p:pic>
      <p:pic>
        <p:nvPicPr>
          <p:cNvPr id="4" name="Picture 3"/>
          <p:cNvPicPr>
            <a:picLocks noChangeAspect="1"/>
          </p:cNvPicPr>
          <p:nvPr/>
        </p:nvPicPr>
        <p:blipFill>
          <a:blip r:embed="rId3"/>
          <a:stretch>
            <a:fillRect/>
          </a:stretch>
        </p:blipFill>
        <p:spPr>
          <a:xfrm>
            <a:off x="6764694" y="4219916"/>
            <a:ext cx="3265713" cy="2638084"/>
          </a:xfrm>
          <a:prstGeom prst="rect">
            <a:avLst/>
          </a:prstGeom>
        </p:spPr>
      </p:pic>
    </p:spTree>
    <p:extLst>
      <p:ext uri="{BB962C8B-B14F-4D97-AF65-F5344CB8AC3E}">
        <p14:creationId xmlns:p14="http://schemas.microsoft.com/office/powerpoint/2010/main" val="125039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90" y="189772"/>
            <a:ext cx="7717871" cy="4351338"/>
          </a:xfrm>
        </p:spPr>
        <p:txBody>
          <a:bodyPr>
            <a:normAutofit lnSpcReduction="10000"/>
          </a:bodyPr>
          <a:lstStyle/>
          <a:p>
            <a:pPr marL="0" indent="0" algn="ctr">
              <a:buNone/>
            </a:pPr>
            <a:r>
              <a:rPr lang="en-US" sz="3600" dirty="0"/>
              <a:t>We must avoid becoming entangled in Satan’s snares – </a:t>
            </a:r>
            <a:r>
              <a:rPr lang="en-US" sz="3600" i="1" dirty="0"/>
              <a:t>“After they have escaped the pollutions of the world through the knowledge of the Lord and Savior Jesus Christ, they are again entangled (snared) therein, and overcome, the latter end is worse with them than the beginning…” </a:t>
            </a:r>
          </a:p>
          <a:p>
            <a:pPr marL="0" indent="0" algn="ctr">
              <a:buNone/>
            </a:pPr>
            <a:r>
              <a:rPr lang="en-US" sz="3600" i="1" dirty="0"/>
              <a:t>(2 Peter 2:20)</a:t>
            </a:r>
          </a:p>
        </p:txBody>
      </p:sp>
      <p:pic>
        <p:nvPicPr>
          <p:cNvPr id="4" name="Picture 3"/>
          <p:cNvPicPr>
            <a:picLocks noChangeAspect="1"/>
          </p:cNvPicPr>
          <p:nvPr/>
        </p:nvPicPr>
        <p:blipFill>
          <a:blip r:embed="rId2"/>
          <a:stretch>
            <a:fillRect/>
          </a:stretch>
        </p:blipFill>
        <p:spPr>
          <a:xfrm>
            <a:off x="378788" y="4520656"/>
            <a:ext cx="6487311" cy="2242968"/>
          </a:xfrm>
          <a:prstGeom prst="rect">
            <a:avLst/>
          </a:prstGeom>
        </p:spPr>
      </p:pic>
      <p:pic>
        <p:nvPicPr>
          <p:cNvPr id="5" name="Picture 4"/>
          <p:cNvPicPr>
            <a:picLocks noChangeAspect="1"/>
          </p:cNvPicPr>
          <p:nvPr/>
        </p:nvPicPr>
        <p:blipFill>
          <a:blip r:embed="rId3"/>
          <a:stretch>
            <a:fillRect/>
          </a:stretch>
        </p:blipFill>
        <p:spPr>
          <a:xfrm>
            <a:off x="8325477" y="3671619"/>
            <a:ext cx="3348742" cy="3092005"/>
          </a:xfrm>
          <a:prstGeom prst="rect">
            <a:avLst/>
          </a:prstGeom>
        </p:spPr>
      </p:pic>
      <p:pic>
        <p:nvPicPr>
          <p:cNvPr id="6" name="Picture 5"/>
          <p:cNvPicPr>
            <a:picLocks noChangeAspect="1"/>
          </p:cNvPicPr>
          <p:nvPr/>
        </p:nvPicPr>
        <p:blipFill rotWithShape="1">
          <a:blip r:embed="rId4"/>
          <a:srcRect t="7095" r="9418"/>
          <a:stretch/>
        </p:blipFill>
        <p:spPr>
          <a:xfrm>
            <a:off x="8648077" y="189772"/>
            <a:ext cx="2542838" cy="3021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507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79" y="239290"/>
            <a:ext cx="11937534" cy="1325563"/>
          </a:xfrm>
        </p:spPr>
        <p:txBody>
          <a:bodyPr>
            <a:normAutofit fontScale="90000"/>
          </a:bodyPr>
          <a:lstStyle/>
          <a:p>
            <a:pPr algn="ctr"/>
            <a:r>
              <a:rPr lang="en-US" dirty="0"/>
              <a:t>Upon entering the promise land </a:t>
            </a:r>
            <a:br>
              <a:rPr lang="en-US" dirty="0"/>
            </a:br>
            <a:r>
              <a:rPr lang="en-US" dirty="0"/>
              <a:t>the Lord said to his chosen people </a:t>
            </a:r>
            <a:br>
              <a:rPr lang="en-US" dirty="0"/>
            </a:br>
            <a:r>
              <a:rPr lang="en-US" i="1" dirty="0"/>
              <a:t>“These nations shall be snares and traps unto you…”</a:t>
            </a:r>
          </a:p>
        </p:txBody>
      </p:sp>
      <p:pic>
        <p:nvPicPr>
          <p:cNvPr id="4" name="Picture 3"/>
          <p:cNvPicPr>
            <a:picLocks noChangeAspect="1"/>
          </p:cNvPicPr>
          <p:nvPr/>
        </p:nvPicPr>
        <p:blipFill>
          <a:blip r:embed="rId2"/>
          <a:stretch>
            <a:fillRect/>
          </a:stretch>
        </p:blipFill>
        <p:spPr>
          <a:xfrm>
            <a:off x="2131150" y="1963558"/>
            <a:ext cx="7404735" cy="4894442"/>
          </a:xfrm>
          <a:prstGeom prst="rect">
            <a:avLst/>
          </a:prstGeom>
        </p:spPr>
      </p:pic>
    </p:spTree>
    <p:extLst>
      <p:ext uri="{BB962C8B-B14F-4D97-AF65-F5344CB8AC3E}">
        <p14:creationId xmlns:p14="http://schemas.microsoft.com/office/powerpoint/2010/main" val="427863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0732" y="2766218"/>
            <a:ext cx="6309020" cy="1325563"/>
          </a:xfrm>
        </p:spPr>
        <p:txBody>
          <a:bodyPr>
            <a:noAutofit/>
          </a:bodyPr>
          <a:lstStyle/>
          <a:p>
            <a:pPr algn="ctr"/>
            <a:r>
              <a:rPr lang="en-US" dirty="0"/>
              <a:t>David said – </a:t>
            </a:r>
            <a:r>
              <a:rPr lang="en-US" i="1" dirty="0"/>
              <a:t>“My enemies seek after my life…they lay snares for me…they seek my hurt…they encourage themselves in this evil matter (laying of snares) they lay snares privately, they say; who shall see them…” </a:t>
            </a:r>
          </a:p>
        </p:txBody>
      </p:sp>
      <p:pic>
        <p:nvPicPr>
          <p:cNvPr id="4" name="Picture 3"/>
          <p:cNvPicPr>
            <a:picLocks noChangeAspect="1"/>
          </p:cNvPicPr>
          <p:nvPr/>
        </p:nvPicPr>
        <p:blipFill>
          <a:blip r:embed="rId2"/>
          <a:stretch>
            <a:fillRect/>
          </a:stretch>
        </p:blipFill>
        <p:spPr>
          <a:xfrm>
            <a:off x="0" y="0"/>
            <a:ext cx="5490793" cy="6858000"/>
          </a:xfrm>
          <a:prstGeom prst="rect">
            <a:avLst/>
          </a:prstGeom>
        </p:spPr>
      </p:pic>
    </p:spTree>
    <p:extLst>
      <p:ext uri="{BB962C8B-B14F-4D97-AF65-F5344CB8AC3E}">
        <p14:creationId xmlns:p14="http://schemas.microsoft.com/office/powerpoint/2010/main" val="424625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510" y="2279657"/>
            <a:ext cx="6309020" cy="1325563"/>
          </a:xfrm>
        </p:spPr>
        <p:txBody>
          <a:bodyPr>
            <a:noAutofit/>
          </a:bodyPr>
          <a:lstStyle/>
          <a:p>
            <a:pPr algn="ctr"/>
            <a:r>
              <a:rPr lang="en-US" b="1" dirty="0">
                <a:solidFill>
                  <a:srgbClr val="FFFF00"/>
                </a:solidFill>
              </a:rPr>
              <a:t>May David’s prayer </a:t>
            </a:r>
            <a:br>
              <a:rPr lang="en-US" b="1" dirty="0">
                <a:solidFill>
                  <a:srgbClr val="FFFF00"/>
                </a:solidFill>
              </a:rPr>
            </a:br>
            <a:r>
              <a:rPr lang="en-US" b="1" dirty="0">
                <a:solidFill>
                  <a:srgbClr val="FFFF00"/>
                </a:solidFill>
              </a:rPr>
              <a:t>be our prayer </a:t>
            </a:r>
            <a:br>
              <a:rPr lang="en-US" i="1" dirty="0"/>
            </a:br>
            <a:br>
              <a:rPr lang="en-US" i="1" dirty="0"/>
            </a:br>
            <a:r>
              <a:rPr lang="en-US" i="1" dirty="0"/>
              <a:t>“Keep me from the snares which they have laid for me…” (Psalm 141:9)</a:t>
            </a:r>
          </a:p>
        </p:txBody>
      </p:sp>
      <p:pic>
        <p:nvPicPr>
          <p:cNvPr id="4" name="Picture 3"/>
          <p:cNvPicPr>
            <a:picLocks noChangeAspect="1"/>
          </p:cNvPicPr>
          <p:nvPr/>
        </p:nvPicPr>
        <p:blipFill>
          <a:blip r:embed="rId2"/>
          <a:stretch>
            <a:fillRect/>
          </a:stretch>
        </p:blipFill>
        <p:spPr>
          <a:xfrm>
            <a:off x="0" y="0"/>
            <a:ext cx="5490793" cy="6858000"/>
          </a:xfrm>
          <a:prstGeom prst="rect">
            <a:avLst/>
          </a:prstGeom>
        </p:spPr>
      </p:pic>
    </p:spTree>
    <p:extLst>
      <p:ext uri="{BB962C8B-B14F-4D97-AF65-F5344CB8AC3E}">
        <p14:creationId xmlns:p14="http://schemas.microsoft.com/office/powerpoint/2010/main" val="329135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04" y="1591287"/>
            <a:ext cx="11630637" cy="1325563"/>
          </a:xfrm>
        </p:spPr>
        <p:txBody>
          <a:bodyPr>
            <a:normAutofit fontScale="90000"/>
          </a:bodyPr>
          <a:lstStyle/>
          <a:p>
            <a:pPr algn="ctr"/>
            <a:r>
              <a:rPr lang="en-US" b="1" dirty="0">
                <a:solidFill>
                  <a:srgbClr val="FFFF00"/>
                </a:solidFill>
              </a:rPr>
              <a:t>It is critical that this discernment be </a:t>
            </a:r>
            <a:br>
              <a:rPr lang="en-US" b="1" dirty="0">
                <a:solidFill>
                  <a:srgbClr val="FFFF00"/>
                </a:solidFill>
              </a:rPr>
            </a:br>
            <a:r>
              <a:rPr lang="en-US" b="1" dirty="0">
                <a:solidFill>
                  <a:srgbClr val="FFFF00"/>
                </a:solidFill>
              </a:rPr>
              <a:t>developed early in your Christian life  </a:t>
            </a:r>
            <a:br>
              <a:rPr lang="en-US" dirty="0"/>
            </a:br>
            <a:r>
              <a:rPr lang="en-US" i="1" dirty="0"/>
              <a:t>“I have written unto you young men because you are strong and the word of God abides in you and you have overcome the wicked one…” </a:t>
            </a:r>
            <a:br>
              <a:rPr lang="en-US" dirty="0"/>
            </a:br>
            <a:r>
              <a:rPr lang="en-US" dirty="0"/>
              <a:t> </a:t>
            </a:r>
            <a:r>
              <a:rPr lang="en-US" i="1" dirty="0"/>
              <a:t> “Submit yourselves therefore to God. Resist the devil, and he will flee from you.” (James 4:7)</a:t>
            </a:r>
            <a:br>
              <a:rPr lang="en-US" dirty="0"/>
            </a:br>
            <a:endParaRPr lang="en-US" dirty="0"/>
          </a:p>
        </p:txBody>
      </p:sp>
      <p:pic>
        <p:nvPicPr>
          <p:cNvPr id="4" name="Picture 3"/>
          <p:cNvPicPr>
            <a:picLocks noChangeAspect="1"/>
          </p:cNvPicPr>
          <p:nvPr/>
        </p:nvPicPr>
        <p:blipFill>
          <a:blip r:embed="rId2"/>
          <a:stretch>
            <a:fillRect/>
          </a:stretch>
        </p:blipFill>
        <p:spPr>
          <a:xfrm>
            <a:off x="3443937" y="4070609"/>
            <a:ext cx="5326224" cy="2787391"/>
          </a:xfrm>
          <a:prstGeom prst="rect">
            <a:avLst/>
          </a:prstGeom>
        </p:spPr>
      </p:pic>
    </p:spTree>
    <p:extLst>
      <p:ext uri="{BB962C8B-B14F-4D97-AF65-F5344CB8AC3E}">
        <p14:creationId xmlns:p14="http://schemas.microsoft.com/office/powerpoint/2010/main" val="12426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82" y="448502"/>
            <a:ext cx="10515600" cy="1325563"/>
          </a:xfrm>
        </p:spPr>
        <p:txBody>
          <a:bodyPr>
            <a:normAutofit/>
          </a:bodyPr>
          <a:lstStyle/>
          <a:p>
            <a:pPr algn="ctr"/>
            <a:r>
              <a:rPr lang="en-US" sz="4800" b="1" dirty="0">
                <a:latin typeface="Book Antiqua" panose="02040602050305030304" pitchFamily="18" charset="0"/>
              </a:rPr>
              <a:t>Six snares of the Devil</a:t>
            </a:r>
          </a:p>
        </p:txBody>
      </p:sp>
      <p:pic>
        <p:nvPicPr>
          <p:cNvPr id="5" name="Picture 4"/>
          <p:cNvPicPr>
            <a:picLocks noChangeAspect="1"/>
          </p:cNvPicPr>
          <p:nvPr/>
        </p:nvPicPr>
        <p:blipFill>
          <a:blip r:embed="rId2"/>
          <a:stretch>
            <a:fillRect/>
          </a:stretch>
        </p:blipFill>
        <p:spPr>
          <a:xfrm>
            <a:off x="1890379" y="2101262"/>
            <a:ext cx="8145235" cy="4598117"/>
          </a:xfrm>
          <a:prstGeom prst="rect">
            <a:avLst/>
          </a:prstGeom>
          <a:ln>
            <a:noFill/>
          </a:ln>
          <a:effectLst>
            <a:softEdge rad="112500"/>
          </a:effectLst>
        </p:spPr>
      </p:pic>
    </p:spTree>
    <p:extLst>
      <p:ext uri="{BB962C8B-B14F-4D97-AF65-F5344CB8AC3E}">
        <p14:creationId xmlns:p14="http://schemas.microsoft.com/office/powerpoint/2010/main" val="219370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956"/>
            <a:ext cx="10515600" cy="1325563"/>
          </a:xfrm>
        </p:spPr>
        <p:txBody>
          <a:bodyPr/>
          <a:lstStyle/>
          <a:p>
            <a:pPr algn="ctr"/>
            <a:r>
              <a:rPr lang="en-US" b="1" dirty="0">
                <a:solidFill>
                  <a:srgbClr val="FFFF00"/>
                </a:solidFill>
              </a:rPr>
              <a:t>1. The snare of pride: </a:t>
            </a:r>
            <a:r>
              <a:rPr lang="en-US" b="1" i="1" dirty="0">
                <a:solidFill>
                  <a:srgbClr val="FFFF00"/>
                </a:solidFill>
              </a:rPr>
              <a:t>1 Tim. 3:6-7</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201335" y="1375794"/>
            <a:ext cx="7080309" cy="4974672"/>
          </a:xfrm>
        </p:spPr>
        <p:txBody>
          <a:bodyPr>
            <a:normAutofit fontScale="92500" lnSpcReduction="20000"/>
          </a:bodyPr>
          <a:lstStyle/>
          <a:p>
            <a:pPr marL="0" indent="0">
              <a:buNone/>
            </a:pPr>
            <a:r>
              <a:rPr lang="en-US" sz="3600" dirty="0"/>
              <a:t>The snare of pride was the iniquity of Lucifer – </a:t>
            </a:r>
            <a:r>
              <a:rPr lang="en-US" sz="3600" i="1" dirty="0"/>
              <a:t>Isa. 14:12-15; Ezek. 28:10-15</a:t>
            </a:r>
          </a:p>
          <a:p>
            <a:pPr marL="0" indent="0">
              <a:buNone/>
            </a:pPr>
            <a:endParaRPr lang="en-US" sz="3600" i="1" dirty="0"/>
          </a:p>
          <a:p>
            <a:pPr marL="0" indent="0">
              <a:buNone/>
            </a:pPr>
            <a:r>
              <a:rPr lang="en-US" sz="3600" dirty="0"/>
              <a:t>Note: Satan is the originator of pride, and pride is definitely one of his most effective snares – </a:t>
            </a:r>
            <a:r>
              <a:rPr lang="en-US" sz="3600" i="1" dirty="0"/>
              <a:t>“Perfect until iniquity (pride) was  found in him…I will be like the most high…”</a:t>
            </a:r>
          </a:p>
          <a:p>
            <a:pPr marL="0" indent="0">
              <a:buNone/>
            </a:pPr>
            <a:endParaRPr lang="en-US" sz="3600" i="1" dirty="0"/>
          </a:p>
          <a:p>
            <a:pPr marL="0" indent="0">
              <a:buNone/>
            </a:pPr>
            <a:r>
              <a:rPr lang="en-US" sz="3600" i="1" dirty="0"/>
              <a:t>Jesus said – “I beheld Satan as lightning fall from heaven…” (Luke 10:18)</a:t>
            </a:r>
          </a:p>
          <a:p>
            <a:pPr marL="0" indent="0">
              <a:buNone/>
            </a:pPr>
            <a:endParaRPr lang="en-US" sz="3600" i="1" dirty="0"/>
          </a:p>
          <a:p>
            <a:endParaRPr lang="en-US" sz="3600" dirty="0"/>
          </a:p>
        </p:txBody>
      </p:sp>
      <p:pic>
        <p:nvPicPr>
          <p:cNvPr id="4" name="Picture 3"/>
          <p:cNvPicPr>
            <a:picLocks noChangeAspect="1"/>
          </p:cNvPicPr>
          <p:nvPr/>
        </p:nvPicPr>
        <p:blipFill>
          <a:blip r:embed="rId2"/>
          <a:stretch>
            <a:fillRect/>
          </a:stretch>
        </p:blipFill>
        <p:spPr>
          <a:xfrm>
            <a:off x="7550091" y="1020014"/>
            <a:ext cx="4348294" cy="5686231"/>
          </a:xfrm>
          <a:prstGeom prst="rect">
            <a:avLst/>
          </a:prstGeom>
        </p:spPr>
      </p:pic>
    </p:spTree>
    <p:extLst>
      <p:ext uri="{BB962C8B-B14F-4D97-AF65-F5344CB8AC3E}">
        <p14:creationId xmlns:p14="http://schemas.microsoft.com/office/powerpoint/2010/main" val="204257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17)</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532" y="1603723"/>
            <a:ext cx="10515600" cy="1325563"/>
          </a:xfrm>
        </p:spPr>
        <p:txBody>
          <a:bodyPr>
            <a:normAutofit fontScale="90000"/>
          </a:bodyPr>
          <a:lstStyle/>
          <a:p>
            <a:pPr algn="ctr"/>
            <a:r>
              <a:rPr lang="en-US" sz="4900" b="1" dirty="0">
                <a:solidFill>
                  <a:srgbClr val="FFFF00"/>
                </a:solidFill>
              </a:rPr>
              <a:t>The snare of pride is a terrible sin </a:t>
            </a:r>
            <a:br>
              <a:rPr lang="en-US" sz="4900" b="1" dirty="0">
                <a:solidFill>
                  <a:srgbClr val="FFFF00"/>
                </a:solidFill>
              </a:rPr>
            </a:br>
            <a:r>
              <a:rPr lang="en-US" sz="4900" b="1" dirty="0">
                <a:solidFill>
                  <a:srgbClr val="FFFF00"/>
                </a:solidFill>
              </a:rPr>
              <a:t>that will destroy a man </a:t>
            </a:r>
            <a:br>
              <a:rPr lang="en-US" dirty="0">
                <a:solidFill>
                  <a:srgbClr val="FFFF00"/>
                </a:solidFill>
              </a:rPr>
            </a:br>
            <a:br>
              <a:rPr lang="en-US" dirty="0">
                <a:solidFill>
                  <a:srgbClr val="FFFF00"/>
                </a:solidFill>
              </a:rPr>
            </a:br>
            <a:r>
              <a:rPr lang="en-US" i="1" dirty="0">
                <a:solidFill>
                  <a:srgbClr val="FFFF00"/>
                </a:solidFill>
              </a:rPr>
              <a:t>“Pride </a:t>
            </a:r>
            <a:r>
              <a:rPr lang="en-US" i="1" dirty="0" err="1">
                <a:solidFill>
                  <a:srgbClr val="FFFF00"/>
                </a:solidFill>
              </a:rPr>
              <a:t>goeth</a:t>
            </a:r>
            <a:r>
              <a:rPr lang="en-US" i="1" dirty="0">
                <a:solidFill>
                  <a:srgbClr val="FFFF00"/>
                </a:solidFill>
              </a:rPr>
              <a:t> before destruction…a mans pride shall bring him low…”</a:t>
            </a:r>
            <a:br>
              <a:rPr lang="en-US" dirty="0">
                <a:solidFill>
                  <a:srgbClr val="FFFF00"/>
                </a:solidFill>
              </a:rPr>
            </a:b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184558" y="3540153"/>
            <a:ext cx="11202798" cy="3928713"/>
          </a:xfrm>
        </p:spPr>
        <p:txBody>
          <a:bodyPr>
            <a:normAutofit/>
          </a:bodyPr>
          <a:lstStyle/>
          <a:p>
            <a:pPr marL="0" indent="0">
              <a:buNone/>
            </a:pPr>
            <a:r>
              <a:rPr lang="en-US" sz="4000" dirty="0"/>
              <a:t>Selected Scriptures: </a:t>
            </a:r>
            <a:r>
              <a:rPr lang="en-US" sz="4000" i="1" dirty="0"/>
              <a:t>Prov. 8:13; 11:2; 13:10; 14:3; 16:18; 29:23; I John 2:16; James 4:6, 10; I Pet. 5:6; Col. 3:12; I Tim. 6:4 </a:t>
            </a:r>
          </a:p>
        </p:txBody>
      </p:sp>
      <p:pic>
        <p:nvPicPr>
          <p:cNvPr id="4" name="Picture 3"/>
          <p:cNvPicPr>
            <a:picLocks noChangeAspect="1"/>
          </p:cNvPicPr>
          <p:nvPr/>
        </p:nvPicPr>
        <p:blipFill>
          <a:blip r:embed="rId2"/>
          <a:stretch>
            <a:fillRect/>
          </a:stretch>
        </p:blipFill>
        <p:spPr>
          <a:xfrm>
            <a:off x="6103094" y="4906346"/>
            <a:ext cx="4379021" cy="1951653"/>
          </a:xfrm>
          <a:prstGeom prst="rect">
            <a:avLst/>
          </a:prstGeom>
        </p:spPr>
      </p:pic>
    </p:spTree>
    <p:extLst>
      <p:ext uri="{BB962C8B-B14F-4D97-AF65-F5344CB8AC3E}">
        <p14:creationId xmlns:p14="http://schemas.microsoft.com/office/powerpoint/2010/main" val="254308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59"/>
          <a:stretch/>
        </p:blipFill>
        <p:spPr>
          <a:xfrm>
            <a:off x="7382313" y="1560586"/>
            <a:ext cx="4734187" cy="4066491"/>
          </a:xfrm>
          <a:prstGeom prst="rect">
            <a:avLst/>
          </a:prstGeom>
        </p:spPr>
      </p:pic>
      <p:sp>
        <p:nvSpPr>
          <p:cNvPr id="2" name="Title 1"/>
          <p:cNvSpPr>
            <a:spLocks noGrp="1"/>
          </p:cNvSpPr>
          <p:nvPr>
            <p:ph type="title"/>
          </p:nvPr>
        </p:nvSpPr>
        <p:spPr/>
        <p:txBody>
          <a:bodyPr/>
          <a:lstStyle/>
          <a:p>
            <a:pPr algn="ctr"/>
            <a:r>
              <a:rPr lang="en-US" b="1" dirty="0">
                <a:solidFill>
                  <a:srgbClr val="FFFF00"/>
                </a:solidFill>
              </a:rPr>
              <a:t>2. The snare of riches: </a:t>
            </a:r>
            <a:r>
              <a:rPr lang="en-US" b="1" i="1" dirty="0">
                <a:solidFill>
                  <a:srgbClr val="FFFF00"/>
                </a:solidFill>
              </a:rPr>
              <a:t>1 Tim. 6:6-12, 17-19</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75500" y="1342239"/>
            <a:ext cx="7248089" cy="4834724"/>
          </a:xfrm>
        </p:spPr>
        <p:txBody>
          <a:bodyPr>
            <a:normAutofit lnSpcReduction="10000"/>
          </a:bodyPr>
          <a:lstStyle/>
          <a:p>
            <a:endParaRPr lang="en-US" sz="3600" dirty="0"/>
          </a:p>
          <a:p>
            <a:r>
              <a:rPr lang="en-US" sz="3600" dirty="0"/>
              <a:t>The snare of riches will keep a man from being saved – </a:t>
            </a:r>
            <a:r>
              <a:rPr lang="en-US" sz="3600" i="1" dirty="0"/>
              <a:t>Mark 10:23-27 </a:t>
            </a:r>
            <a:endParaRPr lang="en-US" sz="3600" dirty="0"/>
          </a:p>
          <a:p>
            <a:r>
              <a:rPr lang="en-US" sz="3600" dirty="0"/>
              <a:t> The snare of riches will keep a believer from serving the Lord  – </a:t>
            </a:r>
            <a:r>
              <a:rPr lang="en-US" sz="3600" i="1" dirty="0"/>
              <a:t>“No man can serve two masters…you can not serve God and money…The cares of this world and the deceitfulness of riches choke the word and he </a:t>
            </a:r>
            <a:r>
              <a:rPr lang="en-US" sz="3600" i="1" dirty="0" err="1"/>
              <a:t>becometh</a:t>
            </a:r>
            <a:r>
              <a:rPr lang="en-US" sz="3600" i="1" dirty="0"/>
              <a:t> unfruitful…”</a:t>
            </a:r>
          </a:p>
          <a:p>
            <a:endParaRPr lang="en-US" sz="3600" dirty="0"/>
          </a:p>
        </p:txBody>
      </p:sp>
      <p:pic>
        <p:nvPicPr>
          <p:cNvPr id="5" name="Picture 4"/>
          <p:cNvPicPr>
            <a:picLocks noChangeAspect="1"/>
          </p:cNvPicPr>
          <p:nvPr/>
        </p:nvPicPr>
        <p:blipFill rotWithShape="1">
          <a:blip r:embed="rId3"/>
          <a:srcRect l="7212" t="20"/>
          <a:stretch/>
        </p:blipFill>
        <p:spPr>
          <a:xfrm>
            <a:off x="7382313" y="1535186"/>
            <a:ext cx="4734187" cy="4091891"/>
          </a:xfrm>
          <a:prstGeom prst="rect">
            <a:avLst/>
          </a:prstGeom>
        </p:spPr>
      </p:pic>
    </p:spTree>
    <p:extLst>
      <p:ext uri="{BB962C8B-B14F-4D97-AF65-F5344CB8AC3E}">
        <p14:creationId xmlns:p14="http://schemas.microsoft.com/office/powerpoint/2010/main" val="98704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558" y="562062"/>
            <a:ext cx="6610525" cy="5614901"/>
          </a:xfrm>
        </p:spPr>
        <p:txBody>
          <a:bodyPr>
            <a:normAutofit lnSpcReduction="10000"/>
          </a:bodyPr>
          <a:lstStyle/>
          <a:p>
            <a:pPr marL="0" indent="0" algn="ctr">
              <a:buNone/>
            </a:pPr>
            <a:r>
              <a:rPr lang="en-US" sz="3600" dirty="0"/>
              <a:t>It’s possible for a person to be rich and not love money, but such a one is rare – </a:t>
            </a:r>
            <a:r>
              <a:rPr lang="en-US" sz="3600" i="1" dirty="0"/>
              <a:t>I John 2:16-17 </a:t>
            </a:r>
          </a:p>
          <a:p>
            <a:pPr marL="0" indent="0" algn="ctr">
              <a:buNone/>
            </a:pPr>
            <a:endParaRPr lang="en-US" sz="3600" i="1" dirty="0"/>
          </a:p>
          <a:p>
            <a:pPr marL="0" indent="0" algn="ctr">
              <a:buNone/>
            </a:pPr>
            <a:r>
              <a:rPr lang="en-US" sz="3600" i="1" dirty="0"/>
              <a:t>“Beware of covetousness…set your affection on things above not on things on the earth…look not on the things that are seen, but on the things that are not seen.  For the things which are seen are temporal, but the things which are not seen are eternal…” </a:t>
            </a:r>
          </a:p>
          <a:p>
            <a:endParaRPr lang="en-US" sz="3600" dirty="0"/>
          </a:p>
        </p:txBody>
      </p:sp>
      <p:pic>
        <p:nvPicPr>
          <p:cNvPr id="4" name="Picture 3"/>
          <p:cNvPicPr>
            <a:picLocks noChangeAspect="1"/>
          </p:cNvPicPr>
          <p:nvPr/>
        </p:nvPicPr>
        <p:blipFill>
          <a:blip r:embed="rId2"/>
          <a:stretch>
            <a:fillRect/>
          </a:stretch>
        </p:blipFill>
        <p:spPr>
          <a:xfrm>
            <a:off x="7180599" y="74645"/>
            <a:ext cx="4796797" cy="49172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9147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116" y="109057"/>
            <a:ext cx="10984684" cy="1581631"/>
          </a:xfrm>
        </p:spPr>
        <p:txBody>
          <a:bodyPr/>
          <a:lstStyle/>
          <a:p>
            <a:pPr algn="ctr"/>
            <a:r>
              <a:rPr lang="en-US" b="1" dirty="0">
                <a:solidFill>
                  <a:srgbClr val="FFFF00"/>
                </a:solidFill>
              </a:rPr>
              <a:t>3. The snare of spiritual apathy – </a:t>
            </a:r>
            <a:r>
              <a:rPr lang="en-US" b="1" i="1" dirty="0">
                <a:solidFill>
                  <a:srgbClr val="FFFF00"/>
                </a:solidFill>
              </a:rPr>
              <a:t>2 Tim. 2:26</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92279" y="1093529"/>
            <a:ext cx="12099721" cy="4995337"/>
          </a:xfrm>
        </p:spPr>
        <p:txBody>
          <a:bodyPr>
            <a:normAutofit/>
          </a:bodyPr>
          <a:lstStyle/>
          <a:p>
            <a:pPr marL="0" indent="0">
              <a:buNone/>
            </a:pPr>
            <a:r>
              <a:rPr lang="en-US" sz="3600" dirty="0"/>
              <a:t>The word “Recover” “Awake up” </a:t>
            </a:r>
            <a:r>
              <a:rPr lang="en-US" sz="3600" i="1" dirty="0"/>
              <a:t>“…that they may recover (awake) themselves out of the snare of the devil…”</a:t>
            </a:r>
          </a:p>
          <a:p>
            <a:pPr marL="0" indent="0">
              <a:buNone/>
            </a:pPr>
            <a:r>
              <a:rPr lang="en-US" sz="3600" dirty="0"/>
              <a:t>The snare of spiritual apathy has been used effectively by Satan to hinder spiritual growth and the spread of the Gospel </a:t>
            </a:r>
            <a:r>
              <a:rPr lang="en-US" sz="3600" i="1" dirty="0"/>
              <a:t>–               1 Cor.15:34  “Awake to righteousness, and sin not; for some have not the knowledge of God: I speak this to your shame.”</a:t>
            </a:r>
          </a:p>
          <a:p>
            <a:pPr marL="0" indent="0">
              <a:buNone/>
            </a:pPr>
            <a:endParaRPr lang="en-US" sz="3600" i="1" dirty="0"/>
          </a:p>
          <a:p>
            <a:endParaRPr lang="en-US" sz="3600" dirty="0"/>
          </a:p>
        </p:txBody>
      </p:sp>
      <p:pic>
        <p:nvPicPr>
          <p:cNvPr id="4" name="Picture 3"/>
          <p:cNvPicPr>
            <a:picLocks noChangeAspect="1"/>
          </p:cNvPicPr>
          <p:nvPr/>
        </p:nvPicPr>
        <p:blipFill>
          <a:blip r:embed="rId2"/>
          <a:stretch>
            <a:fillRect/>
          </a:stretch>
        </p:blipFill>
        <p:spPr>
          <a:xfrm>
            <a:off x="3470989" y="4312288"/>
            <a:ext cx="4836852" cy="2545712"/>
          </a:xfrm>
          <a:prstGeom prst="rect">
            <a:avLst/>
          </a:prstGeom>
        </p:spPr>
      </p:pic>
    </p:spTree>
    <p:extLst>
      <p:ext uri="{BB962C8B-B14F-4D97-AF65-F5344CB8AC3E}">
        <p14:creationId xmlns:p14="http://schemas.microsoft.com/office/powerpoint/2010/main" val="315850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01" y="209725"/>
            <a:ext cx="11987868" cy="6858000"/>
          </a:xfrm>
        </p:spPr>
        <p:txBody>
          <a:bodyPr>
            <a:normAutofit/>
          </a:bodyPr>
          <a:lstStyle/>
          <a:p>
            <a:pPr marL="0" indent="0" algn="ctr">
              <a:buNone/>
            </a:pPr>
            <a:r>
              <a:rPr lang="en-US" sz="4000" dirty="0"/>
              <a:t>The snare of spiritual apathy is a snare that we must “recover” ourselves out of every day </a:t>
            </a:r>
          </a:p>
          <a:p>
            <a:pPr marL="0" indent="0" algn="ctr">
              <a:buNone/>
            </a:pPr>
            <a:endParaRPr lang="en-US" sz="4000" dirty="0"/>
          </a:p>
          <a:p>
            <a:r>
              <a:rPr lang="en-US" sz="4000" i="1" dirty="0"/>
              <a:t>“It is high time to awake out of sleep…” (Rom. 13:11)</a:t>
            </a:r>
          </a:p>
          <a:p>
            <a:r>
              <a:rPr lang="en-US" sz="4000" i="1" dirty="0"/>
              <a:t>“Awake to righteousness and sin not…” (1 Cor. 15:34)</a:t>
            </a:r>
          </a:p>
          <a:p>
            <a:r>
              <a:rPr lang="en-US" sz="4000" i="1" dirty="0"/>
              <a:t>“Awake thou that </a:t>
            </a:r>
            <a:r>
              <a:rPr lang="en-US" sz="4000" i="1" dirty="0" err="1"/>
              <a:t>sleepest</a:t>
            </a:r>
            <a:r>
              <a:rPr lang="en-US" sz="4000" i="1" dirty="0"/>
              <a:t> …” (Eph. 5:14)</a:t>
            </a:r>
          </a:p>
          <a:p>
            <a:endParaRPr lang="en-US" sz="4000" dirty="0"/>
          </a:p>
        </p:txBody>
      </p:sp>
      <p:pic>
        <p:nvPicPr>
          <p:cNvPr id="4" name="Picture 3"/>
          <p:cNvPicPr>
            <a:picLocks noChangeAspect="1"/>
          </p:cNvPicPr>
          <p:nvPr/>
        </p:nvPicPr>
        <p:blipFill>
          <a:blip r:embed="rId2"/>
          <a:stretch>
            <a:fillRect/>
          </a:stretch>
        </p:blipFill>
        <p:spPr>
          <a:xfrm>
            <a:off x="8067705" y="4268116"/>
            <a:ext cx="3676707" cy="2438882"/>
          </a:xfrm>
          <a:prstGeom prst="rect">
            <a:avLst/>
          </a:prstGeom>
        </p:spPr>
      </p:pic>
    </p:spTree>
    <p:extLst>
      <p:ext uri="{BB962C8B-B14F-4D97-AF65-F5344CB8AC3E}">
        <p14:creationId xmlns:p14="http://schemas.microsoft.com/office/powerpoint/2010/main" val="17103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1)">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heel(1)">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976" y="0"/>
            <a:ext cx="10515600" cy="1325563"/>
          </a:xfrm>
        </p:spPr>
        <p:txBody>
          <a:bodyPr/>
          <a:lstStyle/>
          <a:p>
            <a:pPr algn="ctr"/>
            <a:r>
              <a:rPr lang="en-US" b="1" dirty="0">
                <a:solidFill>
                  <a:srgbClr val="FFFF00"/>
                </a:solidFill>
              </a:rPr>
              <a:t>4. The snare of idolatry: </a:t>
            </a:r>
            <a:r>
              <a:rPr lang="en-US" b="1" i="1" dirty="0">
                <a:solidFill>
                  <a:srgbClr val="FFFF00"/>
                </a:solidFill>
              </a:rPr>
              <a:t>Judges 8:27</a:t>
            </a:r>
          </a:p>
        </p:txBody>
      </p:sp>
      <p:sp>
        <p:nvSpPr>
          <p:cNvPr id="3" name="Content Placeholder 2"/>
          <p:cNvSpPr>
            <a:spLocks noGrp="1"/>
          </p:cNvSpPr>
          <p:nvPr>
            <p:ph idx="1"/>
          </p:nvPr>
        </p:nvSpPr>
        <p:spPr>
          <a:xfrm>
            <a:off x="100668" y="1325564"/>
            <a:ext cx="12091332" cy="2399148"/>
          </a:xfrm>
        </p:spPr>
        <p:txBody>
          <a:bodyPr>
            <a:normAutofit/>
          </a:bodyPr>
          <a:lstStyle/>
          <a:p>
            <a:pPr marL="0" indent="0">
              <a:buNone/>
            </a:pPr>
            <a:r>
              <a:rPr lang="en-US" sz="3600" i="1" dirty="0"/>
              <a:t>(Judges 8:27) “And Gideon made an ephod thereof, and put it in his city, even in </a:t>
            </a:r>
            <a:r>
              <a:rPr lang="en-US" sz="3600" i="1" dirty="0" err="1"/>
              <a:t>Ophrah</a:t>
            </a:r>
            <a:r>
              <a:rPr lang="en-US" sz="3600" i="1" dirty="0"/>
              <a:t>: and all Israel went thither a whoring after it: which thing became a </a:t>
            </a:r>
            <a:r>
              <a:rPr lang="en-US" sz="3600" i="1" u="sng" dirty="0"/>
              <a:t>snare</a:t>
            </a:r>
            <a:r>
              <a:rPr lang="en-US" sz="3600" i="1" dirty="0"/>
              <a:t> unto Gideon, and to his house.”</a:t>
            </a:r>
          </a:p>
        </p:txBody>
      </p:sp>
      <p:pic>
        <p:nvPicPr>
          <p:cNvPr id="5" name="Picture 4"/>
          <p:cNvPicPr>
            <a:picLocks noChangeAspect="1"/>
          </p:cNvPicPr>
          <p:nvPr/>
        </p:nvPicPr>
        <p:blipFill>
          <a:blip r:embed="rId2"/>
          <a:stretch>
            <a:fillRect/>
          </a:stretch>
        </p:blipFill>
        <p:spPr>
          <a:xfrm>
            <a:off x="3524059" y="3101517"/>
            <a:ext cx="4647617" cy="3603691"/>
          </a:xfrm>
          <a:prstGeom prst="rect">
            <a:avLst/>
          </a:prstGeom>
          <a:ln>
            <a:noFill/>
          </a:ln>
          <a:effectLst>
            <a:softEdge rad="112500"/>
          </a:effectLst>
        </p:spPr>
      </p:pic>
      <p:pic>
        <p:nvPicPr>
          <p:cNvPr id="4" name="Picture 3"/>
          <p:cNvPicPr>
            <a:picLocks noChangeAspect="1"/>
          </p:cNvPicPr>
          <p:nvPr/>
        </p:nvPicPr>
        <p:blipFill rotWithShape="1">
          <a:blip r:embed="rId3"/>
          <a:srcRect t="13328" r="2454" b="13571"/>
          <a:stretch/>
        </p:blipFill>
        <p:spPr>
          <a:xfrm>
            <a:off x="3580883" y="3101517"/>
            <a:ext cx="4761785" cy="3586074"/>
          </a:xfrm>
          <a:prstGeom prst="rect">
            <a:avLst/>
          </a:prstGeom>
          <a:ln>
            <a:noFill/>
          </a:ln>
          <a:effectLst>
            <a:softEdge rad="112500"/>
          </a:effectLst>
        </p:spPr>
      </p:pic>
    </p:spTree>
    <p:extLst>
      <p:ext uri="{BB962C8B-B14F-4D97-AF65-F5344CB8AC3E}">
        <p14:creationId xmlns:p14="http://schemas.microsoft.com/office/powerpoint/2010/main" val="119654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585" y="155211"/>
            <a:ext cx="7511415" cy="6410130"/>
          </a:xfrm>
        </p:spPr>
        <p:txBody>
          <a:bodyPr>
            <a:noAutofit/>
          </a:bodyPr>
          <a:lstStyle/>
          <a:p>
            <a:pPr marL="0" indent="0" algn="ctr">
              <a:buNone/>
            </a:pPr>
            <a:r>
              <a:rPr lang="en-US" sz="3600" b="1" dirty="0">
                <a:solidFill>
                  <a:srgbClr val="FFFF00"/>
                </a:solidFill>
              </a:rPr>
              <a:t>Ephod</a:t>
            </a:r>
          </a:p>
          <a:p>
            <a:pPr marL="0" indent="0" algn="ctr">
              <a:buNone/>
            </a:pPr>
            <a:r>
              <a:rPr lang="en-US" sz="3600" dirty="0"/>
              <a:t>On the outside of the breastplate and placed in gold settings were twelve precious stones in four rows of </a:t>
            </a:r>
          </a:p>
          <a:p>
            <a:pPr marL="0" indent="0" algn="ctr">
              <a:buNone/>
            </a:pPr>
            <a:r>
              <a:rPr lang="en-US" sz="3600" dirty="0"/>
              <a:t>three stones each. </a:t>
            </a:r>
          </a:p>
          <a:p>
            <a:pPr marL="0" indent="0" algn="ctr">
              <a:buNone/>
            </a:pPr>
            <a:r>
              <a:rPr lang="en-US" sz="3600" dirty="0"/>
              <a:t>On each of the stones was inscribed the name of one of the tribes of Israel, in the order of their births, as was the case with the onyx stones on the shoulders. </a:t>
            </a:r>
            <a:r>
              <a:rPr lang="en-US" sz="3600" i="1" dirty="0"/>
              <a:t>(see Exod. 28:10)</a:t>
            </a:r>
          </a:p>
          <a:p>
            <a:pPr marL="0" indent="0" algn="ctr">
              <a:buNone/>
            </a:pPr>
            <a:r>
              <a:rPr lang="en-US" sz="3600" dirty="0"/>
              <a:t>The order and names of the stones are listed in (</a:t>
            </a:r>
            <a:r>
              <a:rPr lang="en-US" sz="3600" i="1" dirty="0"/>
              <a:t>Exod. 28:17-20).</a:t>
            </a:r>
          </a:p>
        </p:txBody>
      </p:sp>
      <p:pic>
        <p:nvPicPr>
          <p:cNvPr id="4" name="Picture 3"/>
          <p:cNvPicPr>
            <a:picLocks noChangeAspect="1"/>
          </p:cNvPicPr>
          <p:nvPr/>
        </p:nvPicPr>
        <p:blipFill>
          <a:blip r:embed="rId2"/>
          <a:stretch>
            <a:fillRect/>
          </a:stretch>
        </p:blipFill>
        <p:spPr>
          <a:xfrm>
            <a:off x="0" y="0"/>
            <a:ext cx="4680585" cy="6858000"/>
          </a:xfrm>
          <a:prstGeom prst="rect">
            <a:avLst/>
          </a:prstGeom>
        </p:spPr>
      </p:pic>
    </p:spTree>
    <p:extLst>
      <p:ext uri="{BB962C8B-B14F-4D97-AF65-F5344CB8AC3E}">
        <p14:creationId xmlns:p14="http://schemas.microsoft.com/office/powerpoint/2010/main" val="424491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428994"/>
            <a:ext cx="10515600" cy="1325563"/>
          </a:xfrm>
        </p:spPr>
        <p:txBody>
          <a:bodyPr>
            <a:normAutofit fontScale="90000"/>
          </a:bodyPr>
          <a:lstStyle/>
          <a:p>
            <a:pPr algn="ctr"/>
            <a:r>
              <a:rPr lang="en-US" i="1" dirty="0"/>
              <a:t>“Thou shalt have no other gods before me. Thou shalt not make unto thee any graven image, or any likeness of any thing that is in heaven above, or that is in the earth beneath, or that is in the water under the earth: Thou shalt not bow down thyself to them, nor serve them: for I the LORD thy God am a jealous God.” (Exodus 20:3-5) </a:t>
            </a:r>
          </a:p>
        </p:txBody>
      </p:sp>
      <p:pic>
        <p:nvPicPr>
          <p:cNvPr id="3" name="Picture 2"/>
          <p:cNvPicPr>
            <a:picLocks noChangeAspect="1"/>
          </p:cNvPicPr>
          <p:nvPr/>
        </p:nvPicPr>
        <p:blipFill>
          <a:blip r:embed="rId2"/>
          <a:stretch>
            <a:fillRect/>
          </a:stretch>
        </p:blipFill>
        <p:spPr>
          <a:xfrm>
            <a:off x="193963" y="4143664"/>
            <a:ext cx="3931227" cy="2620818"/>
          </a:xfrm>
          <a:prstGeom prst="rect">
            <a:avLst/>
          </a:prstGeom>
        </p:spPr>
      </p:pic>
      <p:pic>
        <p:nvPicPr>
          <p:cNvPr id="4" name="Picture 3"/>
          <p:cNvPicPr>
            <a:picLocks noChangeAspect="1"/>
          </p:cNvPicPr>
          <p:nvPr/>
        </p:nvPicPr>
        <p:blipFill>
          <a:blip r:embed="rId3"/>
          <a:stretch>
            <a:fillRect/>
          </a:stretch>
        </p:blipFill>
        <p:spPr>
          <a:xfrm>
            <a:off x="7128548" y="4143664"/>
            <a:ext cx="3494424" cy="2620818"/>
          </a:xfrm>
          <a:prstGeom prst="rect">
            <a:avLst/>
          </a:prstGeom>
        </p:spPr>
      </p:pic>
    </p:spTree>
    <p:extLst>
      <p:ext uri="{BB962C8B-B14F-4D97-AF65-F5344CB8AC3E}">
        <p14:creationId xmlns:p14="http://schemas.microsoft.com/office/powerpoint/2010/main" val="3040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480" y="2929913"/>
            <a:ext cx="6605155" cy="1325563"/>
          </a:xfrm>
        </p:spPr>
        <p:txBody>
          <a:bodyPr>
            <a:noAutofit/>
          </a:bodyPr>
          <a:lstStyle/>
          <a:p>
            <a:pPr algn="ctr"/>
            <a:r>
              <a:rPr lang="en-US" i="1" dirty="0"/>
              <a:t> “Now while Paul waited for them at Athens, his spirit was stirred in him, when he saw the city wholly given to idolatry.” (Acts 17:16)</a:t>
            </a:r>
          </a:p>
        </p:txBody>
      </p:sp>
      <p:pic>
        <p:nvPicPr>
          <p:cNvPr id="4" name="Picture 3"/>
          <p:cNvPicPr>
            <a:picLocks noChangeAspect="1"/>
          </p:cNvPicPr>
          <p:nvPr/>
        </p:nvPicPr>
        <p:blipFill>
          <a:blip r:embed="rId2"/>
          <a:stretch>
            <a:fillRect/>
          </a:stretch>
        </p:blipFill>
        <p:spPr>
          <a:xfrm>
            <a:off x="493567" y="710079"/>
            <a:ext cx="3930028" cy="29475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456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1500"/>
            <a:ext cx="12107008" cy="6726116"/>
          </a:xfrm>
        </p:spPr>
        <p:txBody>
          <a:bodyPr>
            <a:normAutofit/>
          </a:bodyPr>
          <a:lstStyle/>
          <a:p>
            <a:pPr marL="0" indent="0">
              <a:buNone/>
            </a:pPr>
            <a:r>
              <a:rPr lang="en-US" sz="4000" dirty="0"/>
              <a:t>The snare of idolatry can also be when anything or anyone takes the place of God in our lives – </a:t>
            </a:r>
            <a:r>
              <a:rPr lang="en-US" sz="4000" i="1" dirty="0"/>
              <a:t>1 Cor. 10:14 “Wherefore, my dearly beloved, flee from idolatry.”</a:t>
            </a:r>
          </a:p>
          <a:p>
            <a:pPr marL="0" indent="0">
              <a:buNone/>
            </a:pPr>
            <a:endParaRPr lang="en-US" sz="4000" i="1" dirty="0"/>
          </a:p>
          <a:p>
            <a:pPr marL="0" indent="0">
              <a:buNone/>
            </a:pPr>
            <a:r>
              <a:rPr lang="en-US" sz="4000" dirty="0"/>
              <a:t>Note: To put anything above God in our thinking, living, planning, or in our love is to become idolatrous –            </a:t>
            </a:r>
            <a:r>
              <a:rPr lang="en-US" sz="4000" i="1" dirty="0"/>
              <a:t>Col. 3:5 “Mortify therefore your members which are upon the earth; fornication, uncleanness, inordinate affection, evil concupiscence, and covetousness, which is idolatry.”              </a:t>
            </a:r>
          </a:p>
        </p:txBody>
      </p:sp>
    </p:spTree>
    <p:extLst>
      <p:ext uri="{BB962C8B-B14F-4D97-AF65-F5344CB8AC3E}">
        <p14:creationId xmlns:p14="http://schemas.microsoft.com/office/powerpoint/2010/main" val="191973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0885" y="0"/>
            <a:ext cx="10470229"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76024"/>
            <a:ext cx="9487032" cy="6324687"/>
          </a:xfrm>
          <a:prstGeom prst="rect">
            <a:avLst/>
          </a:prstGeom>
        </p:spPr>
      </p:pic>
      <p:sp>
        <p:nvSpPr>
          <p:cNvPr id="3" name="Rectangle 2"/>
          <p:cNvSpPr/>
          <p:nvPr/>
        </p:nvSpPr>
        <p:spPr>
          <a:xfrm>
            <a:off x="3833446" y="1778197"/>
            <a:ext cx="4747846" cy="2554545"/>
          </a:xfrm>
          <a:prstGeom prst="rect">
            <a:avLst/>
          </a:prstGeom>
        </p:spPr>
        <p:txBody>
          <a:bodyPr wrap="square">
            <a:spAutoFit/>
          </a:bodyPr>
          <a:lstStyle/>
          <a:p>
            <a:pPr algn="ctr"/>
            <a:r>
              <a:rPr lang="en-US" sz="4000" i="1" dirty="0">
                <a:effectLst>
                  <a:glow rad="101600">
                    <a:schemeClr val="bg1">
                      <a:alpha val="60000"/>
                    </a:schemeClr>
                  </a:glow>
                </a:effectLst>
              </a:rPr>
              <a:t>“Demas hath forsaken me, having loved this present world.” (2 Tim. 4:10)</a:t>
            </a:r>
          </a:p>
        </p:txBody>
      </p:sp>
    </p:spTree>
    <p:extLst>
      <p:ext uri="{BB962C8B-B14F-4D97-AF65-F5344CB8AC3E}">
        <p14:creationId xmlns:p14="http://schemas.microsoft.com/office/powerpoint/2010/main" val="89687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070" y="417878"/>
            <a:ext cx="10515600" cy="1325563"/>
          </a:xfrm>
        </p:spPr>
        <p:txBody>
          <a:bodyPr>
            <a:normAutofit fontScale="90000"/>
          </a:bodyPr>
          <a:lstStyle/>
          <a:p>
            <a:pPr algn="ctr"/>
            <a:r>
              <a:rPr lang="en-US" b="1" dirty="0">
                <a:solidFill>
                  <a:srgbClr val="FFFF00"/>
                </a:solidFill>
              </a:rPr>
              <a:t>The snare of idolatry is a very serious snare that must be avoided </a:t>
            </a:r>
            <a:r>
              <a:rPr lang="en-US" b="1" i="1" dirty="0">
                <a:solidFill>
                  <a:srgbClr val="FFFF00"/>
                </a:solidFill>
              </a:rPr>
              <a:t>“Keep yourselves from idols…”</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105508" y="1371600"/>
            <a:ext cx="12086492" cy="4805363"/>
          </a:xfrm>
        </p:spPr>
        <p:txBody>
          <a:bodyPr>
            <a:noAutofit/>
          </a:bodyPr>
          <a:lstStyle/>
          <a:p>
            <a:endParaRPr lang="en-US" sz="3600" dirty="0"/>
          </a:p>
          <a:p>
            <a:pPr marL="0" indent="0">
              <a:buNone/>
            </a:pPr>
            <a:r>
              <a:rPr lang="en-US" sz="3600" i="1" dirty="0"/>
              <a:t>1 Thess. 1:9 “For they themselves shew of us what manner of entering in we had unto you, and how ye turned to God from idols to serve the living and true God.”</a:t>
            </a:r>
          </a:p>
          <a:p>
            <a:pPr marL="0" indent="0">
              <a:buNone/>
            </a:pPr>
            <a:r>
              <a:rPr lang="en-US" sz="3600" i="1" dirty="0"/>
              <a:t>2 Cor. 6:16 “And what agreement hath the temple of God with idols? for ye are the temple of the living God; as God hath said, I will dwell in them, and walk in them; and I will be their God, and they shall be my people.”</a:t>
            </a:r>
          </a:p>
          <a:p>
            <a:pPr marL="0" indent="0">
              <a:buNone/>
            </a:pPr>
            <a:r>
              <a:rPr lang="en-US" sz="3600" i="1" dirty="0"/>
              <a:t>(see Rom. 1:18-21)</a:t>
            </a:r>
          </a:p>
          <a:p>
            <a:endParaRPr lang="en-US" sz="3600" dirty="0"/>
          </a:p>
        </p:txBody>
      </p:sp>
    </p:spTree>
    <p:extLst>
      <p:ext uri="{BB962C8B-B14F-4D97-AF65-F5344CB8AC3E}">
        <p14:creationId xmlns:p14="http://schemas.microsoft.com/office/powerpoint/2010/main" val="181746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lstStyle/>
          <a:p>
            <a:pPr algn="ctr"/>
            <a:r>
              <a:rPr lang="en-US" b="1" dirty="0">
                <a:solidFill>
                  <a:srgbClr val="FFFF00"/>
                </a:solidFill>
              </a:rPr>
              <a:t>5. The snare of the fear of man: </a:t>
            </a:r>
            <a:r>
              <a:rPr lang="en-US" b="1" i="1" dirty="0">
                <a:solidFill>
                  <a:srgbClr val="FFFF00"/>
                </a:solidFill>
              </a:rPr>
              <a:t>Prov. 29:25</a:t>
            </a:r>
          </a:p>
        </p:txBody>
      </p:sp>
      <p:sp>
        <p:nvSpPr>
          <p:cNvPr id="3" name="Content Placeholder 2"/>
          <p:cNvSpPr>
            <a:spLocks noGrp="1"/>
          </p:cNvSpPr>
          <p:nvPr>
            <p:ph idx="1"/>
          </p:nvPr>
        </p:nvSpPr>
        <p:spPr>
          <a:xfrm>
            <a:off x="105508" y="1541219"/>
            <a:ext cx="12086492" cy="5395912"/>
          </a:xfrm>
        </p:spPr>
        <p:txBody>
          <a:bodyPr>
            <a:normAutofit/>
          </a:bodyPr>
          <a:lstStyle/>
          <a:p>
            <a:pPr marL="0" indent="0">
              <a:buNone/>
            </a:pPr>
            <a:r>
              <a:rPr lang="en-US" sz="3600" dirty="0"/>
              <a:t>The snare of the fear of man is being more concerned about what man thinks of you then what God thinks of you – Reputation:</a:t>
            </a:r>
          </a:p>
        </p:txBody>
      </p:sp>
      <p:pic>
        <p:nvPicPr>
          <p:cNvPr id="4" name="Picture 3"/>
          <p:cNvPicPr>
            <a:picLocks noChangeAspect="1"/>
          </p:cNvPicPr>
          <p:nvPr/>
        </p:nvPicPr>
        <p:blipFill>
          <a:blip r:embed="rId2"/>
          <a:stretch>
            <a:fillRect/>
          </a:stretch>
        </p:blipFill>
        <p:spPr>
          <a:xfrm>
            <a:off x="4208317" y="2958811"/>
            <a:ext cx="5858474" cy="3668656"/>
          </a:xfrm>
          <a:prstGeom prst="rect">
            <a:avLst/>
          </a:prstGeom>
        </p:spPr>
      </p:pic>
    </p:spTree>
    <p:extLst>
      <p:ext uri="{BB962C8B-B14F-4D97-AF65-F5344CB8AC3E}">
        <p14:creationId xmlns:p14="http://schemas.microsoft.com/office/powerpoint/2010/main" val="334634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1" y="892664"/>
            <a:ext cx="10515600" cy="1325563"/>
          </a:xfrm>
        </p:spPr>
        <p:txBody>
          <a:bodyPr>
            <a:normAutofit fontScale="90000"/>
          </a:bodyPr>
          <a:lstStyle/>
          <a:p>
            <a:pPr algn="ctr"/>
            <a:r>
              <a:rPr lang="en-US" b="1" dirty="0">
                <a:solidFill>
                  <a:srgbClr val="FFFF00"/>
                </a:solidFill>
              </a:rPr>
              <a:t>Unsaved</a:t>
            </a:r>
            <a:r>
              <a:rPr lang="en-US" b="1" dirty="0"/>
              <a:t> </a:t>
            </a:r>
            <a:br>
              <a:rPr lang="en-US" dirty="0"/>
            </a:br>
            <a:br>
              <a:rPr lang="en-US" dirty="0"/>
            </a:br>
            <a:r>
              <a:rPr lang="en-US" i="1" dirty="0"/>
              <a:t>“Fear not them which kill the body but are not able to kill the souls: but rather fear him which is able to destroy both soul and body in hell..”</a:t>
            </a:r>
          </a:p>
        </p:txBody>
      </p:sp>
      <p:pic>
        <p:nvPicPr>
          <p:cNvPr id="4" name="Picture 3"/>
          <p:cNvPicPr>
            <a:picLocks noChangeAspect="1"/>
          </p:cNvPicPr>
          <p:nvPr/>
        </p:nvPicPr>
        <p:blipFill>
          <a:blip r:embed="rId2"/>
          <a:stretch>
            <a:fillRect/>
          </a:stretch>
        </p:blipFill>
        <p:spPr>
          <a:xfrm>
            <a:off x="2892669" y="3264856"/>
            <a:ext cx="7279232" cy="3494031"/>
          </a:xfrm>
          <a:prstGeom prst="rect">
            <a:avLst/>
          </a:prstGeom>
        </p:spPr>
      </p:pic>
    </p:spTree>
    <p:extLst>
      <p:ext uri="{BB962C8B-B14F-4D97-AF65-F5344CB8AC3E}">
        <p14:creationId xmlns:p14="http://schemas.microsoft.com/office/powerpoint/2010/main" val="87800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7" y="892663"/>
            <a:ext cx="11649807" cy="1325563"/>
          </a:xfrm>
        </p:spPr>
        <p:txBody>
          <a:bodyPr>
            <a:normAutofit fontScale="90000"/>
          </a:bodyPr>
          <a:lstStyle/>
          <a:p>
            <a:pPr algn="ctr"/>
            <a:r>
              <a:rPr lang="en-US" b="1" dirty="0">
                <a:solidFill>
                  <a:srgbClr val="FFFF00"/>
                </a:solidFill>
              </a:rPr>
              <a:t>Saved </a:t>
            </a:r>
            <a:br>
              <a:rPr lang="en-US" b="1" dirty="0">
                <a:solidFill>
                  <a:srgbClr val="FFFF00"/>
                </a:solidFill>
              </a:rPr>
            </a:br>
            <a:br>
              <a:rPr lang="en-US" dirty="0"/>
            </a:br>
            <a:r>
              <a:rPr lang="en-US" dirty="0"/>
              <a:t>Fear of man cause us to be ineffective in our service for Christ – </a:t>
            </a:r>
            <a:r>
              <a:rPr lang="en-US" i="1" dirty="0"/>
              <a:t>“Do I seek to please men? For if I yet pleased men, I should not be the servant of Christ…”</a:t>
            </a:r>
          </a:p>
        </p:txBody>
      </p:sp>
      <p:pic>
        <p:nvPicPr>
          <p:cNvPr id="4" name="Picture 3"/>
          <p:cNvPicPr>
            <a:picLocks noChangeAspect="1"/>
          </p:cNvPicPr>
          <p:nvPr/>
        </p:nvPicPr>
        <p:blipFill>
          <a:blip r:embed="rId2"/>
          <a:stretch>
            <a:fillRect/>
          </a:stretch>
        </p:blipFill>
        <p:spPr>
          <a:xfrm rot="20727014">
            <a:off x="678900" y="3845115"/>
            <a:ext cx="4297430" cy="2445089"/>
          </a:xfrm>
          <a:prstGeom prst="rect">
            <a:avLst/>
          </a:prstGeom>
        </p:spPr>
      </p:pic>
      <p:pic>
        <p:nvPicPr>
          <p:cNvPr id="5" name="Picture 4"/>
          <p:cNvPicPr>
            <a:picLocks noChangeAspect="1"/>
          </p:cNvPicPr>
          <p:nvPr/>
        </p:nvPicPr>
        <p:blipFill>
          <a:blip r:embed="rId3"/>
          <a:stretch>
            <a:fillRect/>
          </a:stretch>
        </p:blipFill>
        <p:spPr>
          <a:xfrm rot="1291292">
            <a:off x="7368494" y="3691530"/>
            <a:ext cx="3903178" cy="2611581"/>
          </a:xfrm>
          <a:prstGeom prst="rect">
            <a:avLst/>
          </a:prstGeom>
        </p:spPr>
      </p:pic>
    </p:spTree>
    <p:extLst>
      <p:ext uri="{BB962C8B-B14F-4D97-AF65-F5344CB8AC3E}">
        <p14:creationId xmlns:p14="http://schemas.microsoft.com/office/powerpoint/2010/main" val="72520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Two important truths to remember </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228600" y="1582615"/>
            <a:ext cx="8001000" cy="4594348"/>
          </a:xfrm>
        </p:spPr>
        <p:txBody>
          <a:bodyPr>
            <a:normAutofit/>
          </a:bodyPr>
          <a:lstStyle/>
          <a:p>
            <a:r>
              <a:rPr lang="en-US" sz="3600" dirty="0"/>
              <a:t>Remember Jesus’ example – </a:t>
            </a:r>
            <a:r>
              <a:rPr lang="en-US" sz="3600" i="1" dirty="0"/>
              <a:t>“He made himself of no reputation…”</a:t>
            </a:r>
          </a:p>
          <a:p>
            <a:pPr marL="0" indent="0">
              <a:buNone/>
            </a:pPr>
            <a:endParaRPr lang="en-US" sz="3600" i="1" dirty="0"/>
          </a:p>
          <a:p>
            <a:r>
              <a:rPr lang="en-US" sz="3600" dirty="0"/>
              <a:t>Remember God’s promise – </a:t>
            </a:r>
            <a:r>
              <a:rPr lang="en-US" sz="3600" i="1" dirty="0"/>
              <a:t>“The sufferings of this present time are not worthy to be compared with the glory which shall be revealed in us…”</a:t>
            </a:r>
          </a:p>
          <a:p>
            <a:endParaRPr lang="en-US" sz="3600" dirty="0"/>
          </a:p>
        </p:txBody>
      </p:sp>
      <p:pic>
        <p:nvPicPr>
          <p:cNvPr id="4" name="Picture 3"/>
          <p:cNvPicPr>
            <a:picLocks noChangeAspect="1"/>
          </p:cNvPicPr>
          <p:nvPr/>
        </p:nvPicPr>
        <p:blipFill rotWithShape="1">
          <a:blip r:embed="rId2"/>
          <a:srcRect l="50473" t="1148"/>
          <a:stretch/>
        </p:blipFill>
        <p:spPr>
          <a:xfrm>
            <a:off x="9091245" y="1027906"/>
            <a:ext cx="2573215" cy="3209986"/>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7803861" y="4264269"/>
            <a:ext cx="4141954" cy="2435469"/>
          </a:xfrm>
          <a:prstGeom prst="rect">
            <a:avLst/>
          </a:prstGeom>
          <a:ln>
            <a:noFill/>
          </a:ln>
          <a:effectLst>
            <a:softEdge rad="112500"/>
          </a:effectLst>
        </p:spPr>
      </p:pic>
    </p:spTree>
    <p:extLst>
      <p:ext uri="{BB962C8B-B14F-4D97-AF65-F5344CB8AC3E}">
        <p14:creationId xmlns:p14="http://schemas.microsoft.com/office/powerpoint/2010/main" val="350268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365125"/>
            <a:ext cx="12262338" cy="1325563"/>
          </a:xfrm>
        </p:spPr>
        <p:txBody>
          <a:bodyPr>
            <a:normAutofit fontScale="90000"/>
          </a:bodyPr>
          <a:lstStyle/>
          <a:p>
            <a:pPr algn="ctr"/>
            <a:r>
              <a:rPr lang="en-US" b="1" dirty="0">
                <a:solidFill>
                  <a:srgbClr val="FFFF00"/>
                </a:solidFill>
              </a:rPr>
              <a:t>The snare of the fear of man is being unwilling </a:t>
            </a:r>
            <a:br>
              <a:rPr lang="en-US" b="1" dirty="0">
                <a:solidFill>
                  <a:srgbClr val="FFFF00"/>
                </a:solidFill>
              </a:rPr>
            </a:br>
            <a:r>
              <a:rPr lang="en-US" b="1" dirty="0">
                <a:solidFill>
                  <a:srgbClr val="FFFF00"/>
                </a:solidFill>
              </a:rPr>
              <a:t>to suffer for the cause of Christ </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0" y="1336431"/>
            <a:ext cx="12192000" cy="5205046"/>
          </a:xfrm>
        </p:spPr>
        <p:txBody>
          <a:bodyPr>
            <a:normAutofit/>
          </a:bodyPr>
          <a:lstStyle/>
          <a:p>
            <a:pPr algn="ctr"/>
            <a:endParaRPr lang="en-US" sz="3600" i="1" dirty="0"/>
          </a:p>
          <a:p>
            <a:pPr marL="0" indent="0" algn="ctr">
              <a:buNone/>
            </a:pPr>
            <a:r>
              <a:rPr lang="en-US" sz="3600" i="1" dirty="0"/>
              <a:t>“They rejoiced that they were worthy to suffer shame for his name…If so be that we surer with him, that we may be glorified with him…For unto you it is given on the behalf of Christ not only to believe on him but to suffer for his sake…That I may know him and the power of his resurrection and the fellowship of his suffering…We suffer reproach because we trust in the living god who is the savior of all men…If we suffer we shall reign with him…All that live godly in Christ Jesus shall suffer persecution…”</a:t>
            </a:r>
          </a:p>
          <a:p>
            <a:pPr algn="ctr"/>
            <a:endParaRPr lang="en-US" sz="3600" i="1" dirty="0"/>
          </a:p>
        </p:txBody>
      </p:sp>
    </p:spTree>
    <p:extLst>
      <p:ext uri="{BB962C8B-B14F-4D97-AF65-F5344CB8AC3E}">
        <p14:creationId xmlns:p14="http://schemas.microsoft.com/office/powerpoint/2010/main" val="386995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253" y="1587255"/>
            <a:ext cx="10601391" cy="1325563"/>
          </a:xfrm>
        </p:spPr>
        <p:txBody>
          <a:bodyPr>
            <a:normAutofit fontScale="90000"/>
          </a:bodyPr>
          <a:lstStyle/>
          <a:p>
            <a:pPr algn="ctr"/>
            <a:r>
              <a:rPr lang="en-US" b="1" dirty="0">
                <a:solidFill>
                  <a:srgbClr val="FFFF00"/>
                </a:solidFill>
              </a:rPr>
              <a:t>The snare of fear of man will only be </a:t>
            </a:r>
            <a:br>
              <a:rPr lang="en-US" b="1" dirty="0">
                <a:solidFill>
                  <a:srgbClr val="FFFF00"/>
                </a:solidFill>
              </a:rPr>
            </a:br>
            <a:r>
              <a:rPr lang="en-US" b="1" dirty="0">
                <a:solidFill>
                  <a:srgbClr val="FFFF00"/>
                </a:solidFill>
              </a:rPr>
              <a:t>conquered by our love for Christ </a:t>
            </a:r>
            <a:br>
              <a:rPr lang="en-US" dirty="0"/>
            </a:br>
            <a:br>
              <a:rPr lang="en-US" dirty="0"/>
            </a:br>
            <a:r>
              <a:rPr lang="en-US" i="1" dirty="0"/>
              <a:t>“There is no fear in love; but perfect love </a:t>
            </a:r>
            <a:r>
              <a:rPr lang="en-US" i="1" dirty="0" err="1"/>
              <a:t>casteth</a:t>
            </a:r>
            <a:r>
              <a:rPr lang="en-US" i="1" dirty="0"/>
              <a:t> out fear: because fear hath torment. He that feareth is not made perfect in love.” (1 John 4:18) </a:t>
            </a:r>
            <a:br>
              <a:rPr lang="en-US" dirty="0"/>
            </a:br>
            <a:endParaRPr lang="en-US" dirty="0"/>
          </a:p>
        </p:txBody>
      </p:sp>
      <p:pic>
        <p:nvPicPr>
          <p:cNvPr id="4" name="Picture 3"/>
          <p:cNvPicPr>
            <a:picLocks noChangeAspect="1"/>
          </p:cNvPicPr>
          <p:nvPr/>
        </p:nvPicPr>
        <p:blipFill>
          <a:blip r:embed="rId2"/>
          <a:stretch>
            <a:fillRect/>
          </a:stretch>
        </p:blipFill>
        <p:spPr>
          <a:xfrm>
            <a:off x="6660573" y="3852232"/>
            <a:ext cx="4009571" cy="3005768"/>
          </a:xfrm>
          <a:prstGeom prst="rect">
            <a:avLst/>
          </a:prstGeom>
        </p:spPr>
      </p:pic>
    </p:spTree>
    <p:extLst>
      <p:ext uri="{BB962C8B-B14F-4D97-AF65-F5344CB8AC3E}">
        <p14:creationId xmlns:p14="http://schemas.microsoft.com/office/powerpoint/2010/main" val="14993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148"/>
            <a:ext cx="10515600" cy="1325563"/>
          </a:xfrm>
        </p:spPr>
        <p:txBody>
          <a:bodyPr/>
          <a:lstStyle/>
          <a:p>
            <a:pPr algn="ctr"/>
            <a:r>
              <a:rPr lang="en-US" b="1" dirty="0">
                <a:solidFill>
                  <a:srgbClr val="FFFF00"/>
                </a:solidFill>
              </a:rPr>
              <a:t>6. The snare of immorality – </a:t>
            </a:r>
            <a:r>
              <a:rPr lang="en-US" b="1" i="1" dirty="0">
                <a:solidFill>
                  <a:srgbClr val="FFFF00"/>
                </a:solidFill>
              </a:rPr>
              <a:t>Proverbs 7:21-27</a:t>
            </a:r>
          </a:p>
        </p:txBody>
      </p:sp>
      <p:sp>
        <p:nvSpPr>
          <p:cNvPr id="3" name="Content Placeholder 2"/>
          <p:cNvSpPr>
            <a:spLocks noGrp="1"/>
          </p:cNvSpPr>
          <p:nvPr>
            <p:ph idx="1"/>
          </p:nvPr>
        </p:nvSpPr>
        <p:spPr>
          <a:xfrm>
            <a:off x="114300" y="2608118"/>
            <a:ext cx="7793182" cy="4002233"/>
          </a:xfrm>
        </p:spPr>
        <p:txBody>
          <a:bodyPr>
            <a:noAutofit/>
          </a:bodyPr>
          <a:lstStyle/>
          <a:p>
            <a:pPr marL="0" indent="0" algn="ctr">
              <a:buNone/>
            </a:pPr>
            <a:r>
              <a:rPr lang="en-US" sz="4000" dirty="0"/>
              <a:t>How does a man or woman become ensnared in immorality? </a:t>
            </a:r>
          </a:p>
          <a:p>
            <a:pPr marL="0" indent="0" algn="ctr">
              <a:buNone/>
            </a:pPr>
            <a:r>
              <a:rPr lang="en-US" sz="4000" dirty="0"/>
              <a:t>(</a:t>
            </a:r>
            <a:r>
              <a:rPr lang="en-US" sz="4000" i="1" dirty="0"/>
              <a:t>Read</a:t>
            </a:r>
            <a:r>
              <a:rPr lang="en-US" sz="4000" dirty="0"/>
              <a:t> </a:t>
            </a:r>
            <a:r>
              <a:rPr lang="en-US" sz="4000" i="1" dirty="0"/>
              <a:t>Proverbs 2, 5, 6-7)</a:t>
            </a:r>
          </a:p>
          <a:p>
            <a:pPr marL="0" indent="0">
              <a:buNone/>
            </a:pPr>
            <a:endParaRPr lang="en-US" sz="4000" i="1" dirty="0"/>
          </a:p>
          <a:p>
            <a:pPr marL="0" indent="0">
              <a:buNone/>
            </a:pPr>
            <a:endParaRPr lang="en-US" sz="4000" dirty="0"/>
          </a:p>
        </p:txBody>
      </p:sp>
      <p:pic>
        <p:nvPicPr>
          <p:cNvPr id="4" name="Picture 3"/>
          <p:cNvPicPr>
            <a:picLocks noChangeAspect="1"/>
          </p:cNvPicPr>
          <p:nvPr/>
        </p:nvPicPr>
        <p:blipFill>
          <a:blip r:embed="rId2"/>
          <a:stretch>
            <a:fillRect/>
          </a:stretch>
        </p:blipFill>
        <p:spPr>
          <a:xfrm>
            <a:off x="8474807" y="1503484"/>
            <a:ext cx="3231486" cy="4958862"/>
          </a:xfrm>
          <a:prstGeom prst="rect">
            <a:avLst/>
          </a:prstGeom>
        </p:spPr>
      </p:pic>
    </p:spTree>
    <p:extLst>
      <p:ext uri="{BB962C8B-B14F-4D97-AF65-F5344CB8AC3E}">
        <p14:creationId xmlns:p14="http://schemas.microsoft.com/office/powerpoint/2010/main" val="25107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23" y="298938"/>
            <a:ext cx="12001500" cy="6857999"/>
          </a:xfrm>
        </p:spPr>
        <p:txBody>
          <a:bodyPr>
            <a:normAutofit/>
          </a:bodyPr>
          <a:lstStyle/>
          <a:p>
            <a:r>
              <a:rPr lang="en-US" sz="3600" dirty="0"/>
              <a:t>Ignorance - </a:t>
            </a:r>
            <a:r>
              <a:rPr lang="en-US" sz="3600" i="1" dirty="0"/>
              <a:t>“simple” … “void of understanding”  – 7:7 </a:t>
            </a:r>
          </a:p>
          <a:p>
            <a:r>
              <a:rPr lang="en-US" sz="3600" dirty="0"/>
              <a:t>Refusal to listen to parents – </a:t>
            </a:r>
            <a:r>
              <a:rPr lang="en-US" sz="3600" i="1" dirty="0"/>
              <a:t>6:20-24, 7:24-25</a:t>
            </a:r>
          </a:p>
          <a:p>
            <a:r>
              <a:rPr lang="en-US" sz="3600" dirty="0"/>
              <a:t>Placing your self in the place of temptation – </a:t>
            </a:r>
            <a:r>
              <a:rPr lang="en-US" sz="3600" i="1" dirty="0"/>
              <a:t>5:8, 7:8-9</a:t>
            </a:r>
          </a:p>
          <a:p>
            <a:r>
              <a:rPr lang="en-US" sz="3600" dirty="0"/>
              <a:t>Not guarding your eyes – </a:t>
            </a:r>
            <a:r>
              <a:rPr lang="en-US" sz="3600" i="1" dirty="0"/>
              <a:t>6:25 “Lust not after her beauty…”</a:t>
            </a:r>
          </a:p>
          <a:p>
            <a:r>
              <a:rPr lang="en-US" sz="3600" dirty="0"/>
              <a:t>Listening to flattery – </a:t>
            </a:r>
            <a:r>
              <a:rPr lang="en-US" sz="3600" i="1" dirty="0"/>
              <a:t>2:16, 7:21</a:t>
            </a:r>
          </a:p>
          <a:p>
            <a:r>
              <a:rPr lang="en-US" sz="3600" dirty="0"/>
              <a:t>Allurement of her eyelids – </a:t>
            </a:r>
            <a:r>
              <a:rPr lang="en-US" sz="3600" i="1" dirty="0"/>
              <a:t>6:25</a:t>
            </a:r>
          </a:p>
          <a:p>
            <a:r>
              <a:rPr lang="en-US" sz="3600" dirty="0"/>
              <a:t>Engaging in sensual talk – </a:t>
            </a:r>
            <a:r>
              <a:rPr lang="en-US" sz="3600" i="1" dirty="0"/>
              <a:t>“…drip as a honey comb” – 5:3</a:t>
            </a:r>
          </a:p>
          <a:p>
            <a:r>
              <a:rPr lang="en-US" sz="3600" dirty="0"/>
              <a:t>Touching and kissing – </a:t>
            </a:r>
            <a:r>
              <a:rPr lang="en-US" sz="3600" i="1" dirty="0"/>
              <a:t>7:13</a:t>
            </a:r>
          </a:p>
          <a:p>
            <a:r>
              <a:rPr lang="en-US" sz="3600" dirty="0"/>
              <a:t>Perfume – </a:t>
            </a:r>
            <a:r>
              <a:rPr lang="en-US" sz="3600" i="1" dirty="0"/>
              <a:t>7:17</a:t>
            </a:r>
          </a:p>
          <a:p>
            <a:r>
              <a:rPr lang="en-US" sz="3600" dirty="0"/>
              <a:t>Provocative dress – </a:t>
            </a:r>
            <a:r>
              <a:rPr lang="en-US" sz="3600" i="1" dirty="0"/>
              <a:t>7:10</a:t>
            </a:r>
          </a:p>
          <a:p>
            <a:endParaRPr lang="en-US" sz="3600" dirty="0"/>
          </a:p>
        </p:txBody>
      </p:sp>
    </p:spTree>
    <p:extLst>
      <p:ext uri="{BB962C8B-B14F-4D97-AF65-F5344CB8AC3E}">
        <p14:creationId xmlns:p14="http://schemas.microsoft.com/office/powerpoint/2010/main" val="45434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864"/>
            <a:ext cx="10515600" cy="1325563"/>
          </a:xfrm>
        </p:spPr>
        <p:txBody>
          <a:bodyPr/>
          <a:lstStyle/>
          <a:p>
            <a:pPr algn="ctr"/>
            <a:r>
              <a:rPr lang="en-US" b="1" dirty="0">
                <a:solidFill>
                  <a:schemeClr val="accent3"/>
                </a:solidFill>
              </a:rPr>
              <a:t>There are so many immoral snares that </a:t>
            </a:r>
            <a:br>
              <a:rPr lang="en-US" b="1" dirty="0">
                <a:solidFill>
                  <a:schemeClr val="accent3"/>
                </a:solidFill>
              </a:rPr>
            </a:br>
            <a:r>
              <a:rPr lang="en-US" b="1" dirty="0">
                <a:solidFill>
                  <a:schemeClr val="accent3"/>
                </a:solidFill>
              </a:rPr>
              <a:t>must be detected an avoided </a:t>
            </a:r>
          </a:p>
        </p:txBody>
      </p:sp>
      <p:pic>
        <p:nvPicPr>
          <p:cNvPr id="4" name="Picture 3"/>
          <p:cNvPicPr>
            <a:picLocks noChangeAspect="1"/>
          </p:cNvPicPr>
          <p:nvPr/>
        </p:nvPicPr>
        <p:blipFill>
          <a:blip r:embed="rId2"/>
          <a:stretch>
            <a:fillRect/>
          </a:stretch>
        </p:blipFill>
        <p:spPr>
          <a:xfrm rot="20977772">
            <a:off x="168107" y="1787587"/>
            <a:ext cx="3959136" cy="2227014"/>
          </a:xfrm>
          <a:prstGeom prst="rect">
            <a:avLst/>
          </a:prstGeom>
        </p:spPr>
      </p:pic>
      <p:pic>
        <p:nvPicPr>
          <p:cNvPr id="5" name="Picture 4"/>
          <p:cNvPicPr>
            <a:picLocks noChangeAspect="1"/>
          </p:cNvPicPr>
          <p:nvPr/>
        </p:nvPicPr>
        <p:blipFill>
          <a:blip r:embed="rId3"/>
          <a:stretch>
            <a:fillRect/>
          </a:stretch>
        </p:blipFill>
        <p:spPr>
          <a:xfrm rot="811326">
            <a:off x="8526317" y="1792333"/>
            <a:ext cx="3598380" cy="2402387"/>
          </a:xfrm>
          <a:prstGeom prst="rect">
            <a:avLst/>
          </a:prstGeom>
        </p:spPr>
      </p:pic>
      <p:pic>
        <p:nvPicPr>
          <p:cNvPr id="6" name="Picture 5"/>
          <p:cNvPicPr>
            <a:picLocks noChangeAspect="1"/>
          </p:cNvPicPr>
          <p:nvPr/>
        </p:nvPicPr>
        <p:blipFill>
          <a:blip r:embed="rId4"/>
          <a:stretch>
            <a:fillRect/>
          </a:stretch>
        </p:blipFill>
        <p:spPr>
          <a:xfrm>
            <a:off x="3254086" y="4606617"/>
            <a:ext cx="5683827" cy="2023442"/>
          </a:xfrm>
          <a:prstGeom prst="rect">
            <a:avLst/>
          </a:prstGeom>
        </p:spPr>
      </p:pic>
      <p:pic>
        <p:nvPicPr>
          <p:cNvPr id="7" name="Picture 6"/>
          <p:cNvPicPr>
            <a:picLocks noChangeAspect="1"/>
          </p:cNvPicPr>
          <p:nvPr/>
        </p:nvPicPr>
        <p:blipFill>
          <a:blip r:embed="rId5"/>
          <a:stretch>
            <a:fillRect/>
          </a:stretch>
        </p:blipFill>
        <p:spPr>
          <a:xfrm rot="446907">
            <a:off x="4778988" y="1909347"/>
            <a:ext cx="3233734" cy="2021084"/>
          </a:xfrm>
          <a:prstGeom prst="rect">
            <a:avLst/>
          </a:prstGeom>
        </p:spPr>
      </p:pic>
      <p:pic>
        <p:nvPicPr>
          <p:cNvPr id="8" name="Picture 7"/>
          <p:cNvPicPr>
            <a:picLocks noChangeAspect="1"/>
          </p:cNvPicPr>
          <p:nvPr/>
        </p:nvPicPr>
        <p:blipFill>
          <a:blip r:embed="rId6"/>
          <a:stretch>
            <a:fillRect/>
          </a:stretch>
        </p:blipFill>
        <p:spPr>
          <a:xfrm rot="331020">
            <a:off x="156078" y="4412172"/>
            <a:ext cx="3111065" cy="2073138"/>
          </a:xfrm>
          <a:prstGeom prst="rect">
            <a:avLst/>
          </a:prstGeom>
        </p:spPr>
      </p:pic>
      <p:pic>
        <p:nvPicPr>
          <p:cNvPr id="9" name="Picture 8"/>
          <p:cNvPicPr>
            <a:picLocks noChangeAspect="1"/>
          </p:cNvPicPr>
          <p:nvPr/>
        </p:nvPicPr>
        <p:blipFill>
          <a:blip r:embed="rId7"/>
          <a:stretch>
            <a:fillRect/>
          </a:stretch>
        </p:blipFill>
        <p:spPr>
          <a:xfrm rot="387410">
            <a:off x="8817526" y="4480722"/>
            <a:ext cx="3015962" cy="2010641"/>
          </a:xfrm>
          <a:prstGeom prst="rect">
            <a:avLst/>
          </a:prstGeom>
        </p:spPr>
      </p:pic>
    </p:spTree>
    <p:extLst>
      <p:ext uri="{BB962C8B-B14F-4D97-AF65-F5344CB8AC3E}">
        <p14:creationId xmlns:p14="http://schemas.microsoft.com/office/powerpoint/2010/main" val="28100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0103"/>
            <a:ext cx="10515600" cy="1325563"/>
          </a:xfrm>
        </p:spPr>
        <p:txBody>
          <a:bodyPr>
            <a:normAutofit fontScale="90000"/>
          </a:bodyPr>
          <a:lstStyle/>
          <a:p>
            <a:pPr algn="ctr"/>
            <a:r>
              <a:rPr lang="en-US" b="1" dirty="0">
                <a:solidFill>
                  <a:srgbClr val="FFFF00"/>
                </a:solidFill>
              </a:rPr>
              <a:t>What are the consequences of being                         ensnared in immorality – </a:t>
            </a:r>
            <a:r>
              <a:rPr lang="en-US" b="1" i="1" dirty="0">
                <a:solidFill>
                  <a:srgbClr val="FFFF00"/>
                </a:solidFill>
              </a:rPr>
              <a:t>Prov. 2, 5-6, 7</a:t>
            </a:r>
            <a:br>
              <a:rPr lang="en-US" b="1" dirty="0">
                <a:solidFill>
                  <a:srgbClr val="FFFF00"/>
                </a:solidFill>
              </a:rPr>
            </a:br>
            <a:r>
              <a:rPr lang="en-US" b="1" dirty="0">
                <a:solidFill>
                  <a:srgbClr val="FFFF00"/>
                </a:solidFill>
              </a:rPr>
              <a:t>          </a:t>
            </a:r>
            <a:br>
              <a:rPr lang="en-US" b="1" dirty="0">
                <a:solidFill>
                  <a:srgbClr val="FFFF00"/>
                </a:solidFill>
              </a:rPr>
            </a:br>
            <a:endParaRPr lang="en-US" b="1" dirty="0">
              <a:solidFill>
                <a:srgbClr val="FFFF00"/>
              </a:solidFill>
            </a:endParaRPr>
          </a:p>
        </p:txBody>
      </p:sp>
      <p:sp>
        <p:nvSpPr>
          <p:cNvPr id="3" name="Content Placeholder 2"/>
          <p:cNvSpPr>
            <a:spLocks noGrp="1"/>
          </p:cNvSpPr>
          <p:nvPr>
            <p:ph idx="1"/>
          </p:nvPr>
        </p:nvSpPr>
        <p:spPr>
          <a:xfrm>
            <a:off x="281354" y="1820008"/>
            <a:ext cx="6726115" cy="4717440"/>
          </a:xfrm>
        </p:spPr>
        <p:txBody>
          <a:bodyPr>
            <a:normAutofit fontScale="92500"/>
          </a:bodyPr>
          <a:lstStyle/>
          <a:p>
            <a:pPr marL="0" indent="0" algn="ctr">
              <a:buNone/>
            </a:pPr>
            <a:r>
              <a:rPr lang="en-US" sz="3600" i="1" dirty="0"/>
              <a:t>“You will head down the paths of death from which there is no return…then end of it is bitter and sharper then a two-edged sword…steps take hold of hell…flesh and body are consumed…financial loss (brought to a piece of bread)…wound and dishonor you will get and your reproach shall not be wiped away…”</a:t>
            </a:r>
          </a:p>
          <a:p>
            <a:endParaRPr lang="en-US" dirty="0"/>
          </a:p>
          <a:p>
            <a:endParaRPr lang="en-US" dirty="0"/>
          </a:p>
        </p:txBody>
      </p:sp>
      <p:pic>
        <p:nvPicPr>
          <p:cNvPr id="4" name="Picture 3"/>
          <p:cNvPicPr>
            <a:picLocks noChangeAspect="1"/>
          </p:cNvPicPr>
          <p:nvPr/>
        </p:nvPicPr>
        <p:blipFill>
          <a:blip r:embed="rId2"/>
          <a:stretch>
            <a:fillRect/>
          </a:stretch>
        </p:blipFill>
        <p:spPr>
          <a:xfrm flipH="1">
            <a:off x="7794580" y="2025428"/>
            <a:ext cx="3917040" cy="3032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799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831"/>
            <a:ext cx="12089423" cy="646331"/>
          </a:xfrm>
          <a:prstGeom prst="rect">
            <a:avLst/>
          </a:prstGeom>
        </p:spPr>
        <p:txBody>
          <a:bodyPr wrap="square">
            <a:spAutoFit/>
          </a:bodyPr>
          <a:lstStyle/>
          <a:p>
            <a:pPr algn="ctr"/>
            <a:r>
              <a:rPr lang="en-US" sz="3600" i="1" dirty="0"/>
              <a:t> </a:t>
            </a:r>
          </a:p>
        </p:txBody>
      </p:sp>
      <p:pic>
        <p:nvPicPr>
          <p:cNvPr id="4" name="Picture 3"/>
          <p:cNvPicPr>
            <a:picLocks noChangeAspect="1"/>
          </p:cNvPicPr>
          <p:nvPr/>
        </p:nvPicPr>
        <p:blipFill>
          <a:blip r:embed="rId2"/>
          <a:stretch>
            <a:fillRect/>
          </a:stretch>
        </p:blipFill>
        <p:spPr>
          <a:xfrm>
            <a:off x="3782291" y="2112808"/>
            <a:ext cx="4847791" cy="4745192"/>
          </a:xfrm>
          <a:prstGeom prst="rect">
            <a:avLst/>
          </a:prstGeom>
          <a:ln>
            <a:noFill/>
          </a:ln>
          <a:effectLst>
            <a:softEdge rad="112500"/>
          </a:effectLst>
        </p:spPr>
      </p:pic>
      <p:sp>
        <p:nvSpPr>
          <p:cNvPr id="3" name="Rectangle 2"/>
          <p:cNvSpPr/>
          <p:nvPr/>
        </p:nvSpPr>
        <p:spPr>
          <a:xfrm rot="19956310">
            <a:off x="-490938" y="1407165"/>
            <a:ext cx="7209461" cy="1754326"/>
          </a:xfrm>
          <a:prstGeom prst="rect">
            <a:avLst/>
          </a:prstGeom>
        </p:spPr>
        <p:txBody>
          <a:bodyPr wrap="square">
            <a:spAutoFit/>
          </a:bodyPr>
          <a:lstStyle/>
          <a:p>
            <a:pPr algn="ctr"/>
            <a:r>
              <a:rPr lang="en-US" sz="3600" i="1" dirty="0"/>
              <a:t>“Can a man take fire to his bosom and </a:t>
            </a:r>
          </a:p>
          <a:p>
            <a:pPr algn="ctr"/>
            <a:r>
              <a:rPr lang="en-US" sz="3600" i="1" dirty="0"/>
              <a:t>his cloths not be burned?”</a:t>
            </a:r>
          </a:p>
        </p:txBody>
      </p:sp>
      <p:sp>
        <p:nvSpPr>
          <p:cNvPr id="5" name="Rectangle 4"/>
          <p:cNvSpPr/>
          <p:nvPr/>
        </p:nvSpPr>
        <p:spPr>
          <a:xfrm rot="2721535">
            <a:off x="6911613" y="1741018"/>
            <a:ext cx="5348900" cy="1754326"/>
          </a:xfrm>
          <a:prstGeom prst="rect">
            <a:avLst/>
          </a:prstGeom>
        </p:spPr>
        <p:txBody>
          <a:bodyPr wrap="none">
            <a:spAutoFit/>
          </a:bodyPr>
          <a:lstStyle/>
          <a:p>
            <a:r>
              <a:rPr lang="en-US" sz="3600" i="1" dirty="0"/>
              <a:t>“Can one walk on hot coals </a:t>
            </a:r>
          </a:p>
          <a:p>
            <a:pPr algn="ctr"/>
            <a:r>
              <a:rPr lang="en-US" sz="3600" i="1" dirty="0"/>
              <a:t>and </a:t>
            </a:r>
          </a:p>
          <a:p>
            <a:pPr algn="ctr"/>
            <a:r>
              <a:rPr lang="en-US" sz="3600" i="1" dirty="0"/>
              <a:t>his feet not be burned?”</a:t>
            </a:r>
            <a:endParaRPr lang="en-US" sz="3600" dirty="0"/>
          </a:p>
        </p:txBody>
      </p:sp>
    </p:spTree>
    <p:extLst>
      <p:ext uri="{BB962C8B-B14F-4D97-AF65-F5344CB8AC3E}">
        <p14:creationId xmlns:p14="http://schemas.microsoft.com/office/powerpoint/2010/main" val="30645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469" y="1640986"/>
            <a:ext cx="5421923" cy="4351338"/>
          </a:xfrm>
        </p:spPr>
        <p:txBody>
          <a:bodyPr>
            <a:normAutofit/>
          </a:bodyPr>
          <a:lstStyle/>
          <a:p>
            <a:pPr marL="514350" indent="-514350">
              <a:buAutoNum type="arabicPeriod"/>
            </a:pPr>
            <a:r>
              <a:rPr lang="en-US" sz="4000" dirty="0"/>
              <a:t>Pride</a:t>
            </a:r>
          </a:p>
          <a:p>
            <a:pPr marL="514350" indent="-514350">
              <a:buAutoNum type="arabicPeriod"/>
            </a:pPr>
            <a:r>
              <a:rPr lang="en-US" sz="4000" dirty="0"/>
              <a:t>Riches</a:t>
            </a:r>
          </a:p>
          <a:p>
            <a:pPr marL="514350" indent="-514350">
              <a:buAutoNum type="arabicPeriod"/>
            </a:pPr>
            <a:r>
              <a:rPr lang="en-US" sz="4000" dirty="0"/>
              <a:t>Spiritual apathy </a:t>
            </a:r>
          </a:p>
          <a:p>
            <a:pPr marL="514350" indent="-514350">
              <a:buAutoNum type="arabicPeriod"/>
            </a:pPr>
            <a:r>
              <a:rPr lang="en-US" sz="4000" dirty="0"/>
              <a:t>Idolatry</a:t>
            </a:r>
          </a:p>
          <a:p>
            <a:pPr marL="514350" indent="-514350">
              <a:buAutoNum type="arabicPeriod"/>
            </a:pPr>
            <a:r>
              <a:rPr lang="en-US" sz="4000" dirty="0"/>
              <a:t>The fear of man</a:t>
            </a:r>
          </a:p>
          <a:p>
            <a:pPr marL="514350" indent="-514350">
              <a:buAutoNum type="arabicPeriod"/>
            </a:pPr>
            <a:r>
              <a:rPr lang="en-US" sz="4000" dirty="0"/>
              <a:t>Immorality</a:t>
            </a:r>
          </a:p>
          <a:p>
            <a:pPr marL="514350" indent="-514350">
              <a:buAutoNum type="arabicPeriod"/>
            </a:pPr>
            <a:endParaRPr lang="en-US" sz="4000" dirty="0"/>
          </a:p>
          <a:p>
            <a:pPr marL="514350" indent="-514350">
              <a:buAutoNum type="arabicPeriod"/>
            </a:pPr>
            <a:endParaRPr lang="en-US" sz="4000" dirty="0"/>
          </a:p>
        </p:txBody>
      </p:sp>
      <p:pic>
        <p:nvPicPr>
          <p:cNvPr id="4" name="Picture 3"/>
          <p:cNvPicPr>
            <a:picLocks noChangeAspect="1"/>
          </p:cNvPicPr>
          <p:nvPr/>
        </p:nvPicPr>
        <p:blipFill>
          <a:blip r:embed="rId2"/>
          <a:stretch>
            <a:fillRect/>
          </a:stretch>
        </p:blipFill>
        <p:spPr>
          <a:xfrm rot="477931">
            <a:off x="5958119" y="1339675"/>
            <a:ext cx="5703263" cy="3193827"/>
          </a:xfrm>
          <a:prstGeom prst="rect">
            <a:avLst/>
          </a:prstGeom>
        </p:spPr>
      </p:pic>
    </p:spTree>
    <p:extLst>
      <p:ext uri="{BB962C8B-B14F-4D97-AF65-F5344CB8AC3E}">
        <p14:creationId xmlns:p14="http://schemas.microsoft.com/office/powerpoint/2010/main" val="270758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69" y="501216"/>
            <a:ext cx="10515600" cy="1325563"/>
          </a:xfrm>
        </p:spPr>
        <p:txBody>
          <a:bodyPr>
            <a:normAutofit fontScale="90000"/>
          </a:bodyPr>
          <a:lstStyle/>
          <a:p>
            <a:pPr algn="ctr"/>
            <a:r>
              <a:rPr lang="en-US" dirty="0"/>
              <a:t>Satan perverts the Word of God</a:t>
            </a:r>
            <a:br>
              <a:rPr lang="en-US" dirty="0"/>
            </a:br>
            <a:r>
              <a:rPr lang="en-US" i="1" dirty="0"/>
              <a:t> </a:t>
            </a:r>
            <a:br>
              <a:rPr lang="en-US" dirty="0"/>
            </a:br>
            <a:endParaRPr lang="en-US" i="1" dirty="0"/>
          </a:p>
        </p:txBody>
      </p:sp>
      <p:pic>
        <p:nvPicPr>
          <p:cNvPr id="6" name="Picture 5"/>
          <p:cNvPicPr>
            <a:picLocks noChangeAspect="1"/>
          </p:cNvPicPr>
          <p:nvPr/>
        </p:nvPicPr>
        <p:blipFill>
          <a:blip r:embed="rId2"/>
          <a:stretch>
            <a:fillRect/>
          </a:stretch>
        </p:blipFill>
        <p:spPr>
          <a:xfrm>
            <a:off x="1525025" y="1548244"/>
            <a:ext cx="8905907" cy="5009573"/>
          </a:xfrm>
          <a:prstGeom prst="rect">
            <a:avLst/>
          </a:prstGeom>
        </p:spPr>
      </p:pic>
    </p:spTree>
    <p:extLst>
      <p:ext uri="{BB962C8B-B14F-4D97-AF65-F5344CB8AC3E}">
        <p14:creationId xmlns:p14="http://schemas.microsoft.com/office/powerpoint/2010/main" val="165395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26" y="4216614"/>
            <a:ext cx="11989836" cy="1325563"/>
          </a:xfrm>
        </p:spPr>
        <p:txBody>
          <a:bodyPr>
            <a:normAutofit fontScale="90000"/>
          </a:bodyPr>
          <a:lstStyle/>
          <a:p>
            <a:pPr algn="ctr"/>
            <a:br>
              <a:rPr lang="en-US" i="1" dirty="0"/>
            </a:br>
            <a:r>
              <a:rPr lang="en-US" i="1" dirty="0"/>
              <a:t>"And that they may recover themselves out of the snare of the devil, who are taken captive by him at his will." </a:t>
            </a:r>
            <a:br>
              <a:rPr lang="en-US" i="1" dirty="0"/>
            </a:br>
            <a:r>
              <a:rPr lang="en-US" i="1" dirty="0"/>
              <a:t>(2 Tim. 2:26)</a:t>
            </a:r>
            <a:br>
              <a:rPr lang="en-US" i="1" dirty="0"/>
            </a:br>
            <a:br>
              <a:rPr lang="en-US" i="1" dirty="0"/>
            </a:br>
            <a:r>
              <a:rPr lang="en-US" i="1" dirty="0"/>
              <a:t>"Moreover he must have a good report of them which are without; lest he fall into reproach and the snare of the devil." (1 Tim. 3:7)</a:t>
            </a:r>
            <a:br>
              <a:rPr lang="en-US" i="1" dirty="0"/>
            </a:br>
            <a:endParaRPr lang="en-US" i="1" dirty="0"/>
          </a:p>
        </p:txBody>
      </p:sp>
      <p:pic>
        <p:nvPicPr>
          <p:cNvPr id="3" name="Picture 2"/>
          <p:cNvPicPr>
            <a:picLocks noChangeAspect="1"/>
          </p:cNvPicPr>
          <p:nvPr/>
        </p:nvPicPr>
        <p:blipFill>
          <a:blip r:embed="rId2"/>
          <a:stretch>
            <a:fillRect/>
          </a:stretch>
        </p:blipFill>
        <p:spPr>
          <a:xfrm>
            <a:off x="2152796" y="0"/>
            <a:ext cx="7607929" cy="2440514"/>
          </a:xfrm>
          <a:prstGeom prst="rect">
            <a:avLst/>
          </a:prstGeom>
        </p:spPr>
      </p:pic>
    </p:spTree>
    <p:extLst>
      <p:ext uri="{BB962C8B-B14F-4D97-AF65-F5344CB8AC3E}">
        <p14:creationId xmlns:p14="http://schemas.microsoft.com/office/powerpoint/2010/main" val="45422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702" y="1"/>
            <a:ext cx="10317525" cy="6858000"/>
          </a:xfrm>
          <a:prstGeom prst="rect">
            <a:avLst/>
          </a:prstGeom>
        </p:spPr>
      </p:pic>
    </p:spTree>
    <p:extLst>
      <p:ext uri="{BB962C8B-B14F-4D97-AF65-F5344CB8AC3E}">
        <p14:creationId xmlns:p14="http://schemas.microsoft.com/office/powerpoint/2010/main" val="39405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TotalTime>
  <Words>1828</Words>
  <Application>Microsoft Office PowerPoint</Application>
  <PresentationFormat>Widescreen</PresentationFormat>
  <Paragraphs>113</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Book Antiqua</vt:lpstr>
      <vt:lpstr>Calibri</vt:lpstr>
      <vt:lpstr>Calibri Light</vt:lpstr>
      <vt:lpstr>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 "And that they may recover themselves out of the snare of the devil, who are taken captive by him at his will."  (2 Tim. 2:26)  "Moreover he must have a good report of them which are without; lest he fall into reproach and the snare of the devil." (1 Tim. 3:7) </vt:lpstr>
      <vt:lpstr>PowerPoint Presentation</vt:lpstr>
      <vt:lpstr>Discernment to see, identify and avoid the snares of the Devil – I Tim. 3:6-7; II Tim. 2:1-4,  2:22-3:5             </vt:lpstr>
      <vt:lpstr>PowerPoint Presentation</vt:lpstr>
      <vt:lpstr>We must become men and women of “discernment” (Heb. 5:14) who can see the “snares” of the Devil, identify them, and avoid his “traps”  “The Law of the Lord is a fountain of life, to depart from the snares of death…the fear of the Lord is a fountain of life, to depart from the snares of death…” </vt:lpstr>
      <vt:lpstr>PowerPoint Presentation</vt:lpstr>
      <vt:lpstr>Upon entering the promise land  the Lord said to his chosen people  “These nations shall be snares and traps unto you…”</vt:lpstr>
      <vt:lpstr>David said – “My enemies seek after my life…they lay snares for me…they seek my hurt…they encourage themselves in this evil matter (laying of snares) they lay snares privately, they say; who shall see them…” </vt:lpstr>
      <vt:lpstr>May David’s prayer  be our prayer   “Keep me from the snares which they have laid for me…” (Psalm 141:9)</vt:lpstr>
      <vt:lpstr>It is critical that this discernment be  developed early in your Christian life   “I have written unto you young men because you are strong and the word of God abides in you and you have overcome the wicked one…”    “Submit yourselves therefore to God. Resist the devil, and he will flee from you.” (James 4:7) </vt:lpstr>
      <vt:lpstr>Six snares of the Devil</vt:lpstr>
      <vt:lpstr>1. The snare of pride: 1 Tim. 3:6-7 </vt:lpstr>
      <vt:lpstr>The snare of pride is a terrible sin  that will destroy a man   “Pride goeth before destruction…a mans pride shall bring him low…”  </vt:lpstr>
      <vt:lpstr>2. The snare of riches: 1 Tim. 6:6-12, 17-19 </vt:lpstr>
      <vt:lpstr>PowerPoint Presentation</vt:lpstr>
      <vt:lpstr>3. The snare of spiritual apathy – 2 Tim. 2:26 </vt:lpstr>
      <vt:lpstr>PowerPoint Presentation</vt:lpstr>
      <vt:lpstr>4. The snare of idolatry: Judges 8:27</vt:lpstr>
      <vt:lpstr>PowerPoint Presentation</vt:lpstr>
      <vt:lpstr>“Thou shalt have no other gods before me. Thou shalt not make unto thee any graven image, or any likeness of any thing that is in heaven above, or that is in the earth beneath, or that is in the water under the earth: Thou shalt not bow down thyself to them, nor serve them: for I the LORD thy God am a jealous God.” (Exodus 20:3-5) </vt:lpstr>
      <vt:lpstr> “Now while Paul waited for them at Athens, his spirit was stirred in him, when he saw the city wholly given to idolatry.” (Acts 17:16)</vt:lpstr>
      <vt:lpstr>PowerPoint Presentation</vt:lpstr>
      <vt:lpstr>PowerPoint Presentation</vt:lpstr>
      <vt:lpstr>The snare of idolatry is a very serious snare that must be avoided “Keep yourselves from idols…” </vt:lpstr>
      <vt:lpstr>5. The snare of the fear of man: Prov. 29:25</vt:lpstr>
      <vt:lpstr>Unsaved   “Fear not them which kill the body but are not able to kill the souls: but rather fear him which is able to destroy both soul and body in hell..”</vt:lpstr>
      <vt:lpstr>Saved   Fear of man cause us to be ineffective in our service for Christ – “Do I seek to please men? For if I yet pleased men, I should not be the servant of Christ…”</vt:lpstr>
      <vt:lpstr>Two important truths to remember  </vt:lpstr>
      <vt:lpstr>The snare of the fear of man is being unwilling  to suffer for the cause of Christ  </vt:lpstr>
      <vt:lpstr>The snare of fear of man will only be  conquered by our love for Christ   “There is no fear in love; but perfect love casteth out fear: because fear hath torment. He that feareth is not made perfect in love.” (1 John 4:18)  </vt:lpstr>
      <vt:lpstr>6. The snare of immorality – Proverbs 7:21-27</vt:lpstr>
      <vt:lpstr>PowerPoint Presentation</vt:lpstr>
      <vt:lpstr>There are so many immoral snares that  must be detected an avoided </vt:lpstr>
      <vt:lpstr>What are the consequences of being                         ensnared in immorality – Prov. 2, 5-6, 7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51</cp:revision>
  <dcterms:created xsi:type="dcterms:W3CDTF">2016-11-28T12:13:27Z</dcterms:created>
  <dcterms:modified xsi:type="dcterms:W3CDTF">2016-12-07T20:03:15Z</dcterms:modified>
</cp:coreProperties>
</file>