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7" r:id="rId2"/>
    <p:sldId id="258" r:id="rId3"/>
    <p:sldId id="260" r:id="rId4"/>
    <p:sldId id="263" r:id="rId5"/>
    <p:sldId id="314" r:id="rId6"/>
    <p:sldId id="262" r:id="rId7"/>
    <p:sldId id="309" r:id="rId8"/>
    <p:sldId id="308" r:id="rId9"/>
    <p:sldId id="311" r:id="rId10"/>
    <p:sldId id="302" r:id="rId11"/>
    <p:sldId id="310" r:id="rId12"/>
    <p:sldId id="312" r:id="rId13"/>
    <p:sldId id="313" r:id="rId14"/>
    <p:sldId id="303" r:id="rId15"/>
    <p:sldId id="304" r:id="rId16"/>
    <p:sldId id="305" r:id="rId17"/>
    <p:sldId id="306" r:id="rId18"/>
    <p:sldId id="307" r:id="rId19"/>
    <p:sldId id="268" r:id="rId20"/>
    <p:sldId id="269" r:id="rId21"/>
    <p:sldId id="270" r:id="rId22"/>
    <p:sldId id="271" r:id="rId23"/>
    <p:sldId id="273" r:id="rId24"/>
    <p:sldId id="321" r:id="rId25"/>
    <p:sldId id="274" r:id="rId26"/>
    <p:sldId id="289" r:id="rId27"/>
    <p:sldId id="290" r:id="rId28"/>
    <p:sldId id="291" r:id="rId29"/>
    <p:sldId id="283" r:id="rId30"/>
    <p:sldId id="264" r:id="rId31"/>
    <p:sldId id="275" r:id="rId32"/>
    <p:sldId id="276" r:id="rId33"/>
    <p:sldId id="277" r:id="rId34"/>
    <p:sldId id="278" r:id="rId35"/>
    <p:sldId id="280" r:id="rId36"/>
    <p:sldId id="279" r:id="rId37"/>
    <p:sldId id="281" r:id="rId38"/>
    <p:sldId id="282" r:id="rId39"/>
    <p:sldId id="284" r:id="rId40"/>
    <p:sldId id="286" r:id="rId41"/>
    <p:sldId id="320" r:id="rId42"/>
    <p:sldId id="319" r:id="rId43"/>
    <p:sldId id="318" r:id="rId44"/>
    <p:sldId id="317" r:id="rId45"/>
    <p:sldId id="287" r:id="rId46"/>
    <p:sldId id="316" r:id="rId47"/>
    <p:sldId id="315" r:id="rId48"/>
    <p:sldId id="272" r:id="rId49"/>
    <p:sldId id="292" r:id="rId50"/>
    <p:sldId id="293" r:id="rId51"/>
    <p:sldId id="295" r:id="rId52"/>
    <p:sldId id="294" r:id="rId53"/>
    <p:sldId id="296" r:id="rId54"/>
    <p:sldId id="297" r:id="rId55"/>
    <p:sldId id="298" r:id="rId56"/>
    <p:sldId id="299" r:id="rId57"/>
    <p:sldId id="300" r:id="rId58"/>
    <p:sldId id="301"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05" autoAdjust="0"/>
    <p:restoredTop sz="94660"/>
  </p:normalViewPr>
  <p:slideViewPr>
    <p:cSldViewPr>
      <p:cViewPr varScale="1">
        <p:scale>
          <a:sx n="114" d="100"/>
          <a:sy n="114" d="100"/>
        </p:scale>
        <p:origin x="114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B01695-3010-47A2-A4BD-D87DA373C2E6}" type="datetimeFigureOut">
              <a:rPr lang="en-US" smtClean="0"/>
              <a:t>11/2/2017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42A75A-5DDF-4F76-A11C-895282509079}" type="slidenum">
              <a:rPr lang="en-US" smtClean="0"/>
              <a:t>‹#›</a:t>
            </a:fld>
            <a:endParaRPr lang="en-US"/>
          </a:p>
        </p:txBody>
      </p:sp>
    </p:spTree>
    <p:extLst>
      <p:ext uri="{BB962C8B-B14F-4D97-AF65-F5344CB8AC3E}">
        <p14:creationId xmlns:p14="http://schemas.microsoft.com/office/powerpoint/2010/main" val="2771893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26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BC07E5-F08A-403C-A11F-F2998C5CBDDE}" type="slidenum">
              <a:rPr lang="en-US" smtClean="0"/>
              <a:pPr/>
              <a:t>27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51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2DB1E8-664F-4745-AE43-7518FF587ED1}" type="datetimeFigureOut">
              <a:rPr lang="en-US" smtClean="0"/>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B953ED-87A6-4D26-B06B-CA821419C47D}" type="slidenum">
              <a:rPr lang="en-US" smtClean="0"/>
              <a:t>‹#›</a:t>
            </a:fld>
            <a:endParaRPr lang="en-US" dirty="0"/>
          </a:p>
        </p:txBody>
      </p:sp>
    </p:spTree>
    <p:extLst>
      <p:ext uri="{BB962C8B-B14F-4D97-AF65-F5344CB8AC3E}">
        <p14:creationId xmlns:p14="http://schemas.microsoft.com/office/powerpoint/2010/main" val="365880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DB1E8-664F-4745-AE43-7518FF587ED1}" type="datetimeFigureOut">
              <a:rPr lang="en-US" smtClean="0"/>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B953ED-87A6-4D26-B06B-CA821419C47D}" type="slidenum">
              <a:rPr lang="en-US" smtClean="0"/>
              <a:t>‹#›</a:t>
            </a:fld>
            <a:endParaRPr lang="en-US" dirty="0"/>
          </a:p>
        </p:txBody>
      </p:sp>
    </p:spTree>
    <p:extLst>
      <p:ext uri="{BB962C8B-B14F-4D97-AF65-F5344CB8AC3E}">
        <p14:creationId xmlns:p14="http://schemas.microsoft.com/office/powerpoint/2010/main" val="320197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DB1E8-664F-4745-AE43-7518FF587ED1}" type="datetimeFigureOut">
              <a:rPr lang="en-US" smtClean="0"/>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B953ED-87A6-4D26-B06B-CA821419C47D}" type="slidenum">
              <a:rPr lang="en-US" smtClean="0"/>
              <a:t>‹#›</a:t>
            </a:fld>
            <a:endParaRPr lang="en-US" dirty="0"/>
          </a:p>
        </p:txBody>
      </p:sp>
    </p:spTree>
    <p:extLst>
      <p:ext uri="{BB962C8B-B14F-4D97-AF65-F5344CB8AC3E}">
        <p14:creationId xmlns:p14="http://schemas.microsoft.com/office/powerpoint/2010/main" val="11759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DB1E8-664F-4745-AE43-7518FF587ED1}" type="datetimeFigureOut">
              <a:rPr lang="en-US" smtClean="0"/>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B953ED-87A6-4D26-B06B-CA821419C47D}" type="slidenum">
              <a:rPr lang="en-US" smtClean="0"/>
              <a:t>‹#›</a:t>
            </a:fld>
            <a:endParaRPr lang="en-US" dirty="0"/>
          </a:p>
        </p:txBody>
      </p:sp>
    </p:spTree>
    <p:extLst>
      <p:ext uri="{BB962C8B-B14F-4D97-AF65-F5344CB8AC3E}">
        <p14:creationId xmlns:p14="http://schemas.microsoft.com/office/powerpoint/2010/main" val="195854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2DB1E8-664F-4745-AE43-7518FF587ED1}" type="datetimeFigureOut">
              <a:rPr lang="en-US" smtClean="0"/>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B953ED-87A6-4D26-B06B-CA821419C47D}" type="slidenum">
              <a:rPr lang="en-US" smtClean="0"/>
              <a:t>‹#›</a:t>
            </a:fld>
            <a:endParaRPr lang="en-US" dirty="0"/>
          </a:p>
        </p:txBody>
      </p:sp>
    </p:spTree>
    <p:extLst>
      <p:ext uri="{BB962C8B-B14F-4D97-AF65-F5344CB8AC3E}">
        <p14:creationId xmlns:p14="http://schemas.microsoft.com/office/powerpoint/2010/main" val="171806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2DB1E8-664F-4745-AE43-7518FF587ED1}" type="datetimeFigureOut">
              <a:rPr lang="en-US" smtClean="0"/>
              <a:t>11/2/2017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B953ED-87A6-4D26-B06B-CA821419C47D}" type="slidenum">
              <a:rPr lang="en-US" smtClean="0"/>
              <a:t>‹#›</a:t>
            </a:fld>
            <a:endParaRPr lang="en-US" dirty="0"/>
          </a:p>
        </p:txBody>
      </p:sp>
    </p:spTree>
    <p:extLst>
      <p:ext uri="{BB962C8B-B14F-4D97-AF65-F5344CB8AC3E}">
        <p14:creationId xmlns:p14="http://schemas.microsoft.com/office/powerpoint/2010/main" val="199128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2DB1E8-664F-4745-AE43-7518FF587ED1}" type="datetimeFigureOut">
              <a:rPr lang="en-US" smtClean="0"/>
              <a:t>11/2/2017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B953ED-87A6-4D26-B06B-CA821419C47D}" type="slidenum">
              <a:rPr lang="en-US" smtClean="0"/>
              <a:t>‹#›</a:t>
            </a:fld>
            <a:endParaRPr lang="en-US" dirty="0"/>
          </a:p>
        </p:txBody>
      </p:sp>
    </p:spTree>
    <p:extLst>
      <p:ext uri="{BB962C8B-B14F-4D97-AF65-F5344CB8AC3E}">
        <p14:creationId xmlns:p14="http://schemas.microsoft.com/office/powerpoint/2010/main" val="12116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2DB1E8-664F-4745-AE43-7518FF587ED1}" type="datetimeFigureOut">
              <a:rPr lang="en-US" smtClean="0"/>
              <a:t>11/2/2017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B953ED-87A6-4D26-B06B-CA821419C47D}" type="slidenum">
              <a:rPr lang="en-US" smtClean="0"/>
              <a:t>‹#›</a:t>
            </a:fld>
            <a:endParaRPr lang="en-US" dirty="0"/>
          </a:p>
        </p:txBody>
      </p:sp>
    </p:spTree>
    <p:extLst>
      <p:ext uri="{BB962C8B-B14F-4D97-AF65-F5344CB8AC3E}">
        <p14:creationId xmlns:p14="http://schemas.microsoft.com/office/powerpoint/2010/main" val="427351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2DB1E8-664F-4745-AE43-7518FF587ED1}" type="datetimeFigureOut">
              <a:rPr lang="en-US" smtClean="0"/>
              <a:t>11/2/2017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B953ED-87A6-4D26-B06B-CA821419C47D}" type="slidenum">
              <a:rPr lang="en-US" smtClean="0"/>
              <a:t>‹#›</a:t>
            </a:fld>
            <a:endParaRPr lang="en-US" dirty="0"/>
          </a:p>
        </p:txBody>
      </p:sp>
    </p:spTree>
    <p:extLst>
      <p:ext uri="{BB962C8B-B14F-4D97-AF65-F5344CB8AC3E}">
        <p14:creationId xmlns:p14="http://schemas.microsoft.com/office/powerpoint/2010/main" val="164165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2DB1E8-664F-4745-AE43-7518FF587ED1}" type="datetimeFigureOut">
              <a:rPr lang="en-US" smtClean="0"/>
              <a:t>11/2/2017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B953ED-87A6-4D26-B06B-CA821419C47D}" type="slidenum">
              <a:rPr lang="en-US" smtClean="0"/>
              <a:t>‹#›</a:t>
            </a:fld>
            <a:endParaRPr lang="en-US" dirty="0"/>
          </a:p>
        </p:txBody>
      </p:sp>
    </p:spTree>
    <p:extLst>
      <p:ext uri="{BB962C8B-B14F-4D97-AF65-F5344CB8AC3E}">
        <p14:creationId xmlns:p14="http://schemas.microsoft.com/office/powerpoint/2010/main" val="233450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2DB1E8-664F-4745-AE43-7518FF587ED1}" type="datetimeFigureOut">
              <a:rPr lang="en-US" smtClean="0"/>
              <a:t>11/2/2017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B953ED-87A6-4D26-B06B-CA821419C47D}" type="slidenum">
              <a:rPr lang="en-US" smtClean="0"/>
              <a:t>‹#›</a:t>
            </a:fld>
            <a:endParaRPr lang="en-US" dirty="0"/>
          </a:p>
        </p:txBody>
      </p:sp>
    </p:spTree>
    <p:extLst>
      <p:ext uri="{BB962C8B-B14F-4D97-AF65-F5344CB8AC3E}">
        <p14:creationId xmlns:p14="http://schemas.microsoft.com/office/powerpoint/2010/main" val="252699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DB1E8-664F-4745-AE43-7518FF587ED1}" type="datetimeFigureOut">
              <a:rPr lang="en-US" smtClean="0"/>
              <a:t>11/2/2017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953ED-87A6-4D26-B06B-CA821419C47D}" type="slidenum">
              <a:rPr lang="en-US" smtClean="0"/>
              <a:t>‹#›</a:t>
            </a:fld>
            <a:endParaRPr lang="en-US" dirty="0"/>
          </a:p>
        </p:txBody>
      </p:sp>
    </p:spTree>
    <p:extLst>
      <p:ext uri="{BB962C8B-B14F-4D97-AF65-F5344CB8AC3E}">
        <p14:creationId xmlns:p14="http://schemas.microsoft.com/office/powerpoint/2010/main" val="49956207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613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7015" y="3505200"/>
            <a:ext cx="7620000" cy="646331"/>
          </a:xfrm>
          <a:prstGeom prst="rect">
            <a:avLst/>
          </a:prstGeom>
        </p:spPr>
        <p:txBody>
          <a:bodyPr wrap="square">
            <a:spAutoFit/>
          </a:bodyPr>
          <a:lstStyle/>
          <a:p>
            <a:pPr algn="ctr"/>
            <a:r>
              <a:rPr lang="en-US" sz="3600" i="1" dirty="0"/>
              <a:t> </a:t>
            </a:r>
          </a:p>
        </p:txBody>
      </p:sp>
      <p:sp>
        <p:nvSpPr>
          <p:cNvPr id="4" name="Rectangle 3"/>
          <p:cNvSpPr/>
          <p:nvPr/>
        </p:nvSpPr>
        <p:spPr>
          <a:xfrm>
            <a:off x="5034186" y="609600"/>
            <a:ext cx="4109814" cy="5632311"/>
          </a:xfrm>
          <a:prstGeom prst="rect">
            <a:avLst/>
          </a:prstGeom>
        </p:spPr>
        <p:txBody>
          <a:bodyPr wrap="square">
            <a:spAutoFit/>
          </a:bodyPr>
          <a:lstStyle/>
          <a:p>
            <a:pPr algn="ctr"/>
            <a:r>
              <a:rPr lang="en-US" sz="3600" i="1" dirty="0"/>
              <a:t>“Every precious stone was thy covering, the </a:t>
            </a:r>
            <a:r>
              <a:rPr lang="en-US" sz="3600" i="1" dirty="0" err="1"/>
              <a:t>sardius</a:t>
            </a:r>
            <a:r>
              <a:rPr lang="en-US" sz="3600" i="1" dirty="0"/>
              <a:t>, topaz, and the diamond, the beryl, the onyx, and the jasper, the sapphire, the emerald, and the carbuncle, and gold.”</a:t>
            </a:r>
          </a:p>
        </p:txBody>
      </p:sp>
      <p:pic>
        <p:nvPicPr>
          <p:cNvPr id="3" name="Picture 2"/>
          <p:cNvPicPr>
            <a:picLocks noChangeAspect="1"/>
          </p:cNvPicPr>
          <p:nvPr/>
        </p:nvPicPr>
        <p:blipFill>
          <a:blip r:embed="rId2"/>
          <a:stretch>
            <a:fillRect/>
          </a:stretch>
        </p:blipFill>
        <p:spPr>
          <a:xfrm>
            <a:off x="23446" y="228600"/>
            <a:ext cx="4889054" cy="6241346"/>
          </a:xfrm>
          <a:prstGeom prst="rect">
            <a:avLst/>
          </a:prstGeom>
          <a:ln>
            <a:noFill/>
          </a:ln>
          <a:effectLst>
            <a:softEdge rad="112500"/>
          </a:effectLst>
        </p:spPr>
      </p:pic>
    </p:spTree>
    <p:extLst>
      <p:ext uri="{BB962C8B-B14F-4D97-AF65-F5344CB8AC3E}">
        <p14:creationId xmlns:p14="http://schemas.microsoft.com/office/powerpoint/2010/main" val="165651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1828800"/>
          </a:xfrm>
        </p:spPr>
        <p:txBody>
          <a:bodyPr>
            <a:normAutofit fontScale="90000"/>
          </a:bodyPr>
          <a:lstStyle/>
          <a:p>
            <a:r>
              <a:rPr lang="en-US" sz="4000" i="1" dirty="0"/>
              <a:t>“The workmanship of thy </a:t>
            </a:r>
            <a:r>
              <a:rPr lang="en-US" sz="4000" i="1" dirty="0" err="1"/>
              <a:t>tabrets</a:t>
            </a:r>
            <a:r>
              <a:rPr lang="en-US" sz="4000" i="1" dirty="0"/>
              <a:t> and of thy pipes was prepared in thee in the day </a:t>
            </a:r>
            <a:br>
              <a:rPr lang="en-US" sz="4000" i="1" dirty="0"/>
            </a:br>
            <a:r>
              <a:rPr lang="en-US" sz="4000" i="1" dirty="0"/>
              <a:t>that thou </a:t>
            </a:r>
            <a:r>
              <a:rPr lang="en-US" sz="4000" i="1" dirty="0" err="1"/>
              <a:t>wast</a:t>
            </a:r>
            <a:r>
              <a:rPr lang="en-US" sz="4000" i="1" dirty="0"/>
              <a:t> created.”</a:t>
            </a:r>
            <a:br>
              <a:rPr lang="en-US" sz="4000" i="1" dirty="0"/>
            </a:br>
            <a:endParaRPr lang="en-US" sz="4000" i="1" dirty="0"/>
          </a:p>
        </p:txBody>
      </p:sp>
      <p:pic>
        <p:nvPicPr>
          <p:cNvPr id="4" name="Picture 3"/>
          <p:cNvPicPr>
            <a:picLocks noChangeAspect="1"/>
          </p:cNvPicPr>
          <p:nvPr/>
        </p:nvPicPr>
        <p:blipFill>
          <a:blip r:embed="rId2"/>
          <a:stretch>
            <a:fillRect/>
          </a:stretch>
        </p:blipFill>
        <p:spPr>
          <a:xfrm>
            <a:off x="38100" y="2046827"/>
            <a:ext cx="9067800" cy="4811173"/>
          </a:xfrm>
          <a:prstGeom prst="rect">
            <a:avLst/>
          </a:prstGeom>
          <a:ln>
            <a:noFill/>
          </a:ln>
          <a:effectLst>
            <a:softEdge rad="112500"/>
          </a:effectLst>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6000"/>
          <a:stretch/>
        </p:blipFill>
        <p:spPr>
          <a:xfrm>
            <a:off x="2667000" y="2743200"/>
            <a:ext cx="3581400" cy="3810000"/>
          </a:xfrm>
          <a:prstGeom prst="ellipse">
            <a:avLst/>
          </a:prstGeom>
          <a:ln>
            <a:noFill/>
          </a:ln>
          <a:effectLst>
            <a:softEdge rad="112500"/>
          </a:effectLst>
        </p:spPr>
      </p:pic>
    </p:spTree>
    <p:extLst>
      <p:ext uri="{BB962C8B-B14F-4D97-AF65-F5344CB8AC3E}">
        <p14:creationId xmlns:p14="http://schemas.microsoft.com/office/powerpoint/2010/main" val="235136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“Thou art the anointed cherub that </a:t>
            </a:r>
            <a:r>
              <a:rPr lang="en-US" i="1" dirty="0" err="1"/>
              <a:t>covereth</a:t>
            </a:r>
            <a:r>
              <a:rPr lang="en-US" i="1" dirty="0"/>
              <a:t>; and I have set thee so.” </a:t>
            </a:r>
          </a:p>
        </p:txBody>
      </p:sp>
      <p:pic>
        <p:nvPicPr>
          <p:cNvPr id="3" name="Picture 2"/>
          <p:cNvPicPr>
            <a:picLocks noChangeAspect="1"/>
          </p:cNvPicPr>
          <p:nvPr/>
        </p:nvPicPr>
        <p:blipFill>
          <a:blip r:embed="rId2"/>
          <a:stretch>
            <a:fillRect/>
          </a:stretch>
        </p:blipFill>
        <p:spPr>
          <a:xfrm>
            <a:off x="230315" y="1828800"/>
            <a:ext cx="8683369" cy="4633913"/>
          </a:xfrm>
          <a:prstGeom prst="rect">
            <a:avLst/>
          </a:prstGeom>
        </p:spPr>
      </p:pic>
    </p:spTree>
    <p:extLst>
      <p:ext uri="{BB962C8B-B14F-4D97-AF65-F5344CB8AC3E}">
        <p14:creationId xmlns:p14="http://schemas.microsoft.com/office/powerpoint/2010/main" val="332403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62400" cy="6278562"/>
          </a:xfrm>
        </p:spPr>
        <p:txBody>
          <a:bodyPr>
            <a:normAutofit/>
          </a:bodyPr>
          <a:lstStyle/>
          <a:p>
            <a:r>
              <a:rPr lang="en-US" i="1" dirty="0"/>
              <a:t>“Thou </a:t>
            </a:r>
            <a:r>
              <a:rPr lang="en-US" i="1" dirty="0" err="1"/>
              <a:t>wast</a:t>
            </a:r>
            <a:r>
              <a:rPr lang="en-US" i="1" dirty="0"/>
              <a:t> upon the holy mountain of God; thou hast walked up and down in the midst of the stones of fire.”</a:t>
            </a:r>
            <a:endParaRPr lang="en-US" dirty="0"/>
          </a:p>
        </p:txBody>
      </p:sp>
      <p:pic>
        <p:nvPicPr>
          <p:cNvPr id="3" name="Picture 2"/>
          <p:cNvPicPr>
            <a:picLocks noChangeAspect="1"/>
          </p:cNvPicPr>
          <p:nvPr/>
        </p:nvPicPr>
        <p:blipFill>
          <a:blip r:embed="rId2"/>
          <a:stretch>
            <a:fillRect/>
          </a:stretch>
        </p:blipFill>
        <p:spPr>
          <a:xfrm>
            <a:off x="4495800" y="565944"/>
            <a:ext cx="4526382" cy="5695950"/>
          </a:xfrm>
          <a:prstGeom prst="rect">
            <a:avLst/>
          </a:prstGeom>
          <a:ln>
            <a:noFill/>
          </a:ln>
          <a:effectLst>
            <a:softEdge rad="112500"/>
          </a:effectLst>
        </p:spPr>
      </p:pic>
    </p:spTree>
    <p:extLst>
      <p:ext uri="{BB962C8B-B14F-4D97-AF65-F5344CB8AC3E}">
        <p14:creationId xmlns:p14="http://schemas.microsoft.com/office/powerpoint/2010/main" val="268363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066800"/>
            <a:ext cx="3962400" cy="4401205"/>
          </a:xfrm>
          <a:prstGeom prst="rect">
            <a:avLst/>
          </a:prstGeom>
        </p:spPr>
        <p:txBody>
          <a:bodyPr wrap="square">
            <a:spAutoFit/>
          </a:bodyPr>
          <a:lstStyle/>
          <a:p>
            <a:pPr algn="ctr"/>
            <a:r>
              <a:rPr lang="en-US" sz="4000" i="1" dirty="0"/>
              <a:t>“Thou </a:t>
            </a:r>
            <a:r>
              <a:rPr lang="en-US" sz="4000" i="1" dirty="0" err="1"/>
              <a:t>wast</a:t>
            </a:r>
            <a:r>
              <a:rPr lang="en-US" sz="4000" i="1" dirty="0"/>
              <a:t> perfect in thy ways from the day that thou </a:t>
            </a:r>
            <a:r>
              <a:rPr lang="en-US" sz="4000" i="1" dirty="0" err="1"/>
              <a:t>wast</a:t>
            </a:r>
            <a:r>
              <a:rPr lang="en-US" sz="4000" i="1" dirty="0"/>
              <a:t> created, till iniquity was found in thee.” </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5194215" y="11723"/>
            <a:ext cx="3929270" cy="6772976"/>
          </a:xfrm>
          <a:prstGeom prst="rect">
            <a:avLst/>
          </a:prstGeom>
        </p:spPr>
      </p:pic>
    </p:spTree>
    <p:extLst>
      <p:ext uri="{BB962C8B-B14F-4D97-AF65-F5344CB8AC3E}">
        <p14:creationId xmlns:p14="http://schemas.microsoft.com/office/powerpoint/2010/main" val="208771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4724400" cy="6186309"/>
          </a:xfrm>
          <a:prstGeom prst="rect">
            <a:avLst/>
          </a:prstGeom>
        </p:spPr>
        <p:txBody>
          <a:bodyPr wrap="square">
            <a:spAutoFit/>
          </a:bodyPr>
          <a:lstStyle/>
          <a:p>
            <a:pPr algn="ctr"/>
            <a:r>
              <a:rPr lang="en-US" sz="3600" i="1" dirty="0"/>
              <a:t>“By the multitude of thy merchandise they have filled the midst of thee with violence, and thou hast sinned: therefore I will cast thee as profane out of the mountain of God: and I will destroy thee, O covering cherub, from the midst of the stones of fire.”</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547" y="654754"/>
            <a:ext cx="3887506" cy="4876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216760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8077200" cy="1661993"/>
          </a:xfrm>
          <a:prstGeom prst="rect">
            <a:avLst/>
          </a:prstGeom>
        </p:spPr>
        <p:txBody>
          <a:bodyPr wrap="square">
            <a:spAutoFit/>
          </a:bodyPr>
          <a:lstStyle/>
          <a:p>
            <a:pPr lvl="0" algn="ctr"/>
            <a:r>
              <a:rPr lang="en-US" sz="3400" i="1" dirty="0">
                <a:solidFill>
                  <a:prstClr val="white"/>
                </a:solidFill>
              </a:rPr>
              <a:t>“Thine heart was lifted up because of thy beauty, thou hast corrupted thy wisdom by reason of thy brightness.”</a:t>
            </a:r>
          </a:p>
        </p:txBody>
      </p:sp>
      <p:pic>
        <p:nvPicPr>
          <p:cNvPr id="3" name="Picture 2"/>
          <p:cNvPicPr>
            <a:picLocks noChangeAspect="1"/>
          </p:cNvPicPr>
          <p:nvPr/>
        </p:nvPicPr>
        <p:blipFill>
          <a:blip r:embed="rId2"/>
          <a:stretch>
            <a:fillRect/>
          </a:stretch>
        </p:blipFill>
        <p:spPr>
          <a:xfrm>
            <a:off x="679818" y="2004391"/>
            <a:ext cx="7802880" cy="4876800"/>
          </a:xfrm>
          <a:prstGeom prst="rect">
            <a:avLst/>
          </a:prstGeom>
        </p:spPr>
      </p:pic>
    </p:spTree>
    <p:extLst>
      <p:ext uri="{BB962C8B-B14F-4D97-AF65-F5344CB8AC3E}">
        <p14:creationId xmlns:p14="http://schemas.microsoft.com/office/powerpoint/2010/main" val="137011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82520" y="274638"/>
            <a:ext cx="3461480" cy="6583362"/>
          </a:xfrm>
        </p:spPr>
        <p:txBody>
          <a:bodyPr>
            <a:normAutofit/>
          </a:bodyPr>
          <a:lstStyle/>
          <a:p>
            <a:r>
              <a:rPr lang="en-US" i="1" dirty="0"/>
              <a:t>“I will cast thee to the ground, I will lay thee before kings, that they may behold thee.” </a:t>
            </a:r>
          </a:p>
        </p:txBody>
      </p:sp>
      <p:pic>
        <p:nvPicPr>
          <p:cNvPr id="2" name="Picture 1"/>
          <p:cNvPicPr>
            <a:picLocks noChangeAspect="1"/>
          </p:cNvPicPr>
          <p:nvPr/>
        </p:nvPicPr>
        <p:blipFill>
          <a:blip r:embed="rId2"/>
          <a:stretch>
            <a:fillRect/>
          </a:stretch>
        </p:blipFill>
        <p:spPr>
          <a:xfrm>
            <a:off x="76200" y="76200"/>
            <a:ext cx="5429409" cy="6705600"/>
          </a:xfrm>
          <a:prstGeom prst="rect">
            <a:avLst/>
          </a:prstGeom>
        </p:spPr>
      </p:pic>
    </p:spTree>
    <p:extLst>
      <p:ext uri="{BB962C8B-B14F-4D97-AF65-F5344CB8AC3E}">
        <p14:creationId xmlns:p14="http://schemas.microsoft.com/office/powerpoint/2010/main" val="255125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410200" cy="6986528"/>
          </a:xfrm>
          <a:prstGeom prst="rect">
            <a:avLst/>
          </a:prstGeom>
        </p:spPr>
        <p:txBody>
          <a:bodyPr wrap="square">
            <a:spAutoFit/>
          </a:bodyPr>
          <a:lstStyle/>
          <a:p>
            <a:pPr algn="ctr"/>
            <a:r>
              <a:rPr lang="en-US" sz="3200" i="1" dirty="0"/>
              <a:t>“Thou hast defiled thy sanctuaries by the multitude of thine iniquities, by the iniquity of thy </a:t>
            </a:r>
            <a:r>
              <a:rPr lang="en-US" sz="3200" i="1" dirty="0" err="1"/>
              <a:t>traffick</a:t>
            </a:r>
            <a:r>
              <a:rPr lang="en-US" sz="3200" i="1" dirty="0"/>
              <a:t>; therefore will I bring forth a fire from the midst of thee, it shall devour thee, and I will bring thee to ashes upon the earth in the sight of all them that behold thee. All they that know thee among the people shall be astonished at thee: thou shalt be a terror, and never shalt thou be any more.” </a:t>
            </a:r>
          </a:p>
        </p:txBody>
      </p:sp>
      <p:pic>
        <p:nvPicPr>
          <p:cNvPr id="3" name="Picture 2"/>
          <p:cNvPicPr>
            <a:picLocks noChangeAspect="1"/>
          </p:cNvPicPr>
          <p:nvPr/>
        </p:nvPicPr>
        <p:blipFill>
          <a:blip r:embed="rId2"/>
          <a:stretch>
            <a:fillRect/>
          </a:stretch>
        </p:blipFill>
        <p:spPr>
          <a:xfrm>
            <a:off x="5257800" y="914400"/>
            <a:ext cx="3781333" cy="4648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http://www.paragonstl.com/wp-content/uploads/2013/03/fire-shutterstock-615x3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14400"/>
            <a:ext cx="3857533" cy="4648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28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Satan is not human</a:t>
            </a:r>
          </a:p>
        </p:txBody>
      </p:sp>
      <p:sp>
        <p:nvSpPr>
          <p:cNvPr id="3" name="Content Placeholder 2"/>
          <p:cNvSpPr>
            <a:spLocks noGrp="1"/>
          </p:cNvSpPr>
          <p:nvPr>
            <p:ph idx="1"/>
          </p:nvPr>
        </p:nvSpPr>
        <p:spPr>
          <a:xfrm>
            <a:off x="0" y="1600200"/>
            <a:ext cx="5867400" cy="5257800"/>
          </a:xfrm>
        </p:spPr>
        <p:txBody>
          <a:bodyPr>
            <a:normAutofit lnSpcReduction="10000"/>
          </a:bodyPr>
          <a:lstStyle/>
          <a:p>
            <a:pPr marL="0" indent="0" algn="ctr">
              <a:buNone/>
            </a:pPr>
            <a:r>
              <a:rPr lang="en-US" sz="3600" i="1" dirty="0"/>
              <a:t>"Thou...[art] full of wisdom, and perfect in beauty." (v. 12)</a:t>
            </a:r>
          </a:p>
          <a:p>
            <a:pPr marL="0" indent="0" algn="ctr">
              <a:buNone/>
            </a:pPr>
            <a:r>
              <a:rPr lang="en-US" sz="3600" i="1" dirty="0"/>
              <a:t> </a:t>
            </a:r>
          </a:p>
          <a:p>
            <a:pPr marL="0" indent="0" algn="ctr">
              <a:buNone/>
            </a:pPr>
            <a:r>
              <a:rPr lang="en-US" sz="3600" dirty="0"/>
              <a:t>No human being is ever described in these terms, but rather the contrary. </a:t>
            </a:r>
          </a:p>
          <a:p>
            <a:pPr marL="0" indent="0" algn="ctr">
              <a:buNone/>
            </a:pPr>
            <a:endParaRPr lang="en-US" sz="3600" dirty="0"/>
          </a:p>
          <a:p>
            <a:pPr marL="0" indent="0" algn="ctr">
              <a:buNone/>
            </a:pPr>
            <a:r>
              <a:rPr lang="en-US" sz="3600" dirty="0"/>
              <a:t>Note the following Scriptures</a:t>
            </a:r>
            <a:br>
              <a:rPr lang="en-US" sz="3600" dirty="0"/>
            </a:br>
            <a:endParaRPr lang="en-US" sz="3600" dirty="0"/>
          </a:p>
        </p:txBody>
      </p:sp>
      <p:pic>
        <p:nvPicPr>
          <p:cNvPr id="4098" name="Picture 2" descr="C:\Users\Dan White\Pictures\Bible pictures\Satan-Devil and demons\Satan&amp;Demons\Satan traveling black119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219200"/>
            <a:ext cx="3562350" cy="5153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74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solidFill>
                  <a:srgbClr val="FFFF00"/>
                </a:solidFill>
              </a:rPr>
              <a:t>Topics to be studied</a:t>
            </a:r>
          </a:p>
        </p:txBody>
      </p:sp>
      <p:sp>
        <p:nvSpPr>
          <p:cNvPr id="3" name="Content Placeholder 2"/>
          <p:cNvSpPr>
            <a:spLocks noGrp="1"/>
          </p:cNvSpPr>
          <p:nvPr>
            <p:ph idx="1"/>
          </p:nvPr>
        </p:nvSpPr>
        <p:spPr>
          <a:xfrm>
            <a:off x="457200" y="1600200"/>
            <a:ext cx="7467600" cy="5257800"/>
          </a:xfrm>
        </p:spPr>
        <p:txBody>
          <a:bodyPr>
            <a:normAutofit/>
          </a:bodyPr>
          <a:lstStyle/>
          <a:p>
            <a:r>
              <a:rPr lang="en-US" dirty="0"/>
              <a:t>His existence</a:t>
            </a:r>
          </a:p>
          <a:p>
            <a:r>
              <a:rPr lang="en-US" dirty="0">
                <a:solidFill>
                  <a:srgbClr val="FFFF00"/>
                </a:solidFill>
              </a:rPr>
              <a:t>His origin</a:t>
            </a:r>
          </a:p>
          <a:p>
            <a:r>
              <a:rPr lang="en-US" dirty="0">
                <a:solidFill>
                  <a:srgbClr val="FFFF00"/>
                </a:solidFill>
              </a:rPr>
              <a:t>His fall</a:t>
            </a:r>
          </a:p>
          <a:p>
            <a:r>
              <a:rPr lang="en-US" dirty="0"/>
              <a:t>His personality</a:t>
            </a:r>
          </a:p>
          <a:p>
            <a:r>
              <a:rPr lang="en-US" dirty="0"/>
              <a:t>His names</a:t>
            </a:r>
          </a:p>
          <a:p>
            <a:r>
              <a:rPr lang="en-US" dirty="0"/>
              <a:t>His activities</a:t>
            </a:r>
          </a:p>
          <a:p>
            <a:r>
              <a:rPr lang="en-US" dirty="0"/>
              <a:t>His location – past, present and future</a:t>
            </a:r>
          </a:p>
          <a:p>
            <a:r>
              <a:rPr lang="en-US"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388692"/>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49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858000"/>
          </a:xfrm>
        </p:spPr>
        <p:txBody>
          <a:bodyPr>
            <a:normAutofit/>
          </a:bodyPr>
          <a:lstStyle/>
          <a:p>
            <a:r>
              <a:rPr lang="en-US" i="1" dirty="0"/>
              <a:t>"For there is no man that sinneth not" (1 Ki. 8:46)</a:t>
            </a:r>
          </a:p>
          <a:p>
            <a:r>
              <a:rPr lang="en-US" i="1" dirty="0"/>
              <a:t>"Who can say, I have made my heart clean, I am pure from my sin?" (Prov. 20:9)</a:t>
            </a:r>
          </a:p>
          <a:p>
            <a:r>
              <a:rPr lang="en-US" i="1" dirty="0"/>
              <a:t>"The heart is deceitful above all things, and desperately wicked" (Jer. 17:9)</a:t>
            </a:r>
          </a:p>
          <a:p>
            <a:r>
              <a:rPr lang="en-US" i="1" dirty="0"/>
              <a:t>"For there is not a just man upon earth, that doeth good and sinneth not" (Eccl. 7:20)</a:t>
            </a:r>
          </a:p>
          <a:p>
            <a:r>
              <a:rPr lang="en-US" i="1" dirty="0"/>
              <a:t>"All we like sheep have gone astray" (Isa. 53:6)</a:t>
            </a:r>
          </a:p>
          <a:p>
            <a:r>
              <a:rPr lang="en-US" i="1" dirty="0"/>
              <a:t>"But we are all as an unclean thing, and all our righteousnesses are as filthy rags; and we all do fade as a leaf, and our iniquities like the wind, have taken us away" (Isa. 64:6)</a:t>
            </a:r>
          </a:p>
        </p:txBody>
      </p:sp>
    </p:spTree>
    <p:extLst>
      <p:ext uri="{BB962C8B-B14F-4D97-AF65-F5344CB8AC3E}">
        <p14:creationId xmlns:p14="http://schemas.microsoft.com/office/powerpoint/2010/main" val="277816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858000"/>
          </a:xfrm>
        </p:spPr>
        <p:txBody>
          <a:bodyPr>
            <a:normAutofit/>
          </a:bodyPr>
          <a:lstStyle/>
          <a:p>
            <a:r>
              <a:rPr lang="en-US" sz="3400" i="1" dirty="0"/>
              <a:t>"For all have sinned and come short of the glory of God" (Rom. 3:23)</a:t>
            </a:r>
          </a:p>
          <a:p>
            <a:r>
              <a:rPr lang="en-US" sz="3400" i="1" dirty="0"/>
              <a:t>"But the scripture hath concluded all under sin" (Gal. 3:22)</a:t>
            </a:r>
          </a:p>
          <a:p>
            <a:r>
              <a:rPr lang="en-US" sz="3400" i="1" dirty="0"/>
              <a:t>"For in many things we offend all" (Jas. 3:2)</a:t>
            </a:r>
          </a:p>
          <a:p>
            <a:r>
              <a:rPr lang="en-US" sz="3400" i="1" dirty="0"/>
              <a:t>"If we say that we have no sin, we deceive ourselves and the truth is not in us" (1 John 1:8)</a:t>
            </a:r>
          </a:p>
          <a:p>
            <a:r>
              <a:rPr lang="en-US" sz="3400" i="1" dirty="0"/>
              <a:t>"If we say that we have not sinned, we make him a liar, and his word is not in us" (1 John 1:10)</a:t>
            </a:r>
          </a:p>
          <a:p>
            <a:r>
              <a:rPr lang="en-US" sz="3400" dirty="0">
                <a:solidFill>
                  <a:srgbClr val="FFFF00"/>
                </a:solidFill>
              </a:rPr>
              <a:t>Ezekiel cannot possibly be referring to any human being.</a:t>
            </a:r>
          </a:p>
          <a:p>
            <a:pPr marL="0" indent="0">
              <a:buNone/>
            </a:pPr>
            <a:endParaRPr lang="en-US" sz="3400" dirty="0"/>
          </a:p>
        </p:txBody>
      </p:sp>
    </p:spTree>
    <p:extLst>
      <p:ext uri="{BB962C8B-B14F-4D97-AF65-F5344CB8AC3E}">
        <p14:creationId xmlns:p14="http://schemas.microsoft.com/office/powerpoint/2010/main" val="145386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990600"/>
            <a:ext cx="4405173" cy="1143000"/>
          </a:xfrm>
        </p:spPr>
        <p:txBody>
          <a:bodyPr>
            <a:noAutofit/>
          </a:bodyPr>
          <a:lstStyle/>
          <a:p>
            <a:r>
              <a:rPr lang="en-US" sz="3200" i="1" dirty="0"/>
              <a:t>"Thou hast been in Eden, the garden of God." </a:t>
            </a:r>
            <a:br>
              <a:rPr lang="en-US" sz="3200" i="1" dirty="0"/>
            </a:br>
            <a:r>
              <a:rPr lang="en-US" sz="3200" i="1" dirty="0"/>
              <a:t> </a:t>
            </a:r>
            <a:br>
              <a:rPr lang="en-US" sz="3200" i="1" dirty="0"/>
            </a:br>
            <a:br>
              <a:rPr lang="en-US" sz="3200" dirty="0"/>
            </a:br>
            <a:endParaRPr lang="en-US" sz="3200" dirty="0"/>
          </a:p>
        </p:txBody>
      </p:sp>
      <p:sp>
        <p:nvSpPr>
          <p:cNvPr id="3" name="Content Placeholder 2"/>
          <p:cNvSpPr>
            <a:spLocks noGrp="1"/>
          </p:cNvSpPr>
          <p:nvPr>
            <p:ph idx="1"/>
          </p:nvPr>
        </p:nvSpPr>
        <p:spPr>
          <a:xfrm>
            <a:off x="0" y="1874837"/>
            <a:ext cx="4328973" cy="1630363"/>
          </a:xfrm>
        </p:spPr>
        <p:txBody>
          <a:bodyPr>
            <a:noAutofit/>
          </a:bodyPr>
          <a:lstStyle/>
          <a:p>
            <a:pPr marL="0" indent="0" algn="ctr">
              <a:buNone/>
            </a:pPr>
            <a:r>
              <a:rPr lang="en-US" dirty="0"/>
              <a:t>Some have speculated that Ezekiel had Adam in mind here, but the Genesis account nowhere speaks of Adam’s clothing being </a:t>
            </a:r>
            <a:r>
              <a:rPr lang="en-US" i="1" dirty="0"/>
              <a:t>“covered with every kind of precious stone," </a:t>
            </a:r>
            <a:r>
              <a:rPr lang="en-US" dirty="0"/>
              <a:t>and then fitted in </a:t>
            </a:r>
            <a:r>
              <a:rPr lang="en-US" i="1" dirty="0"/>
              <a:t>"beautiful settings of gold."</a:t>
            </a:r>
          </a:p>
        </p:txBody>
      </p:sp>
      <p:pic>
        <p:nvPicPr>
          <p:cNvPr id="1026" name="Picture 2" descr="C:\Users\Dan White\Pictures\Bible pictures\Bible pictures Old Testament\Genesis and adam and eve\Adam, Eve, Creation\Adam and Eve\scan0048.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28973" y="0"/>
            <a:ext cx="4822862"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51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noAutofit/>
          </a:bodyPr>
          <a:lstStyle/>
          <a:p>
            <a:r>
              <a:rPr lang="en-US" sz="3600" i="1" dirty="0"/>
              <a:t>“…the workmanship of thy </a:t>
            </a:r>
            <a:r>
              <a:rPr lang="en-US" sz="3600" i="1" dirty="0" err="1"/>
              <a:t>tabrets</a:t>
            </a:r>
            <a:r>
              <a:rPr lang="en-US" sz="3600" i="1" dirty="0"/>
              <a:t> and of thy pipes was prepared in thee in the day that</a:t>
            </a:r>
            <a:br>
              <a:rPr lang="en-US" sz="3600" i="1" dirty="0"/>
            </a:br>
            <a:r>
              <a:rPr lang="en-US" sz="3600" i="1" dirty="0"/>
              <a:t> thou </a:t>
            </a:r>
            <a:r>
              <a:rPr lang="en-US" sz="3600" i="1" dirty="0" err="1"/>
              <a:t>wast</a:t>
            </a:r>
            <a:r>
              <a:rPr lang="en-US" sz="3600" i="1" dirty="0"/>
              <a:t> created.”</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GlowEdges/>
                    </a14:imgEffect>
                    <a14:imgEffect>
                      <a14:sharpenSoften amount="50000"/>
                    </a14:imgEffect>
                    <a14:imgEffect>
                      <a14:brightnessContrast bright="40000" contrast="20000"/>
                    </a14:imgEffect>
                  </a14:imgLayer>
                </a14:imgProps>
              </a:ext>
            </a:extLst>
          </a:blip>
          <a:stretch>
            <a:fillRect/>
          </a:stretch>
        </p:blipFill>
        <p:spPr>
          <a:xfrm>
            <a:off x="381000" y="1905000"/>
            <a:ext cx="8610600" cy="4843463"/>
          </a:xfrm>
          <a:prstGeom prst="rect">
            <a:avLst/>
          </a:prstGeom>
        </p:spPr>
      </p:pic>
    </p:spTree>
    <p:extLst>
      <p:ext uri="{BB962C8B-B14F-4D97-AF65-F5344CB8AC3E}">
        <p14:creationId xmlns:p14="http://schemas.microsoft.com/office/powerpoint/2010/main" val="7768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0"/>
            <a:ext cx="8991600" cy="6494085"/>
          </a:xfrm>
          <a:prstGeom prst="rect">
            <a:avLst/>
          </a:prstGeom>
        </p:spPr>
        <p:txBody>
          <a:bodyPr wrap="square">
            <a:spAutoFit/>
          </a:bodyPr>
          <a:lstStyle/>
          <a:p>
            <a:pPr algn="ctr"/>
            <a:r>
              <a:rPr lang="en-US" sz="3200" dirty="0">
                <a:solidFill>
                  <a:srgbClr val="FFFF00"/>
                </a:solidFill>
              </a:rPr>
              <a:t>Dr. J. Dwight Pentecost writes: "Musical instruments were originally designed to be means of praising and worshipping God. It was not necessary for Lucifer to learn to play a musical instrument in order to praise God. If you please, he had a built-in pipe organ, or, he was an organ. That’s what the prophet meant when he said, ‘the workmanship of thy </a:t>
            </a:r>
            <a:r>
              <a:rPr lang="en-US" sz="3200" dirty="0" err="1">
                <a:solidFill>
                  <a:srgbClr val="FFFF00"/>
                </a:solidFill>
              </a:rPr>
              <a:t>tabrets</a:t>
            </a:r>
            <a:r>
              <a:rPr lang="en-US" sz="3200" dirty="0">
                <a:solidFill>
                  <a:srgbClr val="FFFF00"/>
                </a:solidFill>
              </a:rPr>
              <a:t> and of thy pipes....’ Lucifer, because of his beauty, did what a musical instrument would do in the hands of a skilled musician, bring forth a psalm of praise to the glory of God. Lucifer didn’t have to look for someone to play the organ so that he could sing the doxology—he was a doxology."</a:t>
            </a:r>
          </a:p>
        </p:txBody>
      </p:sp>
    </p:spTree>
    <p:extLst>
      <p:ext uri="{BB962C8B-B14F-4D97-AF65-F5344CB8AC3E}">
        <p14:creationId xmlns:p14="http://schemas.microsoft.com/office/powerpoint/2010/main" val="45658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2" y="3200400"/>
            <a:ext cx="3973082" cy="1143000"/>
          </a:xfrm>
        </p:spPr>
        <p:txBody>
          <a:bodyPr>
            <a:noAutofit/>
          </a:bodyPr>
          <a:lstStyle/>
          <a:p>
            <a:r>
              <a:rPr lang="en-US" sz="3600" i="1" dirty="0"/>
              <a:t>“Thou art the anointed cherub that </a:t>
            </a:r>
            <a:r>
              <a:rPr lang="en-US" sz="3600" i="1" dirty="0" err="1"/>
              <a:t>covereth</a:t>
            </a:r>
            <a:r>
              <a:rPr lang="en-US" sz="3600" i="1" dirty="0"/>
              <a:t>; and I have set thee so; thou </a:t>
            </a:r>
            <a:r>
              <a:rPr lang="en-US" sz="3600" i="1" dirty="0" err="1"/>
              <a:t>wast</a:t>
            </a:r>
            <a:r>
              <a:rPr lang="en-US" sz="3600" i="1" dirty="0"/>
              <a:t> upon the holy mountain of God; thou hast walked up and down in the midst of the stones of fire.”</a:t>
            </a:r>
            <a:br>
              <a:rPr lang="en-US" sz="3600" dirty="0"/>
            </a:br>
            <a:endParaRPr lang="en-US" sz="3600" dirty="0"/>
          </a:p>
        </p:txBody>
      </p:sp>
      <p:sp>
        <p:nvSpPr>
          <p:cNvPr id="4" name="Rectangle 3"/>
          <p:cNvSpPr/>
          <p:nvPr/>
        </p:nvSpPr>
        <p:spPr>
          <a:xfrm>
            <a:off x="4762545" y="685800"/>
            <a:ext cx="3934283" cy="1077218"/>
          </a:xfrm>
          <a:prstGeom prst="rect">
            <a:avLst/>
          </a:prstGeom>
        </p:spPr>
        <p:txBody>
          <a:bodyPr wrap="none">
            <a:spAutoFit/>
          </a:bodyPr>
          <a:lstStyle/>
          <a:p>
            <a:pPr algn="ct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word cherub is </a:t>
            </a:r>
          </a:p>
          <a:p>
            <a:pPr algn="ct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singular for cherubim.</a:t>
            </a:r>
          </a:p>
        </p:txBody>
      </p:sp>
      <p:pic>
        <p:nvPicPr>
          <p:cNvPr id="3076" name="Picture 4" descr="http://prepsetcetera.kchostingetcetera.org/wp-content/uploads/2014/09/Cherubim.jpg"/>
          <p:cNvPicPr>
            <a:picLocks noChangeAspect="1" noChangeArrowheads="1"/>
          </p:cNvPicPr>
          <p:nvPr/>
        </p:nvPicPr>
        <p:blipFill rotWithShape="1">
          <a:blip r:embed="rId2">
            <a:extLst>
              <a:ext uri="{28A0092B-C50C-407E-A947-70E740481C1C}">
                <a14:useLocalDpi xmlns:a14="http://schemas.microsoft.com/office/drawing/2010/main" val="0"/>
              </a:ext>
            </a:extLst>
          </a:blip>
          <a:srcRect b="3073"/>
          <a:stretch/>
        </p:blipFill>
        <p:spPr bwMode="auto">
          <a:xfrm>
            <a:off x="4114800" y="2209800"/>
            <a:ext cx="4961000" cy="38406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93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randombar(horizont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New Folder\godthron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ctrTitle"/>
          </p:nvPr>
        </p:nvSpPr>
        <p:spPr>
          <a:xfrm>
            <a:off x="0" y="1"/>
            <a:ext cx="4038600" cy="2666999"/>
          </a:xfrm>
        </p:spPr>
        <p:txBody>
          <a:bodyPr>
            <a:normAutofit fontScale="90000"/>
          </a:bodyPr>
          <a:lstStyle/>
          <a:p>
            <a:r>
              <a:rPr lang="en-US" sz="5300" dirty="0">
                <a:effectLst>
                  <a:glow rad="101600">
                    <a:schemeClr val="bg1">
                      <a:alpha val="60000"/>
                    </a:schemeClr>
                  </a:glow>
                </a:effectLst>
              </a:rPr>
              <a:t>Four Living Creatures</a:t>
            </a:r>
            <a:br>
              <a:rPr lang="en-US" dirty="0">
                <a:effectLst>
                  <a:glow rad="101600">
                    <a:schemeClr val="bg1">
                      <a:alpha val="60000"/>
                    </a:schemeClr>
                  </a:glow>
                </a:effectLst>
              </a:rPr>
            </a:br>
            <a:r>
              <a:rPr lang="en-US" i="1" dirty="0">
                <a:effectLst>
                  <a:glow rad="101600">
                    <a:schemeClr val="bg1">
                      <a:alpha val="60000"/>
                    </a:schemeClr>
                  </a:glow>
                </a:effectLst>
              </a:rPr>
              <a:t>“</a:t>
            </a:r>
            <a:r>
              <a:rPr lang="en-US" i="1" dirty="0" err="1">
                <a:effectLst>
                  <a:glow rad="101600">
                    <a:schemeClr val="bg1">
                      <a:alpha val="60000"/>
                    </a:schemeClr>
                  </a:glow>
                </a:effectLst>
              </a:rPr>
              <a:t>Cherubims</a:t>
            </a:r>
            <a:r>
              <a:rPr lang="en-US" i="1" dirty="0">
                <a:effectLst>
                  <a:glow rad="101600">
                    <a:schemeClr val="bg1">
                      <a:alpha val="60000"/>
                    </a:schemeClr>
                  </a:glow>
                </a:effectLst>
              </a:rPr>
              <a:t>” </a:t>
            </a:r>
            <a:br>
              <a:rPr lang="en-US" dirty="0">
                <a:effectLst>
                  <a:glow rad="101600">
                    <a:schemeClr val="bg1">
                      <a:alpha val="60000"/>
                    </a:schemeClr>
                  </a:glow>
                </a:effectLst>
              </a:rPr>
            </a:br>
            <a:r>
              <a:rPr lang="en-US" i="1" dirty="0">
                <a:effectLst>
                  <a:glow rad="101600">
                    <a:schemeClr val="bg1">
                      <a:alpha val="60000"/>
                    </a:schemeClr>
                  </a:glow>
                </a:effectLst>
              </a:rPr>
              <a:t>(Ezekiel 10:15-20)</a:t>
            </a:r>
          </a:p>
        </p:txBody>
      </p:sp>
      <p:pic>
        <p:nvPicPr>
          <p:cNvPr id="13314" name="Picture 2" descr="http://4.bp.blogspot.com/-QEoEpVjI2QY/UKRHc0OKAxI/AAAAAAAAKPg/AiczknZF5qA/s1600/cherubim.jpg"/>
          <p:cNvPicPr>
            <a:picLocks noChangeAspect="1" noChangeArrowheads="1"/>
          </p:cNvPicPr>
          <p:nvPr/>
        </p:nvPicPr>
        <p:blipFill>
          <a:blip r:embed="rId4" cstate="print"/>
          <a:srcRect r="-291" b="15702"/>
          <a:stretch>
            <a:fillRect/>
          </a:stretch>
        </p:blipFill>
        <p:spPr bwMode="auto">
          <a:xfrm>
            <a:off x="5638800" y="228600"/>
            <a:ext cx="3276600" cy="3505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9631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 to="" calcmode="lin" valueType="num">
                                      <p:cBhvr>
                                        <p:cTn id="12" dur="1" fill="hold"/>
                                        <p:tgtEl>
                                          <p:spTgt spid="133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New Folder\godthrone.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228600" y="609600"/>
            <a:ext cx="4038600" cy="5638800"/>
          </a:xfrm>
        </p:spPr>
        <p:txBody>
          <a:bodyPr>
            <a:normAutofit fontScale="90000"/>
          </a:bodyPr>
          <a:lstStyle/>
          <a:p>
            <a:r>
              <a:rPr lang="en-US" i="1" dirty="0">
                <a:effectLst>
                  <a:glow rad="101600">
                    <a:schemeClr val="bg1">
                      <a:alpha val="60000"/>
                    </a:schemeClr>
                  </a:glow>
                </a:effectLst>
              </a:rPr>
              <a:t>“Every one had four faces, and every one had four wings…And as they went, I heard the noise of their wings, like the noise of great waters, as the voice of the Almighty…”</a:t>
            </a:r>
          </a:p>
        </p:txBody>
      </p:sp>
      <p:sp>
        <p:nvSpPr>
          <p:cNvPr id="4" name="Content Placeholder 3"/>
          <p:cNvSpPr>
            <a:spLocks noGrp="1"/>
          </p:cNvSpPr>
          <p:nvPr>
            <p:ph idx="1"/>
          </p:nvPr>
        </p:nvSpPr>
        <p:spPr>
          <a:xfrm>
            <a:off x="4648200" y="0"/>
            <a:ext cx="4495800" cy="6858000"/>
          </a:xfrm>
        </p:spPr>
        <p:txBody>
          <a:bodyPr>
            <a:normAutofit/>
          </a:bodyPr>
          <a:lstStyle/>
          <a:p>
            <a:pPr algn="ctr">
              <a:buNone/>
            </a:pPr>
            <a:r>
              <a:rPr lang="en-US" sz="4000" i="1" dirty="0">
                <a:effectLst>
                  <a:glow rad="101600">
                    <a:schemeClr val="bg1">
                      <a:alpha val="60000"/>
                    </a:schemeClr>
                  </a:glow>
                </a:effectLst>
              </a:rPr>
              <a:t>“Their rings were high that they were dreadful; and their rings were full of eyes round about them. And when the living creatures went, the wheels went  by them.”</a:t>
            </a:r>
          </a:p>
        </p:txBody>
      </p:sp>
    </p:spTree>
    <p:extLst>
      <p:ext uri="{BB962C8B-B14F-4D97-AF65-F5344CB8AC3E}">
        <p14:creationId xmlns:p14="http://schemas.microsoft.com/office/powerpoint/2010/main" val="187292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qgw517v8ed3rv9s81tmbrg2.wpengine.netdna-cdn.com/wp-content/uploads/2013/03/WHEEL-WITHIN-WHE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58"/>
            <a:ext cx="9121923" cy="6841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1.bp.blogspot.com/-BXsB6W_C-No/Ty084BSZHdI/AAAAAAAAAnM/HuQu4yAogqs/s1600/biblical_four_living_creatures_colo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810872"/>
            <a:ext cx="3627120" cy="5181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73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362200" y="2590800"/>
            <a:ext cx="4114800" cy="1143000"/>
          </a:xfrm>
        </p:spPr>
        <p:txBody>
          <a:bodyPr>
            <a:normAutofit fontScale="90000"/>
          </a:bodyPr>
          <a:lstStyle/>
          <a:p>
            <a:r>
              <a:rPr lang="en-US" i="1" dirty="0">
                <a:effectLst>
                  <a:glow rad="101600">
                    <a:schemeClr val="bg1">
                      <a:alpha val="60000"/>
                    </a:schemeClr>
                  </a:glow>
                </a:effectLst>
              </a:rPr>
              <a:t>“Thou art the anointed cherub.” </a:t>
            </a:r>
          </a:p>
        </p:txBody>
      </p:sp>
    </p:spTree>
    <p:extLst>
      <p:ext uri="{BB962C8B-B14F-4D97-AF65-F5344CB8AC3E}">
        <p14:creationId xmlns:p14="http://schemas.microsoft.com/office/powerpoint/2010/main" val="355050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86" y="457200"/>
            <a:ext cx="9144000" cy="3916362"/>
          </a:xfrm>
        </p:spPr>
        <p:txBody>
          <a:bodyPr>
            <a:noAutofit/>
          </a:bodyPr>
          <a:lstStyle/>
          <a:p>
            <a:r>
              <a:rPr lang="en-US" sz="3200" dirty="0"/>
              <a:t>Often a twofold accusation are hurled at the Bible Believing Christian by those who are Unbelievers  concerning the existence of Satan.</a:t>
            </a:r>
            <a:br>
              <a:rPr lang="en-US" sz="3200" dirty="0"/>
            </a:br>
            <a:r>
              <a:rPr lang="en-US" sz="3200" dirty="0"/>
              <a:t> </a:t>
            </a:r>
            <a:br>
              <a:rPr lang="en-US" sz="3200" dirty="0"/>
            </a:br>
            <a:r>
              <a:rPr lang="en-US" sz="3200" dirty="0">
                <a:solidFill>
                  <a:srgbClr val="FFFF00"/>
                </a:solidFill>
              </a:rPr>
              <a:t>"All right, if your God is so wise and good, then why did he create the devil, and if he is so powerful, why doesn’t he destroy the devil?" </a:t>
            </a:r>
            <a:br>
              <a:rPr lang="en-US" sz="3200" dirty="0"/>
            </a:br>
            <a:br>
              <a:rPr lang="en-US" sz="3200" dirty="0"/>
            </a:br>
            <a:r>
              <a:rPr lang="en-US" sz="3200" dirty="0"/>
              <a:t>A simple scriptural answer to these two questions is. </a:t>
            </a:r>
            <a:br>
              <a:rPr lang="en-US" sz="3200" dirty="0"/>
            </a:br>
            <a:endParaRPr lang="en-US" sz="3200" dirty="0"/>
          </a:p>
        </p:txBody>
      </p:sp>
      <p:sp>
        <p:nvSpPr>
          <p:cNvPr id="3" name="Content Placeholder 2"/>
          <p:cNvSpPr>
            <a:spLocks noGrp="1"/>
          </p:cNvSpPr>
          <p:nvPr>
            <p:ph idx="1"/>
          </p:nvPr>
        </p:nvSpPr>
        <p:spPr>
          <a:xfrm>
            <a:off x="381000" y="4800600"/>
            <a:ext cx="3124200" cy="1630363"/>
          </a:xfrm>
        </p:spPr>
        <p:txBody>
          <a:bodyPr/>
          <a:lstStyle/>
          <a:p>
            <a:r>
              <a:rPr lang="en-US" dirty="0"/>
              <a:t>“He didn’t.”</a:t>
            </a:r>
          </a:p>
          <a:p>
            <a:r>
              <a:rPr lang="en-US" dirty="0"/>
              <a:t>“He will.”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572000"/>
            <a:ext cx="5029200" cy="219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695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“Thou art the anointed cherub </a:t>
            </a:r>
            <a:br>
              <a:rPr lang="en-US" sz="3600"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en-US" sz="3600"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that </a:t>
            </a:r>
            <a:r>
              <a:rPr lang="en-US" sz="3600" i="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covereth</a:t>
            </a:r>
            <a:r>
              <a:rPr lang="en-US" sz="3600"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79" y="1524000"/>
            <a:ext cx="7311260" cy="3901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79" y="5257800"/>
            <a:ext cx="8504237"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www.freakingnews.com/pictures/95000/Dangerous-Fire-Bird--953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806638"/>
            <a:ext cx="3596121" cy="34511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13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75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angelavoss.org/wp-content/uploads/holyc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10553700" cy="7191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3886200"/>
            <a:ext cx="9144000" cy="1143000"/>
          </a:xfrm>
        </p:spPr>
        <p:txBody>
          <a:bodyPr>
            <a:noAutofit/>
          </a:bodyPr>
          <a:lstStyle/>
          <a:p>
            <a:r>
              <a:rPr lang="en-US" sz="4000" i="1" dirty="0">
                <a:effectLst>
                  <a:glow rad="101600">
                    <a:schemeClr val="bg1">
                      <a:alpha val="60000"/>
                    </a:schemeClr>
                  </a:glow>
                </a:effectLst>
              </a:rPr>
              <a:t>“…thou </a:t>
            </a:r>
            <a:r>
              <a:rPr lang="en-US" sz="4000" i="1" dirty="0" err="1">
                <a:effectLst>
                  <a:glow rad="101600">
                    <a:schemeClr val="bg1">
                      <a:alpha val="60000"/>
                    </a:schemeClr>
                  </a:glow>
                </a:effectLst>
              </a:rPr>
              <a:t>wast</a:t>
            </a:r>
            <a:r>
              <a:rPr lang="en-US" sz="4000" i="1" dirty="0">
                <a:effectLst>
                  <a:glow rad="101600">
                    <a:schemeClr val="bg1">
                      <a:alpha val="60000"/>
                    </a:schemeClr>
                  </a:glow>
                </a:effectLst>
              </a:rPr>
              <a:t> upon the holy </a:t>
            </a:r>
            <a:br>
              <a:rPr lang="en-US" sz="4000" i="1" dirty="0">
                <a:effectLst>
                  <a:glow rad="101600">
                    <a:schemeClr val="bg1">
                      <a:alpha val="60000"/>
                    </a:schemeClr>
                  </a:glow>
                </a:effectLst>
              </a:rPr>
            </a:br>
            <a:r>
              <a:rPr lang="en-US" sz="4000" i="1" dirty="0">
                <a:effectLst>
                  <a:glow rad="101600">
                    <a:schemeClr val="bg1">
                      <a:alpha val="60000"/>
                    </a:schemeClr>
                  </a:glow>
                </a:effectLst>
              </a:rPr>
              <a:t>mountain of God.”</a:t>
            </a: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76200"/>
            <a:ext cx="2389632" cy="3048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21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175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95623"/>
            <a:ext cx="9134030" cy="69799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3600" i="1" dirty="0">
                <a:effectLst>
                  <a:glow rad="101600">
                    <a:schemeClr val="bg1">
                      <a:alpha val="60000"/>
                    </a:schemeClr>
                  </a:glow>
                </a:effectLst>
              </a:rPr>
              <a:t>“…thou hast walked up and down in the midst of the stones of fire.”</a:t>
            </a:r>
          </a:p>
        </p:txBody>
      </p:sp>
      <p:pic>
        <p:nvPicPr>
          <p:cNvPr id="5125" name="Picture 5" descr="http://www.healing-journeys-energy.com/images/cherubi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209800"/>
            <a:ext cx="340620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23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1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20" r="10256"/>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381000"/>
            <a:ext cx="9144000" cy="7040562"/>
          </a:xfrm>
        </p:spPr>
        <p:txBody>
          <a:bodyPr>
            <a:noAutofit/>
          </a:bodyPr>
          <a:lstStyle/>
          <a:p>
            <a:r>
              <a:rPr lang="en-US" sz="3600" i="1" dirty="0">
                <a:effectLst>
                  <a:glow rad="101600">
                    <a:schemeClr val="bg1">
                      <a:alpha val="60000"/>
                    </a:schemeClr>
                  </a:glow>
                </a:effectLst>
              </a:rPr>
              <a:t>(Revelation 21)</a:t>
            </a:r>
            <a:br>
              <a:rPr lang="en-US" sz="3600" i="1" dirty="0">
                <a:effectLst>
                  <a:glow rad="101600">
                    <a:schemeClr val="bg1">
                      <a:alpha val="60000"/>
                    </a:schemeClr>
                  </a:glow>
                </a:effectLst>
              </a:rPr>
            </a:br>
            <a:r>
              <a:rPr lang="en-US" sz="3600" i="1" dirty="0">
                <a:effectLst>
                  <a:glow rad="101600">
                    <a:schemeClr val="bg1">
                      <a:alpha val="60000"/>
                    </a:schemeClr>
                  </a:glow>
                </a:effectLst>
              </a:rPr>
              <a:t>“Having the glory of God: and her light was like unto a stone most precious, even like a jasper stone, clear as crystal. And the building of the wall of it was of jasper: and the city was pure gold, like unto clear glass. And the foundations of the wall of the city were garnished with all manner of precious stones. The first foundation was jasper; the second, sapphire; the third, a chalcedony; the fourth, an emerald;</a:t>
            </a:r>
            <a:br>
              <a:rPr lang="en-US" sz="3600" i="1" dirty="0">
                <a:effectLst>
                  <a:glow rad="101600">
                    <a:schemeClr val="bg1">
                      <a:alpha val="60000"/>
                    </a:schemeClr>
                  </a:glow>
                </a:effectLst>
              </a:rPr>
            </a:b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8439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6430962"/>
          </a:xfrm>
        </p:spPr>
        <p:txBody>
          <a:bodyPr>
            <a:normAutofit/>
          </a:bodyPr>
          <a:lstStyle/>
          <a:p>
            <a:r>
              <a:rPr lang="en-US" sz="3600" i="1" dirty="0">
                <a:effectLst>
                  <a:glow rad="101600">
                    <a:schemeClr val="bg1">
                      <a:alpha val="60000"/>
                    </a:schemeClr>
                  </a:glow>
                </a:effectLst>
              </a:rPr>
              <a:t>The fifth, sardonyx; the sixth, </a:t>
            </a:r>
            <a:r>
              <a:rPr lang="en-US" sz="3600" i="1" dirty="0" err="1">
                <a:effectLst>
                  <a:glow rad="101600">
                    <a:schemeClr val="bg1">
                      <a:alpha val="60000"/>
                    </a:schemeClr>
                  </a:glow>
                </a:effectLst>
              </a:rPr>
              <a:t>sardius</a:t>
            </a:r>
            <a:r>
              <a:rPr lang="en-US" sz="3600" i="1" dirty="0">
                <a:effectLst>
                  <a:glow rad="101600">
                    <a:schemeClr val="bg1">
                      <a:alpha val="60000"/>
                    </a:schemeClr>
                  </a:glow>
                </a:effectLst>
              </a:rPr>
              <a:t>; the seventh, </a:t>
            </a:r>
            <a:r>
              <a:rPr lang="en-US" sz="3600" i="1" dirty="0" err="1">
                <a:effectLst>
                  <a:glow rad="101600">
                    <a:schemeClr val="bg1">
                      <a:alpha val="60000"/>
                    </a:schemeClr>
                  </a:glow>
                </a:effectLst>
              </a:rPr>
              <a:t>chrysolite</a:t>
            </a:r>
            <a:r>
              <a:rPr lang="en-US" sz="3600" i="1" dirty="0">
                <a:effectLst>
                  <a:glow rad="101600">
                    <a:schemeClr val="bg1">
                      <a:alpha val="60000"/>
                    </a:schemeClr>
                  </a:glow>
                </a:effectLst>
              </a:rPr>
              <a:t>; the eighth, beryl; the ninth, a topaz; the tenth, a </a:t>
            </a:r>
            <a:r>
              <a:rPr lang="en-US" sz="3600" i="1" dirty="0" err="1">
                <a:effectLst>
                  <a:glow rad="101600">
                    <a:schemeClr val="bg1">
                      <a:alpha val="60000"/>
                    </a:schemeClr>
                  </a:glow>
                </a:effectLst>
              </a:rPr>
              <a:t>chrysoprasus</a:t>
            </a:r>
            <a:r>
              <a:rPr lang="en-US" sz="3600" i="1" dirty="0">
                <a:effectLst>
                  <a:glow rad="101600">
                    <a:schemeClr val="bg1">
                      <a:alpha val="60000"/>
                    </a:schemeClr>
                  </a:glow>
                </a:effectLst>
              </a:rPr>
              <a:t>; the eleventh, a jacinth; the twelfth, an amethyst. And the twelve gates were twelve pearls; every several gate was of one pearl: and the street of the city was pure gold, as it were transparent glass.”</a:t>
            </a:r>
          </a:p>
        </p:txBody>
      </p:sp>
    </p:spTree>
    <p:extLst>
      <p:ext uri="{BB962C8B-B14F-4D97-AF65-F5344CB8AC3E}">
        <p14:creationId xmlns:p14="http://schemas.microsoft.com/office/powerpoint/2010/main" val="321001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29" b="30610"/>
          <a:stretch/>
        </p:blipFill>
        <p:spPr bwMode="auto">
          <a:xfrm>
            <a:off x="-183090" y="0"/>
            <a:ext cx="9356288" cy="6854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5123" y="32759"/>
            <a:ext cx="8229600" cy="1034041"/>
          </a:xfrm>
        </p:spPr>
        <p:txBody>
          <a:bodyPr>
            <a:normAutofit/>
          </a:bodyPr>
          <a:lstStyle/>
          <a:p>
            <a:r>
              <a:rPr lang="en-US" sz="3600" dirty="0">
                <a:effectLst>
                  <a:glow rad="101600">
                    <a:schemeClr val="bg1">
                      <a:alpha val="60000"/>
                    </a:schemeClr>
                  </a:glow>
                </a:effectLst>
              </a:rPr>
              <a:t>The Fall of the Anointed Cherub</a:t>
            </a:r>
          </a:p>
        </p:txBody>
      </p:sp>
    </p:spTree>
    <p:extLst>
      <p:ext uri="{BB962C8B-B14F-4D97-AF65-F5344CB8AC3E}">
        <p14:creationId xmlns:p14="http://schemas.microsoft.com/office/powerpoint/2010/main" val="33265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6" y="1"/>
            <a:ext cx="916750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3200"/>
            <a:ext cx="8229600" cy="1143000"/>
          </a:xfrm>
        </p:spPr>
        <p:txBody>
          <a:bodyPr>
            <a:normAutofit fontScale="90000"/>
          </a:bodyPr>
          <a:lstStyle/>
          <a:p>
            <a:r>
              <a:rPr lang="en-US" i="1" dirty="0">
                <a:effectLst>
                  <a:glow rad="101600">
                    <a:schemeClr val="bg1">
                      <a:alpha val="60000"/>
                    </a:schemeClr>
                  </a:glow>
                </a:effectLst>
              </a:rPr>
              <a:t>“Thou </a:t>
            </a:r>
            <a:r>
              <a:rPr lang="en-US" i="1" dirty="0" err="1">
                <a:effectLst>
                  <a:glow rad="101600">
                    <a:schemeClr val="bg1">
                      <a:alpha val="60000"/>
                    </a:schemeClr>
                  </a:glow>
                </a:effectLst>
              </a:rPr>
              <a:t>wast</a:t>
            </a:r>
            <a:r>
              <a:rPr lang="en-US" i="1" dirty="0">
                <a:effectLst>
                  <a:glow rad="101600">
                    <a:schemeClr val="bg1">
                      <a:alpha val="60000"/>
                    </a:schemeClr>
                  </a:glow>
                </a:effectLst>
              </a:rPr>
              <a:t> perfect in thy ways from the day that thou </a:t>
            </a:r>
            <a:r>
              <a:rPr lang="en-US" i="1" dirty="0" err="1">
                <a:effectLst>
                  <a:glow rad="101600">
                    <a:schemeClr val="bg1">
                      <a:alpha val="60000"/>
                    </a:schemeClr>
                  </a:glow>
                </a:effectLst>
              </a:rPr>
              <a:t>wast</a:t>
            </a:r>
            <a:r>
              <a:rPr lang="en-US" i="1" dirty="0">
                <a:effectLst>
                  <a:glow rad="101600">
                    <a:schemeClr val="bg1">
                      <a:alpha val="60000"/>
                    </a:schemeClr>
                  </a:glow>
                </a:effectLst>
              </a:rPr>
              <a:t> created, till iniquity was found in thee. By the multitude of thy merchandise they have filled the midst of thee with violence, and thou hast sinned.”</a:t>
            </a:r>
          </a:p>
        </p:txBody>
      </p:sp>
    </p:spTree>
    <p:extLst>
      <p:ext uri="{BB962C8B-B14F-4D97-AF65-F5344CB8AC3E}">
        <p14:creationId xmlns:p14="http://schemas.microsoft.com/office/powerpoint/2010/main" val="124014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3657600" cy="6781800"/>
          </a:xfrm>
        </p:spPr>
        <p:txBody>
          <a:bodyPr>
            <a:normAutofit/>
          </a:bodyPr>
          <a:lstStyle/>
          <a:p>
            <a:r>
              <a:rPr lang="en-US" sz="3600" i="1" dirty="0"/>
              <a:t>“I will cast thee as profane out of the mountain of God: and I will destroy thee, O coveting cherub, from the midst of the stones of fire.”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413" y="29910"/>
            <a:ext cx="5528587" cy="68280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218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4810" y="76200"/>
            <a:ext cx="3668508" cy="6583362"/>
          </a:xfrm>
        </p:spPr>
        <p:txBody>
          <a:bodyPr>
            <a:normAutofit/>
          </a:bodyPr>
          <a:lstStyle/>
          <a:p>
            <a:r>
              <a:rPr lang="en-US" sz="4000" i="1" dirty="0"/>
              <a:t>“Thine heart was lifted up because of thy beauty, thou hast corrupted thy wisdom by reason of thy brightness.”</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12906"/>
            <a:ext cx="5617210" cy="7170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706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2438400"/>
            <a:ext cx="2971800" cy="1676400"/>
          </a:xfrm>
        </p:spPr>
        <p:txBody>
          <a:bodyPr>
            <a:normAutofit fontScale="90000"/>
          </a:bodyPr>
          <a:lstStyle/>
          <a:p>
            <a:r>
              <a:rPr lang="en-US" i="1" dirty="0"/>
              <a:t>“I will cast thee to the ground, I will lay thee before kings, that they may behold thee.”</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504013"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2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http://salembaptistchurch.info/wp-content/uploads/2015/12/Crop_Book_of_Isaiah_2006-06-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32809">
            <a:off x="4146756" y="2968031"/>
            <a:ext cx="5409554" cy="37623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thumbs.dreamstime.com/z/book-ezekiel-one-books-bible-38719269.jp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2051" r="1036" b="10008"/>
          <a:stretch/>
        </p:blipFill>
        <p:spPr bwMode="auto">
          <a:xfrm rot="20986900">
            <a:off x="-541792" y="2902742"/>
            <a:ext cx="5173890" cy="38929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228600"/>
            <a:ext cx="8915400" cy="2123658"/>
          </a:xfrm>
          <a:prstGeom prst="rect">
            <a:avLst/>
          </a:prstGeom>
        </p:spPr>
        <p:txBody>
          <a:bodyPr wrap="square">
            <a:spAutoFit/>
          </a:bodyPr>
          <a:lstStyle/>
          <a:p>
            <a:pPr algn="ct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rPr>
              <a:t>There are two important passages in the Word of God concerning the </a:t>
            </a:r>
            <a:b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rPr>
            </a:b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rPr>
              <a:t>origin and fall of the devil.</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76516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1938992"/>
          </a:xfrm>
          <a:prstGeom prst="rect">
            <a:avLst/>
          </a:prstGeom>
        </p:spPr>
        <p:txBody>
          <a:bodyPr wrap="square">
            <a:spAutoFit/>
          </a:bodyPr>
          <a:lstStyle/>
          <a:p>
            <a:pPr algn="ctr"/>
            <a:r>
              <a:rPr lang="en-US" sz="4000" i="1" dirty="0"/>
              <a:t>“Thou hast defiled thy sanctuaries by the multitude of thine iniquities, by the iniquity of thy </a:t>
            </a:r>
            <a:r>
              <a:rPr lang="en-US" sz="4000" i="1" dirty="0" err="1"/>
              <a:t>traffick</a:t>
            </a:r>
            <a:r>
              <a:rPr lang="en-US" sz="4000" i="1" dirty="0"/>
              <a:t>." </a:t>
            </a:r>
          </a:p>
        </p:txBody>
      </p:sp>
      <p:sp>
        <p:nvSpPr>
          <p:cNvPr id="3" name="Rectangle 2"/>
          <p:cNvSpPr/>
          <p:nvPr/>
        </p:nvSpPr>
        <p:spPr>
          <a:xfrm>
            <a:off x="228600" y="2667000"/>
            <a:ext cx="8686800" cy="5078313"/>
          </a:xfrm>
          <a:prstGeom prst="rect">
            <a:avLst/>
          </a:prstGeom>
        </p:spPr>
        <p:txBody>
          <a:bodyPr wrap="square">
            <a:spAutoFit/>
          </a:bodyPr>
          <a:lstStyle/>
          <a:p>
            <a:r>
              <a:rPr lang="en-US" sz="3600" dirty="0">
                <a:solidFill>
                  <a:srgbClr val="FFFF00"/>
                </a:solidFill>
              </a:rPr>
              <a:t>Sanctuaries – A consecrated thing or place, especially a place of worship, a chapel, a hallowed place, a holy place, a sanctuary. </a:t>
            </a:r>
          </a:p>
          <a:p>
            <a:r>
              <a:rPr lang="en-US" sz="3600" dirty="0">
                <a:solidFill>
                  <a:srgbClr val="FFFF00"/>
                </a:solidFill>
              </a:rPr>
              <a:t> </a:t>
            </a:r>
          </a:p>
          <a:p>
            <a:r>
              <a:rPr lang="en-US" sz="3600" dirty="0" err="1">
                <a:solidFill>
                  <a:srgbClr val="FFFF00"/>
                </a:solidFill>
              </a:rPr>
              <a:t>Traffick</a:t>
            </a:r>
            <a:r>
              <a:rPr lang="en-US" sz="3600" dirty="0">
                <a:solidFill>
                  <a:srgbClr val="FFFF00"/>
                </a:solidFill>
              </a:rPr>
              <a:t> - To deal or trade in something illegal. To peddle, merchandise.</a:t>
            </a:r>
          </a:p>
          <a:p>
            <a:r>
              <a:rPr lang="en-US" sz="3600" dirty="0">
                <a:solidFill>
                  <a:srgbClr val="FFFF00"/>
                </a:solidFill>
              </a:rPr>
              <a:t> </a:t>
            </a:r>
          </a:p>
          <a:p>
            <a:r>
              <a:rPr lang="en-US" sz="3600" dirty="0">
                <a:solidFill>
                  <a:srgbClr val="FFFF00"/>
                </a:solidFill>
              </a:rPr>
              <a:t> </a:t>
            </a:r>
          </a:p>
          <a:p>
            <a:endParaRPr lang="en-US" sz="3600" dirty="0">
              <a:solidFill>
                <a:srgbClr val="FFFF00"/>
              </a:solidFill>
            </a:endParaRPr>
          </a:p>
        </p:txBody>
      </p:sp>
    </p:spTree>
    <p:extLst>
      <p:ext uri="{BB962C8B-B14F-4D97-AF65-F5344CB8AC3E}">
        <p14:creationId xmlns:p14="http://schemas.microsoft.com/office/powerpoint/2010/main" val="143608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533864"/>
            <a:ext cx="4191000" cy="6069283"/>
          </a:xfrm>
          <a:prstGeom prst="rect">
            <a:avLst/>
          </a:prstGeom>
        </p:spPr>
      </p:pic>
      <p:pic>
        <p:nvPicPr>
          <p:cNvPr id="3" name="Picture 2"/>
          <p:cNvPicPr>
            <a:picLocks noChangeAspect="1"/>
          </p:cNvPicPr>
          <p:nvPr/>
        </p:nvPicPr>
        <p:blipFill>
          <a:blip r:embed="rId3"/>
          <a:stretch>
            <a:fillRect/>
          </a:stretch>
        </p:blipFill>
        <p:spPr>
          <a:xfrm>
            <a:off x="34636" y="304800"/>
            <a:ext cx="9046607" cy="6400800"/>
          </a:xfrm>
          <a:prstGeom prst="rect">
            <a:avLst/>
          </a:prstGeom>
        </p:spPr>
      </p:pic>
      <p:pic>
        <p:nvPicPr>
          <p:cNvPr id="4" name="Picture 3"/>
          <p:cNvPicPr>
            <a:picLocks noChangeAspect="1"/>
          </p:cNvPicPr>
          <p:nvPr/>
        </p:nvPicPr>
        <p:blipFill>
          <a:blip r:embed="rId4"/>
          <a:stretch>
            <a:fillRect/>
          </a:stretch>
        </p:blipFill>
        <p:spPr>
          <a:xfrm>
            <a:off x="1371600" y="1066800"/>
            <a:ext cx="6592373" cy="4953000"/>
          </a:xfrm>
          <a:prstGeom prst="rect">
            <a:avLst/>
          </a:prstGeom>
        </p:spPr>
      </p:pic>
    </p:spTree>
    <p:extLst>
      <p:ext uri="{BB962C8B-B14F-4D97-AF65-F5344CB8AC3E}">
        <p14:creationId xmlns:p14="http://schemas.microsoft.com/office/powerpoint/2010/main" val="411236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055" t="20270" r="3883"/>
          <a:stretch/>
        </p:blipFill>
        <p:spPr>
          <a:xfrm>
            <a:off x="0" y="76200"/>
            <a:ext cx="9067800" cy="4522124"/>
          </a:xfrm>
          <a:prstGeom prst="rect">
            <a:avLst/>
          </a:prstGeom>
        </p:spPr>
      </p:pic>
      <p:pic>
        <p:nvPicPr>
          <p:cNvPr id="4" name="Picture 3"/>
          <p:cNvPicPr>
            <a:picLocks noChangeAspect="1"/>
          </p:cNvPicPr>
          <p:nvPr/>
        </p:nvPicPr>
        <p:blipFill rotWithShape="1">
          <a:blip r:embed="rId3"/>
          <a:srcRect l="23333" t="17037" r="24444" b="17777"/>
          <a:stretch/>
        </p:blipFill>
        <p:spPr>
          <a:xfrm>
            <a:off x="2590800" y="3505200"/>
            <a:ext cx="3581400" cy="3352800"/>
          </a:xfrm>
          <a:prstGeom prst="rect">
            <a:avLst/>
          </a:prstGeom>
        </p:spPr>
      </p:pic>
      <p:pic>
        <p:nvPicPr>
          <p:cNvPr id="5" name="Picture 4"/>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Lst>
          </a:blip>
          <a:srcRect l="2606" t="2366" r="947" b="2959"/>
          <a:stretch/>
        </p:blipFill>
        <p:spPr>
          <a:xfrm>
            <a:off x="228600" y="2819400"/>
            <a:ext cx="2819400" cy="304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470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887884"/>
            <a:ext cx="8839200" cy="1143000"/>
          </a:xfrm>
        </p:spPr>
        <p:txBody>
          <a:bodyPr>
            <a:normAutofit fontScale="90000"/>
          </a:bodyPr>
          <a:lstStyle/>
          <a:p>
            <a:r>
              <a:rPr lang="en-US" i="1" dirty="0"/>
              <a:t>“And I will bring thee to ashes upon the earth in the sight of all them that behold thee. All they that know thee among the people shall be astonished at thee.” </a:t>
            </a:r>
          </a:p>
        </p:txBody>
      </p:sp>
      <p:pic>
        <p:nvPicPr>
          <p:cNvPr id="4" name="Picture 3"/>
          <p:cNvPicPr>
            <a:picLocks noChangeAspect="1"/>
          </p:cNvPicPr>
          <p:nvPr/>
        </p:nvPicPr>
        <p:blipFill rotWithShape="1">
          <a:blip r:embed="rId2"/>
          <a:srcRect t="-116" r="11846"/>
          <a:stretch/>
        </p:blipFill>
        <p:spPr>
          <a:xfrm>
            <a:off x="1828800" y="0"/>
            <a:ext cx="5666526" cy="4267200"/>
          </a:xfrm>
          <a:prstGeom prst="rect">
            <a:avLst/>
          </a:prstGeom>
        </p:spPr>
      </p:pic>
      <p:pic>
        <p:nvPicPr>
          <p:cNvPr id="5" name="Picture 4"/>
          <p:cNvPicPr>
            <a:picLocks noChangeAspect="1"/>
          </p:cNvPicPr>
          <p:nvPr/>
        </p:nvPicPr>
        <p:blipFill>
          <a:blip r:embed="rId3"/>
          <a:stretch>
            <a:fillRect/>
          </a:stretch>
        </p:blipFill>
        <p:spPr>
          <a:xfrm>
            <a:off x="4343400" y="0"/>
            <a:ext cx="3018064" cy="1690116"/>
          </a:xfrm>
          <a:prstGeom prst="rect">
            <a:avLst/>
          </a:prstGeom>
          <a:ln>
            <a:noFill/>
          </a:ln>
          <a:effectLst>
            <a:softEdge rad="112500"/>
          </a:effectLst>
        </p:spPr>
      </p:pic>
    </p:spTree>
    <p:extLst>
      <p:ext uri="{BB962C8B-B14F-4D97-AF65-F5344CB8AC3E}">
        <p14:creationId xmlns:p14="http://schemas.microsoft.com/office/powerpoint/2010/main" val="375869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75"/>
            <a:ext cx="3962400" cy="6862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91000" y="2209800"/>
            <a:ext cx="4800600" cy="2554545"/>
          </a:xfrm>
          <a:prstGeom prst="rect">
            <a:avLst/>
          </a:prstGeom>
        </p:spPr>
        <p:txBody>
          <a:bodyPr wrap="square">
            <a:spAutoFit/>
          </a:bodyPr>
          <a:lstStyle/>
          <a:p>
            <a:pPr algn="ctr"/>
            <a:r>
              <a:rPr lang="en-US" sz="4000" i="1" dirty="0"/>
              <a:t>“Therefore will I bring forth a fire from the midst of thee, it shall devour thee.” </a:t>
            </a:r>
          </a:p>
        </p:txBody>
      </p:sp>
    </p:spTree>
    <p:extLst>
      <p:ext uri="{BB962C8B-B14F-4D97-AF65-F5344CB8AC3E}">
        <p14:creationId xmlns:p14="http://schemas.microsoft.com/office/powerpoint/2010/main" val="210536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75"/>
            <a:ext cx="3962400" cy="6862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267200" y="1056830"/>
            <a:ext cx="4572000" cy="5016758"/>
          </a:xfrm>
          <a:prstGeom prst="rect">
            <a:avLst/>
          </a:prstGeom>
        </p:spPr>
        <p:txBody>
          <a:bodyPr>
            <a:spAutoFit/>
          </a:bodyPr>
          <a:lstStyle/>
          <a:p>
            <a:pPr algn="ctr"/>
            <a:endParaRPr lang="en-US" sz="3200" i="1" dirty="0"/>
          </a:p>
          <a:p>
            <a:pPr algn="ctr"/>
            <a:r>
              <a:rPr lang="en-US" sz="3200" i="1" dirty="0"/>
              <a:t>(Revelation 20:10)</a:t>
            </a:r>
          </a:p>
          <a:p>
            <a:pPr algn="ctr"/>
            <a:r>
              <a:rPr lang="en-US" sz="3200" i="1" dirty="0"/>
              <a:t>“And the devil that deceived them was cast into the lake of fire and brimstone, where the beast and the false prophet are, and shall be tormented day and night for ever and ever.”</a:t>
            </a:r>
          </a:p>
        </p:txBody>
      </p:sp>
    </p:spTree>
    <p:extLst>
      <p:ext uri="{BB962C8B-B14F-4D97-AF65-F5344CB8AC3E}">
        <p14:creationId xmlns:p14="http://schemas.microsoft.com/office/powerpoint/2010/main" val="399274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75"/>
            <a:ext cx="3962400" cy="6862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343400" y="2149290"/>
            <a:ext cx="4572000" cy="2554545"/>
          </a:xfrm>
          <a:prstGeom prst="rect">
            <a:avLst/>
          </a:prstGeom>
        </p:spPr>
        <p:txBody>
          <a:bodyPr>
            <a:spAutoFit/>
          </a:bodyPr>
          <a:lstStyle/>
          <a:p>
            <a:pPr algn="ctr"/>
            <a:r>
              <a:rPr lang="en-US" sz="4000" i="1" dirty="0"/>
              <a:t>“Thou shalt be a terror, and never shalt thou be any more." </a:t>
            </a:r>
          </a:p>
        </p:txBody>
      </p:sp>
    </p:spTree>
    <p:extLst>
      <p:ext uri="{BB962C8B-B14F-4D97-AF65-F5344CB8AC3E}">
        <p14:creationId xmlns:p14="http://schemas.microsoft.com/office/powerpoint/2010/main" val="238034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838200"/>
            <a:ext cx="8229600" cy="1143000"/>
          </a:xfrm>
        </p:spPr>
        <p:txBody>
          <a:bodyPr>
            <a:normAutofit fontScale="90000"/>
          </a:bodyPr>
          <a:lstStyle/>
          <a:p>
            <a:r>
              <a:rPr lang="en-US" dirty="0"/>
              <a:t>Satan’s origin and fall as                   recorded by Isaiah</a:t>
            </a:r>
            <a:br>
              <a:rPr lang="en-US" dirty="0"/>
            </a:br>
            <a:r>
              <a:rPr lang="en-US" i="1" dirty="0"/>
              <a:t>(Isaiah 14:12-14)</a:t>
            </a:r>
            <a:br>
              <a:rPr lang="en-US" dirty="0"/>
            </a:br>
            <a:endParaRPr lang="en-US" dirty="0"/>
          </a:p>
        </p:txBody>
      </p:sp>
      <p:pic>
        <p:nvPicPr>
          <p:cNvPr id="3" name="Picture 2"/>
          <p:cNvPicPr>
            <a:picLocks noChangeAspect="1"/>
          </p:cNvPicPr>
          <p:nvPr/>
        </p:nvPicPr>
        <p:blipFill>
          <a:blip r:embed="rId2"/>
          <a:stretch>
            <a:fillRect/>
          </a:stretch>
        </p:blipFill>
        <p:spPr>
          <a:xfrm>
            <a:off x="1676400" y="2209800"/>
            <a:ext cx="6084335" cy="4822354"/>
          </a:xfrm>
          <a:prstGeom prst="rect">
            <a:avLst/>
          </a:prstGeom>
        </p:spPr>
      </p:pic>
    </p:spTree>
    <p:extLst>
      <p:ext uri="{BB962C8B-B14F-4D97-AF65-F5344CB8AC3E}">
        <p14:creationId xmlns:p14="http://schemas.microsoft.com/office/powerpoint/2010/main" val="279131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1" y="228600"/>
            <a:ext cx="9067800" cy="6858000"/>
          </a:xfrm>
        </p:spPr>
        <p:txBody>
          <a:bodyPr>
            <a:noAutofit/>
          </a:bodyPr>
          <a:lstStyle/>
          <a:p>
            <a:pPr marL="0" indent="0" algn="ctr">
              <a:buNone/>
            </a:pPr>
            <a:r>
              <a:rPr lang="en-US" sz="4000" i="1" dirty="0"/>
              <a:t>"How art thou fallen from heaven, O Lucifer, son of the morning! how art thou cut down to the ground, which didst weaken the nations! For thou hast said in thine heart, I will ascend into heaven, I will exalt my throne above the stars of God: I will sit also upon the mount of the congregation, in the sides of the north: I will ascend above the heights of the clouds; I will be like the most High."</a:t>
            </a:r>
          </a:p>
        </p:txBody>
      </p:sp>
    </p:spTree>
    <p:extLst>
      <p:ext uri="{BB962C8B-B14F-4D97-AF65-F5344CB8AC3E}">
        <p14:creationId xmlns:p14="http://schemas.microsoft.com/office/powerpoint/2010/main" val="71885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“How art thou fallen from heaven, O Lucifer, son of the morning!” </a:t>
            </a: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306"/>
          <a:stretch/>
        </p:blipFill>
        <p:spPr bwMode="auto">
          <a:xfrm>
            <a:off x="838200" y="1852301"/>
            <a:ext cx="7395838"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635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067800" cy="1143000"/>
          </a:xfrm>
        </p:spPr>
        <p:txBody>
          <a:bodyPr>
            <a:normAutofit fontScale="90000"/>
          </a:bodyPr>
          <a:lstStyle/>
          <a:p>
            <a:r>
              <a:rPr lang="en-US" dirty="0"/>
              <a:t>Satan’s origin and fall as </a:t>
            </a:r>
            <a:br>
              <a:rPr lang="en-US" dirty="0"/>
            </a:br>
            <a:r>
              <a:rPr lang="en-US" dirty="0"/>
              <a:t>recorded by Ezekiel</a:t>
            </a:r>
          </a:p>
        </p:txBody>
      </p:sp>
      <p:pic>
        <p:nvPicPr>
          <p:cNvPr id="3" name="Picture 2"/>
          <p:cNvPicPr>
            <a:picLocks noChangeAspect="1"/>
          </p:cNvPicPr>
          <p:nvPr/>
        </p:nvPicPr>
        <p:blipFill>
          <a:blip r:embed="rId2"/>
          <a:stretch>
            <a:fillRect/>
          </a:stretch>
        </p:blipFill>
        <p:spPr>
          <a:xfrm>
            <a:off x="1409700" y="1600200"/>
            <a:ext cx="6324600" cy="5198302"/>
          </a:xfrm>
          <a:prstGeom prst="rect">
            <a:avLst/>
          </a:prstGeom>
        </p:spPr>
      </p:pic>
    </p:spTree>
    <p:extLst>
      <p:ext uri="{BB962C8B-B14F-4D97-AF65-F5344CB8AC3E}">
        <p14:creationId xmlns:p14="http://schemas.microsoft.com/office/powerpoint/2010/main" val="67950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09600" y="40564"/>
            <a:ext cx="7848600" cy="6749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38200" y="4876800"/>
            <a:ext cx="7543800" cy="1754326"/>
          </a:xfrm>
          <a:prstGeom prst="rect">
            <a:avLst/>
          </a:prstGeom>
        </p:spPr>
        <p:txBody>
          <a:bodyPr wrap="square">
            <a:spAutoFit/>
          </a:bodyPr>
          <a:lstStyle/>
          <a:p>
            <a:pPr algn="ctr"/>
            <a:r>
              <a:rPr lang="en-US" sz="3600" i="1" dirty="0">
                <a:effectLst>
                  <a:glow rad="101600">
                    <a:schemeClr val="bg1">
                      <a:alpha val="60000"/>
                    </a:schemeClr>
                  </a:glow>
                </a:effectLst>
              </a:rPr>
              <a:t>“And he said unto them, I beheld Satan as lightning fall from heaven.” </a:t>
            </a:r>
          </a:p>
          <a:p>
            <a:pPr algn="ctr"/>
            <a:r>
              <a:rPr lang="en-US" sz="3600" i="1" dirty="0">
                <a:effectLst>
                  <a:glow rad="101600">
                    <a:schemeClr val="bg1">
                      <a:alpha val="60000"/>
                    </a:schemeClr>
                  </a:glow>
                </a:effectLst>
              </a:rPr>
              <a:t>(Luke 10:18)</a:t>
            </a:r>
          </a:p>
        </p:txBody>
      </p:sp>
    </p:spTree>
    <p:extLst>
      <p:ext uri="{BB962C8B-B14F-4D97-AF65-F5344CB8AC3E}">
        <p14:creationId xmlns:p14="http://schemas.microsoft.com/office/powerpoint/2010/main" val="108605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81000"/>
            <a:ext cx="3657600" cy="1189038"/>
          </a:xfrm>
        </p:spPr>
        <p:txBody>
          <a:bodyPr>
            <a:noAutofit/>
          </a:bodyPr>
          <a:lstStyle/>
          <a:p>
            <a:r>
              <a:rPr lang="en-US" sz="3200" i="1" dirty="0"/>
              <a:t>“Tail drew a third part of the stars of heaven, and did cast them to the earth…”</a:t>
            </a:r>
          </a:p>
        </p:txBody>
      </p:sp>
      <p:sp>
        <p:nvSpPr>
          <p:cNvPr id="5" name="Content Placeholder 4"/>
          <p:cNvSpPr>
            <a:spLocks noGrp="1"/>
          </p:cNvSpPr>
          <p:nvPr>
            <p:ph idx="1"/>
          </p:nvPr>
        </p:nvSpPr>
        <p:spPr>
          <a:xfrm>
            <a:off x="27062" y="2590800"/>
            <a:ext cx="3657600" cy="2819400"/>
          </a:xfrm>
        </p:spPr>
        <p:txBody>
          <a:bodyPr>
            <a:noAutofit/>
          </a:bodyPr>
          <a:lstStyle/>
          <a:p>
            <a:r>
              <a:rPr lang="en-US" dirty="0"/>
              <a:t>Stars of heaven = Fallen angels</a:t>
            </a:r>
          </a:p>
          <a:p>
            <a:r>
              <a:rPr lang="en-US" dirty="0"/>
              <a:t>1/3 followed Satan in his rebellion</a:t>
            </a:r>
          </a:p>
          <a:p>
            <a:r>
              <a:rPr lang="en-US" i="1" dirty="0">
                <a:solidFill>
                  <a:srgbClr val="FFFF00"/>
                </a:solidFill>
              </a:rPr>
              <a:t>Isaiah 14:12-15; Ezekiel 28:12-16;  II Peter 2:4; Jude 6</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790" y="1588"/>
            <a:ext cx="53641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descr="C:\Users\Ptr. Daniel White\Desktop\Bible pictures\Satan-Devil and demons\image28.jpg"/>
          <p:cNvPicPr>
            <a:picLocks noChangeAspect="1" noChangeArrowheads="1"/>
          </p:cNvPicPr>
          <p:nvPr/>
        </p:nvPicPr>
        <p:blipFill>
          <a:blip r:embed="rId4" cstate="print">
            <a:duotone>
              <a:prstClr val="black"/>
              <a:schemeClr val="accent4">
                <a:tint val="45000"/>
                <a:satMod val="400000"/>
              </a:schemeClr>
            </a:duotone>
          </a:blip>
          <a:srcRect l="8998" t="39543" r="52865" b="31699"/>
          <a:stretch>
            <a:fillRect/>
          </a:stretch>
        </p:blipFill>
        <p:spPr bwMode="auto">
          <a:xfrm flipH="1">
            <a:off x="4724400" y="304800"/>
            <a:ext cx="3314699" cy="1828800"/>
          </a:xfrm>
          <a:prstGeom prst="rect">
            <a:avLst/>
          </a:prstGeom>
          <a:ln>
            <a:noFill/>
          </a:ln>
          <a:effectLst>
            <a:softEdge rad="112500"/>
          </a:effectLst>
        </p:spPr>
      </p:pic>
    </p:spTree>
    <p:extLst>
      <p:ext uri="{BB962C8B-B14F-4D97-AF65-F5344CB8AC3E}">
        <p14:creationId xmlns:p14="http://schemas.microsoft.com/office/powerpoint/2010/main" val="141638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718" y="124626"/>
            <a:ext cx="8229600" cy="1143000"/>
          </a:xfrm>
        </p:spPr>
        <p:txBody>
          <a:bodyPr>
            <a:normAutofit/>
          </a:bodyPr>
          <a:lstStyle/>
          <a:p>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Lucifer</a:t>
            </a:r>
          </a:p>
        </p:txBody>
      </p:sp>
      <p:sp>
        <p:nvSpPr>
          <p:cNvPr id="3" name="Rectangle 2"/>
          <p:cNvSpPr/>
          <p:nvPr/>
        </p:nvSpPr>
        <p:spPr>
          <a:xfrm>
            <a:off x="1432845" y="1066800"/>
            <a:ext cx="6324295" cy="769441"/>
          </a:xfrm>
          <a:prstGeom prst="rect">
            <a:avLst/>
          </a:prstGeom>
        </p:spPr>
        <p:txBody>
          <a:bodyPr wrap="none">
            <a:spAutoFit/>
          </a:bodyPr>
          <a:lstStyle/>
          <a:p>
            <a:r>
              <a:rPr lang="en-US" sz="4400" i="1" dirty="0"/>
              <a:t> "shining one, light bearer"</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5037" y="1926281"/>
            <a:ext cx="3281836" cy="493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46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74638"/>
            <a:ext cx="3733800" cy="6354762"/>
          </a:xfrm>
        </p:spPr>
        <p:txBody>
          <a:bodyPr>
            <a:normAutofit/>
          </a:bodyPr>
          <a:lstStyle/>
          <a:p>
            <a:r>
              <a:rPr lang="en-US" i="1" dirty="0"/>
              <a:t> “And no marvel; for Satan himself is transformed into an angel  of light.” </a:t>
            </a:r>
            <a:br>
              <a:rPr lang="en-US" i="1" dirty="0"/>
            </a:br>
            <a:r>
              <a:rPr lang="en-US" i="1" dirty="0"/>
              <a:t>(2 Cor. 11:14)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4938"/>
            <a:ext cx="5156929"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54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i="1" dirty="0"/>
              <a:t>“How art thou cut down to the ground, which didst weaken the nations!” </a:t>
            </a:r>
          </a:p>
        </p:txBody>
      </p:sp>
      <p:sp>
        <p:nvSpPr>
          <p:cNvPr id="3" name="Content Placeholder 2"/>
          <p:cNvSpPr>
            <a:spLocks noGrp="1"/>
          </p:cNvSpPr>
          <p:nvPr>
            <p:ph idx="1"/>
          </p:nvPr>
        </p:nvSpPr>
        <p:spPr>
          <a:xfrm>
            <a:off x="457200" y="1981200"/>
            <a:ext cx="8229600" cy="4525963"/>
          </a:xfrm>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98" y="1676400"/>
            <a:ext cx="9067800" cy="5005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duotone>
              <a:prstClr val="black"/>
              <a:schemeClr val="tx2">
                <a:tint val="45000"/>
                <a:satMod val="400000"/>
              </a:schemeClr>
            </a:duotone>
          </a:blip>
          <a:stretch>
            <a:fillRect/>
          </a:stretch>
        </p:blipFill>
        <p:spPr>
          <a:xfrm>
            <a:off x="3810000" y="1870447"/>
            <a:ext cx="4729198" cy="31493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4314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9400"/>
            <a:ext cx="9067800" cy="3886200"/>
          </a:xfrm>
        </p:spPr>
        <p:txBody>
          <a:bodyPr>
            <a:normAutofit fontScale="90000"/>
          </a:bodyPr>
          <a:lstStyle/>
          <a:p>
            <a:r>
              <a:rPr lang="en-US" i="1" dirty="0"/>
              <a:t> (2 Cor. 4:4)</a:t>
            </a:r>
            <a:br>
              <a:rPr lang="en-US" i="1" dirty="0"/>
            </a:br>
            <a:r>
              <a:rPr lang="en-US" i="1" dirty="0"/>
              <a:t> “In whom the god of this world hath blinded the minds of them which believe not, lest the light of the glorious gospel of Christ, who is the image of God, should shine unto them.”</a:t>
            </a:r>
          </a:p>
        </p:txBody>
      </p:sp>
      <p:pic>
        <p:nvPicPr>
          <p:cNvPr id="3" name="Picture 2"/>
          <p:cNvPicPr>
            <a:picLocks noChangeAspect="1"/>
          </p:cNvPicPr>
          <p:nvPr/>
        </p:nvPicPr>
        <p:blipFill>
          <a:blip r:embed="rId2"/>
          <a:stretch>
            <a:fillRect/>
          </a:stretch>
        </p:blipFill>
        <p:spPr>
          <a:xfrm>
            <a:off x="0" y="-76200"/>
            <a:ext cx="3962400" cy="2971800"/>
          </a:xfrm>
          <a:prstGeom prst="rect">
            <a:avLst/>
          </a:prstGeom>
          <a:ln>
            <a:noFill/>
          </a:ln>
          <a:effectLst>
            <a:softEdge rad="112500"/>
          </a:effectLst>
        </p:spPr>
      </p:pic>
      <p:pic>
        <p:nvPicPr>
          <p:cNvPr id="1026" name="Picture 2" descr="http://3.bp.blogspot.com/-9VX3R86PPvc/TlgYLuoTUtI/AAAAAAAAAHk/3kpCdqPhr0Q/s1600/Sat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52400"/>
            <a:ext cx="2298700" cy="30599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02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normAutofit fontScale="90000"/>
          </a:bodyPr>
          <a:lstStyle/>
          <a:p>
            <a:r>
              <a:rPr lang="en-US" i="1" dirty="0"/>
              <a:t>“For thou hast said in thine heart…”</a:t>
            </a:r>
          </a:p>
        </p:txBody>
      </p:sp>
      <p:sp>
        <p:nvSpPr>
          <p:cNvPr id="3" name="Content Placeholder 2"/>
          <p:cNvSpPr>
            <a:spLocks noGrp="1"/>
          </p:cNvSpPr>
          <p:nvPr>
            <p:ph idx="1"/>
          </p:nvPr>
        </p:nvSpPr>
        <p:spPr>
          <a:xfrm>
            <a:off x="0" y="1143000"/>
            <a:ext cx="9144000" cy="5715000"/>
          </a:xfrm>
        </p:spPr>
        <p:txBody>
          <a:bodyPr>
            <a:normAutofit fontScale="92500" lnSpcReduction="20000"/>
          </a:bodyPr>
          <a:lstStyle/>
          <a:p>
            <a:r>
              <a:rPr lang="en-US" dirty="0">
                <a:solidFill>
                  <a:srgbClr val="FFFF00"/>
                </a:solidFill>
              </a:rPr>
              <a:t>I will ascend into heaven - </a:t>
            </a:r>
            <a:r>
              <a:rPr lang="en-US" dirty="0"/>
              <a:t>Obviously Satan had the third heaven in mind here, the very abode of God.</a:t>
            </a:r>
          </a:p>
          <a:p>
            <a:r>
              <a:rPr lang="en-US" dirty="0">
                <a:solidFill>
                  <a:srgbClr val="FFFF00"/>
                </a:solidFill>
              </a:rPr>
              <a:t>I will exalt my throne above the stars of God - </a:t>
            </a:r>
            <a:r>
              <a:rPr lang="en-US" dirty="0"/>
              <a:t>A reference to angels. Satan desired the worship of angels. </a:t>
            </a:r>
          </a:p>
          <a:p>
            <a:r>
              <a:rPr lang="en-US" dirty="0">
                <a:solidFill>
                  <a:srgbClr val="FFFF00"/>
                </a:solidFill>
              </a:rPr>
              <a:t>I will sit also upon the mount of the congregation, in the sides of the north - </a:t>
            </a:r>
            <a:r>
              <a:rPr lang="en-US" dirty="0"/>
              <a:t>Lucifer sought to enter God’s "executive office" somewhere in the north and sit on  his throne. </a:t>
            </a:r>
          </a:p>
          <a:p>
            <a:r>
              <a:rPr lang="en-US" dirty="0">
                <a:solidFill>
                  <a:srgbClr val="FFFF00"/>
                </a:solidFill>
              </a:rPr>
              <a:t>I will ascend above the heights of the clouds - </a:t>
            </a:r>
            <a:r>
              <a:rPr lang="en-US" dirty="0"/>
              <a:t>This may well refer to that special Shekinah glory of God. </a:t>
            </a:r>
          </a:p>
          <a:p>
            <a:r>
              <a:rPr lang="en-US" dirty="0">
                <a:solidFill>
                  <a:srgbClr val="FFFF00"/>
                </a:solidFill>
              </a:rPr>
              <a:t>I will be like the most High - </a:t>
            </a:r>
            <a:r>
              <a:rPr lang="en-US" dirty="0"/>
              <a:t>He wanted to be like </a:t>
            </a:r>
            <a:r>
              <a:rPr lang="en-US" i="1" dirty="0"/>
              <a:t>El-</a:t>
            </a:r>
            <a:r>
              <a:rPr lang="en-US" i="1" dirty="0" err="1"/>
              <a:t>Elyon</a:t>
            </a:r>
            <a:r>
              <a:rPr lang="en-US" dirty="0"/>
              <a:t>. This name literally means, </a:t>
            </a:r>
            <a:r>
              <a:rPr lang="en-US" i="1" dirty="0"/>
              <a:t>"the strongest strong one." </a:t>
            </a:r>
          </a:p>
        </p:txBody>
      </p:sp>
    </p:spTree>
    <p:extLst>
      <p:ext uri="{BB962C8B-B14F-4D97-AF65-F5344CB8AC3E}">
        <p14:creationId xmlns:p14="http://schemas.microsoft.com/office/powerpoint/2010/main" val="333876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0"/>
            <a:ext cx="9067799" cy="6858000"/>
          </a:xfrm>
          <a:prstGeom prst="rect">
            <a:avLst/>
          </a:prstGeom>
        </p:spPr>
      </p:pic>
      <p:sp>
        <p:nvSpPr>
          <p:cNvPr id="2" name="Title 1"/>
          <p:cNvSpPr>
            <a:spLocks noGrp="1"/>
          </p:cNvSpPr>
          <p:nvPr>
            <p:ph type="title"/>
          </p:nvPr>
        </p:nvSpPr>
        <p:spPr>
          <a:xfrm>
            <a:off x="76200" y="76200"/>
            <a:ext cx="9067800" cy="6705600"/>
          </a:xfrm>
        </p:spPr>
        <p:txBody>
          <a:bodyPr>
            <a:normAutofit fontScale="90000"/>
          </a:bodyPr>
          <a:lstStyle/>
          <a:p>
            <a:r>
              <a:rPr lang="en-US" i="1" dirty="0">
                <a:effectLst>
                  <a:glow rad="101600">
                    <a:schemeClr val="bg1">
                      <a:alpha val="60000"/>
                    </a:schemeClr>
                  </a:glow>
                </a:effectLst>
              </a:rPr>
              <a:t>(Isaiah 14:15-17) </a:t>
            </a:r>
            <a:br>
              <a:rPr lang="en-US" i="1" dirty="0">
                <a:effectLst>
                  <a:glow rad="101600">
                    <a:schemeClr val="bg1">
                      <a:alpha val="60000"/>
                    </a:schemeClr>
                  </a:glow>
                </a:effectLst>
              </a:rPr>
            </a:br>
            <a:r>
              <a:rPr lang="en-US" i="1" dirty="0">
                <a:effectLst>
                  <a:glow rad="101600">
                    <a:schemeClr val="bg1">
                      <a:alpha val="60000"/>
                    </a:schemeClr>
                  </a:glow>
                </a:effectLst>
              </a:rPr>
              <a:t>“Yet thou shalt be brought down to hell, to the sides of the pit. They that see thee shall narrowly look upon thee, and consider thee, saying, Is this the man that made the earth to tremble, that did shake kingdoms; That made the world as a wilderness, and destroyed the cities thereof; that opened not the house of his prisoners?”</a:t>
            </a:r>
          </a:p>
        </p:txBody>
      </p:sp>
    </p:spTree>
    <p:extLst>
      <p:ext uri="{BB962C8B-B14F-4D97-AF65-F5344CB8AC3E}">
        <p14:creationId xmlns:p14="http://schemas.microsoft.com/office/powerpoint/2010/main" val="217061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161" y="685800"/>
            <a:ext cx="8964377" cy="830997"/>
          </a:xfrm>
          <a:prstGeom prst="rect">
            <a:avLst/>
          </a:prstGeom>
        </p:spPr>
        <p:txBody>
          <a:bodyPr wrap="none">
            <a:spAutoFit/>
          </a:bodyPr>
          <a:lstStyle/>
          <a:p>
            <a:r>
              <a:rPr lang="en-US" sz="4800" i="1" dirty="0"/>
              <a:t>“…never shalt thou [be] any more.”</a:t>
            </a:r>
          </a:p>
        </p:txBody>
      </p:sp>
      <p:pic>
        <p:nvPicPr>
          <p:cNvPr id="3" name="Picture 2"/>
          <p:cNvPicPr>
            <a:picLocks noChangeAspect="1"/>
          </p:cNvPicPr>
          <p:nvPr/>
        </p:nvPicPr>
        <p:blipFill>
          <a:blip r:embed="rId2"/>
          <a:stretch>
            <a:fillRect/>
          </a:stretch>
        </p:blipFill>
        <p:spPr>
          <a:xfrm>
            <a:off x="0" y="1981200"/>
            <a:ext cx="9340673" cy="4343400"/>
          </a:xfrm>
          <a:prstGeom prst="rect">
            <a:avLst/>
          </a:prstGeom>
          <a:ln>
            <a:noFill/>
          </a:ln>
          <a:effectLst>
            <a:softEdge rad="112500"/>
          </a:effectLst>
        </p:spPr>
      </p:pic>
      <p:pic>
        <p:nvPicPr>
          <p:cNvPr id="4" name="Picture 3"/>
          <p:cNvPicPr>
            <a:picLocks noChangeAspect="1"/>
          </p:cNvPicPr>
          <p:nvPr/>
        </p:nvPicPr>
        <p:blipFill rotWithShape="1">
          <a:blip r:embed="rId3"/>
          <a:srcRect l="-1" r="-1819" b="7867"/>
          <a:stretch/>
        </p:blipFill>
        <p:spPr>
          <a:xfrm>
            <a:off x="3505200" y="2362200"/>
            <a:ext cx="2050256" cy="3124199"/>
          </a:xfrm>
          <a:prstGeom prst="ellipse">
            <a:avLst/>
          </a:prstGeom>
          <a:ln>
            <a:noFill/>
          </a:ln>
          <a:effectLst>
            <a:softEdge rad="112500"/>
          </a:effectLst>
        </p:spPr>
      </p:pic>
    </p:spTree>
    <p:extLst>
      <p:ext uri="{BB962C8B-B14F-4D97-AF65-F5344CB8AC3E}">
        <p14:creationId xmlns:p14="http://schemas.microsoft.com/office/powerpoint/2010/main" val="252447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3600" dirty="0"/>
              <a:t>Ezekiel predicts coming judgment upon the city of Tyre in </a:t>
            </a:r>
            <a:r>
              <a:rPr lang="en-US" sz="3600" i="1" dirty="0"/>
              <a:t>chapters 26, 27 </a:t>
            </a:r>
            <a:r>
              <a:rPr lang="en-US" sz="3600" dirty="0"/>
              <a:t>and the first part of chapter </a:t>
            </a:r>
            <a:r>
              <a:rPr lang="en-US" sz="3600" i="1" dirty="0"/>
              <a:t>28. </a:t>
            </a:r>
            <a:r>
              <a:rPr lang="en-US" sz="3600" dirty="0"/>
              <a:t>This has already been fulfilled, for the city was destroyed by Nebuchadnezzar in 573 B.C., and later destroyed by Alexander in 332 B.C. </a:t>
            </a:r>
            <a:br>
              <a:rPr lang="en-US" sz="3600" dirty="0"/>
            </a:br>
            <a:br>
              <a:rPr lang="en-US" sz="3600" dirty="0"/>
            </a:br>
            <a:r>
              <a:rPr lang="en-US" sz="3600" dirty="0"/>
              <a:t>But during the second half of </a:t>
            </a:r>
            <a:r>
              <a:rPr lang="en-US" sz="3600" i="1" dirty="0"/>
              <a:t>chapter 28</a:t>
            </a:r>
            <a:r>
              <a:rPr lang="en-US" sz="3600" dirty="0"/>
              <a:t>, the prophet goes beyond the earthly scene, and describes for us the creation and judgment of a fallen, vile and evil nonhuman creature.</a:t>
            </a:r>
            <a:br>
              <a:rPr lang="en-US" sz="3600" dirty="0"/>
            </a:br>
            <a:endParaRPr lang="en-US" sz="3600" dirty="0"/>
          </a:p>
        </p:txBody>
      </p:sp>
    </p:spTree>
    <p:extLst>
      <p:ext uri="{BB962C8B-B14F-4D97-AF65-F5344CB8AC3E}">
        <p14:creationId xmlns:p14="http://schemas.microsoft.com/office/powerpoint/2010/main" val="21714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114" y="304800"/>
            <a:ext cx="9256819" cy="5867400"/>
          </a:xfrm>
          <a:prstGeom prst="rect">
            <a:avLst/>
          </a:prstGeom>
        </p:spPr>
      </p:pic>
      <p:sp>
        <p:nvSpPr>
          <p:cNvPr id="4" name="Rectangle 3"/>
          <p:cNvSpPr/>
          <p:nvPr/>
        </p:nvSpPr>
        <p:spPr>
          <a:xfrm rot="19938937">
            <a:off x="4253911" y="3521870"/>
            <a:ext cx="2855208" cy="646331"/>
          </a:xfrm>
          <a:prstGeom prst="rect">
            <a:avLst/>
          </a:prstGeom>
        </p:spPr>
        <p:txBody>
          <a:bodyPr wrap="square">
            <a:spAutoFit/>
          </a:bodyPr>
          <a:lstStyle/>
          <a:p>
            <a:r>
              <a:rPr lang="en-US" sz="3600" b="1" i="1" dirty="0">
                <a:solidFill>
                  <a:schemeClr val="accent2">
                    <a:lumMod val="50000"/>
                  </a:schemeClr>
                </a:solidFill>
                <a:effectLst>
                  <a:glow rad="101600">
                    <a:schemeClr val="tx1">
                      <a:alpha val="60000"/>
                    </a:schemeClr>
                  </a:glow>
                </a:effectLst>
              </a:rPr>
              <a:t> 28:12-19 </a:t>
            </a:r>
          </a:p>
        </p:txBody>
      </p:sp>
    </p:spTree>
    <p:extLst>
      <p:ext uri="{BB962C8B-B14F-4D97-AF65-F5344CB8AC3E}">
        <p14:creationId xmlns:p14="http://schemas.microsoft.com/office/powerpoint/2010/main" val="130483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3581400" cy="6132685"/>
          </a:xfrm>
        </p:spPr>
        <p:txBody>
          <a:bodyPr>
            <a:noAutofit/>
          </a:bodyPr>
          <a:lstStyle/>
          <a:p>
            <a:r>
              <a:rPr lang="en-US" sz="3600" i="1" dirty="0"/>
              <a:t>"Son of man, take up a lamentation upon the king of </a:t>
            </a:r>
            <a:r>
              <a:rPr lang="en-US" sz="3600" i="1" dirty="0" err="1"/>
              <a:t>Tyrus</a:t>
            </a:r>
            <a:r>
              <a:rPr lang="en-US" sz="3600" i="1" dirty="0"/>
              <a:t>, and say unto him, Thus </a:t>
            </a:r>
            <a:r>
              <a:rPr lang="en-US" sz="3600" i="1" dirty="0" err="1"/>
              <a:t>saith</a:t>
            </a:r>
            <a:r>
              <a:rPr lang="en-US" sz="3600" i="1" dirty="0"/>
              <a:t> the Lord God; Thou </a:t>
            </a:r>
            <a:r>
              <a:rPr lang="en-US" sz="3600" i="1" dirty="0" err="1"/>
              <a:t>sealest</a:t>
            </a:r>
            <a:r>
              <a:rPr lang="en-US" sz="3600" i="1" dirty="0"/>
              <a:t> up the sum, full of wisdom, and perfect in beauty.”</a:t>
            </a:r>
            <a:endParaRPr lang="en-US" sz="3600" dirty="0"/>
          </a:p>
        </p:txBody>
      </p:sp>
      <p:pic>
        <p:nvPicPr>
          <p:cNvPr id="5" name="Picture 4"/>
          <p:cNvPicPr>
            <a:picLocks noChangeAspect="1"/>
          </p:cNvPicPr>
          <p:nvPr/>
        </p:nvPicPr>
        <p:blipFill>
          <a:blip r:embed="rId2"/>
          <a:stretch>
            <a:fillRect/>
          </a:stretch>
        </p:blipFill>
        <p:spPr>
          <a:xfrm>
            <a:off x="4572001" y="1"/>
            <a:ext cx="4571999" cy="6857999"/>
          </a:xfrm>
          <a:prstGeom prst="rect">
            <a:avLst/>
          </a:prstGeom>
        </p:spPr>
      </p:pic>
    </p:spTree>
    <p:extLst>
      <p:ext uri="{BB962C8B-B14F-4D97-AF65-F5344CB8AC3E}">
        <p14:creationId xmlns:p14="http://schemas.microsoft.com/office/powerpoint/2010/main" val="344014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a:bodyPr>
          <a:lstStyle/>
          <a:p>
            <a:r>
              <a:rPr lang="en-US" sz="3600" i="1" dirty="0"/>
              <a:t>“Thou hast been in Eden the garden of God.”</a:t>
            </a:r>
          </a:p>
        </p:txBody>
      </p:sp>
      <p:pic>
        <p:nvPicPr>
          <p:cNvPr id="3" name="Picture 2"/>
          <p:cNvPicPr>
            <a:picLocks noChangeAspect="1"/>
          </p:cNvPicPr>
          <p:nvPr/>
        </p:nvPicPr>
        <p:blipFill>
          <a:blip r:embed="rId2"/>
          <a:stretch>
            <a:fillRect/>
          </a:stretch>
        </p:blipFill>
        <p:spPr>
          <a:xfrm>
            <a:off x="762000" y="1189892"/>
            <a:ext cx="7620000" cy="55245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971800" y="1524000"/>
            <a:ext cx="2286000" cy="2510327"/>
          </a:xfrm>
          <a:prstGeom prst="ellipse">
            <a:avLst/>
          </a:prstGeom>
          <a:ln>
            <a:noFill/>
          </a:ln>
          <a:effectLst>
            <a:softEdge rad="112500"/>
          </a:effectLst>
        </p:spPr>
      </p:pic>
    </p:spTree>
    <p:extLst>
      <p:ext uri="{BB962C8B-B14F-4D97-AF65-F5344CB8AC3E}">
        <p14:creationId xmlns:p14="http://schemas.microsoft.com/office/powerpoint/2010/main" val="295359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985</TotalTime>
  <Words>1920</Words>
  <Application>Microsoft Office PowerPoint</Application>
  <PresentationFormat>On-screen Show (4:3)</PresentationFormat>
  <Paragraphs>104</Paragraphs>
  <Slides>58</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58</vt:i4>
      </vt:variant>
    </vt:vector>
  </HeadingPairs>
  <TitlesOfParts>
    <vt:vector size="61" baseType="lpstr">
      <vt:lpstr>Arial</vt:lpstr>
      <vt:lpstr>Calibri</vt:lpstr>
      <vt:lpstr>Office Theme</vt:lpstr>
      <vt:lpstr>PowerPoint Presentation</vt:lpstr>
      <vt:lpstr>Topics to be studied</vt:lpstr>
      <vt:lpstr>Often a twofold accusation are hurled at the Bible Believing Christian by those who are Unbelievers  concerning the existence of Satan.   "All right, if your God is so wise and good, then why did he create the devil, and if he is so powerful, why doesn’t he destroy the devil?"   A simple scriptural answer to these two questions is.  </vt:lpstr>
      <vt:lpstr>PowerPoint Presentation</vt:lpstr>
      <vt:lpstr>Satan’s origin and fall as  recorded by Ezekiel</vt:lpstr>
      <vt:lpstr>Ezekiel predicts coming judgment upon the city of Tyre in chapters 26, 27 and the first part of chapter 28. This has already been fulfilled, for the city was destroyed by Nebuchadnezzar in 573 B.C., and later destroyed by Alexander in 332 B.C.   But during the second half of chapter 28, the prophet goes beyond the earthly scene, and describes for us the creation and judgment of a fallen, vile and evil nonhuman creature. </vt:lpstr>
      <vt:lpstr>PowerPoint Presentation</vt:lpstr>
      <vt:lpstr>"Son of man, take up a lamentation upon the king of Tyrus, and say unto him, Thus saith the Lord God; Thou sealest up the sum, full of wisdom, and perfect in beauty.”</vt:lpstr>
      <vt:lpstr>“Thou hast been in Eden the garden of God.”</vt:lpstr>
      <vt:lpstr>PowerPoint Presentation</vt:lpstr>
      <vt:lpstr>“The workmanship of thy tabrets and of thy pipes was prepared in thee in the day  that thou wast created.” </vt:lpstr>
      <vt:lpstr>“Thou art the anointed cherub that covereth; and I have set thee so.” </vt:lpstr>
      <vt:lpstr>“Thou wast upon the holy mountain of God; thou hast walked up and down in the midst of the stones of fire.”</vt:lpstr>
      <vt:lpstr>PowerPoint Presentation</vt:lpstr>
      <vt:lpstr>PowerPoint Presentation</vt:lpstr>
      <vt:lpstr>PowerPoint Presentation</vt:lpstr>
      <vt:lpstr>“I will cast thee to the ground, I will lay thee before kings, that they may behold thee.” </vt:lpstr>
      <vt:lpstr>PowerPoint Presentation</vt:lpstr>
      <vt:lpstr>Satan is not human</vt:lpstr>
      <vt:lpstr>PowerPoint Presentation</vt:lpstr>
      <vt:lpstr>PowerPoint Presentation</vt:lpstr>
      <vt:lpstr>"Thou hast been in Eden, the garden of God."     </vt:lpstr>
      <vt:lpstr>“…the workmanship of thy tabrets and of thy pipes was prepared in thee in the day that  thou wast created.”</vt:lpstr>
      <vt:lpstr>PowerPoint Presentation</vt:lpstr>
      <vt:lpstr>“Thou art the anointed cherub that covereth; and I have set thee so; thou wast upon the holy mountain of God; thou hast walked up and down in the midst of the stones of fire.” </vt:lpstr>
      <vt:lpstr>Four Living Creatures “Cherubims”  (Ezekiel 10:15-20)</vt:lpstr>
      <vt:lpstr>“Every one had four faces, and every one had four wings…And as they went, I heard the noise of their wings, like the noise of great waters, as the voice of the Almighty…”</vt:lpstr>
      <vt:lpstr>PowerPoint Presentation</vt:lpstr>
      <vt:lpstr>“Thou art the anointed cherub.” </vt:lpstr>
      <vt:lpstr>“Thou art the anointed cherub  that covereth…”</vt:lpstr>
      <vt:lpstr>“…thou wast upon the holy  mountain of God.”</vt:lpstr>
      <vt:lpstr>“…thou hast walked up and down in the midst of the stones of fire.”</vt:lpstr>
      <vt:lpstr>(Revelation 21) “Having the glory of God: and her light was like unto a stone most precious, even like a jasper stone, clear as crystal. And the building of the wall of it was of jasper: and the city was pure gold, like unto clear glass. And the foundations of the wall of the city were garnished with all manner of precious stones. The first foundation was jasper; the second, sapphire; the third, a chalcedony; the fourth, an emerald; </vt:lpstr>
      <vt:lpstr>The fifth, sardonyx; the sixth, sardius; the seventh, chrysolite; the eighth, beryl; the ninth, a topaz; the tenth, a chrysoprasus; the eleventh, a jacinth; the twelfth, an amethyst. And the twelve gates were twelve pearls; every several gate was of one pearl: and the street of the city was pure gold, as it were transparent glass.”</vt:lpstr>
      <vt:lpstr>The Fall of the Anointed Cherub</vt:lpstr>
      <vt:lpstr>“Thou wast perfect in thy ways from the day that thou wast created, till iniquity was found in thee. By the multitude of thy merchandise they have filled the midst of thee with violence, and thou hast sinned.”</vt:lpstr>
      <vt:lpstr>“I will cast thee as profane out of the mountain of God: and I will destroy thee, O coveting cherub, from the midst of the stones of fire.” </vt:lpstr>
      <vt:lpstr>“Thine heart was lifted up because of thy beauty, thou hast corrupted thy wisdom by reason of thy brightness.”</vt:lpstr>
      <vt:lpstr>“I will cast thee to the ground, I will lay thee before kings, that they may behold thee.”</vt:lpstr>
      <vt:lpstr>PowerPoint Presentation</vt:lpstr>
      <vt:lpstr>PowerPoint Presentation</vt:lpstr>
      <vt:lpstr>PowerPoint Presentation</vt:lpstr>
      <vt:lpstr>“And I will bring thee to ashes upon the earth in the sight of all them that behold thee. All they that know thee among the people shall be astonished at thee.” </vt:lpstr>
      <vt:lpstr>PowerPoint Presentation</vt:lpstr>
      <vt:lpstr>PowerPoint Presentation</vt:lpstr>
      <vt:lpstr>PowerPoint Presentation</vt:lpstr>
      <vt:lpstr>Satan’s origin and fall as                   recorded by Isaiah (Isaiah 14:12-14) </vt:lpstr>
      <vt:lpstr>PowerPoint Presentation</vt:lpstr>
      <vt:lpstr>“How art thou fallen from heaven, O Lucifer, son of the morning!” </vt:lpstr>
      <vt:lpstr>PowerPoint Presentation</vt:lpstr>
      <vt:lpstr>“Tail drew a third part of the stars of heaven, and did cast them to the earth…”</vt:lpstr>
      <vt:lpstr>Lucifer</vt:lpstr>
      <vt:lpstr> “And no marvel; for Satan himself is transformed into an angel  of light.”  (2 Cor. 11:14) </vt:lpstr>
      <vt:lpstr>“How art thou cut down to the ground, which didst weaken the nations!” </vt:lpstr>
      <vt:lpstr> (2 Cor. 4:4)  “In whom the god of this world hath blinded the minds of them which believe not, lest the light of the glorious gospel of Christ, who is the image of God, should shine unto them.”</vt:lpstr>
      <vt:lpstr>“For thou hast said in thine heart…”</vt:lpstr>
      <vt:lpstr>(Isaiah 14:15-17)  “Yet thou shalt be brought down to hell, to the sides of the pit. They that see thee shall narrowly look upon thee, and consider thee, saying, Is this the man that made the earth to tremble, that did shake kingdoms; That made the world as a wilderness, and destroyed the cities thereof; that opened not the house of his prisoners?”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66</cp:revision>
  <dcterms:created xsi:type="dcterms:W3CDTF">2016-01-19T20:05:44Z</dcterms:created>
  <dcterms:modified xsi:type="dcterms:W3CDTF">2017-11-02T19:05:04Z</dcterms:modified>
</cp:coreProperties>
</file>