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318" r:id="rId14"/>
    <p:sldId id="270" r:id="rId15"/>
    <p:sldId id="271" r:id="rId16"/>
    <p:sldId id="272" r:id="rId17"/>
    <p:sldId id="273" r:id="rId18"/>
    <p:sldId id="274" r:id="rId19"/>
    <p:sldId id="312" r:id="rId20"/>
    <p:sldId id="313" r:id="rId21"/>
    <p:sldId id="314" r:id="rId22"/>
    <p:sldId id="315" r:id="rId23"/>
    <p:sldId id="275" r:id="rId24"/>
    <p:sldId id="276" r:id="rId25"/>
    <p:sldId id="277" r:id="rId26"/>
    <p:sldId id="278" r:id="rId27"/>
    <p:sldId id="279" r:id="rId28"/>
    <p:sldId id="280" r:id="rId29"/>
    <p:sldId id="307" r:id="rId30"/>
    <p:sldId id="306" r:id="rId31"/>
    <p:sldId id="308" r:id="rId32"/>
    <p:sldId id="309" r:id="rId33"/>
    <p:sldId id="310" r:id="rId34"/>
    <p:sldId id="311" r:id="rId35"/>
    <p:sldId id="316" r:id="rId36"/>
    <p:sldId id="281" r:id="rId37"/>
    <p:sldId id="282" r:id="rId38"/>
    <p:sldId id="283" r:id="rId39"/>
    <p:sldId id="284" r:id="rId40"/>
    <p:sldId id="285" r:id="rId41"/>
    <p:sldId id="317" r:id="rId42"/>
    <p:sldId id="286" r:id="rId43"/>
    <p:sldId id="287" r:id="rId44"/>
    <p:sldId id="288" r:id="rId45"/>
    <p:sldId id="289" r:id="rId46"/>
    <p:sldId id="319" r:id="rId47"/>
    <p:sldId id="320" r:id="rId48"/>
    <p:sldId id="290" r:id="rId49"/>
    <p:sldId id="291" r:id="rId50"/>
    <p:sldId id="292" r:id="rId51"/>
    <p:sldId id="293" r:id="rId52"/>
    <p:sldId id="294" r:id="rId53"/>
    <p:sldId id="295" r:id="rId54"/>
    <p:sldId id="296" r:id="rId55"/>
    <p:sldId id="321" r:id="rId56"/>
    <p:sldId id="297" r:id="rId57"/>
    <p:sldId id="298" r:id="rId58"/>
    <p:sldId id="299" r:id="rId59"/>
    <p:sldId id="300" r:id="rId60"/>
    <p:sldId id="301" r:id="rId61"/>
    <p:sldId id="323" r:id="rId62"/>
    <p:sldId id="302" r:id="rId63"/>
    <p:sldId id="303" r:id="rId64"/>
    <p:sldId id="304" r:id="rId65"/>
    <p:sldId id="30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4"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2C9FE-38FB-4605-A216-5E0207468CA2}" type="datetimeFigureOut">
              <a:rPr lang="en-US" smtClean="0"/>
              <a:t>10/12/2016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0081-C23F-47AA-856F-A3A13C5485DA}" type="slidenum">
              <a:rPr lang="en-US" smtClean="0"/>
              <a:t>‹#›</a:t>
            </a:fld>
            <a:endParaRPr lang="en-US"/>
          </a:p>
        </p:txBody>
      </p:sp>
    </p:spTree>
    <p:extLst>
      <p:ext uri="{BB962C8B-B14F-4D97-AF65-F5344CB8AC3E}">
        <p14:creationId xmlns:p14="http://schemas.microsoft.com/office/powerpoint/2010/main" val="1632747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211777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23</a:t>
            </a:fld>
            <a:endParaRPr lang="en-US" dirty="0"/>
          </a:p>
        </p:txBody>
      </p:sp>
    </p:spTree>
    <p:extLst>
      <p:ext uri="{BB962C8B-B14F-4D97-AF65-F5344CB8AC3E}">
        <p14:creationId xmlns:p14="http://schemas.microsoft.com/office/powerpoint/2010/main" val="407804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38</a:t>
            </a:fld>
            <a:endParaRPr lang="en-US" dirty="0"/>
          </a:p>
        </p:txBody>
      </p:sp>
    </p:spTree>
    <p:extLst>
      <p:ext uri="{BB962C8B-B14F-4D97-AF65-F5344CB8AC3E}">
        <p14:creationId xmlns:p14="http://schemas.microsoft.com/office/powerpoint/2010/main" val="27651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39</a:t>
            </a:fld>
            <a:endParaRPr lang="en-US" dirty="0"/>
          </a:p>
        </p:txBody>
      </p:sp>
    </p:spTree>
    <p:extLst>
      <p:ext uri="{BB962C8B-B14F-4D97-AF65-F5344CB8AC3E}">
        <p14:creationId xmlns:p14="http://schemas.microsoft.com/office/powerpoint/2010/main" val="53921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65</a:t>
            </a:fld>
            <a:endParaRPr lang="en-US" dirty="0"/>
          </a:p>
        </p:txBody>
      </p:sp>
    </p:spTree>
    <p:extLst>
      <p:ext uri="{BB962C8B-B14F-4D97-AF65-F5344CB8AC3E}">
        <p14:creationId xmlns:p14="http://schemas.microsoft.com/office/powerpoint/2010/main" val="1656717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63D86D-BB18-4B1B-A8A4-DA864F19B7C4}" type="datetimeFigureOut">
              <a:rPr lang="en-US" smtClean="0"/>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3147551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63D86D-BB18-4B1B-A8A4-DA864F19B7C4}" type="datetimeFigureOut">
              <a:rPr lang="en-US" smtClean="0"/>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347152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63D86D-BB18-4B1B-A8A4-DA864F19B7C4}" type="datetimeFigureOut">
              <a:rPr lang="en-US" smtClean="0"/>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221019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63D86D-BB18-4B1B-A8A4-DA864F19B7C4}" type="datetimeFigureOut">
              <a:rPr lang="en-US" smtClean="0"/>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115303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63D86D-BB18-4B1B-A8A4-DA864F19B7C4}" type="datetimeFigureOut">
              <a:rPr lang="en-US" smtClean="0"/>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4142284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63D86D-BB18-4B1B-A8A4-DA864F19B7C4}" type="datetimeFigureOut">
              <a:rPr lang="en-US" smtClean="0"/>
              <a:t>10/12/2016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174036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63D86D-BB18-4B1B-A8A4-DA864F19B7C4}" type="datetimeFigureOut">
              <a:rPr lang="en-US" smtClean="0"/>
              <a:t>10/12/2016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4069626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63D86D-BB18-4B1B-A8A4-DA864F19B7C4}" type="datetimeFigureOut">
              <a:rPr lang="en-US" smtClean="0"/>
              <a:t>10/12/2016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3989271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3D86D-BB18-4B1B-A8A4-DA864F19B7C4}" type="datetimeFigureOut">
              <a:rPr lang="en-US" smtClean="0"/>
              <a:t>10/12/2016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3278528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63D86D-BB18-4B1B-A8A4-DA864F19B7C4}" type="datetimeFigureOut">
              <a:rPr lang="en-US" smtClean="0"/>
              <a:t>10/12/2016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165853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63D86D-BB18-4B1B-A8A4-DA864F19B7C4}" type="datetimeFigureOut">
              <a:rPr lang="en-US" smtClean="0"/>
              <a:t>10/12/2016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178EE-A0B1-43AD-B47D-3D872AD1D0B4}" type="slidenum">
              <a:rPr lang="en-US" smtClean="0"/>
              <a:t>‹#›</a:t>
            </a:fld>
            <a:endParaRPr lang="en-US"/>
          </a:p>
        </p:txBody>
      </p:sp>
    </p:spTree>
    <p:extLst>
      <p:ext uri="{BB962C8B-B14F-4D97-AF65-F5344CB8AC3E}">
        <p14:creationId xmlns:p14="http://schemas.microsoft.com/office/powerpoint/2010/main" val="261157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63D86D-BB18-4B1B-A8A4-DA864F19B7C4}" type="datetimeFigureOut">
              <a:rPr lang="en-US" smtClean="0"/>
              <a:t>10/12/2016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178EE-A0B1-43AD-B47D-3D872AD1D0B4}" type="slidenum">
              <a:rPr lang="en-US" smtClean="0"/>
              <a:t>‹#›</a:t>
            </a:fld>
            <a:endParaRPr lang="en-US"/>
          </a:p>
        </p:txBody>
      </p:sp>
    </p:spTree>
    <p:extLst>
      <p:ext uri="{BB962C8B-B14F-4D97-AF65-F5344CB8AC3E}">
        <p14:creationId xmlns:p14="http://schemas.microsoft.com/office/powerpoint/2010/main" val="4597939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82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35" y="85207"/>
            <a:ext cx="11120535" cy="1325563"/>
          </a:xfrm>
        </p:spPr>
        <p:txBody>
          <a:bodyPr/>
          <a:lstStyle/>
          <a:p>
            <a:pPr algn="ctr"/>
            <a:r>
              <a:rPr lang="en-US" b="1" dirty="0">
                <a:solidFill>
                  <a:srgbClr val="FFFF00"/>
                </a:solidFill>
              </a:rPr>
              <a:t>1. Satan causes God’s Word to be mistranslated</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25324" y="1410770"/>
            <a:ext cx="7313672" cy="5046435"/>
          </a:xfrm>
          <a:prstGeom prst="snip2DiagRect">
            <a:avLst>
              <a:gd name="adj1" fmla="val 2206"/>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97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“For God is not the author of confusion, but of peace, as in all churches of the saints.” </a:t>
            </a:r>
            <a:br>
              <a:rPr lang="en-US" i="1" dirty="0"/>
            </a:br>
            <a:r>
              <a:rPr lang="en-US" i="1" dirty="0"/>
              <a:t>( 1 Cor. 14:33)</a:t>
            </a:r>
          </a:p>
        </p:txBody>
      </p:sp>
      <p:pic>
        <p:nvPicPr>
          <p:cNvPr id="3" name="Picture 2"/>
          <p:cNvPicPr>
            <a:picLocks noChangeAspect="1"/>
          </p:cNvPicPr>
          <p:nvPr/>
        </p:nvPicPr>
        <p:blipFill>
          <a:blip r:embed="rId2"/>
          <a:stretch>
            <a:fillRect/>
          </a:stretch>
        </p:blipFill>
        <p:spPr>
          <a:xfrm>
            <a:off x="1301399" y="2550172"/>
            <a:ext cx="9157829" cy="3561378"/>
          </a:xfrm>
          <a:prstGeom prst="rect">
            <a:avLst/>
          </a:prstGeom>
        </p:spPr>
      </p:pic>
    </p:spTree>
    <p:extLst>
      <p:ext uri="{BB962C8B-B14F-4D97-AF65-F5344CB8AC3E}">
        <p14:creationId xmlns:p14="http://schemas.microsoft.com/office/powerpoint/2010/main" val="187590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72" y="0"/>
            <a:ext cx="11850255" cy="1325563"/>
          </a:xfrm>
        </p:spPr>
        <p:txBody>
          <a:bodyPr>
            <a:normAutofit/>
          </a:bodyPr>
          <a:lstStyle/>
          <a:p>
            <a:pPr algn="ctr"/>
            <a:r>
              <a:rPr lang="en-US" sz="4000" b="1" dirty="0">
                <a:solidFill>
                  <a:srgbClr val="FFFF00"/>
                </a:solidFill>
              </a:rPr>
              <a:t>Satan does not want you to believe in </a:t>
            </a:r>
            <a:br>
              <a:rPr lang="en-US" sz="4000" b="1" dirty="0">
                <a:solidFill>
                  <a:srgbClr val="FFFF00"/>
                </a:solidFill>
              </a:rPr>
            </a:br>
            <a:r>
              <a:rPr lang="en-US" sz="4000" b="1" dirty="0">
                <a:solidFill>
                  <a:srgbClr val="FFFF00"/>
                </a:solidFill>
              </a:rPr>
              <a:t>the perseveration of the inspired Scriptures</a:t>
            </a:r>
          </a:p>
        </p:txBody>
      </p:sp>
      <p:sp>
        <p:nvSpPr>
          <p:cNvPr id="3" name="Content Placeholder 2"/>
          <p:cNvSpPr>
            <a:spLocks noGrp="1"/>
          </p:cNvSpPr>
          <p:nvPr>
            <p:ph idx="1"/>
          </p:nvPr>
        </p:nvSpPr>
        <p:spPr>
          <a:xfrm>
            <a:off x="0" y="1520449"/>
            <a:ext cx="12192000" cy="5532437"/>
          </a:xfrm>
        </p:spPr>
        <p:txBody>
          <a:bodyPr>
            <a:normAutofit lnSpcReduction="10000"/>
          </a:bodyPr>
          <a:lstStyle/>
          <a:p>
            <a:r>
              <a:rPr lang="en-US" sz="3200" i="1" dirty="0"/>
              <a:t>“The words of the Lord are pure words: as silver tried in a furnace of earth, purified seven times. Thou shalt keep them, </a:t>
            </a:r>
            <a:r>
              <a:rPr lang="en-US" sz="3200" i="1" u="sng" dirty="0">
                <a:solidFill>
                  <a:srgbClr val="FFFF00"/>
                </a:solidFill>
              </a:rPr>
              <a:t>O Lord, thou shalt preserve them from this generation forever</a:t>
            </a:r>
            <a:r>
              <a:rPr lang="en-US" sz="3200" i="1" dirty="0"/>
              <a:t>…The counsel of the Lord standeth forever, the thoughts of his heart to all generations…His truth endureth to all generations…forever, O Lord, thy word is settled in heaven, thy faithfulness is unto all generations…The grass withereth, the flower fadeth, but the word of our God shall stand forever…but the word of the Lord endureth forever…”</a:t>
            </a:r>
            <a:endParaRPr lang="en-US" sz="3200" dirty="0"/>
          </a:p>
          <a:p>
            <a:r>
              <a:rPr lang="en-US" sz="3200" i="1" dirty="0"/>
              <a:t>“For verily I say unto you. Till heaven and earth pass, one jot or one tittle shall in no wise pass from the law, till all be fulfilled…Heaven and earth shall pass away but my words shall not pass away…It is easier for heaven and earth to pass, than one tittle of the law to fail...The scriptures cannot be broken…”</a:t>
            </a:r>
            <a:endParaRPr lang="en-US" sz="3200" dirty="0"/>
          </a:p>
          <a:p>
            <a:endParaRPr lang="en-US" sz="3200" i="1" dirty="0"/>
          </a:p>
        </p:txBody>
      </p:sp>
    </p:spTree>
    <p:extLst>
      <p:ext uri="{BB962C8B-B14F-4D97-AF65-F5344CB8AC3E}">
        <p14:creationId xmlns:p14="http://schemas.microsoft.com/office/powerpoint/2010/main" val="297426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814" t="4155" r="2771" b="13247"/>
          <a:stretch/>
        </p:blipFill>
        <p:spPr>
          <a:xfrm>
            <a:off x="1194752" y="201880"/>
            <a:ext cx="9846015" cy="64601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70431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233"/>
            <a:ext cx="11887200" cy="1325563"/>
          </a:xfrm>
        </p:spPr>
        <p:txBody>
          <a:bodyPr/>
          <a:lstStyle/>
          <a:p>
            <a:pPr algn="ctr"/>
            <a:r>
              <a:rPr lang="en-US" b="1" dirty="0">
                <a:solidFill>
                  <a:srgbClr val="FFFF00"/>
                </a:solidFill>
              </a:rPr>
              <a:t>2. Satan causes God’s Word to be misinterpreted</a:t>
            </a:r>
            <a:br>
              <a:rPr lang="en-US" b="1" dirty="0">
                <a:solidFill>
                  <a:srgbClr val="FFFF00"/>
                </a:solidFill>
              </a:rPr>
            </a:br>
            <a:r>
              <a:rPr lang="en-US" i="1" dirty="0">
                <a:solidFill>
                  <a:srgbClr val="FFFF00"/>
                </a:solidFill>
              </a:rPr>
              <a:t>(2 Peter 1:15-21; 2:1-3) </a:t>
            </a:r>
            <a:r>
              <a:rPr lang="en-US" b="1" i="1" dirty="0">
                <a:solidFill>
                  <a:srgbClr val="FFFF00"/>
                </a:solidFill>
              </a:rPr>
              <a:t>  </a:t>
            </a:r>
          </a:p>
        </p:txBody>
      </p:sp>
      <p:sp>
        <p:nvSpPr>
          <p:cNvPr id="3" name="Content Placeholder 2"/>
          <p:cNvSpPr>
            <a:spLocks noGrp="1"/>
          </p:cNvSpPr>
          <p:nvPr>
            <p:ph idx="1"/>
          </p:nvPr>
        </p:nvSpPr>
        <p:spPr>
          <a:xfrm>
            <a:off x="0" y="2024417"/>
            <a:ext cx="12192000" cy="4351338"/>
          </a:xfrm>
        </p:spPr>
        <p:txBody>
          <a:bodyPr>
            <a:noAutofit/>
          </a:bodyPr>
          <a:lstStyle/>
          <a:p>
            <a:pPr marL="0" indent="0" algn="ctr">
              <a:buNone/>
            </a:pPr>
            <a:r>
              <a:rPr lang="en-US" sz="3600" i="1" dirty="0"/>
              <a:t>“Moreover I will endeavour that ye may be able after my decease to have these things always in remembrance. For we have not followed </a:t>
            </a:r>
            <a:r>
              <a:rPr lang="en-US" sz="3600" i="1" u="sng" dirty="0"/>
              <a:t>cunningly devised fables</a:t>
            </a:r>
            <a:r>
              <a:rPr lang="en-US" sz="3600" i="1" dirty="0"/>
              <a:t>, when we made known unto you the power and coming of our Lord Jesus Christ, but were eyewitnesses of his majesty.</a:t>
            </a:r>
            <a:r>
              <a:rPr lang="en-US" sz="3600" dirty="0"/>
              <a:t> </a:t>
            </a:r>
            <a:r>
              <a:rPr lang="en-US" sz="3600" i="1" dirty="0"/>
              <a:t>For he received from God the Father honour and glory, when there came such a voice to him from the excellent glory, This is my beloved Son, in whom I am well pleased. And this voice which came from heaven we heard, when we were with him in the holy mount.” </a:t>
            </a:r>
          </a:p>
        </p:txBody>
      </p:sp>
    </p:spTree>
    <p:extLst>
      <p:ext uri="{BB962C8B-B14F-4D97-AF65-F5344CB8AC3E}">
        <p14:creationId xmlns:p14="http://schemas.microsoft.com/office/powerpoint/2010/main" val="66243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1456" y="-74645"/>
            <a:ext cx="9348567" cy="6932645"/>
          </a:xfrm>
          <a:prstGeom prst="rect">
            <a:avLst/>
          </a:prstGeom>
        </p:spPr>
      </p:pic>
    </p:spTree>
    <p:extLst>
      <p:ext uri="{BB962C8B-B14F-4D97-AF65-F5344CB8AC3E}">
        <p14:creationId xmlns:p14="http://schemas.microsoft.com/office/powerpoint/2010/main" val="14046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5652" y="-99308"/>
            <a:ext cx="10461501" cy="6957308"/>
          </a:xfrm>
          <a:prstGeom prst="rect">
            <a:avLst/>
          </a:prstGeom>
        </p:spPr>
      </p:pic>
      <p:pic>
        <p:nvPicPr>
          <p:cNvPr id="4" name="Picture 3"/>
          <p:cNvPicPr>
            <a:picLocks noChangeAspect="1"/>
          </p:cNvPicPr>
          <p:nvPr/>
        </p:nvPicPr>
        <p:blipFill rotWithShape="1">
          <a:blip r:embed="rId3"/>
          <a:srcRect l="5148" t="29025" r="2709" b="1"/>
          <a:stretch/>
        </p:blipFill>
        <p:spPr>
          <a:xfrm>
            <a:off x="5365102" y="1194318"/>
            <a:ext cx="3265714" cy="2049609"/>
          </a:xfrm>
          <a:prstGeom prst="ellipse">
            <a:avLst/>
          </a:prstGeom>
          <a:ln>
            <a:noFill/>
          </a:ln>
          <a:effectLst>
            <a:softEdge rad="112500"/>
          </a:effectLst>
        </p:spPr>
      </p:pic>
      <p:sp>
        <p:nvSpPr>
          <p:cNvPr id="2" name="Title 1"/>
          <p:cNvSpPr>
            <a:spLocks noGrp="1"/>
          </p:cNvSpPr>
          <p:nvPr>
            <p:ph type="title"/>
          </p:nvPr>
        </p:nvSpPr>
        <p:spPr>
          <a:xfrm>
            <a:off x="1222310" y="2879725"/>
            <a:ext cx="4376057" cy="1325563"/>
          </a:xfrm>
        </p:spPr>
        <p:txBody>
          <a:bodyPr>
            <a:normAutofit fontScale="90000"/>
          </a:bodyPr>
          <a:lstStyle/>
          <a:p>
            <a:pPr algn="ctr"/>
            <a:r>
              <a:rPr lang="en-US" i="1" dirty="0">
                <a:effectLst>
                  <a:glow rad="101600">
                    <a:schemeClr val="bg1">
                      <a:alpha val="60000"/>
                    </a:schemeClr>
                  </a:glow>
                </a:effectLst>
              </a:rPr>
              <a:t>“We have also a </a:t>
            </a:r>
            <a:r>
              <a:rPr lang="en-US" i="1" u="sng" dirty="0">
                <a:effectLst>
                  <a:glow rad="101600">
                    <a:schemeClr val="bg1">
                      <a:alpha val="60000"/>
                    </a:schemeClr>
                  </a:glow>
                </a:effectLst>
              </a:rPr>
              <a:t>more sure word of prophecy</a:t>
            </a:r>
            <a:r>
              <a:rPr lang="en-US" i="1" dirty="0">
                <a:effectLst>
                  <a:glow rad="101600">
                    <a:schemeClr val="bg1">
                      <a:alpha val="60000"/>
                    </a:schemeClr>
                  </a:glow>
                </a:effectLst>
              </a:rPr>
              <a:t>; whereunto ye do well that ye take heed, as unto a light that shineth in a dark place, until the day dawn, and the day star arise in your hearts.”</a:t>
            </a:r>
          </a:p>
        </p:txBody>
      </p:sp>
    </p:spTree>
    <p:extLst>
      <p:ext uri="{BB962C8B-B14F-4D97-AF65-F5344CB8AC3E}">
        <p14:creationId xmlns:p14="http://schemas.microsoft.com/office/powerpoint/2010/main" val="425603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61452"/>
            <a:ext cx="12192000" cy="2696547"/>
          </a:xfrm>
        </p:spPr>
        <p:txBody>
          <a:bodyPr>
            <a:normAutofit/>
          </a:bodyPr>
          <a:lstStyle/>
          <a:p>
            <a:pPr algn="ctr"/>
            <a:r>
              <a:rPr lang="en-US" i="1" dirty="0"/>
              <a:t>“Knowing this first, that no prophecy of the scripture is of any </a:t>
            </a:r>
            <a:r>
              <a:rPr lang="en-US" i="1" u="sng" dirty="0"/>
              <a:t>private interpretation</a:t>
            </a:r>
            <a:r>
              <a:rPr lang="en-US" i="1" dirty="0"/>
              <a:t>. For the prophecy came not in old time by the will of man: but holy men of God spake as they were moved by the Holy Ghost.”</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24" b="32332"/>
          <a:stretch/>
        </p:blipFill>
        <p:spPr>
          <a:xfrm>
            <a:off x="1058650" y="0"/>
            <a:ext cx="9428958" cy="4173724"/>
          </a:xfrm>
          <a:prstGeom prst="rect">
            <a:avLst/>
          </a:prstGeom>
        </p:spPr>
      </p:pic>
    </p:spTree>
    <p:extLst>
      <p:ext uri="{BB962C8B-B14F-4D97-AF65-F5344CB8AC3E}">
        <p14:creationId xmlns:p14="http://schemas.microsoft.com/office/powerpoint/2010/main" val="21147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6948" y="2362724"/>
            <a:ext cx="10515600" cy="1325563"/>
          </a:xfrm>
        </p:spPr>
        <p:txBody>
          <a:bodyPr/>
          <a:lstStyle/>
          <a:p>
            <a:pPr algn="ctr"/>
            <a:r>
              <a:rPr lang="en-US" b="1" i="1" dirty="0">
                <a:solidFill>
                  <a:srgbClr val="FFFF00"/>
                </a:solidFill>
              </a:rPr>
              <a:t>“Knowing this first, that no prophecy of the scripture is of any private interpretation.”</a:t>
            </a:r>
            <a:endParaRPr lang="en-US" b="1" dirty="0">
              <a:solidFill>
                <a:srgbClr val="FFFF00"/>
              </a:solidFill>
            </a:endParaRPr>
          </a:p>
        </p:txBody>
      </p:sp>
    </p:spTree>
    <p:extLst>
      <p:ext uri="{BB962C8B-B14F-4D97-AF65-F5344CB8AC3E}">
        <p14:creationId xmlns:p14="http://schemas.microsoft.com/office/powerpoint/2010/main" val="347133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6276" y="0"/>
            <a:ext cx="10295906" cy="6858000"/>
          </a:xfrm>
          <a:prstGeom prst="rect">
            <a:avLst/>
          </a:prstGeom>
        </p:spPr>
      </p:pic>
      <p:sp>
        <p:nvSpPr>
          <p:cNvPr id="2" name="Title 1"/>
          <p:cNvSpPr>
            <a:spLocks noGrp="1"/>
          </p:cNvSpPr>
          <p:nvPr>
            <p:ph type="title"/>
          </p:nvPr>
        </p:nvSpPr>
        <p:spPr>
          <a:xfrm>
            <a:off x="154379" y="365125"/>
            <a:ext cx="11815948" cy="1325563"/>
          </a:xfrm>
        </p:spPr>
        <p:txBody>
          <a:bodyPr>
            <a:normAutofit fontScale="90000"/>
          </a:bodyPr>
          <a:lstStyle/>
          <a:p>
            <a:pPr algn="ctr"/>
            <a:r>
              <a:rPr lang="en-US" i="1" dirty="0">
                <a:effectLst>
                  <a:glow rad="101600">
                    <a:schemeClr val="bg1">
                      <a:alpha val="60000"/>
                    </a:schemeClr>
                  </a:glow>
                </a:effectLst>
              </a:rPr>
              <a:t>Verse 19 </a:t>
            </a:r>
            <a:r>
              <a:rPr lang="en-US" dirty="0">
                <a:effectLst>
                  <a:glow rad="101600">
                    <a:schemeClr val="bg1">
                      <a:alpha val="60000"/>
                    </a:schemeClr>
                  </a:glow>
                </a:effectLst>
              </a:rPr>
              <a:t>- The prophecies found in the Bible are </a:t>
            </a:r>
            <a:br>
              <a:rPr lang="en-US" dirty="0">
                <a:effectLst>
                  <a:glow rad="101600">
                    <a:schemeClr val="bg1">
                      <a:alpha val="60000"/>
                    </a:schemeClr>
                  </a:glow>
                </a:effectLst>
              </a:rPr>
            </a:br>
            <a:r>
              <a:rPr lang="en-US" dirty="0">
                <a:effectLst>
                  <a:glow rad="101600">
                    <a:schemeClr val="bg1">
                      <a:alpha val="60000"/>
                    </a:schemeClr>
                  </a:glow>
                </a:effectLst>
              </a:rPr>
              <a:t>true, and shine like a light in darkness.</a:t>
            </a:r>
            <a:br>
              <a:rPr lang="en-US" dirty="0">
                <a:effectLst>
                  <a:glow rad="101600">
                    <a:schemeClr val="bg1">
                      <a:alpha val="60000"/>
                    </a:schemeClr>
                  </a:glow>
                </a:effectLst>
              </a:rPr>
            </a:br>
            <a:endParaRPr lang="en-US" dirty="0">
              <a:effectLst>
                <a:glow rad="101600">
                  <a:schemeClr val="bg1">
                    <a:alpha val="60000"/>
                  </a:schemeClr>
                </a:glow>
              </a:effectLst>
            </a:endParaRPr>
          </a:p>
        </p:txBody>
      </p:sp>
    </p:spTree>
    <p:extLst>
      <p:ext uri="{BB962C8B-B14F-4D97-AF65-F5344CB8AC3E}">
        <p14:creationId xmlns:p14="http://schemas.microsoft.com/office/powerpoint/2010/main" val="3388767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14)</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066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0878" y="0"/>
            <a:ext cx="9144000" cy="6858000"/>
          </a:xfrm>
          <a:prstGeom prst="rect">
            <a:avLst/>
          </a:prstGeom>
        </p:spPr>
      </p:pic>
      <p:sp>
        <p:nvSpPr>
          <p:cNvPr id="2" name="Title 1"/>
          <p:cNvSpPr>
            <a:spLocks noGrp="1"/>
          </p:cNvSpPr>
          <p:nvPr>
            <p:ph type="title"/>
          </p:nvPr>
        </p:nvSpPr>
        <p:spPr>
          <a:xfrm>
            <a:off x="1923803" y="4842123"/>
            <a:ext cx="8851075" cy="1325563"/>
          </a:xfrm>
        </p:spPr>
        <p:txBody>
          <a:bodyPr>
            <a:normAutofit fontScale="90000"/>
          </a:bodyPr>
          <a:lstStyle/>
          <a:p>
            <a:pPr algn="ctr"/>
            <a:r>
              <a:rPr lang="en-US" i="1" dirty="0">
                <a:effectLst>
                  <a:glow rad="101600">
                    <a:schemeClr val="bg1">
                      <a:alpha val="60000"/>
                    </a:schemeClr>
                  </a:glow>
                </a:effectLst>
              </a:rPr>
              <a:t>Verse 20 </a:t>
            </a:r>
            <a:r>
              <a:rPr lang="en-US" dirty="0">
                <a:effectLst>
                  <a:glow rad="101600">
                    <a:schemeClr val="bg1">
                      <a:alpha val="60000"/>
                    </a:schemeClr>
                  </a:glow>
                </a:effectLst>
              </a:rPr>
              <a:t>- None of the prophecy, or interpretation of prophecy recorded in Scriptures were devised </a:t>
            </a:r>
            <a:br>
              <a:rPr lang="en-US" dirty="0">
                <a:effectLst>
                  <a:glow rad="101600">
                    <a:schemeClr val="bg1">
                      <a:alpha val="60000"/>
                    </a:schemeClr>
                  </a:glow>
                </a:effectLst>
              </a:rPr>
            </a:br>
            <a:r>
              <a:rPr lang="en-US" dirty="0">
                <a:effectLst>
                  <a:glow rad="101600">
                    <a:schemeClr val="bg1">
                      <a:alpha val="60000"/>
                    </a:schemeClr>
                  </a:glow>
                </a:effectLst>
              </a:rPr>
              <a:t>by the prophet himself. </a:t>
            </a:r>
            <a:br>
              <a:rPr lang="en-US" dirty="0">
                <a:effectLst>
                  <a:glow rad="101600">
                    <a:schemeClr val="bg1">
                      <a:alpha val="60000"/>
                    </a:schemeClr>
                  </a:glow>
                </a:effectLst>
              </a:rPr>
            </a:br>
            <a:endParaRPr lang="en-US" dirty="0">
              <a:effectLst>
                <a:glow rad="101600">
                  <a:schemeClr val="bg1">
                    <a:alpha val="60000"/>
                  </a:schemeClr>
                </a:glow>
              </a:effectLst>
            </a:endParaRPr>
          </a:p>
        </p:txBody>
      </p:sp>
    </p:spTree>
    <p:extLst>
      <p:ext uri="{BB962C8B-B14F-4D97-AF65-F5344CB8AC3E}">
        <p14:creationId xmlns:p14="http://schemas.microsoft.com/office/powerpoint/2010/main" val="4057542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
        <p:nvSpPr>
          <p:cNvPr id="2" name="Title 1"/>
          <p:cNvSpPr>
            <a:spLocks noGrp="1"/>
          </p:cNvSpPr>
          <p:nvPr>
            <p:ph type="title"/>
          </p:nvPr>
        </p:nvSpPr>
        <p:spPr>
          <a:xfrm>
            <a:off x="1524000" y="5067753"/>
            <a:ext cx="9144000" cy="1325563"/>
          </a:xfrm>
        </p:spPr>
        <p:txBody>
          <a:bodyPr>
            <a:normAutofit fontScale="90000"/>
          </a:bodyPr>
          <a:lstStyle/>
          <a:p>
            <a:pPr algn="ctr"/>
            <a:r>
              <a:rPr lang="en-US" i="1" dirty="0">
                <a:effectLst>
                  <a:glow rad="101600">
                    <a:schemeClr val="bg1">
                      <a:alpha val="60000"/>
                    </a:schemeClr>
                  </a:glow>
                </a:effectLst>
              </a:rPr>
              <a:t>Verse 20 </a:t>
            </a:r>
            <a:r>
              <a:rPr lang="en-US" dirty="0">
                <a:effectLst>
                  <a:glow rad="101600">
                    <a:schemeClr val="bg1">
                      <a:alpha val="60000"/>
                    </a:schemeClr>
                  </a:glow>
                </a:effectLst>
              </a:rPr>
              <a:t>- While the prophet wrote the prophecy, he is not the author of either the prophecy or the interpretation of it.</a:t>
            </a:r>
            <a:br>
              <a:rPr lang="en-US" dirty="0">
                <a:effectLst>
                  <a:glow rad="101600">
                    <a:schemeClr val="bg1">
                      <a:alpha val="60000"/>
                    </a:schemeClr>
                  </a:glow>
                </a:effectLst>
              </a:rPr>
            </a:br>
            <a:endParaRPr lang="en-US" dirty="0">
              <a:effectLst>
                <a:glow rad="101600">
                  <a:schemeClr val="bg1">
                    <a:alpha val="60000"/>
                  </a:schemeClr>
                </a:glow>
              </a:effectLst>
            </a:endParaRPr>
          </a:p>
        </p:txBody>
      </p:sp>
    </p:spTree>
    <p:extLst>
      <p:ext uri="{BB962C8B-B14F-4D97-AF65-F5344CB8AC3E}">
        <p14:creationId xmlns:p14="http://schemas.microsoft.com/office/powerpoint/2010/main" val="1101195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449" y="214457"/>
            <a:ext cx="10515600" cy="2496828"/>
          </a:xfrm>
        </p:spPr>
        <p:txBody>
          <a:bodyPr>
            <a:normAutofit fontScale="90000"/>
          </a:bodyPr>
          <a:lstStyle/>
          <a:p>
            <a:pPr algn="ctr"/>
            <a:r>
              <a:rPr lang="en-US" i="1" dirty="0"/>
              <a:t>Verse 21 </a:t>
            </a:r>
            <a:r>
              <a:rPr lang="en-US" dirty="0"/>
              <a:t>- The Holy Spirit is both </a:t>
            </a:r>
            <a:r>
              <a:rPr lang="en-US" u="sng" dirty="0"/>
              <a:t>author</a:t>
            </a:r>
            <a:r>
              <a:rPr lang="en-US" dirty="0"/>
              <a:t> and </a:t>
            </a:r>
            <a:r>
              <a:rPr lang="en-US" u="sng" dirty="0"/>
              <a:t>interpreter</a:t>
            </a:r>
            <a:r>
              <a:rPr lang="en-US" dirty="0"/>
              <a:t> of prophecies in the Bible, </a:t>
            </a:r>
            <a:br>
              <a:rPr lang="en-US" dirty="0"/>
            </a:br>
            <a:r>
              <a:rPr lang="en-US" dirty="0"/>
              <a:t>not the prophet.</a:t>
            </a:r>
            <a:br>
              <a:rPr lang="en-US" dirty="0"/>
            </a:br>
            <a:endParaRPr lang="en-US" dirty="0"/>
          </a:p>
        </p:txBody>
      </p:sp>
      <p:pic>
        <p:nvPicPr>
          <p:cNvPr id="3" name="Picture 2"/>
          <p:cNvPicPr>
            <a:picLocks noChangeAspect="1"/>
          </p:cNvPicPr>
          <p:nvPr/>
        </p:nvPicPr>
        <p:blipFill>
          <a:blip r:embed="rId2"/>
          <a:stretch>
            <a:fillRect/>
          </a:stretch>
        </p:blipFill>
        <p:spPr>
          <a:xfrm>
            <a:off x="2150794" y="2272279"/>
            <a:ext cx="7842910" cy="4451381"/>
          </a:xfrm>
          <a:prstGeom prst="rect">
            <a:avLst/>
          </a:prstGeom>
        </p:spPr>
      </p:pic>
    </p:spTree>
    <p:extLst>
      <p:ext uri="{BB962C8B-B14F-4D97-AF65-F5344CB8AC3E}">
        <p14:creationId xmlns:p14="http://schemas.microsoft.com/office/powerpoint/2010/main" val="1705957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0" y="0"/>
            <a:ext cx="4724400" cy="990600"/>
          </a:xfrm>
        </p:spPr>
        <p:txBody>
          <a:bodyPr>
            <a:normAutofit/>
          </a:bodyPr>
          <a:lstStyle/>
          <a:p>
            <a:r>
              <a:rPr lang="en-US" sz="4000" b="1" i="1" dirty="0">
                <a:latin typeface="+mn-lt"/>
              </a:rPr>
              <a:t>Revelation</a:t>
            </a:r>
          </a:p>
        </p:txBody>
      </p:sp>
      <p:sp>
        <p:nvSpPr>
          <p:cNvPr id="6" name="Text Placeholder 5"/>
          <p:cNvSpPr>
            <a:spLocks noGrp="1"/>
          </p:cNvSpPr>
          <p:nvPr>
            <p:ph type="body" idx="1"/>
          </p:nvPr>
        </p:nvSpPr>
        <p:spPr>
          <a:xfrm>
            <a:off x="2438400" y="2133600"/>
            <a:ext cx="2590800" cy="914400"/>
          </a:xfrm>
        </p:spPr>
        <p:txBody>
          <a:bodyPr>
            <a:noAutofit/>
          </a:bodyPr>
          <a:lstStyle/>
          <a:p>
            <a:pPr algn="ctr"/>
            <a:r>
              <a:rPr lang="en-US" sz="4000" i="1" dirty="0"/>
              <a:t>Inspiration</a:t>
            </a:r>
          </a:p>
        </p:txBody>
      </p:sp>
      <p:sp>
        <p:nvSpPr>
          <p:cNvPr id="7" name="Content Placeholder 6"/>
          <p:cNvSpPr>
            <a:spLocks noGrp="1"/>
          </p:cNvSpPr>
          <p:nvPr>
            <p:ph sz="half" idx="2"/>
          </p:nvPr>
        </p:nvSpPr>
        <p:spPr>
          <a:xfrm>
            <a:off x="3581400" y="5334000"/>
            <a:ext cx="3276600" cy="1524000"/>
          </a:xfrm>
        </p:spPr>
        <p:txBody>
          <a:bodyPr>
            <a:normAutofit/>
          </a:bodyPr>
          <a:lstStyle/>
          <a:p>
            <a:pPr algn="ctr">
              <a:buNone/>
            </a:pPr>
            <a:r>
              <a:rPr lang="en-US" sz="3600" i="1" dirty="0"/>
              <a:t>  </a:t>
            </a:r>
            <a:r>
              <a:rPr lang="en-US" sz="3600" b="1" i="1" dirty="0"/>
              <a:t> Illumination</a:t>
            </a:r>
          </a:p>
          <a:p>
            <a:pPr algn="ctr">
              <a:buNone/>
            </a:pPr>
            <a:r>
              <a:rPr lang="en-US" sz="1800" b="1" i="1" dirty="0"/>
              <a:t>Matt.16:10--17 ; John 16:13;</a:t>
            </a:r>
          </a:p>
          <a:p>
            <a:pPr algn="ctr">
              <a:buNone/>
            </a:pPr>
            <a:r>
              <a:rPr lang="en-US" sz="1800" b="1" i="1" dirty="0"/>
              <a:t> Eph. 1:17-18; II Cor. 4:1-6</a:t>
            </a:r>
          </a:p>
        </p:txBody>
      </p:sp>
      <p:sp>
        <p:nvSpPr>
          <p:cNvPr id="8" name="Text Placeholder 7"/>
          <p:cNvSpPr>
            <a:spLocks noGrp="1"/>
          </p:cNvSpPr>
          <p:nvPr>
            <p:ph type="body" sz="quarter" idx="3"/>
          </p:nvPr>
        </p:nvSpPr>
        <p:spPr>
          <a:xfrm>
            <a:off x="6096000" y="3581400"/>
            <a:ext cx="3505200" cy="914400"/>
          </a:xfrm>
        </p:spPr>
        <p:txBody>
          <a:bodyPr>
            <a:noAutofit/>
          </a:bodyPr>
          <a:lstStyle/>
          <a:p>
            <a:pPr algn="ctr"/>
            <a:r>
              <a:rPr lang="en-US" sz="3600" i="1" dirty="0"/>
              <a:t>Preservation</a:t>
            </a:r>
          </a:p>
        </p:txBody>
      </p:sp>
      <p:pic>
        <p:nvPicPr>
          <p:cNvPr id="1026" name="Picture 2"/>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2286000" y="152401"/>
            <a:ext cx="2667000" cy="2200275"/>
          </a:xfrm>
          <a:prstGeom prst="ellipse">
            <a:avLst/>
          </a:prstGeom>
          <a:ln>
            <a:noFill/>
          </a:ln>
          <a:effectLst>
            <a:softEdge rad="112500"/>
          </a:effectLst>
        </p:spPr>
      </p:pic>
      <p:sp>
        <p:nvSpPr>
          <p:cNvPr id="11" name="Right Arrow 10"/>
          <p:cNvSpPr/>
          <p:nvPr/>
        </p:nvSpPr>
        <p:spPr>
          <a:xfrm rot="2701828">
            <a:off x="7724165" y="469464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7" name="Right Arrow 16"/>
          <p:cNvSpPr/>
          <p:nvPr/>
        </p:nvSpPr>
        <p:spPr>
          <a:xfrm>
            <a:off x="5257800" y="396240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8" name="Right Arrow 17"/>
          <p:cNvSpPr/>
          <p:nvPr/>
        </p:nvSpPr>
        <p:spPr>
          <a:xfrm rot="1053040">
            <a:off x="5308098" y="127924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9" name="Right Arrow 18"/>
          <p:cNvSpPr/>
          <p:nvPr/>
        </p:nvSpPr>
        <p:spPr>
          <a:xfrm rot="9214159">
            <a:off x="5540632" y="2507557"/>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pic>
        <p:nvPicPr>
          <p:cNvPr id="1029" name="Picture 5"/>
          <p:cNvPicPr>
            <a:picLocks noChangeAspect="1" noChangeArrowheads="1"/>
          </p:cNvPicPr>
          <p:nvPr/>
        </p:nvPicPr>
        <p:blipFill>
          <a:blip r:embed="rId4" cstate="print"/>
          <a:srcRect/>
          <a:stretch>
            <a:fillRect/>
          </a:stretch>
        </p:blipFill>
        <p:spPr bwMode="auto">
          <a:xfrm flipH="1">
            <a:off x="7162800" y="914400"/>
            <a:ext cx="2163996" cy="2590800"/>
          </a:xfrm>
          <a:prstGeom prst="ellipse">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1981201" y="4745004"/>
            <a:ext cx="1923157" cy="2112997"/>
          </a:xfrm>
          <a:prstGeom prst="ellipse">
            <a:avLst/>
          </a:prstGeom>
          <a:ln>
            <a:noFill/>
          </a:ln>
          <a:effectLst>
            <a:softEdge rad="112500"/>
          </a:effectLst>
        </p:spPr>
      </p:pic>
      <p:pic>
        <p:nvPicPr>
          <p:cNvPr id="1031" name="Picture 7"/>
          <p:cNvPicPr>
            <a:picLocks noChangeAspect="1" noChangeArrowheads="1"/>
          </p:cNvPicPr>
          <p:nvPr/>
        </p:nvPicPr>
        <p:blipFill>
          <a:blip r:embed="rId6" cstate="print"/>
          <a:srcRect/>
          <a:stretch>
            <a:fillRect/>
          </a:stretch>
        </p:blipFill>
        <p:spPr bwMode="auto">
          <a:xfrm>
            <a:off x="2362200" y="2895600"/>
            <a:ext cx="2804160" cy="2133600"/>
          </a:xfrm>
          <a:prstGeom prst="ellipse">
            <a:avLst/>
          </a:prstGeom>
          <a:ln>
            <a:noFill/>
          </a:ln>
          <a:effectLst>
            <a:softEdge rad="112500"/>
          </a:effectLst>
        </p:spPr>
      </p:pic>
      <p:pic>
        <p:nvPicPr>
          <p:cNvPr id="1032" name="Picture 8"/>
          <p:cNvPicPr>
            <a:picLocks noChangeAspect="1" noChangeArrowheads="1"/>
          </p:cNvPicPr>
          <p:nvPr/>
        </p:nvPicPr>
        <p:blipFill>
          <a:blip r:embed="rId7" cstate="print"/>
          <a:srcRect/>
          <a:stretch>
            <a:fillRect/>
          </a:stretch>
        </p:blipFill>
        <p:spPr bwMode="auto">
          <a:xfrm>
            <a:off x="8331200" y="5105400"/>
            <a:ext cx="2336800" cy="1752600"/>
          </a:xfrm>
          <a:prstGeom prst="ellipse">
            <a:avLst/>
          </a:prstGeom>
          <a:ln>
            <a:noFill/>
          </a:ln>
          <a:effectLst>
            <a:softEdge rad="112500"/>
          </a:effectLst>
        </p:spPr>
      </p:pic>
      <p:sp>
        <p:nvSpPr>
          <p:cNvPr id="26" name="Right Arrow 25"/>
          <p:cNvSpPr/>
          <p:nvPr/>
        </p:nvSpPr>
        <p:spPr>
          <a:xfrm rot="10800000">
            <a:off x="6858000" y="579120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Tree>
    <p:extLst>
      <p:ext uri="{BB962C8B-B14F-4D97-AF65-F5344CB8AC3E}">
        <p14:creationId xmlns:p14="http://schemas.microsoft.com/office/powerpoint/2010/main" val="169216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earchengineland.com/figz/wp-content/seloads/2011/09/warning-yellow-tape-featured.jpeg"/>
          <p:cNvPicPr>
            <a:picLocks noChangeAspect="1" noChangeArrowheads="1"/>
          </p:cNvPicPr>
          <p:nvPr/>
        </p:nvPicPr>
        <p:blipFill>
          <a:blip r:embed="rId2" cstate="print"/>
          <a:srcRect/>
          <a:stretch>
            <a:fillRect/>
          </a:stretch>
        </p:blipFill>
        <p:spPr bwMode="auto">
          <a:xfrm>
            <a:off x="1526595" y="242596"/>
            <a:ext cx="9169396" cy="4343400"/>
          </a:xfrm>
          <a:prstGeom prst="rect">
            <a:avLst/>
          </a:prstGeom>
          <a:noFill/>
        </p:spPr>
      </p:pic>
      <p:sp>
        <p:nvSpPr>
          <p:cNvPr id="2" name="Rectangle 1"/>
          <p:cNvSpPr/>
          <p:nvPr/>
        </p:nvSpPr>
        <p:spPr>
          <a:xfrm>
            <a:off x="83977" y="5045141"/>
            <a:ext cx="12108024" cy="1446550"/>
          </a:xfrm>
          <a:prstGeom prst="rect">
            <a:avLst/>
          </a:prstGeom>
        </p:spPr>
        <p:txBody>
          <a:bodyPr wrap="square">
            <a:spAutoFit/>
          </a:bodyPr>
          <a:lstStyle/>
          <a:p>
            <a:pPr algn="ctr"/>
            <a:r>
              <a:rPr lang="en-US" sz="4400" dirty="0"/>
              <a:t>Warnings concerning false prophets and their handling of Scripture </a:t>
            </a:r>
            <a:r>
              <a:rPr lang="en-US" sz="4400" i="1" dirty="0"/>
              <a:t>(Chapter 2:1-3)</a:t>
            </a:r>
            <a:endParaRPr lang="en-US" sz="4400" dirty="0"/>
          </a:p>
        </p:txBody>
      </p:sp>
    </p:spTree>
    <p:extLst>
      <p:ext uri="{BB962C8B-B14F-4D97-AF65-F5344CB8AC3E}">
        <p14:creationId xmlns:p14="http://schemas.microsoft.com/office/powerpoint/2010/main" val="60412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588" y="0"/>
            <a:ext cx="8624412" cy="6740307"/>
          </a:xfrm>
          <a:prstGeom prst="rect">
            <a:avLst/>
          </a:prstGeom>
        </p:spPr>
        <p:txBody>
          <a:bodyPr wrap="square">
            <a:spAutoFit/>
          </a:bodyPr>
          <a:lstStyle/>
          <a:p>
            <a:pPr algn="ctr"/>
            <a:r>
              <a:rPr lang="en-US" sz="3600" i="1" dirty="0"/>
              <a:t>“But there were false prophets also among the people, even as there shall be false teachers among you, who privily shall bring in </a:t>
            </a:r>
            <a:r>
              <a:rPr lang="en-US" sz="3600" i="1" u="sng" dirty="0"/>
              <a:t>damnable heresies</a:t>
            </a:r>
            <a:r>
              <a:rPr lang="en-US" sz="3600" i="1" dirty="0"/>
              <a:t>, even denying the Lord that bought them, and bring upon themselves swift destruction. And many shall follow their </a:t>
            </a:r>
            <a:r>
              <a:rPr lang="en-US" sz="3600" i="1" u="sng" dirty="0"/>
              <a:t>pernicious ways</a:t>
            </a:r>
            <a:r>
              <a:rPr lang="en-US" sz="3600" i="1" dirty="0"/>
              <a:t>.” </a:t>
            </a:r>
          </a:p>
          <a:p>
            <a:pPr algn="ctr"/>
            <a:endParaRPr lang="en-US" sz="3600" i="1" dirty="0"/>
          </a:p>
          <a:p>
            <a:pPr algn="ctr"/>
            <a:r>
              <a:rPr lang="en-US" sz="3600" i="1" dirty="0">
                <a:solidFill>
                  <a:srgbClr val="FFFF00"/>
                </a:solidFill>
              </a:rPr>
              <a:t>Pernicious = Harmful, damaging, destructive, injurious, hurtful, detrimental, dangerous, adverse, unhealthy, unfavorable, bad, evil, wicked, malignant, poisonous.</a:t>
            </a:r>
          </a:p>
        </p:txBody>
      </p:sp>
      <p:pic>
        <p:nvPicPr>
          <p:cNvPr id="3" name="Picture 2"/>
          <p:cNvPicPr>
            <a:picLocks noChangeAspect="1"/>
          </p:cNvPicPr>
          <p:nvPr/>
        </p:nvPicPr>
        <p:blipFill>
          <a:blip r:embed="rId2"/>
          <a:stretch>
            <a:fillRect/>
          </a:stretch>
        </p:blipFill>
        <p:spPr>
          <a:xfrm>
            <a:off x="0" y="0"/>
            <a:ext cx="3567587" cy="3032449"/>
          </a:xfrm>
          <a:prstGeom prst="rect">
            <a:avLst/>
          </a:prstGeom>
          <a:effectLst>
            <a:reflection blurRad="6350" stA="50000" endA="295" endPos="92000" dist="101600" dir="5400000" sy="-100000" algn="bl" rotWithShape="0"/>
          </a:effectLst>
          <a:scene3d>
            <a:camera prst="orthographicFront"/>
            <a:lightRig rig="threePt" dir="t"/>
          </a:scene3d>
          <a:sp3d>
            <a:bevelT prst="relaxedInset"/>
          </a:sp3d>
        </p:spPr>
      </p:pic>
    </p:spTree>
    <p:extLst>
      <p:ext uri="{BB962C8B-B14F-4D97-AF65-F5344CB8AC3E}">
        <p14:creationId xmlns:p14="http://schemas.microsoft.com/office/powerpoint/2010/main" val="259545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8229" y="317241"/>
            <a:ext cx="7790213" cy="6247864"/>
          </a:xfrm>
          <a:prstGeom prst="rect">
            <a:avLst/>
          </a:prstGeom>
        </p:spPr>
        <p:txBody>
          <a:bodyPr wrap="square">
            <a:spAutoFit/>
          </a:bodyPr>
          <a:lstStyle/>
          <a:p>
            <a:pPr algn="ctr"/>
            <a:r>
              <a:rPr lang="en-US" sz="4000" i="1" dirty="0"/>
              <a:t>“By reason of whom the way of truth shall be evil spoken of. And through covetousness shall they with </a:t>
            </a:r>
            <a:r>
              <a:rPr lang="en-US" sz="4000" i="1" u="sng" dirty="0"/>
              <a:t>feigned</a:t>
            </a:r>
            <a:r>
              <a:rPr lang="en-US" sz="4000" dirty="0">
                <a:solidFill>
                  <a:srgbClr val="FFFF00"/>
                </a:solidFill>
              </a:rPr>
              <a:t> </a:t>
            </a:r>
            <a:r>
              <a:rPr lang="en-US" sz="4000" i="1" dirty="0"/>
              <a:t>words make merchandise of you: whose judgment now of a long time lingereth not, and their damnation slumbereth not.”</a:t>
            </a:r>
          </a:p>
          <a:p>
            <a:pPr algn="ctr"/>
            <a:endParaRPr lang="en-US" sz="4000" i="1" dirty="0"/>
          </a:p>
          <a:p>
            <a:pPr algn="ctr"/>
            <a:endParaRPr lang="en-US" sz="4000" i="1" dirty="0">
              <a:solidFill>
                <a:srgbClr val="FFFF00"/>
              </a:solidFill>
            </a:endParaRPr>
          </a:p>
          <a:p>
            <a:pPr algn="ctr"/>
            <a:r>
              <a:rPr lang="en-US" sz="4000" i="1" dirty="0">
                <a:solidFill>
                  <a:srgbClr val="FFFF00"/>
                </a:solidFill>
              </a:rPr>
              <a:t>Feigned =  fabricate, alter, change</a:t>
            </a:r>
          </a:p>
        </p:txBody>
      </p:sp>
      <p:pic>
        <p:nvPicPr>
          <p:cNvPr id="3" name="Picture 2"/>
          <p:cNvPicPr>
            <a:picLocks noChangeAspect="1"/>
          </p:cNvPicPr>
          <p:nvPr/>
        </p:nvPicPr>
        <p:blipFill>
          <a:blip r:embed="rId2"/>
          <a:stretch>
            <a:fillRect/>
          </a:stretch>
        </p:blipFill>
        <p:spPr>
          <a:xfrm>
            <a:off x="0" y="0"/>
            <a:ext cx="3567587" cy="3032449"/>
          </a:xfrm>
          <a:prstGeom prst="rect">
            <a:avLst/>
          </a:prstGeom>
          <a:effectLst>
            <a:reflection blurRad="6350" stA="50000" endA="295" endPos="92000" dist="101600" dir="5400000" sy="-100000" algn="bl" rotWithShape="0"/>
          </a:effectLst>
          <a:scene3d>
            <a:camera prst="orthographicFront"/>
            <a:lightRig rig="threePt" dir="t"/>
          </a:scene3d>
          <a:sp3d>
            <a:bevelT prst="relaxedInset"/>
          </a:sp3d>
        </p:spPr>
      </p:pic>
    </p:spTree>
    <p:extLst>
      <p:ext uri="{BB962C8B-B14F-4D97-AF65-F5344CB8AC3E}">
        <p14:creationId xmlns:p14="http://schemas.microsoft.com/office/powerpoint/2010/main" val="28978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5" y="2660456"/>
            <a:ext cx="11952514" cy="1325563"/>
          </a:xfrm>
        </p:spPr>
        <p:txBody>
          <a:bodyPr>
            <a:noAutofit/>
          </a:bodyPr>
          <a:lstStyle/>
          <a:p>
            <a:pPr algn="ctr"/>
            <a:r>
              <a:rPr lang="en-US" sz="3600" b="1" dirty="0">
                <a:solidFill>
                  <a:srgbClr val="FFFF00"/>
                </a:solidFill>
              </a:rPr>
              <a:t>Beware of those who would twist the meaning                              of Scripture on doctrinal issues. </a:t>
            </a:r>
            <a:br>
              <a:rPr lang="en-US" sz="3600" dirty="0"/>
            </a:br>
            <a:br>
              <a:rPr lang="en-US" sz="3600" dirty="0"/>
            </a:br>
            <a:r>
              <a:rPr lang="en-US" sz="3600" b="1" dirty="0">
                <a:solidFill>
                  <a:schemeClr val="accent6">
                    <a:lumMod val="60000"/>
                    <a:lumOff val="40000"/>
                  </a:schemeClr>
                </a:solidFill>
                <a:latin typeface="+mn-lt"/>
              </a:rPr>
              <a:t>The only way to know for sure when this is happening is         to be well educated in the Scriptures yourself.</a:t>
            </a:r>
            <a:br>
              <a:rPr lang="en-US" sz="3600" dirty="0"/>
            </a:br>
            <a:br>
              <a:rPr lang="en-US" sz="3600" i="1" dirty="0"/>
            </a:br>
            <a:r>
              <a:rPr lang="en-US" sz="3600" i="1" dirty="0"/>
              <a:t>    2 Tim 2:15 “Study to show thyself approved unto God, a workman that needeth not to be ashamed, </a:t>
            </a:r>
            <a:r>
              <a:rPr lang="en-US" sz="3600" i="1" u="sng" dirty="0"/>
              <a:t>rightly dividing the word of truth</a:t>
            </a:r>
            <a:r>
              <a:rPr lang="en-US" sz="3600" i="1" dirty="0"/>
              <a:t>.”</a:t>
            </a:r>
            <a:br>
              <a:rPr lang="en-US" sz="3600" i="1" dirty="0"/>
            </a:br>
            <a:br>
              <a:rPr lang="en-US" sz="3600" i="1" dirty="0"/>
            </a:br>
            <a:r>
              <a:rPr lang="en-US" sz="3600" i="1" dirty="0"/>
              <a:t>    2 Tim 2:16 “But shun profane and vain babblings: for they will increase unto more ungodliness.”</a:t>
            </a:r>
            <a:br>
              <a:rPr lang="en-US" sz="3600" dirty="0"/>
            </a:br>
            <a:endParaRPr lang="en-US" sz="3600" dirty="0"/>
          </a:p>
        </p:txBody>
      </p:sp>
    </p:spTree>
    <p:extLst>
      <p:ext uri="{BB962C8B-B14F-4D97-AF65-F5344CB8AC3E}">
        <p14:creationId xmlns:p14="http://schemas.microsoft.com/office/powerpoint/2010/main" val="186824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008" y="83976"/>
            <a:ext cx="11459688" cy="6774024"/>
          </a:xfrm>
        </p:spPr>
        <p:txBody>
          <a:bodyPr>
            <a:normAutofit/>
          </a:bodyPr>
          <a:lstStyle/>
          <a:p>
            <a:pPr marL="0" indent="0" algn="ctr">
              <a:buNone/>
            </a:pPr>
            <a:r>
              <a:rPr lang="en-US" sz="4000" dirty="0"/>
              <a:t>The reason why Scriptures are of no private </a:t>
            </a:r>
          </a:p>
          <a:p>
            <a:pPr marL="0" indent="0" algn="ctr">
              <a:buNone/>
            </a:pPr>
            <a:r>
              <a:rPr lang="en-US" sz="4000" dirty="0"/>
              <a:t>interpretation is because Scriptures witness </a:t>
            </a:r>
          </a:p>
          <a:p>
            <a:pPr marL="0" indent="0" algn="ctr">
              <a:buNone/>
            </a:pPr>
            <a:r>
              <a:rPr lang="en-US" sz="4000" i="1" dirty="0">
                <a:solidFill>
                  <a:srgbClr val="FFFF00"/>
                </a:solidFill>
              </a:rPr>
              <a:t>(The Scriptures - Bears record, confirm, support and </a:t>
            </a:r>
          </a:p>
          <a:p>
            <a:pPr marL="0" indent="0" algn="ctr">
              <a:buNone/>
            </a:pPr>
            <a:r>
              <a:rPr lang="en-US" sz="4000" i="1" dirty="0">
                <a:solidFill>
                  <a:srgbClr val="FFFF00"/>
                </a:solidFill>
              </a:rPr>
              <a:t>interpret other Scriptures in the Bible.) </a:t>
            </a:r>
          </a:p>
        </p:txBody>
      </p:sp>
      <p:pic>
        <p:nvPicPr>
          <p:cNvPr id="2" name="Picture 1"/>
          <p:cNvPicPr>
            <a:picLocks noChangeAspect="1"/>
          </p:cNvPicPr>
          <p:nvPr/>
        </p:nvPicPr>
        <p:blipFill>
          <a:blip r:embed="rId2"/>
          <a:stretch>
            <a:fillRect/>
          </a:stretch>
        </p:blipFill>
        <p:spPr>
          <a:xfrm>
            <a:off x="2908155" y="2690894"/>
            <a:ext cx="5950837" cy="3962557"/>
          </a:xfrm>
          <a:prstGeom prst="rect">
            <a:avLst/>
          </a:prstGeom>
          <a:ln>
            <a:noFill/>
          </a:ln>
          <a:effectLst>
            <a:softEdge rad="112500"/>
          </a:effectLst>
        </p:spPr>
      </p:pic>
    </p:spTree>
    <p:extLst>
      <p:ext uri="{BB962C8B-B14F-4D97-AF65-F5344CB8AC3E}">
        <p14:creationId xmlns:p14="http://schemas.microsoft.com/office/powerpoint/2010/main" val="330290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2625"/>
            <a:ext cx="10515600" cy="1325563"/>
          </a:xfrm>
        </p:spPr>
        <p:txBody>
          <a:bodyPr>
            <a:normAutofit fontScale="90000"/>
          </a:bodyPr>
          <a:lstStyle/>
          <a:p>
            <a:pPr algn="ctr"/>
            <a:r>
              <a:rPr lang="en-US" b="1" dirty="0"/>
              <a:t>No Scripture in the Bible can have </a:t>
            </a:r>
            <a:br>
              <a:rPr lang="en-US" b="1" dirty="0"/>
            </a:br>
            <a:r>
              <a:rPr lang="en-US" b="1" dirty="0"/>
              <a:t>its own private interpretation.</a:t>
            </a:r>
            <a:br>
              <a:rPr lang="en-US" b="1" dirty="0"/>
            </a:br>
            <a:endParaRPr lang="en-US" b="1" dirty="0"/>
          </a:p>
        </p:txBody>
      </p:sp>
      <p:pic>
        <p:nvPicPr>
          <p:cNvPr id="3" name="Picture 2"/>
          <p:cNvPicPr>
            <a:picLocks noChangeAspect="1"/>
          </p:cNvPicPr>
          <p:nvPr/>
        </p:nvPicPr>
        <p:blipFill>
          <a:blip r:embed="rId2"/>
          <a:stretch>
            <a:fillRect/>
          </a:stretch>
        </p:blipFill>
        <p:spPr>
          <a:xfrm>
            <a:off x="2841454" y="1738188"/>
            <a:ext cx="5902002" cy="4900119"/>
          </a:xfrm>
          <a:prstGeom prst="rect">
            <a:avLst/>
          </a:prstGeom>
        </p:spPr>
      </p:pic>
    </p:spTree>
    <p:extLst>
      <p:ext uri="{BB962C8B-B14F-4D97-AF65-F5344CB8AC3E}">
        <p14:creationId xmlns:p14="http://schemas.microsoft.com/office/powerpoint/2010/main" val="1518095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0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We can’t give the Scripture our </a:t>
            </a:r>
            <a:br>
              <a:rPr lang="en-US" b="1" dirty="0"/>
            </a:br>
            <a:r>
              <a:rPr lang="en-US" b="1" dirty="0"/>
              <a:t>own  private interpretation.</a:t>
            </a:r>
            <a:br>
              <a:rPr lang="en-US" b="1" dirty="0"/>
            </a:br>
            <a:endParaRPr lang="en-US" b="1" dirty="0"/>
          </a:p>
        </p:txBody>
      </p:sp>
      <p:pic>
        <p:nvPicPr>
          <p:cNvPr id="3" name="Picture 2"/>
          <p:cNvPicPr>
            <a:picLocks noChangeAspect="1"/>
          </p:cNvPicPr>
          <p:nvPr/>
        </p:nvPicPr>
        <p:blipFill>
          <a:blip r:embed="rId2"/>
          <a:stretch>
            <a:fillRect/>
          </a:stretch>
        </p:blipFill>
        <p:spPr>
          <a:xfrm>
            <a:off x="2608612" y="1690688"/>
            <a:ext cx="6672448" cy="5004336"/>
          </a:xfrm>
          <a:prstGeom prst="rect">
            <a:avLst/>
          </a:prstGeom>
        </p:spPr>
      </p:pic>
    </p:spTree>
    <p:extLst>
      <p:ext uri="{BB962C8B-B14F-4D97-AF65-F5344CB8AC3E}">
        <p14:creationId xmlns:p14="http://schemas.microsoft.com/office/powerpoint/2010/main" val="3098641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We can’t take a Scripture and make it </a:t>
            </a:r>
            <a:br>
              <a:rPr lang="en-US" b="1" dirty="0"/>
            </a:br>
            <a:r>
              <a:rPr lang="en-US" b="1" dirty="0"/>
              <a:t>say what you want it to say.</a:t>
            </a:r>
            <a:br>
              <a:rPr lang="en-US" b="1" dirty="0"/>
            </a:br>
            <a:endParaRPr lang="en-US" b="1" dirty="0"/>
          </a:p>
        </p:txBody>
      </p:sp>
      <p:pic>
        <p:nvPicPr>
          <p:cNvPr id="3" name="Picture 2"/>
          <p:cNvPicPr>
            <a:picLocks noChangeAspect="1"/>
          </p:cNvPicPr>
          <p:nvPr/>
        </p:nvPicPr>
        <p:blipFill>
          <a:blip r:embed="rId2"/>
          <a:stretch>
            <a:fillRect/>
          </a:stretch>
        </p:blipFill>
        <p:spPr>
          <a:xfrm>
            <a:off x="2282482" y="1513176"/>
            <a:ext cx="7241443" cy="5160757"/>
          </a:xfrm>
          <a:prstGeom prst="rect">
            <a:avLst/>
          </a:prstGeom>
        </p:spPr>
      </p:pic>
    </p:spTree>
    <p:extLst>
      <p:ext uri="{BB962C8B-B14F-4D97-AF65-F5344CB8AC3E}">
        <p14:creationId xmlns:p14="http://schemas.microsoft.com/office/powerpoint/2010/main" val="1799583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075" y="163245"/>
            <a:ext cx="10515600" cy="1325563"/>
          </a:xfrm>
        </p:spPr>
        <p:txBody>
          <a:bodyPr/>
          <a:lstStyle/>
          <a:p>
            <a:pPr algn="ctr"/>
            <a:r>
              <a:rPr lang="en-US" b="1" dirty="0"/>
              <a:t>This is what the cults do! </a:t>
            </a:r>
            <a:br>
              <a:rPr lang="en-US" b="1" dirty="0"/>
            </a:br>
            <a:endParaRPr lang="en-US" b="1" dirty="0"/>
          </a:p>
        </p:txBody>
      </p:sp>
      <p:pic>
        <p:nvPicPr>
          <p:cNvPr id="3" name="Picture 2"/>
          <p:cNvPicPr>
            <a:picLocks noChangeAspect="1"/>
          </p:cNvPicPr>
          <p:nvPr/>
        </p:nvPicPr>
        <p:blipFill>
          <a:blip r:embed="rId2"/>
          <a:stretch>
            <a:fillRect/>
          </a:stretch>
        </p:blipFill>
        <p:spPr>
          <a:xfrm>
            <a:off x="4103498" y="1027906"/>
            <a:ext cx="3817343" cy="5783853"/>
          </a:xfrm>
          <a:prstGeom prst="rect">
            <a:avLst/>
          </a:prstGeom>
        </p:spPr>
      </p:pic>
    </p:spTree>
    <p:extLst>
      <p:ext uri="{BB962C8B-B14F-4D97-AF65-F5344CB8AC3E}">
        <p14:creationId xmlns:p14="http://schemas.microsoft.com/office/powerpoint/2010/main" val="3975271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There must always be another Scripture </a:t>
            </a:r>
            <a:br>
              <a:rPr lang="en-US" b="1" dirty="0"/>
            </a:br>
            <a:r>
              <a:rPr lang="en-US" b="1" dirty="0"/>
              <a:t>to support your interpretation. </a:t>
            </a:r>
            <a:br>
              <a:rPr lang="en-US" b="1" dirty="0"/>
            </a:br>
            <a:endParaRPr lang="en-US" b="1" dirty="0"/>
          </a:p>
        </p:txBody>
      </p:sp>
      <p:pic>
        <p:nvPicPr>
          <p:cNvPr id="3" name="Picture 2"/>
          <p:cNvPicPr>
            <a:picLocks noChangeAspect="1"/>
          </p:cNvPicPr>
          <p:nvPr/>
        </p:nvPicPr>
        <p:blipFill>
          <a:blip r:embed="rId2"/>
          <a:stretch>
            <a:fillRect/>
          </a:stretch>
        </p:blipFill>
        <p:spPr>
          <a:xfrm>
            <a:off x="1549201" y="1690688"/>
            <a:ext cx="8413702" cy="4823856"/>
          </a:xfrm>
          <a:prstGeom prst="rect">
            <a:avLst/>
          </a:prstGeom>
        </p:spPr>
      </p:pic>
    </p:spTree>
    <p:extLst>
      <p:ext uri="{BB962C8B-B14F-4D97-AF65-F5344CB8AC3E}">
        <p14:creationId xmlns:p14="http://schemas.microsoft.com/office/powerpoint/2010/main" val="2367950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822" y="792637"/>
            <a:ext cx="10515600" cy="1325563"/>
          </a:xfrm>
        </p:spPr>
        <p:txBody>
          <a:bodyPr>
            <a:normAutofit fontScale="90000"/>
          </a:bodyPr>
          <a:lstStyle/>
          <a:p>
            <a:pPr algn="ctr"/>
            <a:r>
              <a:rPr lang="en-US" b="1" dirty="0"/>
              <a:t>Although there are verses in the Bible that can interpret themselves, there will always be other verses that will support and confirm the interpretation of those verses.</a:t>
            </a:r>
            <a:br>
              <a:rPr lang="en-US" b="1" dirty="0"/>
            </a:br>
            <a:endParaRPr lang="en-US" b="1" dirty="0"/>
          </a:p>
        </p:txBody>
      </p:sp>
      <p:pic>
        <p:nvPicPr>
          <p:cNvPr id="4" name="Picture 3"/>
          <p:cNvPicPr>
            <a:picLocks noChangeAspect="1"/>
          </p:cNvPicPr>
          <p:nvPr/>
        </p:nvPicPr>
        <p:blipFill>
          <a:blip r:embed="rId2"/>
          <a:stretch>
            <a:fillRect/>
          </a:stretch>
        </p:blipFill>
        <p:spPr>
          <a:xfrm>
            <a:off x="6317237" y="2511629"/>
            <a:ext cx="5626371" cy="4346371"/>
          </a:xfrm>
          <a:prstGeom prst="rect">
            <a:avLst/>
          </a:prstGeom>
        </p:spPr>
      </p:pic>
      <p:pic>
        <p:nvPicPr>
          <p:cNvPr id="5" name="Picture 4"/>
          <p:cNvPicPr>
            <a:picLocks noChangeAspect="1"/>
          </p:cNvPicPr>
          <p:nvPr/>
        </p:nvPicPr>
        <p:blipFill>
          <a:blip r:embed="rId3"/>
          <a:stretch>
            <a:fillRect/>
          </a:stretch>
        </p:blipFill>
        <p:spPr>
          <a:xfrm>
            <a:off x="410251" y="2511628"/>
            <a:ext cx="5626371" cy="4346371"/>
          </a:xfrm>
          <a:prstGeom prst="rect">
            <a:avLst/>
          </a:prstGeom>
        </p:spPr>
      </p:pic>
    </p:spTree>
    <p:extLst>
      <p:ext uri="{BB962C8B-B14F-4D97-AF65-F5344CB8AC3E}">
        <p14:creationId xmlns:p14="http://schemas.microsoft.com/office/powerpoint/2010/main" val="247490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The Holy Spirit gave the Scripture through </a:t>
            </a:r>
            <a:br>
              <a:rPr lang="en-US" b="1" dirty="0"/>
            </a:br>
            <a:r>
              <a:rPr lang="en-US" b="1" dirty="0"/>
              <a:t>holy men who transcribed it  </a:t>
            </a:r>
            <a:r>
              <a:rPr lang="en-US" b="1" i="1" dirty="0"/>
              <a:t>(2 Peter 1:21)</a:t>
            </a:r>
            <a:br>
              <a:rPr lang="en-US" b="1" dirty="0"/>
            </a:br>
            <a:endParaRPr lang="en-US" b="1" dirty="0"/>
          </a:p>
        </p:txBody>
      </p:sp>
      <p:pic>
        <p:nvPicPr>
          <p:cNvPr id="3" name="Picture 2"/>
          <p:cNvPicPr>
            <a:picLocks noChangeAspect="1"/>
          </p:cNvPicPr>
          <p:nvPr/>
        </p:nvPicPr>
        <p:blipFill>
          <a:blip r:embed="rId2"/>
          <a:stretch>
            <a:fillRect/>
          </a:stretch>
        </p:blipFill>
        <p:spPr>
          <a:xfrm>
            <a:off x="316675" y="1622130"/>
            <a:ext cx="5146871" cy="5146871"/>
          </a:xfrm>
          <a:prstGeom prst="rect">
            <a:avLst/>
          </a:prstGeom>
        </p:spPr>
      </p:pic>
      <p:sp>
        <p:nvSpPr>
          <p:cNvPr id="4" name="Rectangle 3"/>
          <p:cNvSpPr/>
          <p:nvPr/>
        </p:nvSpPr>
        <p:spPr>
          <a:xfrm>
            <a:off x="5759532" y="1690688"/>
            <a:ext cx="6198920" cy="5078313"/>
          </a:xfrm>
          <a:prstGeom prst="rect">
            <a:avLst/>
          </a:prstGeom>
        </p:spPr>
        <p:txBody>
          <a:bodyPr wrap="square">
            <a:spAutoFit/>
          </a:bodyPr>
          <a:lstStyle/>
          <a:p>
            <a:pPr algn="ctr"/>
            <a:r>
              <a:rPr lang="en-US" sz="3600" i="1" dirty="0"/>
              <a:t>(2 Timothy 3:16-17) </a:t>
            </a:r>
          </a:p>
          <a:p>
            <a:pPr algn="ctr"/>
            <a:r>
              <a:rPr lang="en-US" sz="3600" i="1" dirty="0"/>
              <a:t>“All scripture is given by inspiration of God, and is profitable for doctrine, for reproof, for correction, for instruction in righteousness: That the man of God may be perfect, </a:t>
            </a:r>
            <a:r>
              <a:rPr lang="en-US" sz="3600" i="1" dirty="0" err="1"/>
              <a:t>throughly</a:t>
            </a:r>
            <a:r>
              <a:rPr lang="en-US" sz="3600" i="1" dirty="0"/>
              <a:t> furnished unto all good works.”</a:t>
            </a:r>
          </a:p>
        </p:txBody>
      </p:sp>
    </p:spTree>
    <p:extLst>
      <p:ext uri="{BB962C8B-B14F-4D97-AF65-F5344CB8AC3E}">
        <p14:creationId xmlns:p14="http://schemas.microsoft.com/office/powerpoint/2010/main" val="1909399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28" y="0"/>
            <a:ext cx="7291450" cy="6858000"/>
          </a:xfrm>
        </p:spPr>
        <p:txBody>
          <a:bodyPr>
            <a:normAutofit lnSpcReduction="10000"/>
          </a:bodyPr>
          <a:lstStyle/>
          <a:p>
            <a:pPr marL="0" indent="0" algn="ctr">
              <a:buNone/>
            </a:pPr>
            <a:r>
              <a:rPr lang="en-US" sz="4000" dirty="0">
                <a:solidFill>
                  <a:srgbClr val="FFFF00"/>
                </a:solidFill>
              </a:rPr>
              <a:t>The Holy Spirit Guards His </a:t>
            </a:r>
          </a:p>
          <a:p>
            <a:pPr marL="0" indent="0" algn="ctr">
              <a:buNone/>
            </a:pPr>
            <a:r>
              <a:rPr lang="en-US" sz="4000" dirty="0">
                <a:solidFill>
                  <a:srgbClr val="FFFF00"/>
                </a:solidFill>
              </a:rPr>
              <a:t>Words zealously </a:t>
            </a:r>
          </a:p>
          <a:p>
            <a:pPr marL="0" indent="0" algn="ctr">
              <a:buNone/>
            </a:pPr>
            <a:r>
              <a:rPr lang="en-US" sz="3600" i="1" dirty="0"/>
              <a:t>“Thou shalt not add thereto nor diminish from it…add thou not unto his words…if any man shall add unto these things, God shall add unto him the plagues that are written in this book. And if any man shall take away from the words of the book of this prophecy, God shall take away his part out of the book of life and out of the holy city from the things which are written in this book…”</a:t>
            </a:r>
            <a:endParaRPr lang="en-US" sz="3600" dirty="0"/>
          </a:p>
        </p:txBody>
      </p:sp>
      <p:pic>
        <p:nvPicPr>
          <p:cNvPr id="2" name="Picture 1"/>
          <p:cNvPicPr>
            <a:picLocks noChangeAspect="1"/>
          </p:cNvPicPr>
          <p:nvPr/>
        </p:nvPicPr>
        <p:blipFill>
          <a:blip r:embed="rId2"/>
          <a:stretch>
            <a:fillRect/>
          </a:stretch>
        </p:blipFill>
        <p:spPr>
          <a:xfrm>
            <a:off x="7321138" y="2492766"/>
            <a:ext cx="4825428" cy="3623026"/>
          </a:xfrm>
          <a:prstGeom prst="rect">
            <a:avLst/>
          </a:prstGeom>
        </p:spPr>
      </p:pic>
      <p:pic>
        <p:nvPicPr>
          <p:cNvPr id="4" name="Picture 3"/>
          <p:cNvPicPr>
            <a:picLocks noChangeAspect="1"/>
          </p:cNvPicPr>
          <p:nvPr/>
        </p:nvPicPr>
        <p:blipFill>
          <a:blip r:embed="rId3"/>
          <a:stretch>
            <a:fillRect/>
          </a:stretch>
        </p:blipFill>
        <p:spPr>
          <a:xfrm>
            <a:off x="8196060" y="355085"/>
            <a:ext cx="3075585" cy="1968075"/>
          </a:xfrm>
          <a:prstGeom prst="ellipse">
            <a:avLst/>
          </a:prstGeom>
          <a:ln>
            <a:noFill/>
          </a:ln>
          <a:effectLst>
            <a:softEdge rad="112500"/>
          </a:effectLst>
        </p:spPr>
      </p:pic>
    </p:spTree>
    <p:extLst>
      <p:ext uri="{BB962C8B-B14F-4D97-AF65-F5344CB8AC3E}">
        <p14:creationId xmlns:p14="http://schemas.microsoft.com/office/powerpoint/2010/main" val="97736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1860"/>
            <a:ext cx="12191999" cy="1325563"/>
          </a:xfrm>
        </p:spPr>
        <p:txBody>
          <a:bodyPr>
            <a:normAutofit/>
          </a:bodyPr>
          <a:lstStyle/>
          <a:p>
            <a:pPr algn="ctr"/>
            <a:r>
              <a:rPr lang="en-US" b="1" dirty="0">
                <a:solidFill>
                  <a:srgbClr val="FFFF00"/>
                </a:solidFill>
              </a:rPr>
              <a:t>The Holy Spirit gives Illumination of Scripture</a:t>
            </a:r>
            <a:br>
              <a:rPr lang="en-US" dirty="0"/>
            </a:br>
            <a:r>
              <a:rPr lang="en-US" sz="4000" dirty="0"/>
              <a:t>(</a:t>
            </a:r>
            <a:r>
              <a:rPr lang="en-US" sz="4000" i="1" dirty="0"/>
              <a:t>Matt.16:10-17 ; John 16:13; Eph. 1:17-18; II Cor. 4:1-6)</a:t>
            </a:r>
          </a:p>
        </p:txBody>
      </p:sp>
      <p:sp>
        <p:nvSpPr>
          <p:cNvPr id="3" name="Rectangle 2"/>
          <p:cNvSpPr/>
          <p:nvPr/>
        </p:nvSpPr>
        <p:spPr>
          <a:xfrm>
            <a:off x="205274" y="1457423"/>
            <a:ext cx="6430736" cy="5078313"/>
          </a:xfrm>
          <a:prstGeom prst="rect">
            <a:avLst/>
          </a:prstGeom>
        </p:spPr>
        <p:txBody>
          <a:bodyPr wrap="square">
            <a:spAutoFit/>
          </a:bodyPr>
          <a:lstStyle/>
          <a:p>
            <a:pPr algn="ctr"/>
            <a:r>
              <a:rPr lang="en-US" sz="3600" i="1" dirty="0"/>
              <a:t> (1 John 2:27) </a:t>
            </a:r>
          </a:p>
          <a:p>
            <a:pPr algn="ctr"/>
            <a:r>
              <a:rPr lang="en-US" sz="3600" i="1" dirty="0"/>
              <a:t>“But the anointing which ye have received of him abideth in you, and ye need not that any man teach you: but as the same anointing teacheth you of all things, and is truth, and is no lie, and even as it hath taught you, ye shall abide in him.”</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014947" y="1903639"/>
            <a:ext cx="4413109" cy="4450508"/>
          </a:xfrm>
          <a:prstGeom prst="rect">
            <a:avLst/>
          </a:prstGeom>
        </p:spPr>
      </p:pic>
      <p:pic>
        <p:nvPicPr>
          <p:cNvPr id="5" name="Picture 4"/>
          <p:cNvPicPr>
            <a:picLocks noChangeAspect="1"/>
          </p:cNvPicPr>
          <p:nvPr/>
        </p:nvPicPr>
        <p:blipFill rotWithShape="1">
          <a:blip r:embed="rId4"/>
          <a:srcRect l="4730" t="4136" r="3381" b="32540"/>
          <a:stretch/>
        </p:blipFill>
        <p:spPr>
          <a:xfrm>
            <a:off x="8704304" y="2248678"/>
            <a:ext cx="1279451" cy="1138334"/>
          </a:xfrm>
          <a:prstGeom prst="ellipse">
            <a:avLst/>
          </a:prstGeom>
          <a:ln>
            <a:noFill/>
          </a:ln>
          <a:effectLst>
            <a:softEdge rad="112500"/>
          </a:effectLst>
        </p:spPr>
      </p:pic>
      <p:pic>
        <p:nvPicPr>
          <p:cNvPr id="5122" name="Picture 2" descr="Image result for teaching ministry of the holy spirit"/>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0311" y="3512000"/>
            <a:ext cx="2512660" cy="25126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48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30416" y="152400"/>
            <a:ext cx="6761584" cy="6705600"/>
          </a:xfrm>
        </p:spPr>
        <p:txBody>
          <a:bodyPr>
            <a:noAutofit/>
          </a:bodyPr>
          <a:lstStyle/>
          <a:p>
            <a:pPr algn="ctr">
              <a:buNone/>
            </a:pPr>
            <a:r>
              <a:rPr lang="en-US" sz="3200" i="1" dirty="0">
                <a:effectLst>
                  <a:glow rad="101600">
                    <a:schemeClr val="bg1">
                      <a:alpha val="60000"/>
                    </a:schemeClr>
                  </a:glow>
                </a:effectLst>
              </a:rPr>
              <a:t>  “For flesh and blood hath not revealed it unto thee, but my Father which is in heaven…</a:t>
            </a:r>
            <a:r>
              <a:rPr lang="en-US" sz="3200" i="1" dirty="0">
                <a:solidFill>
                  <a:srgbClr val="FFFF00"/>
                </a:solidFill>
                <a:effectLst>
                  <a:glow rad="101600">
                    <a:schemeClr val="bg1">
                      <a:alpha val="60000"/>
                    </a:schemeClr>
                  </a:glow>
                </a:effectLst>
              </a:rPr>
              <a:t>The Holy Ghost, he shall teach you all things </a:t>
            </a:r>
            <a:r>
              <a:rPr lang="en-US" sz="3200" i="1" dirty="0">
                <a:effectLst>
                  <a:glow rad="101600">
                    <a:schemeClr val="bg1">
                      <a:alpha val="60000"/>
                    </a:schemeClr>
                  </a:glow>
                </a:effectLst>
              </a:rPr>
              <a:t>and bring all things to your remembrance…When the Spirit of Truth is come he will </a:t>
            </a:r>
            <a:r>
              <a:rPr lang="en-US" sz="3200" i="1" dirty="0">
                <a:solidFill>
                  <a:srgbClr val="FFFF00"/>
                </a:solidFill>
                <a:effectLst>
                  <a:glow rad="101600">
                    <a:schemeClr val="bg1">
                      <a:alpha val="60000"/>
                    </a:schemeClr>
                  </a:glow>
                </a:effectLst>
              </a:rPr>
              <a:t>guide you into all truth</a:t>
            </a:r>
            <a:r>
              <a:rPr lang="en-US" sz="3200" i="1" dirty="0">
                <a:effectLst>
                  <a:glow rad="101600">
                    <a:schemeClr val="bg1">
                      <a:alpha val="60000"/>
                    </a:schemeClr>
                  </a:glow>
                </a:effectLst>
              </a:rPr>
              <a:t>…that the God of our Lord Jesus Christ the Father of glory may give unto you the spirit of wisdom and revelation in the knowledge of him. </a:t>
            </a:r>
            <a:r>
              <a:rPr lang="en-US" sz="3200" i="1" dirty="0">
                <a:solidFill>
                  <a:srgbClr val="FFFF00"/>
                </a:solidFill>
                <a:effectLst>
                  <a:glow rad="101600">
                    <a:schemeClr val="bg1">
                      <a:alpha val="60000"/>
                    </a:schemeClr>
                  </a:glow>
                </a:effectLst>
              </a:rPr>
              <a:t>The eyes of your understanding being enlightened</a:t>
            </a:r>
            <a:r>
              <a:rPr lang="en-US" sz="3200" i="1" dirty="0">
                <a:effectLst>
                  <a:glow rad="101600">
                    <a:schemeClr val="bg1">
                      <a:alpha val="60000"/>
                    </a:schemeClr>
                  </a:glow>
                </a:effectLst>
              </a:rPr>
              <a:t>…But </a:t>
            </a:r>
            <a:r>
              <a:rPr lang="en-US" sz="3200" i="1" dirty="0">
                <a:solidFill>
                  <a:srgbClr val="FFFF00"/>
                </a:solidFill>
                <a:effectLst>
                  <a:glow rad="101600">
                    <a:schemeClr val="bg1">
                      <a:alpha val="60000"/>
                    </a:schemeClr>
                  </a:glow>
                </a:effectLst>
              </a:rPr>
              <a:t>God hath revealed them unto us by his Spirit </a:t>
            </a:r>
            <a:r>
              <a:rPr lang="en-US" sz="3200" i="1" dirty="0">
                <a:effectLst>
                  <a:glow rad="101600">
                    <a:schemeClr val="bg1">
                      <a:alpha val="60000"/>
                    </a:schemeClr>
                  </a:glow>
                </a:effectLst>
              </a:rPr>
              <a:t>for the spirit searches all things yea the deep things of God.”</a:t>
            </a:r>
            <a:endParaRPr lang="en-US" sz="3200" b="1" i="1" dirty="0">
              <a:solidFill>
                <a:schemeClr val="bg1"/>
              </a:solidFill>
              <a:effectLst>
                <a:glow rad="101600">
                  <a:schemeClr val="bg1">
                    <a:alpha val="60000"/>
                  </a:schemeClr>
                </a:glow>
              </a:effectLst>
            </a:endParaRPr>
          </a:p>
        </p:txBody>
      </p:sp>
      <p:pic>
        <p:nvPicPr>
          <p:cNvPr id="2" name="Picture 1"/>
          <p:cNvPicPr>
            <a:picLocks noChangeAspect="1"/>
          </p:cNvPicPr>
          <p:nvPr/>
        </p:nvPicPr>
        <p:blipFill>
          <a:blip r:embed="rId3"/>
          <a:stretch>
            <a:fillRect/>
          </a:stretch>
        </p:blipFill>
        <p:spPr>
          <a:xfrm>
            <a:off x="93307" y="152400"/>
            <a:ext cx="5632120" cy="3758699"/>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405773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14" y="152400"/>
            <a:ext cx="7977674" cy="6858000"/>
          </a:xfrm>
        </p:spPr>
        <p:txBody>
          <a:bodyPr>
            <a:noAutofit/>
          </a:bodyPr>
          <a:lstStyle/>
          <a:p>
            <a:pPr algn="ctr">
              <a:buNone/>
            </a:pPr>
            <a:r>
              <a:rPr lang="en-US" sz="3200" i="1" dirty="0">
                <a:effectLst>
                  <a:glow rad="101600">
                    <a:schemeClr val="bg1">
                      <a:alpha val="60000"/>
                    </a:schemeClr>
                  </a:glow>
                </a:effectLst>
              </a:rPr>
              <a:t>   “Now we have received not the spirit of the world, but the Spirit which is of God: that we might know the things that are freely given to us of God. Which things also we speak not in the words which man’s wisdom teacheth, but which the </a:t>
            </a:r>
            <a:r>
              <a:rPr lang="en-US" sz="3200" i="1" dirty="0">
                <a:solidFill>
                  <a:srgbClr val="FFFF00"/>
                </a:solidFill>
                <a:effectLst>
                  <a:glow rad="101600">
                    <a:schemeClr val="bg1">
                      <a:alpha val="60000"/>
                    </a:schemeClr>
                  </a:glow>
                </a:effectLst>
              </a:rPr>
              <a:t>Holy Ghost teacheth</a:t>
            </a:r>
            <a:r>
              <a:rPr lang="en-US" sz="3200" i="1" dirty="0">
                <a:effectLst>
                  <a:glow rad="101600">
                    <a:schemeClr val="bg1">
                      <a:alpha val="60000"/>
                    </a:schemeClr>
                  </a:glow>
                </a:effectLst>
              </a:rPr>
              <a:t>; comparing spiritual things with spiritual…If our gospel be hid it is hid to them that are lost. In whom the god of this world hath blinded the minds of that which believe not…For God commanded the light to shine out of darkness hath shined in our hearts to give the light of the knowledge of the glory of God in the face of Jesus Christ…Hereby know we the spirit of truth and the spirit of error.”</a:t>
            </a:r>
            <a:endParaRPr lang="en-US" sz="3200" dirty="0">
              <a:effectLst>
                <a:glow rad="101600">
                  <a:schemeClr val="bg1">
                    <a:alpha val="60000"/>
                  </a:schemeClr>
                </a:glow>
              </a:effectLst>
            </a:endParaRPr>
          </a:p>
          <a:p>
            <a:pPr algn="ctr"/>
            <a:endParaRPr lang="en-US" sz="3200" b="1" i="1" dirty="0">
              <a:solidFill>
                <a:schemeClr val="bg1"/>
              </a:solidFill>
              <a:effectLst>
                <a:glow rad="101600">
                  <a:schemeClr val="bg1">
                    <a:alpha val="60000"/>
                  </a:schemeClr>
                </a:glow>
              </a:effectLst>
            </a:endParaRPr>
          </a:p>
          <a:p>
            <a:pPr algn="ctr"/>
            <a:endParaRPr lang="en-US" sz="3200" dirty="0"/>
          </a:p>
        </p:txBody>
      </p:sp>
      <p:pic>
        <p:nvPicPr>
          <p:cNvPr id="2" name="Picture 1"/>
          <p:cNvPicPr>
            <a:picLocks noChangeAspect="1"/>
          </p:cNvPicPr>
          <p:nvPr/>
        </p:nvPicPr>
        <p:blipFill rotWithShape="1">
          <a:blip r:embed="rId3"/>
          <a:srcRect l="45980" t="2222" r="-1"/>
          <a:stretch/>
        </p:blipFill>
        <p:spPr>
          <a:xfrm>
            <a:off x="8203527" y="419878"/>
            <a:ext cx="3727215" cy="5057192"/>
          </a:xfrm>
          <a:prstGeom prst="rect">
            <a:avLst/>
          </a:prstGeom>
          <a:scene3d>
            <a:camera prst="orthographicFront"/>
            <a:lightRig rig="threePt" dir="t"/>
          </a:scene3d>
          <a:sp3d>
            <a:bevelT prst="slope"/>
          </a:sp3d>
        </p:spPr>
      </p:pic>
    </p:spTree>
    <p:extLst>
      <p:ext uri="{BB962C8B-B14F-4D97-AF65-F5344CB8AC3E}">
        <p14:creationId xmlns:p14="http://schemas.microsoft.com/office/powerpoint/2010/main" val="14587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163504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55151" cy="1325563"/>
          </a:xfrm>
        </p:spPr>
        <p:txBody>
          <a:bodyPr>
            <a:normAutofit/>
          </a:bodyPr>
          <a:lstStyle/>
          <a:p>
            <a:pPr algn="ctr"/>
            <a:r>
              <a:rPr lang="en-US" sz="4000" b="1" dirty="0">
                <a:solidFill>
                  <a:srgbClr val="FFFF00"/>
                </a:solidFill>
              </a:rPr>
              <a:t>3. Satan causes God’s Word to be taken out of Context</a:t>
            </a:r>
          </a:p>
        </p:txBody>
      </p:sp>
      <p:pic>
        <p:nvPicPr>
          <p:cNvPr id="4" name="Picture 3"/>
          <p:cNvPicPr>
            <a:picLocks noChangeAspect="1"/>
          </p:cNvPicPr>
          <p:nvPr/>
        </p:nvPicPr>
        <p:blipFill>
          <a:blip r:embed="rId2"/>
          <a:stretch>
            <a:fillRect/>
          </a:stretch>
        </p:blipFill>
        <p:spPr>
          <a:xfrm>
            <a:off x="614729" y="1999137"/>
            <a:ext cx="4765412" cy="3083502"/>
          </a:xfrm>
          <a:prstGeom prst="rect">
            <a:avLst/>
          </a:prstGeom>
        </p:spPr>
      </p:pic>
      <p:sp>
        <p:nvSpPr>
          <p:cNvPr id="6" name="Rectangle 5"/>
          <p:cNvSpPr/>
          <p:nvPr/>
        </p:nvSpPr>
        <p:spPr>
          <a:xfrm>
            <a:off x="5771406" y="2084695"/>
            <a:ext cx="5890161" cy="3416320"/>
          </a:xfrm>
          <a:prstGeom prst="rect">
            <a:avLst/>
          </a:prstGeom>
        </p:spPr>
        <p:txBody>
          <a:bodyPr wrap="square">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practice of quoting out of context is a false explanation in which a verse or passage is removed from its surrounding matter in such a way as to distort its intended meaning.</a:t>
            </a:r>
          </a:p>
        </p:txBody>
      </p:sp>
    </p:spTree>
    <p:extLst>
      <p:ext uri="{BB962C8B-B14F-4D97-AF65-F5344CB8AC3E}">
        <p14:creationId xmlns:p14="http://schemas.microsoft.com/office/powerpoint/2010/main" val="300396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192000" cy="6858000"/>
          </a:xfrm>
        </p:spPr>
        <p:txBody>
          <a:bodyPr>
            <a:noAutofit/>
          </a:bodyPr>
          <a:lstStyle/>
          <a:p>
            <a:r>
              <a:rPr lang="en-US" sz="3600" b="1" dirty="0"/>
              <a:t>Question: Why is it important to study and preach the Word of God in it’s context? </a:t>
            </a:r>
          </a:p>
          <a:p>
            <a:r>
              <a:rPr lang="en-US" sz="3600" b="1" dirty="0"/>
              <a:t>What is wrong with taking verses out of context?</a:t>
            </a:r>
          </a:p>
          <a:p>
            <a:r>
              <a:rPr lang="en-US" sz="3600" dirty="0"/>
              <a:t>It's critically important to study Bible verses and passages and within their context. </a:t>
            </a:r>
          </a:p>
          <a:p>
            <a:r>
              <a:rPr lang="en-US" sz="3600" dirty="0"/>
              <a:t>When we take text out of their context we are stripping away the true meaning of the verse or passage.</a:t>
            </a:r>
          </a:p>
          <a:p>
            <a:r>
              <a:rPr lang="en-US" sz="3600" dirty="0"/>
              <a:t>Taking verses out of context leads to all kinds of error and misunderstanding - </a:t>
            </a:r>
            <a:r>
              <a:rPr lang="en-US" sz="3600" i="1" dirty="0"/>
              <a:t>2 Peter 3:16 “As also in all his epistles, speaking in them of these things; in which are some things hard to be understood, which they that are unlearned and unstable </a:t>
            </a:r>
            <a:r>
              <a:rPr lang="en-US" sz="3600" i="1" u="sng" dirty="0"/>
              <a:t>wrest</a:t>
            </a:r>
            <a:r>
              <a:rPr lang="en-US" sz="3600" i="1" dirty="0"/>
              <a:t>, as they do also the other scriptures, unto their own destruction.”</a:t>
            </a:r>
          </a:p>
          <a:p>
            <a:endParaRPr lang="en-US" sz="3600" dirty="0"/>
          </a:p>
        </p:txBody>
      </p:sp>
    </p:spTree>
    <p:extLst>
      <p:ext uri="{BB962C8B-B14F-4D97-AF65-F5344CB8AC3E}">
        <p14:creationId xmlns:p14="http://schemas.microsoft.com/office/powerpoint/2010/main" val="243462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4000" b="1" dirty="0">
                <a:solidFill>
                  <a:srgbClr val="FFFF00"/>
                </a:solidFill>
              </a:rPr>
              <a:t>Understanding context requires five </a:t>
            </a:r>
            <a:br>
              <a:rPr lang="en-US" sz="4000" b="1" dirty="0">
                <a:solidFill>
                  <a:srgbClr val="FFFF00"/>
                </a:solidFill>
              </a:rPr>
            </a:br>
            <a:r>
              <a:rPr lang="en-US" sz="4000" b="1" dirty="0">
                <a:solidFill>
                  <a:srgbClr val="FFFF00"/>
                </a:solidFill>
              </a:rPr>
              <a:t>basic principles of interpretation</a:t>
            </a:r>
          </a:p>
        </p:txBody>
      </p:sp>
      <p:sp>
        <p:nvSpPr>
          <p:cNvPr id="3" name="Content Placeholder 2"/>
          <p:cNvSpPr>
            <a:spLocks noGrp="1"/>
          </p:cNvSpPr>
          <p:nvPr>
            <p:ph idx="1"/>
          </p:nvPr>
        </p:nvSpPr>
        <p:spPr>
          <a:xfrm>
            <a:off x="102636" y="1399593"/>
            <a:ext cx="12089363" cy="5458408"/>
          </a:xfrm>
        </p:spPr>
        <p:txBody>
          <a:bodyPr>
            <a:normAutofit/>
          </a:bodyPr>
          <a:lstStyle/>
          <a:p>
            <a:pPr marL="0" indent="0">
              <a:buNone/>
            </a:pPr>
            <a:r>
              <a:rPr lang="en-US" sz="3200" dirty="0"/>
              <a:t>1. </a:t>
            </a:r>
            <a:r>
              <a:rPr lang="en-US" sz="3200" dirty="0">
                <a:solidFill>
                  <a:srgbClr val="FFFF00"/>
                </a:solidFill>
              </a:rPr>
              <a:t>literal meaning </a:t>
            </a:r>
            <a:r>
              <a:rPr lang="en-US" sz="3200" dirty="0"/>
              <a:t>(what it says) – When the plain sense makes sense seek no other sense.</a:t>
            </a:r>
          </a:p>
          <a:p>
            <a:pPr marL="0" indent="0">
              <a:buNone/>
            </a:pPr>
            <a:r>
              <a:rPr lang="en-US" sz="3200" dirty="0"/>
              <a:t>2. </a:t>
            </a:r>
            <a:r>
              <a:rPr lang="en-US" sz="3200" dirty="0">
                <a:solidFill>
                  <a:srgbClr val="FFFF00"/>
                </a:solidFill>
              </a:rPr>
              <a:t>Figurative or symbolic meaning </a:t>
            </a:r>
            <a:r>
              <a:rPr lang="en-US" sz="3200" dirty="0"/>
              <a:t>(figure of speech, especially a metaphor; not literal) – Baptism/Lord’s Table.</a:t>
            </a:r>
          </a:p>
          <a:p>
            <a:r>
              <a:rPr lang="en-US" sz="3200" dirty="0"/>
              <a:t>Jesus said He was a rock, shepherd, a door, and a light. </a:t>
            </a:r>
          </a:p>
          <a:p>
            <a:r>
              <a:rPr lang="en-US" sz="3200" dirty="0"/>
              <a:t>He said that believers are salt, light, kings, priest, judges, etc... </a:t>
            </a:r>
          </a:p>
          <a:p>
            <a:r>
              <a:rPr lang="en-US" sz="3200" dirty="0"/>
              <a:t>Revelation – Holy Spirit is like 7 lamps of fire, the Church is a candle stick, Pastors are angels, False Church is a whore, voice of the redeemed Church in heaven was as the voice of many waters and many </a:t>
            </a:r>
            <a:r>
              <a:rPr lang="en-US" sz="3200" dirty="0" err="1"/>
              <a:t>thunderings</a:t>
            </a:r>
            <a:r>
              <a:rPr lang="en-US" sz="3200" dirty="0"/>
              <a:t>.</a:t>
            </a:r>
          </a:p>
        </p:txBody>
      </p:sp>
    </p:spTree>
    <p:extLst>
      <p:ext uri="{BB962C8B-B14F-4D97-AF65-F5344CB8AC3E}">
        <p14:creationId xmlns:p14="http://schemas.microsoft.com/office/powerpoint/2010/main" val="58290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76" y="0"/>
            <a:ext cx="11980506" cy="6858000"/>
          </a:xfrm>
        </p:spPr>
        <p:txBody>
          <a:bodyPr>
            <a:normAutofit/>
          </a:bodyPr>
          <a:lstStyle/>
          <a:p>
            <a:pPr marL="0" indent="0">
              <a:buNone/>
            </a:pPr>
            <a:r>
              <a:rPr lang="en-US" sz="3600" dirty="0"/>
              <a:t>3. </a:t>
            </a:r>
            <a:r>
              <a:rPr lang="en-US" sz="3600" dirty="0">
                <a:solidFill>
                  <a:srgbClr val="FFFF00"/>
                </a:solidFill>
              </a:rPr>
              <a:t>Historical setting </a:t>
            </a:r>
            <a:r>
              <a:rPr lang="en-US" sz="3600" dirty="0"/>
              <a:t>–</a:t>
            </a:r>
          </a:p>
          <a:p>
            <a:r>
              <a:rPr lang="en-US" sz="3600" dirty="0"/>
              <a:t> What events were going on in the passage?</a:t>
            </a:r>
          </a:p>
          <a:p>
            <a:r>
              <a:rPr lang="en-US" sz="3600" dirty="0"/>
              <a:t> To whom was it addressed?</a:t>
            </a:r>
          </a:p>
          <a:p>
            <a:r>
              <a:rPr lang="en-US" sz="3600" dirty="0"/>
              <a:t> How was it understood at that time?</a:t>
            </a:r>
          </a:p>
          <a:p>
            <a:pPr marL="0" indent="0">
              <a:buNone/>
            </a:pPr>
            <a:r>
              <a:rPr lang="en-US" sz="3600" dirty="0"/>
              <a:t>4. </a:t>
            </a:r>
            <a:r>
              <a:rPr lang="en-US" sz="3600" dirty="0">
                <a:solidFill>
                  <a:srgbClr val="FFFF00"/>
                </a:solidFill>
              </a:rPr>
              <a:t>Grammar</a:t>
            </a:r>
            <a:r>
              <a:rPr lang="en-US" sz="3600" dirty="0"/>
              <a:t> – </a:t>
            </a:r>
          </a:p>
          <a:p>
            <a:r>
              <a:rPr lang="en-US" sz="3600" dirty="0"/>
              <a:t>How are the words used in the sentence and paragraph within which they are found?</a:t>
            </a:r>
          </a:p>
          <a:p>
            <a:r>
              <a:rPr lang="en-US" sz="3600" dirty="0"/>
              <a:t>What does the word mean as used in its context? </a:t>
            </a:r>
          </a:p>
          <a:p>
            <a:pPr marL="0" indent="0">
              <a:buNone/>
            </a:pPr>
            <a:r>
              <a:rPr lang="en-US" sz="3600" dirty="0"/>
              <a:t>5. </a:t>
            </a:r>
            <a:r>
              <a:rPr lang="en-US" sz="3600" dirty="0">
                <a:solidFill>
                  <a:srgbClr val="FFFF00"/>
                </a:solidFill>
              </a:rPr>
              <a:t>Comparative</a:t>
            </a:r>
            <a:r>
              <a:rPr lang="en-US" sz="3600" dirty="0"/>
              <a:t> </a:t>
            </a:r>
            <a:r>
              <a:rPr lang="en-US" sz="3600" dirty="0">
                <a:solidFill>
                  <a:srgbClr val="FFFF00"/>
                </a:solidFill>
              </a:rPr>
              <a:t>interpretation</a:t>
            </a:r>
            <a:r>
              <a:rPr lang="en-US" sz="3600" dirty="0"/>
              <a:t> –</a:t>
            </a:r>
          </a:p>
          <a:p>
            <a:r>
              <a:rPr lang="en-US" sz="3600" dirty="0"/>
              <a:t>Comparing the verse with other verses and parts of Scripture for a fuller meaning.</a:t>
            </a:r>
          </a:p>
          <a:p>
            <a:endParaRPr lang="en-US" sz="3600" dirty="0"/>
          </a:p>
          <a:p>
            <a:endParaRPr lang="en-US" sz="3600" dirty="0"/>
          </a:p>
        </p:txBody>
      </p:sp>
    </p:spTree>
    <p:extLst>
      <p:ext uri="{BB962C8B-B14F-4D97-AF65-F5344CB8AC3E}">
        <p14:creationId xmlns:p14="http://schemas.microsoft.com/office/powerpoint/2010/main" val="23215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endParaRPr lang="en-US" dirty="0"/>
          </a:p>
        </p:txBody>
      </p:sp>
      <p:sp>
        <p:nvSpPr>
          <p:cNvPr id="3" name="Content Placeholder 2"/>
          <p:cNvSpPr>
            <a:spLocks noGrp="1"/>
          </p:cNvSpPr>
          <p:nvPr>
            <p:ph idx="1"/>
          </p:nvPr>
        </p:nvSpPr>
        <p:spPr>
          <a:xfrm>
            <a:off x="0" y="0"/>
            <a:ext cx="12192000" cy="6858000"/>
          </a:xfrm>
        </p:spPr>
        <p:txBody>
          <a:bodyPr>
            <a:normAutofit/>
          </a:bodyPr>
          <a:lstStyle/>
          <a:p>
            <a:r>
              <a:rPr lang="en-US" sz="3200" dirty="0"/>
              <a:t>Context is crucial to Biblical Exegesis (explanation or interpretation of a text or portion of a text) </a:t>
            </a:r>
          </a:p>
          <a:p>
            <a:r>
              <a:rPr lang="en-US" sz="3200" dirty="0"/>
              <a:t>Contextual interpretation is one of its most important fundamentals of Biblical Exegesis. </a:t>
            </a:r>
          </a:p>
          <a:p>
            <a:r>
              <a:rPr lang="en-US" sz="3200" dirty="0"/>
              <a:t> We must account for the –</a:t>
            </a:r>
          </a:p>
          <a:p>
            <a:pPr marL="0" indent="0">
              <a:buNone/>
            </a:pPr>
            <a:r>
              <a:rPr lang="en-US" sz="3200" dirty="0"/>
              <a:t>&gt; Literal</a:t>
            </a:r>
          </a:p>
          <a:p>
            <a:pPr marL="0" indent="0">
              <a:buNone/>
            </a:pPr>
            <a:r>
              <a:rPr lang="en-US" sz="3200" dirty="0"/>
              <a:t>&gt; Figurative </a:t>
            </a:r>
          </a:p>
          <a:p>
            <a:pPr marL="0" indent="0">
              <a:buNone/>
            </a:pPr>
            <a:r>
              <a:rPr lang="en-US" sz="3200" dirty="0"/>
              <a:t>&gt; Symbolic</a:t>
            </a:r>
          </a:p>
          <a:p>
            <a:pPr marL="0" indent="0">
              <a:buNone/>
            </a:pPr>
            <a:r>
              <a:rPr lang="en-US" sz="3200" dirty="0"/>
              <a:t>&gt; Historical</a:t>
            </a:r>
          </a:p>
          <a:p>
            <a:pPr marL="0" indent="0">
              <a:buNone/>
            </a:pPr>
            <a:r>
              <a:rPr lang="en-US" sz="3200" dirty="0"/>
              <a:t>&gt; Grammatical</a:t>
            </a:r>
          </a:p>
          <a:p>
            <a:pPr marL="0" indent="0">
              <a:buNone/>
            </a:pPr>
            <a:r>
              <a:rPr lang="en-US" sz="3200" dirty="0"/>
              <a:t>&gt; Comparative</a:t>
            </a:r>
          </a:p>
          <a:p>
            <a:r>
              <a:rPr lang="en-US" sz="3200" dirty="0"/>
              <a:t>All of these things refer to "context."</a:t>
            </a:r>
          </a:p>
        </p:txBody>
      </p:sp>
      <p:pic>
        <p:nvPicPr>
          <p:cNvPr id="4" name="Picture 3"/>
          <p:cNvPicPr>
            <a:picLocks noChangeAspect="1"/>
          </p:cNvPicPr>
          <p:nvPr/>
        </p:nvPicPr>
        <p:blipFill>
          <a:blip r:embed="rId2"/>
          <a:stretch>
            <a:fillRect/>
          </a:stretch>
        </p:blipFill>
        <p:spPr>
          <a:xfrm>
            <a:off x="6338596" y="1895114"/>
            <a:ext cx="5466880" cy="3645445"/>
          </a:xfrm>
          <a:prstGeom prst="rect">
            <a:avLst/>
          </a:prstGeom>
        </p:spPr>
      </p:pic>
    </p:spTree>
    <p:extLst>
      <p:ext uri="{BB962C8B-B14F-4D97-AF65-F5344CB8AC3E}">
        <p14:creationId xmlns:p14="http://schemas.microsoft.com/office/powerpoint/2010/main" val="357764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967"/>
            <a:ext cx="12192000" cy="1213596"/>
          </a:xfrm>
        </p:spPr>
        <p:txBody>
          <a:bodyPr>
            <a:normAutofit/>
          </a:bodyPr>
          <a:lstStyle/>
          <a:p>
            <a:pPr algn="ctr"/>
            <a:r>
              <a:rPr lang="en-US" sz="4000" dirty="0">
                <a:solidFill>
                  <a:srgbClr val="FFFF00"/>
                </a:solidFill>
              </a:rPr>
              <a:t>Examples of taking verses out of context</a:t>
            </a:r>
            <a:br>
              <a:rPr lang="en-US" sz="4000" dirty="0">
                <a:solidFill>
                  <a:srgbClr val="FFFF00"/>
                </a:solidFill>
              </a:rPr>
            </a:br>
            <a:r>
              <a:rPr lang="en-US" sz="3100" i="1" dirty="0"/>
              <a:t>(Taking phrases and verses out of context always leads to misunderstanding)</a:t>
            </a:r>
            <a:endParaRPr lang="en-US" sz="3100" i="1" dirty="0">
              <a:solidFill>
                <a:srgbClr val="FFFF00"/>
              </a:solidFill>
            </a:endParaRPr>
          </a:p>
        </p:txBody>
      </p:sp>
      <p:sp>
        <p:nvSpPr>
          <p:cNvPr id="3" name="Content Placeholder 2"/>
          <p:cNvSpPr>
            <a:spLocks noGrp="1"/>
          </p:cNvSpPr>
          <p:nvPr>
            <p:ph idx="1"/>
          </p:nvPr>
        </p:nvSpPr>
        <p:spPr>
          <a:xfrm>
            <a:off x="0" y="1693344"/>
            <a:ext cx="7091265" cy="5532437"/>
          </a:xfrm>
        </p:spPr>
        <p:txBody>
          <a:bodyPr>
            <a:normAutofit/>
          </a:bodyPr>
          <a:lstStyle/>
          <a:p>
            <a:r>
              <a:rPr lang="en-US" sz="3200" dirty="0"/>
              <a:t>Taking the phrase </a:t>
            </a:r>
            <a:r>
              <a:rPr lang="en-US" sz="3200" i="1" dirty="0"/>
              <a:t>"God is love" (1 John 4:7-16) </a:t>
            </a:r>
            <a:r>
              <a:rPr lang="en-US" sz="3200" dirty="0"/>
              <a:t>out of its context, we might come away thinking that our God loves everything and everyone at all times with a gushing, romantic love. </a:t>
            </a:r>
          </a:p>
          <a:p>
            <a:r>
              <a:rPr lang="en-US" sz="3200" dirty="0"/>
              <a:t>But in its literal and grammatical context, </a:t>
            </a:r>
            <a:r>
              <a:rPr lang="en-US" sz="3200" i="1" dirty="0"/>
              <a:t>“love” </a:t>
            </a:r>
            <a:r>
              <a:rPr lang="en-US" sz="3200" dirty="0"/>
              <a:t>here refers to </a:t>
            </a:r>
            <a:r>
              <a:rPr lang="en-US" sz="3200" i="1" dirty="0"/>
              <a:t>agape love</a:t>
            </a:r>
            <a:r>
              <a:rPr lang="en-US" sz="3200" dirty="0"/>
              <a:t>, the essence of which is sacrifice for the benefit of another, not a sentimental, romantic love.</a:t>
            </a:r>
          </a:p>
          <a:p>
            <a:pPr marL="0" indent="0">
              <a:buNone/>
            </a:pPr>
            <a:endParaRPr lang="en-US" sz="3200" dirty="0"/>
          </a:p>
          <a:p>
            <a:endParaRPr lang="en-US" sz="3200" dirty="0"/>
          </a:p>
        </p:txBody>
      </p:sp>
      <p:pic>
        <p:nvPicPr>
          <p:cNvPr id="4" name="Picture 3"/>
          <p:cNvPicPr>
            <a:picLocks noChangeAspect="1"/>
          </p:cNvPicPr>
          <p:nvPr/>
        </p:nvPicPr>
        <p:blipFill>
          <a:blip r:embed="rId2"/>
          <a:stretch>
            <a:fillRect/>
          </a:stretch>
        </p:blipFill>
        <p:spPr>
          <a:xfrm>
            <a:off x="7185841" y="1693344"/>
            <a:ext cx="4860368" cy="2732315"/>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40540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5" y="971615"/>
            <a:ext cx="12117355" cy="1325563"/>
          </a:xfrm>
        </p:spPr>
        <p:txBody>
          <a:bodyPr>
            <a:normAutofit fontScale="90000"/>
          </a:bodyPr>
          <a:lstStyle/>
          <a:p>
            <a:pPr algn="ctr"/>
            <a:r>
              <a:rPr lang="en-US" dirty="0">
                <a:solidFill>
                  <a:srgbClr val="FFFF00"/>
                </a:solidFill>
              </a:rPr>
              <a:t>Does </a:t>
            </a:r>
            <a:r>
              <a:rPr lang="en-US" i="1" dirty="0">
                <a:solidFill>
                  <a:srgbClr val="FFFF00"/>
                </a:solidFill>
              </a:rPr>
              <a:t>(Matthew 7:1) </a:t>
            </a:r>
            <a:r>
              <a:rPr lang="en-US" dirty="0">
                <a:solidFill>
                  <a:srgbClr val="FFFF00"/>
                </a:solidFill>
              </a:rPr>
              <a:t>mean that we should never pass judgment? </a:t>
            </a:r>
            <a:r>
              <a:rPr lang="en-US" i="1" dirty="0"/>
              <a:t>“Judge not, that ye be not judged. For with what judgment ye judge, ye shall be judged: and with what measure ye mete, it shall be measured to you again.”</a:t>
            </a:r>
            <a:br>
              <a:rPr lang="en-US" dirty="0"/>
            </a:br>
            <a:endParaRPr lang="en-US" dirty="0"/>
          </a:p>
        </p:txBody>
      </p:sp>
      <p:pic>
        <p:nvPicPr>
          <p:cNvPr id="3" name="Picture 2"/>
          <p:cNvPicPr>
            <a:picLocks noChangeAspect="1"/>
          </p:cNvPicPr>
          <p:nvPr/>
        </p:nvPicPr>
        <p:blipFill>
          <a:blip r:embed="rId2"/>
          <a:stretch>
            <a:fillRect/>
          </a:stretch>
        </p:blipFill>
        <p:spPr>
          <a:xfrm>
            <a:off x="3489649" y="2788493"/>
            <a:ext cx="4454979" cy="3771882"/>
          </a:xfrm>
          <a:prstGeom prst="rect">
            <a:avLst/>
          </a:prstGeom>
        </p:spPr>
      </p:pic>
    </p:spTree>
    <p:extLst>
      <p:ext uri="{BB962C8B-B14F-4D97-AF65-F5344CB8AC3E}">
        <p14:creationId xmlns:p14="http://schemas.microsoft.com/office/powerpoint/2010/main" val="1098074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6464"/>
            <a:ext cx="10515600" cy="1325563"/>
          </a:xfrm>
        </p:spPr>
        <p:txBody>
          <a:bodyPr>
            <a:normAutofit fontScale="90000"/>
          </a:bodyPr>
          <a:lstStyle/>
          <a:p>
            <a:pPr algn="ctr"/>
            <a:r>
              <a:rPr lang="en-US" i="1" dirty="0"/>
              <a:t>John 7:24 “Judge not according to the appearance, but judge righteous judgment.”</a:t>
            </a:r>
            <a:br>
              <a:rPr lang="en-US" i="1" dirty="0"/>
            </a:br>
            <a:endParaRPr lang="en-US" i="1" dirty="0"/>
          </a:p>
        </p:txBody>
      </p:sp>
      <p:pic>
        <p:nvPicPr>
          <p:cNvPr id="3" name="Picture 2"/>
          <p:cNvPicPr>
            <a:picLocks noChangeAspect="1"/>
          </p:cNvPicPr>
          <p:nvPr/>
        </p:nvPicPr>
        <p:blipFill>
          <a:blip r:embed="rId2"/>
          <a:stretch>
            <a:fillRect/>
          </a:stretch>
        </p:blipFill>
        <p:spPr>
          <a:xfrm>
            <a:off x="2397968" y="1540077"/>
            <a:ext cx="6734737" cy="5056665"/>
          </a:xfrm>
          <a:prstGeom prst="rect">
            <a:avLst/>
          </a:prstGeom>
        </p:spPr>
      </p:pic>
    </p:spTree>
    <p:extLst>
      <p:ext uri="{BB962C8B-B14F-4D97-AF65-F5344CB8AC3E}">
        <p14:creationId xmlns:p14="http://schemas.microsoft.com/office/powerpoint/2010/main" val="2544538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5100"/>
            <a:ext cx="7289800" cy="6858000"/>
          </a:xfrm>
        </p:spPr>
        <p:txBody>
          <a:bodyPr>
            <a:normAutofit/>
          </a:bodyPr>
          <a:lstStyle/>
          <a:p>
            <a:r>
              <a:rPr lang="en-US" sz="3200" dirty="0">
                <a:solidFill>
                  <a:srgbClr val="FFFF00"/>
                </a:solidFill>
              </a:rPr>
              <a:t>The Verse - </a:t>
            </a:r>
            <a:r>
              <a:rPr lang="en-US" sz="3200" i="1" dirty="0"/>
              <a:t>(Matthew 5:38) “Ye have heard that it hath been said, An eye for an eye, and a tooth for a tooth.”</a:t>
            </a:r>
          </a:p>
          <a:p>
            <a:r>
              <a:rPr lang="en-US" sz="3200" dirty="0"/>
              <a:t>Jesus was quoting from </a:t>
            </a:r>
            <a:r>
              <a:rPr lang="en-US" sz="3200" i="1" dirty="0"/>
              <a:t>Exodus 21:22-25</a:t>
            </a:r>
            <a:r>
              <a:rPr lang="en-US" i="1" dirty="0"/>
              <a:t> </a:t>
            </a:r>
            <a:endParaRPr lang="en-US" sz="3200" i="1" dirty="0"/>
          </a:p>
          <a:p>
            <a:pPr marL="0" indent="0" algn="ctr">
              <a:buNone/>
            </a:pPr>
            <a:r>
              <a:rPr lang="en-US" sz="3200" i="1" dirty="0"/>
              <a:t>“If men strive, and hurt a woman with child, so that her fruit depart from her, and yet no mischief follow: he shall be surely punished, according as the woman's husband will lay upon him; and he shall pay as the judges determine. And if any mischief follow, then thou shalt give life for life, Eye for eye, tooth for tooth, hand for hand, foot for foot, Burning for burning, wound for wound, stripe for stripe.”</a:t>
            </a:r>
          </a:p>
        </p:txBody>
      </p:sp>
      <p:pic>
        <p:nvPicPr>
          <p:cNvPr id="4" name="Picture 3"/>
          <p:cNvPicPr>
            <a:picLocks noChangeAspect="1"/>
          </p:cNvPicPr>
          <p:nvPr/>
        </p:nvPicPr>
        <p:blipFill>
          <a:blip r:embed="rId2"/>
          <a:stretch>
            <a:fillRect/>
          </a:stretch>
        </p:blipFill>
        <p:spPr>
          <a:xfrm>
            <a:off x="7516677" y="901741"/>
            <a:ext cx="4427996" cy="3542397"/>
          </a:xfrm>
          <a:prstGeom prst="rect">
            <a:avLst/>
          </a:prstGeom>
        </p:spPr>
      </p:pic>
    </p:spTree>
    <p:extLst>
      <p:ext uri="{BB962C8B-B14F-4D97-AF65-F5344CB8AC3E}">
        <p14:creationId xmlns:p14="http://schemas.microsoft.com/office/powerpoint/2010/main" val="111659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0" y="127000"/>
            <a:ext cx="11938000" cy="6858000"/>
          </a:xfrm>
        </p:spPr>
        <p:txBody>
          <a:bodyPr>
            <a:normAutofit/>
          </a:bodyPr>
          <a:lstStyle/>
          <a:p>
            <a:r>
              <a:rPr lang="en-US" sz="3300" dirty="0">
                <a:solidFill>
                  <a:srgbClr val="FFFF00"/>
                </a:solidFill>
              </a:rPr>
              <a:t>Context</a:t>
            </a:r>
            <a:r>
              <a:rPr lang="en-US" sz="3300" i="1" dirty="0">
                <a:solidFill>
                  <a:srgbClr val="FFFF00"/>
                </a:solidFill>
              </a:rPr>
              <a:t> </a:t>
            </a:r>
            <a:r>
              <a:rPr lang="en-US" sz="3300" i="1" dirty="0"/>
              <a:t>- (Matthew 5:38-45) “Ye have heard that it hath been said, An eye for an eye, and a tooth for a tooth: But I say unto you, That ye resist not evil: but whosoever shall smite thee on thy right cheek, turn to him the other also. And if any man will sue thee at the law, and take away thy coat, let him have thy </a:t>
            </a:r>
            <a:r>
              <a:rPr lang="en-US" sz="3300" i="1" dirty="0" err="1"/>
              <a:t>cloke</a:t>
            </a:r>
            <a:r>
              <a:rPr lang="en-US" sz="3300" i="1" dirty="0"/>
              <a:t> also. And whosoever shall compel thee to go a mile, go with him twain. Give to him that </a:t>
            </a:r>
            <a:r>
              <a:rPr lang="en-US" sz="3300" i="1" dirty="0" err="1"/>
              <a:t>asketh</a:t>
            </a:r>
            <a:r>
              <a:rPr lang="en-US" sz="3300" i="1" dirty="0"/>
              <a:t> thee, and from him that would borrow of thee turn not thou away. Ye have heard that it hath been said, Thou shalt love thy </a:t>
            </a:r>
            <a:r>
              <a:rPr lang="en-US" sz="3300" i="1" dirty="0" err="1"/>
              <a:t>neighbour</a:t>
            </a:r>
            <a:r>
              <a:rPr lang="en-US" sz="3300" i="1" dirty="0"/>
              <a:t>, and hate thine enemy. But I say unto you, Love your enemies, bless them that curse you, do good to them that hate you, and pray for them which despitefully use you, and persecute you; That ye may be the children of your Father which is in heaven: for he </a:t>
            </a:r>
            <a:r>
              <a:rPr lang="en-US" sz="3300" i="1" dirty="0" err="1"/>
              <a:t>maketh</a:t>
            </a:r>
            <a:r>
              <a:rPr lang="en-US" sz="3300" i="1" dirty="0"/>
              <a:t> his sun to rise on the evil and on the good, and </a:t>
            </a:r>
            <a:r>
              <a:rPr lang="en-US" sz="3300" i="1" dirty="0" err="1"/>
              <a:t>sendeth</a:t>
            </a:r>
            <a:r>
              <a:rPr lang="en-US" sz="3300" i="1" dirty="0"/>
              <a:t> rain on the just and on the unjust.”</a:t>
            </a:r>
          </a:p>
        </p:txBody>
      </p:sp>
    </p:spTree>
    <p:extLst>
      <p:ext uri="{BB962C8B-B14F-4D97-AF65-F5344CB8AC3E}">
        <p14:creationId xmlns:p14="http://schemas.microsoft.com/office/powerpoint/2010/main" val="364531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18935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lnSpcReduction="10000"/>
          </a:bodyPr>
          <a:lstStyle/>
          <a:p>
            <a:r>
              <a:rPr lang="en-US" sz="3200" dirty="0">
                <a:solidFill>
                  <a:srgbClr val="FFFF00"/>
                </a:solidFill>
              </a:rPr>
              <a:t>The Verse - </a:t>
            </a:r>
            <a:r>
              <a:rPr lang="en-US" sz="3200" i="1" dirty="0"/>
              <a:t>(Philippians 4:13) “I can do all things through Christ which </a:t>
            </a:r>
            <a:r>
              <a:rPr lang="en-US" sz="3200" i="1" dirty="0" err="1"/>
              <a:t>strengtheneth</a:t>
            </a:r>
            <a:r>
              <a:rPr lang="en-US" sz="3200" i="1" dirty="0"/>
              <a:t> me.”</a:t>
            </a:r>
          </a:p>
          <a:p>
            <a:r>
              <a:rPr lang="en-US" sz="3200" dirty="0"/>
              <a:t>Is Paul saying that we can do anything thing, all things or what ever we want to do “through Christ?”</a:t>
            </a:r>
          </a:p>
          <a:p>
            <a:r>
              <a:rPr lang="en-US" sz="3200" dirty="0"/>
              <a:t> </a:t>
            </a:r>
            <a:r>
              <a:rPr lang="en-US" sz="3200" dirty="0">
                <a:solidFill>
                  <a:srgbClr val="FFFF00"/>
                </a:solidFill>
              </a:rPr>
              <a:t>Context</a:t>
            </a:r>
            <a:r>
              <a:rPr lang="en-US" sz="3200" dirty="0"/>
              <a:t> - </a:t>
            </a:r>
            <a:r>
              <a:rPr lang="en-US" sz="3200" i="1" dirty="0"/>
              <a:t>(Philippians 4:13-19) “I can do all things through Christ which </a:t>
            </a:r>
            <a:r>
              <a:rPr lang="en-US" sz="3200" i="1" dirty="0" err="1"/>
              <a:t>strengtheneth</a:t>
            </a:r>
            <a:r>
              <a:rPr lang="en-US" sz="3200" i="1" dirty="0"/>
              <a:t> me. Notwithstanding ye have well done, that ye did communicate with my affliction. Now ye Philippians know also, that in the beginning of the gospel, when I departed from Macedonia, no church communicated with me as concerning giving and receiving, but ye only. For even in Thessalonica ye sent once and again unto my necessity. Not because I desire a gift: but I desire fruit that may abound to your account. But I have all, and abound: I am full, having received of </a:t>
            </a:r>
            <a:r>
              <a:rPr lang="en-US" sz="3200" i="1" dirty="0" err="1"/>
              <a:t>Epaphroditus</a:t>
            </a:r>
            <a:r>
              <a:rPr lang="en-US" sz="3200" i="1" dirty="0"/>
              <a:t> the things which were sent from you, an </a:t>
            </a:r>
            <a:r>
              <a:rPr lang="en-US" sz="3200" i="1" dirty="0" err="1"/>
              <a:t>odour</a:t>
            </a:r>
            <a:r>
              <a:rPr lang="en-US" sz="3200" i="1" dirty="0"/>
              <a:t> of a sweet smell, a sacrifice acceptable, </a:t>
            </a:r>
            <a:r>
              <a:rPr lang="en-US" sz="3200" i="1" dirty="0" err="1"/>
              <a:t>wellpleasing</a:t>
            </a:r>
            <a:r>
              <a:rPr lang="en-US" sz="3200" i="1" dirty="0"/>
              <a:t> to God. But my God shall supply all your need according to his riches in glory by Christ Jesus.”</a:t>
            </a:r>
            <a:r>
              <a:rPr lang="en-US" sz="3200" dirty="0"/>
              <a:t> </a:t>
            </a:r>
            <a:endParaRPr lang="en-US" sz="3200" i="1" dirty="0"/>
          </a:p>
        </p:txBody>
      </p:sp>
    </p:spTree>
    <p:extLst>
      <p:ext uri="{BB962C8B-B14F-4D97-AF65-F5344CB8AC3E}">
        <p14:creationId xmlns:p14="http://schemas.microsoft.com/office/powerpoint/2010/main" val="24642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7053263"/>
          </a:xfrm>
        </p:spPr>
        <p:txBody>
          <a:bodyPr>
            <a:normAutofit lnSpcReduction="10000"/>
          </a:bodyPr>
          <a:lstStyle/>
          <a:p>
            <a:r>
              <a:rPr lang="en-US" sz="3200" i="1" dirty="0"/>
              <a:t> </a:t>
            </a:r>
            <a:r>
              <a:rPr lang="en-US" sz="3200" dirty="0">
                <a:solidFill>
                  <a:srgbClr val="FFFF00"/>
                </a:solidFill>
              </a:rPr>
              <a:t>Verse – </a:t>
            </a:r>
            <a:r>
              <a:rPr lang="en-US" sz="3200" i="1" dirty="0"/>
              <a:t>(Matthew 7:7) “Ask, and it shall be given you…”</a:t>
            </a:r>
          </a:p>
          <a:p>
            <a:r>
              <a:rPr lang="en-US" sz="3200" dirty="0"/>
              <a:t>Does this mean that we can ask God for whatever we want and He will be obligated to give it to us?</a:t>
            </a:r>
          </a:p>
          <a:p>
            <a:r>
              <a:rPr lang="en-US" sz="3200" i="1" dirty="0"/>
              <a:t>(1 John 5:14-15) “And this is the confidence that we have in him, that, if we ask any thing according to his will, he </a:t>
            </a:r>
            <a:r>
              <a:rPr lang="en-US" sz="3200" i="1" dirty="0" err="1"/>
              <a:t>heareth</a:t>
            </a:r>
            <a:r>
              <a:rPr lang="en-US" sz="3200" i="1" dirty="0"/>
              <a:t> us: And if we know that he hear us, whatsoever we ask, we know that we have the petitions that we desired of him.”</a:t>
            </a:r>
          </a:p>
          <a:p>
            <a:r>
              <a:rPr lang="en-US" sz="3200" dirty="0">
                <a:solidFill>
                  <a:srgbClr val="FFFF00"/>
                </a:solidFill>
              </a:rPr>
              <a:t>Context </a:t>
            </a:r>
            <a:r>
              <a:rPr lang="en-US" sz="3200" i="1" dirty="0"/>
              <a:t>- (Matthew 7:7-11) “Ask, and it shall be given you; seek, and ye shall find; knock, and it shall be opened unto you: For every one that </a:t>
            </a:r>
            <a:r>
              <a:rPr lang="en-US" sz="3200" i="1" dirty="0" err="1"/>
              <a:t>asketh</a:t>
            </a:r>
            <a:r>
              <a:rPr lang="en-US" sz="3200" i="1" dirty="0"/>
              <a:t> </a:t>
            </a:r>
            <a:r>
              <a:rPr lang="en-US" sz="3200" i="1" dirty="0" err="1"/>
              <a:t>receiveth</a:t>
            </a:r>
            <a:r>
              <a:rPr lang="en-US" sz="3200" i="1" dirty="0"/>
              <a:t>; and he that </a:t>
            </a:r>
            <a:r>
              <a:rPr lang="en-US" sz="3200" i="1" dirty="0" err="1"/>
              <a:t>seeketh</a:t>
            </a:r>
            <a:r>
              <a:rPr lang="en-US" sz="3200" i="1" dirty="0"/>
              <a:t> </a:t>
            </a:r>
            <a:r>
              <a:rPr lang="en-US" sz="3200" i="1" dirty="0" err="1"/>
              <a:t>findeth</a:t>
            </a:r>
            <a:r>
              <a:rPr lang="en-US" sz="3200" i="1" dirty="0"/>
              <a:t>; and to him that </a:t>
            </a:r>
            <a:r>
              <a:rPr lang="en-US" sz="3200" i="1" dirty="0" err="1"/>
              <a:t>knocketh</a:t>
            </a:r>
            <a:r>
              <a:rPr lang="en-US" sz="3200" i="1" dirty="0"/>
              <a:t> it shall be opened. Or what man is there of you, whom if his son ask bread, will he give him a stone? Or if he ask a fish, will he give him a serpent? If ye then, being evil, know how to give good gifts unto your children, how much more shall your Father which is in heaven give good things to them that ask him?”</a:t>
            </a:r>
          </a:p>
        </p:txBody>
      </p:sp>
    </p:spTree>
    <p:extLst>
      <p:ext uri="{BB962C8B-B14F-4D97-AF65-F5344CB8AC3E}">
        <p14:creationId xmlns:p14="http://schemas.microsoft.com/office/powerpoint/2010/main" val="138852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090400" cy="6858000"/>
          </a:xfrm>
        </p:spPr>
        <p:txBody>
          <a:bodyPr>
            <a:normAutofit fontScale="92500"/>
          </a:bodyPr>
          <a:lstStyle/>
          <a:p>
            <a:r>
              <a:rPr lang="en-US" sz="3600" i="1" dirty="0">
                <a:solidFill>
                  <a:srgbClr val="FFFF00"/>
                </a:solidFill>
              </a:rPr>
              <a:t>Verse - </a:t>
            </a:r>
            <a:r>
              <a:rPr lang="en-US" sz="3600" i="1" dirty="0"/>
              <a:t>(Matthew 5:48) “Be ye therefore perfect, even as your Father which is in heaven is perfect.”</a:t>
            </a:r>
          </a:p>
          <a:p>
            <a:r>
              <a:rPr lang="en-US" sz="3600" dirty="0"/>
              <a:t>Is Jesus saying that we can reach God like perfection in this life?</a:t>
            </a:r>
          </a:p>
          <a:p>
            <a:r>
              <a:rPr lang="en-US" sz="3600" dirty="0">
                <a:solidFill>
                  <a:srgbClr val="FFFF00"/>
                </a:solidFill>
              </a:rPr>
              <a:t>Context - </a:t>
            </a:r>
            <a:r>
              <a:rPr lang="en-US" sz="3600" i="1" dirty="0"/>
              <a:t>(Matthew 5:44-48) “But I say unto you, Love your enemies, bless them that curse you, do good to them that hate you, and pray for them which despitefully use you, and persecute you; That ye may be the children of your Father which is in heaven: for he </a:t>
            </a:r>
            <a:r>
              <a:rPr lang="en-US" sz="3600" i="1" dirty="0" err="1"/>
              <a:t>maketh</a:t>
            </a:r>
            <a:r>
              <a:rPr lang="en-US" sz="3600" i="1" dirty="0"/>
              <a:t> his sun to rise on the evil and on the good, and </a:t>
            </a:r>
            <a:r>
              <a:rPr lang="en-US" sz="3600" i="1" dirty="0" err="1"/>
              <a:t>sendeth</a:t>
            </a:r>
            <a:r>
              <a:rPr lang="en-US" sz="3600" i="1" dirty="0"/>
              <a:t> rain on the just and on the unjust. For if ye love them which love you, what reward have ye? do not even the publicans the same? And if ye salute your brethren only, what do ye more than others? do not even the publicans so? Be ye therefore perfect, even as your Father which is in heaven is perfect.”</a:t>
            </a:r>
          </a:p>
          <a:p>
            <a:pPr marL="0" indent="0">
              <a:buNone/>
            </a:pPr>
            <a:endParaRPr lang="en-US" sz="3600" i="1" dirty="0"/>
          </a:p>
        </p:txBody>
      </p:sp>
    </p:spTree>
    <p:extLst>
      <p:ext uri="{BB962C8B-B14F-4D97-AF65-F5344CB8AC3E}">
        <p14:creationId xmlns:p14="http://schemas.microsoft.com/office/powerpoint/2010/main" val="120092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100"/>
            <a:ext cx="7678738" cy="1325563"/>
          </a:xfrm>
        </p:spPr>
        <p:txBody>
          <a:bodyPr>
            <a:normAutofit/>
          </a:bodyPr>
          <a:lstStyle/>
          <a:p>
            <a:pPr algn="ctr"/>
            <a:r>
              <a:rPr lang="en-US" sz="3600" b="1" i="1" dirty="0">
                <a:solidFill>
                  <a:srgbClr val="FFFF00"/>
                </a:solidFill>
              </a:rPr>
              <a:t>Philippians 3:10-14</a:t>
            </a:r>
          </a:p>
        </p:txBody>
      </p:sp>
      <p:sp>
        <p:nvSpPr>
          <p:cNvPr id="3" name="Content Placeholder 2"/>
          <p:cNvSpPr>
            <a:spLocks noGrp="1"/>
          </p:cNvSpPr>
          <p:nvPr>
            <p:ph idx="1"/>
          </p:nvPr>
        </p:nvSpPr>
        <p:spPr>
          <a:xfrm>
            <a:off x="1" y="749300"/>
            <a:ext cx="7416800" cy="4843463"/>
          </a:xfrm>
        </p:spPr>
        <p:txBody>
          <a:bodyPr>
            <a:noAutofit/>
          </a:bodyPr>
          <a:lstStyle/>
          <a:p>
            <a:pPr marL="0" indent="0" algn="ctr">
              <a:buNone/>
            </a:pPr>
            <a:r>
              <a:rPr lang="en-US" sz="3000" i="1" dirty="0"/>
              <a:t>“That I may know him, and the power of his resurrection, and the fellowship of his sufferings, being made conformable unto his death; If by any means I might attain unto the resurrection of the dead. Not as though I had already attained, either were </a:t>
            </a:r>
            <a:r>
              <a:rPr lang="en-US" sz="3000" i="1" u="sng" dirty="0"/>
              <a:t>already perfect</a:t>
            </a:r>
            <a:r>
              <a:rPr lang="en-US" sz="3000" i="1" dirty="0"/>
              <a:t>: but I follow after, if that I may apprehend that for which also I am apprehended of Christ Jesus. Brethren, I count not myself to have apprehended: but this one thing I do, forgetting those things which are behind, and reaching forth unto those things which are before, I press toward the mark for the prize of the high calling of God in Christ Jesus.”</a:t>
            </a:r>
          </a:p>
        </p:txBody>
      </p:sp>
      <p:pic>
        <p:nvPicPr>
          <p:cNvPr id="4" name="Picture 3"/>
          <p:cNvPicPr>
            <a:picLocks noChangeAspect="1"/>
          </p:cNvPicPr>
          <p:nvPr/>
        </p:nvPicPr>
        <p:blipFill>
          <a:blip r:embed="rId2"/>
          <a:stretch>
            <a:fillRect/>
          </a:stretch>
        </p:blipFill>
        <p:spPr>
          <a:xfrm>
            <a:off x="7541419" y="265906"/>
            <a:ext cx="4505325" cy="5810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9961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hrist likeness"/>
          <p:cNvPicPr>
            <a:picLocks noChangeAspect="1" noChangeArrowheads="1"/>
          </p:cNvPicPr>
          <p:nvPr/>
        </p:nvPicPr>
        <p:blipFill rotWithShape="1">
          <a:blip r:embed="rId2">
            <a:extLst>
              <a:ext uri="{28A0092B-C50C-407E-A947-70E740481C1C}">
                <a14:useLocalDpi xmlns:a14="http://schemas.microsoft.com/office/drawing/2010/main" val="0"/>
              </a:ext>
            </a:extLst>
          </a:blip>
          <a:srcRect t="14992" r="-68"/>
          <a:stretch/>
        </p:blipFill>
        <p:spPr bwMode="auto">
          <a:xfrm>
            <a:off x="1011451" y="485192"/>
            <a:ext cx="10287921" cy="56170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06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pplying scrip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 y="-2822"/>
            <a:ext cx="12186987" cy="686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098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Deut. 25:4 “Thou shalt not muzzle the ox when he </a:t>
            </a:r>
            <a:r>
              <a:rPr lang="en-US" i="1" dirty="0" err="1"/>
              <a:t>treadeth</a:t>
            </a:r>
            <a:r>
              <a:rPr lang="en-US" i="1" dirty="0"/>
              <a:t> out the corn.”</a:t>
            </a:r>
          </a:p>
        </p:txBody>
      </p:sp>
      <p:pic>
        <p:nvPicPr>
          <p:cNvPr id="3" name="Picture 2"/>
          <p:cNvPicPr>
            <a:picLocks noChangeAspect="1"/>
          </p:cNvPicPr>
          <p:nvPr/>
        </p:nvPicPr>
        <p:blipFill>
          <a:blip r:embed="rId2"/>
          <a:stretch>
            <a:fillRect/>
          </a:stretch>
        </p:blipFill>
        <p:spPr>
          <a:xfrm>
            <a:off x="2656114" y="2053609"/>
            <a:ext cx="6045071" cy="4533803"/>
          </a:xfrm>
          <a:prstGeom prst="rect">
            <a:avLst/>
          </a:prstGeom>
        </p:spPr>
      </p:pic>
    </p:spTree>
    <p:extLst>
      <p:ext uri="{BB962C8B-B14F-4D97-AF65-F5344CB8AC3E}">
        <p14:creationId xmlns:p14="http://schemas.microsoft.com/office/powerpoint/2010/main" val="186731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pplication"/>
          <p:cNvPicPr>
            <a:picLocks noChangeAspect="1" noChangeArrowheads="1"/>
          </p:cNvPicPr>
          <p:nvPr/>
        </p:nvPicPr>
        <p:blipFill rotWithShape="1">
          <a:blip r:embed="rId2">
            <a:extLst>
              <a:ext uri="{28A0092B-C50C-407E-A947-70E740481C1C}">
                <a14:useLocalDpi xmlns:a14="http://schemas.microsoft.com/office/drawing/2010/main" val="0"/>
              </a:ext>
            </a:extLst>
          </a:blip>
          <a:srcRect r="545" b="8074"/>
          <a:stretch/>
        </p:blipFill>
        <p:spPr bwMode="auto">
          <a:xfrm>
            <a:off x="1441754" y="-44371"/>
            <a:ext cx="9111169" cy="690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92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29" y="102637"/>
            <a:ext cx="11803226" cy="6242179"/>
          </a:xfrm>
        </p:spPr>
        <p:txBody>
          <a:bodyPr>
            <a:noAutofit/>
          </a:bodyPr>
          <a:lstStyle/>
          <a:p>
            <a:pPr marL="0" indent="0" algn="ctr">
              <a:buNone/>
            </a:pPr>
            <a:r>
              <a:rPr lang="en-US" sz="3000" i="1" dirty="0"/>
              <a:t>(1 Cor. 9:7-14) “Who </a:t>
            </a:r>
            <a:r>
              <a:rPr lang="en-US" sz="3000" i="1" dirty="0" err="1"/>
              <a:t>goeth</a:t>
            </a:r>
            <a:r>
              <a:rPr lang="en-US" sz="3000" i="1" dirty="0"/>
              <a:t> a warfare any time at his own charges? who </a:t>
            </a:r>
            <a:r>
              <a:rPr lang="en-US" sz="3000" i="1" dirty="0" err="1"/>
              <a:t>planteth</a:t>
            </a:r>
            <a:r>
              <a:rPr lang="en-US" sz="3000" i="1" dirty="0"/>
              <a:t> a vineyard, and </a:t>
            </a:r>
            <a:r>
              <a:rPr lang="en-US" sz="3000" i="1" dirty="0" err="1"/>
              <a:t>eateth</a:t>
            </a:r>
            <a:r>
              <a:rPr lang="en-US" sz="3000" i="1" dirty="0"/>
              <a:t> not of the fruit thereof? or who </a:t>
            </a:r>
            <a:r>
              <a:rPr lang="en-US" sz="3000" i="1" dirty="0" err="1"/>
              <a:t>feedeth</a:t>
            </a:r>
            <a:r>
              <a:rPr lang="en-US" sz="3000" i="1" dirty="0"/>
              <a:t> a flock, and </a:t>
            </a:r>
            <a:r>
              <a:rPr lang="en-US" sz="3000" i="1" dirty="0" err="1"/>
              <a:t>eateth</a:t>
            </a:r>
            <a:r>
              <a:rPr lang="en-US" sz="3000" i="1" dirty="0"/>
              <a:t> not of the milk of the flock? Say I these things as a man? or </a:t>
            </a:r>
            <a:r>
              <a:rPr lang="en-US" sz="3000" i="1" dirty="0" err="1"/>
              <a:t>saith</a:t>
            </a:r>
            <a:r>
              <a:rPr lang="en-US" sz="3000" i="1" dirty="0"/>
              <a:t> not the law the same also? For it is written in the law of Moses, Thou shalt not muzzle the mouth of the ox that </a:t>
            </a:r>
            <a:r>
              <a:rPr lang="en-US" sz="3000" i="1" dirty="0" err="1"/>
              <a:t>treadeth</a:t>
            </a:r>
            <a:r>
              <a:rPr lang="en-US" sz="3000" i="1" dirty="0"/>
              <a:t> out the corn. Doth God take care for oxen? Or </a:t>
            </a:r>
            <a:r>
              <a:rPr lang="en-US" sz="3000" i="1" dirty="0" err="1"/>
              <a:t>saith</a:t>
            </a:r>
            <a:r>
              <a:rPr lang="en-US" sz="3000" i="1" dirty="0"/>
              <a:t> he it altogether for our sakes? For our sakes, no doubt, this is written: that he that </a:t>
            </a:r>
            <a:r>
              <a:rPr lang="en-US" sz="3000" i="1" dirty="0" err="1"/>
              <a:t>ploweth</a:t>
            </a:r>
            <a:r>
              <a:rPr lang="en-US" sz="3000" i="1" dirty="0"/>
              <a:t> should plow in hope; and that he that </a:t>
            </a:r>
            <a:r>
              <a:rPr lang="en-US" sz="3000" i="1" dirty="0" err="1"/>
              <a:t>thresheth</a:t>
            </a:r>
            <a:r>
              <a:rPr lang="en-US" sz="3000" i="1" dirty="0"/>
              <a:t> in hope should be partaker of his hope. If we have sown unto you spiritual things, is it a great thing if we shall reap your carnal things? If others be partakers of this power over you, are not we rather? Nevertheless we have not used this power; but suffer all things, lest we should hinder the gospel of Christ. Do ye not know that they which minister about holy things live of the things of the temple? and they which wait at the altar are partakers with the altar? Even so hath the Lord ordained that they which preach the gospel should live of the gospel.”</a:t>
            </a:r>
          </a:p>
        </p:txBody>
      </p:sp>
    </p:spTree>
    <p:extLst>
      <p:ext uri="{BB962C8B-B14F-4D97-AF65-F5344CB8AC3E}">
        <p14:creationId xmlns:p14="http://schemas.microsoft.com/office/powerpoint/2010/main" val="367523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 (1 Tim. 5:18) “For the scripture </a:t>
            </a:r>
            <a:r>
              <a:rPr lang="en-US" i="1" dirty="0" err="1"/>
              <a:t>saith</a:t>
            </a:r>
            <a:r>
              <a:rPr lang="en-US" i="1" dirty="0"/>
              <a:t>, Thou shalt not muzzle the ox that </a:t>
            </a:r>
            <a:r>
              <a:rPr lang="en-US" i="1" dirty="0" err="1"/>
              <a:t>treadeth</a:t>
            </a:r>
            <a:r>
              <a:rPr lang="en-US" i="1" dirty="0"/>
              <a:t> out the corn. And, The </a:t>
            </a:r>
            <a:r>
              <a:rPr lang="en-US" i="1" dirty="0" err="1"/>
              <a:t>labourer</a:t>
            </a:r>
            <a:r>
              <a:rPr lang="en-US" i="1" dirty="0"/>
              <a:t> is worthy of his reward.”</a:t>
            </a:r>
          </a:p>
        </p:txBody>
      </p:sp>
      <p:pic>
        <p:nvPicPr>
          <p:cNvPr id="3" name="Picture 2"/>
          <p:cNvPicPr>
            <a:picLocks noChangeAspect="1"/>
          </p:cNvPicPr>
          <p:nvPr/>
        </p:nvPicPr>
        <p:blipFill>
          <a:blip r:embed="rId2"/>
          <a:stretch>
            <a:fillRect/>
          </a:stretch>
        </p:blipFill>
        <p:spPr>
          <a:xfrm>
            <a:off x="3803002" y="2132045"/>
            <a:ext cx="4585996" cy="4585996"/>
          </a:xfrm>
          <a:prstGeom prst="rect">
            <a:avLst/>
          </a:prstGeom>
        </p:spPr>
      </p:pic>
    </p:spTree>
    <p:extLst>
      <p:ext uri="{BB962C8B-B14F-4D97-AF65-F5344CB8AC3E}">
        <p14:creationId xmlns:p14="http://schemas.microsoft.com/office/powerpoint/2010/main" val="299188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269" y="383000"/>
            <a:ext cx="10515600" cy="1325563"/>
          </a:xfrm>
        </p:spPr>
        <p:txBody>
          <a:bodyPr>
            <a:normAutofit fontScale="90000"/>
          </a:bodyPr>
          <a:lstStyle/>
          <a:p>
            <a:pPr algn="ctr"/>
            <a:r>
              <a:rPr lang="en-US" dirty="0"/>
              <a:t>Satan perverts the Word of God </a:t>
            </a:r>
            <a:br>
              <a:rPr lang="en-US" dirty="0"/>
            </a:br>
            <a:r>
              <a:rPr lang="en-US" i="1" dirty="0"/>
              <a:t>(Part 4)</a:t>
            </a:r>
            <a:br>
              <a:rPr lang="en-US" dirty="0"/>
            </a:br>
            <a:endParaRPr lang="en-US" i="1" dirty="0"/>
          </a:p>
        </p:txBody>
      </p:sp>
      <p:pic>
        <p:nvPicPr>
          <p:cNvPr id="6" name="Picture 5"/>
          <p:cNvPicPr>
            <a:picLocks noChangeAspect="1"/>
          </p:cNvPicPr>
          <p:nvPr/>
        </p:nvPicPr>
        <p:blipFill>
          <a:blip r:embed="rId2"/>
          <a:stretch>
            <a:fillRect/>
          </a:stretch>
        </p:blipFill>
        <p:spPr>
          <a:xfrm>
            <a:off x="1525025" y="1548244"/>
            <a:ext cx="8905907" cy="5009573"/>
          </a:xfrm>
          <a:prstGeom prst="rect">
            <a:avLst/>
          </a:prstGeom>
        </p:spPr>
      </p:pic>
      <p:pic>
        <p:nvPicPr>
          <p:cNvPr id="7" name="Picture 6"/>
          <p:cNvPicPr>
            <a:picLocks noChangeAspect="1"/>
          </p:cNvPicPr>
          <p:nvPr/>
        </p:nvPicPr>
        <p:blipFill>
          <a:blip r:embed="rId3"/>
          <a:stretch>
            <a:fillRect/>
          </a:stretch>
        </p:blipFill>
        <p:spPr>
          <a:xfrm>
            <a:off x="1525024" y="1551642"/>
            <a:ext cx="8905907" cy="5006175"/>
          </a:xfrm>
          <a:prstGeom prst="rect">
            <a:avLst/>
          </a:prstGeom>
        </p:spPr>
      </p:pic>
    </p:spTree>
    <p:extLst>
      <p:ext uri="{BB962C8B-B14F-4D97-AF65-F5344CB8AC3E}">
        <p14:creationId xmlns:p14="http://schemas.microsoft.com/office/powerpoint/2010/main" val="311053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One interpretation many applications</a:t>
            </a:r>
          </a:p>
        </p:txBody>
      </p:sp>
      <p:pic>
        <p:nvPicPr>
          <p:cNvPr id="3" name="Picture 2"/>
          <p:cNvPicPr>
            <a:picLocks noChangeAspect="1"/>
          </p:cNvPicPr>
          <p:nvPr/>
        </p:nvPicPr>
        <p:blipFill>
          <a:blip r:embed="rId2"/>
          <a:stretch>
            <a:fillRect/>
          </a:stretch>
        </p:blipFill>
        <p:spPr>
          <a:xfrm>
            <a:off x="1992871" y="2062277"/>
            <a:ext cx="7917009" cy="4433525"/>
          </a:xfrm>
          <a:prstGeom prst="rect">
            <a:avLst/>
          </a:prstGeom>
        </p:spPr>
      </p:pic>
    </p:spTree>
    <p:extLst>
      <p:ext uri="{BB962C8B-B14F-4D97-AF65-F5344CB8AC3E}">
        <p14:creationId xmlns:p14="http://schemas.microsoft.com/office/powerpoint/2010/main" val="224750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8808" y="0"/>
            <a:ext cx="3533192" cy="6857999"/>
          </a:xfrm>
        </p:spPr>
        <p:txBody>
          <a:bodyPr>
            <a:normAutofit fontScale="92500" lnSpcReduction="20000"/>
          </a:bodyPr>
          <a:lstStyle/>
          <a:p>
            <a:r>
              <a:rPr lang="en-US" dirty="0"/>
              <a:t>Certain man – You    and I</a:t>
            </a:r>
          </a:p>
          <a:p>
            <a:r>
              <a:rPr lang="en-US" dirty="0"/>
              <a:t>Thieves – Satan/World</a:t>
            </a:r>
          </a:p>
          <a:p>
            <a:r>
              <a:rPr lang="en-US" dirty="0"/>
              <a:t>Half dead – Alive physically/Dead spiritually</a:t>
            </a:r>
          </a:p>
          <a:p>
            <a:r>
              <a:rPr lang="en-US" dirty="0"/>
              <a:t>Priest – Religion</a:t>
            </a:r>
          </a:p>
          <a:p>
            <a:r>
              <a:rPr lang="en-US" dirty="0"/>
              <a:t>Levite – Law</a:t>
            </a:r>
          </a:p>
          <a:p>
            <a:r>
              <a:rPr lang="en-US" dirty="0"/>
              <a:t>Samaritan – Jesus</a:t>
            </a:r>
          </a:p>
          <a:p>
            <a:r>
              <a:rPr lang="en-US" dirty="0"/>
              <a:t>Bound up his wounds – Sin</a:t>
            </a:r>
          </a:p>
          <a:p>
            <a:r>
              <a:rPr lang="en-US" dirty="0"/>
              <a:t>Oil – Holy Spirit</a:t>
            </a:r>
          </a:p>
          <a:p>
            <a:r>
              <a:rPr lang="en-US" dirty="0"/>
              <a:t>Wine – Blood of Christ</a:t>
            </a:r>
          </a:p>
          <a:p>
            <a:r>
              <a:rPr lang="en-US" dirty="0"/>
              <a:t>Inn – Church</a:t>
            </a:r>
          </a:p>
          <a:p>
            <a:r>
              <a:rPr lang="en-US" dirty="0"/>
              <a:t>Repayment when the Samaritan returned – Rewards at the return of Christ</a:t>
            </a:r>
          </a:p>
          <a:p>
            <a:endParaRPr lang="en-US" dirty="0"/>
          </a:p>
          <a:p>
            <a:endParaRPr lang="en-US" dirty="0"/>
          </a:p>
        </p:txBody>
      </p:sp>
      <p:pic>
        <p:nvPicPr>
          <p:cNvPr id="2050" name="Picture 2" descr="Image result for the good samari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8"/>
            <a:ext cx="8658808" cy="68692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1763" y="137240"/>
            <a:ext cx="8126963" cy="646331"/>
          </a:xfrm>
          <a:prstGeom prst="rect">
            <a:avLst/>
          </a:prstGeom>
        </p:spPr>
        <p:txBody>
          <a:bodyPr wrap="square">
            <a:spAutoFit/>
          </a:bodyPr>
          <a:lstStyle/>
          <a:p>
            <a:r>
              <a:rPr lang="en-US" sz="3600" b="1" dirty="0">
                <a:solidFill>
                  <a:schemeClr val="bg1"/>
                </a:solidFill>
              </a:rPr>
              <a:t>The Parable of the Good Samaritan</a:t>
            </a:r>
          </a:p>
        </p:txBody>
      </p:sp>
    </p:spTree>
    <p:extLst>
      <p:ext uri="{BB962C8B-B14F-4D97-AF65-F5344CB8AC3E}">
        <p14:creationId xmlns:p14="http://schemas.microsoft.com/office/powerpoint/2010/main" val="24588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913419"/>
            <a:ext cx="6718300" cy="1325563"/>
          </a:xfrm>
        </p:spPr>
        <p:txBody>
          <a:bodyPr>
            <a:noAutofit/>
          </a:bodyPr>
          <a:lstStyle/>
          <a:p>
            <a:pPr algn="ctr"/>
            <a:r>
              <a:rPr lang="en-US" sz="4000" dirty="0"/>
              <a:t>The Bible is the Word of God, literally "God-breathed"             </a:t>
            </a:r>
            <a:r>
              <a:rPr lang="en-US" sz="4000" i="1" dirty="0"/>
              <a:t>(2 Timothy 3:16), </a:t>
            </a:r>
            <a:r>
              <a:rPr lang="en-US" sz="4000" dirty="0"/>
              <a:t>and we are commanded to read, study, and understand it through the use of good Bible study methods and always with the illumination of the Holy Spirit to guide us </a:t>
            </a:r>
            <a:r>
              <a:rPr lang="en-US" sz="4000" i="1" dirty="0"/>
              <a:t>(1 Corinthians 2:14).</a:t>
            </a:r>
          </a:p>
        </p:txBody>
      </p:sp>
      <p:pic>
        <p:nvPicPr>
          <p:cNvPr id="3" name="Picture 2"/>
          <p:cNvPicPr>
            <a:picLocks noChangeAspect="1"/>
          </p:cNvPicPr>
          <p:nvPr/>
        </p:nvPicPr>
        <p:blipFill>
          <a:blip r:embed="rId2"/>
          <a:stretch>
            <a:fillRect/>
          </a:stretch>
        </p:blipFill>
        <p:spPr>
          <a:xfrm>
            <a:off x="6896100" y="1599284"/>
            <a:ext cx="5162527" cy="34553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6300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4125"/>
            <a:ext cx="12026900" cy="1325563"/>
          </a:xfrm>
        </p:spPr>
        <p:txBody>
          <a:bodyPr>
            <a:normAutofit fontScale="90000"/>
          </a:bodyPr>
          <a:lstStyle/>
          <a:p>
            <a:pPr algn="ctr"/>
            <a:r>
              <a:rPr lang="en-US" dirty="0"/>
              <a:t>Our study of Scripture is greatly enhanced by maintaining diligence in the use of context because </a:t>
            </a:r>
            <a:r>
              <a:rPr lang="en-US"/>
              <a:t>it is easy </a:t>
            </a:r>
            <a:r>
              <a:rPr lang="en-US" dirty="0"/>
              <a:t>to come to wrong conclusions by taking phrases </a:t>
            </a:r>
            <a:br>
              <a:rPr lang="en-US" dirty="0"/>
            </a:br>
            <a:r>
              <a:rPr lang="en-US" dirty="0"/>
              <a:t>and verses out of context. </a:t>
            </a:r>
            <a:br>
              <a:rPr lang="en-US" dirty="0"/>
            </a:br>
            <a:br>
              <a:rPr lang="en-US" dirty="0"/>
            </a:br>
            <a:r>
              <a:rPr lang="en-US" dirty="0"/>
              <a:t>“Context is king” means that the context gives us a clear understanding and meaning of word, phrase and verse. </a:t>
            </a:r>
            <a:br>
              <a:rPr lang="en-US" dirty="0"/>
            </a:br>
            <a:br>
              <a:rPr lang="en-US" dirty="0"/>
            </a:br>
            <a:r>
              <a:rPr lang="en-US" dirty="0"/>
              <a:t>To ignore context is to put ourselves at a tremendous disadvantage in biblical interpretation and application.</a:t>
            </a:r>
          </a:p>
        </p:txBody>
      </p:sp>
    </p:spTree>
    <p:extLst>
      <p:ext uri="{BB962C8B-B14F-4D97-AF65-F5344CB8AC3E}">
        <p14:creationId xmlns:p14="http://schemas.microsoft.com/office/powerpoint/2010/main" val="292258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7" y="78798"/>
            <a:ext cx="10515600" cy="1325563"/>
          </a:xfrm>
        </p:spPr>
        <p:txBody>
          <a:bodyPr/>
          <a:lstStyle/>
          <a:p>
            <a:pPr algn="ctr"/>
            <a:r>
              <a:rPr lang="en-US" dirty="0">
                <a:solidFill>
                  <a:srgbClr val="FFFF00"/>
                </a:solidFill>
              </a:rPr>
              <a:t>How Satan perverts the Word of God</a:t>
            </a:r>
          </a:p>
        </p:txBody>
      </p:sp>
      <p:sp>
        <p:nvSpPr>
          <p:cNvPr id="3" name="Content Placeholder 2"/>
          <p:cNvSpPr>
            <a:spLocks noGrp="1"/>
          </p:cNvSpPr>
          <p:nvPr>
            <p:ph idx="1"/>
          </p:nvPr>
        </p:nvSpPr>
        <p:spPr>
          <a:xfrm>
            <a:off x="83127" y="2198688"/>
            <a:ext cx="7684655" cy="4486275"/>
          </a:xfrm>
        </p:spPr>
        <p:txBody>
          <a:bodyPr>
            <a:normAutofit/>
          </a:bodyPr>
          <a:lstStyle/>
          <a:p>
            <a:pPr marL="0" indent="0">
              <a:buNone/>
            </a:pPr>
            <a:r>
              <a:rPr lang="en-US" sz="3600" dirty="0"/>
              <a:t>1. Causing it to be mistranslated.</a:t>
            </a:r>
          </a:p>
          <a:p>
            <a:pPr marL="0" indent="0">
              <a:buNone/>
            </a:pPr>
            <a:r>
              <a:rPr lang="en-US" sz="3600" dirty="0"/>
              <a:t>2. Causing it to be misinterpreted. </a:t>
            </a:r>
          </a:p>
          <a:p>
            <a:pPr marL="0" indent="0">
              <a:buNone/>
            </a:pPr>
            <a:r>
              <a:rPr lang="en-US" sz="3600" dirty="0"/>
              <a:t>3. Causing it to be taken out of context.</a:t>
            </a:r>
          </a:p>
          <a:p>
            <a:pPr marL="0" indent="0">
              <a:buNone/>
            </a:pPr>
            <a:r>
              <a:rPr lang="en-US" sz="3600" dirty="0">
                <a:solidFill>
                  <a:srgbClr val="FFFF00"/>
                </a:solidFill>
              </a:rPr>
              <a:t>Next week: </a:t>
            </a:r>
          </a:p>
          <a:p>
            <a:pPr marL="0" indent="0">
              <a:buNone/>
            </a:pPr>
            <a:r>
              <a:rPr lang="en-US" sz="3600" dirty="0"/>
              <a:t>4. Overstressing one side of a doctrine     and ignoring the other side. </a:t>
            </a:r>
          </a:p>
          <a:p>
            <a:pPr marL="0" indent="0">
              <a:buNone/>
            </a:pPr>
            <a:r>
              <a:rPr lang="en-US" sz="3600" dirty="0"/>
              <a:t>5. Under stressing certain doctrines.</a:t>
            </a:r>
          </a:p>
        </p:txBody>
      </p:sp>
      <p:pic>
        <p:nvPicPr>
          <p:cNvPr id="1026" name="Picture 2" descr="http://3.bp.blogspot.com/-Pd8ZTuAMV5M/UyQKyKZQwoI/AAAAAAAAC6Y/0vh9s1tvS_Y/s1600/satan_perverts_scri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127" y="1505961"/>
            <a:ext cx="4390158" cy="27515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05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81002"/>
            <a:ext cx="7772400" cy="1981199"/>
          </a:xfrm>
        </p:spPr>
        <p:txBody>
          <a:bodyPr>
            <a:normAutofit/>
          </a:bodyPr>
          <a:lstStyle/>
          <a:p>
            <a:endParaRPr lang="en-US" sz="4800" i="1"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a:off x="1536959" y="0"/>
            <a:ext cx="9144000" cy="6858000"/>
          </a:xfrm>
          <a:prstGeom prst="rect">
            <a:avLst/>
          </a:prstGeom>
          <a:ln>
            <a:noFill/>
          </a:ln>
          <a:effectLst>
            <a:softEdge rad="112500"/>
          </a:effectLst>
        </p:spPr>
      </p:pic>
    </p:spTree>
    <p:extLst>
      <p:ext uri="{BB962C8B-B14F-4D97-AF65-F5344CB8AC3E}">
        <p14:creationId xmlns:p14="http://schemas.microsoft.com/office/powerpoint/2010/main" val="290797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979"/>
            <a:ext cx="10515600" cy="1325563"/>
          </a:xfrm>
        </p:spPr>
        <p:txBody>
          <a:bodyPr>
            <a:normAutofit/>
          </a:bodyPr>
          <a:lstStyle/>
          <a:p>
            <a:pPr algn="ctr"/>
            <a:r>
              <a:rPr lang="en-US" sz="4000" b="1" dirty="0">
                <a:solidFill>
                  <a:srgbClr val="FFFF00"/>
                </a:solidFill>
              </a:rPr>
              <a:t>Why Satan hates the Word of God</a:t>
            </a:r>
            <a:br>
              <a:rPr lang="en-US" sz="4000" dirty="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249382" y="1182254"/>
            <a:ext cx="11822546" cy="4800745"/>
          </a:xfrm>
        </p:spPr>
        <p:txBody>
          <a:bodyPr>
            <a:noAutofit/>
          </a:bodyPr>
          <a:lstStyle/>
          <a:p>
            <a:pPr marL="0" indent="0">
              <a:buNone/>
            </a:pPr>
            <a:r>
              <a:rPr lang="en-US" sz="3600" dirty="0"/>
              <a:t>1. Because GOD wrote it </a:t>
            </a:r>
            <a:r>
              <a:rPr lang="en-US" sz="3600" i="1" dirty="0"/>
              <a:t>“All Scripture is given by inspiration of God”</a:t>
            </a:r>
          </a:p>
          <a:p>
            <a:pPr marL="0" indent="0">
              <a:buNone/>
            </a:pPr>
            <a:r>
              <a:rPr lang="en-US" sz="3600" dirty="0"/>
              <a:t>2. Because it is true </a:t>
            </a:r>
            <a:r>
              <a:rPr lang="en-US" sz="3600" i="1" dirty="0"/>
              <a:t>“Thy Word is Truth”</a:t>
            </a:r>
          </a:p>
          <a:p>
            <a:pPr marL="0" indent="0">
              <a:buNone/>
            </a:pPr>
            <a:r>
              <a:rPr lang="en-US" sz="3600" dirty="0"/>
              <a:t>3. Because it saves souls </a:t>
            </a:r>
            <a:r>
              <a:rPr lang="en-US" sz="3600" i="1" dirty="0"/>
              <a:t>(1 Peter 1:23)</a:t>
            </a:r>
          </a:p>
          <a:p>
            <a:pPr marL="0" indent="0">
              <a:buNone/>
            </a:pPr>
            <a:r>
              <a:rPr lang="en-US" sz="3600" dirty="0"/>
              <a:t>4. Because it changes lives </a:t>
            </a:r>
            <a:r>
              <a:rPr lang="en-US" sz="3600" i="1" dirty="0"/>
              <a:t>(John 8:32)</a:t>
            </a:r>
          </a:p>
          <a:p>
            <a:pPr marL="0" indent="0">
              <a:buNone/>
            </a:pPr>
            <a:r>
              <a:rPr lang="en-US" sz="3600" dirty="0"/>
              <a:t>5. Satan is a LIAR and the father of lies </a:t>
            </a:r>
            <a:r>
              <a:rPr lang="en-US" sz="3600" i="1" dirty="0"/>
              <a:t>(John 8:44)</a:t>
            </a:r>
          </a:p>
          <a:p>
            <a:pPr marL="0" indent="0">
              <a:buNone/>
            </a:pPr>
            <a:r>
              <a:rPr lang="en-US" sz="3600" dirty="0"/>
              <a:t>6. Satan can’t stand the truth, because everything he does is based upon deception </a:t>
            </a:r>
            <a:r>
              <a:rPr lang="en-US" sz="3600" i="1" dirty="0"/>
              <a:t>(2 Thess. 2:8-11)</a:t>
            </a:r>
          </a:p>
          <a:p>
            <a:pPr marL="0" indent="0">
              <a:buNone/>
            </a:pPr>
            <a:r>
              <a:rPr lang="en-US" sz="3600" dirty="0"/>
              <a:t>7. And the truth of the Bible exposes him for who he is and     how he operates   </a:t>
            </a:r>
          </a:p>
          <a:p>
            <a:endParaRPr lang="en-US" sz="3600" dirty="0"/>
          </a:p>
        </p:txBody>
      </p:sp>
      <p:pic>
        <p:nvPicPr>
          <p:cNvPr id="4" name="Picture 3"/>
          <p:cNvPicPr>
            <a:picLocks noChangeAspect="1"/>
          </p:cNvPicPr>
          <p:nvPr/>
        </p:nvPicPr>
        <p:blipFill>
          <a:blip r:embed="rId2"/>
          <a:stretch>
            <a:fillRect/>
          </a:stretch>
        </p:blipFill>
        <p:spPr>
          <a:xfrm>
            <a:off x="9605818" y="1860694"/>
            <a:ext cx="2362632" cy="2362632"/>
          </a:xfrm>
          <a:prstGeom prst="rect">
            <a:avLst/>
          </a:prstGeom>
        </p:spPr>
      </p:pic>
    </p:spTree>
    <p:extLst>
      <p:ext uri="{BB962C8B-B14F-4D97-AF65-F5344CB8AC3E}">
        <p14:creationId xmlns:p14="http://schemas.microsoft.com/office/powerpoint/2010/main" val="5111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454" y="1194325"/>
            <a:ext cx="12188104" cy="5663675"/>
          </a:xfrm>
          <a:prstGeom prst="rect">
            <a:avLst/>
          </a:prstGeom>
        </p:spPr>
      </p:pic>
      <p:sp>
        <p:nvSpPr>
          <p:cNvPr id="3" name="Rectangle 2"/>
          <p:cNvSpPr/>
          <p:nvPr/>
        </p:nvSpPr>
        <p:spPr>
          <a:xfrm>
            <a:off x="385894" y="241076"/>
            <a:ext cx="11467750" cy="707886"/>
          </a:xfrm>
          <a:prstGeom prst="rect">
            <a:avLst/>
          </a:prstGeom>
        </p:spPr>
        <p:txBody>
          <a:bodyPr wrap="square">
            <a:spAutoFit/>
          </a:bodyPr>
          <a:lstStyle/>
          <a:p>
            <a:pPr algn="ctr"/>
            <a:r>
              <a:rPr lang="en-US" sz="4000" b="1" dirty="0">
                <a:solidFill>
                  <a:srgbClr val="FFFF00"/>
                </a:solidFill>
              </a:rPr>
              <a:t>Satan twist and corrupts the Word of God</a:t>
            </a:r>
            <a:endParaRPr lang="en-US" sz="4000" dirty="0"/>
          </a:p>
        </p:txBody>
      </p:sp>
    </p:spTree>
    <p:extLst>
      <p:ext uri="{BB962C8B-B14F-4D97-AF65-F5344CB8AC3E}">
        <p14:creationId xmlns:p14="http://schemas.microsoft.com/office/powerpoint/2010/main" val="220309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7" y="78798"/>
            <a:ext cx="10515600" cy="1325563"/>
          </a:xfrm>
        </p:spPr>
        <p:txBody>
          <a:bodyPr/>
          <a:lstStyle/>
          <a:p>
            <a:pPr algn="ctr"/>
            <a:r>
              <a:rPr lang="en-US" b="1" dirty="0">
                <a:solidFill>
                  <a:srgbClr val="FFFF00"/>
                </a:solidFill>
              </a:rPr>
              <a:t>How Satan perverts the Word of God</a:t>
            </a:r>
          </a:p>
        </p:txBody>
      </p:sp>
      <p:sp>
        <p:nvSpPr>
          <p:cNvPr id="3" name="Content Placeholder 2"/>
          <p:cNvSpPr>
            <a:spLocks noGrp="1"/>
          </p:cNvSpPr>
          <p:nvPr>
            <p:ph idx="1"/>
          </p:nvPr>
        </p:nvSpPr>
        <p:spPr>
          <a:xfrm>
            <a:off x="83127" y="2198688"/>
            <a:ext cx="7684655" cy="4486275"/>
          </a:xfrm>
        </p:spPr>
        <p:txBody>
          <a:bodyPr>
            <a:normAutofit/>
          </a:bodyPr>
          <a:lstStyle/>
          <a:p>
            <a:pPr marL="0" indent="0">
              <a:buNone/>
            </a:pPr>
            <a:r>
              <a:rPr lang="en-US" sz="3600" dirty="0"/>
              <a:t>1. Causing it to be mistranslated.</a:t>
            </a:r>
          </a:p>
          <a:p>
            <a:pPr marL="0" indent="0">
              <a:buNone/>
            </a:pPr>
            <a:r>
              <a:rPr lang="en-US" sz="3600" dirty="0"/>
              <a:t>2. Causing it to be misinterpreted. </a:t>
            </a:r>
          </a:p>
          <a:p>
            <a:pPr marL="0" indent="0">
              <a:buNone/>
            </a:pPr>
            <a:r>
              <a:rPr lang="en-US" sz="3600" dirty="0"/>
              <a:t>3. Causing it to be taken out of context. </a:t>
            </a:r>
          </a:p>
          <a:p>
            <a:pPr marL="0" indent="0">
              <a:buNone/>
            </a:pPr>
            <a:r>
              <a:rPr lang="en-US" sz="3600" dirty="0">
                <a:solidFill>
                  <a:srgbClr val="FFFF00"/>
                </a:solidFill>
              </a:rPr>
              <a:t>Next week:</a:t>
            </a:r>
          </a:p>
          <a:p>
            <a:pPr marL="0" indent="0">
              <a:buNone/>
            </a:pPr>
            <a:r>
              <a:rPr lang="en-US" sz="3600" dirty="0"/>
              <a:t>4. Overstressing one side of a doctrine     and ignoring the other side. </a:t>
            </a:r>
          </a:p>
          <a:p>
            <a:pPr marL="0" indent="0">
              <a:buNone/>
            </a:pPr>
            <a:r>
              <a:rPr lang="en-US" sz="3600" dirty="0"/>
              <a:t>5. Under stressing certain doctrines.</a:t>
            </a:r>
          </a:p>
        </p:txBody>
      </p:sp>
      <p:pic>
        <p:nvPicPr>
          <p:cNvPr id="1026" name="Picture 2" descr="http://3.bp.blogspot.com/-Pd8ZTuAMV5M/UyQKyKZQwoI/AAAAAAAAC6Y/0vh9s1tvS_Y/s1600/satan_perverts_scri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127" y="1505961"/>
            <a:ext cx="4390158" cy="27515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16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3636</Words>
  <Application>Microsoft Office PowerPoint</Application>
  <PresentationFormat>Widescreen</PresentationFormat>
  <Paragraphs>163</Paragraphs>
  <Slides>65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Calibri Light</vt:lpstr>
      <vt:lpstr>1_Office Theme</vt:lpstr>
      <vt:lpstr>PowerPoint Presentation</vt:lpstr>
      <vt:lpstr>Topics to be studied</vt:lpstr>
      <vt:lpstr>PowerPoint Presentation</vt:lpstr>
      <vt:lpstr>Satan imitates God?  </vt:lpstr>
      <vt:lpstr>Matthew 13:24-42</vt:lpstr>
      <vt:lpstr>Satan perverts the Word of God  (Part 4) </vt:lpstr>
      <vt:lpstr>Why Satan hates the Word of God </vt:lpstr>
      <vt:lpstr>PowerPoint Presentation</vt:lpstr>
      <vt:lpstr>How Satan perverts the Word of God</vt:lpstr>
      <vt:lpstr>1. Satan causes God’s Word to be mistranslated</vt:lpstr>
      <vt:lpstr>“For God is not the author of confusion, but of peace, as in all churches of the saints.”  ( 1 Cor. 14:33)</vt:lpstr>
      <vt:lpstr>Satan does not want you to believe in  the perseveration of the inspired Scriptures</vt:lpstr>
      <vt:lpstr>PowerPoint Presentation</vt:lpstr>
      <vt:lpstr>2. Satan causes God’s Word to be misinterpreted (2 Peter 1:15-21; 2:1-3)   </vt:lpstr>
      <vt:lpstr>PowerPoint Presentation</vt:lpstr>
      <vt:lpstr>“We have also a more sure word of prophecy; whereunto ye do well that ye take heed, as unto a light that shineth in a dark place, until the day dawn, and the day star arise in your hearts.”</vt:lpstr>
      <vt:lpstr>“Knowing this first, that no prophecy of the scripture is of any private interpretation. For the prophecy came not in old time by the will of man: but holy men of God spake as they were moved by the Holy Ghost.”</vt:lpstr>
      <vt:lpstr>“Knowing this first, that no prophecy of the scripture is of any private interpretation.”</vt:lpstr>
      <vt:lpstr>Verse 19 - The prophecies found in the Bible are  true, and shine like a light in darkness. </vt:lpstr>
      <vt:lpstr>Verse 20 - None of the prophecy, or interpretation of prophecy recorded in Scriptures were devised  by the prophet himself.  </vt:lpstr>
      <vt:lpstr>Verse 20 - While the prophet wrote the prophecy, he is not the author of either the prophecy or the interpretation of it. </vt:lpstr>
      <vt:lpstr>Verse 21 - The Holy Spirit is both author and interpreter of prophecies in the Bible,  not the prophet. </vt:lpstr>
      <vt:lpstr>Revelation</vt:lpstr>
      <vt:lpstr>PowerPoint Presentation</vt:lpstr>
      <vt:lpstr>PowerPoint Presentation</vt:lpstr>
      <vt:lpstr>PowerPoint Presentation</vt:lpstr>
      <vt:lpstr>Beware of those who would twist the meaning                              of Scripture on doctrinal issues.   The only way to know for sure when this is happening is         to be well educated in the Scriptures yourself.      2 Tim 2:15 “Study to show thyself approved unto God, a workman that needeth not to be ashamed, rightly dividing the word of truth.”      2 Tim 2:16 “But shun profane and vain babblings: for they will increase unto more ungodliness.” </vt:lpstr>
      <vt:lpstr>PowerPoint Presentation</vt:lpstr>
      <vt:lpstr>No Scripture in the Bible can have  its own private interpretation. </vt:lpstr>
      <vt:lpstr>We can’t give the Scripture our  own  private interpretation. </vt:lpstr>
      <vt:lpstr>We can’t take a Scripture and make it  say what you want it to say. </vt:lpstr>
      <vt:lpstr>This is what the cults do!  </vt:lpstr>
      <vt:lpstr>There must always be another Scripture  to support your interpretation.  </vt:lpstr>
      <vt:lpstr>Although there are verses in the Bible that can interpret themselves, there will always be other verses that will support and confirm the interpretation of those verses. </vt:lpstr>
      <vt:lpstr>The Holy Spirit gave the Scripture through  holy men who transcribed it  (2 Peter 1:21) </vt:lpstr>
      <vt:lpstr>PowerPoint Presentation</vt:lpstr>
      <vt:lpstr>The Holy Spirit gives Illumination of Scripture (Matt.16:10-17 ; John 16:13; Eph. 1:17-18; II Cor. 4:1-6)</vt:lpstr>
      <vt:lpstr>PowerPoint Presentation</vt:lpstr>
      <vt:lpstr>PowerPoint Presentation</vt:lpstr>
      <vt:lpstr>3. Satan causes God’s Word to be taken out of Context</vt:lpstr>
      <vt:lpstr>PowerPoint Presentation</vt:lpstr>
      <vt:lpstr>Understanding context requires five  basic principles of interpretation</vt:lpstr>
      <vt:lpstr>PowerPoint Presentation</vt:lpstr>
      <vt:lpstr> </vt:lpstr>
      <vt:lpstr>Examples of taking verses out of context (Taking phrases and verses out of context always leads to misunderstanding)</vt:lpstr>
      <vt:lpstr>Does (Matthew 7:1) mean that we should never pass judgment? “Judge not, that ye be not judged. For with what judgment ye judge, ye shall be judged: and with what measure ye mete, it shall be measured to you again.” </vt:lpstr>
      <vt:lpstr>John 7:24 “Judge not according to the appearance, but judge righteous judgment.” </vt:lpstr>
      <vt:lpstr>PowerPoint Presentation</vt:lpstr>
      <vt:lpstr>PowerPoint Presentation</vt:lpstr>
      <vt:lpstr>PowerPoint Presentation</vt:lpstr>
      <vt:lpstr>PowerPoint Presentation</vt:lpstr>
      <vt:lpstr>PowerPoint Presentation</vt:lpstr>
      <vt:lpstr>Philippians 3:10-14</vt:lpstr>
      <vt:lpstr>PowerPoint Presentation</vt:lpstr>
      <vt:lpstr>PowerPoint Presentation</vt:lpstr>
      <vt:lpstr>Deut. 25:4 “Thou shalt not muzzle the ox when he treadeth out the corn.”</vt:lpstr>
      <vt:lpstr>PowerPoint Presentation</vt:lpstr>
      <vt:lpstr>PowerPoint Presentation</vt:lpstr>
      <vt:lpstr> (1 Tim. 5:18) “For the scripture saith, Thou shalt not muzzle the ox that treadeth out the corn. And, The labourer is worthy of his reward.”</vt:lpstr>
      <vt:lpstr>One interpretation many applications</vt:lpstr>
      <vt:lpstr>PowerPoint Presentation</vt:lpstr>
      <vt:lpstr>The Bible is the Word of God, literally "God-breathed"             (2 Timothy 3:16), and we are commanded to read, study, and understand it through the use of good Bible study methods and always with the illumination of the Holy Spirit to guide us (1 Corinthians 2:14).</vt:lpstr>
      <vt:lpstr>Our study of Scripture is greatly enhanced by maintaining diligence in the use of context because it is easy to come to wrong conclusions by taking phrases  and verses out of context.   “Context is king” means that the context gives us a clear understanding and meaning of word, phrase and verse.   To ignore context is to put ourselves at a tremendous disadvantage in biblical interpretation and application.</vt:lpstr>
      <vt:lpstr>How Satan perverts the Word of God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22</cp:revision>
  <dcterms:created xsi:type="dcterms:W3CDTF">2016-10-11T12:36:35Z</dcterms:created>
  <dcterms:modified xsi:type="dcterms:W3CDTF">2016-10-12T21:21:00Z</dcterms:modified>
</cp:coreProperties>
</file>