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7" r:id="rId2"/>
    <p:sldId id="258" r:id="rId3"/>
    <p:sldId id="259" r:id="rId4"/>
    <p:sldId id="260" r:id="rId5"/>
    <p:sldId id="261" r:id="rId6"/>
    <p:sldId id="262" r:id="rId7"/>
    <p:sldId id="325" r:id="rId8"/>
    <p:sldId id="271" r:id="rId9"/>
    <p:sldId id="269" r:id="rId10"/>
    <p:sldId id="270" r:id="rId11"/>
    <p:sldId id="326" r:id="rId12"/>
    <p:sldId id="324" r:id="rId13"/>
    <p:sldId id="327" r:id="rId14"/>
    <p:sldId id="272" r:id="rId15"/>
    <p:sldId id="275" r:id="rId16"/>
    <p:sldId id="274" r:id="rId17"/>
    <p:sldId id="276" r:id="rId18"/>
    <p:sldId id="280" r:id="rId19"/>
    <p:sldId id="287" r:id="rId20"/>
    <p:sldId id="288" r:id="rId21"/>
    <p:sldId id="289" r:id="rId22"/>
    <p:sldId id="290" r:id="rId23"/>
    <p:sldId id="291" r:id="rId24"/>
    <p:sldId id="293" r:id="rId25"/>
    <p:sldId id="294" r:id="rId26"/>
    <p:sldId id="295" r:id="rId27"/>
    <p:sldId id="296" r:id="rId28"/>
    <p:sldId id="297" r:id="rId29"/>
    <p:sldId id="298" r:id="rId30"/>
    <p:sldId id="331" r:id="rId31"/>
    <p:sldId id="329" r:id="rId32"/>
    <p:sldId id="330" r:id="rId33"/>
    <p:sldId id="332"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27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0ED09-17E5-4322-9819-A8163FD7035E}" type="datetimeFigureOut">
              <a:rPr lang="en-US" smtClean="0"/>
              <a:t>10/5/2016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4AC73-7DD3-4CBD-A030-4D07036DE977}" type="slidenum">
              <a:rPr lang="en-US" smtClean="0"/>
              <a:t>‹#›</a:t>
            </a:fld>
            <a:endParaRPr lang="en-US"/>
          </a:p>
        </p:txBody>
      </p:sp>
    </p:spTree>
    <p:extLst>
      <p:ext uri="{BB962C8B-B14F-4D97-AF65-F5344CB8AC3E}">
        <p14:creationId xmlns:p14="http://schemas.microsoft.com/office/powerpoint/2010/main" val="270914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405895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25</a:t>
            </a:fld>
            <a:endParaRPr lang="en-US" dirty="0"/>
          </a:p>
        </p:txBody>
      </p:sp>
    </p:spTree>
    <p:extLst>
      <p:ext uri="{BB962C8B-B14F-4D97-AF65-F5344CB8AC3E}">
        <p14:creationId xmlns:p14="http://schemas.microsoft.com/office/powerpoint/2010/main" val="293876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26</a:t>
            </a:fld>
            <a:endParaRPr lang="en-US" dirty="0"/>
          </a:p>
        </p:txBody>
      </p:sp>
    </p:spTree>
    <p:extLst>
      <p:ext uri="{BB962C8B-B14F-4D97-AF65-F5344CB8AC3E}">
        <p14:creationId xmlns:p14="http://schemas.microsoft.com/office/powerpoint/2010/main" val="24155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29</a:t>
            </a:fld>
            <a:endParaRPr lang="en-US" dirty="0"/>
          </a:p>
        </p:txBody>
      </p:sp>
    </p:spTree>
    <p:extLst>
      <p:ext uri="{BB962C8B-B14F-4D97-AF65-F5344CB8AC3E}">
        <p14:creationId xmlns:p14="http://schemas.microsoft.com/office/powerpoint/2010/main" val="304466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34</a:t>
            </a:fld>
            <a:endParaRPr lang="en-US" dirty="0"/>
          </a:p>
        </p:txBody>
      </p:sp>
    </p:spTree>
    <p:extLst>
      <p:ext uri="{BB962C8B-B14F-4D97-AF65-F5344CB8AC3E}">
        <p14:creationId xmlns:p14="http://schemas.microsoft.com/office/powerpoint/2010/main" val="1479276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35</a:t>
            </a:fld>
            <a:endParaRPr lang="en-US" dirty="0"/>
          </a:p>
        </p:txBody>
      </p:sp>
    </p:spTree>
    <p:extLst>
      <p:ext uri="{BB962C8B-B14F-4D97-AF65-F5344CB8AC3E}">
        <p14:creationId xmlns:p14="http://schemas.microsoft.com/office/powerpoint/2010/main" val="2023934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36</a:t>
            </a:fld>
            <a:endParaRPr lang="en-US" dirty="0"/>
          </a:p>
        </p:txBody>
      </p:sp>
    </p:spTree>
    <p:extLst>
      <p:ext uri="{BB962C8B-B14F-4D97-AF65-F5344CB8AC3E}">
        <p14:creationId xmlns:p14="http://schemas.microsoft.com/office/powerpoint/2010/main" val="289500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37</a:t>
            </a:fld>
            <a:endParaRPr lang="en-US" dirty="0"/>
          </a:p>
        </p:txBody>
      </p:sp>
    </p:spTree>
    <p:extLst>
      <p:ext uri="{BB962C8B-B14F-4D97-AF65-F5344CB8AC3E}">
        <p14:creationId xmlns:p14="http://schemas.microsoft.com/office/powerpoint/2010/main" val="2772232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38</a:t>
            </a:fld>
            <a:endParaRPr lang="en-US" dirty="0"/>
          </a:p>
        </p:txBody>
      </p:sp>
    </p:spTree>
    <p:extLst>
      <p:ext uri="{BB962C8B-B14F-4D97-AF65-F5344CB8AC3E}">
        <p14:creationId xmlns:p14="http://schemas.microsoft.com/office/powerpoint/2010/main" val="1399142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39</a:t>
            </a:fld>
            <a:endParaRPr lang="en-US" dirty="0"/>
          </a:p>
        </p:txBody>
      </p:sp>
    </p:spTree>
    <p:extLst>
      <p:ext uri="{BB962C8B-B14F-4D97-AF65-F5344CB8AC3E}">
        <p14:creationId xmlns:p14="http://schemas.microsoft.com/office/powerpoint/2010/main" val="50528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40</a:t>
            </a:fld>
            <a:endParaRPr lang="en-US" dirty="0"/>
          </a:p>
        </p:txBody>
      </p:sp>
    </p:spTree>
    <p:extLst>
      <p:ext uri="{BB962C8B-B14F-4D97-AF65-F5344CB8AC3E}">
        <p14:creationId xmlns:p14="http://schemas.microsoft.com/office/powerpoint/2010/main" val="61535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14</a:t>
            </a:fld>
            <a:endParaRPr lang="en-US" dirty="0"/>
          </a:p>
        </p:txBody>
      </p:sp>
    </p:spTree>
    <p:extLst>
      <p:ext uri="{BB962C8B-B14F-4D97-AF65-F5344CB8AC3E}">
        <p14:creationId xmlns:p14="http://schemas.microsoft.com/office/powerpoint/2010/main" val="3715026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41</a:t>
            </a:fld>
            <a:endParaRPr lang="en-US" dirty="0"/>
          </a:p>
        </p:txBody>
      </p:sp>
    </p:spTree>
    <p:extLst>
      <p:ext uri="{BB962C8B-B14F-4D97-AF65-F5344CB8AC3E}">
        <p14:creationId xmlns:p14="http://schemas.microsoft.com/office/powerpoint/2010/main" val="915355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42</a:t>
            </a:fld>
            <a:endParaRPr lang="en-US" dirty="0"/>
          </a:p>
        </p:txBody>
      </p:sp>
    </p:spTree>
    <p:extLst>
      <p:ext uri="{BB962C8B-B14F-4D97-AF65-F5344CB8AC3E}">
        <p14:creationId xmlns:p14="http://schemas.microsoft.com/office/powerpoint/2010/main" val="350663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43</a:t>
            </a:fld>
            <a:endParaRPr lang="en-US" dirty="0"/>
          </a:p>
        </p:txBody>
      </p:sp>
    </p:spTree>
    <p:extLst>
      <p:ext uri="{BB962C8B-B14F-4D97-AF65-F5344CB8AC3E}">
        <p14:creationId xmlns:p14="http://schemas.microsoft.com/office/powerpoint/2010/main" val="1707528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44</a:t>
            </a:fld>
            <a:endParaRPr lang="en-US" dirty="0"/>
          </a:p>
        </p:txBody>
      </p:sp>
    </p:spTree>
    <p:extLst>
      <p:ext uri="{BB962C8B-B14F-4D97-AF65-F5344CB8AC3E}">
        <p14:creationId xmlns:p14="http://schemas.microsoft.com/office/powerpoint/2010/main" val="3594617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45</a:t>
            </a:fld>
            <a:endParaRPr lang="en-US" dirty="0"/>
          </a:p>
        </p:txBody>
      </p:sp>
    </p:spTree>
    <p:extLst>
      <p:ext uri="{BB962C8B-B14F-4D97-AF65-F5344CB8AC3E}">
        <p14:creationId xmlns:p14="http://schemas.microsoft.com/office/powerpoint/2010/main" val="234418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46</a:t>
            </a:fld>
            <a:endParaRPr lang="en-US" dirty="0"/>
          </a:p>
        </p:txBody>
      </p:sp>
    </p:spTree>
    <p:extLst>
      <p:ext uri="{BB962C8B-B14F-4D97-AF65-F5344CB8AC3E}">
        <p14:creationId xmlns:p14="http://schemas.microsoft.com/office/powerpoint/2010/main" val="1746583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47</a:t>
            </a:fld>
            <a:endParaRPr lang="en-US" dirty="0"/>
          </a:p>
        </p:txBody>
      </p:sp>
    </p:spTree>
    <p:extLst>
      <p:ext uri="{BB962C8B-B14F-4D97-AF65-F5344CB8AC3E}">
        <p14:creationId xmlns:p14="http://schemas.microsoft.com/office/powerpoint/2010/main" val="4140681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48</a:t>
            </a:fld>
            <a:endParaRPr lang="en-US" dirty="0"/>
          </a:p>
        </p:txBody>
      </p:sp>
    </p:spTree>
    <p:extLst>
      <p:ext uri="{BB962C8B-B14F-4D97-AF65-F5344CB8AC3E}">
        <p14:creationId xmlns:p14="http://schemas.microsoft.com/office/powerpoint/2010/main" val="202528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49</a:t>
            </a:fld>
            <a:endParaRPr lang="en-US" dirty="0"/>
          </a:p>
        </p:txBody>
      </p:sp>
    </p:spTree>
    <p:extLst>
      <p:ext uri="{BB962C8B-B14F-4D97-AF65-F5344CB8AC3E}">
        <p14:creationId xmlns:p14="http://schemas.microsoft.com/office/powerpoint/2010/main" val="3027643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50</a:t>
            </a:fld>
            <a:endParaRPr lang="en-US" dirty="0"/>
          </a:p>
        </p:txBody>
      </p:sp>
    </p:spTree>
    <p:extLst>
      <p:ext uri="{BB962C8B-B14F-4D97-AF65-F5344CB8AC3E}">
        <p14:creationId xmlns:p14="http://schemas.microsoft.com/office/powerpoint/2010/main" val="195036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17</a:t>
            </a:fld>
            <a:endParaRPr lang="en-US" dirty="0"/>
          </a:p>
        </p:txBody>
      </p:sp>
    </p:spTree>
    <p:extLst>
      <p:ext uri="{BB962C8B-B14F-4D97-AF65-F5344CB8AC3E}">
        <p14:creationId xmlns:p14="http://schemas.microsoft.com/office/powerpoint/2010/main" val="2353658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51</a:t>
            </a:fld>
            <a:endParaRPr lang="en-US" dirty="0"/>
          </a:p>
        </p:txBody>
      </p:sp>
    </p:spTree>
    <p:extLst>
      <p:ext uri="{BB962C8B-B14F-4D97-AF65-F5344CB8AC3E}">
        <p14:creationId xmlns:p14="http://schemas.microsoft.com/office/powerpoint/2010/main" val="592899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52</a:t>
            </a:fld>
            <a:endParaRPr lang="en-US" dirty="0"/>
          </a:p>
        </p:txBody>
      </p:sp>
    </p:spTree>
    <p:extLst>
      <p:ext uri="{BB962C8B-B14F-4D97-AF65-F5344CB8AC3E}">
        <p14:creationId xmlns:p14="http://schemas.microsoft.com/office/powerpoint/2010/main" val="367490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53</a:t>
            </a:fld>
            <a:endParaRPr lang="en-US" dirty="0"/>
          </a:p>
        </p:txBody>
      </p:sp>
    </p:spTree>
    <p:extLst>
      <p:ext uri="{BB962C8B-B14F-4D97-AF65-F5344CB8AC3E}">
        <p14:creationId xmlns:p14="http://schemas.microsoft.com/office/powerpoint/2010/main" val="1493140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54</a:t>
            </a:fld>
            <a:endParaRPr lang="en-US" dirty="0"/>
          </a:p>
        </p:txBody>
      </p:sp>
    </p:spTree>
    <p:extLst>
      <p:ext uri="{BB962C8B-B14F-4D97-AF65-F5344CB8AC3E}">
        <p14:creationId xmlns:p14="http://schemas.microsoft.com/office/powerpoint/2010/main" val="1990929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55</a:t>
            </a:fld>
            <a:endParaRPr lang="en-US" dirty="0"/>
          </a:p>
        </p:txBody>
      </p:sp>
    </p:spTree>
    <p:extLst>
      <p:ext uri="{BB962C8B-B14F-4D97-AF65-F5344CB8AC3E}">
        <p14:creationId xmlns:p14="http://schemas.microsoft.com/office/powerpoint/2010/main" val="2280858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56</a:t>
            </a:fld>
            <a:endParaRPr lang="en-US" dirty="0"/>
          </a:p>
        </p:txBody>
      </p:sp>
    </p:spTree>
    <p:extLst>
      <p:ext uri="{BB962C8B-B14F-4D97-AF65-F5344CB8AC3E}">
        <p14:creationId xmlns:p14="http://schemas.microsoft.com/office/powerpoint/2010/main" val="284644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57</a:t>
            </a:fld>
            <a:endParaRPr lang="en-US" dirty="0"/>
          </a:p>
        </p:txBody>
      </p:sp>
    </p:spTree>
    <p:extLst>
      <p:ext uri="{BB962C8B-B14F-4D97-AF65-F5344CB8AC3E}">
        <p14:creationId xmlns:p14="http://schemas.microsoft.com/office/powerpoint/2010/main" val="3667988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58</a:t>
            </a:fld>
            <a:endParaRPr lang="en-US" dirty="0"/>
          </a:p>
        </p:txBody>
      </p:sp>
    </p:spTree>
    <p:extLst>
      <p:ext uri="{BB962C8B-B14F-4D97-AF65-F5344CB8AC3E}">
        <p14:creationId xmlns:p14="http://schemas.microsoft.com/office/powerpoint/2010/main" val="332635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18</a:t>
            </a:fld>
            <a:endParaRPr lang="en-US" dirty="0"/>
          </a:p>
        </p:txBody>
      </p:sp>
    </p:spTree>
    <p:extLst>
      <p:ext uri="{BB962C8B-B14F-4D97-AF65-F5344CB8AC3E}">
        <p14:creationId xmlns:p14="http://schemas.microsoft.com/office/powerpoint/2010/main" val="24847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20</a:t>
            </a:fld>
            <a:endParaRPr lang="en-US" dirty="0"/>
          </a:p>
        </p:txBody>
      </p:sp>
    </p:spTree>
    <p:extLst>
      <p:ext uri="{BB962C8B-B14F-4D97-AF65-F5344CB8AC3E}">
        <p14:creationId xmlns:p14="http://schemas.microsoft.com/office/powerpoint/2010/main" val="384047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21</a:t>
            </a:fld>
            <a:endParaRPr lang="en-US" dirty="0"/>
          </a:p>
        </p:txBody>
      </p:sp>
    </p:spTree>
    <p:extLst>
      <p:ext uri="{BB962C8B-B14F-4D97-AF65-F5344CB8AC3E}">
        <p14:creationId xmlns:p14="http://schemas.microsoft.com/office/powerpoint/2010/main" val="32217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22</a:t>
            </a:fld>
            <a:endParaRPr lang="en-US" dirty="0"/>
          </a:p>
        </p:txBody>
      </p:sp>
    </p:spTree>
    <p:extLst>
      <p:ext uri="{BB962C8B-B14F-4D97-AF65-F5344CB8AC3E}">
        <p14:creationId xmlns:p14="http://schemas.microsoft.com/office/powerpoint/2010/main" val="15743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23</a:t>
            </a:fld>
            <a:endParaRPr lang="en-US" dirty="0"/>
          </a:p>
        </p:txBody>
      </p:sp>
    </p:spTree>
    <p:extLst>
      <p:ext uri="{BB962C8B-B14F-4D97-AF65-F5344CB8AC3E}">
        <p14:creationId xmlns:p14="http://schemas.microsoft.com/office/powerpoint/2010/main" val="2621270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24</a:t>
            </a:fld>
            <a:endParaRPr lang="en-US" dirty="0"/>
          </a:p>
        </p:txBody>
      </p:sp>
    </p:spTree>
    <p:extLst>
      <p:ext uri="{BB962C8B-B14F-4D97-AF65-F5344CB8AC3E}">
        <p14:creationId xmlns:p14="http://schemas.microsoft.com/office/powerpoint/2010/main" val="128231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BE93C5-D424-4F8B-809E-737850E89F89}"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300718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BE93C5-D424-4F8B-809E-737850E89F89}"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298960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BE93C5-D424-4F8B-809E-737850E89F89}"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420132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BE93C5-D424-4F8B-809E-737850E89F89}"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332724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BE93C5-D424-4F8B-809E-737850E89F89}"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257474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BE93C5-D424-4F8B-809E-737850E89F89}"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246393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BE93C5-D424-4F8B-809E-737850E89F89}" type="datetimeFigureOut">
              <a:rPr lang="en-US" smtClean="0"/>
              <a:t>10/5/2016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1514545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BE93C5-D424-4F8B-809E-737850E89F89}" type="datetimeFigureOut">
              <a:rPr lang="en-US" smtClean="0"/>
              <a:t>10/5/2016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247552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E93C5-D424-4F8B-809E-737850E89F89}" type="datetimeFigureOut">
              <a:rPr lang="en-US" smtClean="0"/>
              <a:t>10/5/2016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111832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E93C5-D424-4F8B-809E-737850E89F89}"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155706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E93C5-D424-4F8B-809E-737850E89F89}"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9128C-BF05-4B28-A21C-81B4467F35F3}" type="slidenum">
              <a:rPr lang="en-US" smtClean="0"/>
              <a:t>‹#›</a:t>
            </a:fld>
            <a:endParaRPr lang="en-US"/>
          </a:p>
        </p:txBody>
      </p:sp>
    </p:spTree>
    <p:extLst>
      <p:ext uri="{BB962C8B-B14F-4D97-AF65-F5344CB8AC3E}">
        <p14:creationId xmlns:p14="http://schemas.microsoft.com/office/powerpoint/2010/main" val="30342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E93C5-D424-4F8B-809E-737850E89F89}" type="datetimeFigureOut">
              <a:rPr lang="en-US" smtClean="0"/>
              <a:t>10/5/2016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9128C-BF05-4B28-A21C-81B4467F35F3}" type="slidenum">
              <a:rPr lang="en-US" smtClean="0"/>
              <a:t>‹#›</a:t>
            </a:fld>
            <a:endParaRPr lang="en-US"/>
          </a:p>
        </p:txBody>
      </p:sp>
    </p:spTree>
    <p:extLst>
      <p:ext uri="{BB962C8B-B14F-4D97-AF65-F5344CB8AC3E}">
        <p14:creationId xmlns:p14="http://schemas.microsoft.com/office/powerpoint/2010/main" val="13569973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2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2" y="0"/>
            <a:ext cx="11850255" cy="1325563"/>
          </a:xfrm>
        </p:spPr>
        <p:txBody>
          <a:bodyPr>
            <a:normAutofit/>
          </a:bodyPr>
          <a:lstStyle/>
          <a:p>
            <a:pPr algn="ctr"/>
            <a:r>
              <a:rPr lang="en-US" sz="4000" dirty="0">
                <a:solidFill>
                  <a:srgbClr val="FFFF00"/>
                </a:solidFill>
              </a:rPr>
              <a:t>Satan does not want you to believe in </a:t>
            </a:r>
            <a:br>
              <a:rPr lang="en-US" sz="4000" dirty="0">
                <a:solidFill>
                  <a:srgbClr val="FFFF00"/>
                </a:solidFill>
              </a:rPr>
            </a:br>
            <a:r>
              <a:rPr lang="en-US" sz="4000" dirty="0">
                <a:solidFill>
                  <a:srgbClr val="FFFF00"/>
                </a:solidFill>
              </a:rPr>
              <a:t>the perseveration of the </a:t>
            </a:r>
            <a:r>
              <a:rPr lang="en-US" sz="4000" dirty="0" err="1">
                <a:solidFill>
                  <a:srgbClr val="FFFF00"/>
                </a:solidFill>
              </a:rPr>
              <a:t>inspiried</a:t>
            </a:r>
            <a:r>
              <a:rPr lang="en-US" sz="4000" dirty="0">
                <a:solidFill>
                  <a:srgbClr val="FFFF00"/>
                </a:solidFill>
              </a:rPr>
              <a:t> Scriptures</a:t>
            </a:r>
          </a:p>
        </p:txBody>
      </p:sp>
      <p:sp>
        <p:nvSpPr>
          <p:cNvPr id="3" name="Content Placeholder 2"/>
          <p:cNvSpPr>
            <a:spLocks noGrp="1"/>
          </p:cNvSpPr>
          <p:nvPr>
            <p:ph idx="1"/>
          </p:nvPr>
        </p:nvSpPr>
        <p:spPr>
          <a:xfrm>
            <a:off x="0" y="1520449"/>
            <a:ext cx="12192000" cy="5532437"/>
          </a:xfrm>
        </p:spPr>
        <p:txBody>
          <a:bodyPr>
            <a:normAutofit lnSpcReduction="10000"/>
          </a:bodyPr>
          <a:lstStyle/>
          <a:p>
            <a:r>
              <a:rPr lang="en-US" sz="3200" i="1" dirty="0"/>
              <a:t>“The words of the Lord are pure words: as silver tried in a furnace of earth, purified seven times. Thou shalt keep them, O Lord, thou shalt preserve them from this generation forever…The counsel of the Lord </a:t>
            </a:r>
            <a:r>
              <a:rPr lang="en-US" sz="3200" i="1" dirty="0" err="1"/>
              <a:t>standeth</a:t>
            </a:r>
            <a:r>
              <a:rPr lang="en-US" sz="3200" i="1" dirty="0"/>
              <a:t> forever, the thoughts of his heart to all generations…His truth </a:t>
            </a:r>
            <a:r>
              <a:rPr lang="en-US" sz="3200" i="1" dirty="0" err="1"/>
              <a:t>endureth</a:t>
            </a:r>
            <a:r>
              <a:rPr lang="en-US" sz="3200" i="1" dirty="0"/>
              <a:t> to all generations…forever, O Lord, thy word is settled in heaven, thy faithfulness is unto all generations…The grass </a:t>
            </a:r>
            <a:r>
              <a:rPr lang="en-US" sz="3200" i="1" dirty="0" err="1"/>
              <a:t>withereth</a:t>
            </a:r>
            <a:r>
              <a:rPr lang="en-US" sz="3200" i="1" dirty="0"/>
              <a:t>, the flower </a:t>
            </a:r>
            <a:r>
              <a:rPr lang="en-US" sz="3200" i="1" dirty="0" err="1"/>
              <a:t>fadeth</a:t>
            </a:r>
            <a:r>
              <a:rPr lang="en-US" sz="3200" i="1" dirty="0"/>
              <a:t>, but the word of our God shall stand forever…but the word of the Lord </a:t>
            </a:r>
            <a:r>
              <a:rPr lang="en-US" sz="3200" i="1" dirty="0" err="1"/>
              <a:t>endureth</a:t>
            </a:r>
            <a:r>
              <a:rPr lang="en-US" sz="3200" i="1" dirty="0"/>
              <a:t> forever…”</a:t>
            </a:r>
            <a:endParaRPr lang="en-US" sz="3200" dirty="0"/>
          </a:p>
          <a:p>
            <a:r>
              <a:rPr lang="en-US" sz="3200" i="1" dirty="0"/>
              <a:t>“For verily I say unto you. Till heaven and earth pass, one jot or one tittle shall in no wise pass from the law, till all be fulfilled…Heaven and earth shall pass away but my words shall not pass away…It is easier for heaven and earth to pass, than one tittle of the law to fail...The scriptures cannot be broken…”</a:t>
            </a:r>
            <a:endParaRPr lang="en-US" sz="3200" dirty="0"/>
          </a:p>
          <a:p>
            <a:endParaRPr lang="en-US" sz="3200" i="1" dirty="0"/>
          </a:p>
        </p:txBody>
      </p:sp>
    </p:spTree>
    <p:extLst>
      <p:ext uri="{BB962C8B-B14F-4D97-AF65-F5344CB8AC3E}">
        <p14:creationId xmlns:p14="http://schemas.microsoft.com/office/powerpoint/2010/main" val="315723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414" y="659219"/>
            <a:ext cx="5601586" cy="4997303"/>
          </a:xfrm>
        </p:spPr>
        <p:txBody>
          <a:bodyPr>
            <a:normAutofit/>
          </a:bodyPr>
          <a:lstStyle/>
          <a:p>
            <a:pPr algn="ctr"/>
            <a:r>
              <a:rPr lang="en-US" i="1" dirty="0"/>
              <a:t>“You don’t have the inspired, infallible, inerrant, preserved Word of God.”</a:t>
            </a:r>
          </a:p>
        </p:txBody>
      </p:sp>
      <p:pic>
        <p:nvPicPr>
          <p:cNvPr id="3" name="Picture 2"/>
          <p:cNvPicPr>
            <a:picLocks noChangeAspect="1"/>
          </p:cNvPicPr>
          <p:nvPr/>
        </p:nvPicPr>
        <p:blipFill>
          <a:blip r:embed="rId2"/>
          <a:stretch>
            <a:fillRect/>
          </a:stretch>
        </p:blipFill>
        <p:spPr>
          <a:xfrm>
            <a:off x="0" y="6884"/>
            <a:ext cx="6719777" cy="6897151"/>
          </a:xfrm>
          <a:prstGeom prst="rect">
            <a:avLst/>
          </a:prstGeom>
        </p:spPr>
      </p:pic>
    </p:spTree>
    <p:extLst>
      <p:ext uri="{BB962C8B-B14F-4D97-AF65-F5344CB8AC3E}">
        <p14:creationId xmlns:p14="http://schemas.microsoft.com/office/powerpoint/2010/main" val="334711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10" y="0"/>
            <a:ext cx="11905672" cy="1325563"/>
          </a:xfrm>
        </p:spPr>
        <p:txBody>
          <a:bodyPr/>
          <a:lstStyle/>
          <a:p>
            <a:pPr algn="ctr"/>
            <a:r>
              <a:rPr lang="en-US" b="1" dirty="0"/>
              <a:t>As an imitator of God he has </a:t>
            </a:r>
            <a:br>
              <a:rPr lang="en-US" b="1" dirty="0"/>
            </a:br>
            <a:r>
              <a:rPr lang="en-US" b="1" dirty="0"/>
              <a:t>even published his own bible</a:t>
            </a:r>
            <a:endParaRPr lang="en-US" dirty="0"/>
          </a:p>
        </p:txBody>
      </p:sp>
      <p:pic>
        <p:nvPicPr>
          <p:cNvPr id="4098" name="Picture 2" descr="http://41.media.tumblr.com/893d0a5682344e8f83ce6f04ddc6286d/tumblr_nnjck8CcEe1qj0uf2o1_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5" y="1551964"/>
            <a:ext cx="6739387" cy="514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655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04766" cy="1345474"/>
          </a:xfrm>
        </p:spPr>
        <p:txBody>
          <a:bodyPr>
            <a:normAutofit/>
          </a:bodyPr>
          <a:lstStyle/>
          <a:p>
            <a:pPr algn="ctr"/>
            <a:br>
              <a:rPr lang="en-US" dirty="0"/>
            </a:br>
            <a:r>
              <a:rPr lang="en-US" dirty="0"/>
              <a:t>Satan has published many translations of the Bible</a:t>
            </a:r>
          </a:p>
        </p:txBody>
      </p:sp>
      <p:pic>
        <p:nvPicPr>
          <p:cNvPr id="4" name="Picture 3"/>
          <p:cNvPicPr>
            <a:picLocks noChangeAspect="1"/>
          </p:cNvPicPr>
          <p:nvPr/>
        </p:nvPicPr>
        <p:blipFill>
          <a:blip r:embed="rId2"/>
          <a:stretch>
            <a:fillRect/>
          </a:stretch>
        </p:blipFill>
        <p:spPr>
          <a:xfrm>
            <a:off x="1713156" y="1788460"/>
            <a:ext cx="7945755" cy="3859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3775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92831"/>
            <a:ext cx="8229600" cy="1600200"/>
          </a:xfrm>
        </p:spPr>
        <p:txBody>
          <a:bodyPr>
            <a:normAutofit fontScale="90000"/>
          </a:bodyPr>
          <a:lstStyle/>
          <a:p>
            <a:pPr algn="ctr"/>
            <a:br>
              <a:rPr lang="en-US" dirty="0"/>
            </a:br>
            <a:r>
              <a:rPr lang="en-US" dirty="0"/>
              <a:t>In What Version Has </a:t>
            </a:r>
            <a:br>
              <a:rPr lang="en-US" dirty="0"/>
            </a:br>
            <a:r>
              <a:rPr lang="en-US" dirty="0"/>
              <a:t>God Preserved His Word?</a:t>
            </a:r>
          </a:p>
        </p:txBody>
      </p:sp>
      <p:pic>
        <p:nvPicPr>
          <p:cNvPr id="19458" name="Picture 2"/>
          <p:cNvPicPr>
            <a:picLocks noChangeAspect="1" noChangeArrowheads="1"/>
          </p:cNvPicPr>
          <p:nvPr/>
        </p:nvPicPr>
        <p:blipFill>
          <a:blip r:embed="rId3" cstate="print"/>
          <a:srcRect/>
          <a:stretch>
            <a:fillRect/>
          </a:stretch>
        </p:blipFill>
        <p:spPr bwMode="auto">
          <a:xfrm>
            <a:off x="6553200" y="2057400"/>
            <a:ext cx="3457040" cy="2296094"/>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2209800" y="4419600"/>
            <a:ext cx="3429000" cy="228600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5867400" y="4724400"/>
            <a:ext cx="3195484" cy="19050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2819400" y="1752600"/>
            <a:ext cx="3048000" cy="2286000"/>
          </a:xfrm>
          <a:prstGeom prst="rect">
            <a:avLst/>
          </a:prstGeom>
          <a:noFill/>
          <a:ln w="9525">
            <a:noFill/>
            <a:miter lim="800000"/>
            <a:headEnd/>
            <a:tailEnd/>
          </a:ln>
        </p:spPr>
      </p:pic>
      <p:sp>
        <p:nvSpPr>
          <p:cNvPr id="19463" name="Rectangle 7"/>
          <p:cNvSpPr>
            <a:spLocks noChangeArrowheads="1"/>
          </p:cNvSpPr>
          <p:nvPr/>
        </p:nvSpPr>
        <p:spPr bwMode="auto">
          <a:xfrm>
            <a:off x="1828800" y="3147862"/>
            <a:ext cx="8534400" cy="830997"/>
          </a:xfrm>
          <a:prstGeom prst="rect">
            <a:avLst/>
          </a:prstGeom>
          <a:solidFill>
            <a:schemeClr val="accent6">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800" b="1" dirty="0">
                <a:solidFill>
                  <a:schemeClr val="bg1"/>
                </a:solidFill>
                <a:effectLst>
                  <a:glow rad="101600">
                    <a:schemeClr val="accent6">
                      <a:satMod val="175000"/>
                      <a:alpha val="40000"/>
                    </a:schemeClr>
                  </a:glow>
                </a:effectLst>
                <a:latin typeface="+mj-lt"/>
                <a:ea typeface="Times New Roman" pitchFamily="18" charset="0"/>
                <a:cs typeface="Arial" pitchFamily="34" charset="0"/>
              </a:rPr>
              <a:t>450 Versions of the English Bible</a:t>
            </a:r>
            <a:endParaRPr lang="en-US" sz="4800" b="1" dirty="0">
              <a:solidFill>
                <a:schemeClr val="bg1"/>
              </a:solidFill>
              <a:effectLst>
                <a:glow rad="101600">
                  <a:schemeClr val="accent6">
                    <a:satMod val="175000"/>
                    <a:alpha val="40000"/>
                  </a:schemeClr>
                </a:glow>
              </a:effectLst>
              <a:latin typeface="+mj-lt"/>
              <a:cs typeface="Arial" pitchFamily="34" charset="0"/>
            </a:endParaRPr>
          </a:p>
        </p:txBody>
      </p:sp>
    </p:spTree>
    <p:extLst>
      <p:ext uri="{BB962C8B-B14F-4D97-AF65-F5344CB8AC3E}">
        <p14:creationId xmlns:p14="http://schemas.microsoft.com/office/powerpoint/2010/main" val="200719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tylightsfinancial.files.wordpress.com/2014/01/dont-forget-smiley.pn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340" y="171201"/>
            <a:ext cx="6744542" cy="668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08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8915400" cy="1143000"/>
          </a:xfrm>
        </p:spPr>
        <p:txBody>
          <a:bodyPr>
            <a:noAutofit/>
          </a:bodyPr>
          <a:lstStyle/>
          <a:p>
            <a:r>
              <a:rPr lang="en-US" sz="3600" i="1" dirty="0">
                <a:solidFill>
                  <a:srgbClr val="FFFF00"/>
                </a:solidFill>
              </a:rPr>
              <a:t>“We have also a more sure word of prophecy; whereunto ye do well that ye take heed, as unto a light that </a:t>
            </a:r>
            <a:r>
              <a:rPr lang="en-US" sz="3600" i="1" dirty="0" err="1">
                <a:solidFill>
                  <a:srgbClr val="FFFF00"/>
                </a:solidFill>
              </a:rPr>
              <a:t>shineth</a:t>
            </a:r>
            <a:r>
              <a:rPr lang="en-US" sz="3600" i="1" dirty="0">
                <a:solidFill>
                  <a:srgbClr val="FFFF00"/>
                </a:solidFill>
              </a:rPr>
              <a:t> in a dark place.”</a:t>
            </a:r>
          </a:p>
        </p:txBody>
      </p:sp>
      <p:sp>
        <p:nvSpPr>
          <p:cNvPr id="3" name="Content Placeholder 2"/>
          <p:cNvSpPr>
            <a:spLocks noGrp="1"/>
          </p:cNvSpPr>
          <p:nvPr>
            <p:ph idx="1"/>
          </p:nvPr>
        </p:nvSpPr>
        <p:spPr>
          <a:xfrm>
            <a:off x="186612" y="1828800"/>
            <a:ext cx="10024188" cy="5029200"/>
          </a:xfrm>
        </p:spPr>
        <p:txBody>
          <a:bodyPr>
            <a:normAutofit/>
          </a:bodyPr>
          <a:lstStyle/>
          <a:p>
            <a:r>
              <a:rPr lang="en-US" b="1" dirty="0"/>
              <a:t>The word "sure"</a:t>
            </a:r>
            <a:r>
              <a:rPr lang="en-US" dirty="0"/>
              <a:t> </a:t>
            </a:r>
          </a:p>
          <a:p>
            <a:r>
              <a:rPr lang="en-US" dirty="0"/>
              <a:t>confident in what one thinks or knows</a:t>
            </a:r>
          </a:p>
          <a:p>
            <a:r>
              <a:rPr lang="en-US" dirty="0"/>
              <a:t>having no doubt that one is right </a:t>
            </a:r>
          </a:p>
          <a:p>
            <a:r>
              <a:rPr lang="en-US" dirty="0"/>
              <a:t>free from doubt as to the reliability</a:t>
            </a:r>
          </a:p>
          <a:p>
            <a:r>
              <a:rPr lang="en-US" dirty="0"/>
              <a:t>convinced</a:t>
            </a:r>
          </a:p>
          <a:p>
            <a:r>
              <a:rPr lang="en-US" dirty="0"/>
              <a:t>fully persuaded </a:t>
            </a:r>
          </a:p>
          <a:p>
            <a:r>
              <a:rPr lang="en-US" dirty="0"/>
              <a:t>positive</a:t>
            </a:r>
          </a:p>
          <a:p>
            <a:r>
              <a:rPr lang="en-US" dirty="0"/>
              <a:t>assured </a:t>
            </a:r>
          </a:p>
          <a:p>
            <a:r>
              <a:rPr lang="en-US" dirty="0"/>
              <a:t>certain beyond question </a:t>
            </a:r>
          </a:p>
        </p:txBody>
      </p:sp>
      <p:pic>
        <p:nvPicPr>
          <p:cNvPr id="1026" name="Picture 2" descr="http://farm5.static.flickr.com/4068/4335840947_14026b2da5.jpg"/>
          <p:cNvPicPr>
            <a:picLocks noChangeAspect="1" noChangeArrowheads="1"/>
          </p:cNvPicPr>
          <p:nvPr/>
        </p:nvPicPr>
        <p:blipFill>
          <a:blip r:embed="rId2" cstate="print"/>
          <a:srcRect/>
          <a:stretch>
            <a:fillRect/>
          </a:stretch>
        </p:blipFill>
        <p:spPr bwMode="auto">
          <a:xfrm>
            <a:off x="6750785" y="2660778"/>
            <a:ext cx="4942339" cy="3301483"/>
          </a:xfrm>
          <a:prstGeom prst="rect">
            <a:avLst/>
          </a:prstGeom>
          <a:noFill/>
        </p:spPr>
      </p:pic>
    </p:spTree>
    <p:extLst>
      <p:ext uri="{BB962C8B-B14F-4D97-AF65-F5344CB8AC3E}">
        <p14:creationId xmlns:p14="http://schemas.microsoft.com/office/powerpoint/2010/main" val="33000556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943"/>
            <a:ext cx="12192000" cy="914400"/>
          </a:xfrm>
        </p:spPr>
        <p:txBody>
          <a:bodyPr>
            <a:normAutofit/>
          </a:bodyPr>
          <a:lstStyle/>
          <a:p>
            <a:pPr algn="ctr"/>
            <a:r>
              <a:rPr lang="en-US" dirty="0">
                <a:effectLst>
                  <a:glow rad="101600">
                    <a:schemeClr val="bg1">
                      <a:alpha val="60000"/>
                    </a:schemeClr>
                  </a:glow>
                </a:effectLst>
              </a:rPr>
              <a:t>How Did God Write the Bible?</a:t>
            </a:r>
          </a:p>
        </p:txBody>
      </p:sp>
      <p:sp>
        <p:nvSpPr>
          <p:cNvPr id="3" name="Content Placeholder 2"/>
          <p:cNvSpPr>
            <a:spLocks noGrp="1"/>
          </p:cNvSpPr>
          <p:nvPr>
            <p:ph idx="1"/>
          </p:nvPr>
        </p:nvSpPr>
        <p:spPr>
          <a:xfrm>
            <a:off x="0" y="1426029"/>
            <a:ext cx="7620000" cy="5943600"/>
          </a:xfrm>
        </p:spPr>
        <p:txBody>
          <a:bodyPr>
            <a:noAutofit/>
          </a:bodyPr>
          <a:lstStyle/>
          <a:p>
            <a:pPr marL="342900" lvl="1" indent="-342900" algn="ctr">
              <a:buNone/>
            </a:pPr>
            <a:r>
              <a:rPr lang="en-US" sz="4000" b="1" i="1" dirty="0">
                <a:effectLst>
                  <a:glow rad="101600">
                    <a:schemeClr val="bg1">
                      <a:alpha val="60000"/>
                    </a:schemeClr>
                  </a:glow>
                </a:effectLst>
              </a:rPr>
              <a:t> </a:t>
            </a:r>
            <a:r>
              <a:rPr lang="en-US" sz="4000" b="1" u="sng" dirty="0">
                <a:effectLst>
                  <a:glow rad="101600">
                    <a:schemeClr val="bg1">
                      <a:alpha val="60000"/>
                    </a:schemeClr>
                  </a:glow>
                </a:effectLst>
              </a:rPr>
              <a:t>Revelation </a:t>
            </a:r>
            <a:r>
              <a:rPr lang="en-US" sz="4000" b="1" i="1" u="sng" dirty="0">
                <a:effectLst>
                  <a:glow rad="101600">
                    <a:schemeClr val="bg1">
                      <a:alpha val="60000"/>
                    </a:schemeClr>
                  </a:glow>
                </a:effectLst>
              </a:rPr>
              <a:t>                    </a:t>
            </a:r>
          </a:p>
          <a:p>
            <a:pPr marL="342900" lvl="1" indent="-342900" algn="ctr">
              <a:buNone/>
            </a:pPr>
            <a:r>
              <a:rPr lang="en-US" sz="3100" i="1" dirty="0">
                <a:effectLst>
                  <a:glow rad="101600">
                    <a:schemeClr val="bg1">
                      <a:alpha val="60000"/>
                    </a:schemeClr>
                  </a:glow>
                </a:effectLst>
              </a:rPr>
              <a:t> </a:t>
            </a:r>
            <a:r>
              <a:rPr lang="en-US" sz="3100" dirty="0">
                <a:effectLst>
                  <a:glow rad="101600">
                    <a:schemeClr val="bg1">
                      <a:alpha val="60000"/>
                    </a:schemeClr>
                  </a:glow>
                </a:effectLst>
              </a:rPr>
              <a:t>(From God to Man)</a:t>
            </a:r>
          </a:p>
          <a:p>
            <a:pPr>
              <a:buNone/>
            </a:pPr>
            <a:r>
              <a:rPr lang="en-US" sz="3100" dirty="0">
                <a:effectLst>
                  <a:glow rad="101600">
                    <a:schemeClr val="bg1">
                      <a:alpha val="60000"/>
                    </a:schemeClr>
                  </a:glow>
                </a:effectLst>
              </a:rPr>
              <a:t>    Note: Ten times in the New Testament the Bible is referred as </a:t>
            </a:r>
            <a:r>
              <a:rPr lang="en-US" sz="3100" i="1" dirty="0">
                <a:effectLst>
                  <a:glow rad="101600">
                    <a:schemeClr val="bg1">
                      <a:alpha val="60000"/>
                    </a:schemeClr>
                  </a:glow>
                </a:effectLst>
              </a:rPr>
              <a:t>“The revelation of God…”</a:t>
            </a:r>
            <a:endParaRPr lang="en-US" sz="3100" dirty="0">
              <a:effectLst>
                <a:glow rad="101600">
                  <a:schemeClr val="bg1">
                    <a:alpha val="60000"/>
                  </a:schemeClr>
                </a:glow>
              </a:effectLst>
            </a:endParaRPr>
          </a:p>
          <a:p>
            <a:pPr>
              <a:buNone/>
            </a:pPr>
            <a:r>
              <a:rPr lang="en-US" sz="3100" i="1" dirty="0">
                <a:effectLst>
                  <a:glow rad="101600">
                    <a:schemeClr val="bg1">
                      <a:alpha val="60000"/>
                    </a:schemeClr>
                  </a:glow>
                </a:effectLst>
              </a:rPr>
              <a:t>    </a:t>
            </a:r>
            <a:r>
              <a:rPr lang="en-US" sz="3100" i="1" dirty="0">
                <a:solidFill>
                  <a:srgbClr val="FFFF00"/>
                </a:solidFill>
                <a:effectLst>
                  <a:glow rad="101600">
                    <a:schemeClr val="bg1">
                      <a:alpha val="60000"/>
                    </a:schemeClr>
                  </a:glow>
                </a:effectLst>
              </a:rPr>
              <a:t>“Revelation of the mysteries of God…Revelation of the Lord Jesus Christ…Revelation of the will of God…Revelation of the knowledge of God…Revelation of the righteousness judgments of God…”</a:t>
            </a:r>
            <a:endParaRPr lang="en-US" sz="3100" dirty="0">
              <a:solidFill>
                <a:srgbClr val="FFFF00"/>
              </a:solidFill>
              <a:effectLst>
                <a:glow rad="101600">
                  <a:schemeClr val="bg1">
                    <a:alpha val="60000"/>
                  </a:schemeClr>
                </a:glow>
              </a:effectLst>
            </a:endParaRPr>
          </a:p>
          <a:p>
            <a:endParaRPr lang="en-US" sz="3100"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flipH="1">
            <a:off x="7805056" y="1741715"/>
            <a:ext cx="3918857" cy="4762764"/>
          </a:xfrm>
          <a:prstGeom prst="rect">
            <a:avLst/>
          </a:prstGeom>
          <a:ln>
            <a:noFill/>
          </a:ln>
          <a:effectLst>
            <a:softEdge rad="112500"/>
          </a:effectLst>
        </p:spPr>
      </p:pic>
    </p:spTree>
    <p:extLst>
      <p:ext uri="{BB962C8B-B14F-4D97-AF65-F5344CB8AC3E}">
        <p14:creationId xmlns:p14="http://schemas.microsoft.com/office/powerpoint/2010/main" val="3924255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br>
              <a:rPr lang="en-US" sz="4400" dirty="0">
                <a:solidFill>
                  <a:schemeClr val="tx1"/>
                </a:solidFill>
              </a:rPr>
            </a:br>
            <a:endParaRPr lang="en-US" sz="4400" dirty="0">
              <a:solidFill>
                <a:schemeClr val="tx1"/>
              </a:solidFill>
            </a:endParaRPr>
          </a:p>
        </p:txBody>
      </p:sp>
      <p:sp>
        <p:nvSpPr>
          <p:cNvPr id="3" name="Content Placeholder 2"/>
          <p:cNvSpPr>
            <a:spLocks noGrp="1"/>
          </p:cNvSpPr>
          <p:nvPr>
            <p:ph sz="half" idx="1"/>
          </p:nvPr>
        </p:nvSpPr>
        <p:spPr>
          <a:xfrm>
            <a:off x="0" y="533401"/>
            <a:ext cx="6019800" cy="5592763"/>
          </a:xfrm>
        </p:spPr>
        <p:txBody>
          <a:bodyPr>
            <a:normAutofit/>
          </a:bodyPr>
          <a:lstStyle/>
          <a:p>
            <a:pPr algn="ctr">
              <a:buNone/>
            </a:pPr>
            <a:r>
              <a:rPr lang="en-US" sz="4000" b="1" u="sng" dirty="0">
                <a:effectLst>
                  <a:glow rad="101600">
                    <a:schemeClr val="bg1">
                      <a:alpha val="60000"/>
                    </a:schemeClr>
                  </a:glow>
                </a:effectLst>
              </a:rPr>
              <a:t>Inspiration </a:t>
            </a:r>
            <a:r>
              <a:rPr lang="en-US" sz="3600" b="1" u="sng" dirty="0">
                <a:effectLst>
                  <a:glow rad="101600">
                    <a:schemeClr val="bg1">
                      <a:alpha val="60000"/>
                    </a:schemeClr>
                  </a:glow>
                </a:effectLst>
              </a:rPr>
              <a:t> </a:t>
            </a:r>
            <a:r>
              <a:rPr lang="en-US" sz="3600" dirty="0">
                <a:effectLst>
                  <a:glow rad="101600">
                    <a:schemeClr val="bg1">
                      <a:alpha val="60000"/>
                    </a:schemeClr>
                  </a:glow>
                </a:effectLst>
              </a:rPr>
              <a:t>   </a:t>
            </a:r>
          </a:p>
          <a:p>
            <a:pPr algn="ctr">
              <a:buNone/>
            </a:pPr>
            <a:r>
              <a:rPr lang="en-US" sz="3600" dirty="0">
                <a:effectLst>
                  <a:glow rad="101600">
                    <a:schemeClr val="bg1">
                      <a:alpha val="60000"/>
                    </a:schemeClr>
                  </a:glow>
                </a:effectLst>
              </a:rPr>
              <a:t> (From man to paper)</a:t>
            </a:r>
          </a:p>
          <a:p>
            <a:pPr>
              <a:buNone/>
            </a:pPr>
            <a:r>
              <a:rPr lang="en-US" sz="3600" i="1" dirty="0">
                <a:effectLst>
                  <a:glow rad="101600">
                    <a:schemeClr val="bg1">
                      <a:alpha val="60000"/>
                    </a:schemeClr>
                  </a:glow>
                </a:effectLst>
              </a:rPr>
              <a:t>   II Tim. 3:16 “All scripture is given by </a:t>
            </a:r>
            <a:r>
              <a:rPr lang="en-US" sz="3600" i="1" dirty="0">
                <a:solidFill>
                  <a:srgbClr val="FFFF00"/>
                </a:solidFill>
                <a:effectLst>
                  <a:glow rad="101600">
                    <a:schemeClr val="bg1">
                      <a:alpha val="60000"/>
                    </a:schemeClr>
                  </a:glow>
                </a:effectLst>
              </a:rPr>
              <a:t>inspiration</a:t>
            </a:r>
            <a:r>
              <a:rPr lang="en-US" sz="3600" i="1" dirty="0">
                <a:effectLst>
                  <a:glow rad="101600">
                    <a:schemeClr val="bg1">
                      <a:alpha val="60000"/>
                    </a:schemeClr>
                  </a:glow>
                </a:effectLst>
              </a:rPr>
              <a:t> of God.”</a:t>
            </a:r>
          </a:p>
          <a:p>
            <a:endParaRPr lang="en-US" sz="3600" dirty="0">
              <a:effectLst>
                <a:glow rad="101600">
                  <a:schemeClr val="bg1">
                    <a:alpha val="60000"/>
                  </a:schemeClr>
                </a:glow>
              </a:effectLst>
            </a:endParaRPr>
          </a:p>
        </p:txBody>
      </p:sp>
      <p:sp>
        <p:nvSpPr>
          <p:cNvPr id="8" name="Content Placeholder 7"/>
          <p:cNvSpPr>
            <a:spLocks noGrp="1"/>
          </p:cNvSpPr>
          <p:nvPr>
            <p:ph sz="half" idx="2"/>
          </p:nvPr>
        </p:nvSpPr>
        <p:spPr>
          <a:xfrm>
            <a:off x="6096000" y="4038601"/>
            <a:ext cx="5856514" cy="2087563"/>
          </a:xfrm>
        </p:spPr>
        <p:txBody>
          <a:bodyPr>
            <a:normAutofit/>
          </a:bodyPr>
          <a:lstStyle/>
          <a:p>
            <a:pPr algn="ctr">
              <a:buNone/>
            </a:pPr>
            <a:r>
              <a:rPr lang="en-US" sz="3600" i="1" dirty="0">
                <a:effectLst>
                  <a:glow rad="101600">
                    <a:schemeClr val="bg1">
                      <a:alpha val="60000"/>
                    </a:schemeClr>
                  </a:glow>
                </a:effectLst>
              </a:rPr>
              <a:t>   Job 32:8 “The </a:t>
            </a:r>
            <a:r>
              <a:rPr lang="en-US" sz="3600" i="1" dirty="0">
                <a:solidFill>
                  <a:srgbClr val="FFFF00"/>
                </a:solidFill>
                <a:effectLst>
                  <a:glow rad="101600">
                    <a:schemeClr val="bg1">
                      <a:alpha val="60000"/>
                    </a:schemeClr>
                  </a:glow>
                </a:effectLst>
              </a:rPr>
              <a:t>inspiration</a:t>
            </a:r>
            <a:r>
              <a:rPr lang="en-US" sz="3600" i="1" dirty="0">
                <a:effectLst>
                  <a:glow rad="101600">
                    <a:schemeClr val="bg1">
                      <a:alpha val="60000"/>
                    </a:schemeClr>
                  </a:glow>
                </a:effectLst>
              </a:rPr>
              <a:t> of the Almighty giveth them understanding.”</a:t>
            </a:r>
          </a:p>
          <a:p>
            <a:pPr algn="ctr"/>
            <a:endParaRPr lang="en-US" sz="3600" dirty="0"/>
          </a:p>
        </p:txBody>
      </p:sp>
      <p:pic>
        <p:nvPicPr>
          <p:cNvPr id="9218" name="Picture 2"/>
          <p:cNvPicPr>
            <a:picLocks noChangeAspect="1" noChangeArrowheads="1"/>
          </p:cNvPicPr>
          <p:nvPr/>
        </p:nvPicPr>
        <p:blipFill>
          <a:blip r:embed="rId3" cstate="print"/>
          <a:srcRect/>
          <a:stretch>
            <a:fillRect/>
          </a:stretch>
        </p:blipFill>
        <p:spPr bwMode="auto">
          <a:xfrm flipH="1">
            <a:off x="7598229" y="119743"/>
            <a:ext cx="4191000" cy="2971800"/>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a:stretch>
            <a:fillRect/>
          </a:stretch>
        </p:blipFill>
        <p:spPr bwMode="auto">
          <a:xfrm>
            <a:off x="838200" y="3668759"/>
            <a:ext cx="4267200" cy="3080385"/>
          </a:xfrm>
          <a:prstGeom prst="rect">
            <a:avLst/>
          </a:prstGeom>
          <a:ln>
            <a:noFill/>
          </a:ln>
          <a:effectLst>
            <a:softEdge rad="112500"/>
          </a:effectLst>
        </p:spPr>
      </p:pic>
    </p:spTree>
    <p:extLst>
      <p:ext uri="{BB962C8B-B14F-4D97-AF65-F5344CB8AC3E}">
        <p14:creationId xmlns:p14="http://schemas.microsoft.com/office/powerpoint/2010/main" val="2981300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6" name="Picture 8" descr="http://www.tillhecomes.org/wp-content/uploads/2011/08/papyrus-570x371.jpg"/>
          <p:cNvPicPr>
            <a:picLocks noChangeAspect="1" noChangeArrowheads="1"/>
          </p:cNvPicPr>
          <p:nvPr/>
        </p:nvPicPr>
        <p:blipFill>
          <a:blip r:embed="rId2" cstate="print"/>
          <a:srcRect/>
          <a:stretch>
            <a:fillRect/>
          </a:stretch>
        </p:blipFill>
        <p:spPr bwMode="auto">
          <a:xfrm>
            <a:off x="1514963" y="76200"/>
            <a:ext cx="9248747" cy="6019800"/>
          </a:xfrm>
          <a:prstGeom prst="rect">
            <a:avLst/>
          </a:prstGeom>
          <a:noFill/>
        </p:spPr>
      </p:pic>
      <p:sp>
        <p:nvSpPr>
          <p:cNvPr id="2" name="Title 1"/>
          <p:cNvSpPr>
            <a:spLocks noGrp="1"/>
          </p:cNvSpPr>
          <p:nvPr>
            <p:ph type="title"/>
          </p:nvPr>
        </p:nvSpPr>
        <p:spPr>
          <a:xfrm>
            <a:off x="1981200" y="274638"/>
            <a:ext cx="8229600" cy="3154362"/>
          </a:xfrm>
        </p:spPr>
        <p:txBody>
          <a:bodyPr>
            <a:normAutofit/>
            <a:scene3d>
              <a:camera prst="orthographicFront"/>
              <a:lightRig rig="threePt" dir="t"/>
            </a:scene3d>
            <a:sp3d extrusionH="57150">
              <a:bevelT w="38100" h="38100" prst="convex"/>
            </a:sp3d>
          </a:bodyPr>
          <a:lstStyle/>
          <a:p>
            <a:pPr algn="ctr"/>
            <a:r>
              <a:rPr lang="en-US" sz="6000" b="1" i="1" dirty="0">
                <a:solidFill>
                  <a:schemeClr val="bg2">
                    <a:lumMod val="75000"/>
                  </a:schemeClr>
                </a:solidFill>
                <a:effectLst>
                  <a:glow rad="101600">
                    <a:schemeClr val="tx1">
                      <a:alpha val="60000"/>
                    </a:schemeClr>
                  </a:glow>
                </a:effectLst>
              </a:rPr>
              <a:t>You can’t have Preservation </a:t>
            </a:r>
            <a:br>
              <a:rPr lang="en-US" sz="6000" b="1" i="1" dirty="0">
                <a:solidFill>
                  <a:schemeClr val="bg2">
                    <a:lumMod val="75000"/>
                  </a:schemeClr>
                </a:solidFill>
                <a:effectLst>
                  <a:glow rad="101600">
                    <a:schemeClr val="tx1">
                      <a:alpha val="60000"/>
                    </a:schemeClr>
                  </a:glow>
                </a:effectLst>
              </a:rPr>
            </a:br>
            <a:r>
              <a:rPr lang="en-US" sz="6000" b="1" i="1" dirty="0">
                <a:solidFill>
                  <a:schemeClr val="bg2">
                    <a:lumMod val="75000"/>
                  </a:schemeClr>
                </a:solidFill>
                <a:effectLst>
                  <a:glow rad="101600">
                    <a:schemeClr val="tx1">
                      <a:alpha val="60000"/>
                    </a:schemeClr>
                  </a:glow>
                </a:effectLst>
              </a:rPr>
              <a:t>without Inspiration</a:t>
            </a:r>
          </a:p>
        </p:txBody>
      </p:sp>
      <p:pic>
        <p:nvPicPr>
          <p:cNvPr id="99330" name="Picture 2" descr="http://3.bp.blogspot.com/_hokm34FwhUU/SwpIGfaR5-I/AAAAAAAAATw/4quZCvYtvS4/s1600/iStock_000009588296Medium.jpg"/>
          <p:cNvPicPr>
            <a:picLocks noChangeAspect="1" noChangeArrowheads="1"/>
          </p:cNvPicPr>
          <p:nvPr/>
        </p:nvPicPr>
        <p:blipFill>
          <a:blip r:embed="rId3" cstate="print"/>
          <a:srcRect/>
          <a:stretch>
            <a:fillRect/>
          </a:stretch>
        </p:blipFill>
        <p:spPr bwMode="auto">
          <a:xfrm rot="21307024">
            <a:off x="1306220" y="4783767"/>
            <a:ext cx="3278436" cy="2184444"/>
          </a:xfrm>
          <a:prstGeom prst="rect">
            <a:avLst/>
          </a:prstGeom>
          <a:ln>
            <a:noFill/>
          </a:ln>
          <a:effectLst>
            <a:softEdge rad="112500"/>
          </a:effectLst>
        </p:spPr>
      </p:pic>
      <p:sp>
        <p:nvSpPr>
          <p:cNvPr id="12289" name="Rectangle 1"/>
          <p:cNvSpPr>
            <a:spLocks noChangeArrowheads="1"/>
          </p:cNvSpPr>
          <p:nvPr/>
        </p:nvSpPr>
        <p:spPr bwMode="auto">
          <a:xfrm>
            <a:off x="1600200" y="5169602"/>
            <a:ext cx="2590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Original Autographs</a:t>
            </a:r>
            <a:endParaRPr lang="en-US" sz="3600" i="1" dirty="0">
              <a:effectLst>
                <a:glow rad="101600">
                  <a:schemeClr val="bg1">
                    <a:alpha val="60000"/>
                  </a:schemeClr>
                </a:glow>
              </a:effectLst>
              <a:latin typeface="Arial" pitchFamily="34" charset="0"/>
              <a:cs typeface="Arial" pitchFamily="34" charset="0"/>
            </a:endParaRPr>
          </a:p>
        </p:txBody>
      </p:sp>
      <p:pic>
        <p:nvPicPr>
          <p:cNvPr id="12291" name="Picture 3" descr="http://www.tibettoursguide.com/upload/tourlist/201204/201204130106558448954788.jpg"/>
          <p:cNvPicPr>
            <a:picLocks noChangeAspect="1" noChangeArrowheads="1"/>
          </p:cNvPicPr>
          <p:nvPr/>
        </p:nvPicPr>
        <p:blipFill>
          <a:blip r:embed="rId4" cstate="print"/>
          <a:srcRect/>
          <a:stretch>
            <a:fillRect/>
          </a:stretch>
        </p:blipFill>
        <p:spPr bwMode="auto">
          <a:xfrm rot="388562">
            <a:off x="4297997" y="4728438"/>
            <a:ext cx="2890625" cy="2060830"/>
          </a:xfrm>
          <a:prstGeom prst="rect">
            <a:avLst/>
          </a:prstGeom>
          <a:ln>
            <a:noFill/>
          </a:ln>
          <a:effectLst>
            <a:softEdge rad="112500"/>
          </a:effectLst>
        </p:spPr>
      </p:pic>
      <p:pic>
        <p:nvPicPr>
          <p:cNvPr id="99332" name="Picture 4" descr="http://4.bp.blogspot.com/-yahuz6gMROY/T6sF9CwHBGI/AAAAAAAAAIc/Y5M2JCSQ15k/s1600/greek.jpg"/>
          <p:cNvPicPr>
            <a:picLocks noChangeAspect="1" noChangeArrowheads="1"/>
          </p:cNvPicPr>
          <p:nvPr/>
        </p:nvPicPr>
        <p:blipFill>
          <a:blip r:embed="rId5" cstate="print"/>
          <a:srcRect/>
          <a:stretch>
            <a:fillRect/>
          </a:stretch>
        </p:blipFill>
        <p:spPr bwMode="auto">
          <a:xfrm rot="21388534">
            <a:off x="6477001" y="4800600"/>
            <a:ext cx="2743199" cy="2057400"/>
          </a:xfrm>
          <a:prstGeom prst="rect">
            <a:avLst/>
          </a:prstGeom>
          <a:ln>
            <a:noFill/>
          </a:ln>
          <a:effectLst>
            <a:softEdge rad="112500"/>
          </a:effectLst>
        </p:spPr>
      </p:pic>
      <p:pic>
        <p:nvPicPr>
          <p:cNvPr id="99334" name="Picture 6" descr="https://godwordsecret.com/wp-content/uploads/2012/03/Free-Download-King-James-Bible-KJV-Bible.jpg"/>
          <p:cNvPicPr>
            <a:picLocks noChangeAspect="1" noChangeArrowheads="1"/>
          </p:cNvPicPr>
          <p:nvPr/>
        </p:nvPicPr>
        <p:blipFill>
          <a:blip r:embed="rId6" cstate="print"/>
          <a:srcRect/>
          <a:stretch>
            <a:fillRect/>
          </a:stretch>
        </p:blipFill>
        <p:spPr bwMode="auto">
          <a:xfrm rot="302564">
            <a:off x="8388356" y="4749344"/>
            <a:ext cx="2660771" cy="1995579"/>
          </a:xfrm>
          <a:prstGeom prst="rect">
            <a:avLst/>
          </a:prstGeom>
          <a:ln>
            <a:noFill/>
          </a:ln>
          <a:effectLst>
            <a:softEdge rad="112500"/>
          </a:effectLst>
        </p:spPr>
      </p:pic>
      <p:sp>
        <p:nvSpPr>
          <p:cNvPr id="12292" name="Rectangle 4"/>
          <p:cNvSpPr>
            <a:spLocks noChangeArrowheads="1"/>
          </p:cNvSpPr>
          <p:nvPr/>
        </p:nvSpPr>
        <p:spPr bwMode="auto">
          <a:xfrm>
            <a:off x="4419600" y="4848056"/>
            <a:ext cx="19812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Over 5000 copies</a:t>
            </a:r>
            <a:endParaRPr lang="en-US" sz="3600" i="1" dirty="0">
              <a:effectLst>
                <a:glow rad="101600">
                  <a:schemeClr val="bg1">
                    <a:alpha val="60000"/>
                  </a:schemeClr>
                </a:glow>
              </a:effectLst>
              <a:latin typeface="Arial" pitchFamily="34" charset="0"/>
              <a:cs typeface="Arial" pitchFamily="34" charset="0"/>
            </a:endParaRPr>
          </a:p>
        </p:txBody>
      </p:sp>
      <p:sp>
        <p:nvSpPr>
          <p:cNvPr id="12293" name="Rectangle 5"/>
          <p:cNvSpPr>
            <a:spLocks noChangeArrowheads="1"/>
          </p:cNvSpPr>
          <p:nvPr/>
        </p:nvSpPr>
        <p:spPr bwMode="auto">
          <a:xfrm>
            <a:off x="6629400" y="4981490"/>
            <a:ext cx="1828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TR Majority Text</a:t>
            </a:r>
            <a:endParaRPr lang="en-US" sz="3600" i="1" dirty="0">
              <a:effectLst>
                <a:glow rad="101600">
                  <a:schemeClr val="bg1">
                    <a:alpha val="60000"/>
                  </a:schemeClr>
                </a:glow>
              </a:effectLst>
              <a:latin typeface="Arial" pitchFamily="34" charset="0"/>
              <a:cs typeface="Arial" pitchFamily="34" charset="0"/>
            </a:endParaRPr>
          </a:p>
        </p:txBody>
      </p:sp>
      <p:sp>
        <p:nvSpPr>
          <p:cNvPr id="12294" name="Rectangle 6"/>
          <p:cNvSpPr>
            <a:spLocks noChangeArrowheads="1"/>
          </p:cNvSpPr>
          <p:nvPr/>
        </p:nvSpPr>
        <p:spPr bwMode="auto">
          <a:xfrm>
            <a:off x="9753600" y="4926255"/>
            <a:ext cx="914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600" i="1" dirty="0">
                <a:effectLst>
                  <a:glow rad="101600">
                    <a:schemeClr val="bg1">
                      <a:alpha val="60000"/>
                    </a:schemeClr>
                  </a:glow>
                </a:effectLst>
                <a:latin typeface="Calibri" pitchFamily="34" charset="0"/>
                <a:ea typeface="Calibri" pitchFamily="34" charset="0"/>
                <a:cs typeface="Times New Roman" pitchFamily="18" charset="0"/>
              </a:rPr>
              <a:t>KJV</a:t>
            </a:r>
            <a:endParaRPr lang="en-US" sz="3600" i="1" dirty="0">
              <a:effectLst>
                <a:glow rad="101600">
                  <a:schemeClr val="bg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val="39761836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12)</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4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261286" y="195943"/>
            <a:ext cx="3543786" cy="2982686"/>
          </a:xfrm>
          <a:prstGeom prst="rect">
            <a:avLst/>
          </a:prstGeom>
          <a:ln>
            <a:noFill/>
          </a:ln>
          <a:effectLst>
            <a:softEdge rad="112500"/>
          </a:effectLst>
        </p:spPr>
      </p:pic>
      <p:sp>
        <p:nvSpPr>
          <p:cNvPr id="1027" name="Rectangle 3"/>
          <p:cNvSpPr>
            <a:spLocks noChangeArrowheads="1"/>
          </p:cNvSpPr>
          <p:nvPr/>
        </p:nvSpPr>
        <p:spPr bwMode="auto">
          <a:xfrm>
            <a:off x="119743" y="150912"/>
            <a:ext cx="679268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3600" dirty="0">
                <a:latin typeface="Arial" pitchFamily="34" charset="0"/>
                <a:ea typeface="Times New Roman" pitchFamily="18" charset="0"/>
                <a:cs typeface="Arial" pitchFamily="34" charset="0"/>
              </a:rPr>
              <a:t>Can a translation of the Scriptures be considered the </a:t>
            </a:r>
            <a:r>
              <a:rPr lang="en-US" sz="3600" b="1" i="1" dirty="0">
                <a:latin typeface="Arial" pitchFamily="34" charset="0"/>
                <a:ea typeface="Times New Roman" pitchFamily="18" charset="0"/>
                <a:cs typeface="Arial" pitchFamily="34" charset="0"/>
              </a:rPr>
              <a:t>“inspired Word of God?”</a:t>
            </a:r>
          </a:p>
          <a:p>
            <a:pPr lvl="0" fontAlgn="base">
              <a:spcBef>
                <a:spcPct val="0"/>
              </a:spcBef>
              <a:spcAft>
                <a:spcPct val="0"/>
              </a:spcAft>
            </a:pPr>
            <a:endParaRPr lang="en-US" sz="3600" dirty="0">
              <a:latin typeface="Arial" pitchFamily="34" charset="0"/>
              <a:cs typeface="Arial" pitchFamily="34" charset="0"/>
            </a:endParaRPr>
          </a:p>
          <a:p>
            <a:pPr eaLnBrk="0" fontAlgn="base" hangingPunct="0">
              <a:spcBef>
                <a:spcPct val="0"/>
              </a:spcBef>
              <a:spcAft>
                <a:spcPct val="0"/>
              </a:spcAft>
            </a:pPr>
            <a:endParaRPr lang="en-US" sz="3600" dirty="0">
              <a:latin typeface="Arial" pitchFamily="34" charset="0"/>
              <a:cs typeface="Arial"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flipH="1">
            <a:off x="785706" y="2161154"/>
            <a:ext cx="3339979" cy="4696846"/>
          </a:xfrm>
          <a:prstGeom prst="rect">
            <a:avLst/>
          </a:prstGeom>
          <a:ln>
            <a:noFill/>
          </a:ln>
          <a:effectLst>
            <a:softEdge rad="112500"/>
          </a:effectLst>
        </p:spPr>
      </p:pic>
      <p:sp>
        <p:nvSpPr>
          <p:cNvPr id="8" name="Content Placeholder 7"/>
          <p:cNvSpPr>
            <a:spLocks noGrp="1"/>
          </p:cNvSpPr>
          <p:nvPr>
            <p:ph sz="half" idx="2"/>
          </p:nvPr>
        </p:nvSpPr>
        <p:spPr>
          <a:xfrm>
            <a:off x="4987591" y="3418114"/>
            <a:ext cx="5440923" cy="3733799"/>
          </a:xfrm>
        </p:spPr>
        <p:txBody>
          <a:bodyPr>
            <a:noAutofit/>
          </a:bodyPr>
          <a:lstStyle/>
          <a:p>
            <a:pPr lvl="0" algn="ctr">
              <a:buNone/>
            </a:pPr>
            <a:r>
              <a:rPr lang="en-US" sz="3600" dirty="0">
                <a:latin typeface="Arial" pitchFamily="34" charset="0"/>
                <a:ea typeface="Times New Roman" pitchFamily="18" charset="0"/>
                <a:cs typeface="Arial" pitchFamily="34" charset="0"/>
              </a:rPr>
              <a:t>    Answer: When Jesus quoted from the Old Testament (35 times) he quoted from a Greek translation of the Old Testament.</a:t>
            </a:r>
            <a:endParaRPr lang="en-US" sz="3600" dirty="0">
              <a:latin typeface="Arial" pitchFamily="34" charset="0"/>
              <a:cs typeface="Arial" pitchFamily="34" charset="0"/>
            </a:endParaRPr>
          </a:p>
          <a:p>
            <a:pPr algn="ctr"/>
            <a:endParaRPr lang="en-US" sz="3600" dirty="0"/>
          </a:p>
        </p:txBody>
      </p:sp>
    </p:spTree>
    <p:extLst>
      <p:ext uri="{BB962C8B-B14F-4D97-AF65-F5344CB8AC3E}">
        <p14:creationId xmlns:p14="http://schemas.microsoft.com/office/powerpoint/2010/main" val="329812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Effect transition="in" filter="fade">
                                      <p:cBhvr>
                                        <p:cTn id="1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0" y="0"/>
            <a:ext cx="4724400" cy="990600"/>
          </a:xfrm>
        </p:spPr>
        <p:txBody>
          <a:bodyPr>
            <a:normAutofit/>
          </a:bodyPr>
          <a:lstStyle/>
          <a:p>
            <a:r>
              <a:rPr lang="en-US" sz="4000" b="1" i="1" dirty="0"/>
              <a:t>Revelation</a:t>
            </a:r>
          </a:p>
        </p:txBody>
      </p:sp>
      <p:sp>
        <p:nvSpPr>
          <p:cNvPr id="6" name="Text Placeholder 5"/>
          <p:cNvSpPr>
            <a:spLocks noGrp="1"/>
          </p:cNvSpPr>
          <p:nvPr>
            <p:ph type="body" idx="1"/>
          </p:nvPr>
        </p:nvSpPr>
        <p:spPr>
          <a:xfrm>
            <a:off x="2438400" y="2133600"/>
            <a:ext cx="2590800" cy="914400"/>
          </a:xfrm>
        </p:spPr>
        <p:txBody>
          <a:bodyPr>
            <a:noAutofit/>
          </a:bodyPr>
          <a:lstStyle/>
          <a:p>
            <a:pPr algn="ctr"/>
            <a:r>
              <a:rPr lang="en-US" sz="4000" i="1" dirty="0"/>
              <a:t>Inspiration</a:t>
            </a:r>
          </a:p>
        </p:txBody>
      </p:sp>
      <p:sp>
        <p:nvSpPr>
          <p:cNvPr id="7" name="Content Placeholder 6"/>
          <p:cNvSpPr>
            <a:spLocks noGrp="1"/>
          </p:cNvSpPr>
          <p:nvPr>
            <p:ph sz="half" idx="2"/>
          </p:nvPr>
        </p:nvSpPr>
        <p:spPr>
          <a:xfrm>
            <a:off x="3581400" y="5334000"/>
            <a:ext cx="3276600" cy="1524000"/>
          </a:xfrm>
        </p:spPr>
        <p:txBody>
          <a:bodyPr>
            <a:normAutofit/>
          </a:bodyPr>
          <a:lstStyle/>
          <a:p>
            <a:pPr algn="ctr">
              <a:buNone/>
            </a:pPr>
            <a:r>
              <a:rPr lang="en-US" sz="3600" i="1" dirty="0"/>
              <a:t>  </a:t>
            </a:r>
            <a:r>
              <a:rPr lang="en-US" sz="3600" b="1" i="1" dirty="0"/>
              <a:t> Illumination</a:t>
            </a:r>
          </a:p>
          <a:p>
            <a:pPr algn="ctr">
              <a:buNone/>
            </a:pPr>
            <a:r>
              <a:rPr lang="en-US" sz="1800" b="1" i="1" dirty="0"/>
              <a:t>Matt.16:10--17 ; John 16:13;</a:t>
            </a:r>
          </a:p>
          <a:p>
            <a:pPr algn="ctr">
              <a:buNone/>
            </a:pPr>
            <a:r>
              <a:rPr lang="en-US" sz="1800" b="1" i="1" dirty="0"/>
              <a:t> Eph. 1:17-18; II Cor. 4:1-6</a:t>
            </a:r>
          </a:p>
        </p:txBody>
      </p:sp>
      <p:sp>
        <p:nvSpPr>
          <p:cNvPr id="8" name="Text Placeholder 7"/>
          <p:cNvSpPr>
            <a:spLocks noGrp="1"/>
          </p:cNvSpPr>
          <p:nvPr>
            <p:ph type="body" sz="quarter" idx="3"/>
          </p:nvPr>
        </p:nvSpPr>
        <p:spPr>
          <a:xfrm>
            <a:off x="6096000" y="3581400"/>
            <a:ext cx="3505200" cy="914400"/>
          </a:xfrm>
        </p:spPr>
        <p:txBody>
          <a:bodyPr>
            <a:noAutofit/>
          </a:bodyPr>
          <a:lstStyle/>
          <a:p>
            <a:pPr algn="ctr"/>
            <a:r>
              <a:rPr lang="en-US" sz="3600" i="1" dirty="0"/>
              <a:t>Preservation</a:t>
            </a:r>
          </a:p>
        </p:txBody>
      </p:sp>
      <p:pic>
        <p:nvPicPr>
          <p:cNvPr id="1026" name="Picture 2"/>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2286000" y="152401"/>
            <a:ext cx="2667000" cy="2200275"/>
          </a:xfrm>
          <a:prstGeom prst="ellipse">
            <a:avLst/>
          </a:prstGeom>
          <a:ln>
            <a:noFill/>
          </a:ln>
          <a:effectLst>
            <a:softEdge rad="112500"/>
          </a:effectLst>
        </p:spPr>
      </p:pic>
      <p:sp>
        <p:nvSpPr>
          <p:cNvPr id="11" name="Right Arrow 10"/>
          <p:cNvSpPr/>
          <p:nvPr/>
        </p:nvSpPr>
        <p:spPr>
          <a:xfrm rot="2701828">
            <a:off x="7724165" y="46946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7" name="Right Arrow 16"/>
          <p:cNvSpPr/>
          <p:nvPr/>
        </p:nvSpPr>
        <p:spPr>
          <a:xfrm>
            <a:off x="5257800" y="39624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8" name="Right Arrow 17"/>
          <p:cNvSpPr/>
          <p:nvPr/>
        </p:nvSpPr>
        <p:spPr>
          <a:xfrm rot="1053040">
            <a:off x="5308098" y="12792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9" name="Right Arrow 18"/>
          <p:cNvSpPr/>
          <p:nvPr/>
        </p:nvSpPr>
        <p:spPr>
          <a:xfrm rot="9214159">
            <a:off x="5540632" y="2507557"/>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1029" name="Picture 5"/>
          <p:cNvPicPr>
            <a:picLocks noChangeAspect="1" noChangeArrowheads="1"/>
          </p:cNvPicPr>
          <p:nvPr/>
        </p:nvPicPr>
        <p:blipFill>
          <a:blip r:embed="rId4" cstate="print"/>
          <a:srcRect/>
          <a:stretch>
            <a:fillRect/>
          </a:stretch>
        </p:blipFill>
        <p:spPr bwMode="auto">
          <a:xfrm flipH="1">
            <a:off x="7162800" y="914400"/>
            <a:ext cx="2163996" cy="2590800"/>
          </a:xfrm>
          <a:prstGeom prst="ellipse">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1981201" y="4745004"/>
            <a:ext cx="1923157" cy="2112997"/>
          </a:xfrm>
          <a:prstGeom prst="ellipse">
            <a:avLst/>
          </a:prstGeom>
          <a:ln>
            <a:noFill/>
          </a:ln>
          <a:effectLst>
            <a:softEdge rad="112500"/>
          </a:effectLst>
        </p:spPr>
      </p:pic>
      <p:pic>
        <p:nvPicPr>
          <p:cNvPr id="1031" name="Picture 7"/>
          <p:cNvPicPr>
            <a:picLocks noChangeAspect="1" noChangeArrowheads="1"/>
          </p:cNvPicPr>
          <p:nvPr/>
        </p:nvPicPr>
        <p:blipFill>
          <a:blip r:embed="rId6" cstate="print"/>
          <a:srcRect/>
          <a:stretch>
            <a:fillRect/>
          </a:stretch>
        </p:blipFill>
        <p:spPr bwMode="auto">
          <a:xfrm>
            <a:off x="2362200" y="2895600"/>
            <a:ext cx="2804160" cy="2133600"/>
          </a:xfrm>
          <a:prstGeom prst="ellipse">
            <a:avLst/>
          </a:prstGeom>
          <a:ln>
            <a:noFill/>
          </a:ln>
          <a:effectLst>
            <a:softEdge rad="112500"/>
          </a:effectLst>
        </p:spPr>
      </p:pic>
      <p:pic>
        <p:nvPicPr>
          <p:cNvPr id="1032" name="Picture 8"/>
          <p:cNvPicPr>
            <a:picLocks noChangeAspect="1" noChangeArrowheads="1"/>
          </p:cNvPicPr>
          <p:nvPr/>
        </p:nvPicPr>
        <p:blipFill>
          <a:blip r:embed="rId7" cstate="print"/>
          <a:srcRect/>
          <a:stretch>
            <a:fillRect/>
          </a:stretch>
        </p:blipFill>
        <p:spPr bwMode="auto">
          <a:xfrm>
            <a:off x="8331200" y="5105400"/>
            <a:ext cx="2336800" cy="1752600"/>
          </a:xfrm>
          <a:prstGeom prst="ellipse">
            <a:avLst/>
          </a:prstGeom>
          <a:ln>
            <a:noFill/>
          </a:ln>
          <a:effectLst>
            <a:softEdge rad="112500"/>
          </a:effectLst>
        </p:spPr>
      </p:pic>
      <p:sp>
        <p:nvSpPr>
          <p:cNvPr id="26" name="Right Arrow 25"/>
          <p:cNvSpPr/>
          <p:nvPr/>
        </p:nvSpPr>
        <p:spPr>
          <a:xfrm rot="10800000">
            <a:off x="6858000" y="57912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Tree>
    <p:extLst>
      <p:ext uri="{BB962C8B-B14F-4D97-AF65-F5344CB8AC3E}">
        <p14:creationId xmlns:p14="http://schemas.microsoft.com/office/powerpoint/2010/main" val="32540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wipe(down)">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 calcmode="lin" valueType="num">
                                      <p:cBhvr additive="base">
                                        <p:cTn id="32" dur="500" fill="hold"/>
                                        <p:tgtEl>
                                          <p:spTgt spid="1031"/>
                                        </p:tgtEl>
                                        <p:attrNameLst>
                                          <p:attrName>ppt_x</p:attrName>
                                        </p:attrNameLst>
                                      </p:cBhvr>
                                      <p:tavLst>
                                        <p:tav tm="0">
                                          <p:val>
                                            <p:strVal val="#ppt_x"/>
                                          </p:val>
                                        </p:tav>
                                        <p:tav tm="100000">
                                          <p:val>
                                            <p:strVal val="#ppt_x"/>
                                          </p:val>
                                        </p:tav>
                                      </p:tavLst>
                                    </p:anim>
                                    <p:anim calcmode="lin" valueType="num">
                                      <p:cBhvr additive="base">
                                        <p:cTn id="3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wipe(down)">
                                      <p:cBhvr>
                                        <p:cTn id="43" dur="500"/>
                                        <p:tgtEl>
                                          <p:spTgt spid="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wipe(down)">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wipe(down)">
                                      <p:cBhvr>
                                        <p:cTn id="63" dur="500"/>
                                        <p:tgtEl>
                                          <p:spTgt spid="7">
                                            <p:txEl>
                                              <p:pRg st="0" end="0"/>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7">
                                            <p:txEl>
                                              <p:pRg st="1" end="1"/>
                                            </p:txEl>
                                          </p:spTgt>
                                        </p:tgtEl>
                                        <p:attrNameLst>
                                          <p:attrName>style.visibility</p:attrName>
                                        </p:attrNameLst>
                                      </p:cBhvr>
                                      <p:to>
                                        <p:strVal val="visible"/>
                                      </p:to>
                                    </p:set>
                                    <p:animEffect transition="in" filter="wipe(down)">
                                      <p:cBhvr>
                                        <p:cTn id="66" dur="500"/>
                                        <p:tgtEl>
                                          <p:spTgt spid="7">
                                            <p:txEl>
                                              <p:pRg st="1" end="1"/>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animEffect transition="in" filter="wipe(down)">
                                      <p:cBhvr>
                                        <p:cTn id="69" dur="500"/>
                                        <p:tgtEl>
                                          <p:spTgt spid="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030"/>
                                        </p:tgtEl>
                                        <p:attrNameLst>
                                          <p:attrName>style.visibility</p:attrName>
                                        </p:attrNameLst>
                                      </p:cBhvr>
                                      <p:to>
                                        <p:strVal val="visible"/>
                                      </p:to>
                                    </p:set>
                                    <p:animEffect transition="in" filter="wipe(down)">
                                      <p:cBhvr>
                                        <p:cTn id="7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1" grpId="0" animBg="1"/>
      <p:bldP spid="17" grpId="0" animBg="1"/>
      <p:bldP spid="18" grpId="0" animBg="1"/>
      <p:bldP spid="19"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1524000" y="-152400"/>
            <a:ext cx="9144000" cy="7010400"/>
          </a:xfrm>
          <a:prstGeom prst="rect">
            <a:avLst/>
          </a:prstGeom>
          <a:noFill/>
          <a:ln w="9525">
            <a:noFill/>
            <a:miter lim="800000"/>
            <a:headEnd/>
            <a:tailEnd/>
          </a:ln>
        </p:spPr>
      </p:pic>
      <p:sp>
        <p:nvSpPr>
          <p:cNvPr id="4" name="Content Placeholder 3"/>
          <p:cNvSpPr>
            <a:spLocks noGrp="1"/>
          </p:cNvSpPr>
          <p:nvPr>
            <p:ph idx="1"/>
          </p:nvPr>
        </p:nvSpPr>
        <p:spPr>
          <a:xfrm>
            <a:off x="1763486" y="152400"/>
            <a:ext cx="8675914" cy="6096000"/>
          </a:xfrm>
        </p:spPr>
        <p:txBody>
          <a:bodyPr>
            <a:noAutofit/>
          </a:bodyPr>
          <a:lstStyle/>
          <a:p>
            <a:pPr algn="ctr">
              <a:buNone/>
            </a:pPr>
            <a:r>
              <a:rPr lang="en-US" sz="3600" i="1" dirty="0">
                <a:effectLst>
                  <a:glow rad="101600">
                    <a:schemeClr val="bg1">
                      <a:alpha val="60000"/>
                    </a:schemeClr>
                  </a:glow>
                </a:effectLst>
              </a:rPr>
              <a:t>  “For flesh and blood hath not revealed it unto thee, but my Father which is in heaven…The Holy Ghost, he shall teach you all things and bring all things to your remembrance…When the Spirit of Truth is come he will guide you into all truth…that the God of our Lord Jesus Christ the Father of glory may give unto you the spirit of wisdom and revelation in the knowledge of him. The eyes of your understanding being enlightened…But God hath revealed them unto us by his Spirit for the spirit searches all things yea the deep things of God. </a:t>
            </a:r>
            <a:endParaRPr lang="en-US" sz="3600" b="1" i="1" dirty="0">
              <a:solidFill>
                <a:schemeClr val="bg1"/>
              </a:solidFill>
              <a:effectLst>
                <a:glow rad="101600">
                  <a:schemeClr val="bg1">
                    <a:alpha val="60000"/>
                  </a:schemeClr>
                </a:glow>
              </a:effectLst>
            </a:endParaRPr>
          </a:p>
        </p:txBody>
      </p:sp>
    </p:spTree>
    <p:extLst>
      <p:ext uri="{BB962C8B-B14F-4D97-AF65-F5344CB8AC3E}">
        <p14:creationId xmlns:p14="http://schemas.microsoft.com/office/powerpoint/2010/main" val="4235736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1524001" y="0"/>
            <a:ext cx="9144000" cy="7010400"/>
          </a:xfrm>
          <a:prstGeom prst="rect">
            <a:avLst/>
          </a:prstGeom>
          <a:noFill/>
          <a:ln w="9525">
            <a:noFill/>
            <a:miter lim="800000"/>
            <a:headEnd/>
            <a:tailEnd/>
          </a:ln>
        </p:spPr>
      </p:pic>
      <p:sp>
        <p:nvSpPr>
          <p:cNvPr id="5" name="Content Placeholder 4"/>
          <p:cNvSpPr>
            <a:spLocks noGrp="1"/>
          </p:cNvSpPr>
          <p:nvPr>
            <p:ph idx="1"/>
          </p:nvPr>
        </p:nvSpPr>
        <p:spPr>
          <a:xfrm>
            <a:off x="1752600" y="152400"/>
            <a:ext cx="8458200" cy="6858000"/>
          </a:xfrm>
        </p:spPr>
        <p:txBody>
          <a:bodyPr>
            <a:noAutofit/>
          </a:bodyPr>
          <a:lstStyle/>
          <a:p>
            <a:pPr algn="ctr">
              <a:buNone/>
            </a:pPr>
            <a:r>
              <a:rPr lang="en-US" sz="3200" i="1" dirty="0">
                <a:effectLst>
                  <a:glow rad="101600">
                    <a:schemeClr val="bg1">
                      <a:alpha val="60000"/>
                    </a:schemeClr>
                  </a:glow>
                </a:effectLst>
              </a:rPr>
              <a:t>   Now we have received not the spirit of the world, but the Spirit which is of God: that we might know the things that are freely given to us of God. Which things also we speak not in the words which man’s wisdom </a:t>
            </a:r>
            <a:r>
              <a:rPr lang="en-US" sz="3200" i="1" dirty="0" err="1">
                <a:effectLst>
                  <a:glow rad="101600">
                    <a:schemeClr val="bg1">
                      <a:alpha val="60000"/>
                    </a:schemeClr>
                  </a:glow>
                </a:effectLst>
              </a:rPr>
              <a:t>teaceth</a:t>
            </a:r>
            <a:r>
              <a:rPr lang="en-US" sz="3200" i="1" dirty="0">
                <a:effectLst>
                  <a:glow rad="101600">
                    <a:schemeClr val="bg1">
                      <a:alpha val="60000"/>
                    </a:schemeClr>
                  </a:glow>
                </a:effectLst>
              </a:rPr>
              <a:t>, but which the Holy Ghost </a:t>
            </a:r>
            <a:r>
              <a:rPr lang="en-US" sz="3200" i="1" dirty="0" err="1">
                <a:effectLst>
                  <a:glow rad="101600">
                    <a:schemeClr val="bg1">
                      <a:alpha val="60000"/>
                    </a:schemeClr>
                  </a:glow>
                </a:effectLst>
              </a:rPr>
              <a:t>teacheth</a:t>
            </a:r>
            <a:r>
              <a:rPr lang="en-US" sz="3200" i="1" dirty="0">
                <a:effectLst>
                  <a:glow rad="101600">
                    <a:schemeClr val="bg1">
                      <a:alpha val="60000"/>
                    </a:schemeClr>
                  </a:glow>
                </a:effectLst>
              </a:rPr>
              <a:t>; comparing spiritual things with spiritual…If our gospel be hid it is hid to them that are lost. In whom the god of this world hath blinded the minds of that which believe not…For God commanded the light to shine out of darkness hath shined in our hearts to give the light of the knowledge of the glory of God in the face of Jesus Christ…Hereby know we the spirit of truth and the spirit of error.”</a:t>
            </a:r>
            <a:endParaRPr lang="en-US" sz="3200" dirty="0">
              <a:effectLst>
                <a:glow rad="101600">
                  <a:schemeClr val="bg1">
                    <a:alpha val="60000"/>
                  </a:schemeClr>
                </a:glow>
              </a:effectLst>
            </a:endParaRPr>
          </a:p>
          <a:p>
            <a:pPr algn="ctr"/>
            <a:endParaRPr lang="en-US" sz="3200" b="1" i="1" dirty="0">
              <a:solidFill>
                <a:schemeClr val="bg1"/>
              </a:solidFill>
              <a:effectLst>
                <a:glow rad="101600">
                  <a:schemeClr val="bg1">
                    <a:alpha val="60000"/>
                  </a:schemeClr>
                </a:glow>
              </a:effectLst>
            </a:endParaRPr>
          </a:p>
          <a:p>
            <a:pPr algn="ctr"/>
            <a:endParaRPr lang="en-US" sz="3200" dirty="0"/>
          </a:p>
        </p:txBody>
      </p:sp>
    </p:spTree>
    <p:extLst>
      <p:ext uri="{BB962C8B-B14F-4D97-AF65-F5344CB8AC3E}">
        <p14:creationId xmlns:p14="http://schemas.microsoft.com/office/powerpoint/2010/main" val="979037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472" b="3774"/>
          <a:stretch>
            <a:fillRect/>
          </a:stretch>
        </p:blipFill>
        <p:spPr bwMode="auto">
          <a:xfrm>
            <a:off x="3222170" y="2858610"/>
            <a:ext cx="5867400" cy="4214611"/>
          </a:xfrm>
          <a:prstGeom prst="rect">
            <a:avLst/>
          </a:prstGeom>
          <a:ln>
            <a:noFill/>
          </a:ln>
          <a:effectLst>
            <a:softEdge rad="112500"/>
          </a:effectLst>
        </p:spPr>
      </p:pic>
      <p:sp>
        <p:nvSpPr>
          <p:cNvPr id="6" name="Title 5"/>
          <p:cNvSpPr>
            <a:spLocks noGrp="1"/>
          </p:cNvSpPr>
          <p:nvPr>
            <p:ph type="title"/>
          </p:nvPr>
        </p:nvSpPr>
        <p:spPr>
          <a:xfrm>
            <a:off x="119743" y="267154"/>
            <a:ext cx="12072257" cy="1325563"/>
          </a:xfrm>
        </p:spPr>
        <p:txBody>
          <a:bodyPr>
            <a:normAutofit fontScale="90000"/>
          </a:bodyPr>
          <a:lstStyle/>
          <a:p>
            <a:pPr algn="ctr"/>
            <a:r>
              <a:rPr lang="en-US" dirty="0"/>
              <a:t>In what version has God preserved his inspired Word?  </a:t>
            </a:r>
            <a:r>
              <a:rPr lang="en-US" i="1" dirty="0"/>
              <a:t>This is the wrong question. </a:t>
            </a:r>
            <a:br>
              <a:rPr lang="en-US" dirty="0"/>
            </a:br>
            <a:endParaRPr lang="en-US" dirty="0"/>
          </a:p>
        </p:txBody>
      </p:sp>
      <p:sp>
        <p:nvSpPr>
          <p:cNvPr id="3" name="Content Placeholder 2"/>
          <p:cNvSpPr>
            <a:spLocks noGrp="1"/>
          </p:cNvSpPr>
          <p:nvPr>
            <p:ph idx="1"/>
          </p:nvPr>
        </p:nvSpPr>
        <p:spPr>
          <a:xfrm>
            <a:off x="0" y="1469572"/>
            <a:ext cx="12192000" cy="5897563"/>
          </a:xfrm>
        </p:spPr>
        <p:txBody>
          <a:bodyPr>
            <a:normAutofit/>
          </a:bodyPr>
          <a:lstStyle/>
          <a:p>
            <a:pPr algn="ctr">
              <a:buNone/>
            </a:pPr>
            <a:r>
              <a:rPr lang="en-US" sz="4000" i="1" dirty="0"/>
              <a:t>The question should be in what text </a:t>
            </a:r>
          </a:p>
          <a:p>
            <a:pPr algn="ctr">
              <a:buNone/>
            </a:pPr>
            <a:r>
              <a:rPr lang="en-US" sz="4000" i="1" dirty="0"/>
              <a:t> has God preserved His Word?</a:t>
            </a:r>
          </a:p>
          <a:p>
            <a:pPr algn="ctr"/>
            <a:endParaRPr lang="en-US" sz="4000" dirty="0"/>
          </a:p>
        </p:txBody>
      </p:sp>
      <p:sp>
        <p:nvSpPr>
          <p:cNvPr id="4" name="Rectangle 3"/>
          <p:cNvSpPr/>
          <p:nvPr/>
        </p:nvSpPr>
        <p:spPr>
          <a:xfrm>
            <a:off x="2259107" y="672354"/>
            <a:ext cx="7657778" cy="2122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60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057" y="-97971"/>
            <a:ext cx="9144000" cy="1143000"/>
          </a:xfrm>
        </p:spPr>
        <p:txBody>
          <a:bodyPr>
            <a:normAutofit/>
          </a:bodyPr>
          <a:lstStyle/>
          <a:p>
            <a:pPr algn="ctr"/>
            <a:r>
              <a:rPr lang="en-US" sz="4000" b="1" dirty="0"/>
              <a:t>There are two basic text in existence </a:t>
            </a:r>
          </a:p>
        </p:txBody>
      </p:sp>
      <p:sp>
        <p:nvSpPr>
          <p:cNvPr id="3" name="Content Placeholder 2"/>
          <p:cNvSpPr>
            <a:spLocks noGrp="1"/>
          </p:cNvSpPr>
          <p:nvPr>
            <p:ph sz="half" idx="1"/>
          </p:nvPr>
        </p:nvSpPr>
        <p:spPr>
          <a:xfrm>
            <a:off x="97971" y="1415142"/>
            <a:ext cx="5856514" cy="5943600"/>
          </a:xfrm>
        </p:spPr>
        <p:txBody>
          <a:bodyPr>
            <a:normAutofit/>
          </a:bodyPr>
          <a:lstStyle/>
          <a:p>
            <a:pPr algn="ctr">
              <a:buNone/>
            </a:pPr>
            <a:r>
              <a:rPr lang="en-US" sz="3200" b="1" i="1" u="sng" dirty="0">
                <a:solidFill>
                  <a:srgbClr val="FFFF00"/>
                </a:solidFill>
              </a:rPr>
              <a:t>Traditional text</a:t>
            </a:r>
          </a:p>
          <a:p>
            <a:pPr>
              <a:buFont typeface="Arial" charset="0"/>
              <a:buChar char="•"/>
            </a:pPr>
            <a:r>
              <a:rPr lang="en-US" sz="3200" b="1" i="1" dirty="0">
                <a:solidFill>
                  <a:srgbClr val="FFFF00"/>
                </a:solidFill>
              </a:rPr>
              <a:t>Masoretic text (Hebrew)</a:t>
            </a:r>
          </a:p>
          <a:p>
            <a:pPr>
              <a:buFont typeface="Arial" charset="0"/>
              <a:buChar char="•"/>
            </a:pPr>
            <a:r>
              <a:rPr lang="en-US" sz="3200" b="1" i="1" dirty="0">
                <a:solidFill>
                  <a:srgbClr val="FFFF00"/>
                </a:solidFill>
              </a:rPr>
              <a:t>Byzantine text (Greek)</a:t>
            </a:r>
          </a:p>
          <a:p>
            <a:pPr>
              <a:buFont typeface="Arial" charset="0"/>
              <a:buChar char="•"/>
            </a:pPr>
            <a:r>
              <a:rPr lang="en-US" sz="3200" b="1" i="1" dirty="0">
                <a:solidFill>
                  <a:srgbClr val="FFFF00"/>
                </a:solidFill>
              </a:rPr>
              <a:t>Majority text – 5000 copies/1200 fragments</a:t>
            </a:r>
          </a:p>
          <a:p>
            <a:pPr>
              <a:buFont typeface="Arial" charset="0"/>
              <a:buChar char="•"/>
            </a:pPr>
            <a:r>
              <a:rPr lang="en-US" sz="3200" b="1" i="1" dirty="0">
                <a:solidFill>
                  <a:srgbClr val="FFFF00"/>
                </a:solidFill>
              </a:rPr>
              <a:t>98%  of the 6200 copies are in 100% agreement</a:t>
            </a:r>
          </a:p>
          <a:p>
            <a:pPr>
              <a:buFont typeface="Arial" charset="0"/>
              <a:buChar char="•"/>
            </a:pPr>
            <a:r>
              <a:rPr lang="en-US" sz="3200" b="1" i="1" dirty="0">
                <a:solidFill>
                  <a:srgbClr val="FFFF00"/>
                </a:solidFill>
              </a:rPr>
              <a:t>Received text</a:t>
            </a:r>
          </a:p>
          <a:p>
            <a:pPr>
              <a:buFont typeface="Arial" charset="0"/>
              <a:buChar char="•"/>
            </a:pPr>
            <a:r>
              <a:rPr lang="en-US" sz="3200" b="1" i="1" dirty="0">
                <a:solidFill>
                  <a:srgbClr val="FFFF00"/>
                </a:solidFill>
              </a:rPr>
              <a:t>Textus Receptus</a:t>
            </a:r>
          </a:p>
          <a:p>
            <a:pPr>
              <a:buFont typeface="Arial" charset="0"/>
              <a:buChar char="•"/>
            </a:pPr>
            <a:endParaRPr lang="en-US" sz="3200" b="1" i="1" dirty="0">
              <a:solidFill>
                <a:srgbClr val="FFFF00"/>
              </a:solidFill>
            </a:endParaRPr>
          </a:p>
        </p:txBody>
      </p:sp>
      <p:sp>
        <p:nvSpPr>
          <p:cNvPr id="4" name="Content Placeholder 3"/>
          <p:cNvSpPr>
            <a:spLocks noGrp="1"/>
          </p:cNvSpPr>
          <p:nvPr>
            <p:ph sz="half" idx="2"/>
          </p:nvPr>
        </p:nvSpPr>
        <p:spPr>
          <a:xfrm>
            <a:off x="6096000" y="1415142"/>
            <a:ext cx="6096000" cy="5943600"/>
          </a:xfrm>
        </p:spPr>
        <p:txBody>
          <a:bodyPr>
            <a:normAutofit/>
          </a:bodyPr>
          <a:lstStyle/>
          <a:p>
            <a:pPr algn="ctr">
              <a:buNone/>
            </a:pPr>
            <a:r>
              <a:rPr lang="en-US" sz="3200" b="1" i="1" u="sng" dirty="0">
                <a:solidFill>
                  <a:srgbClr val="FFFF00"/>
                </a:solidFill>
              </a:rPr>
              <a:t>Westcott and Hort text</a:t>
            </a:r>
          </a:p>
          <a:p>
            <a:pPr lvl="0">
              <a:buFont typeface="Arial" charset="0"/>
              <a:buChar char="•"/>
            </a:pPr>
            <a:r>
              <a:rPr lang="en-US" sz="3200" b="1" i="1" dirty="0">
                <a:solidFill>
                  <a:srgbClr val="FFFF00"/>
                </a:solidFill>
              </a:rPr>
              <a:t>Alexandrian text</a:t>
            </a:r>
          </a:p>
          <a:p>
            <a:pPr lvl="0">
              <a:buFont typeface="Arial" charset="0"/>
              <a:buChar char="•"/>
            </a:pPr>
            <a:r>
              <a:rPr lang="en-US" sz="3200" b="1" i="1" dirty="0">
                <a:solidFill>
                  <a:srgbClr val="FFFF00"/>
                </a:solidFill>
              </a:rPr>
              <a:t>Vaticanus text/Roman Catholic manuscripts</a:t>
            </a:r>
          </a:p>
          <a:p>
            <a:pPr lvl="0">
              <a:buFont typeface="Arial" charset="0"/>
              <a:buChar char="•"/>
            </a:pPr>
            <a:r>
              <a:rPr lang="en-US" sz="3200" b="1" i="1" dirty="0">
                <a:solidFill>
                  <a:srgbClr val="FFFF00"/>
                </a:solidFill>
              </a:rPr>
              <a:t>Minority text – 500 copies and about 200 fragments</a:t>
            </a:r>
          </a:p>
          <a:p>
            <a:pPr lvl="0">
              <a:buFont typeface="Arial" charset="0"/>
              <a:buChar char="•"/>
            </a:pPr>
            <a:r>
              <a:rPr lang="en-US" sz="3200" b="1" i="1" dirty="0">
                <a:solidFill>
                  <a:srgbClr val="FFFF00"/>
                </a:solidFill>
              </a:rPr>
              <a:t>Ancient text – Older is not necessary better!</a:t>
            </a:r>
          </a:p>
          <a:p>
            <a:pPr lvl="0">
              <a:buFont typeface="Arial" charset="0"/>
              <a:buChar char="•"/>
            </a:pPr>
            <a:r>
              <a:rPr lang="en-US" sz="3200" b="1" i="1" dirty="0">
                <a:solidFill>
                  <a:srgbClr val="FFFF00"/>
                </a:solidFill>
              </a:rPr>
              <a:t>Inferior text</a:t>
            </a:r>
          </a:p>
          <a:p>
            <a:endParaRPr lang="en-US" sz="3200" dirty="0"/>
          </a:p>
        </p:txBody>
      </p:sp>
    </p:spTree>
    <p:extLst>
      <p:ext uri="{BB962C8B-B14F-4D97-AF65-F5344CB8AC3E}">
        <p14:creationId xmlns:p14="http://schemas.microsoft.com/office/powerpoint/2010/main" val="25195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 to="" calcmode="lin" valueType="num">
                                      <p:cBhvr>
                                        <p:cTn id="42" dur="1" fill="hold"/>
                                        <p:tgtEl>
                                          <p:spTgt spid="4">
                                            <p:txEl>
                                              <p:pRg st="0" end="0"/>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to="" calcmode="lin" valueType="num">
                                      <p:cBhvr>
                                        <p:cTn id="47" dur="1" fill="hold"/>
                                        <p:tgtEl>
                                          <p:spTgt spid="4">
                                            <p:txEl>
                                              <p:pRg st="1" end="1"/>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 to="" calcmode="lin" valueType="num">
                                      <p:cBhvr>
                                        <p:cTn id="52" dur="1" fill="hold"/>
                                        <p:tgtEl>
                                          <p:spTgt spid="4">
                                            <p:txEl>
                                              <p:pRg st="2" end="2"/>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 to="" calcmode="lin" valueType="num">
                                      <p:cBhvr>
                                        <p:cTn id="57" dur="1" fill="hold"/>
                                        <p:tgtEl>
                                          <p:spTgt spid="4">
                                            <p:txEl>
                                              <p:pRg st="3" end="3"/>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 to="" calcmode="lin" valueType="num">
                                      <p:cBhvr>
                                        <p:cTn id="62" dur="1" fill="hold"/>
                                        <p:tgtEl>
                                          <p:spTgt spid="4">
                                            <p:txEl>
                                              <p:pRg st="4" end="4"/>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 to="" calcmode="lin" valueType="num">
                                      <p:cBhvr>
                                        <p:cTn id="67"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48343"/>
            <a:ext cx="6019800" cy="6629400"/>
          </a:xfrm>
        </p:spPr>
        <p:txBody>
          <a:bodyPr>
            <a:normAutofit/>
          </a:bodyPr>
          <a:lstStyle/>
          <a:p>
            <a:r>
              <a:rPr lang="en-US" sz="3600" b="1" i="1" dirty="0">
                <a:solidFill>
                  <a:srgbClr val="FFFF00"/>
                </a:solidFill>
              </a:rPr>
              <a:t>The traditional manuscripts were treasured, copied and saved by the early Christians – As the early Christians fled because of persecution they fled north into the Byzatine empire – Syria and Asia Minor (Greece, Europe, Turkey) they took the Word of God with them.</a:t>
            </a:r>
            <a:endParaRPr lang="en-US" sz="3600" dirty="0">
              <a:solidFill>
                <a:srgbClr val="FFFF00"/>
              </a:solidFill>
            </a:endParaRPr>
          </a:p>
          <a:p>
            <a:endParaRPr lang="en-US" sz="3600" b="1" i="1" dirty="0">
              <a:solidFill>
                <a:srgbClr val="FFFF00"/>
              </a:solidFill>
            </a:endParaRPr>
          </a:p>
        </p:txBody>
      </p:sp>
      <p:sp>
        <p:nvSpPr>
          <p:cNvPr id="4" name="Content Placeholder 3"/>
          <p:cNvSpPr>
            <a:spLocks noGrp="1"/>
          </p:cNvSpPr>
          <p:nvPr>
            <p:ph sz="half" idx="2"/>
          </p:nvPr>
        </p:nvSpPr>
        <p:spPr>
          <a:xfrm>
            <a:off x="6096000" y="228600"/>
            <a:ext cx="6096000" cy="6629400"/>
          </a:xfrm>
        </p:spPr>
        <p:txBody>
          <a:bodyPr>
            <a:normAutofit/>
          </a:bodyPr>
          <a:lstStyle/>
          <a:p>
            <a:r>
              <a:rPr lang="en-US" sz="3600" b="1" i="1" dirty="0">
                <a:solidFill>
                  <a:srgbClr val="FFFF00"/>
                </a:solidFill>
              </a:rPr>
              <a:t>Published</a:t>
            </a:r>
            <a:r>
              <a:rPr lang="en-US" sz="3600" dirty="0"/>
              <a:t> </a:t>
            </a:r>
            <a:r>
              <a:rPr lang="en-US" sz="3600" b="1" i="1" dirty="0">
                <a:solidFill>
                  <a:srgbClr val="FFFF00"/>
                </a:solidFill>
              </a:rPr>
              <a:t>in 1881</a:t>
            </a:r>
          </a:p>
          <a:p>
            <a:r>
              <a:rPr lang="en-US" sz="3600" b="1" i="1" dirty="0">
                <a:solidFill>
                  <a:srgbClr val="FFFF00"/>
                </a:solidFill>
              </a:rPr>
              <a:t>5,604 places the WH disagrees with the TR.</a:t>
            </a:r>
          </a:p>
          <a:p>
            <a:r>
              <a:rPr lang="en-US" sz="3600" b="1" i="1" dirty="0">
                <a:solidFill>
                  <a:srgbClr val="FFFF00"/>
                </a:solidFill>
              </a:rPr>
              <a:t>9,970 places words were added, subtracted and changed.</a:t>
            </a:r>
          </a:p>
          <a:p>
            <a:r>
              <a:rPr lang="en-US" sz="3600" b="1" i="1" dirty="0">
                <a:solidFill>
                  <a:srgbClr val="FFFF00"/>
                </a:solidFill>
              </a:rPr>
              <a:t>Over 3000 places where the copies are in disagreement.</a:t>
            </a:r>
          </a:p>
          <a:p>
            <a:r>
              <a:rPr lang="en-US" sz="3600" b="1" i="1" dirty="0">
                <a:solidFill>
                  <a:srgbClr val="FFFF00"/>
                </a:solidFill>
              </a:rPr>
              <a:t>Westcott and </a:t>
            </a:r>
            <a:r>
              <a:rPr lang="en-US" sz="3600" b="1" i="1" dirty="0" err="1">
                <a:solidFill>
                  <a:srgbClr val="FFFF00"/>
                </a:solidFill>
              </a:rPr>
              <a:t>Hort</a:t>
            </a:r>
            <a:r>
              <a:rPr lang="en-US" sz="3600" b="1" i="1" dirty="0">
                <a:solidFill>
                  <a:srgbClr val="FFFF00"/>
                </a:solidFill>
              </a:rPr>
              <a:t> made over 10,000 alterations to the text.</a:t>
            </a:r>
          </a:p>
        </p:txBody>
      </p:sp>
    </p:spTree>
    <p:extLst>
      <p:ext uri="{BB962C8B-B14F-4D97-AF65-F5344CB8AC3E}">
        <p14:creationId xmlns:p14="http://schemas.microsoft.com/office/powerpoint/2010/main" val="24010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earchengineland.com/figz/wp-content/seloads/2011/09/warning-yellow-tape-featured.jpeg"/>
          <p:cNvPicPr>
            <a:picLocks noChangeAspect="1" noChangeArrowheads="1"/>
          </p:cNvPicPr>
          <p:nvPr/>
        </p:nvPicPr>
        <p:blipFill>
          <a:blip r:embed="rId2" cstate="print"/>
          <a:srcRect/>
          <a:stretch>
            <a:fillRect/>
          </a:stretch>
        </p:blipFill>
        <p:spPr bwMode="auto">
          <a:xfrm>
            <a:off x="1498604" y="1066800"/>
            <a:ext cx="9169396" cy="4343400"/>
          </a:xfrm>
          <a:prstGeom prst="rect">
            <a:avLst/>
          </a:prstGeom>
          <a:noFill/>
        </p:spPr>
      </p:pic>
    </p:spTree>
    <p:extLst>
      <p:ext uri="{BB962C8B-B14F-4D97-AF65-F5344CB8AC3E}">
        <p14:creationId xmlns:p14="http://schemas.microsoft.com/office/powerpoint/2010/main" val="33747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8601"/>
            <a:ext cx="9144000" cy="6555641"/>
          </a:xfrm>
          <a:prstGeom prst="rect">
            <a:avLst/>
          </a:prstGeom>
        </p:spPr>
        <p:txBody>
          <a:bodyPr wrap="square">
            <a:spAutoFit/>
          </a:bodyPr>
          <a:lstStyle/>
          <a:p>
            <a:pPr algn="ctr"/>
            <a:r>
              <a:rPr lang="en-US" sz="4200" i="1" dirty="0"/>
              <a:t> “Thou </a:t>
            </a:r>
            <a:r>
              <a:rPr lang="en-US" sz="4200" i="1" dirty="0" err="1"/>
              <a:t>shalt</a:t>
            </a:r>
            <a:r>
              <a:rPr lang="en-US" sz="4200" i="1" dirty="0"/>
              <a:t> not add thereto nor diminish from it…add thou not unto his words…if any man shall add unto these things, God shall add unto him the plagues that are written in this book. And if any man </a:t>
            </a:r>
            <a:r>
              <a:rPr lang="en-US" sz="4200" i="1"/>
              <a:t>shall take </a:t>
            </a:r>
            <a:r>
              <a:rPr lang="en-US" sz="4200" i="1" dirty="0"/>
              <a:t>away from the words of the book of this prophecy, God shall take away his part out of the book of life and out of the holy city from the things which are written in this book…”</a:t>
            </a:r>
            <a:endParaRPr lang="en-US" sz="4200" dirty="0"/>
          </a:p>
        </p:txBody>
      </p:sp>
    </p:spTree>
    <p:extLst>
      <p:ext uri="{BB962C8B-B14F-4D97-AF65-F5344CB8AC3E}">
        <p14:creationId xmlns:p14="http://schemas.microsoft.com/office/powerpoint/2010/main" val="4057055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52400"/>
            <a:ext cx="6096000" cy="6858000"/>
          </a:xfrm>
        </p:spPr>
        <p:txBody>
          <a:bodyPr>
            <a:noAutofit/>
          </a:bodyPr>
          <a:lstStyle/>
          <a:p>
            <a:r>
              <a:rPr lang="en-US" sz="3600" b="1" i="1" dirty="0">
                <a:solidFill>
                  <a:srgbClr val="FFFF00"/>
                </a:solidFill>
              </a:rPr>
              <a:t>In 1516 these manuscripts were compiled by Erasmus (European scholar who was considered one of the greatest scholars of all times)</a:t>
            </a:r>
          </a:p>
          <a:p>
            <a:r>
              <a:rPr lang="en-US" sz="3600" b="1" i="1" dirty="0">
                <a:solidFill>
                  <a:srgbClr val="FFFF00"/>
                </a:solidFill>
              </a:rPr>
              <a:t>It became known as the “Textus Receptus” or “The Received Text” because the church received it as the preserved word of God.</a:t>
            </a:r>
          </a:p>
          <a:p>
            <a:pPr>
              <a:buNone/>
            </a:pPr>
            <a:endParaRPr lang="en-US" sz="3600" dirty="0">
              <a:solidFill>
                <a:srgbClr val="FFFF00"/>
              </a:solidFill>
            </a:endParaRPr>
          </a:p>
          <a:p>
            <a:endParaRPr lang="en-US" sz="3600" dirty="0">
              <a:solidFill>
                <a:srgbClr val="FFFF00"/>
              </a:solidFill>
            </a:endParaRPr>
          </a:p>
        </p:txBody>
      </p:sp>
      <p:sp>
        <p:nvSpPr>
          <p:cNvPr id="4" name="Content Placeholder 3"/>
          <p:cNvSpPr>
            <a:spLocks noGrp="1"/>
          </p:cNvSpPr>
          <p:nvPr>
            <p:ph sz="half" idx="2"/>
          </p:nvPr>
        </p:nvSpPr>
        <p:spPr>
          <a:xfrm>
            <a:off x="6248400" y="152400"/>
            <a:ext cx="5943600" cy="6705600"/>
          </a:xfrm>
        </p:spPr>
        <p:txBody>
          <a:bodyPr>
            <a:normAutofit/>
          </a:bodyPr>
          <a:lstStyle/>
          <a:p>
            <a:r>
              <a:rPr lang="en-US" sz="3600" b="1" i="1" dirty="0">
                <a:solidFill>
                  <a:srgbClr val="FFFF00"/>
                </a:solidFill>
              </a:rPr>
              <a:t>All Modern English Versions of the Bible come from the WH text not the TR.</a:t>
            </a:r>
          </a:p>
          <a:p>
            <a:r>
              <a:rPr lang="en-US" sz="3600" b="1" i="1" dirty="0">
                <a:solidFill>
                  <a:srgbClr val="FFFF00"/>
                </a:solidFill>
              </a:rPr>
              <a:t>Result of modern versions - Doctrinal and moral perversion</a:t>
            </a:r>
          </a:p>
          <a:p>
            <a:r>
              <a:rPr lang="en-US" sz="3600" b="1" i="1" dirty="0">
                <a:solidFill>
                  <a:srgbClr val="FFFF00"/>
                </a:solidFill>
              </a:rPr>
              <a:t>Worldliness</a:t>
            </a:r>
          </a:p>
          <a:p>
            <a:r>
              <a:rPr lang="en-US" sz="3600" b="1" i="1" dirty="0">
                <a:solidFill>
                  <a:srgbClr val="FFFF00"/>
                </a:solidFill>
              </a:rPr>
              <a:t>Compromise</a:t>
            </a:r>
          </a:p>
          <a:p>
            <a:r>
              <a:rPr lang="en-US" sz="3600" b="1" i="1" dirty="0">
                <a:solidFill>
                  <a:srgbClr val="FFFF00"/>
                </a:solidFill>
              </a:rPr>
              <a:t>Carnality</a:t>
            </a:r>
          </a:p>
          <a:p>
            <a:r>
              <a:rPr lang="en-US" sz="3600" b="1" i="1" dirty="0">
                <a:solidFill>
                  <a:srgbClr val="FFFF00"/>
                </a:solidFill>
              </a:rPr>
              <a:t>The NIV most popular version differs from the King James Bible in 65,000 places. </a:t>
            </a:r>
          </a:p>
        </p:txBody>
      </p:sp>
      <p:pic>
        <p:nvPicPr>
          <p:cNvPr id="5" name="Picture 5"/>
          <p:cNvPicPr>
            <a:picLocks noChangeAspect="1" noChangeArrowheads="1"/>
          </p:cNvPicPr>
          <p:nvPr/>
        </p:nvPicPr>
        <p:blipFill>
          <a:blip r:embed="rId3" cstate="print"/>
          <a:srcRect/>
          <a:stretch>
            <a:fillRect/>
          </a:stretch>
        </p:blipFill>
        <p:spPr bwMode="auto">
          <a:xfrm>
            <a:off x="4803689" y="4812180"/>
            <a:ext cx="1444711" cy="2045820"/>
          </a:xfrm>
          <a:prstGeom prst="rect">
            <a:avLst/>
          </a:prstGeom>
          <a:ln>
            <a:noFill/>
          </a:ln>
          <a:effectLst>
            <a:softEdge rad="112500"/>
          </a:effectLst>
        </p:spPr>
      </p:pic>
    </p:spTree>
    <p:extLst>
      <p:ext uri="{BB962C8B-B14F-4D97-AF65-F5344CB8AC3E}">
        <p14:creationId xmlns:p14="http://schemas.microsoft.com/office/powerpoint/2010/main" val="22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to="" calcmode="lin" valueType="num">
                                      <p:cBhvr>
                                        <p:cTn id="17" dur="1" fill="hold"/>
                                        <p:tgtEl>
                                          <p:spTgt spid="4">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to="" calcmode="lin" valueType="num">
                                      <p:cBhvr>
                                        <p:cTn id="32" dur="1" fill="hold"/>
                                        <p:tgtEl>
                                          <p:spTgt spid="4">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to="" calcmode="lin" valueType="num">
                                      <p:cBhvr>
                                        <p:cTn id="37" dur="1" fill="hold"/>
                                        <p:tgtEl>
                                          <p:spTgt spid="4">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to="" calcmode="lin" valueType="num">
                                      <p:cBhvr>
                                        <p:cTn id="42"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58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about the New King James?</a:t>
            </a:r>
          </a:p>
        </p:txBody>
      </p:sp>
      <p:pic>
        <p:nvPicPr>
          <p:cNvPr id="1026" name="Picture 2" descr="http://2.bp.blogspot.com/-c35YekZ0Hpk/UeOswMcWOVI/AAAAAAAAED8/D0io9CvU_Fo/s1600/mole-New-King-James-Version-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564" y="1690688"/>
            <a:ext cx="7298872" cy="489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33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114"/>
            <a:ext cx="12192000" cy="6858000"/>
          </a:xfrm>
        </p:spPr>
        <p:txBody>
          <a:bodyPr>
            <a:normAutofit lnSpcReduction="10000"/>
          </a:bodyPr>
          <a:lstStyle/>
          <a:p>
            <a:r>
              <a:rPr lang="en-US" sz="3600" dirty="0"/>
              <a:t>The New King James is </a:t>
            </a:r>
            <a:r>
              <a:rPr lang="en-US" sz="3600" b="1" dirty="0"/>
              <a:t>not</a:t>
            </a:r>
            <a:r>
              <a:rPr lang="en-US" sz="3600" dirty="0"/>
              <a:t> a King James Bible. </a:t>
            </a:r>
          </a:p>
          <a:p>
            <a:r>
              <a:rPr lang="en-US" sz="3600" dirty="0"/>
              <a:t>It has changed thousands of words, and verses.  </a:t>
            </a:r>
          </a:p>
          <a:p>
            <a:r>
              <a:rPr lang="en-US" sz="3600" dirty="0"/>
              <a:t>When not agreeing with the King James Bible, it has instead </a:t>
            </a:r>
            <a:r>
              <a:rPr lang="en-US" sz="3600" b="1" dirty="0"/>
              <a:t>copied</a:t>
            </a:r>
            <a:r>
              <a:rPr lang="en-US" sz="3600" dirty="0"/>
              <a:t> the perverted NIV, NASV or RSV. </a:t>
            </a:r>
          </a:p>
          <a:p>
            <a:r>
              <a:rPr lang="en-US" sz="3600" dirty="0"/>
              <a:t>The WH was also used in its translation.</a:t>
            </a:r>
          </a:p>
          <a:p>
            <a:r>
              <a:rPr lang="en-US" sz="3600" dirty="0"/>
              <a:t>None of those who translated the NKJV  believe God perfectly preserved His words! </a:t>
            </a:r>
          </a:p>
          <a:p>
            <a:r>
              <a:rPr lang="en-US" sz="3600" b="1" dirty="0">
                <a:solidFill>
                  <a:srgbClr val="FFFF00"/>
                </a:solidFill>
              </a:rPr>
              <a:t>Changed Words and Means Changed:</a:t>
            </a:r>
            <a:endParaRPr lang="en-US" sz="3600" dirty="0">
              <a:solidFill>
                <a:srgbClr val="FFFF00"/>
              </a:solidFill>
            </a:endParaRPr>
          </a:p>
          <a:p>
            <a:r>
              <a:rPr lang="en-US" sz="3600" dirty="0"/>
              <a:t>We know that Bible versions disagree on how to translate certain words.</a:t>
            </a:r>
          </a:p>
          <a:p>
            <a:r>
              <a:rPr lang="en-US" sz="3600" dirty="0"/>
              <a:t> Here is an example: Is Jesus God's "Son" or God's "servant"? In Acts 3:26, the NKJV calls Jesus “God's Servant.” KJV “God’s son.”</a:t>
            </a:r>
          </a:p>
          <a:p>
            <a:endParaRPr lang="en-US" dirty="0"/>
          </a:p>
          <a:p>
            <a:endParaRPr lang="en-US" dirty="0"/>
          </a:p>
        </p:txBody>
      </p:sp>
    </p:spTree>
    <p:extLst>
      <p:ext uri="{BB962C8B-B14F-4D97-AF65-F5344CB8AC3E}">
        <p14:creationId xmlns:p14="http://schemas.microsoft.com/office/powerpoint/2010/main" val="383607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r>
              <a:rPr lang="en-US" sz="3800" dirty="0"/>
              <a:t> The NKJV consistently uses terms that don't mean the same as in the King James Bible. </a:t>
            </a:r>
          </a:p>
          <a:p>
            <a:r>
              <a:rPr lang="en-US" sz="3800" dirty="0">
                <a:solidFill>
                  <a:srgbClr val="FFFF00"/>
                </a:solidFill>
              </a:rPr>
              <a:t>Here are some examples:</a:t>
            </a:r>
          </a:p>
          <a:p>
            <a:r>
              <a:rPr lang="en-US" sz="3800" i="1" dirty="0"/>
              <a:t>2 Corinthians 2:17 "For we are not as many which corrupt the word of God" "peddling the word of God" (like the NIV, NASV and RSV)</a:t>
            </a:r>
          </a:p>
          <a:p>
            <a:r>
              <a:rPr lang="en-US" sz="3800" i="1" dirty="0"/>
              <a:t>Titus 3:10 "A man that is an </a:t>
            </a:r>
            <a:r>
              <a:rPr lang="en-US" sz="3800" i="1" dirty="0" err="1"/>
              <a:t>heretick</a:t>
            </a:r>
            <a:r>
              <a:rPr lang="en-US" sz="3800" i="1" dirty="0"/>
              <a:t> after the first and second admonition reject" "Reject a divisive man" (like the NIV)</a:t>
            </a:r>
          </a:p>
          <a:p>
            <a:r>
              <a:rPr lang="en-US" sz="3800" i="1" dirty="0"/>
              <a:t>1 Thessalonians 5:22 "Abstain from all appearance of evil." "Abstain from every form of evil." (like the NAS, RSV and ASV)</a:t>
            </a:r>
          </a:p>
        </p:txBody>
      </p:sp>
    </p:spTree>
    <p:extLst>
      <p:ext uri="{BB962C8B-B14F-4D97-AF65-F5344CB8AC3E}">
        <p14:creationId xmlns:p14="http://schemas.microsoft.com/office/powerpoint/2010/main" val="24119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Both translations </a:t>
            </a:r>
            <a:r>
              <a:rPr lang="en-US" b="1" dirty="0"/>
              <a:t>cannot</a:t>
            </a:r>
            <a:r>
              <a:rPr lang="en-US" dirty="0"/>
              <a:t> be correct. If one is right, the other has to be wrong!</a:t>
            </a:r>
          </a:p>
        </p:txBody>
      </p:sp>
      <p:pic>
        <p:nvPicPr>
          <p:cNvPr id="3" name="Picture 2"/>
          <p:cNvPicPr>
            <a:picLocks noChangeAspect="1"/>
          </p:cNvPicPr>
          <p:nvPr/>
        </p:nvPicPr>
        <p:blipFill>
          <a:blip r:embed="rId2"/>
          <a:stretch>
            <a:fillRect/>
          </a:stretch>
        </p:blipFill>
        <p:spPr>
          <a:xfrm>
            <a:off x="3584827" y="1781175"/>
            <a:ext cx="4767918" cy="5076825"/>
          </a:xfrm>
          <a:prstGeom prst="rect">
            <a:avLst/>
          </a:prstGeom>
        </p:spPr>
      </p:pic>
    </p:spTree>
    <p:extLst>
      <p:ext uri="{BB962C8B-B14F-4D97-AF65-F5344CB8AC3E}">
        <p14:creationId xmlns:p14="http://schemas.microsoft.com/office/powerpoint/2010/main" val="225365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905001" y="152400"/>
            <a:ext cx="2933701" cy="2286000"/>
          </a:xfrm>
          <a:prstGeom prst="rect">
            <a:avLst/>
          </a:prstGeom>
          <a:ln>
            <a:noFill/>
          </a:ln>
          <a:effectLst>
            <a:softEdge rad="112500"/>
          </a:effectLst>
        </p:spPr>
      </p:pic>
      <p:sp>
        <p:nvSpPr>
          <p:cNvPr id="3" name="Right Arrow 2"/>
          <p:cNvSpPr/>
          <p:nvPr/>
        </p:nvSpPr>
        <p:spPr>
          <a:xfrm>
            <a:off x="5638800" y="1143000"/>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1" name="Picture 3"/>
          <p:cNvPicPr>
            <a:picLocks noChangeAspect="1" noChangeArrowheads="1"/>
          </p:cNvPicPr>
          <p:nvPr/>
        </p:nvPicPr>
        <p:blipFill>
          <a:blip r:embed="rId4" cstate="print"/>
          <a:srcRect/>
          <a:stretch>
            <a:fillRect/>
          </a:stretch>
        </p:blipFill>
        <p:spPr bwMode="auto">
          <a:xfrm>
            <a:off x="7162801" y="152400"/>
            <a:ext cx="3361765" cy="2057400"/>
          </a:xfrm>
          <a:prstGeom prst="rect">
            <a:avLst/>
          </a:prstGeom>
          <a:ln>
            <a:noFill/>
          </a:ln>
          <a:effectLst>
            <a:softEdge rad="112500"/>
          </a:effectLst>
        </p:spPr>
      </p:pic>
      <p:sp>
        <p:nvSpPr>
          <p:cNvPr id="6" name="Right Arrow 5"/>
          <p:cNvSpPr/>
          <p:nvPr/>
        </p:nvSpPr>
        <p:spPr>
          <a:xfrm rot="4678650">
            <a:off x="8917496" y="2801231"/>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13947839">
            <a:off x="3353799" y="5398641"/>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9819352">
            <a:off x="7287421" y="5004672"/>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4" name="Picture 6"/>
          <p:cNvPicPr>
            <a:picLocks noChangeAspect="1" noChangeArrowheads="1"/>
          </p:cNvPicPr>
          <p:nvPr/>
        </p:nvPicPr>
        <p:blipFill>
          <a:blip r:embed="rId5" cstate="print"/>
          <a:srcRect/>
          <a:stretch>
            <a:fillRect/>
          </a:stretch>
        </p:blipFill>
        <p:spPr bwMode="auto">
          <a:xfrm>
            <a:off x="4495801" y="4724401"/>
            <a:ext cx="2543175" cy="1800225"/>
          </a:xfrm>
          <a:prstGeom prst="rect">
            <a:avLst/>
          </a:prstGeom>
          <a:ln>
            <a:noFill/>
          </a:ln>
          <a:effectLst>
            <a:softEdge rad="112500"/>
          </a:effectLst>
        </p:spPr>
      </p:pic>
      <p:sp>
        <p:nvSpPr>
          <p:cNvPr id="12" name="Right Arrow 11"/>
          <p:cNvSpPr/>
          <p:nvPr/>
        </p:nvSpPr>
        <p:spPr>
          <a:xfrm>
            <a:off x="4191000" y="3352800"/>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334000" y="2667000"/>
            <a:ext cx="3352800" cy="1569660"/>
          </a:xfrm>
          <a:prstGeom prst="rect">
            <a:avLst/>
          </a:prstGeom>
          <a:solidFill>
            <a:srgbClr val="002060"/>
          </a:solidFill>
          <a:ln w="28575">
            <a:solidFill>
              <a:schemeClr val="tx1"/>
            </a:solidFill>
          </a:ln>
        </p:spPr>
        <p:txBody>
          <a:bodyPr wrap="square">
            <a:spAutoFit/>
          </a:bodyPr>
          <a:lstStyle/>
          <a:p>
            <a:pPr algn="ctr"/>
            <a:r>
              <a:rPr lang="en-US" sz="3200" i="1" dirty="0"/>
              <a:t>“The Word of our God shall stand forever…”</a:t>
            </a:r>
            <a:endParaRPr lang="en-US" sz="3200" dirty="0"/>
          </a:p>
        </p:txBody>
      </p:sp>
      <p:pic>
        <p:nvPicPr>
          <p:cNvPr id="7173" name="Picture 5"/>
          <p:cNvPicPr>
            <a:picLocks noChangeAspect="1" noChangeArrowheads="1"/>
          </p:cNvPicPr>
          <p:nvPr/>
        </p:nvPicPr>
        <p:blipFill>
          <a:blip r:embed="rId6" cstate="print"/>
          <a:srcRect/>
          <a:stretch>
            <a:fillRect/>
          </a:stretch>
        </p:blipFill>
        <p:spPr bwMode="auto">
          <a:xfrm>
            <a:off x="8838438" y="4114800"/>
            <a:ext cx="1829563" cy="2590800"/>
          </a:xfrm>
          <a:prstGeom prst="rect">
            <a:avLst/>
          </a:prstGeom>
          <a:ln>
            <a:noFill/>
          </a:ln>
          <a:effectLst>
            <a:softEdge rad="112500"/>
          </a:effectLst>
        </p:spPr>
      </p:pic>
      <p:pic>
        <p:nvPicPr>
          <p:cNvPr id="14" name="Picture 5"/>
          <p:cNvPicPr>
            <a:picLocks noChangeAspect="1" noChangeArrowheads="1"/>
          </p:cNvPicPr>
          <p:nvPr/>
        </p:nvPicPr>
        <p:blipFill>
          <a:blip r:embed="rId7" cstate="print"/>
          <a:srcRect/>
          <a:stretch>
            <a:fillRect/>
          </a:stretch>
        </p:blipFill>
        <p:spPr bwMode="auto">
          <a:xfrm>
            <a:off x="1981200" y="2590800"/>
            <a:ext cx="1752600" cy="2628900"/>
          </a:xfrm>
          <a:prstGeom prst="rect">
            <a:avLst/>
          </a:prstGeom>
          <a:ln>
            <a:noFill/>
          </a:ln>
          <a:effectLst>
            <a:softEdge rad="112500"/>
          </a:effectLst>
        </p:spPr>
      </p:pic>
    </p:spTree>
    <p:extLst>
      <p:ext uri="{BB962C8B-B14F-4D97-AF65-F5344CB8AC3E}">
        <p14:creationId xmlns:p14="http://schemas.microsoft.com/office/powerpoint/2010/main" val="28928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diamond(in)">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diamond(in)">
                                      <p:cBhvr>
                                        <p:cTn id="22" dur="2000"/>
                                        <p:tgtEl>
                                          <p:spTgt spid="717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diamond(in)">
                                      <p:cBhvr>
                                        <p:cTn id="32" dur="2000"/>
                                        <p:tgtEl>
                                          <p:spTgt spid="717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amond(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amond(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amond(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diamond(in)">
                                      <p:cBhvr>
                                        <p:cTn id="5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a:stretch>
            <a:fillRect/>
          </a:stretch>
        </p:blipFill>
        <p:spPr bwMode="auto">
          <a:xfrm>
            <a:off x="4572000" y="2438400"/>
            <a:ext cx="3371850" cy="2245652"/>
          </a:xfrm>
          <a:prstGeom prst="rect">
            <a:avLst/>
          </a:prstGeom>
          <a:ln>
            <a:noFill/>
          </a:ln>
          <a:effectLst>
            <a:softEdge rad="112500"/>
          </a:effectLst>
        </p:spPr>
      </p:pic>
      <p:pic>
        <p:nvPicPr>
          <p:cNvPr id="2" name="Picture 2"/>
          <p:cNvPicPr>
            <a:picLocks noChangeAspect="1" noChangeArrowheads="1"/>
          </p:cNvPicPr>
          <p:nvPr/>
        </p:nvPicPr>
        <p:blipFill>
          <a:blip r:embed="rId4" cstate="print"/>
          <a:srcRect/>
          <a:stretch>
            <a:fillRect/>
          </a:stretch>
        </p:blipFill>
        <p:spPr bwMode="auto">
          <a:xfrm>
            <a:off x="1676401" y="228600"/>
            <a:ext cx="2933701" cy="2286000"/>
          </a:xfrm>
          <a:prstGeom prst="rect">
            <a:avLst/>
          </a:prstGeom>
          <a:ln>
            <a:noFill/>
          </a:ln>
          <a:effectLst>
            <a:softEdge rad="112500"/>
          </a:effectLst>
        </p:spPr>
      </p:pic>
      <p:pic>
        <p:nvPicPr>
          <p:cNvPr id="8194" name="Picture 2"/>
          <p:cNvPicPr>
            <a:picLocks noChangeAspect="1" noChangeArrowheads="1"/>
          </p:cNvPicPr>
          <p:nvPr/>
        </p:nvPicPr>
        <p:blipFill>
          <a:blip r:embed="rId5" cstate="print">
            <a:lum bright="-20000" contrast="20000"/>
          </a:blip>
          <a:srcRect/>
          <a:stretch>
            <a:fillRect/>
          </a:stretch>
        </p:blipFill>
        <p:spPr bwMode="auto">
          <a:xfrm>
            <a:off x="6705601" y="4724400"/>
            <a:ext cx="3724275" cy="1809750"/>
          </a:xfrm>
          <a:prstGeom prst="rect">
            <a:avLst/>
          </a:prstGeom>
          <a:ln>
            <a:noFill/>
          </a:ln>
          <a:effectLst>
            <a:softEdge rad="112500"/>
          </a:effectLst>
        </p:spPr>
      </p:pic>
      <p:sp>
        <p:nvSpPr>
          <p:cNvPr id="6" name="Title 5"/>
          <p:cNvSpPr>
            <a:spLocks noGrp="1"/>
          </p:cNvSpPr>
          <p:nvPr>
            <p:ph type="title"/>
          </p:nvPr>
        </p:nvSpPr>
        <p:spPr>
          <a:xfrm>
            <a:off x="4648200" y="274638"/>
            <a:ext cx="6019800" cy="1143000"/>
          </a:xfrm>
        </p:spPr>
        <p:txBody>
          <a:bodyPr>
            <a:normAutofit/>
          </a:bodyPr>
          <a:lstStyle/>
          <a:p>
            <a:r>
              <a:rPr lang="en-US" sz="4000" dirty="0"/>
              <a:t>First Century Church</a:t>
            </a:r>
          </a:p>
        </p:txBody>
      </p:sp>
      <p:sp>
        <p:nvSpPr>
          <p:cNvPr id="7" name="Content Placeholder 6"/>
          <p:cNvSpPr>
            <a:spLocks noGrp="1"/>
          </p:cNvSpPr>
          <p:nvPr>
            <p:ph sz="half" idx="1"/>
          </p:nvPr>
        </p:nvSpPr>
        <p:spPr>
          <a:xfrm>
            <a:off x="1981200" y="5486400"/>
            <a:ext cx="4419600" cy="1143000"/>
          </a:xfrm>
        </p:spPr>
        <p:txBody>
          <a:bodyPr>
            <a:normAutofit/>
          </a:bodyPr>
          <a:lstStyle/>
          <a:p>
            <a:pPr algn="ctr">
              <a:buNone/>
            </a:pPr>
            <a:r>
              <a:rPr lang="en-US" sz="4000" dirty="0"/>
              <a:t>1881</a:t>
            </a:r>
          </a:p>
        </p:txBody>
      </p:sp>
      <p:sp>
        <p:nvSpPr>
          <p:cNvPr id="9" name="Down Arrow 8"/>
          <p:cNvSpPr/>
          <p:nvPr/>
        </p:nvSpPr>
        <p:spPr>
          <a:xfrm rot="1673262">
            <a:off x="5604141" y="1325258"/>
            <a:ext cx="484632" cy="4062281"/>
          </a:xfrm>
          <a:prstGeom prst="downArrow">
            <a:avLst/>
          </a:prstGeom>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2209800" y="1447800"/>
            <a:ext cx="8001000" cy="3785652"/>
          </a:xfrm>
          <a:prstGeom prst="rect">
            <a:avLst/>
          </a:prstGeom>
          <a:solidFill>
            <a:schemeClr val="tx1">
              <a:lumMod val="65000"/>
            </a:schemeClr>
          </a:solidFill>
          <a:ln w="57150">
            <a:solidFill>
              <a:schemeClr val="tx1"/>
            </a:solidFill>
          </a:ln>
        </p:spPr>
        <p:txBody>
          <a:bodyPr wrap="square">
            <a:spAutoFit/>
          </a:bodyPr>
          <a:lstStyle/>
          <a:p>
            <a:pPr algn="ctr"/>
            <a:r>
              <a:rPr lang="en-US" sz="4000" b="1" i="1" dirty="0">
                <a:solidFill>
                  <a:schemeClr val="bg1"/>
                </a:solidFill>
              </a:rPr>
              <a:t>“The words of the Lord are pure words: as silver tried in a furnace of earth, purified seven times. Thou </a:t>
            </a:r>
            <a:r>
              <a:rPr lang="en-US" sz="4000" b="1" i="1" dirty="0" err="1">
                <a:solidFill>
                  <a:schemeClr val="bg1"/>
                </a:solidFill>
              </a:rPr>
              <a:t>shalt</a:t>
            </a:r>
            <a:r>
              <a:rPr lang="en-US" sz="4000" b="1" i="1" dirty="0">
                <a:solidFill>
                  <a:schemeClr val="bg1"/>
                </a:solidFill>
              </a:rPr>
              <a:t> keep them, O Lord, thou </a:t>
            </a:r>
            <a:r>
              <a:rPr lang="en-US" sz="4000" b="1" i="1" dirty="0" err="1">
                <a:solidFill>
                  <a:schemeClr val="bg1"/>
                </a:solidFill>
              </a:rPr>
              <a:t>shalt</a:t>
            </a:r>
            <a:r>
              <a:rPr lang="en-US" sz="4000" b="1" i="1" dirty="0">
                <a:solidFill>
                  <a:schemeClr val="bg1"/>
                </a:solidFill>
              </a:rPr>
              <a:t> preserve them from this generation forever.”</a:t>
            </a:r>
            <a:endParaRPr lang="en-US" sz="4000" b="1" dirty="0">
              <a:solidFill>
                <a:schemeClr val="bg1"/>
              </a:solidFill>
            </a:endParaRPr>
          </a:p>
        </p:txBody>
      </p:sp>
    </p:spTree>
    <p:extLst>
      <p:ext uri="{BB962C8B-B14F-4D97-AF65-F5344CB8AC3E}">
        <p14:creationId xmlns:p14="http://schemas.microsoft.com/office/powerpoint/2010/main" val="4246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196"/>
                                        </p:tgtEl>
                                      </p:cBhvr>
                                    </p:animEffect>
                                    <p:set>
                                      <p:cBhvr>
                                        <p:cTn id="7" dur="1" fill="hold">
                                          <p:stCondLst>
                                            <p:cond delay="1999"/>
                                          </p:stCondLst>
                                        </p:cTn>
                                        <p:tgtEl>
                                          <p:spTgt spid="81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570038"/>
          </a:xfrm>
        </p:spPr>
        <p:txBody>
          <a:bodyPr>
            <a:noAutofit/>
          </a:bodyPr>
          <a:lstStyle/>
          <a:p>
            <a:pPr algn="ctr"/>
            <a:r>
              <a:rPr lang="en-US" sz="4000" dirty="0">
                <a:solidFill>
                  <a:srgbClr val="FFFF00"/>
                </a:solidFill>
              </a:rPr>
              <a:t>English Bibles Translated from the </a:t>
            </a:r>
            <a:r>
              <a:rPr lang="en-US" sz="4000" dirty="0" err="1">
                <a:solidFill>
                  <a:srgbClr val="FFFF00"/>
                </a:solidFill>
              </a:rPr>
              <a:t>Textus</a:t>
            </a:r>
            <a:r>
              <a:rPr lang="en-US" sz="4000" dirty="0">
                <a:solidFill>
                  <a:srgbClr val="FFFF00"/>
                </a:solidFill>
              </a:rPr>
              <a:t> </a:t>
            </a:r>
            <a:r>
              <a:rPr lang="en-US" sz="4000" dirty="0" err="1">
                <a:solidFill>
                  <a:srgbClr val="FFFF00"/>
                </a:solidFill>
              </a:rPr>
              <a:t>Receptus</a:t>
            </a:r>
            <a:br>
              <a:rPr lang="en-US" sz="4000" b="1" i="1" dirty="0">
                <a:solidFill>
                  <a:srgbClr val="FFFF00"/>
                </a:solidFill>
              </a:rPr>
            </a:br>
            <a:r>
              <a:rPr lang="en-US" sz="4000" dirty="0"/>
              <a:t> </a:t>
            </a:r>
          </a:p>
        </p:txBody>
      </p:sp>
      <p:sp>
        <p:nvSpPr>
          <p:cNvPr id="3" name="Content Placeholder 2"/>
          <p:cNvSpPr>
            <a:spLocks noGrp="1"/>
          </p:cNvSpPr>
          <p:nvPr>
            <p:ph idx="1"/>
          </p:nvPr>
        </p:nvSpPr>
        <p:spPr>
          <a:xfrm>
            <a:off x="163286" y="1066800"/>
            <a:ext cx="7075714" cy="6019800"/>
          </a:xfrm>
        </p:spPr>
        <p:txBody>
          <a:bodyPr>
            <a:normAutofit/>
          </a:bodyPr>
          <a:lstStyle/>
          <a:p>
            <a:r>
              <a:rPr lang="en-US" sz="3200" i="1" dirty="0"/>
              <a:t>1521 William Tyndale’s New Testament</a:t>
            </a:r>
            <a:endParaRPr lang="en-US" sz="3200" dirty="0"/>
          </a:p>
          <a:p>
            <a:r>
              <a:rPr lang="en-US" sz="3200" i="1" dirty="0"/>
              <a:t>1537 The Matthews Bible (Thomas Matthews)</a:t>
            </a:r>
            <a:endParaRPr lang="en-US" sz="3200" dirty="0"/>
          </a:p>
          <a:p>
            <a:r>
              <a:rPr lang="en-US" sz="3200" i="1" dirty="0"/>
              <a:t>1539 Great Bible (Miles Coverdale)</a:t>
            </a:r>
            <a:endParaRPr lang="en-US" sz="3200" dirty="0"/>
          </a:p>
          <a:p>
            <a:r>
              <a:rPr lang="en-US" sz="3200" i="1" dirty="0"/>
              <a:t>1560 Geneva Bible (Laurence Thompson) – this was the Bible used by William Shakespeare, John Bunyan, Puritans and the Pilgrims who settled in America</a:t>
            </a:r>
            <a:endParaRPr lang="en-US" sz="3200" dirty="0"/>
          </a:p>
          <a:p>
            <a:r>
              <a:rPr lang="en-US" sz="3200" i="1" dirty="0"/>
              <a:t>1568 Bishops Bible (produced under the authority of the established Church of England)</a:t>
            </a:r>
          </a:p>
        </p:txBody>
      </p:sp>
      <p:pic>
        <p:nvPicPr>
          <p:cNvPr id="89090" name="Picture 2"/>
          <p:cNvPicPr>
            <a:picLocks noChangeAspect="1" noChangeArrowheads="1"/>
          </p:cNvPicPr>
          <p:nvPr/>
        </p:nvPicPr>
        <p:blipFill>
          <a:blip r:embed="rId3" cstate="print"/>
          <a:srcRect/>
          <a:stretch>
            <a:fillRect/>
          </a:stretch>
        </p:blipFill>
        <p:spPr bwMode="auto">
          <a:xfrm>
            <a:off x="8328065" y="974883"/>
            <a:ext cx="2647950" cy="3001010"/>
          </a:xfrm>
          <a:prstGeom prst="rect">
            <a:avLst/>
          </a:prstGeom>
          <a:noFill/>
          <a:ln w="9525">
            <a:noFill/>
            <a:miter lim="800000"/>
            <a:headEnd/>
            <a:tailEnd/>
          </a:ln>
        </p:spPr>
      </p:pic>
      <p:pic>
        <p:nvPicPr>
          <p:cNvPr id="89092" name="Picture 4"/>
          <p:cNvPicPr>
            <a:picLocks noChangeAspect="1" noChangeArrowheads="1"/>
          </p:cNvPicPr>
          <p:nvPr/>
        </p:nvPicPr>
        <p:blipFill>
          <a:blip r:embed="rId4" cstate="print"/>
          <a:srcRect/>
          <a:stretch>
            <a:fillRect/>
          </a:stretch>
        </p:blipFill>
        <p:spPr bwMode="auto">
          <a:xfrm>
            <a:off x="9364876" y="2178746"/>
            <a:ext cx="2219131" cy="2718435"/>
          </a:xfrm>
          <a:prstGeom prst="rect">
            <a:avLst/>
          </a:prstGeom>
          <a:noFill/>
          <a:ln w="9525">
            <a:noFill/>
            <a:miter lim="800000"/>
            <a:headEnd/>
            <a:tailEnd/>
          </a:ln>
        </p:spPr>
      </p:pic>
      <p:pic>
        <p:nvPicPr>
          <p:cNvPr id="89094" name="Picture 6"/>
          <p:cNvPicPr>
            <a:picLocks noChangeAspect="1" noChangeArrowheads="1"/>
          </p:cNvPicPr>
          <p:nvPr/>
        </p:nvPicPr>
        <p:blipFill>
          <a:blip r:embed="rId5" cstate="print"/>
          <a:srcRect/>
          <a:stretch>
            <a:fillRect/>
          </a:stretch>
        </p:blipFill>
        <p:spPr bwMode="auto">
          <a:xfrm>
            <a:off x="7522302" y="2975293"/>
            <a:ext cx="2343150" cy="2682996"/>
          </a:xfrm>
          <a:prstGeom prst="rect">
            <a:avLst/>
          </a:prstGeom>
          <a:noFill/>
          <a:ln w="9525">
            <a:noFill/>
            <a:miter lim="800000"/>
            <a:headEnd/>
            <a:tailEnd/>
          </a:ln>
        </p:spPr>
      </p:pic>
      <p:pic>
        <p:nvPicPr>
          <p:cNvPr id="89095" name="Picture 7"/>
          <p:cNvPicPr>
            <a:picLocks noChangeAspect="1" noChangeArrowheads="1"/>
          </p:cNvPicPr>
          <p:nvPr/>
        </p:nvPicPr>
        <p:blipFill>
          <a:blip r:embed="rId6" cstate="print"/>
          <a:srcRect/>
          <a:stretch>
            <a:fillRect/>
          </a:stretch>
        </p:blipFill>
        <p:spPr bwMode="auto">
          <a:xfrm>
            <a:off x="9602498" y="3579176"/>
            <a:ext cx="1809750" cy="3048000"/>
          </a:xfrm>
          <a:prstGeom prst="rect">
            <a:avLst/>
          </a:prstGeom>
          <a:noFill/>
          <a:ln w="9525">
            <a:noFill/>
            <a:miter lim="800000"/>
            <a:headEnd/>
            <a:tailEnd/>
          </a:ln>
        </p:spPr>
      </p:pic>
      <p:pic>
        <p:nvPicPr>
          <p:cNvPr id="89096" name="Picture 8"/>
          <p:cNvPicPr>
            <a:picLocks noChangeAspect="1" noChangeArrowheads="1"/>
          </p:cNvPicPr>
          <p:nvPr/>
        </p:nvPicPr>
        <p:blipFill>
          <a:blip r:embed="rId7" cstate="print">
            <a:lum bright="-10000"/>
          </a:blip>
          <a:srcRect/>
          <a:stretch>
            <a:fillRect/>
          </a:stretch>
        </p:blipFill>
        <p:spPr bwMode="auto">
          <a:xfrm>
            <a:off x="8067860" y="4450715"/>
            <a:ext cx="1416130" cy="2486026"/>
          </a:xfrm>
          <a:prstGeom prst="rect">
            <a:avLst/>
          </a:prstGeom>
          <a:noFill/>
          <a:ln w="9525">
            <a:noFill/>
            <a:miter lim="800000"/>
            <a:headEnd/>
            <a:tailEnd/>
          </a:ln>
        </p:spPr>
      </p:pic>
    </p:spTree>
    <p:extLst>
      <p:ext uri="{BB962C8B-B14F-4D97-AF65-F5344CB8AC3E}">
        <p14:creationId xmlns:p14="http://schemas.microsoft.com/office/powerpoint/2010/main" val="35841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9090"/>
                                        </p:tgtEl>
                                        <p:attrNameLst>
                                          <p:attrName>style.visibility</p:attrName>
                                        </p:attrNameLst>
                                      </p:cBhvr>
                                      <p:to>
                                        <p:strVal val="visible"/>
                                      </p:to>
                                    </p:set>
                                    <p:anim to="" calcmode="lin" valueType="num">
                                      <p:cBhvr>
                                        <p:cTn id="12" dur="1" fill="hold"/>
                                        <p:tgtEl>
                                          <p:spTgt spid="8909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9092"/>
                                        </p:tgtEl>
                                        <p:attrNameLst>
                                          <p:attrName>style.visibility</p:attrName>
                                        </p:attrNameLst>
                                      </p:cBhvr>
                                      <p:to>
                                        <p:strVal val="visible"/>
                                      </p:to>
                                    </p:set>
                                    <p:anim to="" calcmode="lin" valueType="num">
                                      <p:cBhvr>
                                        <p:cTn id="22" dur="1" fill="hold"/>
                                        <p:tgtEl>
                                          <p:spTgt spid="8909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9094"/>
                                        </p:tgtEl>
                                        <p:attrNameLst>
                                          <p:attrName>style.visibility</p:attrName>
                                        </p:attrNameLst>
                                      </p:cBhvr>
                                      <p:to>
                                        <p:strVal val="visible"/>
                                      </p:to>
                                    </p:set>
                                    <p:anim to="" calcmode="lin" valueType="num">
                                      <p:cBhvr>
                                        <p:cTn id="32" dur="1" fill="hold"/>
                                        <p:tgtEl>
                                          <p:spTgt spid="8909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9095"/>
                                        </p:tgtEl>
                                        <p:attrNameLst>
                                          <p:attrName>style.visibility</p:attrName>
                                        </p:attrNameLst>
                                      </p:cBhvr>
                                      <p:to>
                                        <p:strVal val="visible"/>
                                      </p:to>
                                    </p:set>
                                    <p:anim to="" calcmode="lin" valueType="num">
                                      <p:cBhvr>
                                        <p:cTn id="42" dur="1" fill="hold"/>
                                        <p:tgtEl>
                                          <p:spTgt spid="8909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89096"/>
                                        </p:tgtEl>
                                        <p:attrNameLst>
                                          <p:attrName>style.visibility</p:attrName>
                                        </p:attrNameLst>
                                      </p:cBhvr>
                                      <p:to>
                                        <p:strVal val="visible"/>
                                      </p:to>
                                    </p:set>
                                    <p:anim to="" calcmode="lin" valueType="num">
                                      <p:cBhvr>
                                        <p:cTn id="52" dur="1" fill="hold"/>
                                        <p:tgtEl>
                                          <p:spTgt spid="890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28600"/>
            <a:ext cx="5943600" cy="6629400"/>
          </a:xfrm>
        </p:spPr>
        <p:txBody>
          <a:bodyPr>
            <a:noAutofit/>
          </a:bodyPr>
          <a:lstStyle/>
          <a:p>
            <a:r>
              <a:rPr lang="en-US" sz="3600" b="1" i="1" dirty="0">
                <a:solidFill>
                  <a:srgbClr val="FFFF00"/>
                </a:solidFill>
              </a:rPr>
              <a:t>It was in 1604 the a group of Puritans under the leadership of Dr. John Reynolds (president of Corpus Christi College in Oxford) appealed to King James that a new translation of the Bible be undertaken. </a:t>
            </a:r>
            <a:endParaRPr lang="en-US" sz="3600" dirty="0">
              <a:solidFill>
                <a:srgbClr val="FFFF00"/>
              </a:solidFill>
            </a:endParaRPr>
          </a:p>
          <a:p>
            <a:pPr>
              <a:buNone/>
            </a:pPr>
            <a:endParaRPr lang="en-US" sz="3600" dirty="0">
              <a:solidFill>
                <a:srgbClr val="FFFF00"/>
              </a:solidFill>
            </a:endParaRPr>
          </a:p>
        </p:txBody>
      </p:sp>
      <p:sp>
        <p:nvSpPr>
          <p:cNvPr id="4" name="Content Placeholder 3"/>
          <p:cNvSpPr>
            <a:spLocks noGrp="1"/>
          </p:cNvSpPr>
          <p:nvPr>
            <p:ph sz="half" idx="2"/>
          </p:nvPr>
        </p:nvSpPr>
        <p:spPr>
          <a:xfrm>
            <a:off x="5943600" y="152400"/>
            <a:ext cx="6248400" cy="6705600"/>
          </a:xfrm>
        </p:spPr>
        <p:txBody>
          <a:bodyPr>
            <a:noAutofit/>
          </a:bodyPr>
          <a:lstStyle/>
          <a:p>
            <a:r>
              <a:rPr lang="en-US" sz="3600" b="1" i="1" dirty="0">
                <a:solidFill>
                  <a:srgbClr val="FFFF00"/>
                </a:solidFill>
              </a:rPr>
              <a:t>Originally published in the 1970, the NIV was most recently updated in 2011.</a:t>
            </a:r>
          </a:p>
          <a:p>
            <a:r>
              <a:rPr lang="en-US" sz="3600" b="1" i="1" dirty="0">
                <a:solidFill>
                  <a:srgbClr val="FFFF00"/>
                </a:solidFill>
              </a:rPr>
              <a:t>The goal of the new NIV 2011 is a universal Bible.</a:t>
            </a:r>
          </a:p>
          <a:p>
            <a:r>
              <a:rPr lang="en-US" sz="3600" b="1" i="1" dirty="0">
                <a:solidFill>
                  <a:srgbClr val="FFFF00"/>
                </a:solidFill>
              </a:rPr>
              <a:t>New NIV is a gender-neutral Bible and has been praised and accepted by many homosexual organizations.</a:t>
            </a:r>
          </a:p>
          <a:p>
            <a:r>
              <a:rPr lang="en-US" sz="3600" b="1" i="1" dirty="0">
                <a:solidFill>
                  <a:srgbClr val="FFFF00"/>
                </a:solidFill>
              </a:rPr>
              <a:t>Satan's goal is to funnel existing religions into a one-world religion.</a:t>
            </a:r>
          </a:p>
          <a:p>
            <a:endParaRPr lang="en-US" sz="3600" b="1" dirty="0">
              <a:solidFill>
                <a:srgbClr val="FFFF00"/>
              </a:solidFill>
            </a:endParaRPr>
          </a:p>
        </p:txBody>
      </p:sp>
    </p:spTree>
    <p:extLst>
      <p:ext uri="{BB962C8B-B14F-4D97-AF65-F5344CB8AC3E}">
        <p14:creationId xmlns:p14="http://schemas.microsoft.com/office/powerpoint/2010/main" val="25514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19800" cy="6858000"/>
          </a:xfrm>
        </p:spPr>
        <p:txBody>
          <a:bodyPr>
            <a:noAutofit/>
          </a:bodyPr>
          <a:lstStyle/>
          <a:p>
            <a:r>
              <a:rPr lang="en-US" sz="3600" b="1" i="1" dirty="0">
                <a:solidFill>
                  <a:srgbClr val="FFFF00"/>
                </a:solidFill>
              </a:rPr>
              <a:t>King James appointed six groups of men (54 scholars) to translate the Bible into English from the original Hebrew and Greek . They were the best scholars in the original languages and masters of literally style that the world has ever known – Each group of six check each others work.</a:t>
            </a:r>
            <a:endParaRPr lang="en-US" sz="3600" dirty="0">
              <a:solidFill>
                <a:srgbClr val="FFFF00"/>
              </a:solidFill>
            </a:endParaRPr>
          </a:p>
          <a:p>
            <a:endParaRPr lang="en-US" sz="3600" dirty="0">
              <a:solidFill>
                <a:srgbClr val="FFFF00"/>
              </a:solidFill>
            </a:endParaRPr>
          </a:p>
        </p:txBody>
      </p:sp>
      <p:sp>
        <p:nvSpPr>
          <p:cNvPr id="4" name="Content Placeholder 3"/>
          <p:cNvSpPr>
            <a:spLocks noGrp="1"/>
          </p:cNvSpPr>
          <p:nvPr>
            <p:ph sz="half" idx="2"/>
          </p:nvPr>
        </p:nvSpPr>
        <p:spPr>
          <a:xfrm>
            <a:off x="6172200" y="0"/>
            <a:ext cx="5932714" cy="3429000"/>
          </a:xfrm>
        </p:spPr>
        <p:txBody>
          <a:bodyPr>
            <a:normAutofit/>
          </a:bodyPr>
          <a:lstStyle/>
          <a:p>
            <a:r>
              <a:rPr lang="en-US" sz="3600" b="1" i="1" dirty="0">
                <a:solidFill>
                  <a:srgbClr val="FFFF00"/>
                </a:solidFill>
              </a:rPr>
              <a:t>Zondervan</a:t>
            </a:r>
            <a:r>
              <a:rPr lang="en-US" sz="3600" b="1" dirty="0">
                <a:solidFill>
                  <a:srgbClr val="FFFF00"/>
                </a:solidFill>
              </a:rPr>
              <a:t> Publishers are OWNED by </a:t>
            </a:r>
            <a:r>
              <a:rPr lang="en-US" sz="3600" b="1" i="1" dirty="0">
                <a:solidFill>
                  <a:srgbClr val="FFFF00"/>
                </a:solidFill>
              </a:rPr>
              <a:t>Harper Collins</a:t>
            </a:r>
            <a:r>
              <a:rPr lang="en-US" sz="3600" b="1" dirty="0">
                <a:solidFill>
                  <a:srgbClr val="FFFF00"/>
                </a:solidFill>
              </a:rPr>
              <a:t>, who also publishes </a:t>
            </a:r>
            <a:r>
              <a:rPr lang="en-US" sz="3600" b="1" i="1" dirty="0">
                <a:solidFill>
                  <a:srgbClr val="FFFF00"/>
                </a:solidFill>
              </a:rPr>
              <a:t>The Satanic Bible</a:t>
            </a:r>
            <a:r>
              <a:rPr lang="en-US" sz="3600" b="1" dirty="0">
                <a:solidFill>
                  <a:srgbClr val="FFFF00"/>
                </a:solidFill>
              </a:rPr>
              <a:t> and </a:t>
            </a:r>
            <a:r>
              <a:rPr lang="en-US" sz="3600" b="1" i="1" dirty="0">
                <a:solidFill>
                  <a:srgbClr val="FFFF00"/>
                </a:solidFill>
              </a:rPr>
              <a:t>The Joy of Gay Sex.</a:t>
            </a:r>
            <a:endParaRPr lang="en-US" sz="3600" b="1" dirty="0">
              <a:solidFill>
                <a:srgbClr val="FFFF00"/>
              </a:solidFill>
            </a:endParaRPr>
          </a:p>
        </p:txBody>
      </p:sp>
      <p:pic>
        <p:nvPicPr>
          <p:cNvPr id="5" name="Picture 2"/>
          <p:cNvPicPr>
            <a:picLocks noChangeAspect="1" noChangeArrowheads="1"/>
          </p:cNvPicPr>
          <p:nvPr/>
        </p:nvPicPr>
        <p:blipFill>
          <a:blip r:embed="rId3" cstate="print"/>
          <a:srcRect/>
          <a:stretch>
            <a:fillRect/>
          </a:stretch>
        </p:blipFill>
        <p:spPr bwMode="auto">
          <a:xfrm>
            <a:off x="6810223" y="2667000"/>
            <a:ext cx="4656667" cy="4191000"/>
          </a:xfrm>
          <a:prstGeom prst="rect">
            <a:avLst/>
          </a:prstGeom>
          <a:noFill/>
          <a:ln w="9525">
            <a:noFill/>
            <a:miter lim="800000"/>
            <a:headEnd/>
            <a:tailEnd/>
          </a:ln>
        </p:spPr>
      </p:pic>
    </p:spTree>
    <p:extLst>
      <p:ext uri="{BB962C8B-B14F-4D97-AF65-F5344CB8AC3E}">
        <p14:creationId xmlns:p14="http://schemas.microsoft.com/office/powerpoint/2010/main" val="29671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4386943"/>
            <a:ext cx="5105400" cy="3276600"/>
          </a:xfrm>
        </p:spPr>
        <p:txBody>
          <a:bodyPr>
            <a:noAutofit/>
          </a:bodyPr>
          <a:lstStyle/>
          <a:p>
            <a:pPr lvl="1" algn="ctr"/>
            <a:r>
              <a:rPr lang="en-US" sz="3600" dirty="0">
                <a:solidFill>
                  <a:schemeClr val="tx1"/>
                </a:solidFill>
              </a:rPr>
              <a:t>1611 the first addition of the KJV Bible was completed.</a:t>
            </a:r>
            <a:r>
              <a:rPr lang="en-US" sz="3600" b="1" dirty="0">
                <a:solidFill>
                  <a:schemeClr val="tx1"/>
                </a:solidFill>
              </a:rPr>
              <a:t> </a:t>
            </a:r>
            <a:br>
              <a:rPr lang="en-US" sz="3600" dirty="0">
                <a:solidFill>
                  <a:schemeClr val="tx1"/>
                </a:solidFill>
              </a:rPr>
            </a:br>
            <a:r>
              <a:rPr lang="en-US" sz="3600" b="1" dirty="0">
                <a:solidFill>
                  <a:schemeClr val="tx1"/>
                </a:solidFill>
              </a:rPr>
              <a:t> </a:t>
            </a:r>
            <a:br>
              <a:rPr lang="en-US" sz="3600" dirty="0">
                <a:solidFill>
                  <a:schemeClr val="tx1"/>
                </a:solidFill>
              </a:rPr>
            </a:br>
            <a:endParaRPr lang="en-US" sz="3600" dirty="0">
              <a:solidFill>
                <a:schemeClr val="tx1"/>
              </a:solidFill>
            </a:endParaRPr>
          </a:p>
        </p:txBody>
      </p:sp>
      <p:pic>
        <p:nvPicPr>
          <p:cNvPr id="5122" name="Picture 2"/>
          <p:cNvPicPr>
            <a:picLocks noGrp="1" noChangeAspect="1" noChangeArrowheads="1"/>
          </p:cNvPicPr>
          <p:nvPr>
            <p:ph sz="half" idx="1"/>
          </p:nvPr>
        </p:nvPicPr>
        <p:blipFill>
          <a:blip r:embed="rId3" cstate="print"/>
          <a:stretch>
            <a:fillRect/>
          </a:stretch>
        </p:blipFill>
        <p:spPr bwMode="auto">
          <a:xfrm>
            <a:off x="936171" y="152400"/>
            <a:ext cx="3050483" cy="4027986"/>
          </a:xfrm>
          <a:prstGeom prst="rect">
            <a:avLst/>
          </a:prstGeom>
          <a:noFill/>
          <a:ln w="9525">
            <a:noFill/>
            <a:miter lim="800000"/>
            <a:headEnd/>
            <a:tailEnd/>
          </a:ln>
        </p:spPr>
      </p:pic>
      <p:sp>
        <p:nvSpPr>
          <p:cNvPr id="9" name="Content Placeholder 8"/>
          <p:cNvSpPr>
            <a:spLocks noGrp="1"/>
          </p:cNvSpPr>
          <p:nvPr>
            <p:ph sz="half" idx="2"/>
          </p:nvPr>
        </p:nvSpPr>
        <p:spPr>
          <a:xfrm>
            <a:off x="5105400" y="4539343"/>
            <a:ext cx="7010400" cy="2971800"/>
          </a:xfrm>
        </p:spPr>
        <p:txBody>
          <a:bodyPr>
            <a:normAutofit/>
          </a:bodyPr>
          <a:lstStyle/>
          <a:p>
            <a:pPr algn="ctr">
              <a:buNone/>
            </a:pPr>
            <a:r>
              <a:rPr lang="en-US" sz="3600" dirty="0"/>
              <a:t>    No other translation has had the impact on the world as the </a:t>
            </a:r>
          </a:p>
          <a:p>
            <a:pPr algn="ctr">
              <a:buNone/>
            </a:pPr>
            <a:r>
              <a:rPr lang="en-US" sz="3600" b="1" i="1" dirty="0"/>
              <a:t>KJV</a:t>
            </a:r>
            <a:r>
              <a:rPr lang="en-US" sz="3600" dirty="0"/>
              <a:t> Bible has had.</a:t>
            </a:r>
          </a:p>
        </p:txBody>
      </p:sp>
      <p:pic>
        <p:nvPicPr>
          <p:cNvPr id="5123" name="Picture 3"/>
          <p:cNvPicPr>
            <a:picLocks noChangeAspect="1" noChangeArrowheads="1"/>
          </p:cNvPicPr>
          <p:nvPr/>
        </p:nvPicPr>
        <p:blipFill>
          <a:blip r:embed="rId4" cstate="print">
            <a:lum bright="-10000"/>
          </a:blip>
          <a:srcRect/>
          <a:stretch>
            <a:fillRect/>
          </a:stretch>
        </p:blipFill>
        <p:spPr bwMode="auto">
          <a:xfrm>
            <a:off x="5638800" y="315685"/>
            <a:ext cx="6351814" cy="3811088"/>
          </a:xfrm>
          <a:prstGeom prst="rect">
            <a:avLst/>
          </a:prstGeom>
          <a:noFill/>
          <a:ln w="9525">
            <a:noFill/>
            <a:miter lim="800000"/>
            <a:headEnd/>
            <a:tailEnd/>
          </a:ln>
        </p:spPr>
      </p:pic>
    </p:spTree>
    <p:extLst>
      <p:ext uri="{BB962C8B-B14F-4D97-AF65-F5344CB8AC3E}">
        <p14:creationId xmlns:p14="http://schemas.microsoft.com/office/powerpoint/2010/main" val="48595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to="" calcmode="lin" valueType="num">
                                      <p:cBhvr>
                                        <p:cTn id="12" dur="1" fill="hold"/>
                                        <p:tgtEl>
                                          <p:spTgt spid="9">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to="" calcmode="lin" valueType="num">
                                      <p:cBhvr>
                                        <p:cTn id="17" dur="1" fill="hold"/>
                                        <p:tgtEl>
                                          <p:spTgt spid="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30667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8992" y="1240971"/>
            <a:ext cx="12033371" cy="391885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5976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754"/>
            <a:ext cx="10515600" cy="1325563"/>
          </a:xfrm>
        </p:spPr>
        <p:txBody>
          <a:bodyPr/>
          <a:lstStyle/>
          <a:p>
            <a:pPr algn="ctr"/>
            <a:r>
              <a:rPr lang="en-US" dirty="0"/>
              <a:t>Has the KJV been Revised?</a:t>
            </a:r>
          </a:p>
        </p:txBody>
      </p:sp>
      <p:sp>
        <p:nvSpPr>
          <p:cNvPr id="3" name="Content Placeholder 2"/>
          <p:cNvSpPr>
            <a:spLocks noGrp="1"/>
          </p:cNvSpPr>
          <p:nvPr>
            <p:ph idx="1"/>
          </p:nvPr>
        </p:nvSpPr>
        <p:spPr>
          <a:xfrm>
            <a:off x="-1" y="1600200"/>
            <a:ext cx="12083143" cy="5257800"/>
          </a:xfrm>
        </p:spPr>
        <p:txBody>
          <a:bodyPr>
            <a:normAutofit/>
          </a:bodyPr>
          <a:lstStyle/>
          <a:p>
            <a:pPr>
              <a:buNone/>
            </a:pPr>
            <a:r>
              <a:rPr lang="en-US" sz="3600" dirty="0"/>
              <a:t>   The KJV available today may not look the same as what was originally published in 1611, but it really is, once you make allowances for four kinds of changes: </a:t>
            </a:r>
          </a:p>
          <a:p>
            <a:r>
              <a:rPr lang="en-US" sz="3600" dirty="0"/>
              <a:t> Proofreading (typos).</a:t>
            </a:r>
          </a:p>
          <a:p>
            <a:r>
              <a:rPr lang="en-US" sz="3600" dirty="0"/>
              <a:t> Printing or type (font changes).</a:t>
            </a:r>
          </a:p>
          <a:p>
            <a:r>
              <a:rPr lang="en-US" sz="3600" dirty="0"/>
              <a:t> Orthographic (spelling changes). </a:t>
            </a:r>
          </a:p>
          <a:p>
            <a:r>
              <a:rPr lang="en-US" sz="3600" dirty="0"/>
              <a:t> Changes in punctuation.</a:t>
            </a:r>
          </a:p>
          <a:p>
            <a:pPr>
              <a:buNone/>
            </a:pPr>
            <a:r>
              <a:rPr lang="en-US" sz="3600" dirty="0"/>
              <a:t>  </a:t>
            </a:r>
            <a:r>
              <a:rPr lang="en-US" sz="3600" dirty="0">
                <a:solidFill>
                  <a:srgbClr val="FFFF00"/>
                </a:solidFill>
              </a:rPr>
              <a:t>All of these changes resulted in different  editions not revisions!</a:t>
            </a:r>
          </a:p>
          <a:p>
            <a:endParaRPr lang="en-US" sz="3600" dirty="0"/>
          </a:p>
        </p:txBody>
      </p:sp>
    </p:spTree>
    <p:extLst>
      <p:ext uri="{BB962C8B-B14F-4D97-AF65-F5344CB8AC3E}">
        <p14:creationId xmlns:p14="http://schemas.microsoft.com/office/powerpoint/2010/main" val="121968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r>
              <a:rPr lang="en-US" sz="3600" dirty="0"/>
              <a:t>Second printing of the original KJV edition (still in 1611)</a:t>
            </a:r>
          </a:p>
          <a:p>
            <a:r>
              <a:rPr lang="en-US" sz="3600" dirty="0"/>
              <a:t>Third printing edition 1631</a:t>
            </a:r>
          </a:p>
          <a:p>
            <a:r>
              <a:rPr lang="en-US" sz="3600" dirty="0"/>
              <a:t>Forth printing edition 1762 </a:t>
            </a:r>
          </a:p>
          <a:p>
            <a:r>
              <a:rPr lang="en-US" sz="3600" dirty="0"/>
              <a:t>Fifth printing edition 1769 </a:t>
            </a:r>
          </a:p>
          <a:p>
            <a:r>
              <a:rPr lang="en-US" sz="3600" i="1" dirty="0"/>
              <a:t>Hebrews 6:10 (1611)</a:t>
            </a:r>
            <a:r>
              <a:rPr lang="en-US" sz="3600" dirty="0"/>
              <a:t> -</a:t>
            </a:r>
            <a:r>
              <a:rPr lang="en-US" sz="3600" i="1" dirty="0"/>
              <a:t>"For God is not </a:t>
            </a:r>
            <a:r>
              <a:rPr lang="en-US" sz="3600" i="1" dirty="0" err="1"/>
              <a:t>vnrighteous</a:t>
            </a:r>
            <a:r>
              <a:rPr lang="en-US" sz="3600" i="1" dirty="0"/>
              <a:t>, to forget your </a:t>
            </a:r>
            <a:r>
              <a:rPr lang="en-US" sz="3600" i="1" dirty="0" err="1"/>
              <a:t>worke</a:t>
            </a:r>
            <a:r>
              <a:rPr lang="en-US" sz="3600" i="1" dirty="0"/>
              <a:t> and </a:t>
            </a:r>
            <a:r>
              <a:rPr lang="en-US" sz="3600" i="1" dirty="0" err="1"/>
              <a:t>labour</a:t>
            </a:r>
            <a:r>
              <a:rPr lang="en-US" sz="3600" i="1" dirty="0"/>
              <a:t> of </a:t>
            </a:r>
            <a:r>
              <a:rPr lang="en-US" sz="3600" i="1" dirty="0" err="1"/>
              <a:t>loue</a:t>
            </a:r>
            <a:r>
              <a:rPr lang="en-US" sz="3600" i="1" dirty="0"/>
              <a:t>, which </a:t>
            </a:r>
            <a:r>
              <a:rPr lang="en-US" sz="3600" i="1" dirty="0" err="1"/>
              <a:t>yee</a:t>
            </a:r>
            <a:r>
              <a:rPr lang="en-US" sz="3600" i="1" dirty="0"/>
              <a:t> </a:t>
            </a:r>
            <a:r>
              <a:rPr lang="en-US" sz="3600" i="1" dirty="0" err="1"/>
              <a:t>haue</a:t>
            </a:r>
            <a:r>
              <a:rPr lang="en-US" sz="3600" i="1" dirty="0"/>
              <a:t> </a:t>
            </a:r>
            <a:r>
              <a:rPr lang="en-US" sz="3600" i="1" dirty="0" err="1"/>
              <a:t>shewed</a:t>
            </a:r>
            <a:r>
              <a:rPr lang="en-US" sz="3600" i="1" dirty="0"/>
              <a:t> toward his Name, in that </a:t>
            </a:r>
            <a:r>
              <a:rPr lang="en-US" sz="3600" i="1" dirty="0" err="1"/>
              <a:t>yee</a:t>
            </a:r>
            <a:r>
              <a:rPr lang="en-US" sz="3600" i="1" dirty="0"/>
              <a:t> </a:t>
            </a:r>
            <a:r>
              <a:rPr lang="en-US" sz="3600" i="1" dirty="0" err="1"/>
              <a:t>haue</a:t>
            </a:r>
            <a:r>
              <a:rPr lang="en-US" sz="3600" i="1" dirty="0"/>
              <a:t> </a:t>
            </a:r>
            <a:r>
              <a:rPr lang="en-US" sz="3600" i="1" dirty="0" err="1"/>
              <a:t>ministred</a:t>
            </a:r>
            <a:r>
              <a:rPr lang="en-US" sz="3600" i="1" dirty="0"/>
              <a:t> to the Saints, and doe minister.“ </a:t>
            </a:r>
          </a:p>
          <a:p>
            <a:r>
              <a:rPr lang="en-US" sz="3600" i="1" dirty="0"/>
              <a:t>Hebrews 6:10 “For God is not unrighteous to forget your work and </a:t>
            </a:r>
            <a:r>
              <a:rPr lang="en-US" sz="3600" i="1" dirty="0" err="1"/>
              <a:t>labour</a:t>
            </a:r>
            <a:r>
              <a:rPr lang="en-US" sz="3600" i="1" dirty="0"/>
              <a:t> of love, which ye have </a:t>
            </a:r>
            <a:r>
              <a:rPr lang="en-US" sz="3600" i="1" dirty="0" err="1"/>
              <a:t>shewed</a:t>
            </a:r>
            <a:r>
              <a:rPr lang="en-US" sz="3600" i="1" dirty="0"/>
              <a:t> toward his name, in that ye have ministered to the saints, and do minister.”</a:t>
            </a:r>
          </a:p>
          <a:p>
            <a:endParaRPr lang="en-US" sz="3600" dirty="0"/>
          </a:p>
        </p:txBody>
      </p:sp>
      <p:pic>
        <p:nvPicPr>
          <p:cNvPr id="1027" name="Picture 3"/>
          <p:cNvPicPr>
            <a:picLocks noChangeAspect="1" noChangeArrowheads="1"/>
          </p:cNvPicPr>
          <p:nvPr/>
        </p:nvPicPr>
        <p:blipFill>
          <a:blip r:embed="rId3" cstate="print"/>
          <a:srcRect/>
          <a:stretch>
            <a:fillRect/>
          </a:stretch>
        </p:blipFill>
        <p:spPr bwMode="auto">
          <a:xfrm>
            <a:off x="7238999" y="587831"/>
            <a:ext cx="3254829" cy="1859902"/>
          </a:xfrm>
          <a:prstGeom prst="rect">
            <a:avLst/>
          </a:prstGeom>
          <a:noFill/>
          <a:ln w="9525">
            <a:noFill/>
            <a:miter lim="800000"/>
            <a:headEnd/>
            <a:tailEnd/>
          </a:ln>
        </p:spPr>
      </p:pic>
    </p:spTree>
    <p:extLst>
      <p:ext uri="{BB962C8B-B14F-4D97-AF65-F5344CB8AC3E}">
        <p14:creationId xmlns:p14="http://schemas.microsoft.com/office/powerpoint/2010/main" val="10308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10000" contrast="30000"/>
          </a:blip>
          <a:srcRect/>
          <a:stretch>
            <a:fillRect/>
          </a:stretch>
        </p:blipFill>
        <p:spPr bwMode="auto">
          <a:xfrm>
            <a:off x="8991599" y="0"/>
            <a:ext cx="1802047" cy="1982252"/>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524000" y="1"/>
            <a:ext cx="1752600" cy="1982251"/>
          </a:xfrm>
          <a:prstGeom prst="rect">
            <a:avLst/>
          </a:prstGeom>
          <a:noFill/>
          <a:ln w="9525">
            <a:noFill/>
            <a:miter lim="800000"/>
            <a:headEnd/>
            <a:tailEnd/>
          </a:ln>
        </p:spPr>
      </p:pic>
      <p:sp>
        <p:nvSpPr>
          <p:cNvPr id="4" name="Rectangle 3"/>
          <p:cNvSpPr/>
          <p:nvPr/>
        </p:nvSpPr>
        <p:spPr>
          <a:xfrm>
            <a:off x="3352800" y="0"/>
            <a:ext cx="5562600" cy="1261884"/>
          </a:xfrm>
          <a:prstGeom prst="rect">
            <a:avLst/>
          </a:prstGeom>
        </p:spPr>
        <p:txBody>
          <a:bodyPr wrap="square">
            <a:spAutoFit/>
          </a:bodyPr>
          <a:lstStyle/>
          <a:p>
            <a:pPr algn="ctr"/>
            <a:r>
              <a:rPr lang="en-US" sz="4400" dirty="0"/>
              <a:t>Westcott and Hort</a:t>
            </a:r>
          </a:p>
          <a:p>
            <a:pPr algn="ctr"/>
            <a:r>
              <a:rPr lang="en-US" sz="3200" i="1" dirty="0"/>
              <a:t>“Fathers of all Modern Bibles”</a:t>
            </a:r>
          </a:p>
        </p:txBody>
      </p:sp>
      <p:sp>
        <p:nvSpPr>
          <p:cNvPr id="6" name="Content Placeholder 5"/>
          <p:cNvSpPr>
            <a:spLocks noGrp="1"/>
          </p:cNvSpPr>
          <p:nvPr>
            <p:ph sz="half" idx="1"/>
          </p:nvPr>
        </p:nvSpPr>
        <p:spPr>
          <a:xfrm>
            <a:off x="97971" y="2209800"/>
            <a:ext cx="5921829" cy="4648200"/>
          </a:xfrm>
        </p:spPr>
        <p:txBody>
          <a:bodyPr>
            <a:normAutofit/>
          </a:bodyPr>
          <a:lstStyle/>
          <a:p>
            <a:r>
              <a:rPr lang="en-US" sz="3600" i="1" dirty="0"/>
              <a:t>"I reject the word infallibility of Holy Scriptures overwhelmingly.”</a:t>
            </a:r>
          </a:p>
          <a:p>
            <a:r>
              <a:rPr lang="en-US" sz="3600" i="1" dirty="0"/>
              <a:t>"He (Jesus) never speaks of Himself directly as God, but the aim of His revelation was to lead men to see God in Him."</a:t>
            </a:r>
          </a:p>
          <a:p>
            <a:endParaRPr lang="en-US" sz="3600" i="1" dirty="0"/>
          </a:p>
        </p:txBody>
      </p:sp>
      <p:sp>
        <p:nvSpPr>
          <p:cNvPr id="7" name="Content Placeholder 6"/>
          <p:cNvSpPr>
            <a:spLocks noGrp="1"/>
          </p:cNvSpPr>
          <p:nvPr>
            <p:ph sz="half" idx="2"/>
          </p:nvPr>
        </p:nvSpPr>
        <p:spPr>
          <a:xfrm>
            <a:off x="5943600" y="2209800"/>
            <a:ext cx="6248400" cy="4648200"/>
          </a:xfrm>
        </p:spPr>
        <p:txBody>
          <a:bodyPr>
            <a:normAutofit/>
          </a:bodyPr>
          <a:lstStyle/>
          <a:p>
            <a:r>
              <a:rPr lang="en-US" sz="3200" dirty="0"/>
              <a:t>Called the TR “vile”</a:t>
            </a:r>
          </a:p>
          <a:p>
            <a:r>
              <a:rPr lang="en-US" sz="3200" dirty="0"/>
              <a:t>Discredited the TR</a:t>
            </a:r>
          </a:p>
          <a:p>
            <a:r>
              <a:rPr lang="en-US" sz="3200" dirty="0"/>
              <a:t>Believed that the Bible was no different then the works of Shakespeare or Plato</a:t>
            </a:r>
          </a:p>
          <a:p>
            <a:r>
              <a:rPr lang="en-US" sz="3200" dirty="0"/>
              <a:t>Did not believe in the inspiration of Scripture</a:t>
            </a:r>
          </a:p>
          <a:p>
            <a:r>
              <a:rPr lang="en-US" sz="3200" i="1" dirty="0"/>
              <a:t>"Evangelicals seem to me perverted.”</a:t>
            </a:r>
          </a:p>
        </p:txBody>
      </p:sp>
    </p:spTree>
    <p:extLst>
      <p:ext uri="{BB962C8B-B14F-4D97-AF65-F5344CB8AC3E}">
        <p14:creationId xmlns:p14="http://schemas.microsoft.com/office/powerpoint/2010/main" val="41050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to="" calcmode="lin" valueType="num">
                                      <p:cBhvr>
                                        <p:cTn id="17" dur="1" fill="hold"/>
                                        <p:tgtEl>
                                          <p:spTgt spid="7">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to="" calcmode="lin" valueType="num">
                                      <p:cBhvr>
                                        <p:cTn id="22" dur="1" fill="hold"/>
                                        <p:tgtEl>
                                          <p:spTgt spid="7">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to="" calcmode="lin" valueType="num">
                                      <p:cBhvr>
                                        <p:cTn id="27" dur="1" fill="hold"/>
                                        <p:tgtEl>
                                          <p:spTgt spid="7">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to="" calcmode="lin" valueType="num">
                                      <p:cBhvr>
                                        <p:cTn id="32" dur="1" fill="hold"/>
                                        <p:tgtEl>
                                          <p:spTgt spid="7">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to="" calcmode="lin" valueType="num">
                                      <p:cBhvr>
                                        <p:cTn id="37" dur="1" fill="hold"/>
                                        <p:tgtEl>
                                          <p:spTgt spid="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3143" y="32659"/>
            <a:ext cx="4497388" cy="685800"/>
          </a:xfrm>
        </p:spPr>
        <p:txBody>
          <a:bodyPr>
            <a:normAutofit/>
          </a:bodyPr>
          <a:lstStyle/>
          <a:p>
            <a:pPr algn="ctr"/>
            <a:r>
              <a:rPr lang="en-US" sz="4000" b="0" dirty="0"/>
              <a:t>Westcott</a:t>
            </a:r>
          </a:p>
        </p:txBody>
      </p:sp>
      <p:sp>
        <p:nvSpPr>
          <p:cNvPr id="4" name="Content Placeholder 3"/>
          <p:cNvSpPr>
            <a:spLocks noGrp="1"/>
          </p:cNvSpPr>
          <p:nvPr>
            <p:ph sz="half" idx="2"/>
          </p:nvPr>
        </p:nvSpPr>
        <p:spPr>
          <a:xfrm>
            <a:off x="0" y="838201"/>
            <a:ext cx="6021388" cy="6019799"/>
          </a:xfrm>
        </p:spPr>
        <p:txBody>
          <a:bodyPr>
            <a:normAutofit/>
          </a:bodyPr>
          <a:lstStyle/>
          <a:p>
            <a:r>
              <a:rPr lang="en-US" sz="4000" i="1" dirty="0"/>
              <a:t>"(John) does not expressly affirm the identification of the Word with Jesus Christ." </a:t>
            </a:r>
          </a:p>
          <a:p>
            <a:r>
              <a:rPr lang="en-US" sz="4000" i="1" dirty="0"/>
              <a:t>"Hell is not the place of punishment of the guilty, it is the common abode of departed spirits." </a:t>
            </a:r>
          </a:p>
        </p:txBody>
      </p:sp>
      <p:sp>
        <p:nvSpPr>
          <p:cNvPr id="5" name="Text Placeholder 4"/>
          <p:cNvSpPr>
            <a:spLocks noGrp="1"/>
          </p:cNvSpPr>
          <p:nvPr>
            <p:ph type="body" sz="quarter" idx="3"/>
          </p:nvPr>
        </p:nvSpPr>
        <p:spPr>
          <a:xfrm>
            <a:off x="6640286" y="10888"/>
            <a:ext cx="4572000" cy="685800"/>
          </a:xfrm>
        </p:spPr>
        <p:txBody>
          <a:bodyPr>
            <a:normAutofit/>
          </a:bodyPr>
          <a:lstStyle/>
          <a:p>
            <a:pPr algn="ctr"/>
            <a:r>
              <a:rPr lang="en-US" sz="4000" b="0" dirty="0" err="1"/>
              <a:t>Hort</a:t>
            </a:r>
            <a:endParaRPr lang="en-US" sz="4000" b="0" dirty="0"/>
          </a:p>
        </p:txBody>
      </p:sp>
      <p:sp>
        <p:nvSpPr>
          <p:cNvPr id="6" name="Content Placeholder 5"/>
          <p:cNvSpPr>
            <a:spLocks noGrp="1"/>
          </p:cNvSpPr>
          <p:nvPr>
            <p:ph sz="quarter" idx="4"/>
          </p:nvPr>
        </p:nvSpPr>
        <p:spPr>
          <a:xfrm>
            <a:off x="6169026" y="838200"/>
            <a:ext cx="5925003" cy="6019800"/>
          </a:xfrm>
        </p:spPr>
        <p:txBody>
          <a:bodyPr>
            <a:normAutofit/>
          </a:bodyPr>
          <a:lstStyle/>
          <a:p>
            <a:r>
              <a:rPr lang="en-US" sz="4000" i="1" dirty="0"/>
              <a:t>"We have no sure knowledge of future punishment.”</a:t>
            </a:r>
            <a:endParaRPr lang="en-US" sz="4000" dirty="0"/>
          </a:p>
          <a:p>
            <a:r>
              <a:rPr lang="en-US" sz="4000" i="1" dirty="0"/>
              <a:t>“The book which has most engaged me is Darwin. It is a book that one is proud to be contemporary with... My feeling is strong that the theory is unanswerable."</a:t>
            </a:r>
          </a:p>
          <a:p>
            <a:endParaRPr lang="en-US" sz="4000" i="1" dirty="0"/>
          </a:p>
        </p:txBody>
      </p:sp>
    </p:spTree>
    <p:extLst>
      <p:ext uri="{BB962C8B-B14F-4D97-AF65-F5344CB8AC3E}">
        <p14:creationId xmlns:p14="http://schemas.microsoft.com/office/powerpoint/2010/main" val="20167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to="" calcmode="lin" valueType="num">
                                      <p:cBhvr>
                                        <p:cTn id="22"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9857" y="0"/>
            <a:ext cx="4497388" cy="685800"/>
          </a:xfrm>
        </p:spPr>
        <p:txBody>
          <a:bodyPr>
            <a:normAutofit/>
          </a:bodyPr>
          <a:lstStyle/>
          <a:p>
            <a:pPr algn="ctr"/>
            <a:r>
              <a:rPr lang="en-US" sz="4000" b="0" dirty="0"/>
              <a:t>Westcott</a:t>
            </a:r>
          </a:p>
        </p:txBody>
      </p:sp>
      <p:sp>
        <p:nvSpPr>
          <p:cNvPr id="4" name="Content Placeholder 3"/>
          <p:cNvSpPr>
            <a:spLocks noGrp="1"/>
          </p:cNvSpPr>
          <p:nvPr>
            <p:ph sz="half" idx="2"/>
          </p:nvPr>
        </p:nvSpPr>
        <p:spPr>
          <a:xfrm>
            <a:off x="0" y="838201"/>
            <a:ext cx="6021388" cy="6019799"/>
          </a:xfrm>
        </p:spPr>
        <p:txBody>
          <a:bodyPr>
            <a:normAutofit/>
          </a:bodyPr>
          <a:lstStyle/>
          <a:p>
            <a:r>
              <a:rPr lang="en-US" sz="3600" i="1" dirty="0"/>
              <a:t>"No one now, I suppose, holds that the first three chapters of Genesis, for example, give a literal history. I could never understand how anyone reading them with open eyes could think they did." </a:t>
            </a:r>
          </a:p>
          <a:p>
            <a:r>
              <a:rPr lang="en-US" sz="3600" dirty="0"/>
              <a:t>Member of the Hermes Club and the Ghostly Guild (</a:t>
            </a:r>
            <a:r>
              <a:rPr lang="en-US" sz="3600" dirty="0" err="1"/>
              <a:t>spiritist</a:t>
            </a:r>
            <a:r>
              <a:rPr lang="en-US" sz="3600" dirty="0"/>
              <a:t> societies)</a:t>
            </a:r>
          </a:p>
          <a:p>
            <a:pPr>
              <a:buNone/>
            </a:pPr>
            <a:endParaRPr lang="en-US" sz="3600" i="1" dirty="0"/>
          </a:p>
        </p:txBody>
      </p:sp>
      <p:sp>
        <p:nvSpPr>
          <p:cNvPr id="5" name="Text Placeholder 4"/>
          <p:cNvSpPr>
            <a:spLocks noGrp="1"/>
          </p:cNvSpPr>
          <p:nvPr>
            <p:ph type="body" sz="quarter" idx="3"/>
          </p:nvPr>
        </p:nvSpPr>
        <p:spPr>
          <a:xfrm>
            <a:off x="6618514" y="32659"/>
            <a:ext cx="4572000" cy="685800"/>
          </a:xfrm>
        </p:spPr>
        <p:txBody>
          <a:bodyPr>
            <a:normAutofit/>
          </a:bodyPr>
          <a:lstStyle/>
          <a:p>
            <a:pPr algn="ctr"/>
            <a:r>
              <a:rPr lang="en-US" sz="4000" b="0" dirty="0" err="1"/>
              <a:t>Hort</a:t>
            </a:r>
            <a:endParaRPr lang="en-US" sz="4000" b="0" dirty="0"/>
          </a:p>
        </p:txBody>
      </p:sp>
      <p:sp>
        <p:nvSpPr>
          <p:cNvPr id="6" name="Content Placeholder 5"/>
          <p:cNvSpPr>
            <a:spLocks noGrp="1"/>
          </p:cNvSpPr>
          <p:nvPr>
            <p:ph sz="quarter" idx="4"/>
          </p:nvPr>
        </p:nvSpPr>
        <p:spPr>
          <a:xfrm>
            <a:off x="6169026" y="838200"/>
            <a:ext cx="6022974" cy="6019800"/>
          </a:xfrm>
        </p:spPr>
        <p:txBody>
          <a:bodyPr>
            <a:normAutofit/>
          </a:bodyPr>
          <a:lstStyle/>
          <a:p>
            <a:r>
              <a:rPr lang="en-US" sz="3600" dirty="0"/>
              <a:t>Member of the Hermes Club and the Ghostly Guild (</a:t>
            </a:r>
            <a:r>
              <a:rPr lang="en-US" sz="3600" dirty="0" err="1"/>
              <a:t>spiritist</a:t>
            </a:r>
            <a:r>
              <a:rPr lang="en-US" sz="3600" dirty="0"/>
              <a:t> societies)</a:t>
            </a:r>
          </a:p>
          <a:p>
            <a:r>
              <a:rPr lang="en-US" sz="3600" dirty="0"/>
              <a:t>Believed that Christ was a created being to be worshipped with Mary his mother.</a:t>
            </a:r>
          </a:p>
          <a:p>
            <a:r>
              <a:rPr lang="en-US" sz="3600" dirty="0"/>
              <a:t>Denied the Trinity</a:t>
            </a:r>
          </a:p>
          <a:p>
            <a:r>
              <a:rPr lang="en-US" sz="3600" dirty="0"/>
              <a:t>Did not believe in the reality of angels.</a:t>
            </a:r>
          </a:p>
          <a:p>
            <a:endParaRPr lang="en-US" sz="3600" dirty="0"/>
          </a:p>
        </p:txBody>
      </p:sp>
    </p:spTree>
    <p:extLst>
      <p:ext uri="{BB962C8B-B14F-4D97-AF65-F5344CB8AC3E}">
        <p14:creationId xmlns:p14="http://schemas.microsoft.com/office/powerpoint/2010/main" val="38539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to="" calcmode="lin" valueType="num">
                                      <p:cBhvr>
                                        <p:cTn id="22" dur="1" fill="hold"/>
                                        <p:tgtEl>
                                          <p:spTgt spid="6">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to="" calcmode="lin" valueType="num">
                                      <p:cBhvr>
                                        <p:cTn id="27" dur="1" fill="hold"/>
                                        <p:tgtEl>
                                          <p:spTgt spid="6">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to="" calcmode="lin" valueType="num">
                                      <p:cBhvr>
                                        <p:cTn id="32"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6057" y="-32656"/>
            <a:ext cx="4497388" cy="685800"/>
          </a:xfrm>
        </p:spPr>
        <p:txBody>
          <a:bodyPr>
            <a:normAutofit/>
          </a:bodyPr>
          <a:lstStyle/>
          <a:p>
            <a:pPr algn="ctr"/>
            <a:r>
              <a:rPr lang="en-US" sz="4000" b="0" dirty="0"/>
              <a:t>Westcott</a:t>
            </a:r>
          </a:p>
        </p:txBody>
      </p:sp>
      <p:sp>
        <p:nvSpPr>
          <p:cNvPr id="4" name="Content Placeholder 3"/>
          <p:cNvSpPr>
            <a:spLocks noGrp="1"/>
          </p:cNvSpPr>
          <p:nvPr>
            <p:ph sz="half" idx="2"/>
          </p:nvPr>
        </p:nvSpPr>
        <p:spPr>
          <a:xfrm>
            <a:off x="0" y="838201"/>
            <a:ext cx="6172200" cy="6019799"/>
          </a:xfrm>
        </p:spPr>
        <p:txBody>
          <a:bodyPr>
            <a:normAutofit/>
          </a:bodyPr>
          <a:lstStyle/>
          <a:p>
            <a:r>
              <a:rPr lang="en-US" sz="3600" dirty="0"/>
              <a:t>Did not believe that </a:t>
            </a:r>
            <a:r>
              <a:rPr lang="en-US" sz="3600" i="1" dirty="0"/>
              <a:t>Genesis  1-3 </a:t>
            </a:r>
            <a:r>
              <a:rPr lang="en-US" sz="3600" dirty="0"/>
              <a:t>should be taken literally.</a:t>
            </a:r>
          </a:p>
          <a:p>
            <a:r>
              <a:rPr lang="en-US" sz="3600" i="1" dirty="0"/>
              <a:t>“I never read an account of a miracle but I seem instinctively to feel its improbability.”</a:t>
            </a:r>
          </a:p>
          <a:p>
            <a:r>
              <a:rPr lang="en-US" sz="3600" i="1" dirty="0"/>
              <a:t>“The second coming of Jesus Christ is not a physical coming but a spiritual coming.</a:t>
            </a:r>
            <a:r>
              <a:rPr lang="en-US" sz="3600" dirty="0"/>
              <a:t> </a:t>
            </a:r>
            <a:r>
              <a:rPr lang="en-US" sz="3600" i="1" dirty="0"/>
              <a:t>He is coming' to us now.”</a:t>
            </a:r>
          </a:p>
        </p:txBody>
      </p:sp>
      <p:sp>
        <p:nvSpPr>
          <p:cNvPr id="5" name="Text Placeholder 4"/>
          <p:cNvSpPr>
            <a:spLocks noGrp="1"/>
          </p:cNvSpPr>
          <p:nvPr>
            <p:ph type="body" sz="quarter" idx="3"/>
          </p:nvPr>
        </p:nvSpPr>
        <p:spPr>
          <a:xfrm>
            <a:off x="6694714" y="1"/>
            <a:ext cx="4572000" cy="685800"/>
          </a:xfrm>
        </p:spPr>
        <p:txBody>
          <a:bodyPr>
            <a:normAutofit/>
          </a:bodyPr>
          <a:lstStyle/>
          <a:p>
            <a:pPr algn="ctr"/>
            <a:r>
              <a:rPr lang="en-US" sz="4000" b="0" dirty="0" err="1"/>
              <a:t>Hort</a:t>
            </a:r>
            <a:endParaRPr lang="en-US" sz="4000" b="0" dirty="0"/>
          </a:p>
        </p:txBody>
      </p:sp>
      <p:sp>
        <p:nvSpPr>
          <p:cNvPr id="6" name="Content Placeholder 5"/>
          <p:cNvSpPr>
            <a:spLocks noGrp="1"/>
          </p:cNvSpPr>
          <p:nvPr>
            <p:ph sz="quarter" idx="4"/>
          </p:nvPr>
        </p:nvSpPr>
        <p:spPr>
          <a:xfrm>
            <a:off x="6169026" y="838200"/>
            <a:ext cx="6022974" cy="6019800"/>
          </a:xfrm>
        </p:spPr>
        <p:txBody>
          <a:bodyPr>
            <a:normAutofit/>
          </a:bodyPr>
          <a:lstStyle/>
          <a:p>
            <a:r>
              <a:rPr lang="en-US" sz="3600" i="1" dirty="0"/>
              <a:t>"Certainly nothing can be more unscriptural than Christ’s bearing our sins and sufferings to His death; but indeed that is only one aspect of an almost universal heresy.”</a:t>
            </a:r>
          </a:p>
          <a:p>
            <a:r>
              <a:rPr lang="en-US" sz="3600" i="1" dirty="0"/>
              <a:t>“I believe Baptismal Regeneration is the most important of doctrines.”</a:t>
            </a:r>
          </a:p>
        </p:txBody>
      </p:sp>
    </p:spTree>
    <p:extLst>
      <p:ext uri="{BB962C8B-B14F-4D97-AF65-F5344CB8AC3E}">
        <p14:creationId xmlns:p14="http://schemas.microsoft.com/office/powerpoint/2010/main" val="57089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to="" calcmode="lin" valueType="num">
                                      <p:cBhvr>
                                        <p:cTn id="22" dur="1" fill="hold"/>
                                        <p:tgtEl>
                                          <p:spTgt spid="6">
                                            <p:txEl>
                                              <p:pRg st="0" end="0"/>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to="" calcmode="lin" valueType="num">
                                      <p:cBhvr>
                                        <p:cTn id="27"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32657"/>
            <a:ext cx="4497388" cy="685800"/>
          </a:xfrm>
        </p:spPr>
        <p:txBody>
          <a:bodyPr>
            <a:normAutofit/>
          </a:bodyPr>
          <a:lstStyle/>
          <a:p>
            <a:pPr algn="ctr"/>
            <a:r>
              <a:rPr lang="en-US" sz="4000" b="0" dirty="0"/>
              <a:t>Westcott</a:t>
            </a:r>
          </a:p>
        </p:txBody>
      </p:sp>
      <p:sp>
        <p:nvSpPr>
          <p:cNvPr id="4" name="Content Placeholder 3"/>
          <p:cNvSpPr>
            <a:spLocks noGrp="1"/>
          </p:cNvSpPr>
          <p:nvPr>
            <p:ph sz="half" idx="2"/>
          </p:nvPr>
        </p:nvSpPr>
        <p:spPr>
          <a:xfrm>
            <a:off x="76200" y="838201"/>
            <a:ext cx="5945188" cy="6019799"/>
          </a:xfrm>
        </p:spPr>
        <p:txBody>
          <a:bodyPr>
            <a:normAutofit/>
          </a:bodyPr>
          <a:lstStyle/>
          <a:p>
            <a:r>
              <a:rPr lang="en-US" sz="3600" i="1" dirty="0"/>
              <a:t>“Heaven to be a state and not a literal place.”</a:t>
            </a:r>
          </a:p>
          <a:p>
            <a:r>
              <a:rPr lang="en-US" sz="3600" dirty="0"/>
              <a:t>"</a:t>
            </a:r>
            <a:r>
              <a:rPr lang="en-US" sz="3600" i="1" dirty="0"/>
              <a:t>I suppose I am a communist by nature</a:t>
            </a:r>
            <a:r>
              <a:rPr lang="en-US" sz="3600" dirty="0"/>
              <a:t>." </a:t>
            </a:r>
          </a:p>
          <a:p>
            <a:r>
              <a:rPr lang="en-US" sz="3600" dirty="0"/>
              <a:t>Did not believe in the literal second coming of the Lord Jesus Christ.</a:t>
            </a:r>
          </a:p>
          <a:p>
            <a:r>
              <a:rPr lang="en-US" sz="3600" dirty="0"/>
              <a:t>Did not believe in the Lord Jesus Christ's literal 1,000-year reign on earth.</a:t>
            </a:r>
          </a:p>
          <a:p>
            <a:endParaRPr lang="en-US" sz="3600" i="1" dirty="0"/>
          </a:p>
        </p:txBody>
      </p:sp>
      <p:sp>
        <p:nvSpPr>
          <p:cNvPr id="5" name="Text Placeholder 4"/>
          <p:cNvSpPr>
            <a:spLocks noGrp="1"/>
          </p:cNvSpPr>
          <p:nvPr>
            <p:ph type="body" sz="quarter" idx="3"/>
          </p:nvPr>
        </p:nvSpPr>
        <p:spPr>
          <a:xfrm>
            <a:off x="6749143" y="0"/>
            <a:ext cx="4572000" cy="685800"/>
          </a:xfrm>
        </p:spPr>
        <p:txBody>
          <a:bodyPr>
            <a:normAutofit/>
          </a:bodyPr>
          <a:lstStyle/>
          <a:p>
            <a:pPr algn="ctr"/>
            <a:r>
              <a:rPr lang="en-US" sz="4000" b="0" dirty="0" err="1"/>
              <a:t>Hort</a:t>
            </a:r>
            <a:endParaRPr lang="en-US" sz="4000" b="0" dirty="0"/>
          </a:p>
        </p:txBody>
      </p:sp>
      <p:sp>
        <p:nvSpPr>
          <p:cNvPr id="6" name="Content Placeholder 5"/>
          <p:cNvSpPr>
            <a:spLocks noGrp="1"/>
          </p:cNvSpPr>
          <p:nvPr>
            <p:ph sz="quarter" idx="4"/>
          </p:nvPr>
        </p:nvSpPr>
        <p:spPr>
          <a:xfrm>
            <a:off x="6169026" y="838200"/>
            <a:ext cx="6022974" cy="6019800"/>
          </a:xfrm>
        </p:spPr>
        <p:txBody>
          <a:bodyPr>
            <a:normAutofit/>
          </a:bodyPr>
          <a:lstStyle/>
          <a:p>
            <a:r>
              <a:rPr lang="en-US" sz="3600" i="1" dirty="0"/>
              <a:t>“Baptism assures us that we are children of God, members of Christ and His body, and heirs of the heavenly kingdom.”</a:t>
            </a:r>
          </a:p>
          <a:p>
            <a:r>
              <a:rPr lang="en-US" sz="3600" i="1" dirty="0"/>
              <a:t>"I dare not prophesy about America, but I cannot say that I see much as yet to soften my deep hatred of democracy in all its forms." </a:t>
            </a:r>
          </a:p>
        </p:txBody>
      </p:sp>
    </p:spTree>
    <p:extLst>
      <p:ext uri="{BB962C8B-B14F-4D97-AF65-F5344CB8AC3E}">
        <p14:creationId xmlns:p14="http://schemas.microsoft.com/office/powerpoint/2010/main" val="290110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to="" calcmode="lin" valueType="num">
                                      <p:cBhvr>
                                        <p:cTn id="27" dur="1" fill="hold"/>
                                        <p:tgtEl>
                                          <p:spTgt spid="6">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to="" calcmode="lin" valueType="num">
                                      <p:cBhvr>
                                        <p:cTn id="32"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94029" cy="6705600"/>
          </a:xfrm>
        </p:spPr>
        <p:txBody>
          <a:bodyPr>
            <a:normAutofit/>
          </a:bodyPr>
          <a:lstStyle/>
          <a:p>
            <a:pPr algn="ctr"/>
            <a:r>
              <a:rPr lang="en-US" dirty="0"/>
              <a:t>It is hard to imagine, after reading what these two men believed, how any Christian that believes the fundamentals of the faith could align himself with the likes of these two characters. </a:t>
            </a:r>
            <a:br>
              <a:rPr lang="en-US" dirty="0"/>
            </a:br>
            <a:br>
              <a:rPr lang="en-US" dirty="0"/>
            </a:br>
            <a:r>
              <a:rPr lang="en-US" dirty="0"/>
              <a:t>However, every person choosing a modern version over the King James Bible does just that. He aligns himself with two men who despised the very things that true Christians hold sacred.</a:t>
            </a:r>
          </a:p>
        </p:txBody>
      </p:sp>
    </p:spTree>
    <p:extLst>
      <p:ext uri="{BB962C8B-B14F-4D97-AF65-F5344CB8AC3E}">
        <p14:creationId xmlns:p14="http://schemas.microsoft.com/office/powerpoint/2010/main" val="3498780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12192000" cy="838200"/>
          </a:xfrm>
        </p:spPr>
        <p:txBody>
          <a:bodyPr>
            <a:noAutofit/>
          </a:bodyPr>
          <a:lstStyle/>
          <a:p>
            <a:pPr algn="ctr"/>
            <a:r>
              <a:rPr lang="en-US" sz="4800" b="1" dirty="0"/>
              <a:t>The church of Jesus Christ quickly rejected the Westcott and </a:t>
            </a:r>
            <a:r>
              <a:rPr lang="en-US" sz="4800" b="1" dirty="0" err="1"/>
              <a:t>Hort</a:t>
            </a:r>
            <a:r>
              <a:rPr lang="en-US" sz="4800" b="1" dirty="0"/>
              <a:t> text and considered it inferior, less credible, full of deletions and additions.</a:t>
            </a:r>
            <a:br>
              <a:rPr lang="en-US" sz="4800" b="1" dirty="0"/>
            </a:br>
            <a:r>
              <a:rPr lang="en-US" sz="4800" b="1" dirty="0"/>
              <a:t> </a:t>
            </a:r>
            <a:br>
              <a:rPr lang="en-US" sz="4800" b="1" dirty="0"/>
            </a:br>
            <a:r>
              <a:rPr lang="en-US" sz="4800" b="1" dirty="0"/>
              <a:t>It was not until the 1960’s that it begin to be used as the text from which all new versions are now translated.</a:t>
            </a:r>
          </a:p>
        </p:txBody>
      </p:sp>
    </p:spTree>
    <p:extLst>
      <p:ext uri="{BB962C8B-B14F-4D97-AF65-F5344CB8AC3E}">
        <p14:creationId xmlns:p14="http://schemas.microsoft.com/office/powerpoint/2010/main" val="272409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7658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3581400" y="152401"/>
            <a:ext cx="5349716" cy="6534005"/>
          </a:xfrm>
          <a:prstGeom prst="rect">
            <a:avLst/>
          </a:prstGeom>
          <a:ln>
            <a:noFill/>
          </a:ln>
          <a:effectLst>
            <a:softEdge rad="112500"/>
          </a:effectLst>
        </p:spPr>
      </p:pic>
      <p:sp>
        <p:nvSpPr>
          <p:cNvPr id="4" name="Title 3"/>
          <p:cNvSpPr>
            <a:spLocks noGrp="1"/>
          </p:cNvSpPr>
          <p:nvPr>
            <p:ph type="title"/>
          </p:nvPr>
        </p:nvSpPr>
        <p:spPr>
          <a:xfrm>
            <a:off x="3962400" y="990600"/>
            <a:ext cx="4724400" cy="4953000"/>
          </a:xfrm>
        </p:spPr>
        <p:txBody>
          <a:bodyPr/>
          <a:lstStyle/>
          <a:p>
            <a:pPr algn="ctr"/>
            <a:r>
              <a:rPr lang="en-US" b="1" dirty="0">
                <a:solidFill>
                  <a:schemeClr val="bg1"/>
                </a:solidFill>
                <a:effectLst>
                  <a:glow rad="63500">
                    <a:schemeClr val="accent6">
                      <a:satMod val="175000"/>
                      <a:alpha val="40000"/>
                    </a:schemeClr>
                  </a:glow>
                </a:effectLst>
              </a:rPr>
              <a:t>The Translators of the King James Version</a:t>
            </a:r>
          </a:p>
        </p:txBody>
      </p:sp>
    </p:spTree>
    <p:extLst>
      <p:ext uri="{BB962C8B-B14F-4D97-AF65-F5344CB8AC3E}">
        <p14:creationId xmlns:p14="http://schemas.microsoft.com/office/powerpoint/2010/main" val="3159658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314" y="381000"/>
            <a:ext cx="11604172" cy="7540526"/>
          </a:xfrm>
          <a:prstGeom prst="rect">
            <a:avLst/>
          </a:prstGeom>
        </p:spPr>
        <p:txBody>
          <a:bodyPr wrap="square">
            <a:spAutoFit/>
          </a:bodyPr>
          <a:lstStyle/>
          <a:p>
            <a:pPr algn="ctr"/>
            <a:r>
              <a:rPr lang="en-US" sz="4400" dirty="0"/>
              <a:t>The King James Bible and its 400 years of spiritual fruit, show forth what the translators bore of the unquenched Spirit’s fruit.  The translators were the top achievers in England at that time, academically, and spiritually as well.  They had risen to positions as college Presidents or deans, heads of schools, or departments of Greek or Hebrew language.</a:t>
            </a:r>
          </a:p>
          <a:p>
            <a:pPr algn="ctr"/>
            <a:r>
              <a:rPr lang="en-US" sz="4400" dirty="0"/>
              <a:t> </a:t>
            </a:r>
          </a:p>
          <a:p>
            <a:pPr algn="ctr"/>
            <a:endParaRPr lang="en-US" sz="4400" dirty="0"/>
          </a:p>
          <a:p>
            <a:pPr algn="ctr"/>
            <a:r>
              <a:rPr lang="en-US" sz="4400" dirty="0"/>
              <a:t> </a:t>
            </a:r>
          </a:p>
        </p:txBody>
      </p:sp>
    </p:spTree>
    <p:extLst>
      <p:ext uri="{BB962C8B-B14F-4D97-AF65-F5344CB8AC3E}">
        <p14:creationId xmlns:p14="http://schemas.microsoft.com/office/powerpoint/2010/main" val="3119886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370" y="1066801"/>
            <a:ext cx="10461173" cy="4154984"/>
          </a:xfrm>
          <a:prstGeom prst="rect">
            <a:avLst/>
          </a:prstGeom>
        </p:spPr>
        <p:txBody>
          <a:bodyPr wrap="square">
            <a:spAutoFit/>
          </a:bodyPr>
          <a:lstStyle/>
          <a:p>
            <a:pPr algn="ctr"/>
            <a:r>
              <a:rPr lang="en-US" sz="4400" dirty="0"/>
              <a:t>They were not only preachers, pastors, doctors, scholars, and linguists, but they had surpassed, thousands of men with similar training during a time when speaking Greek, Latin, Hebrew and foreign languages was </a:t>
            </a:r>
            <a:r>
              <a:rPr lang="en-US" sz="4400" i="1" dirty="0"/>
              <a:t>common</a:t>
            </a:r>
            <a:r>
              <a:rPr lang="en-US" sz="4400" dirty="0"/>
              <a:t> for university students.</a:t>
            </a:r>
          </a:p>
        </p:txBody>
      </p:sp>
    </p:spTree>
    <p:extLst>
      <p:ext uri="{BB962C8B-B14F-4D97-AF65-F5344CB8AC3E}">
        <p14:creationId xmlns:p14="http://schemas.microsoft.com/office/powerpoint/2010/main" val="4287231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13" y="1219201"/>
            <a:ext cx="11865429" cy="3477875"/>
          </a:xfrm>
          <a:prstGeom prst="rect">
            <a:avLst/>
          </a:prstGeom>
        </p:spPr>
        <p:txBody>
          <a:bodyPr wrap="square">
            <a:spAutoFit/>
          </a:bodyPr>
          <a:lstStyle/>
          <a:p>
            <a:pPr algn="ctr"/>
            <a:r>
              <a:rPr lang="en-US" sz="4400" dirty="0"/>
              <a:t>Their exceptional God-given abilities, coupled with diligence and an abiding walk with the Lord, set them at the pinnacle of an academic environment where school children were educated at a level above that of many of today’s university students. </a:t>
            </a:r>
          </a:p>
        </p:txBody>
      </p:sp>
    </p:spTree>
    <p:extLst>
      <p:ext uri="{BB962C8B-B14F-4D97-AF65-F5344CB8AC3E}">
        <p14:creationId xmlns:p14="http://schemas.microsoft.com/office/powerpoint/2010/main" val="163003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3581400"/>
            <a:ext cx="2209800" cy="3046988"/>
          </a:xfrm>
          <a:prstGeom prst="rect">
            <a:avLst/>
          </a:prstGeom>
        </p:spPr>
        <p:txBody>
          <a:bodyPr wrap="square">
            <a:spAutoFit/>
          </a:bodyPr>
          <a:lstStyle/>
          <a:p>
            <a:pPr algn="ctr"/>
            <a:r>
              <a:rPr lang="en-US" sz="2400" dirty="0"/>
              <a:t>Gathered their manuscripts from the Vatican, Cathedral at Sinai, and Alexandria Egypt</a:t>
            </a:r>
          </a:p>
        </p:txBody>
      </p:sp>
      <p:pic>
        <p:nvPicPr>
          <p:cNvPr id="9218" name="Picture 2"/>
          <p:cNvPicPr>
            <a:picLocks noChangeAspect="1" noChangeArrowheads="1"/>
          </p:cNvPicPr>
          <p:nvPr/>
        </p:nvPicPr>
        <p:blipFill>
          <a:blip r:embed="rId3" cstate="print"/>
          <a:srcRect/>
          <a:stretch>
            <a:fillRect/>
          </a:stretch>
        </p:blipFill>
        <p:spPr bwMode="auto">
          <a:xfrm>
            <a:off x="587829" y="195942"/>
            <a:ext cx="5502728" cy="3301637"/>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7924801" y="3581400"/>
            <a:ext cx="1977637" cy="2971800"/>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6461878" y="226575"/>
            <a:ext cx="5580181" cy="3203437"/>
          </a:xfrm>
          <a:prstGeom prst="rect">
            <a:avLst/>
          </a:prstGeom>
          <a:noFill/>
          <a:ln w="9525">
            <a:noFill/>
            <a:miter lim="800000"/>
            <a:headEnd/>
            <a:tailEnd/>
          </a:ln>
        </p:spPr>
      </p:pic>
      <p:pic>
        <p:nvPicPr>
          <p:cNvPr id="9221" name="Picture 5"/>
          <p:cNvPicPr>
            <a:picLocks noChangeAspect="1" noChangeArrowheads="1"/>
          </p:cNvPicPr>
          <p:nvPr/>
        </p:nvPicPr>
        <p:blipFill>
          <a:blip r:embed="rId6" cstate="print"/>
          <a:srcRect/>
          <a:stretch>
            <a:fillRect/>
          </a:stretch>
        </p:blipFill>
        <p:spPr bwMode="auto">
          <a:xfrm>
            <a:off x="2220686" y="3842657"/>
            <a:ext cx="1955800" cy="2933700"/>
          </a:xfrm>
          <a:prstGeom prst="rect">
            <a:avLst/>
          </a:prstGeom>
          <a:noFill/>
          <a:ln w="9525">
            <a:noFill/>
            <a:miter lim="800000"/>
            <a:headEnd/>
            <a:tailEnd/>
          </a:ln>
        </p:spPr>
      </p:pic>
      <p:pic>
        <p:nvPicPr>
          <p:cNvPr id="9222" name="Picture 6"/>
          <p:cNvPicPr>
            <a:picLocks noChangeAspect="1" noChangeArrowheads="1"/>
          </p:cNvPicPr>
          <p:nvPr/>
        </p:nvPicPr>
        <p:blipFill>
          <a:blip r:embed="rId7" cstate="print"/>
          <a:srcRect/>
          <a:stretch>
            <a:fillRect/>
          </a:stretch>
        </p:blipFill>
        <p:spPr bwMode="auto">
          <a:xfrm>
            <a:off x="5334000" y="4017281"/>
            <a:ext cx="1938338" cy="25844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7848600" y="3581400"/>
            <a:ext cx="23622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97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animEffect transition="in" filter="fade">
                                      <p:cBhvr>
                                        <p:cTn id="9" dur="500"/>
                                        <p:tgtEl>
                                          <p:spTgt spid="92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Effect transition="in" filter="fade">
                                      <p:cBhvr>
                                        <p:cTn id="14" dur="2000"/>
                                        <p:tgtEl>
                                          <p:spTgt spid="92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9219"/>
                                        </p:tgtEl>
                                      </p:cBhvr>
                                    </p:animEffect>
                                    <p:set>
                                      <p:cBhvr>
                                        <p:cTn id="24" dur="1" fill="hold">
                                          <p:stCondLst>
                                            <p:cond delay="19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7" y="1"/>
            <a:ext cx="11756572" cy="6863417"/>
          </a:xfrm>
          <a:prstGeom prst="rect">
            <a:avLst/>
          </a:prstGeom>
        </p:spPr>
        <p:txBody>
          <a:bodyPr wrap="square">
            <a:spAutoFit/>
          </a:bodyPr>
          <a:lstStyle/>
          <a:p>
            <a:pPr algn="ctr"/>
            <a:r>
              <a:rPr lang="en-US" sz="4000" b="1" dirty="0"/>
              <a:t>The Word of God</a:t>
            </a:r>
          </a:p>
          <a:p>
            <a:pPr algn="ctr"/>
            <a:r>
              <a:rPr lang="en-US" sz="4000" dirty="0"/>
              <a:t>"The Bible contains the mind of God, the state of man, the way of salvation, the doom of sinners, and the happiness of believers.</a:t>
            </a:r>
          </a:p>
          <a:p>
            <a:pPr algn="ctr"/>
            <a:r>
              <a:rPr lang="en-US" sz="4000" dirty="0"/>
              <a:t>Its doctrines are holy, its precepts are binding, its histories are true, and its decisions are immutable. Read it to be wise, believe it to be safe, and practice it to be holy. It contains light to direct you, food to support you, and comfort to cheer you. It is the travelers map, the pilgrim's staff, the pilots compass, the soldiers sword, and the Christians charter.</a:t>
            </a:r>
          </a:p>
        </p:txBody>
      </p:sp>
    </p:spTree>
    <p:extLst>
      <p:ext uri="{BB962C8B-B14F-4D97-AF65-F5344CB8AC3E}">
        <p14:creationId xmlns:p14="http://schemas.microsoft.com/office/powerpoint/2010/main" val="1558987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43" y="1"/>
            <a:ext cx="11952514" cy="6247864"/>
          </a:xfrm>
          <a:prstGeom prst="rect">
            <a:avLst/>
          </a:prstGeom>
        </p:spPr>
        <p:txBody>
          <a:bodyPr wrap="square">
            <a:spAutoFit/>
          </a:bodyPr>
          <a:lstStyle/>
          <a:p>
            <a:pPr algn="ctr"/>
            <a:r>
              <a:rPr lang="en-US" sz="4000" dirty="0"/>
              <a:t>Here paradise is restored, heaven opened, and hell disclosed. The Lord Jesus Christ is its grand Object, our good its design, and the glory of God its end. Read it slowly, frequently, and prayerfully. Let it fill the memory, rule the heart, and guide the feet. It is a mine of wealth, a paradise of glory, and a river of pleasure. It is given you in life, will be opened in the judgment, and remembered forever. It involves the highest responsibility, will reward the highest labor, and will condemn all who trifle with its sacred contents." </a:t>
            </a:r>
            <a:r>
              <a:rPr lang="en-US" sz="4000" i="1" dirty="0"/>
              <a:t>Author Unknown</a:t>
            </a:r>
            <a:endParaRPr lang="en-US" sz="4000" dirty="0"/>
          </a:p>
        </p:txBody>
      </p:sp>
    </p:spTree>
    <p:extLst>
      <p:ext uri="{BB962C8B-B14F-4D97-AF65-F5344CB8AC3E}">
        <p14:creationId xmlns:p14="http://schemas.microsoft.com/office/powerpoint/2010/main" val="752524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r="5882" b="3791"/>
          <a:stretch>
            <a:fillRect/>
          </a:stretch>
        </p:blipFill>
        <p:spPr bwMode="auto">
          <a:xfrm>
            <a:off x="4343400" y="1524000"/>
            <a:ext cx="34290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cstate="print">
            <a:lum bright="-10000" contrast="10000"/>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486225" y="219"/>
            <a:ext cx="5255004" cy="6857782"/>
          </a:xfrm>
          <a:prstGeom prst="rect">
            <a:avLst/>
          </a:prstGeom>
          <a:ln>
            <a:noFill/>
          </a:ln>
          <a:effectLst>
            <a:softEdge rad="112500"/>
          </a:effectLst>
        </p:spPr>
      </p:pic>
    </p:spTree>
    <p:extLst>
      <p:ext uri="{BB962C8B-B14F-4D97-AF65-F5344CB8AC3E}">
        <p14:creationId xmlns:p14="http://schemas.microsoft.com/office/powerpoint/2010/main" val="33017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2"/>
            <a:ext cx="7772400" cy="1981199"/>
          </a:xfrm>
        </p:spPr>
        <p:txBody>
          <a:bodyPr>
            <a:normAutofit/>
          </a:bodyPr>
          <a:lstStyle/>
          <a:p>
            <a:endParaRPr lang="en-US" sz="4800"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536959" y="0"/>
            <a:ext cx="9144000" cy="6858000"/>
          </a:xfrm>
          <a:prstGeom prst="rect">
            <a:avLst/>
          </a:prstGeom>
          <a:ln>
            <a:noFill/>
          </a:ln>
          <a:effectLst>
            <a:softEdge rad="112500"/>
          </a:effectLst>
        </p:spPr>
      </p:pic>
    </p:spTree>
    <p:extLst>
      <p:ext uri="{BB962C8B-B14F-4D97-AF65-F5344CB8AC3E}">
        <p14:creationId xmlns:p14="http://schemas.microsoft.com/office/powerpoint/2010/main" val="71803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36" y="0"/>
            <a:ext cx="10515600" cy="1325563"/>
          </a:xfrm>
        </p:spPr>
        <p:txBody>
          <a:bodyPr/>
          <a:lstStyle/>
          <a:p>
            <a:pPr algn="ctr"/>
            <a:r>
              <a:rPr lang="en-US" dirty="0"/>
              <a:t>Satan perverts the Word of God </a:t>
            </a:r>
            <a:br>
              <a:rPr lang="en-US" dirty="0"/>
            </a:br>
            <a:r>
              <a:rPr lang="en-US" i="1" dirty="0"/>
              <a:t>(Part 2)</a:t>
            </a:r>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pic>
        <p:nvPicPr>
          <p:cNvPr id="7" name="Picture 6"/>
          <p:cNvPicPr>
            <a:picLocks noChangeAspect="1"/>
          </p:cNvPicPr>
          <p:nvPr/>
        </p:nvPicPr>
        <p:blipFill>
          <a:blip r:embed="rId3"/>
          <a:stretch>
            <a:fillRect/>
          </a:stretch>
        </p:blipFill>
        <p:spPr>
          <a:xfrm>
            <a:off x="1525024" y="1551642"/>
            <a:ext cx="8905907" cy="5006175"/>
          </a:xfrm>
          <a:prstGeom prst="rect">
            <a:avLst/>
          </a:prstGeom>
        </p:spPr>
      </p:pic>
    </p:spTree>
    <p:extLst>
      <p:ext uri="{BB962C8B-B14F-4D97-AF65-F5344CB8AC3E}">
        <p14:creationId xmlns:p14="http://schemas.microsoft.com/office/powerpoint/2010/main" val="19922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79"/>
            <a:ext cx="10515600" cy="1325563"/>
          </a:xfrm>
        </p:spPr>
        <p:txBody>
          <a:bodyPr>
            <a:normAutofit/>
          </a:bodyPr>
          <a:lstStyle/>
          <a:p>
            <a:pPr algn="ctr"/>
            <a:r>
              <a:rPr lang="en-US" sz="4000" dirty="0">
                <a:solidFill>
                  <a:srgbClr val="FFFF00"/>
                </a:solidFill>
              </a:rPr>
              <a:t>Why Satan hates the Word of God</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249382" y="1182254"/>
            <a:ext cx="11822546" cy="4800745"/>
          </a:xfrm>
        </p:spPr>
        <p:txBody>
          <a:bodyPr>
            <a:noAutofit/>
          </a:bodyPr>
          <a:lstStyle/>
          <a:p>
            <a:pPr marL="0" indent="0">
              <a:buNone/>
            </a:pPr>
            <a:r>
              <a:rPr lang="en-US" sz="3600" dirty="0"/>
              <a:t>1. Because GOD wrote it </a:t>
            </a:r>
            <a:r>
              <a:rPr lang="en-US" sz="3600" i="1" dirty="0"/>
              <a:t>“All Scripture is given by inspiration of God”</a:t>
            </a:r>
          </a:p>
          <a:p>
            <a:pPr marL="0" indent="0">
              <a:buNone/>
            </a:pPr>
            <a:r>
              <a:rPr lang="en-US" sz="3600" dirty="0"/>
              <a:t>2. Because it is true </a:t>
            </a:r>
            <a:r>
              <a:rPr lang="en-US" sz="3600" i="1" dirty="0"/>
              <a:t>“Thy Word is Truth”</a:t>
            </a:r>
          </a:p>
          <a:p>
            <a:pPr marL="0" indent="0">
              <a:buNone/>
            </a:pPr>
            <a:r>
              <a:rPr lang="en-US" sz="3600" dirty="0"/>
              <a:t>3. Because it saves souls </a:t>
            </a:r>
            <a:r>
              <a:rPr lang="en-US" sz="3600" i="1" dirty="0"/>
              <a:t>(1 Peter 1:23)</a:t>
            </a:r>
          </a:p>
          <a:p>
            <a:pPr marL="0" indent="0">
              <a:buNone/>
            </a:pPr>
            <a:r>
              <a:rPr lang="en-US" sz="3600" dirty="0"/>
              <a:t>4. Because it changes lives </a:t>
            </a:r>
            <a:r>
              <a:rPr lang="en-US" sz="3600" i="1" dirty="0"/>
              <a:t>(John 8:32)</a:t>
            </a:r>
          </a:p>
          <a:p>
            <a:pPr marL="0" indent="0">
              <a:buNone/>
            </a:pPr>
            <a:r>
              <a:rPr lang="en-US" sz="3600" dirty="0"/>
              <a:t>5. Satan is a LIAR and the father of lies </a:t>
            </a:r>
            <a:r>
              <a:rPr lang="en-US" sz="3600" i="1" dirty="0"/>
              <a:t>(John 8:44)</a:t>
            </a:r>
          </a:p>
          <a:p>
            <a:pPr marL="0" indent="0">
              <a:buNone/>
            </a:pPr>
            <a:r>
              <a:rPr lang="en-US" sz="3600" dirty="0"/>
              <a:t>6. Satan can’t stand the truth, because everything he does is based upon deception </a:t>
            </a:r>
            <a:r>
              <a:rPr lang="en-US" sz="3600" i="1" dirty="0"/>
              <a:t>(2 Thess. 2:8-11)</a:t>
            </a:r>
          </a:p>
          <a:p>
            <a:pPr marL="0" indent="0">
              <a:buNone/>
            </a:pPr>
            <a:r>
              <a:rPr lang="en-US" sz="3600" dirty="0"/>
              <a:t>7. And the truth of the Bible exposes him for who he is and     how he operates   </a:t>
            </a:r>
          </a:p>
          <a:p>
            <a:endParaRPr lang="en-US" sz="3600" dirty="0"/>
          </a:p>
        </p:txBody>
      </p:sp>
      <p:pic>
        <p:nvPicPr>
          <p:cNvPr id="4" name="Picture 3"/>
          <p:cNvPicPr>
            <a:picLocks noChangeAspect="1"/>
          </p:cNvPicPr>
          <p:nvPr/>
        </p:nvPicPr>
        <p:blipFill>
          <a:blip r:embed="rId2"/>
          <a:stretch>
            <a:fillRect/>
          </a:stretch>
        </p:blipFill>
        <p:spPr>
          <a:xfrm>
            <a:off x="9605818" y="1860694"/>
            <a:ext cx="2362632" cy="2362632"/>
          </a:xfrm>
          <a:prstGeom prst="rect">
            <a:avLst/>
          </a:prstGeom>
        </p:spPr>
      </p:pic>
    </p:spTree>
    <p:extLst>
      <p:ext uri="{BB962C8B-B14F-4D97-AF65-F5344CB8AC3E}">
        <p14:creationId xmlns:p14="http://schemas.microsoft.com/office/powerpoint/2010/main" val="17376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065" y="597162"/>
            <a:ext cx="12188104" cy="5663675"/>
          </a:xfrm>
          <a:prstGeom prst="rect">
            <a:avLst/>
          </a:prstGeom>
        </p:spPr>
      </p:pic>
    </p:spTree>
    <p:extLst>
      <p:ext uri="{BB962C8B-B14F-4D97-AF65-F5344CB8AC3E}">
        <p14:creationId xmlns:p14="http://schemas.microsoft.com/office/powerpoint/2010/main" val="396934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Causing it to be taken out of context. </a:t>
            </a:r>
          </a:p>
          <a:p>
            <a:pPr marL="0" indent="0">
              <a:buNone/>
            </a:pPr>
            <a:r>
              <a:rPr lang="en-US" sz="3600" dirty="0"/>
              <a:t>4. Overstressing one side of a doctrine and ignoring the other side. </a:t>
            </a:r>
          </a:p>
          <a:p>
            <a:pPr marL="0" indent="0">
              <a:buNone/>
            </a:pPr>
            <a:r>
              <a:rPr lang="en-US" sz="3600" dirty="0"/>
              <a:t>5. </a:t>
            </a:r>
            <a:r>
              <a:rPr lang="en-US" sz="3600" dirty="0" err="1"/>
              <a:t>Understressing</a:t>
            </a:r>
            <a:r>
              <a:rPr lang="en-US" sz="3600" dirty="0"/>
              <a:t>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2863</Words>
  <Application>Microsoft Office PowerPoint</Application>
  <PresentationFormat>Widescreen</PresentationFormat>
  <Paragraphs>239</Paragraphs>
  <Slides>58</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Times New Roman</vt:lpstr>
      <vt:lpstr>1_Office Theme</vt:lpstr>
      <vt:lpstr>PowerPoint Presentation</vt:lpstr>
      <vt:lpstr>Topics to be studied</vt:lpstr>
      <vt:lpstr>PowerPoint Presentation</vt:lpstr>
      <vt:lpstr>Satan imitates God?  </vt:lpstr>
      <vt:lpstr>Matthew 13:24-42</vt:lpstr>
      <vt:lpstr>Satan perverts the Word of God  (Part 2)</vt:lpstr>
      <vt:lpstr>Why Satan hates the Word of God </vt:lpstr>
      <vt:lpstr>PowerPoint Presentation</vt:lpstr>
      <vt:lpstr>How Satan perverts the Word of God</vt:lpstr>
      <vt:lpstr>Satan does not want you to believe in  the perseveration of the inspiried Scriptures</vt:lpstr>
      <vt:lpstr>“You don’t have the inspired, infallible, inerrant, preserved Word of God.”</vt:lpstr>
      <vt:lpstr>As an imitator of God he has  even published his own bible</vt:lpstr>
      <vt:lpstr> Satan has published many translations of the Bible</vt:lpstr>
      <vt:lpstr> In What Version Has  God Preserved His Word?</vt:lpstr>
      <vt:lpstr>PowerPoint Presentation</vt:lpstr>
      <vt:lpstr>“We have also a more sure word of prophecy; whereunto ye do well that ye take heed, as unto a light that shineth in a dark place.”</vt:lpstr>
      <vt:lpstr>How Did God Write the Bible?</vt:lpstr>
      <vt:lpstr> </vt:lpstr>
      <vt:lpstr>You can’t have Preservation  without Inspiration</vt:lpstr>
      <vt:lpstr>PowerPoint Presentation</vt:lpstr>
      <vt:lpstr>Revelation</vt:lpstr>
      <vt:lpstr>PowerPoint Presentation</vt:lpstr>
      <vt:lpstr>PowerPoint Presentation</vt:lpstr>
      <vt:lpstr>In what version has God preserved his inspired Word?  This is the wrong question.  </vt:lpstr>
      <vt:lpstr>There are two basic text in existence </vt:lpstr>
      <vt:lpstr>PowerPoint Presentation</vt:lpstr>
      <vt:lpstr>PowerPoint Presentation</vt:lpstr>
      <vt:lpstr>PowerPoint Presentation</vt:lpstr>
      <vt:lpstr>PowerPoint Presentation</vt:lpstr>
      <vt:lpstr>What about the New King James?</vt:lpstr>
      <vt:lpstr>PowerPoint Presentation</vt:lpstr>
      <vt:lpstr>PowerPoint Presentation</vt:lpstr>
      <vt:lpstr>Both translations cannot be correct. If one is right, the other has to be wrong!</vt:lpstr>
      <vt:lpstr>PowerPoint Presentation</vt:lpstr>
      <vt:lpstr>First Century Church</vt:lpstr>
      <vt:lpstr>English Bibles Translated from the Textus Receptus  </vt:lpstr>
      <vt:lpstr>PowerPoint Presentation</vt:lpstr>
      <vt:lpstr>PowerPoint Presentation</vt:lpstr>
      <vt:lpstr>1611 the first addition of the KJV Bible was completed.    </vt:lpstr>
      <vt:lpstr>PowerPoint Presentation</vt:lpstr>
      <vt:lpstr>Has the KJV been Revised?</vt:lpstr>
      <vt:lpstr>PowerPoint Presentation</vt:lpstr>
      <vt:lpstr>PowerPoint Presentation</vt:lpstr>
      <vt:lpstr>PowerPoint Presentation</vt:lpstr>
      <vt:lpstr>PowerPoint Presentation</vt:lpstr>
      <vt:lpstr>PowerPoint Presentation</vt:lpstr>
      <vt:lpstr>PowerPoint Presentation</vt:lpstr>
      <vt:lpstr>It is hard to imagine, after reading what these two men believed, how any Christian that believes the fundamentals of the faith could align himself with the likes of these two characters.   However, every person choosing a modern version over the King James Bible does just that. He aligns himself with two men who despised the very things that true Christians hold sacred.</vt:lpstr>
      <vt:lpstr>The church of Jesus Christ quickly rejected the Westcott and Hort text and considered it inferior, less credible, full of deletions and additions.   It was not until the 1960’s that it begin to be used as the text from which all new versions are now translated.</vt:lpstr>
      <vt:lpstr>The Translators of the King James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28</cp:revision>
  <dcterms:created xsi:type="dcterms:W3CDTF">2016-09-06T14:21:08Z</dcterms:created>
  <dcterms:modified xsi:type="dcterms:W3CDTF">2016-10-05T12:59:44Z</dcterms:modified>
</cp:coreProperties>
</file>