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63" r:id="rId2"/>
    <p:sldId id="258" r:id="rId3"/>
    <p:sldId id="259" r:id="rId4"/>
    <p:sldId id="260" r:id="rId5"/>
    <p:sldId id="262" r:id="rId6"/>
    <p:sldId id="270" r:id="rId7"/>
    <p:sldId id="271" r:id="rId8"/>
    <p:sldId id="323" r:id="rId9"/>
    <p:sldId id="272" r:id="rId10"/>
    <p:sldId id="266" r:id="rId11"/>
    <p:sldId id="267" r:id="rId12"/>
    <p:sldId id="269" r:id="rId13"/>
    <p:sldId id="268" r:id="rId14"/>
    <p:sldId id="265" r:id="rId15"/>
    <p:sldId id="273" r:id="rId16"/>
    <p:sldId id="274" r:id="rId17"/>
    <p:sldId id="275" r:id="rId18"/>
    <p:sldId id="276" r:id="rId19"/>
    <p:sldId id="277" r:id="rId20"/>
    <p:sldId id="321" r:id="rId21"/>
    <p:sldId id="278" r:id="rId22"/>
    <p:sldId id="279" r:id="rId23"/>
    <p:sldId id="280" r:id="rId24"/>
    <p:sldId id="281" r:id="rId25"/>
    <p:sldId id="282" r:id="rId26"/>
    <p:sldId id="324" r:id="rId27"/>
    <p:sldId id="283" r:id="rId28"/>
    <p:sldId id="325" r:id="rId29"/>
    <p:sldId id="285" r:id="rId30"/>
    <p:sldId id="322"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81" autoAdjust="0"/>
    <p:restoredTop sz="94660"/>
  </p:normalViewPr>
  <p:slideViewPr>
    <p:cSldViewPr snapToGrid="0">
      <p:cViewPr varScale="1">
        <p:scale>
          <a:sx n="90" d="100"/>
          <a:sy n="90" d="100"/>
        </p:scale>
        <p:origin x="114"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65C0D-A73E-48E6-A946-1B62236BC4A1}" type="datetimeFigureOut">
              <a:rPr lang="en-US" smtClean="0"/>
              <a:t>9/7/2016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D6AC2-2EF0-4FCD-9D02-85C3359CB1C2}" type="slidenum">
              <a:rPr lang="en-US" smtClean="0"/>
              <a:t>‹#›</a:t>
            </a:fld>
            <a:endParaRPr lang="en-US" dirty="0"/>
          </a:p>
        </p:txBody>
      </p:sp>
    </p:spTree>
    <p:extLst>
      <p:ext uri="{BB962C8B-B14F-4D97-AF65-F5344CB8AC3E}">
        <p14:creationId xmlns:p14="http://schemas.microsoft.com/office/powerpoint/2010/main" val="53840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1250749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31</a:t>
            </a:fld>
            <a:endParaRPr lang="en-US" dirty="0"/>
          </a:p>
        </p:txBody>
      </p:sp>
    </p:spTree>
    <p:extLst>
      <p:ext uri="{BB962C8B-B14F-4D97-AF65-F5344CB8AC3E}">
        <p14:creationId xmlns:p14="http://schemas.microsoft.com/office/powerpoint/2010/main" val="2346765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32</a:t>
            </a:fld>
            <a:endParaRPr lang="en-US"/>
          </a:p>
        </p:txBody>
      </p:sp>
    </p:spTree>
    <p:extLst>
      <p:ext uri="{BB962C8B-B14F-4D97-AF65-F5344CB8AC3E}">
        <p14:creationId xmlns:p14="http://schemas.microsoft.com/office/powerpoint/2010/main" val="3743512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33</a:t>
            </a:fld>
            <a:endParaRPr lang="en-US"/>
          </a:p>
        </p:txBody>
      </p:sp>
    </p:spTree>
    <p:extLst>
      <p:ext uri="{BB962C8B-B14F-4D97-AF65-F5344CB8AC3E}">
        <p14:creationId xmlns:p14="http://schemas.microsoft.com/office/powerpoint/2010/main" val="2213690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34</a:t>
            </a:fld>
            <a:endParaRPr lang="en-US"/>
          </a:p>
        </p:txBody>
      </p:sp>
    </p:spTree>
    <p:extLst>
      <p:ext uri="{BB962C8B-B14F-4D97-AF65-F5344CB8AC3E}">
        <p14:creationId xmlns:p14="http://schemas.microsoft.com/office/powerpoint/2010/main" val="1825078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35</a:t>
            </a:fld>
            <a:endParaRPr lang="en-US"/>
          </a:p>
        </p:txBody>
      </p:sp>
    </p:spTree>
    <p:extLst>
      <p:ext uri="{BB962C8B-B14F-4D97-AF65-F5344CB8AC3E}">
        <p14:creationId xmlns:p14="http://schemas.microsoft.com/office/powerpoint/2010/main" val="742584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36</a:t>
            </a:fld>
            <a:endParaRPr lang="en-US"/>
          </a:p>
        </p:txBody>
      </p:sp>
    </p:spTree>
    <p:extLst>
      <p:ext uri="{BB962C8B-B14F-4D97-AF65-F5344CB8AC3E}">
        <p14:creationId xmlns:p14="http://schemas.microsoft.com/office/powerpoint/2010/main" val="34963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37</a:t>
            </a:fld>
            <a:endParaRPr lang="en-US"/>
          </a:p>
        </p:txBody>
      </p:sp>
    </p:spTree>
    <p:extLst>
      <p:ext uri="{BB962C8B-B14F-4D97-AF65-F5344CB8AC3E}">
        <p14:creationId xmlns:p14="http://schemas.microsoft.com/office/powerpoint/2010/main" val="1607514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38</a:t>
            </a:fld>
            <a:endParaRPr lang="en-US"/>
          </a:p>
        </p:txBody>
      </p:sp>
    </p:spTree>
    <p:extLst>
      <p:ext uri="{BB962C8B-B14F-4D97-AF65-F5344CB8AC3E}">
        <p14:creationId xmlns:p14="http://schemas.microsoft.com/office/powerpoint/2010/main" val="2800814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39</a:t>
            </a:fld>
            <a:endParaRPr lang="en-US"/>
          </a:p>
        </p:txBody>
      </p:sp>
    </p:spTree>
    <p:extLst>
      <p:ext uri="{BB962C8B-B14F-4D97-AF65-F5344CB8AC3E}">
        <p14:creationId xmlns:p14="http://schemas.microsoft.com/office/powerpoint/2010/main" val="152608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40</a:t>
            </a:fld>
            <a:endParaRPr lang="en-US"/>
          </a:p>
        </p:txBody>
      </p:sp>
    </p:spTree>
    <p:extLst>
      <p:ext uri="{BB962C8B-B14F-4D97-AF65-F5344CB8AC3E}">
        <p14:creationId xmlns:p14="http://schemas.microsoft.com/office/powerpoint/2010/main" val="6879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16</a:t>
            </a:fld>
            <a:endParaRPr lang="en-US"/>
          </a:p>
        </p:txBody>
      </p:sp>
    </p:spTree>
    <p:extLst>
      <p:ext uri="{BB962C8B-B14F-4D97-AF65-F5344CB8AC3E}">
        <p14:creationId xmlns:p14="http://schemas.microsoft.com/office/powerpoint/2010/main" val="3940930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41</a:t>
            </a:fld>
            <a:endParaRPr lang="en-US"/>
          </a:p>
        </p:txBody>
      </p:sp>
    </p:spTree>
    <p:extLst>
      <p:ext uri="{BB962C8B-B14F-4D97-AF65-F5344CB8AC3E}">
        <p14:creationId xmlns:p14="http://schemas.microsoft.com/office/powerpoint/2010/main" val="3143349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42</a:t>
            </a:fld>
            <a:endParaRPr lang="en-US"/>
          </a:p>
        </p:txBody>
      </p:sp>
    </p:spTree>
    <p:extLst>
      <p:ext uri="{BB962C8B-B14F-4D97-AF65-F5344CB8AC3E}">
        <p14:creationId xmlns:p14="http://schemas.microsoft.com/office/powerpoint/2010/main" val="1948979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43</a:t>
            </a:fld>
            <a:endParaRPr lang="en-US"/>
          </a:p>
        </p:txBody>
      </p:sp>
    </p:spTree>
    <p:extLst>
      <p:ext uri="{BB962C8B-B14F-4D97-AF65-F5344CB8AC3E}">
        <p14:creationId xmlns:p14="http://schemas.microsoft.com/office/powerpoint/2010/main" val="510909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44</a:t>
            </a:fld>
            <a:endParaRPr lang="en-US"/>
          </a:p>
        </p:txBody>
      </p:sp>
    </p:spTree>
    <p:extLst>
      <p:ext uri="{BB962C8B-B14F-4D97-AF65-F5344CB8AC3E}">
        <p14:creationId xmlns:p14="http://schemas.microsoft.com/office/powerpoint/2010/main" val="1818227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46</a:t>
            </a:fld>
            <a:endParaRPr lang="en-US"/>
          </a:p>
        </p:txBody>
      </p:sp>
    </p:spTree>
    <p:extLst>
      <p:ext uri="{BB962C8B-B14F-4D97-AF65-F5344CB8AC3E}">
        <p14:creationId xmlns:p14="http://schemas.microsoft.com/office/powerpoint/2010/main" val="1064308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47</a:t>
            </a:fld>
            <a:endParaRPr lang="en-US"/>
          </a:p>
        </p:txBody>
      </p:sp>
    </p:spTree>
    <p:extLst>
      <p:ext uri="{BB962C8B-B14F-4D97-AF65-F5344CB8AC3E}">
        <p14:creationId xmlns:p14="http://schemas.microsoft.com/office/powerpoint/2010/main" val="4083931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53</a:t>
            </a:fld>
            <a:endParaRPr lang="en-US"/>
          </a:p>
        </p:txBody>
      </p:sp>
    </p:spTree>
    <p:extLst>
      <p:ext uri="{BB962C8B-B14F-4D97-AF65-F5344CB8AC3E}">
        <p14:creationId xmlns:p14="http://schemas.microsoft.com/office/powerpoint/2010/main" val="2726876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54</a:t>
            </a:fld>
            <a:endParaRPr lang="en-US" dirty="0"/>
          </a:p>
        </p:txBody>
      </p:sp>
    </p:spTree>
    <p:extLst>
      <p:ext uri="{BB962C8B-B14F-4D97-AF65-F5344CB8AC3E}">
        <p14:creationId xmlns:p14="http://schemas.microsoft.com/office/powerpoint/2010/main" val="3970459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56</a:t>
            </a:fld>
            <a:endParaRPr lang="en-US" dirty="0"/>
          </a:p>
        </p:txBody>
      </p:sp>
    </p:spTree>
    <p:extLst>
      <p:ext uri="{BB962C8B-B14F-4D97-AF65-F5344CB8AC3E}">
        <p14:creationId xmlns:p14="http://schemas.microsoft.com/office/powerpoint/2010/main" val="4104198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58</a:t>
            </a:fld>
            <a:endParaRPr lang="en-US" dirty="0"/>
          </a:p>
        </p:txBody>
      </p:sp>
    </p:spTree>
    <p:extLst>
      <p:ext uri="{BB962C8B-B14F-4D97-AF65-F5344CB8AC3E}">
        <p14:creationId xmlns:p14="http://schemas.microsoft.com/office/powerpoint/2010/main" val="248891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17</a:t>
            </a:fld>
            <a:endParaRPr lang="en-US"/>
          </a:p>
        </p:txBody>
      </p:sp>
    </p:spTree>
    <p:extLst>
      <p:ext uri="{BB962C8B-B14F-4D97-AF65-F5344CB8AC3E}">
        <p14:creationId xmlns:p14="http://schemas.microsoft.com/office/powerpoint/2010/main" val="3104132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59</a:t>
            </a:fld>
            <a:endParaRPr lang="en-US" dirty="0"/>
          </a:p>
        </p:txBody>
      </p:sp>
    </p:spTree>
    <p:extLst>
      <p:ext uri="{BB962C8B-B14F-4D97-AF65-F5344CB8AC3E}">
        <p14:creationId xmlns:p14="http://schemas.microsoft.com/office/powerpoint/2010/main" val="362939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60</a:t>
            </a:fld>
            <a:endParaRPr lang="en-US" dirty="0"/>
          </a:p>
        </p:txBody>
      </p:sp>
    </p:spTree>
    <p:extLst>
      <p:ext uri="{BB962C8B-B14F-4D97-AF65-F5344CB8AC3E}">
        <p14:creationId xmlns:p14="http://schemas.microsoft.com/office/powerpoint/2010/main" val="940712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61</a:t>
            </a:fld>
            <a:endParaRPr lang="en-US" dirty="0"/>
          </a:p>
        </p:txBody>
      </p:sp>
    </p:spTree>
    <p:extLst>
      <p:ext uri="{BB962C8B-B14F-4D97-AF65-F5344CB8AC3E}">
        <p14:creationId xmlns:p14="http://schemas.microsoft.com/office/powerpoint/2010/main" val="3966311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63</a:t>
            </a:fld>
            <a:endParaRPr lang="en-US" dirty="0"/>
          </a:p>
        </p:txBody>
      </p:sp>
    </p:spTree>
    <p:extLst>
      <p:ext uri="{BB962C8B-B14F-4D97-AF65-F5344CB8AC3E}">
        <p14:creationId xmlns:p14="http://schemas.microsoft.com/office/powerpoint/2010/main" val="199574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18</a:t>
            </a:fld>
            <a:endParaRPr lang="en-US"/>
          </a:p>
        </p:txBody>
      </p:sp>
    </p:spTree>
    <p:extLst>
      <p:ext uri="{BB962C8B-B14F-4D97-AF65-F5344CB8AC3E}">
        <p14:creationId xmlns:p14="http://schemas.microsoft.com/office/powerpoint/2010/main" val="86142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19</a:t>
            </a:fld>
            <a:endParaRPr lang="en-US"/>
          </a:p>
        </p:txBody>
      </p:sp>
    </p:spTree>
    <p:extLst>
      <p:ext uri="{BB962C8B-B14F-4D97-AF65-F5344CB8AC3E}">
        <p14:creationId xmlns:p14="http://schemas.microsoft.com/office/powerpoint/2010/main" val="398791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21</a:t>
            </a:fld>
            <a:endParaRPr lang="en-US" dirty="0"/>
          </a:p>
        </p:txBody>
      </p:sp>
    </p:spTree>
    <p:extLst>
      <p:ext uri="{BB962C8B-B14F-4D97-AF65-F5344CB8AC3E}">
        <p14:creationId xmlns:p14="http://schemas.microsoft.com/office/powerpoint/2010/main" val="3970191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22</a:t>
            </a:fld>
            <a:endParaRPr lang="en-US"/>
          </a:p>
        </p:txBody>
      </p:sp>
    </p:spTree>
    <p:extLst>
      <p:ext uri="{BB962C8B-B14F-4D97-AF65-F5344CB8AC3E}">
        <p14:creationId xmlns:p14="http://schemas.microsoft.com/office/powerpoint/2010/main" val="38066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23</a:t>
            </a:fld>
            <a:endParaRPr lang="en-US"/>
          </a:p>
        </p:txBody>
      </p:sp>
    </p:spTree>
    <p:extLst>
      <p:ext uri="{BB962C8B-B14F-4D97-AF65-F5344CB8AC3E}">
        <p14:creationId xmlns:p14="http://schemas.microsoft.com/office/powerpoint/2010/main" val="298768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24</a:t>
            </a:fld>
            <a:endParaRPr lang="en-US"/>
          </a:p>
        </p:txBody>
      </p:sp>
    </p:spTree>
    <p:extLst>
      <p:ext uri="{BB962C8B-B14F-4D97-AF65-F5344CB8AC3E}">
        <p14:creationId xmlns:p14="http://schemas.microsoft.com/office/powerpoint/2010/main" val="383506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2943814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273628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44318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4625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207906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227284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381092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106019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87071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364250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7E8668-19AF-4318-8FB1-4C79471BCE18}" type="datetimeFigureOut">
              <a:rPr lang="en-US" smtClean="0"/>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65DE52-4DD9-4EE0-B48F-F79B863EAA1C}" type="slidenum">
              <a:rPr lang="en-US" smtClean="0"/>
              <a:t>‹#›</a:t>
            </a:fld>
            <a:endParaRPr lang="en-US" dirty="0"/>
          </a:p>
        </p:txBody>
      </p:sp>
    </p:spTree>
    <p:extLst>
      <p:ext uri="{BB962C8B-B14F-4D97-AF65-F5344CB8AC3E}">
        <p14:creationId xmlns:p14="http://schemas.microsoft.com/office/powerpoint/2010/main" val="331402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E8668-19AF-4318-8FB1-4C79471BCE18}" type="datetimeFigureOut">
              <a:rPr lang="en-US" smtClean="0"/>
              <a:t>9/7/2016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5DE52-4DD9-4EE0-B48F-F79B863EAA1C}" type="slidenum">
              <a:rPr lang="en-US" smtClean="0"/>
              <a:t>‹#›</a:t>
            </a:fld>
            <a:endParaRPr lang="en-US" dirty="0"/>
          </a:p>
        </p:txBody>
      </p:sp>
    </p:spTree>
    <p:extLst>
      <p:ext uri="{BB962C8B-B14F-4D97-AF65-F5344CB8AC3E}">
        <p14:creationId xmlns:p14="http://schemas.microsoft.com/office/powerpoint/2010/main" val="42259146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79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501745" cy="6858000"/>
          </a:xfrm>
        </p:spPr>
        <p:txBody>
          <a:bodyPr>
            <a:normAutofit/>
          </a:bodyPr>
          <a:lstStyle/>
          <a:p>
            <a:pPr marL="0" indent="0" algn="ctr">
              <a:buNone/>
            </a:pPr>
            <a:r>
              <a:rPr lang="en-US" sz="3600" dirty="0"/>
              <a:t> </a:t>
            </a:r>
            <a:r>
              <a:rPr lang="en-US" sz="4000" dirty="0">
                <a:solidFill>
                  <a:srgbClr val="FFFF00"/>
                </a:solidFill>
              </a:rPr>
              <a:t>There are many things that Satan </a:t>
            </a:r>
            <a:r>
              <a:rPr lang="en-US" sz="4000" dirty="0" smtClean="0">
                <a:solidFill>
                  <a:srgbClr val="FFFF00"/>
                </a:solidFill>
              </a:rPr>
              <a:t>hates</a:t>
            </a:r>
          </a:p>
          <a:p>
            <a:pPr marL="0" indent="0" algn="ctr">
              <a:buNone/>
            </a:pPr>
            <a:endParaRPr lang="en-US" sz="3600" dirty="0"/>
          </a:p>
          <a:p>
            <a:pPr marL="742950" indent="-742950">
              <a:buAutoNum type="arabicPeriod"/>
            </a:pPr>
            <a:r>
              <a:rPr lang="en-US" sz="3600" dirty="0" smtClean="0"/>
              <a:t>He </a:t>
            </a:r>
            <a:r>
              <a:rPr lang="en-US" sz="3600" dirty="0"/>
              <a:t>hates God – that’s for sure. </a:t>
            </a:r>
          </a:p>
          <a:p>
            <a:pPr marL="742950" indent="-742950">
              <a:buAutoNum type="arabicPeriod"/>
            </a:pPr>
            <a:r>
              <a:rPr lang="en-US" sz="3600" dirty="0" smtClean="0"/>
              <a:t>He </a:t>
            </a:r>
            <a:r>
              <a:rPr lang="en-US" sz="3600" dirty="0"/>
              <a:t>hates anything that has to do with </a:t>
            </a:r>
            <a:r>
              <a:rPr lang="en-US" sz="3600" dirty="0" smtClean="0"/>
              <a:t>God</a:t>
            </a:r>
          </a:p>
          <a:p>
            <a:pPr marL="742950" indent="-742950">
              <a:buAutoNum type="arabicPeriod"/>
            </a:pPr>
            <a:r>
              <a:rPr lang="en-US" sz="3600" dirty="0" smtClean="0"/>
              <a:t>He </a:t>
            </a:r>
            <a:r>
              <a:rPr lang="en-US" sz="3600" dirty="0"/>
              <a:t>hates God’s people </a:t>
            </a:r>
          </a:p>
          <a:p>
            <a:pPr marL="742950" indent="-742950">
              <a:buAutoNum type="arabicPeriod"/>
            </a:pPr>
            <a:r>
              <a:rPr lang="en-US" sz="3600" dirty="0" smtClean="0"/>
              <a:t>He </a:t>
            </a:r>
            <a:r>
              <a:rPr lang="en-US" sz="3600" dirty="0"/>
              <a:t>hates YOU – </a:t>
            </a:r>
            <a:r>
              <a:rPr lang="en-US" sz="3600" dirty="0" smtClean="0"/>
              <a:t>who are </a:t>
            </a:r>
            <a:r>
              <a:rPr lang="en-US" sz="3600" dirty="0"/>
              <a:t>made in the image of </a:t>
            </a:r>
            <a:r>
              <a:rPr lang="en-US" sz="3600" dirty="0" smtClean="0"/>
              <a:t>God</a:t>
            </a:r>
          </a:p>
          <a:p>
            <a:pPr marL="742950" indent="-742950">
              <a:buAutoNum type="arabicPeriod"/>
            </a:pPr>
            <a:r>
              <a:rPr lang="en-US" sz="3600" dirty="0" smtClean="0"/>
              <a:t>Most </a:t>
            </a:r>
            <a:r>
              <a:rPr lang="en-US" sz="3600" dirty="0"/>
              <a:t>of all, Satan HATES the </a:t>
            </a:r>
            <a:r>
              <a:rPr lang="en-US" sz="3600" dirty="0" smtClean="0"/>
              <a:t>Word </a:t>
            </a:r>
            <a:r>
              <a:rPr lang="en-US" sz="3600" dirty="0"/>
              <a:t>of God, the </a:t>
            </a:r>
            <a:r>
              <a:rPr lang="en-US" sz="3600" dirty="0" smtClean="0"/>
              <a:t>Bible</a:t>
            </a:r>
          </a:p>
          <a:p>
            <a:pPr marL="742950" indent="-742950">
              <a:buAutoNum type="arabicPeriod"/>
            </a:pPr>
            <a:r>
              <a:rPr lang="en-US" sz="3600" dirty="0" smtClean="0"/>
              <a:t>He </a:t>
            </a:r>
            <a:r>
              <a:rPr lang="en-US" sz="3600" dirty="0"/>
              <a:t>hates every word, every line, every chapter, every </a:t>
            </a:r>
            <a:r>
              <a:rPr lang="en-US" sz="3600" dirty="0" smtClean="0"/>
              <a:t>page!</a:t>
            </a:r>
          </a:p>
          <a:p>
            <a:pPr marL="742950" indent="-742950">
              <a:buAutoNum type="arabicPeriod"/>
            </a:pPr>
            <a:r>
              <a:rPr lang="en-US" sz="3600" dirty="0" smtClean="0"/>
              <a:t>As </a:t>
            </a:r>
            <a:r>
              <a:rPr lang="en-US" sz="3600" dirty="0"/>
              <a:t>a matter of fact, Satan hates </a:t>
            </a:r>
            <a:r>
              <a:rPr lang="en-US" sz="3600" dirty="0" smtClean="0"/>
              <a:t>just about everything and every one – </a:t>
            </a:r>
            <a:r>
              <a:rPr lang="en-US" sz="3600" dirty="0"/>
              <a:t>he is a </a:t>
            </a:r>
            <a:r>
              <a:rPr lang="en-US" sz="3600" dirty="0" smtClean="0"/>
              <a:t>hater!</a:t>
            </a:r>
            <a:endParaRPr lang="en-US" sz="3600" dirty="0"/>
          </a:p>
        </p:txBody>
      </p:sp>
      <p:pic>
        <p:nvPicPr>
          <p:cNvPr id="2051" name="Picture 3" descr="https://coyfeetalksitup.files.wordpress.com/2012/12/adversary.jpg?w=249"/>
          <p:cNvPicPr>
            <a:picLocks noChangeAspect="1" noChangeArrowheads="1"/>
          </p:cNvPicPr>
          <p:nvPr/>
        </p:nvPicPr>
        <p:blipFill rotWithShape="1">
          <a:blip r:embed="rId2">
            <a:extLst>
              <a:ext uri="{28A0092B-C50C-407E-A947-70E740481C1C}">
                <a14:useLocalDpi xmlns:a14="http://schemas.microsoft.com/office/drawing/2010/main" val="0"/>
              </a:ext>
            </a:extLst>
          </a:blip>
          <a:srcRect l="11835" t="14672" r="11835" b="18952"/>
          <a:stretch/>
        </p:blipFill>
        <p:spPr bwMode="auto">
          <a:xfrm>
            <a:off x="8827365" y="988290"/>
            <a:ext cx="3168072" cy="20689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6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79"/>
            <a:ext cx="10515600" cy="1325563"/>
          </a:xfrm>
        </p:spPr>
        <p:txBody>
          <a:bodyPr>
            <a:normAutofit/>
          </a:bodyPr>
          <a:lstStyle/>
          <a:p>
            <a:pPr algn="ctr"/>
            <a:r>
              <a:rPr lang="en-US" sz="4000" dirty="0" smtClean="0">
                <a:solidFill>
                  <a:srgbClr val="FFFF00"/>
                </a:solidFill>
              </a:rPr>
              <a:t>Why Satan hates the Word of God</a:t>
            </a:r>
            <a:r>
              <a:rPr lang="en-US" sz="4000" dirty="0">
                <a:solidFill>
                  <a:srgbClr val="FFFF00"/>
                </a:solidFill>
              </a:rPr>
              <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249382" y="1182254"/>
            <a:ext cx="11822546" cy="4800745"/>
          </a:xfrm>
        </p:spPr>
        <p:txBody>
          <a:bodyPr>
            <a:noAutofit/>
          </a:bodyPr>
          <a:lstStyle/>
          <a:p>
            <a:pPr marL="0" indent="0">
              <a:buNone/>
            </a:pPr>
            <a:r>
              <a:rPr lang="en-US" sz="3600" dirty="0" smtClean="0"/>
              <a:t>1</a:t>
            </a:r>
            <a:r>
              <a:rPr lang="en-US" sz="3600" dirty="0"/>
              <a:t>. </a:t>
            </a:r>
            <a:r>
              <a:rPr lang="en-US" sz="3600" dirty="0" smtClean="0"/>
              <a:t>Because </a:t>
            </a:r>
            <a:r>
              <a:rPr lang="en-US" sz="3600" dirty="0"/>
              <a:t>GOD wrote </a:t>
            </a:r>
            <a:r>
              <a:rPr lang="en-US" sz="3600" dirty="0" smtClean="0"/>
              <a:t>it </a:t>
            </a:r>
            <a:r>
              <a:rPr lang="en-US" sz="3600" i="1" dirty="0" smtClean="0"/>
              <a:t>“All Scripture is given by inspiration of God”</a:t>
            </a:r>
            <a:endParaRPr lang="en-US" sz="3600" i="1" dirty="0"/>
          </a:p>
          <a:p>
            <a:pPr marL="0" indent="0">
              <a:buNone/>
            </a:pPr>
            <a:r>
              <a:rPr lang="en-US" sz="3600" dirty="0"/>
              <a:t>2. </a:t>
            </a:r>
            <a:r>
              <a:rPr lang="en-US" sz="3600" dirty="0" smtClean="0"/>
              <a:t>Because </a:t>
            </a:r>
            <a:r>
              <a:rPr lang="en-US" sz="3600" dirty="0"/>
              <a:t>it is </a:t>
            </a:r>
            <a:r>
              <a:rPr lang="en-US" sz="3600" dirty="0" smtClean="0"/>
              <a:t>true </a:t>
            </a:r>
            <a:r>
              <a:rPr lang="en-US" sz="3600" i="1" dirty="0" smtClean="0"/>
              <a:t>“Thy Word is Truth”</a:t>
            </a:r>
            <a:endParaRPr lang="en-US" sz="3600" i="1" dirty="0"/>
          </a:p>
          <a:p>
            <a:pPr marL="0" indent="0">
              <a:buNone/>
            </a:pPr>
            <a:r>
              <a:rPr lang="en-US" sz="3600" dirty="0"/>
              <a:t>3. </a:t>
            </a:r>
            <a:r>
              <a:rPr lang="en-US" sz="3600" dirty="0" smtClean="0"/>
              <a:t>Because </a:t>
            </a:r>
            <a:r>
              <a:rPr lang="en-US" sz="3600" dirty="0"/>
              <a:t>it </a:t>
            </a:r>
            <a:r>
              <a:rPr lang="en-US" sz="3600" dirty="0" smtClean="0"/>
              <a:t>saves souls </a:t>
            </a:r>
            <a:r>
              <a:rPr lang="en-US" sz="3600" i="1" dirty="0" smtClean="0"/>
              <a:t>(1 Peter 1:23)</a:t>
            </a:r>
          </a:p>
          <a:p>
            <a:pPr marL="0" indent="0">
              <a:buNone/>
            </a:pPr>
            <a:r>
              <a:rPr lang="en-US" sz="3600" dirty="0" smtClean="0"/>
              <a:t>4. Because it changes </a:t>
            </a:r>
            <a:r>
              <a:rPr lang="en-US" sz="3600" dirty="0"/>
              <a:t>lives </a:t>
            </a:r>
            <a:r>
              <a:rPr lang="en-US" sz="3600" i="1" dirty="0"/>
              <a:t>(John 8:32)</a:t>
            </a:r>
          </a:p>
          <a:p>
            <a:pPr marL="0" indent="0">
              <a:buNone/>
            </a:pPr>
            <a:r>
              <a:rPr lang="en-US" sz="3600" dirty="0" smtClean="0"/>
              <a:t>5. Satan </a:t>
            </a:r>
            <a:r>
              <a:rPr lang="en-US" sz="3600" dirty="0"/>
              <a:t>is a LIAR and the father of lies </a:t>
            </a:r>
            <a:r>
              <a:rPr lang="en-US" sz="3600" i="1" dirty="0"/>
              <a:t>(John 8:44)</a:t>
            </a:r>
          </a:p>
          <a:p>
            <a:pPr marL="0" indent="0">
              <a:buNone/>
            </a:pPr>
            <a:r>
              <a:rPr lang="en-US" sz="3600" dirty="0" smtClean="0"/>
              <a:t>6. </a:t>
            </a:r>
            <a:r>
              <a:rPr lang="en-US" sz="3600" dirty="0"/>
              <a:t>Satan can’t stand the truth, because everything he does is based upon </a:t>
            </a:r>
            <a:r>
              <a:rPr lang="en-US" sz="3600" dirty="0" smtClean="0"/>
              <a:t>deception </a:t>
            </a:r>
            <a:r>
              <a:rPr lang="en-US" sz="3600" i="1" dirty="0"/>
              <a:t>(</a:t>
            </a:r>
            <a:r>
              <a:rPr lang="en-US" sz="3600" i="1" dirty="0" smtClean="0"/>
              <a:t>2 Thess. </a:t>
            </a:r>
            <a:r>
              <a:rPr lang="en-US" sz="3600" i="1" dirty="0"/>
              <a:t>2:8-11)</a:t>
            </a:r>
          </a:p>
          <a:p>
            <a:pPr marL="0" indent="0">
              <a:buNone/>
            </a:pPr>
            <a:r>
              <a:rPr lang="en-US" sz="3600" dirty="0" smtClean="0"/>
              <a:t>7. And </a:t>
            </a:r>
            <a:r>
              <a:rPr lang="en-US" sz="3600" dirty="0"/>
              <a:t>the truth of the Bible exposes him for who he </a:t>
            </a:r>
            <a:r>
              <a:rPr lang="en-US" sz="3600" dirty="0" smtClean="0"/>
              <a:t>is </a:t>
            </a:r>
            <a:r>
              <a:rPr lang="en-US" sz="3600" dirty="0" smtClean="0"/>
              <a:t>and     how he operates   </a:t>
            </a:r>
            <a:endParaRPr lang="en-US" sz="3600" dirty="0"/>
          </a:p>
          <a:p>
            <a:endParaRPr lang="en-US" sz="3600" dirty="0"/>
          </a:p>
        </p:txBody>
      </p:sp>
      <p:pic>
        <p:nvPicPr>
          <p:cNvPr id="4" name="Picture 3"/>
          <p:cNvPicPr>
            <a:picLocks noChangeAspect="1"/>
          </p:cNvPicPr>
          <p:nvPr/>
        </p:nvPicPr>
        <p:blipFill>
          <a:blip r:embed="rId2"/>
          <a:stretch>
            <a:fillRect/>
          </a:stretch>
        </p:blipFill>
        <p:spPr>
          <a:xfrm>
            <a:off x="9605818" y="1860694"/>
            <a:ext cx="2362632" cy="2362632"/>
          </a:xfrm>
          <a:prstGeom prst="rect">
            <a:avLst/>
          </a:prstGeom>
        </p:spPr>
      </p:pic>
    </p:spTree>
    <p:extLst>
      <p:ext uri="{BB962C8B-B14F-4D97-AF65-F5344CB8AC3E}">
        <p14:creationId xmlns:p14="http://schemas.microsoft.com/office/powerpoint/2010/main" val="36334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10" y="0"/>
            <a:ext cx="11905672" cy="1325563"/>
          </a:xfrm>
        </p:spPr>
        <p:txBody>
          <a:bodyPr/>
          <a:lstStyle/>
          <a:p>
            <a:pPr algn="ctr"/>
            <a:r>
              <a:rPr lang="en-US" b="1" dirty="0" smtClean="0"/>
              <a:t>As an imitator of God he has </a:t>
            </a:r>
            <a:br>
              <a:rPr lang="en-US" b="1" dirty="0" smtClean="0"/>
            </a:br>
            <a:r>
              <a:rPr lang="en-US" b="1" dirty="0" smtClean="0"/>
              <a:t>even published his own bible</a:t>
            </a:r>
            <a:endParaRPr lang="en-US" dirty="0"/>
          </a:p>
        </p:txBody>
      </p:sp>
      <p:pic>
        <p:nvPicPr>
          <p:cNvPr id="4098" name="Picture 2" descr="http://41.media.tumblr.com/893d0a5682344e8f83ce6f04ddc6286d/tumblr_nnjck8CcEe1qj0uf2o1_12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5" y="1551964"/>
            <a:ext cx="6739387" cy="514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01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855"/>
            <a:ext cx="10515600" cy="1325563"/>
          </a:xfrm>
        </p:spPr>
        <p:txBody>
          <a:bodyPr/>
          <a:lstStyle/>
          <a:p>
            <a:pPr algn="ctr"/>
            <a:r>
              <a:rPr lang="en-US" dirty="0">
                <a:solidFill>
                  <a:srgbClr val="FFFF00"/>
                </a:solidFill>
              </a:rPr>
              <a:t>Satan is </a:t>
            </a:r>
            <a:r>
              <a:rPr lang="en-US" dirty="0" smtClean="0">
                <a:solidFill>
                  <a:srgbClr val="FFFF00"/>
                </a:solidFill>
              </a:rPr>
              <a:t>limited in his attack against the Bible</a:t>
            </a:r>
            <a:r>
              <a:rPr lang="en-US" dirty="0">
                <a:solidFill>
                  <a:srgbClr val="FFFF00"/>
                </a:solidFill>
              </a:rPr>
              <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83854"/>
            <a:ext cx="12034982" cy="5278582"/>
          </a:xfrm>
        </p:spPr>
        <p:txBody>
          <a:bodyPr>
            <a:normAutofit lnSpcReduction="10000"/>
          </a:bodyPr>
          <a:lstStyle/>
          <a:p>
            <a:pPr marL="0" indent="0">
              <a:buNone/>
            </a:pPr>
            <a:r>
              <a:rPr lang="en-US" sz="3600" dirty="0" smtClean="0"/>
              <a:t>1</a:t>
            </a:r>
            <a:r>
              <a:rPr lang="en-US" sz="3600" dirty="0"/>
              <a:t>. </a:t>
            </a:r>
            <a:r>
              <a:rPr lang="en-US" sz="3600" dirty="0" smtClean="0"/>
              <a:t>Satan </a:t>
            </a:r>
            <a:r>
              <a:rPr lang="en-US" sz="3600" dirty="0"/>
              <a:t>cannot destroy the </a:t>
            </a:r>
            <a:r>
              <a:rPr lang="en-US" sz="3600" dirty="0" smtClean="0"/>
              <a:t>Word </a:t>
            </a:r>
            <a:r>
              <a:rPr lang="en-US" sz="3600" dirty="0"/>
              <a:t>of God, so he seeks to twist it, corrupt it, pervert it, change it, and ruin </a:t>
            </a:r>
            <a:r>
              <a:rPr lang="en-US" sz="3600" dirty="0" smtClean="0"/>
              <a:t>it </a:t>
            </a:r>
            <a:r>
              <a:rPr lang="en-US" sz="3600" i="1" dirty="0" smtClean="0"/>
              <a:t>(2 Peter 3:16)</a:t>
            </a:r>
            <a:endParaRPr lang="en-US" sz="3600" i="1" dirty="0"/>
          </a:p>
          <a:p>
            <a:pPr marL="0" indent="0">
              <a:buNone/>
            </a:pPr>
            <a:r>
              <a:rPr lang="en-US" sz="3600" dirty="0"/>
              <a:t>2. </a:t>
            </a:r>
            <a:r>
              <a:rPr lang="en-US" sz="3600" dirty="0" smtClean="0"/>
              <a:t>He </a:t>
            </a:r>
            <a:r>
              <a:rPr lang="en-US" sz="3600" dirty="0"/>
              <a:t>has been doing that since he Garden of Eden </a:t>
            </a:r>
            <a:r>
              <a:rPr lang="en-US" sz="3600" dirty="0" smtClean="0"/>
              <a:t>                 </a:t>
            </a:r>
            <a:r>
              <a:rPr lang="en-US" sz="3600" i="1" dirty="0" smtClean="0"/>
              <a:t>(</a:t>
            </a:r>
            <a:r>
              <a:rPr lang="en-US" sz="3600" i="1" dirty="0"/>
              <a:t>Gen 3:1-3), </a:t>
            </a:r>
            <a:r>
              <a:rPr lang="en-US" sz="3600" dirty="0"/>
              <a:t>and he is not giving up</a:t>
            </a:r>
            <a:r>
              <a:rPr lang="en-US" sz="3600" dirty="0" smtClean="0"/>
              <a:t>!</a:t>
            </a:r>
          </a:p>
          <a:p>
            <a:pPr marL="0" indent="0">
              <a:buNone/>
            </a:pPr>
            <a:endParaRPr lang="en-US" sz="3600" dirty="0"/>
          </a:p>
          <a:p>
            <a:pPr marL="0" indent="0">
              <a:buNone/>
            </a:pPr>
            <a:endParaRPr lang="en-US" sz="3600" dirty="0"/>
          </a:p>
          <a:p>
            <a:pPr marL="0" indent="0">
              <a:buNone/>
            </a:pPr>
            <a:r>
              <a:rPr lang="en-US" sz="3600" dirty="0"/>
              <a:t>3. </a:t>
            </a:r>
            <a:r>
              <a:rPr lang="en-US" sz="3600" dirty="0" smtClean="0"/>
              <a:t>As </a:t>
            </a:r>
            <a:r>
              <a:rPr lang="en-US" sz="3600" dirty="0"/>
              <a:t>a matter of fact, he is stepping up his attack on the Bible more and more as we get closer to the </a:t>
            </a:r>
            <a:r>
              <a:rPr lang="en-US" sz="3600" dirty="0" smtClean="0"/>
              <a:t>end </a:t>
            </a:r>
            <a:r>
              <a:rPr lang="en-US" sz="3600" i="1" dirty="0" smtClean="0"/>
              <a:t>(2 Timothy 2:13)</a:t>
            </a:r>
            <a:endParaRPr lang="en-US" sz="3600" i="1" dirty="0"/>
          </a:p>
          <a:p>
            <a:pPr marL="0" indent="0">
              <a:buNone/>
            </a:pPr>
            <a:r>
              <a:rPr lang="en-US" sz="3600" dirty="0" smtClean="0"/>
              <a:t>4. If </a:t>
            </a:r>
            <a:r>
              <a:rPr lang="en-US" sz="3600" dirty="0"/>
              <a:t>there is one thing we need to be aware of, it is Satan’s tactics, his </a:t>
            </a:r>
            <a:r>
              <a:rPr lang="en-US" sz="3600" dirty="0" smtClean="0"/>
              <a:t>devices, how he attacks the </a:t>
            </a:r>
            <a:r>
              <a:rPr lang="en-US" sz="3600" dirty="0" smtClean="0"/>
              <a:t>Bible </a:t>
            </a:r>
            <a:r>
              <a:rPr lang="en-US" sz="3600" i="1" dirty="0" smtClean="0"/>
              <a:t>(2 Cor. 2:11)</a:t>
            </a:r>
            <a:endParaRPr lang="en-US" sz="3600" i="1" dirty="0"/>
          </a:p>
        </p:txBody>
      </p:sp>
      <p:pic>
        <p:nvPicPr>
          <p:cNvPr id="4" name="Picture 3"/>
          <p:cNvPicPr>
            <a:picLocks noChangeAspect="1"/>
          </p:cNvPicPr>
          <p:nvPr/>
        </p:nvPicPr>
        <p:blipFill>
          <a:blip r:embed="rId2"/>
          <a:stretch>
            <a:fillRect/>
          </a:stretch>
        </p:blipFill>
        <p:spPr>
          <a:xfrm>
            <a:off x="7329058" y="2798619"/>
            <a:ext cx="3024906" cy="1512453"/>
          </a:xfrm>
          <a:prstGeom prst="rect">
            <a:avLst/>
          </a:prstGeom>
        </p:spPr>
      </p:pic>
    </p:spTree>
    <p:extLst>
      <p:ext uri="{BB962C8B-B14F-4D97-AF65-F5344CB8AC3E}">
        <p14:creationId xmlns:p14="http://schemas.microsoft.com/office/powerpoint/2010/main" val="302846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dirty="0" smtClean="0">
                <a:solidFill>
                  <a:srgbClr val="FFFF00"/>
                </a:solidFill>
              </a:rPr>
              <a:t>How Satan perverts </a:t>
            </a:r>
            <a:r>
              <a:rPr lang="en-US" dirty="0">
                <a:solidFill>
                  <a:srgbClr val="FFFF00"/>
                </a:solidFill>
              </a:rPr>
              <a:t>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smtClean="0"/>
              <a:t>1. Causing it to be mistranslated.</a:t>
            </a:r>
          </a:p>
          <a:p>
            <a:pPr marL="0" indent="0">
              <a:buNone/>
            </a:pPr>
            <a:r>
              <a:rPr lang="en-US" sz="3600" dirty="0" smtClean="0"/>
              <a:t>2. </a:t>
            </a:r>
            <a:r>
              <a:rPr lang="en-US" sz="3600" dirty="0"/>
              <a:t>Causing it to be misinterpreted. </a:t>
            </a:r>
          </a:p>
          <a:p>
            <a:pPr marL="0" indent="0">
              <a:buNone/>
            </a:pPr>
            <a:r>
              <a:rPr lang="en-US" sz="3600" dirty="0" smtClean="0"/>
              <a:t>3. Causing it to be taken out of context. </a:t>
            </a:r>
            <a:endParaRPr lang="en-US" sz="3600" dirty="0"/>
          </a:p>
          <a:p>
            <a:pPr marL="0" indent="0">
              <a:buNone/>
            </a:pPr>
            <a:r>
              <a:rPr lang="en-US" sz="3600" dirty="0"/>
              <a:t>4</a:t>
            </a:r>
            <a:r>
              <a:rPr lang="en-US" sz="3600" dirty="0" smtClean="0"/>
              <a:t>. Overstressing </a:t>
            </a:r>
            <a:r>
              <a:rPr lang="en-US" sz="3600" dirty="0"/>
              <a:t>one side of a doctrine and ignoring the other side. </a:t>
            </a:r>
            <a:endParaRPr lang="en-US" sz="3600" dirty="0" smtClean="0"/>
          </a:p>
          <a:p>
            <a:pPr marL="0" indent="0">
              <a:buNone/>
            </a:pPr>
            <a:r>
              <a:rPr lang="en-US" sz="3600" dirty="0" smtClean="0"/>
              <a:t>5. </a:t>
            </a:r>
            <a:r>
              <a:rPr lang="en-US" sz="3600" dirty="0" err="1" smtClean="0"/>
              <a:t>Understressing</a:t>
            </a:r>
            <a:r>
              <a:rPr lang="en-US" sz="3600" dirty="0" smtClean="0"/>
              <a:t> </a:t>
            </a:r>
            <a:r>
              <a:rPr lang="en-US" sz="3600" dirty="0"/>
              <a:t>certain doctrines</a:t>
            </a:r>
            <a:r>
              <a:rPr lang="en-US" sz="3600" dirty="0" smtClean="0"/>
              <a:t>.</a:t>
            </a:r>
            <a:endParaRPr lang="en-US" sz="3600" dirty="0"/>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3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72" y="0"/>
            <a:ext cx="11850255" cy="1325563"/>
          </a:xfrm>
        </p:spPr>
        <p:txBody>
          <a:bodyPr>
            <a:normAutofit/>
          </a:bodyPr>
          <a:lstStyle/>
          <a:p>
            <a:pPr algn="ctr"/>
            <a:r>
              <a:rPr lang="en-US" sz="4000" dirty="0" smtClean="0">
                <a:solidFill>
                  <a:srgbClr val="FFFF00"/>
                </a:solidFill>
              </a:rPr>
              <a:t>Satan </a:t>
            </a:r>
            <a:r>
              <a:rPr lang="en-US" sz="4000" dirty="0" smtClean="0">
                <a:solidFill>
                  <a:srgbClr val="FFFF00"/>
                </a:solidFill>
              </a:rPr>
              <a:t>doesn’t </a:t>
            </a:r>
            <a:r>
              <a:rPr lang="en-US" sz="4000" dirty="0" smtClean="0">
                <a:solidFill>
                  <a:srgbClr val="FFFF00"/>
                </a:solidFill>
              </a:rPr>
              <a:t>want you to believe in </a:t>
            </a:r>
            <a:br>
              <a:rPr lang="en-US" sz="4000" dirty="0" smtClean="0">
                <a:solidFill>
                  <a:srgbClr val="FFFF00"/>
                </a:solidFill>
              </a:rPr>
            </a:br>
            <a:r>
              <a:rPr lang="en-US" sz="4000" dirty="0" smtClean="0">
                <a:solidFill>
                  <a:srgbClr val="FFFF00"/>
                </a:solidFill>
              </a:rPr>
              <a:t>the perseveration of the inspired Scriptures</a:t>
            </a:r>
            <a:endParaRPr lang="en-US" sz="4000" dirty="0">
              <a:solidFill>
                <a:srgbClr val="FFFF00"/>
              </a:solidFill>
            </a:endParaRPr>
          </a:p>
        </p:txBody>
      </p:sp>
      <p:sp>
        <p:nvSpPr>
          <p:cNvPr id="3" name="Content Placeholder 2"/>
          <p:cNvSpPr>
            <a:spLocks noGrp="1"/>
          </p:cNvSpPr>
          <p:nvPr>
            <p:ph idx="1"/>
          </p:nvPr>
        </p:nvSpPr>
        <p:spPr>
          <a:xfrm>
            <a:off x="0" y="1695017"/>
            <a:ext cx="12192000" cy="5532437"/>
          </a:xfrm>
        </p:spPr>
        <p:txBody>
          <a:bodyPr>
            <a:normAutofit/>
          </a:bodyPr>
          <a:lstStyle/>
          <a:p>
            <a:pPr marL="0" indent="0">
              <a:buNone/>
            </a:pPr>
            <a:r>
              <a:rPr lang="en-US" sz="3200" i="1" dirty="0"/>
              <a:t>(2 Peter 3:16-18) </a:t>
            </a:r>
            <a:r>
              <a:rPr lang="en-US" sz="3200" i="1" dirty="0" smtClean="0"/>
              <a:t>“As </a:t>
            </a:r>
            <a:r>
              <a:rPr lang="en-US" sz="3200" i="1" dirty="0"/>
              <a:t>also in all his epistles, speaking in them of these things; in which are some things hard to be understood, which they that are unlearned and unstable </a:t>
            </a:r>
            <a:r>
              <a:rPr lang="en-US" sz="3200" i="1" u="sng" dirty="0"/>
              <a:t>wrest</a:t>
            </a:r>
            <a:r>
              <a:rPr lang="en-US" sz="3200" i="1" dirty="0"/>
              <a:t>, as they do also the other scriptures, unto their own destruction. Ye therefore, beloved, seeing ye know these things before, beware lest ye also, being led away with the error of the wicked, fall from your own </a:t>
            </a:r>
            <a:r>
              <a:rPr lang="en-US" sz="3200" i="1" dirty="0" err="1"/>
              <a:t>stedfastness</a:t>
            </a:r>
            <a:r>
              <a:rPr lang="en-US" sz="3200" i="1" dirty="0"/>
              <a:t>. But grow in grace, and in the knowledge of our Lord and </a:t>
            </a:r>
            <a:r>
              <a:rPr lang="en-US" sz="3200" i="1" dirty="0" err="1"/>
              <a:t>Saviour</a:t>
            </a:r>
            <a:r>
              <a:rPr lang="en-US" sz="3200" i="1" dirty="0"/>
              <a:t> Jesus Christ. To him be glory both now and for ever. Amen</a:t>
            </a:r>
            <a:r>
              <a:rPr lang="en-US" sz="3200" i="1" dirty="0" smtClean="0"/>
              <a:t>.”</a:t>
            </a:r>
          </a:p>
          <a:p>
            <a:pPr marL="0" indent="0">
              <a:buNone/>
            </a:pPr>
            <a:r>
              <a:rPr lang="en-US" sz="3200" i="1" dirty="0"/>
              <a:t>(2 Corinthians </a:t>
            </a:r>
            <a:r>
              <a:rPr lang="en-US" sz="3200" i="1" dirty="0" smtClean="0"/>
              <a:t>2:17) “For </a:t>
            </a:r>
            <a:r>
              <a:rPr lang="en-US" sz="3200" i="1" dirty="0"/>
              <a:t>we are not </a:t>
            </a:r>
            <a:r>
              <a:rPr lang="en-US" sz="3200" i="1" u="sng" dirty="0"/>
              <a:t>as many</a:t>
            </a:r>
            <a:r>
              <a:rPr lang="en-US" sz="3200" i="1" dirty="0"/>
              <a:t>, which </a:t>
            </a:r>
            <a:r>
              <a:rPr lang="en-US" sz="3200" i="1" u="sng" dirty="0"/>
              <a:t>corrupt</a:t>
            </a:r>
            <a:r>
              <a:rPr lang="en-US" sz="3200" i="1" dirty="0"/>
              <a:t> the word of God: but as of sincerity, but as of God, in the sight of God speak we in </a:t>
            </a:r>
            <a:r>
              <a:rPr lang="en-US" sz="3200" i="1" dirty="0" smtClean="0"/>
              <a:t>Christ.”</a:t>
            </a:r>
          </a:p>
          <a:p>
            <a:endParaRPr lang="en-US" sz="3200" i="1" dirty="0"/>
          </a:p>
        </p:txBody>
      </p:sp>
    </p:spTree>
    <p:extLst>
      <p:ext uri="{BB962C8B-B14F-4D97-AF65-F5344CB8AC3E}">
        <p14:creationId xmlns:p14="http://schemas.microsoft.com/office/powerpoint/2010/main" val="56826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9" y="274638"/>
            <a:ext cx="11961090" cy="1143000"/>
          </a:xfrm>
        </p:spPr>
        <p:txBody>
          <a:bodyPr>
            <a:normAutofit/>
          </a:bodyPr>
          <a:lstStyle/>
          <a:p>
            <a:pPr algn="ctr"/>
            <a:r>
              <a:rPr lang="en-US" dirty="0" smtClean="0">
                <a:solidFill>
                  <a:srgbClr val="FFFF00"/>
                </a:solidFill>
                <a:effectLst>
                  <a:glow rad="101600">
                    <a:schemeClr val="bg1">
                      <a:alpha val="60000"/>
                    </a:schemeClr>
                  </a:glow>
                </a:effectLst>
              </a:rPr>
              <a:t>The Bible is the only book on earth written by God</a:t>
            </a:r>
            <a:endParaRPr lang="en-US" dirty="0">
              <a:solidFill>
                <a:srgbClr val="FFFF00"/>
              </a:solidFill>
            </a:endParaRPr>
          </a:p>
        </p:txBody>
      </p:sp>
      <p:sp>
        <p:nvSpPr>
          <p:cNvPr id="3" name="Content Placeholder 2"/>
          <p:cNvSpPr>
            <a:spLocks noGrp="1"/>
          </p:cNvSpPr>
          <p:nvPr>
            <p:ph idx="1"/>
          </p:nvPr>
        </p:nvSpPr>
        <p:spPr>
          <a:xfrm>
            <a:off x="-73891" y="2200564"/>
            <a:ext cx="5638800" cy="5257800"/>
          </a:xfrm>
        </p:spPr>
        <p:txBody>
          <a:bodyPr>
            <a:noAutofit/>
          </a:bodyPr>
          <a:lstStyle/>
          <a:p>
            <a:pPr algn="ctr">
              <a:buNone/>
            </a:pPr>
            <a:r>
              <a:rPr lang="en-US" sz="3600" i="1" dirty="0">
                <a:effectLst>
                  <a:glow rad="101600">
                    <a:schemeClr val="bg1">
                      <a:alpha val="60000"/>
                    </a:schemeClr>
                  </a:glow>
                </a:effectLst>
              </a:rPr>
              <a:t> “Holy men of God </a:t>
            </a:r>
            <a:r>
              <a:rPr lang="en-US" sz="3600" i="1" dirty="0" err="1">
                <a:effectLst>
                  <a:glow rad="101600">
                    <a:schemeClr val="bg1">
                      <a:alpha val="60000"/>
                    </a:schemeClr>
                  </a:glow>
                </a:effectLst>
              </a:rPr>
              <a:t>spake</a:t>
            </a:r>
            <a:r>
              <a:rPr lang="en-US" sz="3600" i="1" dirty="0">
                <a:effectLst>
                  <a:glow rad="101600">
                    <a:schemeClr val="bg1">
                      <a:alpha val="60000"/>
                    </a:schemeClr>
                  </a:glow>
                </a:effectLst>
              </a:rPr>
              <a:t> as they were moved by the Holy Spirit…The Lord gave the word and great was the company of those that published it…” </a:t>
            </a:r>
            <a:endParaRPr lang="en-US" sz="3600" dirty="0"/>
          </a:p>
        </p:txBody>
      </p:sp>
      <p:pic>
        <p:nvPicPr>
          <p:cNvPr id="6147" name="Picture 3"/>
          <p:cNvPicPr>
            <a:picLocks noChangeAspect="1" noChangeArrowheads="1"/>
          </p:cNvPicPr>
          <p:nvPr/>
        </p:nvPicPr>
        <p:blipFill>
          <a:blip r:embed="rId3" cstate="print"/>
          <a:srcRect/>
          <a:stretch>
            <a:fillRect/>
          </a:stretch>
        </p:blipFill>
        <p:spPr bwMode="auto">
          <a:xfrm>
            <a:off x="6731001" y="1826492"/>
            <a:ext cx="4953000" cy="3921125"/>
          </a:xfrm>
          <a:prstGeom prst="rect">
            <a:avLst/>
          </a:prstGeom>
          <a:noFill/>
          <a:ln w="9525">
            <a:noFill/>
            <a:miter lim="800000"/>
            <a:headEnd/>
            <a:tailEnd/>
          </a:ln>
        </p:spPr>
      </p:pic>
    </p:spTree>
    <p:extLst>
      <p:ext uri="{BB962C8B-B14F-4D97-AF65-F5344CB8AC3E}">
        <p14:creationId xmlns:p14="http://schemas.microsoft.com/office/powerpoint/2010/main" val="813432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45" y="360218"/>
            <a:ext cx="7481455" cy="6650182"/>
          </a:xfrm>
        </p:spPr>
        <p:txBody>
          <a:bodyPr>
            <a:normAutofit/>
          </a:bodyPr>
          <a:lstStyle/>
          <a:p>
            <a:pPr algn="ctr">
              <a:buNone/>
            </a:pPr>
            <a:endParaRPr lang="en-US" sz="3600" dirty="0">
              <a:effectLst>
                <a:glow rad="101600">
                  <a:schemeClr val="bg1">
                    <a:alpha val="60000"/>
                  </a:schemeClr>
                </a:glow>
              </a:effectLst>
            </a:endParaRPr>
          </a:p>
          <a:p>
            <a:pPr>
              <a:tabLst>
                <a:tab pos="4748213" algn="l"/>
              </a:tabLst>
            </a:pPr>
            <a:r>
              <a:rPr lang="en-US" sz="3600" dirty="0">
                <a:effectLst>
                  <a:glow rad="101600">
                    <a:schemeClr val="bg1">
                      <a:alpha val="60000"/>
                    </a:schemeClr>
                  </a:glow>
                </a:effectLst>
              </a:rPr>
              <a:t>God breathed out His words to men over a period of about 1500 year. </a:t>
            </a:r>
            <a:endParaRPr lang="en-US" sz="3600" dirty="0">
              <a:solidFill>
                <a:srgbClr val="FFFF00"/>
              </a:solidFill>
              <a:effectLst>
                <a:glow rad="101600">
                  <a:schemeClr val="bg1">
                    <a:alpha val="60000"/>
                  </a:schemeClr>
                </a:glow>
              </a:effectLst>
            </a:endParaRPr>
          </a:p>
          <a:p>
            <a:r>
              <a:rPr lang="en-US" sz="3600" dirty="0">
                <a:effectLst>
                  <a:glow rad="101600">
                    <a:schemeClr val="bg1">
                      <a:alpha val="60000"/>
                    </a:schemeClr>
                  </a:glow>
                </a:effectLst>
              </a:rPr>
              <a:t>Approximately 40 specially chosen and prepared men of God </a:t>
            </a:r>
            <a:r>
              <a:rPr lang="en-US" sz="3600" dirty="0" smtClean="0">
                <a:effectLst>
                  <a:glow rad="101600">
                    <a:schemeClr val="bg1">
                      <a:alpha val="60000"/>
                    </a:schemeClr>
                  </a:glow>
                </a:effectLst>
              </a:rPr>
              <a:t>wrote </a:t>
            </a:r>
            <a:r>
              <a:rPr lang="en-US" sz="3600" dirty="0">
                <a:effectLst>
                  <a:glow rad="101600">
                    <a:schemeClr val="bg1">
                      <a:alpha val="60000"/>
                    </a:schemeClr>
                  </a:glow>
                </a:effectLst>
              </a:rPr>
              <a:t>down the Holy Scriptures in both the Old and New Testaments.</a:t>
            </a:r>
          </a:p>
          <a:p>
            <a:r>
              <a:rPr lang="en-US" sz="3600" dirty="0">
                <a:solidFill>
                  <a:srgbClr val="FFFF00"/>
                </a:solidFill>
                <a:effectLst>
                  <a:glow rad="101600">
                    <a:schemeClr val="bg1">
                      <a:alpha val="60000"/>
                    </a:schemeClr>
                  </a:glow>
                </a:effectLst>
              </a:rPr>
              <a:t>39 books in the Old Testament</a:t>
            </a:r>
          </a:p>
          <a:p>
            <a:r>
              <a:rPr lang="en-US" sz="3600" dirty="0">
                <a:solidFill>
                  <a:srgbClr val="FFFF00"/>
                </a:solidFill>
                <a:effectLst>
                  <a:glow rad="101600">
                    <a:schemeClr val="bg1">
                      <a:alpha val="60000"/>
                    </a:schemeClr>
                  </a:glow>
                </a:effectLst>
              </a:rPr>
              <a:t>27 books in the New Testament</a:t>
            </a:r>
          </a:p>
          <a:p>
            <a:pPr>
              <a:buNone/>
            </a:pPr>
            <a:endParaRPr lang="en-US" sz="3600" dirty="0">
              <a:effectLst>
                <a:glow rad="101600">
                  <a:schemeClr val="bg1">
                    <a:alpha val="60000"/>
                  </a:schemeClr>
                </a:glow>
              </a:effectLst>
            </a:endParaRPr>
          </a:p>
        </p:txBody>
      </p:sp>
      <p:pic>
        <p:nvPicPr>
          <p:cNvPr id="7171" name="Picture 3" descr="C:\Users\Ptr. Daniel White\Desktop\Bible pictures\Prophecy pictures\prophecy pictures\revelation\John's visions\RevelationAmen-1.jpg"/>
          <p:cNvPicPr>
            <a:picLocks noChangeAspect="1" noChangeArrowheads="1"/>
          </p:cNvPicPr>
          <p:nvPr/>
        </p:nvPicPr>
        <p:blipFill>
          <a:blip r:embed="rId3" cstate="print"/>
          <a:srcRect l="5862" t="3707" r="4023" b="22514"/>
          <a:stretch>
            <a:fillRect/>
          </a:stretch>
        </p:blipFill>
        <p:spPr bwMode="auto">
          <a:xfrm flipH="1">
            <a:off x="7372927" y="3101110"/>
            <a:ext cx="3581400" cy="3673231"/>
          </a:xfrm>
          <a:prstGeom prst="ellipse">
            <a:avLst/>
          </a:prstGeom>
          <a:ln>
            <a:noFill/>
          </a:ln>
          <a:effectLst>
            <a:softEdge rad="112500"/>
          </a:effectLst>
        </p:spPr>
      </p:pic>
      <p:pic>
        <p:nvPicPr>
          <p:cNvPr id="7172" name="Picture 4"/>
          <p:cNvPicPr>
            <a:picLocks noChangeAspect="1" noChangeArrowheads="1"/>
          </p:cNvPicPr>
          <p:nvPr/>
        </p:nvPicPr>
        <p:blipFill>
          <a:blip r:embed="rId4" cstate="print"/>
          <a:srcRect/>
          <a:stretch>
            <a:fillRect/>
          </a:stretch>
        </p:blipFill>
        <p:spPr bwMode="auto">
          <a:xfrm>
            <a:off x="8562109" y="279400"/>
            <a:ext cx="3251200" cy="2438400"/>
          </a:xfrm>
          <a:prstGeom prst="ellipse">
            <a:avLst/>
          </a:prstGeom>
          <a:ln>
            <a:noFill/>
          </a:ln>
          <a:effectLst>
            <a:softEdge rad="112500"/>
          </a:effectLst>
        </p:spPr>
      </p:pic>
    </p:spTree>
    <p:extLst>
      <p:ext uri="{BB962C8B-B14F-4D97-AF65-F5344CB8AC3E}">
        <p14:creationId xmlns:p14="http://schemas.microsoft.com/office/powerpoint/2010/main" val="225766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normAutofit/>
          </a:bodyPr>
          <a:lstStyle/>
          <a:p>
            <a:pPr algn="ctr"/>
            <a:r>
              <a:rPr lang="en-US" dirty="0" smtClean="0">
                <a:effectLst>
                  <a:glow rad="101600">
                    <a:schemeClr val="bg1">
                      <a:alpha val="60000"/>
                    </a:schemeClr>
                  </a:glow>
                </a:effectLst>
              </a:rPr>
              <a:t>How Did God Write the Bible?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73891" y="914400"/>
            <a:ext cx="8054109" cy="5943600"/>
          </a:xfrm>
        </p:spPr>
        <p:txBody>
          <a:bodyPr>
            <a:noAutofit/>
          </a:bodyPr>
          <a:lstStyle/>
          <a:p>
            <a:pPr marL="342900" lvl="1" indent="-342900"/>
            <a:r>
              <a:rPr lang="en-US" sz="3600" i="1" dirty="0">
                <a:effectLst>
                  <a:glow rad="101600">
                    <a:schemeClr val="bg1">
                      <a:alpha val="60000"/>
                    </a:schemeClr>
                  </a:glow>
                </a:effectLst>
              </a:rPr>
              <a:t> </a:t>
            </a:r>
            <a:r>
              <a:rPr lang="en-US" sz="3600" dirty="0">
                <a:effectLst>
                  <a:glow rad="101600">
                    <a:schemeClr val="bg1">
                      <a:alpha val="60000"/>
                    </a:schemeClr>
                  </a:glow>
                </a:effectLst>
              </a:rPr>
              <a:t>Revelation –  </a:t>
            </a:r>
            <a:r>
              <a:rPr lang="en-US" sz="3600" i="1" dirty="0">
                <a:effectLst>
                  <a:glow rad="101600">
                    <a:schemeClr val="bg1">
                      <a:alpha val="60000"/>
                    </a:schemeClr>
                  </a:glow>
                </a:effectLst>
              </a:rPr>
              <a:t>(Rev. 1:1</a:t>
            </a:r>
            <a:r>
              <a:rPr lang="en-US" sz="3600" i="1" dirty="0" smtClean="0">
                <a:effectLst>
                  <a:glow rad="101600">
                    <a:schemeClr val="bg1">
                      <a:alpha val="60000"/>
                    </a:schemeClr>
                  </a:glow>
                </a:effectLst>
              </a:rPr>
              <a:t>) (</a:t>
            </a:r>
            <a:r>
              <a:rPr lang="en-US" sz="3600" i="1" dirty="0">
                <a:effectLst>
                  <a:glow rad="101600">
                    <a:schemeClr val="bg1">
                      <a:alpha val="60000"/>
                    </a:schemeClr>
                  </a:glow>
                </a:effectLst>
              </a:rPr>
              <a:t>From God to Man)</a:t>
            </a:r>
          </a:p>
          <a:p>
            <a:pPr>
              <a:buNone/>
            </a:pPr>
            <a:r>
              <a:rPr lang="en-US" sz="3600" dirty="0">
                <a:effectLst>
                  <a:glow rad="101600">
                    <a:schemeClr val="bg1">
                      <a:alpha val="60000"/>
                    </a:schemeClr>
                  </a:glow>
                </a:effectLst>
              </a:rPr>
              <a:t>  </a:t>
            </a:r>
            <a:r>
              <a:rPr lang="en-US" sz="3600" dirty="0" smtClean="0">
                <a:effectLst>
                  <a:glow rad="101600">
                    <a:schemeClr val="bg1">
                      <a:alpha val="60000"/>
                    </a:schemeClr>
                  </a:glow>
                </a:effectLst>
              </a:rPr>
              <a:t>Note</a:t>
            </a:r>
            <a:r>
              <a:rPr lang="en-US" sz="3600" dirty="0">
                <a:effectLst>
                  <a:glow rad="101600">
                    <a:schemeClr val="bg1">
                      <a:alpha val="60000"/>
                    </a:schemeClr>
                  </a:glow>
                </a:effectLst>
              </a:rPr>
              <a:t>: Ten times in the New Testament the Bible is referred as </a:t>
            </a:r>
            <a:r>
              <a:rPr lang="en-US" sz="3600" i="1" dirty="0">
                <a:effectLst>
                  <a:glow rad="101600">
                    <a:schemeClr val="bg1">
                      <a:alpha val="60000"/>
                    </a:schemeClr>
                  </a:glow>
                </a:effectLst>
              </a:rPr>
              <a:t>“The revelation of God…”</a:t>
            </a:r>
            <a:endParaRPr lang="en-US" sz="3600" dirty="0">
              <a:effectLst>
                <a:glow rad="101600">
                  <a:schemeClr val="bg1">
                    <a:alpha val="60000"/>
                  </a:schemeClr>
                </a:glow>
              </a:effectLst>
            </a:endParaRPr>
          </a:p>
          <a:p>
            <a:pPr>
              <a:buNone/>
            </a:pPr>
            <a:r>
              <a:rPr lang="en-US" sz="3600" i="1" dirty="0">
                <a:effectLst>
                  <a:glow rad="101600">
                    <a:schemeClr val="bg1">
                      <a:alpha val="60000"/>
                    </a:schemeClr>
                  </a:glow>
                </a:effectLst>
              </a:rPr>
              <a:t>    </a:t>
            </a:r>
            <a:r>
              <a:rPr lang="en-US" sz="3600" i="1" dirty="0">
                <a:solidFill>
                  <a:srgbClr val="FFFF00"/>
                </a:solidFill>
                <a:effectLst>
                  <a:glow rad="101600">
                    <a:schemeClr val="bg1">
                      <a:alpha val="60000"/>
                    </a:schemeClr>
                  </a:glow>
                </a:effectLst>
              </a:rPr>
              <a:t>“Revelation of the mysteries of God…Revelation of the Lord Jesus Christ…Revelation of the will of God…Revelation of the knowledge of God…Revelation of the righteousness judgments of God…”</a:t>
            </a:r>
            <a:endParaRPr lang="en-US" sz="3600" dirty="0">
              <a:solidFill>
                <a:srgbClr val="FFFF00"/>
              </a:solidFill>
              <a:effectLst>
                <a:glow rad="101600">
                  <a:schemeClr val="bg1">
                    <a:alpha val="60000"/>
                  </a:schemeClr>
                </a:glow>
              </a:effectLst>
            </a:endParaRPr>
          </a:p>
          <a:p>
            <a:endParaRPr lang="en-US" sz="3600"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flipH="1">
            <a:off x="8280400" y="2456872"/>
            <a:ext cx="3505200" cy="4260028"/>
          </a:xfrm>
          <a:prstGeom prst="rect">
            <a:avLst/>
          </a:prstGeom>
          <a:ln>
            <a:noFill/>
          </a:ln>
          <a:effectLst>
            <a:softEdge rad="112500"/>
          </a:effectLst>
        </p:spPr>
      </p:pic>
    </p:spTree>
    <p:extLst>
      <p:ext uri="{BB962C8B-B14F-4D97-AF65-F5344CB8AC3E}">
        <p14:creationId xmlns:p14="http://schemas.microsoft.com/office/powerpoint/2010/main" val="64603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91" y="106507"/>
            <a:ext cx="12118109" cy="1325563"/>
          </a:xfrm>
        </p:spPr>
        <p:txBody>
          <a:bodyPr>
            <a:normAutofit/>
          </a:bodyPr>
          <a:lstStyle/>
          <a:p>
            <a:pPr algn="ctr"/>
            <a:r>
              <a:rPr lang="en-US" sz="4000" dirty="0" smtClean="0">
                <a:effectLst>
                  <a:glow rad="101600">
                    <a:schemeClr val="bg1">
                      <a:alpha val="60000"/>
                    </a:schemeClr>
                  </a:glow>
                </a:effectLst>
              </a:rPr>
              <a:t>Paul the penman of 14 of the 27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New Testament books said</a:t>
            </a:r>
            <a:endParaRPr lang="en-US" sz="4000" dirty="0">
              <a:effectLst>
                <a:glow rad="101600">
                  <a:schemeClr val="bg1">
                    <a:alpha val="60000"/>
                  </a:schemeClr>
                </a:glow>
              </a:effectLst>
            </a:endParaRPr>
          </a:p>
        </p:txBody>
      </p:sp>
      <p:sp>
        <p:nvSpPr>
          <p:cNvPr id="3" name="Content Placeholder 2"/>
          <p:cNvSpPr>
            <a:spLocks noGrp="1"/>
          </p:cNvSpPr>
          <p:nvPr>
            <p:ph idx="1"/>
          </p:nvPr>
        </p:nvSpPr>
        <p:spPr>
          <a:xfrm>
            <a:off x="73891" y="1683326"/>
            <a:ext cx="12044218" cy="5257800"/>
          </a:xfrm>
        </p:spPr>
        <p:txBody>
          <a:bodyPr>
            <a:noAutofit/>
          </a:bodyPr>
          <a:lstStyle/>
          <a:p>
            <a:r>
              <a:rPr lang="en-US" sz="3600" i="1" dirty="0" smtClean="0">
                <a:effectLst>
                  <a:glow rad="101600">
                    <a:schemeClr val="bg1">
                      <a:alpha val="60000"/>
                    </a:schemeClr>
                  </a:glow>
                </a:effectLst>
              </a:rPr>
              <a:t>“But I certify you, brethren, that the gospel which was preached of me is not after man. For I neither received it of man, neither was I taught it, but by the </a:t>
            </a:r>
            <a:r>
              <a:rPr lang="en-US" sz="3600" i="1" dirty="0" smtClean="0">
                <a:solidFill>
                  <a:srgbClr val="FFFF00"/>
                </a:solidFill>
                <a:effectLst>
                  <a:glow rad="101600">
                    <a:schemeClr val="bg1">
                      <a:alpha val="60000"/>
                    </a:schemeClr>
                  </a:glow>
                </a:effectLst>
              </a:rPr>
              <a:t>revelation </a:t>
            </a:r>
            <a:r>
              <a:rPr lang="en-US" sz="3600" i="1" dirty="0" smtClean="0">
                <a:effectLst>
                  <a:glow rad="101600">
                    <a:schemeClr val="bg1">
                      <a:alpha val="60000"/>
                    </a:schemeClr>
                  </a:glow>
                </a:effectLst>
              </a:rPr>
              <a:t>of Jesus Christ…”  (Gal. 1:12-13)</a:t>
            </a:r>
            <a:endParaRPr lang="en-US" sz="3600" dirty="0" smtClean="0">
              <a:effectLst>
                <a:glow rad="101600">
                  <a:schemeClr val="bg1">
                    <a:alpha val="60000"/>
                  </a:schemeClr>
                </a:glow>
              </a:effectLst>
            </a:endParaRPr>
          </a:p>
          <a:p>
            <a:r>
              <a:rPr lang="en-US" sz="3600" i="1" dirty="0" smtClean="0">
                <a:effectLst>
                  <a:glow rad="101600">
                    <a:schemeClr val="bg1">
                      <a:alpha val="60000"/>
                    </a:schemeClr>
                  </a:glow>
                </a:effectLst>
              </a:rPr>
              <a:t>“How that by </a:t>
            </a:r>
            <a:r>
              <a:rPr lang="en-US" sz="3600" i="1" dirty="0" smtClean="0">
                <a:solidFill>
                  <a:srgbClr val="FFFF00"/>
                </a:solidFill>
                <a:effectLst>
                  <a:glow rad="101600">
                    <a:schemeClr val="bg1">
                      <a:alpha val="60000"/>
                    </a:schemeClr>
                  </a:glow>
                </a:effectLst>
              </a:rPr>
              <a:t>revelation</a:t>
            </a:r>
            <a:r>
              <a:rPr lang="en-US" sz="3600" i="1" dirty="0" smtClean="0">
                <a:effectLst>
                  <a:glow rad="101600">
                    <a:schemeClr val="bg1">
                      <a:alpha val="60000"/>
                    </a:schemeClr>
                  </a:glow>
                </a:effectLst>
              </a:rPr>
              <a:t> he made known unto me the mystery. Whereby when ye read, ye may understand my knowledge in the mystery of Christ. Which in other ages was not made known unto the sons of men, as it is now revealed unto his holy apostles and prophets by the Spirit…” (Eph. 3:3-4)</a:t>
            </a:r>
            <a:endParaRPr lang="en-US" sz="3600"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202589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a:t>
            </a:r>
            <a:r>
              <a:rPr lang="en-US" sz="3600" dirty="0" smtClean="0">
                <a:solidFill>
                  <a:srgbClr val="FFFF00"/>
                </a:solidFill>
              </a:rPr>
              <a:t>11)</a:t>
            </a:r>
            <a:endParaRPr lang="en-US" sz="3600" dirty="0">
              <a:solidFill>
                <a:srgbClr val="FFFF00"/>
              </a:solidFill>
            </a:endParaRP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1802" y="1219200"/>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4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603" y="-297"/>
            <a:ext cx="9144793" cy="6858594"/>
          </a:xfrm>
          <a:prstGeom prst="rect">
            <a:avLst/>
          </a:prstGeom>
        </p:spPr>
      </p:pic>
      <p:pic>
        <p:nvPicPr>
          <p:cNvPr id="3" name="Picture 4"/>
          <p:cNvPicPr>
            <a:picLocks noChangeAspect="1" noChangeArrowheads="1"/>
          </p:cNvPicPr>
          <p:nvPr/>
        </p:nvPicPr>
        <p:blipFill>
          <a:blip r:embed="rId3" cstate="print">
            <a:lum bright="-10000"/>
          </a:blip>
          <a:srcRect/>
          <a:stretch>
            <a:fillRect/>
          </a:stretch>
        </p:blipFill>
        <p:spPr bwMode="auto">
          <a:xfrm>
            <a:off x="6264563" y="0"/>
            <a:ext cx="2566094" cy="2819400"/>
          </a:xfrm>
          <a:prstGeom prst="ellipse">
            <a:avLst/>
          </a:prstGeom>
          <a:ln>
            <a:noFill/>
          </a:ln>
          <a:effectLst>
            <a:softEdge rad="112500"/>
          </a:effectLst>
        </p:spPr>
      </p:pic>
    </p:spTree>
    <p:extLst>
      <p:ext uri="{BB962C8B-B14F-4D97-AF65-F5344CB8AC3E}">
        <p14:creationId xmlns:p14="http://schemas.microsoft.com/office/powerpoint/2010/main" val="16714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4400" dirty="0">
                <a:solidFill>
                  <a:schemeClr val="tx1"/>
                </a:solidFill>
              </a:rPr>
              <a:t/>
            </a:r>
            <a:br>
              <a:rPr lang="en-US" sz="4400" dirty="0">
                <a:solidFill>
                  <a:schemeClr val="tx1"/>
                </a:solidFill>
              </a:rPr>
            </a:br>
            <a:endParaRPr lang="en-US" sz="4400" dirty="0">
              <a:solidFill>
                <a:schemeClr val="tx1"/>
              </a:solidFill>
            </a:endParaRPr>
          </a:p>
        </p:txBody>
      </p:sp>
      <p:sp>
        <p:nvSpPr>
          <p:cNvPr id="3" name="Content Placeholder 2"/>
          <p:cNvSpPr>
            <a:spLocks noGrp="1"/>
          </p:cNvSpPr>
          <p:nvPr>
            <p:ph sz="half" idx="1"/>
          </p:nvPr>
        </p:nvSpPr>
        <p:spPr>
          <a:xfrm>
            <a:off x="110835" y="1027906"/>
            <a:ext cx="7370619" cy="5592763"/>
          </a:xfrm>
        </p:spPr>
        <p:txBody>
          <a:bodyPr>
            <a:normAutofit/>
          </a:bodyPr>
          <a:lstStyle/>
          <a:p>
            <a:r>
              <a:rPr lang="en-US" sz="4000" dirty="0">
                <a:effectLst>
                  <a:glow rad="101600">
                    <a:schemeClr val="bg1">
                      <a:alpha val="60000"/>
                    </a:schemeClr>
                  </a:glow>
                </a:effectLst>
              </a:rPr>
              <a:t>Inspiration – </a:t>
            </a:r>
            <a:r>
              <a:rPr lang="en-US" sz="4000" i="1" dirty="0" smtClean="0">
                <a:effectLst>
                  <a:glow rad="101600">
                    <a:schemeClr val="bg1">
                      <a:alpha val="60000"/>
                    </a:schemeClr>
                  </a:glow>
                </a:effectLst>
              </a:rPr>
              <a:t>(</a:t>
            </a:r>
            <a:r>
              <a:rPr lang="en-US" sz="4000" i="1" dirty="0">
                <a:effectLst>
                  <a:glow rad="101600">
                    <a:schemeClr val="bg1">
                      <a:alpha val="60000"/>
                    </a:schemeClr>
                  </a:glow>
                </a:effectLst>
              </a:rPr>
              <a:t>From man to paper)</a:t>
            </a:r>
          </a:p>
          <a:p>
            <a:pPr>
              <a:buNone/>
            </a:pPr>
            <a:r>
              <a:rPr lang="en-US" sz="4000" i="1" dirty="0">
                <a:effectLst>
                  <a:glow rad="101600">
                    <a:schemeClr val="bg1">
                      <a:alpha val="60000"/>
                    </a:schemeClr>
                  </a:glow>
                </a:effectLst>
              </a:rPr>
              <a:t>   II Tim. 3:16 “All scripture is given by </a:t>
            </a:r>
            <a:r>
              <a:rPr lang="en-US" sz="4000" i="1" dirty="0">
                <a:solidFill>
                  <a:srgbClr val="FFFF00"/>
                </a:solidFill>
                <a:effectLst>
                  <a:glow rad="101600">
                    <a:schemeClr val="bg1">
                      <a:alpha val="60000"/>
                    </a:schemeClr>
                  </a:glow>
                </a:effectLst>
              </a:rPr>
              <a:t>inspiration</a:t>
            </a:r>
            <a:r>
              <a:rPr lang="en-US" sz="4000" i="1" dirty="0">
                <a:effectLst>
                  <a:glow rad="101600">
                    <a:schemeClr val="bg1">
                      <a:alpha val="60000"/>
                    </a:schemeClr>
                  </a:glow>
                </a:effectLst>
              </a:rPr>
              <a:t> of God.”</a:t>
            </a:r>
          </a:p>
          <a:p>
            <a:endParaRPr lang="en-US" sz="4000" dirty="0">
              <a:effectLst>
                <a:glow rad="101600">
                  <a:schemeClr val="bg1">
                    <a:alpha val="60000"/>
                  </a:schemeClr>
                </a:glow>
              </a:effectLst>
            </a:endParaRPr>
          </a:p>
        </p:txBody>
      </p:sp>
      <p:sp>
        <p:nvSpPr>
          <p:cNvPr id="8" name="Content Placeholder 7"/>
          <p:cNvSpPr>
            <a:spLocks noGrp="1"/>
          </p:cNvSpPr>
          <p:nvPr>
            <p:ph sz="half" idx="2"/>
          </p:nvPr>
        </p:nvSpPr>
        <p:spPr>
          <a:xfrm>
            <a:off x="6095999" y="4038601"/>
            <a:ext cx="5911273" cy="2087563"/>
          </a:xfrm>
        </p:spPr>
        <p:txBody>
          <a:bodyPr>
            <a:normAutofit/>
          </a:bodyPr>
          <a:lstStyle/>
          <a:p>
            <a:pPr algn="ctr">
              <a:buNone/>
            </a:pPr>
            <a:r>
              <a:rPr lang="en-US" sz="4000" i="1" dirty="0">
                <a:effectLst>
                  <a:glow rad="101600">
                    <a:schemeClr val="bg1">
                      <a:alpha val="60000"/>
                    </a:schemeClr>
                  </a:glow>
                </a:effectLst>
              </a:rPr>
              <a:t>   </a:t>
            </a:r>
            <a:r>
              <a:rPr lang="en-US" sz="4000" i="1" dirty="0" smtClean="0">
                <a:effectLst>
                  <a:glow rad="101600">
                    <a:schemeClr val="bg1">
                      <a:alpha val="60000"/>
                    </a:schemeClr>
                  </a:glow>
                </a:effectLst>
              </a:rPr>
              <a:t>“</a:t>
            </a:r>
            <a:r>
              <a:rPr lang="en-US" sz="4000" i="1" dirty="0">
                <a:effectLst>
                  <a:glow rad="101600">
                    <a:schemeClr val="bg1">
                      <a:alpha val="60000"/>
                    </a:schemeClr>
                  </a:glow>
                </a:effectLst>
              </a:rPr>
              <a:t>The </a:t>
            </a:r>
            <a:r>
              <a:rPr lang="en-US" sz="4000" i="1" dirty="0">
                <a:solidFill>
                  <a:srgbClr val="FFFF00"/>
                </a:solidFill>
                <a:effectLst>
                  <a:glow rad="101600">
                    <a:schemeClr val="bg1">
                      <a:alpha val="60000"/>
                    </a:schemeClr>
                  </a:glow>
                </a:effectLst>
              </a:rPr>
              <a:t>inspiration</a:t>
            </a:r>
            <a:r>
              <a:rPr lang="en-US" sz="4000" i="1" dirty="0">
                <a:effectLst>
                  <a:glow rad="101600">
                    <a:schemeClr val="bg1">
                      <a:alpha val="60000"/>
                    </a:schemeClr>
                  </a:glow>
                </a:effectLst>
              </a:rPr>
              <a:t> of the Almighty giveth them understanding</a:t>
            </a:r>
            <a:r>
              <a:rPr lang="en-US" sz="4000" i="1" dirty="0" smtClean="0">
                <a:effectLst>
                  <a:glow rad="101600">
                    <a:schemeClr val="bg1">
                      <a:alpha val="60000"/>
                    </a:schemeClr>
                  </a:glow>
                </a:effectLst>
              </a:rPr>
              <a:t>.”</a:t>
            </a:r>
            <a:r>
              <a:rPr lang="en-US" sz="4000" i="1" dirty="0">
                <a:effectLst>
                  <a:glow rad="101600">
                    <a:schemeClr val="bg1">
                      <a:alpha val="60000"/>
                    </a:schemeClr>
                  </a:glow>
                </a:effectLst>
              </a:rPr>
              <a:t> Job 32:8 </a:t>
            </a:r>
          </a:p>
          <a:p>
            <a:endParaRPr lang="en-US" sz="4000" dirty="0"/>
          </a:p>
        </p:txBody>
      </p:sp>
      <p:pic>
        <p:nvPicPr>
          <p:cNvPr id="9218" name="Picture 2"/>
          <p:cNvPicPr>
            <a:picLocks noChangeAspect="1" noChangeArrowheads="1"/>
          </p:cNvPicPr>
          <p:nvPr/>
        </p:nvPicPr>
        <p:blipFill>
          <a:blip r:embed="rId3" cstate="print"/>
          <a:srcRect/>
          <a:stretch>
            <a:fillRect/>
          </a:stretch>
        </p:blipFill>
        <p:spPr bwMode="auto">
          <a:xfrm flipH="1">
            <a:off x="8001000" y="357982"/>
            <a:ext cx="4191000" cy="2971800"/>
          </a:xfrm>
          <a:prstGeom prst="rect">
            <a:avLst/>
          </a:prstGeom>
          <a:ln>
            <a:noFill/>
          </a:ln>
          <a:effectLst>
            <a:softEdge rad="112500"/>
          </a:effectLst>
        </p:spPr>
      </p:pic>
      <p:pic>
        <p:nvPicPr>
          <p:cNvPr id="9219" name="Picture 3"/>
          <p:cNvPicPr>
            <a:picLocks noChangeAspect="1" noChangeArrowheads="1"/>
          </p:cNvPicPr>
          <p:nvPr/>
        </p:nvPicPr>
        <p:blipFill>
          <a:blip r:embed="rId4" cstate="print"/>
          <a:srcRect/>
          <a:stretch>
            <a:fillRect/>
          </a:stretch>
        </p:blipFill>
        <p:spPr bwMode="auto">
          <a:xfrm>
            <a:off x="748145" y="3648307"/>
            <a:ext cx="4267200" cy="3080385"/>
          </a:xfrm>
          <a:prstGeom prst="rect">
            <a:avLst/>
          </a:prstGeom>
          <a:ln>
            <a:noFill/>
          </a:ln>
          <a:effectLst>
            <a:softEdge rad="112500"/>
          </a:effectLst>
        </p:spPr>
      </p:pic>
    </p:spTree>
    <p:extLst>
      <p:ext uri="{BB962C8B-B14F-4D97-AF65-F5344CB8AC3E}">
        <p14:creationId xmlns:p14="http://schemas.microsoft.com/office/powerpoint/2010/main" val="309396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27" y="228600"/>
            <a:ext cx="11794837" cy="6629400"/>
          </a:xfrm>
        </p:spPr>
        <p:txBody>
          <a:bodyPr>
            <a:normAutofit/>
          </a:bodyPr>
          <a:lstStyle/>
          <a:p>
            <a:r>
              <a:rPr lang="en-US" sz="4000" dirty="0">
                <a:effectLst>
                  <a:glow rad="101600">
                    <a:schemeClr val="bg1">
                      <a:alpha val="60000"/>
                    </a:schemeClr>
                  </a:glow>
                </a:effectLst>
              </a:rPr>
              <a:t>We believe in the plenary inspiration of the Bible – </a:t>
            </a:r>
          </a:p>
          <a:p>
            <a:pPr lvl="0"/>
            <a:r>
              <a:rPr lang="en-US" sz="4000" dirty="0">
                <a:effectLst>
                  <a:glow rad="101600">
                    <a:schemeClr val="bg1">
                      <a:alpha val="60000"/>
                    </a:schemeClr>
                  </a:glow>
                </a:effectLst>
              </a:rPr>
              <a:t>Plenary inspiration = Full/Complete </a:t>
            </a:r>
            <a:r>
              <a:rPr lang="en-US" sz="4000" i="1" dirty="0">
                <a:effectLst>
                  <a:glow rad="101600">
                    <a:schemeClr val="bg1">
                      <a:alpha val="60000"/>
                    </a:schemeClr>
                  </a:glow>
                </a:effectLst>
              </a:rPr>
              <a:t>“All the Bible is inspired, every word is breathed out by God…” (From Gen. 1:1 – Rev. 22:21)</a:t>
            </a:r>
            <a:endParaRPr lang="en-US" sz="4000" dirty="0">
              <a:effectLst>
                <a:glow rad="101600">
                  <a:schemeClr val="bg1">
                    <a:alpha val="60000"/>
                  </a:schemeClr>
                </a:glow>
              </a:effectLst>
            </a:endParaRPr>
          </a:p>
          <a:p>
            <a:r>
              <a:rPr lang="en-US" sz="4000" dirty="0">
                <a:effectLst>
                  <a:glow rad="101600">
                    <a:schemeClr val="bg1">
                      <a:alpha val="60000"/>
                    </a:schemeClr>
                  </a:glow>
                </a:effectLst>
              </a:rPr>
              <a:t>Jesus said</a:t>
            </a:r>
            <a:r>
              <a:rPr lang="en-US" sz="4000" i="1" dirty="0">
                <a:effectLst>
                  <a:glow rad="101600">
                    <a:schemeClr val="bg1">
                      <a:alpha val="60000"/>
                    </a:schemeClr>
                  </a:glow>
                </a:effectLst>
              </a:rPr>
              <a:t> - </a:t>
            </a:r>
            <a:r>
              <a:rPr lang="en-US" sz="4000" i="1" dirty="0">
                <a:solidFill>
                  <a:srgbClr val="FFFF00"/>
                </a:solidFill>
                <a:effectLst>
                  <a:glow rad="101600">
                    <a:schemeClr val="bg1">
                      <a:alpha val="60000"/>
                    </a:schemeClr>
                  </a:glow>
                </a:effectLst>
              </a:rPr>
              <a:t>“Man shall not live by bread alone, but by </a:t>
            </a:r>
            <a:r>
              <a:rPr lang="en-US" sz="4000" b="1" i="1" u="sng" dirty="0">
                <a:solidFill>
                  <a:srgbClr val="FFFF00"/>
                </a:solidFill>
                <a:effectLst>
                  <a:glow rad="101600">
                    <a:schemeClr val="bg1">
                      <a:alpha val="60000"/>
                    </a:schemeClr>
                  </a:glow>
                </a:effectLst>
              </a:rPr>
              <a:t>every word</a:t>
            </a:r>
            <a:r>
              <a:rPr lang="en-US" sz="4000" i="1" u="sng" dirty="0">
                <a:solidFill>
                  <a:srgbClr val="FFFF00"/>
                </a:solidFill>
                <a:effectLst>
                  <a:glow rad="101600">
                    <a:schemeClr val="bg1">
                      <a:alpha val="60000"/>
                    </a:schemeClr>
                  </a:glow>
                </a:effectLst>
              </a:rPr>
              <a:t> </a:t>
            </a:r>
            <a:r>
              <a:rPr lang="en-US" sz="4000" i="1" dirty="0">
                <a:solidFill>
                  <a:srgbClr val="FFFF00"/>
                </a:solidFill>
                <a:effectLst>
                  <a:glow rad="101600">
                    <a:schemeClr val="bg1">
                      <a:alpha val="60000"/>
                    </a:schemeClr>
                  </a:glow>
                </a:effectLst>
              </a:rPr>
              <a:t>that </a:t>
            </a:r>
            <a:r>
              <a:rPr lang="en-US" sz="4000" i="1" dirty="0" err="1">
                <a:solidFill>
                  <a:srgbClr val="FFFF00"/>
                </a:solidFill>
                <a:effectLst>
                  <a:glow rad="101600">
                    <a:schemeClr val="bg1">
                      <a:alpha val="60000"/>
                    </a:schemeClr>
                  </a:glow>
                </a:effectLst>
              </a:rPr>
              <a:t>proceedeth</a:t>
            </a:r>
            <a:r>
              <a:rPr lang="en-US" sz="4000" i="1" dirty="0">
                <a:solidFill>
                  <a:srgbClr val="FFFF00"/>
                </a:solidFill>
                <a:effectLst>
                  <a:glow rad="101600">
                    <a:schemeClr val="bg1">
                      <a:alpha val="60000"/>
                    </a:schemeClr>
                  </a:glow>
                </a:effectLst>
              </a:rPr>
              <a:t> out of the mouth of God…”</a:t>
            </a:r>
            <a:endParaRPr lang="en-US" sz="4000" dirty="0">
              <a:solidFill>
                <a:srgbClr val="FFFF00"/>
              </a:solidFill>
              <a:effectLst>
                <a:glow rad="101600">
                  <a:schemeClr val="bg1">
                    <a:alpha val="60000"/>
                  </a:schemeClr>
                </a:glow>
              </a:effectLst>
            </a:endParaRPr>
          </a:p>
          <a:p>
            <a:r>
              <a:rPr lang="en-US" sz="4000" dirty="0">
                <a:effectLst>
                  <a:glow rad="101600">
                    <a:schemeClr val="bg1">
                      <a:alpha val="60000"/>
                    </a:schemeClr>
                  </a:glow>
                </a:effectLst>
              </a:rPr>
              <a:t>Solomon said</a:t>
            </a:r>
            <a:r>
              <a:rPr lang="en-US" sz="4000" i="1" dirty="0">
                <a:effectLst>
                  <a:glow rad="101600">
                    <a:schemeClr val="bg1">
                      <a:alpha val="60000"/>
                    </a:schemeClr>
                  </a:glow>
                </a:effectLst>
              </a:rPr>
              <a:t> – </a:t>
            </a:r>
            <a:r>
              <a:rPr lang="en-US" sz="4000" i="1" dirty="0">
                <a:solidFill>
                  <a:srgbClr val="FFFF00"/>
                </a:solidFill>
                <a:effectLst>
                  <a:glow rad="101600">
                    <a:schemeClr val="bg1">
                      <a:alpha val="60000"/>
                    </a:schemeClr>
                  </a:glow>
                </a:effectLst>
              </a:rPr>
              <a:t>“</a:t>
            </a:r>
            <a:r>
              <a:rPr lang="en-US" sz="4000" b="1" i="1" u="sng" dirty="0">
                <a:solidFill>
                  <a:srgbClr val="FFFF00"/>
                </a:solidFill>
                <a:effectLst>
                  <a:glow rad="101600">
                    <a:schemeClr val="bg1">
                      <a:alpha val="60000"/>
                    </a:schemeClr>
                  </a:glow>
                </a:effectLst>
              </a:rPr>
              <a:t>Every word</a:t>
            </a:r>
            <a:r>
              <a:rPr lang="en-US" sz="4000" b="1" i="1" dirty="0">
                <a:solidFill>
                  <a:srgbClr val="FFFF00"/>
                </a:solidFill>
                <a:effectLst>
                  <a:glow rad="101600">
                    <a:schemeClr val="bg1">
                      <a:alpha val="60000"/>
                    </a:schemeClr>
                  </a:glow>
                </a:effectLst>
              </a:rPr>
              <a:t> </a:t>
            </a:r>
            <a:r>
              <a:rPr lang="en-US" sz="4000" i="1" dirty="0">
                <a:solidFill>
                  <a:srgbClr val="FFFF00"/>
                </a:solidFill>
                <a:effectLst>
                  <a:glow rad="101600">
                    <a:schemeClr val="bg1">
                      <a:alpha val="60000"/>
                    </a:schemeClr>
                  </a:glow>
                </a:effectLst>
              </a:rPr>
              <a:t>of God is pure…” (Prov. 30:5)</a:t>
            </a:r>
            <a:endParaRPr lang="en-US" sz="4000" dirty="0">
              <a:solidFill>
                <a:srgbClr val="FFFF00"/>
              </a:solidFill>
              <a:effectLst>
                <a:glow rad="101600">
                  <a:schemeClr val="bg1">
                    <a:alpha val="60000"/>
                  </a:schemeClr>
                </a:glow>
              </a:effectLst>
            </a:endParaRPr>
          </a:p>
          <a:p>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921880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1657928"/>
            <a:ext cx="6262255" cy="5791200"/>
          </a:xfrm>
        </p:spPr>
        <p:txBody>
          <a:bodyPr>
            <a:normAutofit/>
          </a:bodyPr>
          <a:lstStyle/>
          <a:p>
            <a:pPr algn="ctr">
              <a:buNone/>
            </a:pPr>
            <a:r>
              <a:rPr lang="en-US" sz="4000" dirty="0">
                <a:effectLst>
                  <a:glow rad="101600">
                    <a:schemeClr val="bg1">
                      <a:alpha val="60000"/>
                    </a:schemeClr>
                  </a:glow>
                </a:effectLst>
              </a:rPr>
              <a:t>   Referring to the writings of David the Apostle Luke said – </a:t>
            </a:r>
            <a:r>
              <a:rPr lang="en-US" sz="4000" i="1" dirty="0">
                <a:effectLst>
                  <a:glow rad="101600">
                    <a:schemeClr val="bg1">
                      <a:alpha val="60000"/>
                    </a:schemeClr>
                  </a:glow>
                </a:effectLst>
              </a:rPr>
              <a:t>“This Scripture (writings) which the Holy Ghost by the mouth of David </a:t>
            </a:r>
            <a:r>
              <a:rPr lang="en-US" sz="4000" i="1" dirty="0" err="1">
                <a:effectLst>
                  <a:glow rad="101600">
                    <a:schemeClr val="bg1">
                      <a:alpha val="60000"/>
                    </a:schemeClr>
                  </a:glow>
                </a:effectLst>
              </a:rPr>
              <a:t>spake</a:t>
            </a:r>
            <a:r>
              <a:rPr lang="en-US" sz="4000" i="1" dirty="0">
                <a:effectLst>
                  <a:glow rad="101600">
                    <a:schemeClr val="bg1">
                      <a:alpha val="60000"/>
                    </a:schemeClr>
                  </a:glow>
                </a:effectLst>
              </a:rPr>
              <a:t>…”</a:t>
            </a:r>
            <a:endParaRPr lang="en-US" sz="4000" dirty="0">
              <a:effectLst>
                <a:glow rad="101600">
                  <a:schemeClr val="bg1">
                    <a:alpha val="60000"/>
                  </a:schemeClr>
                </a:glow>
              </a:effectLst>
            </a:endParaRPr>
          </a:p>
        </p:txBody>
      </p:sp>
      <p:pic>
        <p:nvPicPr>
          <p:cNvPr id="4098" name="Picture 2" descr="C:\Users\Ptr. Daniel White\Desktop\Bible pictures\faces\scan0020 (4).jpg"/>
          <p:cNvPicPr>
            <a:picLocks noChangeAspect="1" noChangeArrowheads="1"/>
          </p:cNvPicPr>
          <p:nvPr/>
        </p:nvPicPr>
        <p:blipFill>
          <a:blip r:embed="rId3" cstate="print">
            <a:lum bright="-10000" contrast="30000"/>
          </a:blip>
          <a:srcRect/>
          <a:stretch>
            <a:fillRect/>
          </a:stretch>
        </p:blipFill>
        <p:spPr bwMode="auto">
          <a:xfrm>
            <a:off x="7370815" y="348672"/>
            <a:ext cx="4399875" cy="59967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7459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255" y="457200"/>
            <a:ext cx="7199745" cy="762000"/>
          </a:xfrm>
        </p:spPr>
        <p:txBody>
          <a:bodyPr>
            <a:noAutofit/>
          </a:bodyPr>
          <a:lstStyle/>
          <a:p>
            <a:r>
              <a:rPr lang="en-US" dirty="0"/>
              <a:t>Samuel</a:t>
            </a:r>
          </a:p>
        </p:txBody>
      </p:sp>
      <p:sp>
        <p:nvSpPr>
          <p:cNvPr id="3" name="Content Placeholder 2"/>
          <p:cNvSpPr>
            <a:spLocks noGrp="1"/>
          </p:cNvSpPr>
          <p:nvPr>
            <p:ph idx="1"/>
          </p:nvPr>
        </p:nvSpPr>
        <p:spPr>
          <a:xfrm>
            <a:off x="563418" y="2553855"/>
            <a:ext cx="6116782" cy="4419600"/>
          </a:xfrm>
        </p:spPr>
        <p:txBody>
          <a:bodyPr>
            <a:normAutofit/>
          </a:bodyPr>
          <a:lstStyle/>
          <a:p>
            <a:pPr algn="ctr">
              <a:buNone/>
            </a:pPr>
            <a:r>
              <a:rPr lang="en-US" sz="4000" i="1" dirty="0"/>
              <a:t>“The Spirit of the Lord </a:t>
            </a:r>
            <a:r>
              <a:rPr lang="en-US" sz="4000" i="1" dirty="0" err="1"/>
              <a:t>spake</a:t>
            </a:r>
            <a:r>
              <a:rPr lang="en-US" sz="4000" i="1" dirty="0"/>
              <a:t> by me, and his word was in my</a:t>
            </a:r>
            <a:r>
              <a:rPr lang="en-US" sz="4000" dirty="0"/>
              <a:t> </a:t>
            </a:r>
            <a:r>
              <a:rPr lang="en-US" sz="4000" i="1" dirty="0"/>
              <a:t>tongue…”</a:t>
            </a:r>
            <a:r>
              <a:rPr lang="en-US" sz="4000" dirty="0"/>
              <a:t> </a:t>
            </a:r>
          </a:p>
        </p:txBody>
      </p:sp>
      <p:pic>
        <p:nvPicPr>
          <p:cNvPr id="5122" name="Picture 2"/>
          <p:cNvPicPr>
            <a:picLocks noChangeAspect="1" noChangeArrowheads="1"/>
          </p:cNvPicPr>
          <p:nvPr/>
        </p:nvPicPr>
        <p:blipFill>
          <a:blip r:embed="rId3" cstate="print"/>
          <a:srcRect/>
          <a:stretch>
            <a:fillRect/>
          </a:stretch>
        </p:blipFill>
        <p:spPr bwMode="auto">
          <a:xfrm>
            <a:off x="7667967" y="1219200"/>
            <a:ext cx="3513659" cy="53524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2914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http://www.av1611.org/images/attack1.gif"/>
          <p:cNvPicPr>
            <a:picLocks noChangeAspect="1" noChangeArrowheads="1"/>
          </p:cNvPicPr>
          <p:nvPr/>
        </p:nvPicPr>
        <p:blipFill>
          <a:blip r:embed="rId2" cstate="print"/>
          <a:srcRect/>
          <a:stretch>
            <a:fillRect/>
          </a:stretch>
        </p:blipFill>
        <p:spPr bwMode="auto">
          <a:xfrm>
            <a:off x="1600200" y="2540000"/>
            <a:ext cx="9144000" cy="3810000"/>
          </a:xfrm>
          <a:prstGeom prst="rect">
            <a:avLst/>
          </a:prstGeom>
          <a:solidFill>
            <a:schemeClr val="tx1"/>
          </a:solidFill>
        </p:spPr>
      </p:pic>
      <p:sp>
        <p:nvSpPr>
          <p:cNvPr id="6" name="Rectangle 5"/>
          <p:cNvSpPr/>
          <p:nvPr/>
        </p:nvSpPr>
        <p:spPr>
          <a:xfrm>
            <a:off x="387927" y="152401"/>
            <a:ext cx="11314546" cy="1938992"/>
          </a:xfrm>
          <a:prstGeom prst="rect">
            <a:avLst/>
          </a:prstGeom>
        </p:spPr>
        <p:txBody>
          <a:bodyPr wrap="square">
            <a:spAutoFit/>
          </a:bodyPr>
          <a:lstStyle/>
          <a:p>
            <a:pPr algn="ctr"/>
            <a:r>
              <a:rPr lang="en-US" sz="4000" i="1" dirty="0"/>
              <a:t>“Now the Spirit </a:t>
            </a:r>
            <a:r>
              <a:rPr lang="en-US" sz="4000" i="1" dirty="0" err="1"/>
              <a:t>speaketh</a:t>
            </a:r>
            <a:r>
              <a:rPr lang="en-US" sz="4000" i="1" dirty="0"/>
              <a:t> expressly, that in the latter times some shall depart from the faith, giving heed to seducing spirits, and </a:t>
            </a:r>
            <a:r>
              <a:rPr lang="en-US" sz="4000" i="1" u="sng" dirty="0"/>
              <a:t>doctrines of devils</a:t>
            </a:r>
            <a:r>
              <a:rPr lang="en-US" sz="4000" i="1" dirty="0"/>
              <a:t>.” (I Tim. 4:1) </a:t>
            </a:r>
          </a:p>
        </p:txBody>
      </p:sp>
      <p:sp>
        <p:nvSpPr>
          <p:cNvPr id="9" name="Rectangle 8"/>
          <p:cNvSpPr/>
          <p:nvPr/>
        </p:nvSpPr>
        <p:spPr>
          <a:xfrm>
            <a:off x="5791200" y="4953000"/>
            <a:ext cx="381000" cy="533400"/>
          </a:xfrm>
          <a:prstGeom prst="rect">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971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414" y="659219"/>
            <a:ext cx="5601586" cy="4997303"/>
          </a:xfrm>
        </p:spPr>
        <p:txBody>
          <a:bodyPr>
            <a:normAutofit/>
          </a:bodyPr>
          <a:lstStyle/>
          <a:p>
            <a:pPr algn="ctr"/>
            <a:r>
              <a:rPr lang="en-US" i="1" dirty="0" smtClean="0"/>
              <a:t>“You don’t have the inspired, infallible, inerrant, preserved Word of God.”</a:t>
            </a:r>
            <a:endParaRPr lang="en-US" i="1" dirty="0"/>
          </a:p>
        </p:txBody>
      </p:sp>
      <p:pic>
        <p:nvPicPr>
          <p:cNvPr id="3" name="Picture 2"/>
          <p:cNvPicPr>
            <a:picLocks noChangeAspect="1"/>
          </p:cNvPicPr>
          <p:nvPr/>
        </p:nvPicPr>
        <p:blipFill>
          <a:blip r:embed="rId2"/>
          <a:stretch>
            <a:fillRect/>
          </a:stretch>
        </p:blipFill>
        <p:spPr>
          <a:xfrm>
            <a:off x="0" y="6884"/>
            <a:ext cx="6719777" cy="6897151"/>
          </a:xfrm>
          <a:prstGeom prst="rect">
            <a:avLst/>
          </a:prstGeom>
        </p:spPr>
      </p:pic>
    </p:spTree>
    <p:extLst>
      <p:ext uri="{BB962C8B-B14F-4D97-AF65-F5344CB8AC3E}">
        <p14:creationId xmlns:p14="http://schemas.microsoft.com/office/powerpoint/2010/main" val="15722979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581891"/>
            <a:ext cx="6086763" cy="5562600"/>
          </a:xfrm>
        </p:spPr>
        <p:txBody>
          <a:bodyPr>
            <a:noAutofit/>
          </a:bodyPr>
          <a:lstStyle/>
          <a:p>
            <a:pPr algn="ctr"/>
            <a:r>
              <a:rPr lang="en-US" sz="4000" i="1" dirty="0"/>
              <a:t/>
            </a:r>
            <a:br>
              <a:rPr lang="en-US" sz="4000" i="1" dirty="0"/>
            </a:br>
            <a:r>
              <a:rPr lang="en-US" sz="4000" i="1" dirty="0" smtClean="0"/>
              <a:t>“We have also a more sure word of prophecy…Knowing this first, that no prophecy of the scripture is of any private interpretation.</a:t>
            </a:r>
            <a:br>
              <a:rPr lang="en-US" sz="4000" i="1" dirty="0" smtClean="0"/>
            </a:br>
            <a:r>
              <a:rPr lang="en-US" sz="4000" i="1" dirty="0" smtClean="0"/>
              <a:t>For the prophecy came not in old time by the will of man: but holy men of God </a:t>
            </a:r>
            <a:r>
              <a:rPr lang="en-US" sz="4000" i="1" dirty="0" err="1" smtClean="0"/>
              <a:t>spake</a:t>
            </a:r>
            <a:r>
              <a:rPr lang="en-US" sz="4000" i="1" dirty="0" smtClean="0"/>
              <a:t> as they were moved by the Holy Ghost.”</a:t>
            </a:r>
            <a:endParaRPr lang="en-US" sz="4000" i="1" dirty="0"/>
          </a:p>
        </p:txBody>
      </p:sp>
      <p:pic>
        <p:nvPicPr>
          <p:cNvPr id="3" name="Picture 2"/>
          <p:cNvPicPr>
            <a:picLocks noChangeAspect="1"/>
          </p:cNvPicPr>
          <p:nvPr/>
        </p:nvPicPr>
        <p:blipFill rotWithShape="1">
          <a:blip r:embed="rId2"/>
          <a:srcRect r="775" b="3213"/>
          <a:stretch/>
        </p:blipFill>
        <p:spPr>
          <a:xfrm>
            <a:off x="159488" y="320950"/>
            <a:ext cx="4763386" cy="6084481"/>
          </a:xfrm>
          <a:prstGeom prst="rect">
            <a:avLst/>
          </a:prstGeom>
        </p:spPr>
      </p:pic>
    </p:spTree>
    <p:extLst>
      <p:ext uri="{BB962C8B-B14F-4D97-AF65-F5344CB8AC3E}">
        <p14:creationId xmlns:p14="http://schemas.microsoft.com/office/powerpoint/2010/main" val="1874030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775" b="3213"/>
          <a:stretch/>
        </p:blipFill>
        <p:spPr>
          <a:xfrm>
            <a:off x="159488" y="320950"/>
            <a:ext cx="4763386" cy="6084481"/>
          </a:xfrm>
          <a:prstGeom prst="rect">
            <a:avLst/>
          </a:prstGeom>
        </p:spPr>
      </p:pic>
      <p:sp>
        <p:nvSpPr>
          <p:cNvPr id="4" name="Title 3"/>
          <p:cNvSpPr>
            <a:spLocks noGrp="1"/>
          </p:cNvSpPr>
          <p:nvPr>
            <p:ph type="title"/>
          </p:nvPr>
        </p:nvSpPr>
        <p:spPr>
          <a:xfrm>
            <a:off x="5624622" y="2789348"/>
            <a:ext cx="5920563" cy="1325563"/>
          </a:xfrm>
        </p:spPr>
        <p:txBody>
          <a:bodyPr>
            <a:normAutofit fontScale="90000"/>
          </a:bodyPr>
          <a:lstStyle/>
          <a:p>
            <a:pPr algn="ctr"/>
            <a:r>
              <a:rPr lang="en-US" i="1" dirty="0"/>
              <a:t>“But there were false prophets also among the people, even as there shall be false teachers among you, who </a:t>
            </a:r>
            <a:r>
              <a:rPr lang="en-US" i="1" dirty="0" err="1"/>
              <a:t>privily</a:t>
            </a:r>
            <a:r>
              <a:rPr lang="en-US" i="1" dirty="0"/>
              <a:t> shall bring in damnable heresies.” </a:t>
            </a:r>
            <a:br>
              <a:rPr lang="en-US" i="1" dirty="0"/>
            </a:br>
            <a:r>
              <a:rPr lang="en-US" i="1" dirty="0"/>
              <a:t>(II Peter 1:19-2:1) </a:t>
            </a:r>
            <a:endParaRPr lang="en-US" dirty="0"/>
          </a:p>
        </p:txBody>
      </p:sp>
    </p:spTree>
    <p:extLst>
      <p:ext uri="{BB962C8B-B14F-4D97-AF65-F5344CB8AC3E}">
        <p14:creationId xmlns:p14="http://schemas.microsoft.com/office/powerpoint/2010/main" val="351553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rookery9.aviary.com.s3.amazonaws.com/12027500/12027970_5e94_1024x2000.jpg"/>
          <p:cNvPicPr>
            <a:picLocks noChangeAspect="1" noChangeArrowheads="1"/>
          </p:cNvPicPr>
          <p:nvPr/>
        </p:nvPicPr>
        <p:blipFill>
          <a:blip r:embed="rId2" cstate="print"/>
          <a:srcRect r="935" b="8097"/>
          <a:stretch>
            <a:fillRect/>
          </a:stretch>
        </p:blipFill>
        <p:spPr bwMode="auto">
          <a:xfrm>
            <a:off x="0" y="0"/>
            <a:ext cx="8077200" cy="6858000"/>
          </a:xfrm>
          <a:prstGeom prst="rect">
            <a:avLst/>
          </a:prstGeom>
          <a:ln>
            <a:noFill/>
          </a:ln>
          <a:effectLst>
            <a:softEdge rad="112500"/>
          </a:effectLst>
        </p:spPr>
      </p:pic>
      <p:sp>
        <p:nvSpPr>
          <p:cNvPr id="2" name="Rectangle 1"/>
          <p:cNvSpPr/>
          <p:nvPr/>
        </p:nvSpPr>
        <p:spPr>
          <a:xfrm rot="18355301">
            <a:off x="7878618" y="2767281"/>
            <a:ext cx="4313382" cy="1323439"/>
          </a:xfrm>
          <a:prstGeom prst="rect">
            <a:avLst/>
          </a:prstGeom>
        </p:spPr>
        <p:txBody>
          <a:bodyPr wrap="square">
            <a:spAutoFit/>
          </a:bodyPr>
          <a:lstStyle/>
          <a:p>
            <a:pPr algn="ctr"/>
            <a:r>
              <a:rPr lang="en-US" sz="4000" i="1" dirty="0"/>
              <a:t> </a:t>
            </a:r>
            <a:r>
              <a:rPr lang="en-US" sz="4000" i="1" dirty="0" smtClean="0"/>
              <a:t>1 John 3:7 “Let </a:t>
            </a:r>
            <a:r>
              <a:rPr lang="en-US" sz="4000" i="1" dirty="0"/>
              <a:t>no man deceive </a:t>
            </a:r>
            <a:r>
              <a:rPr lang="en-US" sz="4000" i="1" dirty="0" smtClean="0"/>
              <a:t>you.”</a:t>
            </a:r>
            <a:endParaRPr lang="en-US" sz="4000" i="1" dirty="0"/>
          </a:p>
        </p:txBody>
      </p:sp>
    </p:spTree>
    <p:extLst>
      <p:ext uri="{BB962C8B-B14F-4D97-AF65-F5344CB8AC3E}">
        <p14:creationId xmlns:p14="http://schemas.microsoft.com/office/powerpoint/2010/main" val="2456983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1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958"/>
            <a:ext cx="9027042" cy="6741042"/>
          </a:xfrm>
        </p:spPr>
        <p:txBody>
          <a:bodyPr>
            <a:noAutofit/>
          </a:bodyPr>
          <a:lstStyle/>
          <a:p>
            <a:r>
              <a:rPr lang="en-US" sz="2600" dirty="0" smtClean="0"/>
              <a:t>This </a:t>
            </a:r>
            <a:r>
              <a:rPr lang="en-US" sz="2600" dirty="0" smtClean="0"/>
              <a:t>word in the KJV </a:t>
            </a:r>
            <a:r>
              <a:rPr lang="en-US" sz="2600" dirty="0" smtClean="0"/>
              <a:t>would be better translated</a:t>
            </a:r>
          </a:p>
          <a:p>
            <a:r>
              <a:rPr lang="en-US" sz="2600" dirty="0" smtClean="0"/>
              <a:t>The better manuscripts read as follows </a:t>
            </a:r>
          </a:p>
          <a:p>
            <a:r>
              <a:rPr lang="en-US" sz="2600" dirty="0" smtClean="0"/>
              <a:t>The more ancient manuscripts </a:t>
            </a:r>
            <a:r>
              <a:rPr lang="en-US" sz="2600" dirty="0" smtClean="0"/>
              <a:t>don’t </a:t>
            </a:r>
            <a:r>
              <a:rPr lang="en-US" sz="2600" dirty="0" smtClean="0"/>
              <a:t>include this verse </a:t>
            </a:r>
            <a:endParaRPr lang="en-US" sz="2600" dirty="0" smtClean="0"/>
          </a:p>
          <a:p>
            <a:r>
              <a:rPr lang="en-US" sz="2600" dirty="0"/>
              <a:t>The more ancient manuscripts add this verse </a:t>
            </a:r>
          </a:p>
          <a:p>
            <a:r>
              <a:rPr lang="en-US" sz="2600" dirty="0" smtClean="0"/>
              <a:t>The best manuscripts disagree with the KJV</a:t>
            </a:r>
            <a:endParaRPr lang="en-US" sz="2600" dirty="0" smtClean="0"/>
          </a:p>
          <a:p>
            <a:r>
              <a:rPr lang="en-US" sz="2600" dirty="0" smtClean="0"/>
              <a:t>The KJV </a:t>
            </a:r>
            <a:r>
              <a:rPr lang="en-US" sz="2600" dirty="0" smtClean="0"/>
              <a:t>doesn’t have </a:t>
            </a:r>
            <a:r>
              <a:rPr lang="en-US" sz="2600" dirty="0" smtClean="0"/>
              <a:t>a </a:t>
            </a:r>
            <a:r>
              <a:rPr lang="en-US" sz="2600" dirty="0" smtClean="0"/>
              <a:t>accurate translation of this verse</a:t>
            </a:r>
          </a:p>
          <a:p>
            <a:r>
              <a:rPr lang="en-US" sz="2600" dirty="0" smtClean="0"/>
              <a:t>This word really doesn't mean ___________ it means ____________</a:t>
            </a:r>
          </a:p>
          <a:p>
            <a:r>
              <a:rPr lang="en-US" sz="2600" dirty="0" smtClean="0"/>
              <a:t>The </a:t>
            </a:r>
            <a:r>
              <a:rPr lang="en-US" sz="2600" dirty="0" err="1" smtClean="0"/>
              <a:t>Textus</a:t>
            </a:r>
            <a:r>
              <a:rPr lang="en-US" sz="2600" dirty="0" smtClean="0"/>
              <a:t> </a:t>
            </a:r>
            <a:r>
              <a:rPr lang="en-US" sz="2600" dirty="0" err="1" smtClean="0"/>
              <a:t>Receptus</a:t>
            </a:r>
            <a:r>
              <a:rPr lang="en-US" sz="2600" dirty="0" smtClean="0"/>
              <a:t> is inferior to the Westcott </a:t>
            </a:r>
            <a:r>
              <a:rPr lang="en-US" sz="2600" dirty="0"/>
              <a:t>and </a:t>
            </a:r>
            <a:r>
              <a:rPr lang="en-US" sz="2600" dirty="0" err="1" smtClean="0"/>
              <a:t>Hort</a:t>
            </a:r>
            <a:r>
              <a:rPr lang="en-US" sz="2600" dirty="0" smtClean="0"/>
              <a:t> Text</a:t>
            </a:r>
          </a:p>
          <a:p>
            <a:r>
              <a:rPr lang="en-US" sz="2600" dirty="0" smtClean="0"/>
              <a:t>There is very little difference between the </a:t>
            </a:r>
            <a:r>
              <a:rPr lang="en-US" sz="2600" dirty="0" err="1" smtClean="0"/>
              <a:t>Textus</a:t>
            </a:r>
            <a:r>
              <a:rPr lang="en-US" sz="2600" dirty="0" smtClean="0"/>
              <a:t> </a:t>
            </a:r>
            <a:r>
              <a:rPr lang="en-US" sz="2600" dirty="0" err="1" smtClean="0"/>
              <a:t>Receptus</a:t>
            </a:r>
            <a:r>
              <a:rPr lang="en-US" sz="2600" dirty="0" smtClean="0"/>
              <a:t> and the Westcott and </a:t>
            </a:r>
            <a:r>
              <a:rPr lang="en-US" sz="2600" dirty="0" err="1" smtClean="0"/>
              <a:t>Hort</a:t>
            </a:r>
            <a:r>
              <a:rPr lang="en-US" sz="2600" dirty="0" smtClean="0"/>
              <a:t> Text</a:t>
            </a:r>
          </a:p>
          <a:p>
            <a:r>
              <a:rPr lang="en-US" sz="2600" dirty="0" smtClean="0"/>
              <a:t>The words in the KJV are archaic </a:t>
            </a:r>
          </a:p>
          <a:p>
            <a:r>
              <a:rPr lang="en-US" sz="2600" dirty="0" smtClean="0"/>
              <a:t>The KJV is to hard to understand</a:t>
            </a:r>
            <a:endParaRPr lang="en-US" sz="2600" dirty="0"/>
          </a:p>
          <a:p>
            <a:r>
              <a:rPr lang="en-US" sz="2600" dirty="0" smtClean="0"/>
              <a:t>The </a:t>
            </a:r>
            <a:r>
              <a:rPr lang="en-US" sz="2600" dirty="0"/>
              <a:t>KJV </a:t>
            </a:r>
            <a:r>
              <a:rPr lang="en-US" sz="2600" dirty="0" smtClean="0"/>
              <a:t>has been Revised many times</a:t>
            </a:r>
            <a:endParaRPr lang="en-US" sz="2600" dirty="0"/>
          </a:p>
        </p:txBody>
      </p:sp>
      <p:pic>
        <p:nvPicPr>
          <p:cNvPr id="4" name="Picture 3"/>
          <p:cNvPicPr>
            <a:picLocks noChangeAspect="1"/>
          </p:cNvPicPr>
          <p:nvPr/>
        </p:nvPicPr>
        <p:blipFill>
          <a:blip r:embed="rId2"/>
          <a:stretch>
            <a:fillRect/>
          </a:stretch>
        </p:blipFill>
        <p:spPr>
          <a:xfrm>
            <a:off x="8941258" y="0"/>
            <a:ext cx="3250742" cy="2195623"/>
          </a:xfrm>
          <a:prstGeom prst="rect">
            <a:avLst/>
          </a:prstGeom>
          <a:ln>
            <a:noFill/>
          </a:ln>
          <a:effectLst>
            <a:softEdge rad="112500"/>
          </a:effectLst>
        </p:spPr>
      </p:pic>
      <p:pic>
        <p:nvPicPr>
          <p:cNvPr id="5" name="Picture 2" descr="http://autoblog.johnhughes.com.au/wp-content/uploads/2011/08/Fingers-in-ears.jpg"/>
          <p:cNvPicPr>
            <a:picLocks noChangeAspect="1" noChangeArrowheads="1"/>
          </p:cNvPicPr>
          <p:nvPr/>
        </p:nvPicPr>
        <p:blipFill>
          <a:blip r:embed="rId3" cstate="print"/>
          <a:srcRect/>
          <a:stretch>
            <a:fillRect/>
          </a:stretch>
        </p:blipFill>
        <p:spPr bwMode="auto">
          <a:xfrm>
            <a:off x="8908075" y="4452277"/>
            <a:ext cx="3283925" cy="2185415"/>
          </a:xfrm>
          <a:prstGeom prst="rect">
            <a:avLst/>
          </a:prstGeom>
          <a:noFill/>
        </p:spPr>
      </p:pic>
    </p:spTree>
    <p:extLst>
      <p:ext uri="{BB962C8B-B14F-4D97-AF65-F5344CB8AC3E}">
        <p14:creationId xmlns:p14="http://schemas.microsoft.com/office/powerpoint/2010/main" val="11464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018" y="304800"/>
            <a:ext cx="8793018" cy="6553200"/>
          </a:xfrm>
        </p:spPr>
        <p:txBody>
          <a:bodyPr>
            <a:normAutofit/>
          </a:bodyPr>
          <a:lstStyle/>
          <a:p>
            <a:r>
              <a:rPr lang="en-US" sz="3600" dirty="0" smtClean="0">
                <a:effectLst>
                  <a:glow rad="101600">
                    <a:schemeClr val="bg1">
                      <a:alpha val="60000"/>
                    </a:schemeClr>
                  </a:glow>
                </a:effectLst>
              </a:rPr>
              <a:t>At FBC we believe </a:t>
            </a:r>
            <a:r>
              <a:rPr lang="en-US" sz="3600" dirty="0">
                <a:effectLst>
                  <a:glow rad="101600">
                    <a:schemeClr val="bg1">
                      <a:alpha val="60000"/>
                    </a:schemeClr>
                  </a:glow>
                </a:effectLst>
              </a:rPr>
              <a:t>in the verbal inspiration of the Bible -</a:t>
            </a:r>
          </a:p>
          <a:p>
            <a:r>
              <a:rPr lang="en-US" sz="3600" dirty="0">
                <a:effectLst>
                  <a:glow rad="101600">
                    <a:schemeClr val="bg1">
                      <a:alpha val="60000"/>
                    </a:schemeClr>
                  </a:glow>
                </a:effectLst>
              </a:rPr>
              <a:t>Verbal inspiration has to do with the actual formation and use of the words themselves.</a:t>
            </a:r>
          </a:p>
          <a:p>
            <a:r>
              <a:rPr lang="en-US" sz="3600" dirty="0">
                <a:effectLst>
                  <a:glow rad="101600">
                    <a:schemeClr val="bg1">
                      <a:alpha val="60000"/>
                    </a:schemeClr>
                  </a:glow>
                </a:effectLst>
              </a:rPr>
              <a:t>The “Verbal” concept of inspiration contends that the Spirit of God guided the holy writers to record the very words of God.</a:t>
            </a:r>
          </a:p>
          <a:p>
            <a:r>
              <a:rPr lang="en-US" sz="3600" dirty="0">
                <a:effectLst>
                  <a:glow rad="101600">
                    <a:schemeClr val="bg1">
                      <a:alpha val="60000"/>
                    </a:schemeClr>
                  </a:glow>
                </a:effectLst>
              </a:rPr>
              <a:t>God used the background, personalities, talents of the holy writers.</a:t>
            </a:r>
          </a:p>
          <a:p>
            <a:r>
              <a:rPr lang="en-US" sz="3600" dirty="0">
                <a:effectLst>
                  <a:glow rad="101600">
                    <a:schemeClr val="bg1">
                      <a:alpha val="60000"/>
                    </a:schemeClr>
                  </a:glow>
                </a:effectLst>
              </a:rPr>
              <a:t>Divine supervision was present so that the exact messages </a:t>
            </a:r>
            <a:r>
              <a:rPr lang="en-US" sz="3600" dirty="0" smtClean="0">
                <a:effectLst>
                  <a:glow rad="101600">
                    <a:schemeClr val="bg1">
                      <a:alpha val="60000"/>
                    </a:schemeClr>
                  </a:glow>
                </a:effectLst>
              </a:rPr>
              <a:t>(word) that </a:t>
            </a:r>
            <a:r>
              <a:rPr lang="en-US" sz="3600" dirty="0">
                <a:effectLst>
                  <a:glow rad="101600">
                    <a:schemeClr val="bg1">
                      <a:alpha val="60000"/>
                    </a:schemeClr>
                  </a:glow>
                </a:effectLst>
              </a:rPr>
              <a:t>God intended was recorded in the Scriptures.</a:t>
            </a:r>
          </a:p>
          <a:p>
            <a:endParaRPr lang="en-US" sz="3600" dirty="0">
              <a:effectLst>
                <a:glow rad="101600">
                  <a:schemeClr val="bg1">
                    <a:alpha val="60000"/>
                  </a:schemeClr>
                </a:glow>
              </a:effectLst>
            </a:endParaRPr>
          </a:p>
        </p:txBody>
      </p:sp>
      <p:pic>
        <p:nvPicPr>
          <p:cNvPr id="11266" name="Picture 2" descr="C:\Users\Ptr. Daniel White\Desktop\Bible pictures\Daniel &amp; Bab Captvty\Daniel\scan0028 - Copy.jpg"/>
          <p:cNvPicPr>
            <a:picLocks noChangeAspect="1" noChangeArrowheads="1"/>
          </p:cNvPicPr>
          <p:nvPr/>
        </p:nvPicPr>
        <p:blipFill>
          <a:blip r:embed="rId3" cstate="print">
            <a:lum bright="-10000" contrast="20000"/>
          </a:blip>
          <a:srcRect/>
          <a:stretch>
            <a:fillRect/>
          </a:stretch>
        </p:blipFill>
        <p:spPr bwMode="auto">
          <a:xfrm>
            <a:off x="8950036" y="563417"/>
            <a:ext cx="3094182" cy="4641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9265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circle(in)">
                                      <p:cBhvr>
                                        <p:cTn id="2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418" y="817418"/>
            <a:ext cx="2378364" cy="1066800"/>
          </a:xfrm>
        </p:spPr>
        <p:txBody>
          <a:bodyPr>
            <a:normAutofit/>
          </a:bodyPr>
          <a:lstStyle/>
          <a:p>
            <a:r>
              <a:rPr lang="en-US" dirty="0"/>
              <a:t>Jesus</a:t>
            </a:r>
          </a:p>
        </p:txBody>
      </p:sp>
      <p:sp>
        <p:nvSpPr>
          <p:cNvPr id="3" name="Content Placeholder 2"/>
          <p:cNvSpPr>
            <a:spLocks noGrp="1"/>
          </p:cNvSpPr>
          <p:nvPr>
            <p:ph idx="1"/>
          </p:nvPr>
        </p:nvSpPr>
        <p:spPr>
          <a:xfrm>
            <a:off x="126516" y="558209"/>
            <a:ext cx="5948218" cy="6629400"/>
          </a:xfrm>
        </p:spPr>
        <p:txBody>
          <a:bodyPr>
            <a:noAutofit/>
          </a:bodyPr>
          <a:lstStyle/>
          <a:p>
            <a:pPr algn="ctr">
              <a:buNone/>
            </a:pPr>
            <a:r>
              <a:rPr lang="en-US" sz="4400" i="1" dirty="0"/>
              <a:t>    “For I have given unto them thy </a:t>
            </a:r>
            <a:r>
              <a:rPr lang="en-US" sz="4400" b="1" i="1" u="sng" dirty="0"/>
              <a:t>words</a:t>
            </a:r>
            <a:r>
              <a:rPr lang="en-US" sz="4400" i="1" dirty="0"/>
              <a:t> which thou </a:t>
            </a:r>
            <a:r>
              <a:rPr lang="en-US" sz="4400" i="1" dirty="0" err="1"/>
              <a:t>gavest</a:t>
            </a:r>
            <a:r>
              <a:rPr lang="en-US" sz="4400" i="1" dirty="0"/>
              <a:t> me; and they have received them…It is the spirit that </a:t>
            </a:r>
            <a:r>
              <a:rPr lang="en-US" sz="4400" i="1" dirty="0" err="1"/>
              <a:t>quickeneth</a:t>
            </a:r>
            <a:r>
              <a:rPr lang="en-US" sz="4400" i="1" dirty="0"/>
              <a:t>; the </a:t>
            </a:r>
            <a:r>
              <a:rPr lang="en-US" sz="4400" b="1" i="1" u="sng" dirty="0"/>
              <a:t>words</a:t>
            </a:r>
            <a:r>
              <a:rPr lang="en-US" sz="4400" i="1" dirty="0"/>
              <a:t> that I speak unto you, they are spirit and they </a:t>
            </a:r>
            <a:r>
              <a:rPr lang="en-US" sz="4400" i="1" dirty="0" smtClean="0"/>
              <a:t>are </a:t>
            </a:r>
            <a:r>
              <a:rPr lang="en-US" sz="4400" i="1" dirty="0"/>
              <a:t>life…”</a:t>
            </a:r>
            <a:endParaRPr lang="en-US" sz="4400" dirty="0"/>
          </a:p>
          <a:p>
            <a:pPr algn="ctr"/>
            <a:endParaRPr lang="en-US" sz="4400" dirty="0"/>
          </a:p>
        </p:txBody>
      </p:sp>
      <p:pic>
        <p:nvPicPr>
          <p:cNvPr id="3076" name="Picture 4" descr="C:\Users\Ptr. Daniel White\Desktop\Bible pictures\Jesus\Christ in Gethsemane (2).jpg"/>
          <p:cNvPicPr>
            <a:picLocks noChangeAspect="1" noChangeArrowheads="1"/>
          </p:cNvPicPr>
          <p:nvPr/>
        </p:nvPicPr>
        <p:blipFill>
          <a:blip r:embed="rId3" cstate="print"/>
          <a:srcRect l="28000" r="8000" b="-2971"/>
          <a:stretch>
            <a:fillRect/>
          </a:stretch>
        </p:blipFill>
        <p:spPr bwMode="auto">
          <a:xfrm>
            <a:off x="6651603" y="2068946"/>
            <a:ext cx="5263308" cy="4276437"/>
          </a:xfrm>
          <a:prstGeom prst="rect">
            <a:avLst/>
          </a:prstGeom>
          <a:ln>
            <a:noFill/>
          </a:ln>
          <a:effectLst>
            <a:softEdge rad="112500"/>
          </a:effectLst>
        </p:spPr>
      </p:pic>
    </p:spTree>
    <p:extLst>
      <p:ext uri="{BB962C8B-B14F-4D97-AF65-F5344CB8AC3E}">
        <p14:creationId xmlns:p14="http://schemas.microsoft.com/office/powerpoint/2010/main" val="4019785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2437" y="152401"/>
            <a:ext cx="5853545" cy="5973763"/>
          </a:xfrm>
        </p:spPr>
        <p:txBody>
          <a:bodyPr>
            <a:noAutofit/>
          </a:bodyPr>
          <a:lstStyle/>
          <a:p>
            <a:pPr>
              <a:buNone/>
            </a:pPr>
            <a:r>
              <a:rPr lang="en-US" sz="4000" dirty="0"/>
              <a:t>    </a:t>
            </a:r>
          </a:p>
          <a:p>
            <a:pPr algn="ctr">
              <a:buNone/>
            </a:pPr>
            <a:r>
              <a:rPr lang="en-US" sz="4000" i="1" dirty="0"/>
              <a:t>   “I am writing to persuade you that you have not understood anything of the Scriptures, I will remind you that the Psalms were dictated to David by the Holy Spirit…”</a:t>
            </a:r>
            <a:endParaRPr lang="en-US" sz="4000" dirty="0"/>
          </a:p>
          <a:p>
            <a:endParaRPr lang="en-US" sz="4000" dirty="0"/>
          </a:p>
        </p:txBody>
      </p:sp>
      <p:sp>
        <p:nvSpPr>
          <p:cNvPr id="7" name="Content Placeholder 6"/>
          <p:cNvSpPr>
            <a:spLocks noGrp="1"/>
          </p:cNvSpPr>
          <p:nvPr>
            <p:ph sz="half" idx="2"/>
          </p:nvPr>
        </p:nvSpPr>
        <p:spPr>
          <a:xfrm>
            <a:off x="7329054" y="381000"/>
            <a:ext cx="3581400" cy="1981200"/>
          </a:xfrm>
        </p:spPr>
        <p:txBody>
          <a:bodyPr>
            <a:normAutofit/>
          </a:bodyPr>
          <a:lstStyle/>
          <a:p>
            <a:pPr algn="ctr">
              <a:buNone/>
            </a:pPr>
            <a:r>
              <a:rPr lang="en-US" sz="4000" dirty="0"/>
              <a:t>Justin Martyr </a:t>
            </a:r>
          </a:p>
        </p:txBody>
      </p:sp>
      <p:pic>
        <p:nvPicPr>
          <p:cNvPr id="12290" name="Picture 2"/>
          <p:cNvPicPr>
            <a:picLocks noChangeAspect="1" noChangeArrowheads="1"/>
          </p:cNvPicPr>
          <p:nvPr/>
        </p:nvPicPr>
        <p:blipFill>
          <a:blip r:embed="rId3" cstate="print"/>
          <a:srcRect/>
          <a:stretch>
            <a:fillRect/>
          </a:stretch>
        </p:blipFill>
        <p:spPr bwMode="auto">
          <a:xfrm>
            <a:off x="6858000" y="1219200"/>
            <a:ext cx="4394199" cy="5475848"/>
          </a:xfrm>
          <a:prstGeom prst="rect">
            <a:avLst/>
          </a:prstGeom>
          <a:ln>
            <a:noFill/>
          </a:ln>
          <a:effectLst>
            <a:softEdge rad="112500"/>
          </a:effectLst>
        </p:spPr>
      </p:pic>
    </p:spTree>
    <p:extLst>
      <p:ext uri="{BB962C8B-B14F-4D97-AF65-F5344CB8AC3E}">
        <p14:creationId xmlns:p14="http://schemas.microsoft.com/office/powerpoint/2010/main" val="1488185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145" y="274638"/>
            <a:ext cx="3962400" cy="1143000"/>
          </a:xfrm>
        </p:spPr>
        <p:txBody>
          <a:bodyPr>
            <a:normAutofit/>
          </a:bodyPr>
          <a:lstStyle/>
          <a:p>
            <a:r>
              <a:rPr lang="en-US" sz="4000" dirty="0"/>
              <a:t>Clement of Rome </a:t>
            </a:r>
          </a:p>
        </p:txBody>
      </p:sp>
      <p:sp>
        <p:nvSpPr>
          <p:cNvPr id="3" name="Content Placeholder 2"/>
          <p:cNvSpPr>
            <a:spLocks noGrp="1"/>
          </p:cNvSpPr>
          <p:nvPr>
            <p:ph sz="half" idx="1"/>
          </p:nvPr>
        </p:nvSpPr>
        <p:spPr>
          <a:xfrm>
            <a:off x="-1" y="997527"/>
            <a:ext cx="6464595" cy="6248400"/>
          </a:xfrm>
        </p:spPr>
        <p:txBody>
          <a:bodyPr>
            <a:noAutofit/>
          </a:bodyPr>
          <a:lstStyle/>
          <a:p>
            <a:pPr algn="ctr">
              <a:buNone/>
            </a:pPr>
            <a:r>
              <a:rPr lang="en-US" sz="4000" dirty="0"/>
              <a:t>   </a:t>
            </a:r>
            <a:r>
              <a:rPr lang="en-US" sz="4000" i="1" dirty="0"/>
              <a:t>“Take up the epistle of the blessed Apostle Paul. What did he write to you at the time when the gospel first began to be preached? Truly, under the inspiration of the Spirit he wrote to you…”</a:t>
            </a:r>
            <a:endParaRPr lang="en-US" sz="4000" dirty="0"/>
          </a:p>
          <a:p>
            <a:pPr algn="ctr"/>
            <a:endParaRPr lang="en-US" sz="4000" dirty="0"/>
          </a:p>
        </p:txBody>
      </p:sp>
      <p:pic>
        <p:nvPicPr>
          <p:cNvPr id="1026" name="Picture 2"/>
          <p:cNvPicPr>
            <a:picLocks noChangeAspect="1" noChangeArrowheads="1"/>
          </p:cNvPicPr>
          <p:nvPr/>
        </p:nvPicPr>
        <p:blipFill>
          <a:blip r:embed="rId3" cstate="print">
            <a:lum contrast="20000"/>
          </a:blip>
          <a:srcRect/>
          <a:stretch>
            <a:fillRect/>
          </a:stretch>
        </p:blipFill>
        <p:spPr bwMode="auto">
          <a:xfrm>
            <a:off x="7028872" y="1417638"/>
            <a:ext cx="4082473" cy="5336566"/>
          </a:xfrm>
          <a:prstGeom prst="rect">
            <a:avLst/>
          </a:prstGeom>
          <a:ln>
            <a:noFill/>
          </a:ln>
          <a:effectLst>
            <a:softEdge rad="112500"/>
          </a:effectLst>
        </p:spPr>
      </p:pic>
    </p:spTree>
    <p:extLst>
      <p:ext uri="{BB962C8B-B14F-4D97-AF65-F5344CB8AC3E}">
        <p14:creationId xmlns:p14="http://schemas.microsoft.com/office/powerpoint/2010/main" val="293408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0" y="330056"/>
            <a:ext cx="3886200" cy="1858962"/>
          </a:xfrm>
        </p:spPr>
        <p:txBody>
          <a:bodyPr>
            <a:normAutofit/>
          </a:bodyPr>
          <a:lstStyle/>
          <a:p>
            <a:r>
              <a:rPr lang="en-US" sz="4000" dirty="0"/>
              <a:t>Spurgeon </a:t>
            </a:r>
          </a:p>
        </p:txBody>
      </p:sp>
      <p:sp>
        <p:nvSpPr>
          <p:cNvPr id="3" name="Content Placeholder 2"/>
          <p:cNvSpPr>
            <a:spLocks noGrp="1"/>
          </p:cNvSpPr>
          <p:nvPr>
            <p:ph idx="1"/>
          </p:nvPr>
        </p:nvSpPr>
        <p:spPr>
          <a:xfrm>
            <a:off x="110836" y="699511"/>
            <a:ext cx="5527964" cy="6400800"/>
          </a:xfrm>
        </p:spPr>
        <p:txBody>
          <a:bodyPr>
            <a:normAutofit/>
          </a:bodyPr>
          <a:lstStyle/>
          <a:p>
            <a:pPr algn="ctr">
              <a:buNone/>
            </a:pPr>
            <a:r>
              <a:rPr lang="en-US" sz="4000" dirty="0"/>
              <a:t> </a:t>
            </a:r>
            <a:r>
              <a:rPr lang="en-US" sz="4000" i="1" dirty="0"/>
              <a:t>“The Bible is the writing of the living God: Each letter was penned with an Almighty finger; each word in it dropped from the everlasting lips; each sentence was dictated by the Holy Spirit…”</a:t>
            </a:r>
            <a:endParaRPr lang="en-US" sz="4000" dirty="0"/>
          </a:p>
          <a:p>
            <a:pPr algn="ctr"/>
            <a:endParaRPr lang="en-US" sz="4000" dirty="0"/>
          </a:p>
        </p:txBody>
      </p:sp>
      <p:pic>
        <p:nvPicPr>
          <p:cNvPr id="2050" name="Picture 2"/>
          <p:cNvPicPr>
            <a:picLocks noChangeAspect="1" noChangeArrowheads="1"/>
          </p:cNvPicPr>
          <p:nvPr/>
        </p:nvPicPr>
        <p:blipFill>
          <a:blip r:embed="rId3" cstate="print"/>
          <a:srcRect/>
          <a:stretch>
            <a:fillRect/>
          </a:stretch>
        </p:blipFill>
        <p:spPr bwMode="auto">
          <a:xfrm>
            <a:off x="6095999" y="2057399"/>
            <a:ext cx="5692679" cy="4269509"/>
          </a:xfrm>
          <a:prstGeom prst="rect">
            <a:avLst/>
          </a:prstGeom>
          <a:ln>
            <a:noFill/>
          </a:ln>
          <a:effectLst>
            <a:softEdge rad="112500"/>
          </a:effectLst>
        </p:spPr>
      </p:pic>
    </p:spTree>
    <p:extLst>
      <p:ext uri="{BB962C8B-B14F-4D97-AF65-F5344CB8AC3E}">
        <p14:creationId xmlns:p14="http://schemas.microsoft.com/office/powerpoint/2010/main" val="151150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473" y="0"/>
            <a:ext cx="4495800" cy="1905000"/>
          </a:xfrm>
        </p:spPr>
        <p:txBody>
          <a:bodyPr>
            <a:normAutofit/>
          </a:bodyPr>
          <a:lstStyle/>
          <a:p>
            <a:r>
              <a:rPr lang="en-US" sz="4000" dirty="0"/>
              <a:t>George Washington </a:t>
            </a:r>
          </a:p>
        </p:txBody>
      </p:sp>
      <p:sp>
        <p:nvSpPr>
          <p:cNvPr id="3" name="Content Placeholder 2"/>
          <p:cNvSpPr>
            <a:spLocks noGrp="1"/>
          </p:cNvSpPr>
          <p:nvPr>
            <p:ph idx="1"/>
          </p:nvPr>
        </p:nvSpPr>
        <p:spPr>
          <a:xfrm>
            <a:off x="122382" y="2230582"/>
            <a:ext cx="6049818" cy="4876800"/>
          </a:xfrm>
        </p:spPr>
        <p:txBody>
          <a:bodyPr>
            <a:normAutofit/>
          </a:bodyPr>
          <a:lstStyle/>
          <a:p>
            <a:pPr algn="ctr">
              <a:buNone/>
            </a:pPr>
            <a:r>
              <a:rPr lang="en-US" sz="4000" i="1" dirty="0"/>
              <a:t>    “It is impossible to rightly govern the world without God and the Bible…” </a:t>
            </a:r>
          </a:p>
          <a:p>
            <a:pPr algn="ctr"/>
            <a:endParaRPr lang="en-US" sz="4000" i="1" dirty="0"/>
          </a:p>
        </p:txBody>
      </p:sp>
      <p:pic>
        <p:nvPicPr>
          <p:cNvPr id="6146" name="Picture 2"/>
          <p:cNvPicPr>
            <a:picLocks noChangeAspect="1" noChangeArrowheads="1"/>
          </p:cNvPicPr>
          <p:nvPr/>
        </p:nvPicPr>
        <p:blipFill>
          <a:blip r:embed="rId3" cstate="print"/>
          <a:srcRect/>
          <a:stretch>
            <a:fillRect/>
          </a:stretch>
        </p:blipFill>
        <p:spPr bwMode="auto">
          <a:xfrm>
            <a:off x="7130473" y="1646382"/>
            <a:ext cx="3845500" cy="5062538"/>
          </a:xfrm>
          <a:prstGeom prst="rect">
            <a:avLst/>
          </a:prstGeom>
          <a:ln>
            <a:noFill/>
          </a:ln>
          <a:effectLst>
            <a:softEdge rad="112500"/>
          </a:effectLst>
        </p:spPr>
      </p:pic>
    </p:spTree>
    <p:extLst>
      <p:ext uri="{BB962C8B-B14F-4D97-AF65-F5344CB8AC3E}">
        <p14:creationId xmlns:p14="http://schemas.microsoft.com/office/powerpoint/2010/main" val="3484458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527" y="459509"/>
            <a:ext cx="3581400" cy="1066800"/>
          </a:xfrm>
        </p:spPr>
        <p:txBody>
          <a:bodyPr>
            <a:normAutofit/>
          </a:bodyPr>
          <a:lstStyle/>
          <a:p>
            <a:pPr algn="ctr"/>
            <a:r>
              <a:rPr lang="en-US" sz="4000" dirty="0"/>
              <a:t>Andrew Jackson </a:t>
            </a:r>
          </a:p>
        </p:txBody>
      </p:sp>
      <p:sp>
        <p:nvSpPr>
          <p:cNvPr id="3" name="Content Placeholder 2"/>
          <p:cNvSpPr>
            <a:spLocks noGrp="1"/>
          </p:cNvSpPr>
          <p:nvPr>
            <p:ph idx="1"/>
          </p:nvPr>
        </p:nvSpPr>
        <p:spPr>
          <a:xfrm>
            <a:off x="466438" y="2322801"/>
            <a:ext cx="5306290" cy="4068763"/>
          </a:xfrm>
        </p:spPr>
        <p:txBody>
          <a:bodyPr>
            <a:normAutofit/>
          </a:bodyPr>
          <a:lstStyle/>
          <a:p>
            <a:pPr algn="ctr">
              <a:buNone/>
            </a:pPr>
            <a:r>
              <a:rPr lang="en-US" sz="4000" i="1" dirty="0"/>
              <a:t>“That book, sir is the rock on which our republic rest…”</a:t>
            </a:r>
          </a:p>
          <a:p>
            <a:pPr algn="ctr"/>
            <a:endParaRPr lang="en-US" sz="4000" i="1" dirty="0"/>
          </a:p>
        </p:txBody>
      </p:sp>
      <p:pic>
        <p:nvPicPr>
          <p:cNvPr id="7170" name="Picture 2"/>
          <p:cNvPicPr>
            <a:picLocks noChangeAspect="1" noChangeArrowheads="1"/>
          </p:cNvPicPr>
          <p:nvPr/>
        </p:nvPicPr>
        <p:blipFill>
          <a:blip r:embed="rId3" cstate="print"/>
          <a:srcRect/>
          <a:stretch>
            <a:fillRect/>
          </a:stretch>
        </p:blipFill>
        <p:spPr bwMode="auto">
          <a:xfrm>
            <a:off x="7274172" y="1611746"/>
            <a:ext cx="3939410" cy="4779818"/>
          </a:xfrm>
          <a:prstGeom prst="rect">
            <a:avLst/>
          </a:prstGeom>
          <a:ln>
            <a:noFill/>
          </a:ln>
          <a:effectLst>
            <a:softEdge rad="112500"/>
          </a:effectLst>
        </p:spPr>
      </p:pic>
    </p:spTree>
    <p:extLst>
      <p:ext uri="{BB962C8B-B14F-4D97-AF65-F5344CB8AC3E}">
        <p14:creationId xmlns:p14="http://schemas.microsoft.com/office/powerpoint/2010/main" val="65272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5418" y="117764"/>
            <a:ext cx="3933249" cy="1981200"/>
          </a:xfrm>
        </p:spPr>
        <p:txBody>
          <a:bodyPr>
            <a:normAutofit/>
          </a:bodyPr>
          <a:lstStyle/>
          <a:p>
            <a:r>
              <a:rPr lang="en-US" sz="4000" dirty="0"/>
              <a:t>Woodrow Wilson </a:t>
            </a:r>
          </a:p>
        </p:txBody>
      </p:sp>
      <p:sp>
        <p:nvSpPr>
          <p:cNvPr id="3" name="Content Placeholder 2"/>
          <p:cNvSpPr>
            <a:spLocks noGrp="1"/>
          </p:cNvSpPr>
          <p:nvPr>
            <p:ph idx="1"/>
          </p:nvPr>
        </p:nvSpPr>
        <p:spPr>
          <a:xfrm>
            <a:off x="277091" y="533400"/>
            <a:ext cx="6160654" cy="6324600"/>
          </a:xfrm>
        </p:spPr>
        <p:txBody>
          <a:bodyPr>
            <a:noAutofit/>
          </a:bodyPr>
          <a:lstStyle/>
          <a:p>
            <a:pPr algn="ctr">
              <a:buNone/>
            </a:pPr>
            <a:r>
              <a:rPr lang="en-US" sz="4000" i="1" dirty="0" smtClean="0"/>
              <a:t>   “The Bible is the word of life. It is a picture of the human heart displayed for all ages and all sorts of conditions of men. I feel sorry for the men who do not read the Bible every day. I wonder why they deprive themselves of its strength and pleasures.”</a:t>
            </a:r>
          </a:p>
          <a:p>
            <a:pPr algn="ctr"/>
            <a:endParaRPr lang="en-US" sz="4000" i="1" dirty="0"/>
          </a:p>
        </p:txBody>
      </p:sp>
      <p:pic>
        <p:nvPicPr>
          <p:cNvPr id="8194" name="Picture 2"/>
          <p:cNvPicPr>
            <a:picLocks noChangeAspect="1" noChangeArrowheads="1"/>
          </p:cNvPicPr>
          <p:nvPr/>
        </p:nvPicPr>
        <p:blipFill>
          <a:blip r:embed="rId3" cstate="print"/>
          <a:srcRect/>
          <a:stretch>
            <a:fillRect/>
          </a:stretch>
        </p:blipFill>
        <p:spPr bwMode="auto">
          <a:xfrm>
            <a:off x="7601528" y="1761835"/>
            <a:ext cx="3938732" cy="4996563"/>
          </a:xfrm>
          <a:prstGeom prst="rect">
            <a:avLst/>
          </a:prstGeom>
          <a:ln>
            <a:noFill/>
          </a:ln>
          <a:effectLst>
            <a:softEdge rad="112500"/>
          </a:effectLst>
        </p:spPr>
      </p:pic>
    </p:spTree>
    <p:extLst>
      <p:ext uri="{BB962C8B-B14F-4D97-AF65-F5344CB8AC3E}">
        <p14:creationId xmlns:p14="http://schemas.microsoft.com/office/powerpoint/2010/main" val="1880076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837" y="685800"/>
            <a:ext cx="3962400" cy="1066800"/>
          </a:xfrm>
        </p:spPr>
        <p:txBody>
          <a:bodyPr>
            <a:normAutofit/>
          </a:bodyPr>
          <a:lstStyle/>
          <a:p>
            <a:r>
              <a:rPr lang="en-US" sz="4000" dirty="0"/>
              <a:t>Abraham Lincoln </a:t>
            </a:r>
          </a:p>
        </p:txBody>
      </p:sp>
      <p:sp>
        <p:nvSpPr>
          <p:cNvPr id="3" name="Content Placeholder 2"/>
          <p:cNvSpPr>
            <a:spLocks noGrp="1"/>
          </p:cNvSpPr>
          <p:nvPr>
            <p:ph idx="1"/>
          </p:nvPr>
        </p:nvSpPr>
        <p:spPr>
          <a:xfrm>
            <a:off x="277091" y="1219200"/>
            <a:ext cx="5643418" cy="4906963"/>
          </a:xfrm>
        </p:spPr>
        <p:txBody>
          <a:bodyPr>
            <a:noAutofit/>
          </a:bodyPr>
          <a:lstStyle/>
          <a:p>
            <a:pPr algn="ctr">
              <a:buNone/>
            </a:pPr>
            <a:r>
              <a:rPr lang="en-US" sz="4000" i="1" dirty="0"/>
              <a:t>   “I believe the Bible is the best gift God has ever given to man. All the good from the Savior of the world is communicated to us through this book…”</a:t>
            </a:r>
          </a:p>
          <a:p>
            <a:pPr algn="ctr"/>
            <a:endParaRPr lang="en-US" sz="4000" i="1" dirty="0"/>
          </a:p>
        </p:txBody>
      </p:sp>
      <p:pic>
        <p:nvPicPr>
          <p:cNvPr id="9218" name="Picture 2"/>
          <p:cNvPicPr>
            <a:picLocks noChangeAspect="1" noChangeArrowheads="1"/>
          </p:cNvPicPr>
          <p:nvPr/>
        </p:nvPicPr>
        <p:blipFill>
          <a:blip r:embed="rId3" cstate="print"/>
          <a:srcRect/>
          <a:stretch>
            <a:fillRect/>
          </a:stretch>
        </p:blipFill>
        <p:spPr bwMode="auto">
          <a:xfrm>
            <a:off x="7093527" y="1842656"/>
            <a:ext cx="3868304" cy="4908050"/>
          </a:xfrm>
          <a:prstGeom prst="rect">
            <a:avLst/>
          </a:prstGeom>
          <a:ln>
            <a:noFill/>
          </a:ln>
          <a:effectLst>
            <a:softEdge rad="112500"/>
          </a:effectLst>
        </p:spPr>
      </p:pic>
    </p:spTree>
    <p:extLst>
      <p:ext uri="{BB962C8B-B14F-4D97-AF65-F5344CB8AC3E}">
        <p14:creationId xmlns:p14="http://schemas.microsoft.com/office/powerpoint/2010/main" val="202655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42216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508" y="191511"/>
            <a:ext cx="4680527" cy="2011362"/>
          </a:xfrm>
        </p:spPr>
        <p:txBody>
          <a:bodyPr>
            <a:noAutofit/>
          </a:bodyPr>
          <a:lstStyle/>
          <a:p>
            <a:r>
              <a:rPr lang="en-US" sz="4000" dirty="0"/>
              <a:t>John Quincy Adams </a:t>
            </a:r>
          </a:p>
        </p:txBody>
      </p:sp>
      <p:sp>
        <p:nvSpPr>
          <p:cNvPr id="3" name="Content Placeholder 2"/>
          <p:cNvSpPr>
            <a:spLocks noGrp="1"/>
          </p:cNvSpPr>
          <p:nvPr>
            <p:ph idx="1"/>
          </p:nvPr>
        </p:nvSpPr>
        <p:spPr>
          <a:xfrm>
            <a:off x="64655" y="381001"/>
            <a:ext cx="6496914" cy="5745163"/>
          </a:xfrm>
        </p:spPr>
        <p:txBody>
          <a:bodyPr>
            <a:noAutofit/>
          </a:bodyPr>
          <a:lstStyle/>
          <a:p>
            <a:pPr algn="ctr">
              <a:buNone/>
            </a:pPr>
            <a:r>
              <a:rPr lang="en-US" sz="4000" i="1" dirty="0" smtClean="0"/>
              <a:t>   “So great is my veneration for the Bible that the earlier my children begin to read it the more confident will be my hope that they will prove useful citizens of their country and respectable members of society. I have for many years made it a practice to read through the Bible once every year…”</a:t>
            </a:r>
          </a:p>
          <a:p>
            <a:pPr algn="ctr"/>
            <a:endParaRPr lang="en-US" sz="4000" i="1" dirty="0"/>
          </a:p>
        </p:txBody>
      </p:sp>
      <p:pic>
        <p:nvPicPr>
          <p:cNvPr id="10242" name="Picture 2"/>
          <p:cNvPicPr>
            <a:picLocks noChangeAspect="1" noChangeArrowheads="1"/>
          </p:cNvPicPr>
          <p:nvPr/>
        </p:nvPicPr>
        <p:blipFill>
          <a:blip r:embed="rId3" cstate="print"/>
          <a:srcRect/>
          <a:stretch>
            <a:fillRect/>
          </a:stretch>
        </p:blipFill>
        <p:spPr bwMode="auto">
          <a:xfrm>
            <a:off x="7028873" y="1858818"/>
            <a:ext cx="3993858" cy="4868050"/>
          </a:xfrm>
          <a:prstGeom prst="rect">
            <a:avLst/>
          </a:prstGeom>
          <a:ln>
            <a:noFill/>
          </a:ln>
          <a:effectLst>
            <a:softEdge rad="112500"/>
          </a:effectLst>
        </p:spPr>
      </p:pic>
    </p:spTree>
    <p:extLst>
      <p:ext uri="{BB962C8B-B14F-4D97-AF65-F5344CB8AC3E}">
        <p14:creationId xmlns:p14="http://schemas.microsoft.com/office/powerpoint/2010/main" val="341306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457200"/>
            <a:ext cx="6451600" cy="6400800"/>
          </a:xfrm>
        </p:spPr>
        <p:txBody>
          <a:bodyPr>
            <a:normAutofit/>
          </a:bodyPr>
          <a:lstStyle/>
          <a:p>
            <a:r>
              <a:rPr lang="en-US" sz="4000" dirty="0"/>
              <a:t>The word </a:t>
            </a:r>
            <a:r>
              <a:rPr lang="en-US" sz="4000" b="1" i="1" dirty="0"/>
              <a:t>“Scripture”</a:t>
            </a:r>
            <a:r>
              <a:rPr lang="en-US" sz="4000" dirty="0"/>
              <a:t> means – The actual writings of God.</a:t>
            </a:r>
          </a:p>
          <a:p>
            <a:r>
              <a:rPr lang="en-US" sz="4000" dirty="0"/>
              <a:t> We believe in the word-for-word inspiration of Scripture.</a:t>
            </a:r>
          </a:p>
          <a:p>
            <a:r>
              <a:rPr lang="en-US" sz="4000" dirty="0"/>
              <a:t>We do not believe that God simply inspired “thoughts” or “concepts” –</a:t>
            </a:r>
          </a:p>
          <a:p>
            <a:endParaRPr lang="en-US" sz="4000" dirty="0"/>
          </a:p>
        </p:txBody>
      </p:sp>
      <p:pic>
        <p:nvPicPr>
          <p:cNvPr id="11266" name="Picture 2"/>
          <p:cNvPicPr>
            <a:picLocks noChangeAspect="1" noChangeArrowheads="1"/>
          </p:cNvPicPr>
          <p:nvPr/>
        </p:nvPicPr>
        <p:blipFill>
          <a:blip r:embed="rId3" cstate="print"/>
          <a:srcRect/>
          <a:stretch>
            <a:fillRect/>
          </a:stretch>
        </p:blipFill>
        <p:spPr bwMode="auto">
          <a:xfrm>
            <a:off x="7516091" y="3895437"/>
            <a:ext cx="4229100" cy="2819400"/>
          </a:xfrm>
          <a:prstGeom prst="rect">
            <a:avLst/>
          </a:prstGeom>
          <a:ln>
            <a:noFill/>
          </a:ln>
          <a:effectLst>
            <a:softEdge rad="112500"/>
          </a:effectLst>
        </p:spPr>
      </p:pic>
      <p:pic>
        <p:nvPicPr>
          <p:cNvPr id="11267" name="Picture 3"/>
          <p:cNvPicPr>
            <a:picLocks noChangeAspect="1" noChangeArrowheads="1"/>
          </p:cNvPicPr>
          <p:nvPr/>
        </p:nvPicPr>
        <p:blipFill>
          <a:blip r:embed="rId4" cstate="print"/>
          <a:srcRect/>
          <a:stretch>
            <a:fillRect/>
          </a:stretch>
        </p:blipFill>
        <p:spPr bwMode="auto">
          <a:xfrm>
            <a:off x="8058728" y="80819"/>
            <a:ext cx="2819400" cy="3344833"/>
          </a:xfrm>
          <a:prstGeom prst="rect">
            <a:avLst/>
          </a:prstGeom>
          <a:ln>
            <a:noFill/>
          </a:ln>
          <a:effectLst>
            <a:softEdge rad="112500"/>
          </a:effectLst>
        </p:spPr>
      </p:pic>
    </p:spTree>
    <p:extLst>
      <p:ext uri="{BB962C8B-B14F-4D97-AF65-F5344CB8AC3E}">
        <p14:creationId xmlns:p14="http://schemas.microsoft.com/office/powerpoint/2010/main" val="307787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03854" y="293111"/>
            <a:ext cx="3505200" cy="1143000"/>
          </a:xfrm>
        </p:spPr>
        <p:txBody>
          <a:bodyPr>
            <a:normAutofit/>
          </a:bodyPr>
          <a:lstStyle/>
          <a:p>
            <a:r>
              <a:rPr lang="en-US" sz="4000" dirty="0"/>
              <a:t>Paul</a:t>
            </a:r>
          </a:p>
        </p:txBody>
      </p:sp>
      <p:sp>
        <p:nvSpPr>
          <p:cNvPr id="3" name="Content Placeholder 2"/>
          <p:cNvSpPr>
            <a:spLocks noGrp="1"/>
          </p:cNvSpPr>
          <p:nvPr>
            <p:ph idx="1"/>
          </p:nvPr>
        </p:nvSpPr>
        <p:spPr>
          <a:xfrm>
            <a:off x="73891" y="1600201"/>
            <a:ext cx="6530109" cy="4525963"/>
          </a:xfrm>
        </p:spPr>
        <p:txBody>
          <a:bodyPr>
            <a:normAutofit/>
          </a:bodyPr>
          <a:lstStyle/>
          <a:p>
            <a:pPr algn="ctr">
              <a:buNone/>
            </a:pPr>
            <a:r>
              <a:rPr lang="en-US" sz="4000" i="1" dirty="0"/>
              <a:t>  “Which things also we speak (Scripture) not in the </a:t>
            </a:r>
            <a:r>
              <a:rPr lang="en-US" sz="4000" b="1" i="1" dirty="0"/>
              <a:t>words</a:t>
            </a:r>
            <a:r>
              <a:rPr lang="en-US" sz="4000" i="1" dirty="0"/>
              <a:t> which man’s wisdom </a:t>
            </a:r>
            <a:r>
              <a:rPr lang="en-US" sz="4000" i="1" dirty="0" err="1"/>
              <a:t>teacheth</a:t>
            </a:r>
            <a:r>
              <a:rPr lang="en-US" sz="4000" i="1" dirty="0"/>
              <a:t>, but (the words) which the Holy Ghost </a:t>
            </a:r>
            <a:r>
              <a:rPr lang="en-US" sz="4000" i="1" dirty="0" err="1"/>
              <a:t>teacheth</a:t>
            </a:r>
            <a:r>
              <a:rPr lang="en-US" sz="4000" i="1" dirty="0"/>
              <a:t>…”</a:t>
            </a:r>
          </a:p>
          <a:p>
            <a:pPr algn="ctr"/>
            <a:endParaRPr lang="en-US" sz="4000" i="1" dirty="0"/>
          </a:p>
        </p:txBody>
      </p:sp>
      <p:pic>
        <p:nvPicPr>
          <p:cNvPr id="12290" name="Picture 2"/>
          <p:cNvPicPr>
            <a:picLocks noChangeAspect="1" noChangeArrowheads="1"/>
          </p:cNvPicPr>
          <p:nvPr/>
        </p:nvPicPr>
        <p:blipFill>
          <a:blip r:embed="rId3" cstate="print"/>
          <a:srcRect/>
          <a:stretch>
            <a:fillRect/>
          </a:stretch>
        </p:blipFill>
        <p:spPr bwMode="auto">
          <a:xfrm>
            <a:off x="7573817" y="1517074"/>
            <a:ext cx="3968589" cy="5131796"/>
          </a:xfrm>
          <a:prstGeom prst="rect">
            <a:avLst/>
          </a:prstGeom>
          <a:ln>
            <a:noFill/>
          </a:ln>
          <a:effectLst>
            <a:softEdge rad="112500"/>
          </a:effectLst>
        </p:spPr>
      </p:pic>
    </p:spTree>
    <p:extLst>
      <p:ext uri="{BB962C8B-B14F-4D97-AF65-F5344CB8AC3E}">
        <p14:creationId xmlns:p14="http://schemas.microsoft.com/office/powerpoint/2010/main" val="4041668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346364"/>
            <a:ext cx="2770910" cy="1219200"/>
          </a:xfrm>
        </p:spPr>
        <p:txBody>
          <a:bodyPr>
            <a:normAutofit/>
          </a:bodyPr>
          <a:lstStyle/>
          <a:p>
            <a:r>
              <a:rPr lang="en-US" sz="4000" dirty="0"/>
              <a:t>Daniel </a:t>
            </a:r>
          </a:p>
        </p:txBody>
      </p:sp>
      <p:sp>
        <p:nvSpPr>
          <p:cNvPr id="3" name="Content Placeholder 2"/>
          <p:cNvSpPr>
            <a:spLocks noGrp="1"/>
          </p:cNvSpPr>
          <p:nvPr>
            <p:ph idx="1"/>
          </p:nvPr>
        </p:nvSpPr>
        <p:spPr>
          <a:xfrm>
            <a:off x="0" y="0"/>
            <a:ext cx="8128000" cy="6858000"/>
          </a:xfrm>
        </p:spPr>
        <p:txBody>
          <a:bodyPr>
            <a:normAutofit/>
          </a:bodyPr>
          <a:lstStyle/>
          <a:p>
            <a:pPr algn="ctr">
              <a:buNone/>
            </a:pPr>
            <a:r>
              <a:rPr lang="en-US" sz="3600" i="1" dirty="0" smtClean="0"/>
              <a:t>  “I Daniel was grieved in my spirit in the midst of my body, and the visions of my head troubled me. I came near unto one of them (angel) that stood by, and asked him the truth of all this. So he told me, and made me know the interpretation of the things…I was astonished at the vision, but none understood it…And I heard but I understood not: Then said I O my Lord what shall be the end of these things? And he said, go thy way Daniel for the </a:t>
            </a:r>
            <a:r>
              <a:rPr lang="en-US" sz="3600" i="1" u="sng" dirty="0" smtClean="0"/>
              <a:t>words</a:t>
            </a:r>
            <a:r>
              <a:rPr lang="en-US" sz="3600" i="1" dirty="0" smtClean="0"/>
              <a:t> are closed up and sealed till the time of the end…”</a:t>
            </a:r>
            <a:endParaRPr lang="en-US" sz="3600" dirty="0"/>
          </a:p>
        </p:txBody>
      </p:sp>
      <p:pic>
        <p:nvPicPr>
          <p:cNvPr id="13315" name="Picture 3" descr="C:\Users\Ptr. Daniel White\Desktop\Bible pictures\Daniel &amp; Bab Captvty\scan0027.jpg"/>
          <p:cNvPicPr>
            <a:picLocks noChangeAspect="1" noChangeArrowheads="1"/>
          </p:cNvPicPr>
          <p:nvPr/>
        </p:nvPicPr>
        <p:blipFill>
          <a:blip r:embed="rId3" cstate="print">
            <a:lum bright="-10000"/>
          </a:blip>
          <a:srcRect/>
          <a:stretch>
            <a:fillRect/>
          </a:stretch>
        </p:blipFill>
        <p:spPr bwMode="auto">
          <a:xfrm>
            <a:off x="8268854" y="1821874"/>
            <a:ext cx="3336768" cy="4858335"/>
          </a:xfrm>
          <a:prstGeom prst="rect">
            <a:avLst/>
          </a:prstGeom>
          <a:ln>
            <a:noFill/>
          </a:ln>
          <a:effectLst>
            <a:softEdge rad="112500"/>
          </a:effectLst>
        </p:spPr>
      </p:pic>
    </p:spTree>
    <p:extLst>
      <p:ext uri="{BB962C8B-B14F-4D97-AF65-F5344CB8AC3E}">
        <p14:creationId xmlns:p14="http://schemas.microsoft.com/office/powerpoint/2010/main" val="3973541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7" y="990601"/>
            <a:ext cx="6622473" cy="5135563"/>
          </a:xfrm>
        </p:spPr>
        <p:txBody>
          <a:bodyPr>
            <a:normAutofit fontScale="92500" lnSpcReduction="10000"/>
          </a:bodyPr>
          <a:lstStyle/>
          <a:p>
            <a:pPr>
              <a:buNone/>
            </a:pPr>
            <a:r>
              <a:rPr lang="en-US" sz="4800" dirty="0"/>
              <a:t>  </a:t>
            </a:r>
            <a:r>
              <a:rPr lang="en-US" sz="4800" dirty="0" smtClean="0"/>
              <a:t>How </a:t>
            </a:r>
            <a:r>
              <a:rPr lang="en-US" sz="4800" dirty="0"/>
              <a:t>could Daniel put the thoughts or concepts of God into his own words if he did not understand what he was writing? </a:t>
            </a:r>
          </a:p>
          <a:p>
            <a:pPr>
              <a:buNone/>
            </a:pPr>
            <a:endParaRPr lang="en-US" sz="4800" dirty="0"/>
          </a:p>
          <a:p>
            <a:pPr>
              <a:buNone/>
            </a:pPr>
            <a:r>
              <a:rPr lang="en-US" sz="4800" dirty="0"/>
              <a:t>  God had to dictate to him every word!!! </a:t>
            </a:r>
          </a:p>
        </p:txBody>
      </p:sp>
      <p:pic>
        <p:nvPicPr>
          <p:cNvPr id="14338" name="Picture 2" descr="C:\Users\Ptr. Daniel White\Desktop\Bible pictures\Daniel &amp; Bab Captvty\scan0008 (2).jpg"/>
          <p:cNvPicPr>
            <a:picLocks noChangeAspect="1" noChangeArrowheads="1"/>
          </p:cNvPicPr>
          <p:nvPr/>
        </p:nvPicPr>
        <p:blipFill>
          <a:blip r:embed="rId3" cstate="print">
            <a:lum contrast="20000"/>
          </a:blip>
          <a:srcRect/>
          <a:stretch>
            <a:fillRect/>
          </a:stretch>
        </p:blipFill>
        <p:spPr bwMode="auto">
          <a:xfrm>
            <a:off x="6529865" y="990601"/>
            <a:ext cx="5662135" cy="4218709"/>
          </a:xfrm>
          <a:prstGeom prst="rect">
            <a:avLst/>
          </a:prstGeom>
          <a:ln>
            <a:noFill/>
          </a:ln>
          <a:effectLst>
            <a:softEdge rad="112500"/>
          </a:effectLst>
        </p:spPr>
      </p:pic>
    </p:spTree>
    <p:extLst>
      <p:ext uri="{BB962C8B-B14F-4D97-AF65-F5344CB8AC3E}">
        <p14:creationId xmlns:p14="http://schemas.microsoft.com/office/powerpoint/2010/main" val="270163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72" y="544945"/>
            <a:ext cx="7472218" cy="5745162"/>
          </a:xfrm>
        </p:spPr>
        <p:txBody>
          <a:bodyPr>
            <a:normAutofit fontScale="90000"/>
          </a:bodyPr>
          <a:lstStyle/>
          <a:p>
            <a:pPr algn="ctr"/>
            <a:r>
              <a:rPr lang="en-US" sz="6000" i="1" dirty="0"/>
              <a:t>“The statutes of the LORD are right, rejoicing the heart: the commandment of the LORD is pure, enlightening the eyes.”</a:t>
            </a:r>
            <a:br>
              <a:rPr lang="en-US" sz="6000" i="1" dirty="0"/>
            </a:br>
            <a:r>
              <a:rPr lang="en-US" sz="6000" i="1" dirty="0"/>
              <a:t> (Psalm 19:8)</a:t>
            </a:r>
          </a:p>
        </p:txBody>
      </p:sp>
      <p:pic>
        <p:nvPicPr>
          <p:cNvPr id="3" name="Picture 2"/>
          <p:cNvPicPr>
            <a:picLocks noChangeAspect="1"/>
          </p:cNvPicPr>
          <p:nvPr/>
        </p:nvPicPr>
        <p:blipFill rotWithShape="1">
          <a:blip r:embed="rId2"/>
          <a:srcRect l="6803" r="16375"/>
          <a:stretch/>
        </p:blipFill>
        <p:spPr>
          <a:xfrm>
            <a:off x="7804728" y="138546"/>
            <a:ext cx="4276436" cy="3712295"/>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297316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27344" cy="6858000"/>
          </a:xfrm>
        </p:spPr>
        <p:txBody>
          <a:bodyPr>
            <a:normAutofit/>
          </a:bodyPr>
          <a:lstStyle/>
          <a:p>
            <a:r>
              <a:rPr lang="en-US" sz="3600" dirty="0" smtClean="0"/>
              <a:t>Jesus </a:t>
            </a:r>
            <a:r>
              <a:rPr lang="en-US" sz="3600" i="1" dirty="0" smtClean="0"/>
              <a:t>– “Sanctify them through thy truth: thy</a:t>
            </a:r>
            <a:r>
              <a:rPr lang="en-US" sz="3600" b="1" i="1" dirty="0" smtClean="0"/>
              <a:t> </a:t>
            </a:r>
            <a:r>
              <a:rPr lang="en-US" sz="3600" b="1" i="1" u="sng" dirty="0" smtClean="0"/>
              <a:t>word</a:t>
            </a:r>
            <a:r>
              <a:rPr lang="en-US" sz="3600" i="1" u="sng" dirty="0" smtClean="0"/>
              <a:t> </a:t>
            </a:r>
            <a:r>
              <a:rPr lang="en-US" sz="3600" i="1" dirty="0" smtClean="0"/>
              <a:t>is truth…” </a:t>
            </a:r>
            <a:endParaRPr lang="en-US" sz="3600" dirty="0" smtClean="0"/>
          </a:p>
          <a:p>
            <a:r>
              <a:rPr lang="en-US" sz="3600" dirty="0" smtClean="0"/>
              <a:t>Isaiah said – </a:t>
            </a:r>
            <a:r>
              <a:rPr lang="en-US" sz="3600" i="1" dirty="0" smtClean="0"/>
              <a:t>“His </a:t>
            </a:r>
            <a:r>
              <a:rPr lang="en-US" sz="3600" b="1" i="1" u="sng" dirty="0" smtClean="0"/>
              <a:t>word</a:t>
            </a:r>
            <a:r>
              <a:rPr lang="en-US" sz="3600" i="1" u="sng" dirty="0" smtClean="0"/>
              <a:t> </a:t>
            </a:r>
            <a:r>
              <a:rPr lang="en-US" sz="3600" i="1" dirty="0" smtClean="0"/>
              <a:t>shall not return unto Him void, but it shall accomplished that which He pleases, and it shall prosper in the thing whereto he sent it…” </a:t>
            </a:r>
            <a:endParaRPr lang="en-US" sz="3600" dirty="0" smtClean="0"/>
          </a:p>
          <a:p>
            <a:r>
              <a:rPr lang="en-US" sz="3600" dirty="0" smtClean="0"/>
              <a:t>Jeremiah said – </a:t>
            </a:r>
            <a:r>
              <a:rPr lang="en-US" sz="3600" i="1" dirty="0" smtClean="0"/>
              <a:t>“Is not my </a:t>
            </a:r>
            <a:r>
              <a:rPr lang="en-US" sz="3600" b="1" i="1" u="sng" dirty="0" smtClean="0"/>
              <a:t>word</a:t>
            </a:r>
            <a:r>
              <a:rPr lang="en-US" sz="3600" b="1" i="1" dirty="0" smtClean="0"/>
              <a:t> </a:t>
            </a:r>
            <a:r>
              <a:rPr lang="en-US" sz="3600" i="1" dirty="0" smtClean="0"/>
              <a:t>like a fire? </a:t>
            </a:r>
            <a:r>
              <a:rPr lang="en-US" sz="3600" i="1" dirty="0" err="1" smtClean="0"/>
              <a:t>Saith</a:t>
            </a:r>
            <a:r>
              <a:rPr lang="en-US" sz="3600" i="1" dirty="0" smtClean="0"/>
              <a:t> the Lord; and like a hammer that </a:t>
            </a:r>
            <a:r>
              <a:rPr lang="en-US" sz="3600" i="1" dirty="0" err="1" smtClean="0"/>
              <a:t>breaketh</a:t>
            </a:r>
            <a:r>
              <a:rPr lang="en-US" sz="3600" i="1" dirty="0" smtClean="0"/>
              <a:t> the rock in pieces…”</a:t>
            </a:r>
            <a:endParaRPr lang="en-US" sz="3600" dirty="0" smtClean="0"/>
          </a:p>
          <a:p>
            <a:r>
              <a:rPr lang="en-US" sz="3600" dirty="0" smtClean="0"/>
              <a:t>David said – </a:t>
            </a:r>
            <a:r>
              <a:rPr lang="en-US" sz="3600" i="1" dirty="0" smtClean="0"/>
              <a:t>“How shall a young man cleanse his way? By taking heed thereto according to thy </a:t>
            </a:r>
            <a:r>
              <a:rPr lang="en-US" sz="3600" b="1" i="1" u="sng" dirty="0" smtClean="0"/>
              <a:t>word</a:t>
            </a:r>
            <a:r>
              <a:rPr lang="en-US" sz="3600" i="1" dirty="0" smtClean="0"/>
              <a:t>…”</a:t>
            </a:r>
            <a:endParaRPr lang="en-US" sz="3600" dirty="0" smtClean="0"/>
          </a:p>
          <a:p>
            <a:r>
              <a:rPr lang="en-US" sz="3600" dirty="0" smtClean="0"/>
              <a:t>Peter said – </a:t>
            </a:r>
            <a:r>
              <a:rPr lang="en-US" sz="3600" i="1" dirty="0" smtClean="0"/>
              <a:t>“As new born babes, desire the sincere milk of the </a:t>
            </a:r>
            <a:r>
              <a:rPr lang="en-US" sz="3600" b="1" i="1" u="sng" dirty="0" smtClean="0"/>
              <a:t>word</a:t>
            </a:r>
            <a:r>
              <a:rPr lang="en-US" sz="3600" b="1" i="1" dirty="0" smtClean="0"/>
              <a:t> </a:t>
            </a:r>
            <a:r>
              <a:rPr lang="en-US" sz="3600" i="1" dirty="0" smtClean="0"/>
              <a:t>that ye may grow thereby…”</a:t>
            </a:r>
            <a:endParaRPr lang="en-US" sz="3600" dirty="0" smtClean="0"/>
          </a:p>
          <a:p>
            <a:r>
              <a:rPr lang="en-US" sz="3600" dirty="0" smtClean="0"/>
              <a:t>Hebrews says </a:t>
            </a:r>
            <a:r>
              <a:rPr lang="en-US" sz="3600" i="1" dirty="0" smtClean="0"/>
              <a:t>– “For the </a:t>
            </a:r>
            <a:r>
              <a:rPr lang="en-US" sz="3600" b="1" i="1" u="sng" dirty="0" smtClean="0"/>
              <a:t>word</a:t>
            </a:r>
            <a:r>
              <a:rPr lang="en-US" sz="3600" i="1" u="sng" dirty="0" smtClean="0"/>
              <a:t> </a:t>
            </a:r>
            <a:r>
              <a:rPr lang="en-US" sz="3600" i="1" dirty="0" smtClean="0"/>
              <a:t>of God is quick and powerful and sharper than any </a:t>
            </a:r>
            <a:r>
              <a:rPr lang="en-US" sz="3600" i="1" dirty="0" err="1" smtClean="0"/>
              <a:t>twoedged</a:t>
            </a:r>
            <a:r>
              <a:rPr lang="en-US" sz="3600" i="1" dirty="0" smtClean="0"/>
              <a:t> sword…”</a:t>
            </a:r>
            <a:endParaRPr lang="en-US" sz="3600" dirty="0" smtClean="0"/>
          </a:p>
          <a:p>
            <a:endParaRPr lang="en-US" sz="3600" dirty="0"/>
          </a:p>
        </p:txBody>
      </p:sp>
    </p:spTree>
    <p:extLst>
      <p:ext uri="{BB962C8B-B14F-4D97-AF65-F5344CB8AC3E}">
        <p14:creationId xmlns:p14="http://schemas.microsoft.com/office/powerpoint/2010/main" val="1132309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04801"/>
            <a:ext cx="9144000" cy="1905000"/>
          </a:xfrm>
        </p:spPr>
        <p:txBody>
          <a:bodyPr>
            <a:normAutofit/>
          </a:bodyPr>
          <a:lstStyle/>
          <a:p>
            <a:pPr algn="ctr">
              <a:buNone/>
            </a:pPr>
            <a:r>
              <a:rPr lang="en-US" sz="4000" b="1" i="1" dirty="0"/>
              <a:t>“All (plenary) Scripture (verbal) is given by inspiration of God…”</a:t>
            </a:r>
            <a:endParaRPr lang="en-US" sz="4000" dirty="0"/>
          </a:p>
        </p:txBody>
      </p:sp>
      <p:pic>
        <p:nvPicPr>
          <p:cNvPr id="15363" name="Picture 3"/>
          <p:cNvPicPr>
            <a:picLocks noChangeAspect="1" noChangeArrowheads="1"/>
          </p:cNvPicPr>
          <p:nvPr/>
        </p:nvPicPr>
        <p:blipFill>
          <a:blip r:embed="rId3" cstate="print"/>
          <a:srcRect/>
          <a:stretch>
            <a:fillRect/>
          </a:stretch>
        </p:blipFill>
        <p:spPr bwMode="auto">
          <a:xfrm>
            <a:off x="3505200" y="1981201"/>
            <a:ext cx="4988668" cy="4551305"/>
          </a:xfrm>
          <a:prstGeom prst="rect">
            <a:avLst/>
          </a:prstGeom>
          <a:noFill/>
          <a:ln w="9525">
            <a:noFill/>
            <a:miter lim="800000"/>
            <a:headEnd/>
            <a:tailEnd/>
          </a:ln>
        </p:spPr>
      </p:pic>
    </p:spTree>
    <p:extLst>
      <p:ext uri="{BB962C8B-B14F-4D97-AF65-F5344CB8AC3E}">
        <p14:creationId xmlns:p14="http://schemas.microsoft.com/office/powerpoint/2010/main" val="2530974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0"/>
            <a:ext cx="8229600" cy="1417638"/>
          </a:xfrm>
        </p:spPr>
        <p:txBody>
          <a:bodyPr>
            <a:normAutofit/>
          </a:bodyPr>
          <a:lstStyle/>
          <a:p>
            <a:pPr algn="ctr"/>
            <a:r>
              <a:rPr lang="en-US" sz="4800" b="1" i="1" dirty="0">
                <a:solidFill>
                  <a:srgbClr val="FFFF00"/>
                </a:solidFill>
              </a:rPr>
              <a:t>Inspiration</a:t>
            </a:r>
          </a:p>
        </p:txBody>
      </p:sp>
      <p:sp>
        <p:nvSpPr>
          <p:cNvPr id="4" name="Content Placeholder 3"/>
          <p:cNvSpPr>
            <a:spLocks noGrp="1"/>
          </p:cNvSpPr>
          <p:nvPr>
            <p:ph idx="1"/>
          </p:nvPr>
        </p:nvSpPr>
        <p:spPr>
          <a:xfrm>
            <a:off x="0" y="1600200"/>
            <a:ext cx="12081164" cy="5257800"/>
          </a:xfrm>
        </p:spPr>
        <p:txBody>
          <a:bodyPr>
            <a:normAutofit/>
          </a:bodyPr>
          <a:lstStyle/>
          <a:p>
            <a:pPr>
              <a:buNone/>
            </a:pPr>
            <a:r>
              <a:rPr lang="en-US" sz="4000" dirty="0"/>
              <a:t>  </a:t>
            </a:r>
            <a:r>
              <a:rPr lang="en-US" sz="4000" dirty="0" smtClean="0"/>
              <a:t>Literally</a:t>
            </a:r>
            <a:r>
              <a:rPr lang="en-US" sz="4000" dirty="0"/>
              <a:t>, it means “God-breathed” and expresses the concept of exhalation by God. </a:t>
            </a:r>
            <a:endParaRPr lang="en-US" sz="4000" dirty="0" smtClean="0"/>
          </a:p>
          <a:p>
            <a:pPr>
              <a:buNone/>
            </a:pPr>
            <a:endParaRPr lang="en-US" sz="4000" dirty="0"/>
          </a:p>
          <a:p>
            <a:pPr>
              <a:buNone/>
            </a:pPr>
            <a:r>
              <a:rPr lang="en-US" sz="4000" dirty="0" smtClean="0"/>
              <a:t>  More </a:t>
            </a:r>
            <a:r>
              <a:rPr lang="en-US" sz="4000" dirty="0"/>
              <a:t>accurately, it emphasizes that Scripture is the product of the breath of God. </a:t>
            </a:r>
            <a:endParaRPr lang="en-US" sz="4000" dirty="0" smtClean="0"/>
          </a:p>
          <a:p>
            <a:pPr>
              <a:buNone/>
            </a:pPr>
            <a:endParaRPr lang="en-US" sz="4000" dirty="0" smtClean="0"/>
          </a:p>
          <a:p>
            <a:pPr>
              <a:buNone/>
            </a:pPr>
            <a:r>
              <a:rPr lang="en-US" sz="4000" dirty="0" smtClean="0"/>
              <a:t> The </a:t>
            </a:r>
            <a:r>
              <a:rPr lang="en-US" sz="4000" dirty="0"/>
              <a:t>Scriptures are not something breathed into by God, rather, the Scriptures have been breathed out by God.</a:t>
            </a:r>
          </a:p>
        </p:txBody>
      </p:sp>
    </p:spTree>
    <p:extLst>
      <p:ext uri="{BB962C8B-B14F-4D97-AF65-F5344CB8AC3E}">
        <p14:creationId xmlns:p14="http://schemas.microsoft.com/office/powerpoint/2010/main" val="2144096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91" y="0"/>
            <a:ext cx="11656291" cy="6629400"/>
          </a:xfrm>
        </p:spPr>
        <p:txBody>
          <a:bodyPr>
            <a:normAutofit/>
          </a:bodyPr>
          <a:lstStyle/>
          <a:p>
            <a:pPr algn="ctr"/>
            <a:r>
              <a:rPr lang="en-US" sz="6000" i="1" dirty="0"/>
              <a:t>“And the LORD God formed man of the dust of the ground, and breathed into his nostrils the breath of life; and man became a living soul.” (Gen. 2:7)</a:t>
            </a:r>
          </a:p>
        </p:txBody>
      </p:sp>
    </p:spTree>
    <p:extLst>
      <p:ext uri="{BB962C8B-B14F-4D97-AF65-F5344CB8AC3E}">
        <p14:creationId xmlns:p14="http://schemas.microsoft.com/office/powerpoint/2010/main" val="1762109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effectLst>
                  <a:glow rad="101600">
                    <a:schemeClr val="tx1">
                      <a:alpha val="60000"/>
                    </a:schemeClr>
                  </a:glow>
                </a:effectLst>
              </a:rPr>
              <a:t>Satan sows tares among God’s wheat</a:t>
            </a:r>
            <a:br>
              <a:rPr lang="en-US" b="1" dirty="0" smtClean="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3534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ylPReIHsef5z_z_55MSjlgR9JxY9_VZAYZc6jv0DbInJPVvoo"/>
          <p:cNvPicPr>
            <a:picLocks noChangeAspect="1" noChangeArrowheads="1"/>
          </p:cNvPicPr>
          <p:nvPr/>
        </p:nvPicPr>
        <p:blipFill>
          <a:blip r:embed="rId2" cstate="print">
            <a:lum contrast="20000"/>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419298" y="1"/>
            <a:ext cx="9248702" cy="6858000"/>
          </a:xfrm>
          <a:prstGeom prst="rect">
            <a:avLst/>
          </a:prstGeom>
          <a:ln>
            <a:noFill/>
          </a:ln>
          <a:effectLst>
            <a:softEdge rad="112500"/>
          </a:effectLst>
        </p:spPr>
      </p:pic>
    </p:spTree>
    <p:extLst>
      <p:ext uri="{BB962C8B-B14F-4D97-AF65-F5344CB8AC3E}">
        <p14:creationId xmlns:p14="http://schemas.microsoft.com/office/powerpoint/2010/main" val="390429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tillhecomes.org/wp-content/uploads/2011/07/2_timothy_3_16.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pic>
        <p:nvPicPr>
          <p:cNvPr id="105476" name="Picture 4" descr="http://www.fbctlh.org/clientimages/46231/youngadults/inspiration.jpg"/>
          <p:cNvPicPr>
            <a:picLocks noChangeAspect="1" noChangeArrowheads="1"/>
          </p:cNvPicPr>
          <p:nvPr/>
        </p:nvPicPr>
        <p:blipFill>
          <a:blip r:embed="rId3" cstate="print"/>
          <a:srcRect/>
          <a:stretch>
            <a:fillRect/>
          </a:stretch>
        </p:blipFill>
        <p:spPr bwMode="auto">
          <a:xfrm>
            <a:off x="1905001" y="2971801"/>
            <a:ext cx="3743325" cy="3743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5478" name="Picture 6" descr="http://1.bp.blogspot.com/_2mHAu_9hI8w/TDmxHvULQmI/AAAAAAAABXA/xLmZhOkCwps/s400/holy_spirit1-768162.jpg"/>
          <p:cNvPicPr>
            <a:picLocks noChangeAspect="1" noChangeArrowheads="1"/>
          </p:cNvPicPr>
          <p:nvPr/>
        </p:nvPicPr>
        <p:blipFill>
          <a:blip r:embed="rId4" cstate="print">
            <a:lum bright="-10000" contrast="30000"/>
          </a:blip>
          <a:srcRect/>
          <a:stretch>
            <a:fillRect/>
          </a:stretch>
        </p:blipFill>
        <p:spPr bwMode="auto">
          <a:xfrm>
            <a:off x="6324601" y="457200"/>
            <a:ext cx="3733799"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3599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fade">
                                      <p:cBhvr>
                                        <p:cTn id="7" dur="2000"/>
                                        <p:tgtEl>
                                          <p:spTgt spid="1054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476"/>
                                        </p:tgtEl>
                                        <p:attrNameLst>
                                          <p:attrName>style.visibility</p:attrName>
                                        </p:attrNameLst>
                                      </p:cBhvr>
                                      <p:to>
                                        <p:strVal val="visible"/>
                                      </p:to>
                                    </p:set>
                                    <p:animEffect transition="in" filter="fade">
                                      <p:cBhvr>
                                        <p:cTn id="12" dur="20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4.bp.blogspot.com/-m7ZbWfVBgiI/UBYKDe0sFtI/AAAAAAAAFLg/bPNaT6ErwQI/s1600/Gods_word.jpg"/>
          <p:cNvPicPr>
            <a:picLocks noChangeAspect="1" noChangeArrowheads="1"/>
          </p:cNvPicPr>
          <p:nvPr/>
        </p:nvPicPr>
        <p:blipFill>
          <a:blip r:embed="rId2" cstate="print"/>
          <a:srcRect/>
          <a:stretch>
            <a:fillRect/>
          </a:stretch>
        </p:blipFill>
        <p:spPr bwMode="auto">
          <a:xfrm>
            <a:off x="990600" y="0"/>
            <a:ext cx="10295726" cy="6858000"/>
          </a:xfrm>
          <a:prstGeom prst="rect">
            <a:avLst/>
          </a:prstGeom>
          <a:noFill/>
        </p:spPr>
      </p:pic>
    </p:spTree>
    <p:extLst>
      <p:ext uri="{BB962C8B-B14F-4D97-AF65-F5344CB8AC3E}">
        <p14:creationId xmlns:p14="http://schemas.microsoft.com/office/powerpoint/2010/main" val="99464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798"/>
            <a:ext cx="10515600" cy="1325563"/>
          </a:xfrm>
        </p:spPr>
        <p:txBody>
          <a:bodyPr/>
          <a:lstStyle/>
          <a:p>
            <a:pPr algn="ctr"/>
            <a:r>
              <a:rPr lang="en-US" b="1" i="1" dirty="0" smtClean="0">
                <a:solidFill>
                  <a:srgbClr val="FFFF00"/>
                </a:solidFill>
              </a:rPr>
              <a:t>Is inspiration still going on today? </a:t>
            </a:r>
            <a:endParaRPr lang="en-US" dirty="0">
              <a:solidFill>
                <a:srgbClr val="FFFF00"/>
              </a:solidFill>
            </a:endParaRPr>
          </a:p>
        </p:txBody>
      </p:sp>
      <p:sp>
        <p:nvSpPr>
          <p:cNvPr id="3" name="Content Placeholder 2"/>
          <p:cNvSpPr>
            <a:spLocks noGrp="1"/>
          </p:cNvSpPr>
          <p:nvPr>
            <p:ph idx="1"/>
          </p:nvPr>
        </p:nvSpPr>
        <p:spPr>
          <a:xfrm>
            <a:off x="591127" y="1747981"/>
            <a:ext cx="11037455" cy="5257800"/>
          </a:xfrm>
        </p:spPr>
        <p:txBody>
          <a:bodyPr>
            <a:normAutofit/>
          </a:bodyPr>
          <a:lstStyle/>
          <a:p>
            <a:pPr algn="ctr">
              <a:buNone/>
            </a:pPr>
            <a:r>
              <a:rPr lang="en-US" sz="4000" i="1" dirty="0"/>
              <a:t>   “Thou </a:t>
            </a:r>
            <a:r>
              <a:rPr lang="en-US" sz="4000" i="1" dirty="0" err="1"/>
              <a:t>shalt</a:t>
            </a:r>
            <a:r>
              <a:rPr lang="en-US" sz="4000" i="1" dirty="0"/>
              <a:t> not add thereto nor diminish from it…add thou not unto his words…if any man shall add unto these things, God shall add unto him the plagues that are written in this book. And if any man shall </a:t>
            </a:r>
            <a:r>
              <a:rPr lang="en-US" sz="4000" i="1" dirty="0" err="1"/>
              <a:t>tak</a:t>
            </a:r>
            <a:r>
              <a:rPr lang="en-US" sz="4000" i="1" dirty="0"/>
              <a:t> away from the words of the book of this prophecy, God shall take away his part out of the book of life and out of the holy city from the things which are written in this book…”</a:t>
            </a:r>
            <a:endParaRPr lang="en-US" sz="4000" dirty="0"/>
          </a:p>
          <a:p>
            <a:pPr algn="ctr"/>
            <a:endParaRPr lang="en-US" sz="4000" dirty="0"/>
          </a:p>
        </p:txBody>
      </p:sp>
    </p:spTree>
    <p:extLst>
      <p:ext uri="{BB962C8B-B14F-4D97-AF65-F5344CB8AC3E}">
        <p14:creationId xmlns:p14="http://schemas.microsoft.com/office/powerpoint/2010/main" val="158019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5" y="228600"/>
            <a:ext cx="12025745" cy="6629400"/>
          </a:xfrm>
        </p:spPr>
        <p:txBody>
          <a:bodyPr>
            <a:normAutofit/>
          </a:bodyPr>
          <a:lstStyle/>
          <a:p>
            <a:r>
              <a:rPr lang="en-US" sz="4000" dirty="0"/>
              <a:t>Liberals – take away from the Word of God</a:t>
            </a:r>
          </a:p>
          <a:p>
            <a:r>
              <a:rPr lang="en-US" sz="4000" dirty="0"/>
              <a:t>Legalist – add to the Word of God</a:t>
            </a:r>
          </a:p>
          <a:p>
            <a:r>
              <a:rPr lang="en-US" sz="4000" dirty="0"/>
              <a:t>Literalist – accept the Word of </a:t>
            </a:r>
            <a:r>
              <a:rPr lang="en-US" sz="4000" dirty="0" smtClean="0"/>
              <a:t>God as the Word of God</a:t>
            </a:r>
            <a:endParaRPr lang="en-US" sz="4000" dirty="0"/>
          </a:p>
          <a:p>
            <a:r>
              <a:rPr lang="en-US" sz="4000" dirty="0"/>
              <a:t>Satan’s attack has always been and always will be against the Word of God. </a:t>
            </a:r>
            <a:endParaRPr lang="en-US" sz="4000" dirty="0" smtClean="0"/>
          </a:p>
          <a:p>
            <a:r>
              <a:rPr lang="en-US" sz="4000" dirty="0" smtClean="0"/>
              <a:t>He </a:t>
            </a:r>
            <a:r>
              <a:rPr lang="en-US" sz="4000" dirty="0"/>
              <a:t>wants us to believe that we do not possess the very words of God  – </a:t>
            </a:r>
            <a:r>
              <a:rPr lang="en-US" sz="4000" i="1" dirty="0"/>
              <a:t>“Yea hath God said…ye shall not surely die…”</a:t>
            </a:r>
          </a:p>
          <a:p>
            <a:r>
              <a:rPr lang="en-US" sz="4000" dirty="0"/>
              <a:t>We have the Word of God – </a:t>
            </a:r>
            <a:r>
              <a:rPr lang="en-US" sz="4000" i="1" dirty="0"/>
              <a:t>“More sure word of prophecy” (See II Peter 1:16-21)</a:t>
            </a:r>
            <a:endParaRPr lang="en-US" sz="4000" dirty="0"/>
          </a:p>
          <a:p>
            <a:pPr>
              <a:buNone/>
            </a:pPr>
            <a:endParaRPr lang="en-US" sz="4000" dirty="0"/>
          </a:p>
        </p:txBody>
      </p:sp>
    </p:spTree>
    <p:extLst>
      <p:ext uri="{BB962C8B-B14F-4D97-AF65-F5344CB8AC3E}">
        <p14:creationId xmlns:p14="http://schemas.microsoft.com/office/powerpoint/2010/main" val="2792108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983"/>
            <a:ext cx="12192000" cy="1143000"/>
          </a:xfrm>
        </p:spPr>
        <p:txBody>
          <a:bodyPr>
            <a:noAutofit/>
          </a:bodyPr>
          <a:lstStyle/>
          <a:p>
            <a:pPr algn="ctr"/>
            <a:r>
              <a:rPr lang="en-US" sz="4000" i="1" dirty="0">
                <a:solidFill>
                  <a:srgbClr val="FFFF00"/>
                </a:solidFill>
              </a:rPr>
              <a:t>“We have also a more sure word of prophecy; whereunto ye do well that ye take heed, as unto a light that </a:t>
            </a:r>
            <a:r>
              <a:rPr lang="en-US" sz="4000" i="1" dirty="0" smtClean="0">
                <a:solidFill>
                  <a:srgbClr val="FFFF00"/>
                </a:solidFill>
              </a:rPr>
              <a:t/>
            </a:r>
            <a:br>
              <a:rPr lang="en-US" sz="4000" i="1" dirty="0" smtClean="0">
                <a:solidFill>
                  <a:srgbClr val="FFFF00"/>
                </a:solidFill>
              </a:rPr>
            </a:br>
            <a:r>
              <a:rPr lang="en-US" sz="4000" i="1" dirty="0" err="1" smtClean="0">
                <a:solidFill>
                  <a:srgbClr val="FFFF00"/>
                </a:solidFill>
              </a:rPr>
              <a:t>shineth</a:t>
            </a:r>
            <a:r>
              <a:rPr lang="en-US" sz="4000" i="1" dirty="0" smtClean="0">
                <a:solidFill>
                  <a:srgbClr val="FFFF00"/>
                </a:solidFill>
              </a:rPr>
              <a:t> </a:t>
            </a:r>
            <a:r>
              <a:rPr lang="en-US" sz="4000" i="1" dirty="0">
                <a:solidFill>
                  <a:srgbClr val="FFFF00"/>
                </a:solidFill>
              </a:rPr>
              <a:t>in a dark place.”</a:t>
            </a:r>
          </a:p>
        </p:txBody>
      </p:sp>
      <p:sp>
        <p:nvSpPr>
          <p:cNvPr id="3" name="Content Placeholder 2"/>
          <p:cNvSpPr>
            <a:spLocks noGrp="1"/>
          </p:cNvSpPr>
          <p:nvPr>
            <p:ph idx="1"/>
          </p:nvPr>
        </p:nvSpPr>
        <p:spPr>
          <a:xfrm>
            <a:off x="193964" y="1667164"/>
            <a:ext cx="9970655" cy="5029200"/>
          </a:xfrm>
        </p:spPr>
        <p:txBody>
          <a:bodyPr>
            <a:noAutofit/>
          </a:bodyPr>
          <a:lstStyle/>
          <a:p>
            <a:r>
              <a:rPr lang="en-US" sz="3200" b="1" dirty="0" smtClean="0"/>
              <a:t>The word "sure"</a:t>
            </a:r>
            <a:r>
              <a:rPr lang="en-US" sz="3200" dirty="0" smtClean="0"/>
              <a:t> </a:t>
            </a:r>
          </a:p>
          <a:p>
            <a:r>
              <a:rPr lang="en-US" sz="3200" dirty="0" smtClean="0"/>
              <a:t>confident in what one thinks or knows</a:t>
            </a:r>
          </a:p>
          <a:p>
            <a:r>
              <a:rPr lang="en-US" sz="3200" dirty="0" smtClean="0"/>
              <a:t>having no doubt that one is right </a:t>
            </a:r>
          </a:p>
          <a:p>
            <a:r>
              <a:rPr lang="en-US" sz="3200" dirty="0" smtClean="0"/>
              <a:t>free from doubt as to the reliability</a:t>
            </a:r>
          </a:p>
          <a:p>
            <a:r>
              <a:rPr lang="en-US" sz="3200" dirty="0" smtClean="0"/>
              <a:t>convinced</a:t>
            </a:r>
          </a:p>
          <a:p>
            <a:r>
              <a:rPr lang="en-US" sz="3200" dirty="0" smtClean="0"/>
              <a:t>fully persuaded </a:t>
            </a:r>
          </a:p>
          <a:p>
            <a:r>
              <a:rPr lang="en-US" sz="3200" dirty="0" smtClean="0"/>
              <a:t>positive</a:t>
            </a:r>
          </a:p>
          <a:p>
            <a:r>
              <a:rPr lang="en-US" sz="3200" dirty="0" smtClean="0"/>
              <a:t>assured </a:t>
            </a:r>
          </a:p>
          <a:p>
            <a:r>
              <a:rPr lang="en-US" sz="3200" dirty="0" smtClean="0"/>
              <a:t>certain beyond question </a:t>
            </a:r>
            <a:endParaRPr lang="en-US" sz="3200" dirty="0"/>
          </a:p>
        </p:txBody>
      </p:sp>
      <p:pic>
        <p:nvPicPr>
          <p:cNvPr id="1026" name="Picture 2" descr="http://farm5.static.flickr.com/4068/4335840947_14026b2da5.jpg"/>
          <p:cNvPicPr>
            <a:picLocks noChangeAspect="1" noChangeArrowheads="1"/>
          </p:cNvPicPr>
          <p:nvPr/>
        </p:nvPicPr>
        <p:blipFill>
          <a:blip r:embed="rId2" cstate="print"/>
          <a:srcRect/>
          <a:stretch>
            <a:fillRect/>
          </a:stretch>
        </p:blipFill>
        <p:spPr bwMode="auto">
          <a:xfrm>
            <a:off x="7181972" y="3426691"/>
            <a:ext cx="4410778" cy="2946400"/>
          </a:xfrm>
          <a:prstGeom prst="rect">
            <a:avLst/>
          </a:prstGeom>
          <a:noFill/>
        </p:spPr>
      </p:pic>
    </p:spTree>
    <p:extLst>
      <p:ext uri="{BB962C8B-B14F-4D97-AF65-F5344CB8AC3E}">
        <p14:creationId xmlns:p14="http://schemas.microsoft.com/office/powerpoint/2010/main" val="2072529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9" y="116958"/>
            <a:ext cx="12277060" cy="1447800"/>
          </a:xfrm>
        </p:spPr>
        <p:txBody>
          <a:bodyPr>
            <a:noAutofit/>
          </a:bodyPr>
          <a:lstStyle/>
          <a:p>
            <a:pPr algn="ctr"/>
            <a:r>
              <a:rPr lang="en-US" sz="4000" b="1" dirty="0">
                <a:solidFill>
                  <a:srgbClr val="FFFF00"/>
                </a:solidFill>
              </a:rPr>
              <a:t>God has promised to preserve </a:t>
            </a:r>
            <a:r>
              <a:rPr lang="en-US" sz="4000" b="1" dirty="0" smtClean="0">
                <a:solidFill>
                  <a:srgbClr val="FFFF00"/>
                </a:solidFill>
              </a:rPr>
              <a:t>His </a:t>
            </a:r>
            <a:r>
              <a:rPr lang="en-US" sz="4000" b="1" dirty="0">
                <a:solidFill>
                  <a:srgbClr val="FFFF00"/>
                </a:solidFill>
              </a:rPr>
              <a:t>W</a:t>
            </a:r>
            <a:r>
              <a:rPr lang="en-US" sz="4000" b="1" dirty="0" smtClean="0">
                <a:solidFill>
                  <a:srgbClr val="FFFF00"/>
                </a:solidFill>
              </a:rPr>
              <a:t>ord </a:t>
            </a:r>
            <a:r>
              <a:rPr lang="en-US" sz="4000" b="1" dirty="0">
                <a:solidFill>
                  <a:srgbClr val="FFFF00"/>
                </a:solidFill>
              </a:rPr>
              <a:t>for all generations?</a:t>
            </a:r>
            <a:r>
              <a:rPr lang="en-US" sz="4000" dirty="0">
                <a:solidFill>
                  <a:srgbClr val="FFFF00"/>
                </a:solidFill>
              </a:rPr>
              <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120073" y="1263073"/>
            <a:ext cx="11914909" cy="5410200"/>
          </a:xfrm>
        </p:spPr>
        <p:txBody>
          <a:bodyPr>
            <a:noAutofit/>
          </a:bodyPr>
          <a:lstStyle/>
          <a:p>
            <a:pPr lvl="0"/>
            <a:r>
              <a:rPr lang="en-US" sz="3600" dirty="0" smtClean="0"/>
              <a:t>What does the Bible say about preservation – </a:t>
            </a:r>
            <a:r>
              <a:rPr lang="en-US" sz="3600" i="1" dirty="0" smtClean="0"/>
              <a:t>Ps. 12:6-7; 33:11; 100:5; 119:89;  Isa. 40:8 I Peter 1:25</a:t>
            </a:r>
            <a:endParaRPr lang="en-US" sz="3600" dirty="0" smtClean="0"/>
          </a:p>
          <a:p>
            <a:r>
              <a:rPr lang="en-US" sz="3600" i="1" dirty="0" smtClean="0"/>
              <a:t>“The words of the Lord are pure words: as silver tried in a furnace of earth, purified seven times. Thou </a:t>
            </a:r>
            <a:r>
              <a:rPr lang="en-US" sz="3600" i="1" dirty="0" err="1" smtClean="0"/>
              <a:t>shalt</a:t>
            </a:r>
            <a:r>
              <a:rPr lang="en-US" sz="3600" i="1" dirty="0" smtClean="0"/>
              <a:t> keep them, O Lord, thou </a:t>
            </a:r>
            <a:r>
              <a:rPr lang="en-US" sz="3600" i="1" dirty="0" err="1" smtClean="0"/>
              <a:t>shalt</a:t>
            </a:r>
            <a:r>
              <a:rPr lang="en-US" sz="3600" i="1" dirty="0" smtClean="0"/>
              <a:t> preserve them from this generation forever…The counsel of the Lord </a:t>
            </a:r>
            <a:r>
              <a:rPr lang="en-US" sz="3600" i="1" dirty="0" err="1" smtClean="0"/>
              <a:t>standeth</a:t>
            </a:r>
            <a:r>
              <a:rPr lang="en-US" sz="3600" i="1" dirty="0" smtClean="0"/>
              <a:t> forever, the thoughts of his heart to all generations…His truth </a:t>
            </a:r>
            <a:r>
              <a:rPr lang="en-US" sz="3600" i="1" dirty="0" err="1" smtClean="0"/>
              <a:t>endureth</a:t>
            </a:r>
            <a:r>
              <a:rPr lang="en-US" sz="3600" i="1" dirty="0" smtClean="0"/>
              <a:t> to all generations…forever, O Lord, thy word is settled in heaven, thy faithfulness is unto all generations…The grass </a:t>
            </a:r>
            <a:r>
              <a:rPr lang="en-US" sz="3600" i="1" dirty="0" err="1" smtClean="0"/>
              <a:t>withereth</a:t>
            </a:r>
            <a:r>
              <a:rPr lang="en-US" sz="3600" i="1" dirty="0" smtClean="0"/>
              <a:t>, the flower </a:t>
            </a:r>
            <a:r>
              <a:rPr lang="en-US" sz="3600" i="1" dirty="0" err="1" smtClean="0"/>
              <a:t>fadeth</a:t>
            </a:r>
            <a:r>
              <a:rPr lang="en-US" sz="3600" i="1" dirty="0" smtClean="0"/>
              <a:t>, but the word of our God shall stand forever…but the word of the Lord </a:t>
            </a:r>
            <a:r>
              <a:rPr lang="en-US" sz="3600" i="1" dirty="0" err="1" smtClean="0"/>
              <a:t>endureth</a:t>
            </a:r>
            <a:r>
              <a:rPr lang="en-US" sz="3600" i="1" dirty="0" smtClean="0"/>
              <a:t> forever…”</a:t>
            </a:r>
            <a:endParaRPr lang="en-US" sz="3600" dirty="0" smtClean="0"/>
          </a:p>
          <a:p>
            <a:endParaRPr lang="en-US" sz="3600" dirty="0"/>
          </a:p>
        </p:txBody>
      </p:sp>
    </p:spTree>
    <p:extLst>
      <p:ext uri="{BB962C8B-B14F-4D97-AF65-F5344CB8AC3E}">
        <p14:creationId xmlns:p14="http://schemas.microsoft.com/office/powerpoint/2010/main" val="194119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6" name="Picture 8" descr="http://www.tillhecomes.org/wp-content/uploads/2011/08/papyrus-570x371.jpg"/>
          <p:cNvPicPr>
            <a:picLocks noChangeAspect="1" noChangeArrowheads="1"/>
          </p:cNvPicPr>
          <p:nvPr/>
        </p:nvPicPr>
        <p:blipFill>
          <a:blip r:embed="rId2" cstate="print"/>
          <a:srcRect/>
          <a:stretch>
            <a:fillRect/>
          </a:stretch>
        </p:blipFill>
        <p:spPr bwMode="auto">
          <a:xfrm>
            <a:off x="1514963" y="76200"/>
            <a:ext cx="9248747" cy="6019800"/>
          </a:xfrm>
          <a:prstGeom prst="rect">
            <a:avLst/>
          </a:prstGeom>
          <a:noFill/>
        </p:spPr>
      </p:pic>
      <p:sp>
        <p:nvSpPr>
          <p:cNvPr id="2" name="Title 1"/>
          <p:cNvSpPr>
            <a:spLocks noGrp="1"/>
          </p:cNvSpPr>
          <p:nvPr>
            <p:ph type="title"/>
          </p:nvPr>
        </p:nvSpPr>
        <p:spPr>
          <a:xfrm>
            <a:off x="1981200" y="274638"/>
            <a:ext cx="8229600" cy="3154362"/>
          </a:xfrm>
        </p:spPr>
        <p:txBody>
          <a:bodyPr>
            <a:normAutofit/>
            <a:scene3d>
              <a:camera prst="orthographicFront"/>
              <a:lightRig rig="threePt" dir="t"/>
            </a:scene3d>
            <a:sp3d extrusionH="57150">
              <a:bevelT w="38100" h="38100" prst="convex"/>
            </a:sp3d>
          </a:bodyPr>
          <a:lstStyle/>
          <a:p>
            <a:pPr algn="ctr"/>
            <a:r>
              <a:rPr lang="en-US" sz="6000" b="1" i="1" dirty="0">
                <a:solidFill>
                  <a:schemeClr val="bg2">
                    <a:lumMod val="75000"/>
                  </a:schemeClr>
                </a:solidFill>
                <a:effectLst>
                  <a:glow rad="101600">
                    <a:schemeClr val="tx1">
                      <a:alpha val="60000"/>
                    </a:schemeClr>
                  </a:glow>
                </a:effectLst>
              </a:rPr>
              <a:t>You can’t have Preservation </a:t>
            </a:r>
            <a:br>
              <a:rPr lang="en-US" sz="6000" b="1" i="1" dirty="0">
                <a:solidFill>
                  <a:schemeClr val="bg2">
                    <a:lumMod val="75000"/>
                  </a:schemeClr>
                </a:solidFill>
                <a:effectLst>
                  <a:glow rad="101600">
                    <a:schemeClr val="tx1">
                      <a:alpha val="60000"/>
                    </a:schemeClr>
                  </a:glow>
                </a:effectLst>
              </a:rPr>
            </a:br>
            <a:r>
              <a:rPr lang="en-US" sz="6000" b="1" i="1" dirty="0">
                <a:solidFill>
                  <a:schemeClr val="bg2">
                    <a:lumMod val="75000"/>
                  </a:schemeClr>
                </a:solidFill>
                <a:effectLst>
                  <a:glow rad="101600">
                    <a:schemeClr val="tx1">
                      <a:alpha val="60000"/>
                    </a:schemeClr>
                  </a:glow>
                </a:effectLst>
              </a:rPr>
              <a:t>without Inspiration</a:t>
            </a:r>
          </a:p>
        </p:txBody>
      </p:sp>
      <p:pic>
        <p:nvPicPr>
          <p:cNvPr id="99330" name="Picture 2" descr="http://3.bp.blogspot.com/_hokm34FwhUU/SwpIGfaR5-I/AAAAAAAAATw/4quZCvYtvS4/s1600/iStock_000009588296Medium.jpg"/>
          <p:cNvPicPr>
            <a:picLocks noChangeAspect="1" noChangeArrowheads="1"/>
          </p:cNvPicPr>
          <p:nvPr/>
        </p:nvPicPr>
        <p:blipFill>
          <a:blip r:embed="rId3" cstate="print"/>
          <a:srcRect/>
          <a:stretch>
            <a:fillRect/>
          </a:stretch>
        </p:blipFill>
        <p:spPr bwMode="auto">
          <a:xfrm rot="21307024">
            <a:off x="1306220" y="4783767"/>
            <a:ext cx="3278436" cy="2184444"/>
          </a:xfrm>
          <a:prstGeom prst="rect">
            <a:avLst/>
          </a:prstGeom>
          <a:ln>
            <a:noFill/>
          </a:ln>
          <a:effectLst>
            <a:softEdge rad="112500"/>
          </a:effectLst>
        </p:spPr>
      </p:pic>
      <p:sp>
        <p:nvSpPr>
          <p:cNvPr id="12289" name="Rectangle 1"/>
          <p:cNvSpPr>
            <a:spLocks noChangeArrowheads="1"/>
          </p:cNvSpPr>
          <p:nvPr/>
        </p:nvSpPr>
        <p:spPr bwMode="auto">
          <a:xfrm>
            <a:off x="1600200" y="5169602"/>
            <a:ext cx="2590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Original Autographs</a:t>
            </a:r>
            <a:endParaRPr lang="en-US" sz="3600" i="1" dirty="0">
              <a:effectLst>
                <a:glow rad="101600">
                  <a:schemeClr val="bg1">
                    <a:alpha val="60000"/>
                  </a:schemeClr>
                </a:glow>
              </a:effectLst>
              <a:latin typeface="Arial" pitchFamily="34" charset="0"/>
              <a:cs typeface="Arial" pitchFamily="34" charset="0"/>
            </a:endParaRPr>
          </a:p>
        </p:txBody>
      </p:sp>
      <p:pic>
        <p:nvPicPr>
          <p:cNvPr id="12291" name="Picture 3" descr="http://www.tibettoursguide.com/upload/tourlist/201204/201204130106558448954788.jpg"/>
          <p:cNvPicPr>
            <a:picLocks noChangeAspect="1" noChangeArrowheads="1"/>
          </p:cNvPicPr>
          <p:nvPr/>
        </p:nvPicPr>
        <p:blipFill>
          <a:blip r:embed="rId4" cstate="print"/>
          <a:srcRect/>
          <a:stretch>
            <a:fillRect/>
          </a:stretch>
        </p:blipFill>
        <p:spPr bwMode="auto">
          <a:xfrm rot="388562">
            <a:off x="4297997" y="4728438"/>
            <a:ext cx="2890625" cy="2060830"/>
          </a:xfrm>
          <a:prstGeom prst="rect">
            <a:avLst/>
          </a:prstGeom>
          <a:ln>
            <a:noFill/>
          </a:ln>
          <a:effectLst>
            <a:softEdge rad="112500"/>
          </a:effectLst>
        </p:spPr>
      </p:pic>
      <p:pic>
        <p:nvPicPr>
          <p:cNvPr id="99332" name="Picture 4" descr="http://4.bp.blogspot.com/-yahuz6gMROY/T6sF9CwHBGI/AAAAAAAAAIc/Y5M2JCSQ15k/s1600/greek.jpg"/>
          <p:cNvPicPr>
            <a:picLocks noChangeAspect="1" noChangeArrowheads="1"/>
          </p:cNvPicPr>
          <p:nvPr/>
        </p:nvPicPr>
        <p:blipFill>
          <a:blip r:embed="rId5" cstate="print"/>
          <a:srcRect/>
          <a:stretch>
            <a:fillRect/>
          </a:stretch>
        </p:blipFill>
        <p:spPr bwMode="auto">
          <a:xfrm rot="21388534">
            <a:off x="6477001" y="4800600"/>
            <a:ext cx="2743199" cy="2057400"/>
          </a:xfrm>
          <a:prstGeom prst="rect">
            <a:avLst/>
          </a:prstGeom>
          <a:ln>
            <a:noFill/>
          </a:ln>
          <a:effectLst>
            <a:softEdge rad="112500"/>
          </a:effectLst>
        </p:spPr>
      </p:pic>
      <p:pic>
        <p:nvPicPr>
          <p:cNvPr id="99334" name="Picture 6" descr="https://godwordsecret.com/wp-content/uploads/2012/03/Free-Download-King-James-Bible-KJV-Bible.jpg"/>
          <p:cNvPicPr>
            <a:picLocks noChangeAspect="1" noChangeArrowheads="1"/>
          </p:cNvPicPr>
          <p:nvPr/>
        </p:nvPicPr>
        <p:blipFill>
          <a:blip r:embed="rId6" cstate="print"/>
          <a:srcRect/>
          <a:stretch>
            <a:fillRect/>
          </a:stretch>
        </p:blipFill>
        <p:spPr bwMode="auto">
          <a:xfrm rot="302564">
            <a:off x="8388356" y="4749344"/>
            <a:ext cx="2660771" cy="1995579"/>
          </a:xfrm>
          <a:prstGeom prst="rect">
            <a:avLst/>
          </a:prstGeom>
          <a:ln>
            <a:noFill/>
          </a:ln>
          <a:effectLst>
            <a:softEdge rad="112500"/>
          </a:effectLst>
        </p:spPr>
      </p:pic>
      <p:sp>
        <p:nvSpPr>
          <p:cNvPr id="12292" name="Rectangle 4"/>
          <p:cNvSpPr>
            <a:spLocks noChangeArrowheads="1"/>
          </p:cNvSpPr>
          <p:nvPr/>
        </p:nvSpPr>
        <p:spPr bwMode="auto">
          <a:xfrm>
            <a:off x="4419600" y="4848056"/>
            <a:ext cx="19812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Over 5000 copies</a:t>
            </a:r>
            <a:endParaRPr lang="en-US" sz="3600" i="1" dirty="0">
              <a:effectLst>
                <a:glow rad="101600">
                  <a:schemeClr val="bg1">
                    <a:alpha val="60000"/>
                  </a:schemeClr>
                </a:glow>
              </a:effectLst>
              <a:latin typeface="Arial" pitchFamily="34" charset="0"/>
              <a:cs typeface="Arial" pitchFamily="34" charset="0"/>
            </a:endParaRPr>
          </a:p>
        </p:txBody>
      </p:sp>
      <p:sp>
        <p:nvSpPr>
          <p:cNvPr id="12293" name="Rectangle 5"/>
          <p:cNvSpPr>
            <a:spLocks noChangeArrowheads="1"/>
          </p:cNvSpPr>
          <p:nvPr/>
        </p:nvSpPr>
        <p:spPr bwMode="auto">
          <a:xfrm>
            <a:off x="6629400" y="4981490"/>
            <a:ext cx="1828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TR Majority Text</a:t>
            </a:r>
            <a:endParaRPr lang="en-US" sz="3600" i="1" dirty="0">
              <a:effectLst>
                <a:glow rad="101600">
                  <a:schemeClr val="bg1">
                    <a:alpha val="60000"/>
                  </a:schemeClr>
                </a:glow>
              </a:effectLst>
              <a:latin typeface="Arial" pitchFamily="34" charset="0"/>
              <a:cs typeface="Arial" pitchFamily="34" charset="0"/>
            </a:endParaRPr>
          </a:p>
        </p:txBody>
      </p:sp>
      <p:sp>
        <p:nvSpPr>
          <p:cNvPr id="12294" name="Rectangle 6"/>
          <p:cNvSpPr>
            <a:spLocks noChangeArrowheads="1"/>
          </p:cNvSpPr>
          <p:nvPr/>
        </p:nvSpPr>
        <p:spPr bwMode="auto">
          <a:xfrm>
            <a:off x="9753600" y="4926255"/>
            <a:ext cx="914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KJV</a:t>
            </a:r>
            <a:endParaRPr lang="en-US" sz="3600" i="1" dirty="0">
              <a:effectLst>
                <a:glow rad="101600">
                  <a:schemeClr val="bg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val="45059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289"/>
                                        </p:tgtEl>
                                        <p:attrNameLst>
                                          <p:attrName>style.visibility</p:attrName>
                                        </p:attrNameLst>
                                      </p:cBhvr>
                                      <p:to>
                                        <p:strVal val="visible"/>
                                      </p:to>
                                    </p:set>
                                    <p:anim calcmode="lin" valueType="num">
                                      <p:cBhvr>
                                        <p:cTn id="7" dur="500" fill="hold"/>
                                        <p:tgtEl>
                                          <p:spTgt spid="12289"/>
                                        </p:tgtEl>
                                        <p:attrNameLst>
                                          <p:attrName>ppt_w</p:attrName>
                                        </p:attrNameLst>
                                      </p:cBhvr>
                                      <p:tavLst>
                                        <p:tav tm="0">
                                          <p:val>
                                            <p:fltVal val="0"/>
                                          </p:val>
                                        </p:tav>
                                        <p:tav tm="100000">
                                          <p:val>
                                            <p:strVal val="#ppt_w"/>
                                          </p:val>
                                        </p:tav>
                                      </p:tavLst>
                                    </p:anim>
                                    <p:anim calcmode="lin" valueType="num">
                                      <p:cBhvr>
                                        <p:cTn id="8" dur="500" fill="hold"/>
                                        <p:tgtEl>
                                          <p:spTgt spid="12289"/>
                                        </p:tgtEl>
                                        <p:attrNameLst>
                                          <p:attrName>ppt_h</p:attrName>
                                        </p:attrNameLst>
                                      </p:cBhvr>
                                      <p:tavLst>
                                        <p:tav tm="0">
                                          <p:val>
                                            <p:fltVal val="0"/>
                                          </p:val>
                                        </p:tav>
                                        <p:tav tm="100000">
                                          <p:val>
                                            <p:strVal val="#ppt_h"/>
                                          </p:val>
                                        </p:tav>
                                      </p:tavLst>
                                    </p:anim>
                                    <p:animEffect transition="in" filter="fade">
                                      <p:cBhvr>
                                        <p:cTn id="9" dur="500"/>
                                        <p:tgtEl>
                                          <p:spTgt spid="1228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2292"/>
                                        </p:tgtEl>
                                        <p:attrNameLst>
                                          <p:attrName>style.visibility</p:attrName>
                                        </p:attrNameLst>
                                      </p:cBhvr>
                                      <p:to>
                                        <p:strVal val="visible"/>
                                      </p:to>
                                    </p:set>
                                    <p:anim calcmode="lin" valueType="num">
                                      <p:cBhvr>
                                        <p:cTn id="14" dur="500" fill="hold"/>
                                        <p:tgtEl>
                                          <p:spTgt spid="12292"/>
                                        </p:tgtEl>
                                        <p:attrNameLst>
                                          <p:attrName>ppt_w</p:attrName>
                                        </p:attrNameLst>
                                      </p:cBhvr>
                                      <p:tavLst>
                                        <p:tav tm="0">
                                          <p:val>
                                            <p:fltVal val="0"/>
                                          </p:val>
                                        </p:tav>
                                        <p:tav tm="100000">
                                          <p:val>
                                            <p:strVal val="#ppt_w"/>
                                          </p:val>
                                        </p:tav>
                                      </p:tavLst>
                                    </p:anim>
                                    <p:anim calcmode="lin" valueType="num">
                                      <p:cBhvr>
                                        <p:cTn id="15" dur="500" fill="hold"/>
                                        <p:tgtEl>
                                          <p:spTgt spid="12292"/>
                                        </p:tgtEl>
                                        <p:attrNameLst>
                                          <p:attrName>ppt_h</p:attrName>
                                        </p:attrNameLst>
                                      </p:cBhvr>
                                      <p:tavLst>
                                        <p:tav tm="0">
                                          <p:val>
                                            <p:fltVal val="0"/>
                                          </p:val>
                                        </p:tav>
                                        <p:tav tm="100000">
                                          <p:val>
                                            <p:strVal val="#ppt_h"/>
                                          </p:val>
                                        </p:tav>
                                      </p:tavLst>
                                    </p:anim>
                                    <p:animEffect transition="in" filter="fade">
                                      <p:cBhvr>
                                        <p:cTn id="16" dur="500"/>
                                        <p:tgtEl>
                                          <p:spTgt spid="1229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293"/>
                                        </p:tgtEl>
                                        <p:attrNameLst>
                                          <p:attrName>style.visibility</p:attrName>
                                        </p:attrNameLst>
                                      </p:cBhvr>
                                      <p:to>
                                        <p:strVal val="visible"/>
                                      </p:to>
                                    </p:set>
                                    <p:anim calcmode="lin" valueType="num">
                                      <p:cBhvr>
                                        <p:cTn id="21" dur="500" fill="hold"/>
                                        <p:tgtEl>
                                          <p:spTgt spid="12293"/>
                                        </p:tgtEl>
                                        <p:attrNameLst>
                                          <p:attrName>ppt_w</p:attrName>
                                        </p:attrNameLst>
                                      </p:cBhvr>
                                      <p:tavLst>
                                        <p:tav tm="0">
                                          <p:val>
                                            <p:fltVal val="0"/>
                                          </p:val>
                                        </p:tav>
                                        <p:tav tm="100000">
                                          <p:val>
                                            <p:strVal val="#ppt_w"/>
                                          </p:val>
                                        </p:tav>
                                      </p:tavLst>
                                    </p:anim>
                                    <p:anim calcmode="lin" valueType="num">
                                      <p:cBhvr>
                                        <p:cTn id="22" dur="500" fill="hold"/>
                                        <p:tgtEl>
                                          <p:spTgt spid="12293"/>
                                        </p:tgtEl>
                                        <p:attrNameLst>
                                          <p:attrName>ppt_h</p:attrName>
                                        </p:attrNameLst>
                                      </p:cBhvr>
                                      <p:tavLst>
                                        <p:tav tm="0">
                                          <p:val>
                                            <p:fltVal val="0"/>
                                          </p:val>
                                        </p:tav>
                                        <p:tav tm="100000">
                                          <p:val>
                                            <p:strVal val="#ppt_h"/>
                                          </p:val>
                                        </p:tav>
                                      </p:tavLst>
                                    </p:anim>
                                    <p:animEffect transition="in" filter="fade">
                                      <p:cBhvr>
                                        <p:cTn id="23" dur="500"/>
                                        <p:tgtEl>
                                          <p:spTgt spid="1229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2294"/>
                                        </p:tgtEl>
                                        <p:attrNameLst>
                                          <p:attrName>style.visibility</p:attrName>
                                        </p:attrNameLst>
                                      </p:cBhvr>
                                      <p:to>
                                        <p:strVal val="visible"/>
                                      </p:to>
                                    </p:set>
                                    <p:anim calcmode="lin" valueType="num">
                                      <p:cBhvr>
                                        <p:cTn id="28" dur="500" fill="hold"/>
                                        <p:tgtEl>
                                          <p:spTgt spid="12294"/>
                                        </p:tgtEl>
                                        <p:attrNameLst>
                                          <p:attrName>ppt_w</p:attrName>
                                        </p:attrNameLst>
                                      </p:cBhvr>
                                      <p:tavLst>
                                        <p:tav tm="0">
                                          <p:val>
                                            <p:fltVal val="0"/>
                                          </p:val>
                                        </p:tav>
                                        <p:tav tm="100000">
                                          <p:val>
                                            <p:strVal val="#ppt_w"/>
                                          </p:val>
                                        </p:tav>
                                      </p:tavLst>
                                    </p:anim>
                                    <p:anim calcmode="lin" valueType="num">
                                      <p:cBhvr>
                                        <p:cTn id="29" dur="500" fill="hold"/>
                                        <p:tgtEl>
                                          <p:spTgt spid="12294"/>
                                        </p:tgtEl>
                                        <p:attrNameLst>
                                          <p:attrName>ppt_h</p:attrName>
                                        </p:attrNameLst>
                                      </p:cBhvr>
                                      <p:tavLst>
                                        <p:tav tm="0">
                                          <p:val>
                                            <p:fltVal val="0"/>
                                          </p:val>
                                        </p:tav>
                                        <p:tav tm="100000">
                                          <p:val>
                                            <p:strVal val="#ppt_h"/>
                                          </p:val>
                                        </p:tav>
                                      </p:tavLst>
                                    </p:anim>
                                    <p:animEffect transition="in" filter="fade">
                                      <p:cBhvr>
                                        <p:cTn id="30"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P spid="12292" grpId="0"/>
      <p:bldP spid="12293" grpId="0"/>
      <p:bldP spid="1229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91" y="332509"/>
            <a:ext cx="11914909" cy="6858000"/>
          </a:xfrm>
        </p:spPr>
        <p:txBody>
          <a:bodyPr>
            <a:normAutofit/>
          </a:bodyPr>
          <a:lstStyle/>
          <a:p>
            <a:pPr lvl="0"/>
            <a:r>
              <a:rPr lang="en-US" sz="4000" dirty="0"/>
              <a:t>What did Jesus say about inspiration – </a:t>
            </a:r>
            <a:r>
              <a:rPr lang="en-US" sz="4000" i="1" dirty="0"/>
              <a:t>John 17:17 ; John 5:46-47; Luke 16:31; Matt. 4:4</a:t>
            </a:r>
            <a:endParaRPr lang="en-US" sz="4000" dirty="0"/>
          </a:p>
          <a:p>
            <a:r>
              <a:rPr lang="en-US" sz="4000" i="1" dirty="0"/>
              <a:t>“Thy word is truth…For had ye believed Moses ye would have believed me: for he wrote of me. But if ye believe not his writings, how shall ye believe my words…And he said unto him, if they hear not Moses and the prophets, neither will they be persuaded, though one rose from the dead…Man shall not live by bread alone, but by every word that </a:t>
            </a:r>
            <a:r>
              <a:rPr lang="en-US" sz="4000" i="1" dirty="0" err="1"/>
              <a:t>proceedeth</a:t>
            </a:r>
            <a:r>
              <a:rPr lang="en-US" sz="4000" i="1" dirty="0"/>
              <a:t> out of the mouth of God.”</a:t>
            </a:r>
            <a:endParaRPr lang="en-US" sz="4000" dirty="0"/>
          </a:p>
        </p:txBody>
      </p:sp>
    </p:spTree>
    <p:extLst>
      <p:ext uri="{BB962C8B-B14F-4D97-AF65-F5344CB8AC3E}">
        <p14:creationId xmlns:p14="http://schemas.microsoft.com/office/powerpoint/2010/main" val="192746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228600"/>
            <a:ext cx="5908964" cy="6629400"/>
          </a:xfrm>
        </p:spPr>
        <p:txBody>
          <a:bodyPr>
            <a:normAutofit/>
          </a:bodyPr>
          <a:lstStyle/>
          <a:p>
            <a:r>
              <a:rPr lang="en-US" sz="4000" dirty="0" smtClean="0"/>
              <a:t>Over and over again in the teaching and preaching ministry of the Lord Jesus he quoted from the Old Testament Scriptures –    </a:t>
            </a:r>
            <a:r>
              <a:rPr lang="en-US" sz="4000" i="1" dirty="0" smtClean="0">
                <a:solidFill>
                  <a:srgbClr val="FFFF00"/>
                </a:solidFill>
              </a:rPr>
              <a:t>“It is written”</a:t>
            </a:r>
            <a:r>
              <a:rPr lang="en-US" sz="4000" dirty="0" smtClean="0">
                <a:solidFill>
                  <a:srgbClr val="FFFF00"/>
                </a:solidFill>
              </a:rPr>
              <a:t> </a:t>
            </a:r>
          </a:p>
          <a:p>
            <a:r>
              <a:rPr lang="en-US" sz="4000" dirty="0" smtClean="0"/>
              <a:t>35 direct Old Testament references quoted by Christ in his teaching and preaching.</a:t>
            </a:r>
            <a:endParaRPr lang="en-US" sz="4000" dirty="0"/>
          </a:p>
        </p:txBody>
      </p:sp>
      <p:pic>
        <p:nvPicPr>
          <p:cNvPr id="16387" name="Picture 3"/>
          <p:cNvPicPr>
            <a:picLocks noChangeAspect="1" noChangeArrowheads="1"/>
          </p:cNvPicPr>
          <p:nvPr/>
        </p:nvPicPr>
        <p:blipFill>
          <a:blip r:embed="rId3" cstate="print">
            <a:lum contrast="10000"/>
          </a:blip>
          <a:srcRect/>
          <a:stretch>
            <a:fillRect/>
          </a:stretch>
        </p:blipFill>
        <p:spPr bwMode="auto">
          <a:xfrm>
            <a:off x="6486589" y="327889"/>
            <a:ext cx="5522261" cy="6257637"/>
          </a:xfrm>
          <a:prstGeom prst="rect">
            <a:avLst/>
          </a:prstGeom>
          <a:ln>
            <a:noFill/>
          </a:ln>
          <a:effectLst>
            <a:softEdge rad="112500"/>
          </a:effectLst>
        </p:spPr>
      </p:pic>
    </p:spTree>
    <p:extLst>
      <p:ext uri="{BB962C8B-B14F-4D97-AF65-F5344CB8AC3E}">
        <p14:creationId xmlns:p14="http://schemas.microsoft.com/office/powerpoint/2010/main" val="245214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436" y="0"/>
            <a:ext cx="10515600" cy="1325563"/>
          </a:xfrm>
        </p:spPr>
        <p:txBody>
          <a:bodyPr/>
          <a:lstStyle/>
          <a:p>
            <a:pPr algn="ctr"/>
            <a:r>
              <a:rPr lang="en-US" dirty="0" smtClean="0"/>
              <a:t>Satan perverts the Word of </a:t>
            </a:r>
            <a:r>
              <a:rPr lang="en-US" dirty="0" smtClean="0"/>
              <a:t>God</a:t>
            </a:r>
            <a:br>
              <a:rPr lang="en-US" dirty="0" smtClean="0"/>
            </a:br>
            <a:r>
              <a:rPr lang="en-US" i="1" dirty="0" smtClean="0"/>
              <a:t>(Part 1)</a:t>
            </a:r>
            <a:endParaRPr lang="en-US" i="1" dirty="0"/>
          </a:p>
        </p:txBody>
      </p:sp>
      <p:pic>
        <p:nvPicPr>
          <p:cNvPr id="6" name="Picture 5"/>
          <p:cNvPicPr>
            <a:picLocks noChangeAspect="1"/>
          </p:cNvPicPr>
          <p:nvPr/>
        </p:nvPicPr>
        <p:blipFill>
          <a:blip r:embed="rId2"/>
          <a:stretch>
            <a:fillRect/>
          </a:stretch>
        </p:blipFill>
        <p:spPr>
          <a:xfrm>
            <a:off x="1525025" y="1548244"/>
            <a:ext cx="8905907" cy="5009573"/>
          </a:xfrm>
          <a:prstGeom prst="rect">
            <a:avLst/>
          </a:prstGeom>
        </p:spPr>
      </p:pic>
      <p:pic>
        <p:nvPicPr>
          <p:cNvPr id="7" name="Picture 6"/>
          <p:cNvPicPr>
            <a:picLocks noChangeAspect="1"/>
          </p:cNvPicPr>
          <p:nvPr/>
        </p:nvPicPr>
        <p:blipFill>
          <a:blip r:embed="rId3"/>
          <a:stretch>
            <a:fillRect/>
          </a:stretch>
        </p:blipFill>
        <p:spPr>
          <a:xfrm>
            <a:off x="1525024" y="1551642"/>
            <a:ext cx="8905907" cy="5006175"/>
          </a:xfrm>
          <a:prstGeom prst="rect">
            <a:avLst/>
          </a:prstGeom>
        </p:spPr>
      </p:pic>
    </p:spTree>
    <p:extLst>
      <p:ext uri="{BB962C8B-B14F-4D97-AF65-F5344CB8AC3E}">
        <p14:creationId xmlns:p14="http://schemas.microsoft.com/office/powerpoint/2010/main" val="116192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52400"/>
            <a:ext cx="7453745" cy="6705600"/>
          </a:xfrm>
        </p:spPr>
        <p:txBody>
          <a:bodyPr>
            <a:noAutofit/>
          </a:bodyPr>
          <a:lstStyle/>
          <a:p>
            <a:r>
              <a:rPr lang="en-US" sz="4000" dirty="0" smtClean="0"/>
              <a:t>Not only did Jesus quote the Old Testament Scriptures he often referred to the stories of the Old Testament as actual events that happened -</a:t>
            </a:r>
          </a:p>
          <a:p>
            <a:r>
              <a:rPr lang="en-US" sz="4000" i="1" dirty="0" smtClean="0"/>
              <a:t>Creation, marriage, flood, destruction of Sodom, Lots wife, Jonah, repentance of the city of Nineveh, healing of </a:t>
            </a:r>
            <a:r>
              <a:rPr lang="en-US" sz="4000" i="1" dirty="0" err="1" smtClean="0"/>
              <a:t>Naaman’s</a:t>
            </a:r>
            <a:r>
              <a:rPr lang="en-US" sz="4000" i="1" dirty="0" smtClean="0"/>
              <a:t> leprosy, the brazen serpent etc.</a:t>
            </a:r>
            <a:endParaRPr lang="en-US" sz="4000" dirty="0" smtClean="0"/>
          </a:p>
          <a:p>
            <a:endParaRPr lang="en-US" sz="4000" dirty="0"/>
          </a:p>
        </p:txBody>
      </p:sp>
      <p:pic>
        <p:nvPicPr>
          <p:cNvPr id="17410" name="Picture 2"/>
          <p:cNvPicPr>
            <a:picLocks noChangeAspect="1" noChangeArrowheads="1"/>
          </p:cNvPicPr>
          <p:nvPr/>
        </p:nvPicPr>
        <p:blipFill>
          <a:blip r:embed="rId3" cstate="print"/>
          <a:srcRect/>
          <a:stretch>
            <a:fillRect/>
          </a:stretch>
        </p:blipFill>
        <p:spPr bwMode="auto">
          <a:xfrm>
            <a:off x="7540707" y="-110836"/>
            <a:ext cx="4651293" cy="6968836"/>
          </a:xfrm>
          <a:prstGeom prst="rect">
            <a:avLst/>
          </a:prstGeom>
          <a:ln>
            <a:noFill/>
          </a:ln>
          <a:effectLst>
            <a:softEdge rad="112500"/>
          </a:effectLst>
        </p:spPr>
      </p:pic>
    </p:spTree>
    <p:extLst>
      <p:ext uri="{BB962C8B-B14F-4D97-AF65-F5344CB8AC3E}">
        <p14:creationId xmlns:p14="http://schemas.microsoft.com/office/powerpoint/2010/main" val="4012595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94444" cy="2133600"/>
          </a:xfrm>
        </p:spPr>
        <p:txBody>
          <a:bodyPr>
            <a:normAutofit/>
          </a:bodyPr>
          <a:lstStyle/>
          <a:p>
            <a:pPr algn="ctr"/>
            <a:r>
              <a:rPr lang="en-US" sz="4000" dirty="0" smtClean="0"/>
              <a:t>What did Jesus say about preservation? </a:t>
            </a:r>
            <a:endParaRPr lang="en-US" sz="4000" dirty="0"/>
          </a:p>
        </p:txBody>
      </p:sp>
      <p:sp>
        <p:nvSpPr>
          <p:cNvPr id="3" name="Content Placeholder 2"/>
          <p:cNvSpPr>
            <a:spLocks noGrp="1"/>
          </p:cNvSpPr>
          <p:nvPr>
            <p:ph idx="1"/>
          </p:nvPr>
        </p:nvSpPr>
        <p:spPr>
          <a:xfrm>
            <a:off x="0" y="1653309"/>
            <a:ext cx="11914909" cy="5029200"/>
          </a:xfrm>
        </p:spPr>
        <p:txBody>
          <a:bodyPr>
            <a:noAutofit/>
          </a:bodyPr>
          <a:lstStyle/>
          <a:p>
            <a:pPr lvl="0">
              <a:buNone/>
            </a:pPr>
            <a:r>
              <a:rPr lang="en-US" sz="3600" dirty="0" smtClean="0"/>
              <a:t> </a:t>
            </a:r>
          </a:p>
          <a:p>
            <a:pPr lvl="0"/>
            <a:r>
              <a:rPr lang="en-US" sz="3600" i="1" dirty="0" smtClean="0"/>
              <a:t>Matt. 4:4; 5:18, 24:35; Luke 16:17; John 10:35  </a:t>
            </a:r>
            <a:endParaRPr lang="en-US" sz="3600" dirty="0" smtClean="0"/>
          </a:p>
          <a:p>
            <a:r>
              <a:rPr lang="en-US" sz="3600" i="1" dirty="0" smtClean="0"/>
              <a:t>“For verily I say unto you. Till heaven and earth pass, one jot or one tittle shall in no wise pass from the law, till all be fulfilled…Heaven and earth shall pass away but my words shall not pass away…It is easier for heaven and earth to pass, than one tittle of the law to fail...The scriptures cannot be broken…”</a:t>
            </a:r>
            <a:endParaRPr lang="en-US" sz="3600" dirty="0" smtClean="0"/>
          </a:p>
          <a:p>
            <a:endParaRPr lang="en-US" sz="3600" dirty="0"/>
          </a:p>
        </p:txBody>
      </p:sp>
      <p:pic>
        <p:nvPicPr>
          <p:cNvPr id="18434" name="Picture 2"/>
          <p:cNvPicPr>
            <a:picLocks noChangeAspect="1" noChangeArrowheads="1"/>
          </p:cNvPicPr>
          <p:nvPr/>
        </p:nvPicPr>
        <p:blipFill>
          <a:blip r:embed="rId3" cstate="print"/>
          <a:srcRect/>
          <a:stretch>
            <a:fillRect/>
          </a:stretch>
        </p:blipFill>
        <p:spPr bwMode="auto">
          <a:xfrm>
            <a:off x="8894444" y="0"/>
            <a:ext cx="3297556" cy="2396835"/>
          </a:xfrm>
          <a:prstGeom prst="rect">
            <a:avLst/>
          </a:prstGeom>
          <a:noFill/>
          <a:ln w="9525">
            <a:noFill/>
            <a:miter lim="800000"/>
            <a:headEnd/>
            <a:tailEnd/>
          </a:ln>
        </p:spPr>
      </p:pic>
    </p:spTree>
    <p:extLst>
      <p:ext uri="{BB962C8B-B14F-4D97-AF65-F5344CB8AC3E}">
        <p14:creationId xmlns:p14="http://schemas.microsoft.com/office/powerpoint/2010/main" val="356837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biblicalproof.files.wordpress.com/2011/06/gods-word-has-full-authority.jpg"/>
          <p:cNvPicPr>
            <a:picLocks noChangeAspect="1" noChangeArrowheads="1"/>
          </p:cNvPicPr>
          <p:nvPr/>
        </p:nvPicPr>
        <p:blipFill>
          <a:blip r:embed="rId2" cstate="print"/>
          <a:srcRect/>
          <a:stretch>
            <a:fillRect/>
          </a:stretch>
        </p:blipFill>
        <p:spPr bwMode="auto">
          <a:xfrm>
            <a:off x="1260675" y="0"/>
            <a:ext cx="9609344" cy="6858000"/>
          </a:xfrm>
          <a:prstGeom prst="rect">
            <a:avLst/>
          </a:prstGeom>
          <a:noFill/>
        </p:spPr>
      </p:pic>
    </p:spTree>
    <p:extLst>
      <p:ext uri="{BB962C8B-B14F-4D97-AF65-F5344CB8AC3E}">
        <p14:creationId xmlns:p14="http://schemas.microsoft.com/office/powerpoint/2010/main" val="211426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600200"/>
          </a:xfrm>
        </p:spPr>
        <p:txBody>
          <a:bodyPr>
            <a:normAutofit fontScale="90000"/>
          </a:bodyPr>
          <a:lstStyle/>
          <a:p>
            <a:pPr algn="ctr"/>
            <a:r>
              <a:rPr lang="en-US" b="1" i="1" dirty="0" smtClean="0">
                <a:solidFill>
                  <a:srgbClr val="FFFF00"/>
                </a:solidFill>
              </a:rPr>
              <a:t>Next week</a:t>
            </a:r>
            <a:r>
              <a:rPr lang="en-US" dirty="0" smtClean="0"/>
              <a:t/>
            </a:r>
            <a:br>
              <a:rPr lang="en-US" dirty="0" smtClean="0"/>
            </a:br>
            <a:r>
              <a:rPr lang="en-US" dirty="0" smtClean="0"/>
              <a:t>In What Version Has </a:t>
            </a:r>
            <a:br>
              <a:rPr lang="en-US" dirty="0" smtClean="0"/>
            </a:br>
            <a:r>
              <a:rPr lang="en-US" dirty="0" smtClean="0"/>
              <a:t>God Preserved His Word?</a:t>
            </a:r>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6553200" y="2057400"/>
            <a:ext cx="3457040" cy="2296094"/>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2209800" y="4419600"/>
            <a:ext cx="3429000" cy="2286000"/>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5867400" y="4724400"/>
            <a:ext cx="3195484" cy="1905000"/>
          </a:xfrm>
          <a:prstGeom prst="rect">
            <a:avLst/>
          </a:prstGeom>
          <a:noFill/>
          <a:ln w="9525">
            <a:no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2819400" y="1752600"/>
            <a:ext cx="3048000" cy="2286000"/>
          </a:xfrm>
          <a:prstGeom prst="rect">
            <a:avLst/>
          </a:prstGeom>
          <a:noFill/>
          <a:ln w="9525">
            <a:noFill/>
            <a:miter lim="800000"/>
            <a:headEnd/>
            <a:tailEnd/>
          </a:ln>
        </p:spPr>
      </p:pic>
      <p:sp>
        <p:nvSpPr>
          <p:cNvPr id="19463" name="Rectangle 7"/>
          <p:cNvSpPr>
            <a:spLocks noChangeArrowheads="1"/>
          </p:cNvSpPr>
          <p:nvPr/>
        </p:nvSpPr>
        <p:spPr bwMode="auto">
          <a:xfrm>
            <a:off x="1828800" y="3147862"/>
            <a:ext cx="8534400" cy="830997"/>
          </a:xfrm>
          <a:prstGeom prst="rect">
            <a:avLst/>
          </a:prstGeom>
          <a:solidFill>
            <a:schemeClr val="accent6">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800" b="1" dirty="0">
                <a:solidFill>
                  <a:schemeClr val="bg1"/>
                </a:solidFill>
                <a:effectLst>
                  <a:glow rad="101600">
                    <a:schemeClr val="accent6">
                      <a:satMod val="175000"/>
                      <a:alpha val="40000"/>
                    </a:schemeClr>
                  </a:glow>
                </a:effectLst>
                <a:latin typeface="+mj-lt"/>
                <a:ea typeface="Times New Roman" pitchFamily="18" charset="0"/>
                <a:cs typeface="Arial" pitchFamily="34" charset="0"/>
              </a:rPr>
              <a:t>450 Versions of the English Bible</a:t>
            </a:r>
            <a:endParaRPr lang="en-US" sz="4800" b="1" dirty="0">
              <a:solidFill>
                <a:schemeClr val="bg1"/>
              </a:solidFill>
              <a:effectLst>
                <a:glow rad="101600">
                  <a:schemeClr val="accent6">
                    <a:satMod val="175000"/>
                    <a:alpha val="40000"/>
                  </a:schemeClr>
                </a:glow>
              </a:effectLst>
              <a:latin typeface="+mj-lt"/>
              <a:cs typeface="Arial" pitchFamily="34" charset="0"/>
            </a:endParaRPr>
          </a:p>
        </p:txBody>
      </p:sp>
    </p:spTree>
    <p:extLst>
      <p:ext uri="{BB962C8B-B14F-4D97-AF65-F5344CB8AC3E}">
        <p14:creationId xmlns:p14="http://schemas.microsoft.com/office/powerpoint/2010/main" val="3101143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44911"/>
          </a:xfrm>
        </p:spPr>
        <p:txBody>
          <a:bodyPr>
            <a:normAutofit fontScale="90000"/>
          </a:bodyPr>
          <a:lstStyle/>
          <a:p>
            <a:pPr algn="ctr"/>
            <a:r>
              <a:rPr lang="en-US" i="1" dirty="0" smtClean="0"/>
              <a:t>“Then </a:t>
            </a:r>
            <a:r>
              <a:rPr lang="en-US" i="1" dirty="0"/>
              <a:t>said Jesus to those Jews which believed on him, If ye continue in my word, then are ye my disciples </a:t>
            </a:r>
            <a:r>
              <a:rPr lang="en-US" i="1" dirty="0" smtClean="0"/>
              <a:t>indeed; And </a:t>
            </a:r>
            <a:r>
              <a:rPr lang="en-US" i="1" dirty="0"/>
              <a:t>ye shall know the truth, and the truth shall make you free…Ye are of your father the devil, and the lusts of your father ye will do. He was a murderer from the beginning, and abode not in the truth, because there is no truth in him. When he </a:t>
            </a:r>
            <a:r>
              <a:rPr lang="en-US" i="1" dirty="0" err="1"/>
              <a:t>speaketh</a:t>
            </a:r>
            <a:r>
              <a:rPr lang="en-US" i="1" dirty="0"/>
              <a:t> a lie, he </a:t>
            </a:r>
            <a:r>
              <a:rPr lang="en-US" i="1" dirty="0" err="1"/>
              <a:t>speaketh</a:t>
            </a:r>
            <a:r>
              <a:rPr lang="en-US" i="1" dirty="0"/>
              <a:t> of his own: for he is a liar, and the father of </a:t>
            </a:r>
            <a:r>
              <a:rPr lang="en-US" i="1" dirty="0" smtClean="0"/>
              <a:t>it.”</a:t>
            </a:r>
            <a:r>
              <a:rPr lang="en-US" i="1" dirty="0"/>
              <a:t> </a:t>
            </a:r>
            <a:r>
              <a:rPr lang="en-US" i="1" dirty="0" smtClean="0"/>
              <a:t/>
            </a:r>
            <a:br>
              <a:rPr lang="en-US" i="1" dirty="0" smtClean="0"/>
            </a:br>
            <a:r>
              <a:rPr lang="en-US" i="1" dirty="0"/>
              <a:t>(</a:t>
            </a:r>
            <a:r>
              <a:rPr lang="en-US" i="1" dirty="0" smtClean="0"/>
              <a:t>John </a:t>
            </a:r>
            <a:r>
              <a:rPr lang="en-US" i="1" dirty="0"/>
              <a:t>8:31-32, </a:t>
            </a:r>
            <a:r>
              <a:rPr lang="en-US" i="1" dirty="0" smtClean="0"/>
              <a:t>44)</a:t>
            </a:r>
            <a:endParaRPr lang="en-US" i="1" dirty="0"/>
          </a:p>
        </p:txBody>
      </p:sp>
    </p:spTree>
    <p:extLst>
      <p:ext uri="{BB962C8B-B14F-4D97-AF65-F5344CB8AC3E}">
        <p14:creationId xmlns:p14="http://schemas.microsoft.com/office/powerpoint/2010/main" val="837651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866037">
            <a:off x="194169" y="1608607"/>
            <a:ext cx="5511131" cy="3527124"/>
          </a:xfrm>
          <a:prstGeom prst="rect">
            <a:avLst/>
          </a:prstGeom>
        </p:spPr>
      </p:pic>
      <p:sp>
        <p:nvSpPr>
          <p:cNvPr id="2" name="Rectangle 1"/>
          <p:cNvSpPr/>
          <p:nvPr/>
        </p:nvSpPr>
        <p:spPr>
          <a:xfrm>
            <a:off x="5557284" y="914976"/>
            <a:ext cx="6096000" cy="5078313"/>
          </a:xfrm>
          <a:prstGeom prst="rect">
            <a:avLst/>
          </a:prstGeom>
        </p:spPr>
        <p:txBody>
          <a:bodyPr>
            <a:spAutoFit/>
          </a:bodyPr>
          <a:lstStyle/>
          <a:p>
            <a:pPr algn="ctr"/>
            <a:r>
              <a:rPr lang="en-US" sz="3600" i="1" dirty="0"/>
              <a:t> </a:t>
            </a:r>
            <a:r>
              <a:rPr lang="en-US" sz="3600" i="1" dirty="0" smtClean="0"/>
              <a:t>1 John </a:t>
            </a:r>
            <a:r>
              <a:rPr lang="en-US" sz="3600" i="1" dirty="0"/>
              <a:t>2:14 </a:t>
            </a:r>
            <a:endParaRPr lang="en-US" sz="3600" i="1" dirty="0" smtClean="0"/>
          </a:p>
          <a:p>
            <a:pPr algn="ctr"/>
            <a:r>
              <a:rPr lang="en-US" sz="3600" i="1" dirty="0" smtClean="0"/>
              <a:t>“I </a:t>
            </a:r>
            <a:r>
              <a:rPr lang="en-US" sz="3600" i="1" dirty="0"/>
              <a:t>have written unto you, fathers, because ye have known him that is from the beginning. I have written unto you, young men, because ye are strong, and the word of God </a:t>
            </a:r>
            <a:r>
              <a:rPr lang="en-US" sz="3600" i="1" dirty="0" err="1"/>
              <a:t>abideth</a:t>
            </a:r>
            <a:r>
              <a:rPr lang="en-US" sz="3600" i="1" dirty="0"/>
              <a:t> in you, and ye have overcome the wicked one</a:t>
            </a:r>
            <a:r>
              <a:rPr lang="en-US" sz="3600" i="1" dirty="0" smtClean="0"/>
              <a:t>.”</a:t>
            </a:r>
            <a:endParaRPr lang="en-US" sz="3600" i="1" dirty="0"/>
          </a:p>
        </p:txBody>
      </p:sp>
    </p:spTree>
    <p:extLst>
      <p:ext uri="{BB962C8B-B14F-4D97-AF65-F5344CB8AC3E}">
        <p14:creationId xmlns:p14="http://schemas.microsoft.com/office/powerpoint/2010/main" val="1970891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560747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378</TotalTime>
  <Words>2745</Words>
  <Application>Microsoft Office PowerPoint</Application>
  <PresentationFormat>Widescreen</PresentationFormat>
  <Paragraphs>212</Paragraphs>
  <Slides>63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Times New Roman</vt:lpstr>
      <vt:lpstr>Office Theme</vt:lpstr>
      <vt:lpstr>PowerPoint Presentation</vt:lpstr>
      <vt:lpstr>Topics to be studied</vt:lpstr>
      <vt:lpstr>PowerPoint Presentation</vt:lpstr>
      <vt:lpstr>Satan imitates God?  </vt:lpstr>
      <vt:lpstr>Matthew 13:24-42</vt:lpstr>
      <vt:lpstr>Satan perverts the Word of God (Part 1)</vt:lpstr>
      <vt:lpstr>“Then said Jesus to those Jews which believed on him, If ye continue in my word, then are ye my disciples indeed; And ye shall know the truth, and the truth shall make you free…Ye are of your father the devil, and the lusts of your father ye will do. He was a murderer from the beginning, and abode not in the truth, because there is no truth in him. When he speaketh a lie, he speaketh of his own: for he is a liar, and the father of it.”  (John 8:31-32, 44)</vt:lpstr>
      <vt:lpstr>PowerPoint Presentation</vt:lpstr>
      <vt:lpstr>PowerPoint Presentation</vt:lpstr>
      <vt:lpstr>PowerPoint Presentation</vt:lpstr>
      <vt:lpstr>Why Satan hates the Word of God </vt:lpstr>
      <vt:lpstr>As an imitator of God he has  even published his own bible</vt:lpstr>
      <vt:lpstr>Satan is limited in his attack against the Bible </vt:lpstr>
      <vt:lpstr>How Satan perverts the Word of God</vt:lpstr>
      <vt:lpstr>Satan doesn’t want you to believe in  the perseveration of the inspired Scriptures</vt:lpstr>
      <vt:lpstr>The Bible is the only book on earth written by God</vt:lpstr>
      <vt:lpstr>PowerPoint Presentation</vt:lpstr>
      <vt:lpstr>How Did God Write the Bible?</vt:lpstr>
      <vt:lpstr>Paul the penman of 14 of the 27  New Testament books said</vt:lpstr>
      <vt:lpstr>PowerPoint Presentation</vt:lpstr>
      <vt:lpstr> </vt:lpstr>
      <vt:lpstr>PowerPoint Presentation</vt:lpstr>
      <vt:lpstr>PowerPoint Presentation</vt:lpstr>
      <vt:lpstr>Samuel</vt:lpstr>
      <vt:lpstr>PowerPoint Presentation</vt:lpstr>
      <vt:lpstr>“You don’t have the inspired, infallible, inerrant, preserved Word of God.”</vt:lpstr>
      <vt:lpstr> “We have also a more sure word of prophecy…Knowing this first, that no prophecy of the scripture is of any private interpretation. For the prophecy came not in old time by the will of man: but holy men of God spake as they were moved by the Holy Ghost.”</vt:lpstr>
      <vt:lpstr>“But there were false prophets also among the people, even as there shall be false teachers among you, who privily shall bring in damnable heresies.”  (II Peter 1:19-2:1) </vt:lpstr>
      <vt:lpstr>PowerPoint Presentation</vt:lpstr>
      <vt:lpstr>PowerPoint Presentation</vt:lpstr>
      <vt:lpstr>PowerPoint Presentation</vt:lpstr>
      <vt:lpstr>Jesus</vt:lpstr>
      <vt:lpstr>PowerPoint Presentation</vt:lpstr>
      <vt:lpstr>Clement of Rome </vt:lpstr>
      <vt:lpstr>Spurgeon </vt:lpstr>
      <vt:lpstr>George Washington </vt:lpstr>
      <vt:lpstr>Andrew Jackson </vt:lpstr>
      <vt:lpstr>Woodrow Wilson </vt:lpstr>
      <vt:lpstr>Abraham Lincoln </vt:lpstr>
      <vt:lpstr>John Quincy Adams </vt:lpstr>
      <vt:lpstr>PowerPoint Presentation</vt:lpstr>
      <vt:lpstr>Paul</vt:lpstr>
      <vt:lpstr>Daniel </vt:lpstr>
      <vt:lpstr>PowerPoint Presentation</vt:lpstr>
      <vt:lpstr>“The statutes of the LORD are right, rejoicing the heart: the commandment of the LORD is pure, enlightening the eyes.”  (Psalm 19:8)</vt:lpstr>
      <vt:lpstr>PowerPoint Presentation</vt:lpstr>
      <vt:lpstr>PowerPoint Presentation</vt:lpstr>
      <vt:lpstr>Inspiration</vt:lpstr>
      <vt:lpstr>“And the LORD God formed man of the dust of the ground, and breathed into his nostrils the breath of life; and man became a living soul.” (Gen. 2:7)</vt:lpstr>
      <vt:lpstr>PowerPoint Presentation</vt:lpstr>
      <vt:lpstr>PowerPoint Presentation</vt:lpstr>
      <vt:lpstr>PowerPoint Presentation</vt:lpstr>
      <vt:lpstr>Is inspiration still going on today? </vt:lpstr>
      <vt:lpstr>PowerPoint Presentation</vt:lpstr>
      <vt:lpstr>“We have also a more sure word of prophecy; whereunto ye do well that ye take heed, as unto a light that  shineth in a dark place.”</vt:lpstr>
      <vt:lpstr>God has promised to preserve His Word for all generations? </vt:lpstr>
      <vt:lpstr>You can’t have Preservation  without Inspiration</vt:lpstr>
      <vt:lpstr>PowerPoint Presentation</vt:lpstr>
      <vt:lpstr>PowerPoint Presentation</vt:lpstr>
      <vt:lpstr>PowerPoint Presentation</vt:lpstr>
      <vt:lpstr>What did Jesus say about preservation? </vt:lpstr>
      <vt:lpstr>PowerPoint Presentation</vt:lpstr>
      <vt:lpstr>Next week In What Version Has  God Preserved His Word?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38</cp:revision>
  <dcterms:created xsi:type="dcterms:W3CDTF">2016-09-06T09:23:00Z</dcterms:created>
  <dcterms:modified xsi:type="dcterms:W3CDTF">2016-09-07T21:19:41Z</dcterms:modified>
</cp:coreProperties>
</file>