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344" r:id="rId2"/>
    <p:sldId id="257" r:id="rId3"/>
    <p:sldId id="258" r:id="rId4"/>
    <p:sldId id="259" r:id="rId5"/>
    <p:sldId id="260" r:id="rId6"/>
    <p:sldId id="262" r:id="rId7"/>
    <p:sldId id="261" r:id="rId8"/>
    <p:sldId id="265" r:id="rId9"/>
    <p:sldId id="266" r:id="rId10"/>
    <p:sldId id="263" r:id="rId11"/>
    <p:sldId id="267" r:id="rId12"/>
    <p:sldId id="264" r:id="rId13"/>
    <p:sldId id="268" r:id="rId14"/>
    <p:sldId id="269" r:id="rId15"/>
    <p:sldId id="270" r:id="rId16"/>
    <p:sldId id="275" r:id="rId17"/>
    <p:sldId id="272" r:id="rId18"/>
    <p:sldId id="273" r:id="rId19"/>
    <p:sldId id="274" r:id="rId20"/>
    <p:sldId id="311" r:id="rId21"/>
    <p:sldId id="277" r:id="rId22"/>
    <p:sldId id="278" r:id="rId23"/>
    <p:sldId id="279" r:id="rId24"/>
    <p:sldId id="281" r:id="rId25"/>
    <p:sldId id="282" r:id="rId26"/>
    <p:sldId id="343" r:id="rId27"/>
    <p:sldId id="283" r:id="rId28"/>
    <p:sldId id="285" r:id="rId29"/>
    <p:sldId id="316" r:id="rId30"/>
    <p:sldId id="284" r:id="rId31"/>
    <p:sldId id="287" r:id="rId32"/>
    <p:sldId id="288" r:id="rId33"/>
    <p:sldId id="291" r:id="rId34"/>
    <p:sldId id="289" r:id="rId35"/>
    <p:sldId id="293" r:id="rId36"/>
    <p:sldId id="290" r:id="rId37"/>
    <p:sldId id="294" r:id="rId38"/>
    <p:sldId id="305" r:id="rId39"/>
    <p:sldId id="296" r:id="rId40"/>
    <p:sldId id="306" r:id="rId41"/>
    <p:sldId id="297" r:id="rId42"/>
    <p:sldId id="299" r:id="rId43"/>
    <p:sldId id="292" r:id="rId44"/>
    <p:sldId id="304" r:id="rId45"/>
    <p:sldId id="300" r:id="rId46"/>
    <p:sldId id="308" r:id="rId47"/>
    <p:sldId id="307" r:id="rId48"/>
    <p:sldId id="341" r:id="rId49"/>
    <p:sldId id="302" r:id="rId50"/>
    <p:sldId id="298" r:id="rId51"/>
    <p:sldId id="303" r:id="rId52"/>
    <p:sldId id="317" r:id="rId53"/>
    <p:sldId id="319" r:id="rId54"/>
    <p:sldId id="321" r:id="rId55"/>
    <p:sldId id="322" r:id="rId56"/>
    <p:sldId id="324"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01" r:id="rId73"/>
    <p:sldId id="312" r:id="rId74"/>
    <p:sldId id="276" r:id="rId75"/>
    <p:sldId id="309" r:id="rId76"/>
    <p:sldId id="310" r:id="rId77"/>
    <p:sldId id="315" r:id="rId78"/>
    <p:sldId id="342" r:id="rId79"/>
    <p:sldId id="313" r:id="rId80"/>
    <p:sldId id="286"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164" autoAdjust="0"/>
    <p:restoredTop sz="94660"/>
  </p:normalViewPr>
  <p:slideViewPr>
    <p:cSldViewPr snapToGrid="0">
      <p:cViewPr varScale="1">
        <p:scale>
          <a:sx n="103" d="100"/>
          <a:sy n="103" d="100"/>
        </p:scale>
        <p:origin x="138"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49292C-7FB0-4C36-92B2-8A3E54827AD3}" type="datetimeFigureOut">
              <a:rPr lang="en-US" smtClean="0"/>
              <a:t>9/6/2016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F4398E-939C-40A3-9E53-BAE254EBA016}" type="slidenum">
              <a:rPr lang="en-US" smtClean="0"/>
              <a:t>‹#›</a:t>
            </a:fld>
            <a:endParaRPr lang="en-US" dirty="0"/>
          </a:p>
        </p:txBody>
      </p:sp>
    </p:spTree>
    <p:extLst>
      <p:ext uri="{BB962C8B-B14F-4D97-AF65-F5344CB8AC3E}">
        <p14:creationId xmlns:p14="http://schemas.microsoft.com/office/powerpoint/2010/main" val="407678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6</a:t>
            </a:fld>
            <a:endParaRPr lang="en-US" dirty="0"/>
          </a:p>
        </p:txBody>
      </p:sp>
    </p:spTree>
    <p:extLst>
      <p:ext uri="{BB962C8B-B14F-4D97-AF65-F5344CB8AC3E}">
        <p14:creationId xmlns:p14="http://schemas.microsoft.com/office/powerpoint/2010/main" val="296837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10</a:t>
            </a:fld>
            <a:endParaRPr lang="en-US" dirty="0"/>
          </a:p>
        </p:txBody>
      </p:sp>
    </p:spTree>
    <p:extLst>
      <p:ext uri="{BB962C8B-B14F-4D97-AF65-F5344CB8AC3E}">
        <p14:creationId xmlns:p14="http://schemas.microsoft.com/office/powerpoint/2010/main" val="278242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12</a:t>
            </a:fld>
            <a:endParaRPr lang="en-US" dirty="0"/>
          </a:p>
        </p:txBody>
      </p:sp>
    </p:spTree>
    <p:extLst>
      <p:ext uri="{BB962C8B-B14F-4D97-AF65-F5344CB8AC3E}">
        <p14:creationId xmlns:p14="http://schemas.microsoft.com/office/powerpoint/2010/main" val="4279606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2B997C-FB4D-4ED0-9EF0-6D41BDCB1F45}" type="datetimeFigureOut">
              <a:rPr lang="en-US" smtClean="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9D7A92-D377-41B1-B145-9F7B5DF07FF9}" type="slidenum">
              <a:rPr lang="en-US" smtClean="0"/>
              <a:t>‹#›</a:t>
            </a:fld>
            <a:endParaRPr lang="en-US" dirty="0"/>
          </a:p>
        </p:txBody>
      </p:sp>
    </p:spTree>
    <p:extLst>
      <p:ext uri="{BB962C8B-B14F-4D97-AF65-F5344CB8AC3E}">
        <p14:creationId xmlns:p14="http://schemas.microsoft.com/office/powerpoint/2010/main" val="338787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2B997C-FB4D-4ED0-9EF0-6D41BDCB1F45}" type="datetimeFigureOut">
              <a:rPr lang="en-US" smtClean="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9D7A92-D377-41B1-B145-9F7B5DF07FF9}" type="slidenum">
              <a:rPr lang="en-US" smtClean="0"/>
              <a:t>‹#›</a:t>
            </a:fld>
            <a:endParaRPr lang="en-US" dirty="0"/>
          </a:p>
        </p:txBody>
      </p:sp>
    </p:spTree>
    <p:extLst>
      <p:ext uri="{BB962C8B-B14F-4D97-AF65-F5344CB8AC3E}">
        <p14:creationId xmlns:p14="http://schemas.microsoft.com/office/powerpoint/2010/main" val="180166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2B997C-FB4D-4ED0-9EF0-6D41BDCB1F45}" type="datetimeFigureOut">
              <a:rPr lang="en-US" smtClean="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9D7A92-D377-41B1-B145-9F7B5DF07FF9}" type="slidenum">
              <a:rPr lang="en-US" smtClean="0"/>
              <a:t>‹#›</a:t>
            </a:fld>
            <a:endParaRPr lang="en-US" dirty="0"/>
          </a:p>
        </p:txBody>
      </p:sp>
    </p:spTree>
    <p:extLst>
      <p:ext uri="{BB962C8B-B14F-4D97-AF65-F5344CB8AC3E}">
        <p14:creationId xmlns:p14="http://schemas.microsoft.com/office/powerpoint/2010/main" val="351074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2B997C-FB4D-4ED0-9EF0-6D41BDCB1F45}" type="datetimeFigureOut">
              <a:rPr lang="en-US" smtClean="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9D7A92-D377-41B1-B145-9F7B5DF07FF9}" type="slidenum">
              <a:rPr lang="en-US" smtClean="0"/>
              <a:t>‹#›</a:t>
            </a:fld>
            <a:endParaRPr lang="en-US" dirty="0"/>
          </a:p>
        </p:txBody>
      </p:sp>
    </p:spTree>
    <p:extLst>
      <p:ext uri="{BB962C8B-B14F-4D97-AF65-F5344CB8AC3E}">
        <p14:creationId xmlns:p14="http://schemas.microsoft.com/office/powerpoint/2010/main" val="31830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2B997C-FB4D-4ED0-9EF0-6D41BDCB1F45}" type="datetimeFigureOut">
              <a:rPr lang="en-US" smtClean="0"/>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9D7A92-D377-41B1-B145-9F7B5DF07FF9}" type="slidenum">
              <a:rPr lang="en-US" smtClean="0"/>
              <a:t>‹#›</a:t>
            </a:fld>
            <a:endParaRPr lang="en-US" dirty="0"/>
          </a:p>
        </p:txBody>
      </p:sp>
    </p:spTree>
    <p:extLst>
      <p:ext uri="{BB962C8B-B14F-4D97-AF65-F5344CB8AC3E}">
        <p14:creationId xmlns:p14="http://schemas.microsoft.com/office/powerpoint/2010/main" val="326203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2B997C-FB4D-4ED0-9EF0-6D41BDCB1F45}" type="datetimeFigureOut">
              <a:rPr lang="en-US" smtClean="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9D7A92-D377-41B1-B145-9F7B5DF07FF9}" type="slidenum">
              <a:rPr lang="en-US" smtClean="0"/>
              <a:t>‹#›</a:t>
            </a:fld>
            <a:endParaRPr lang="en-US" dirty="0"/>
          </a:p>
        </p:txBody>
      </p:sp>
    </p:spTree>
    <p:extLst>
      <p:ext uri="{BB962C8B-B14F-4D97-AF65-F5344CB8AC3E}">
        <p14:creationId xmlns:p14="http://schemas.microsoft.com/office/powerpoint/2010/main" val="208772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2B997C-FB4D-4ED0-9EF0-6D41BDCB1F45}" type="datetimeFigureOut">
              <a:rPr lang="en-US" smtClean="0"/>
              <a:t>9/6/2016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9D7A92-D377-41B1-B145-9F7B5DF07FF9}" type="slidenum">
              <a:rPr lang="en-US" smtClean="0"/>
              <a:t>‹#›</a:t>
            </a:fld>
            <a:endParaRPr lang="en-US" dirty="0"/>
          </a:p>
        </p:txBody>
      </p:sp>
    </p:spTree>
    <p:extLst>
      <p:ext uri="{BB962C8B-B14F-4D97-AF65-F5344CB8AC3E}">
        <p14:creationId xmlns:p14="http://schemas.microsoft.com/office/powerpoint/2010/main" val="99832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2B997C-FB4D-4ED0-9EF0-6D41BDCB1F45}" type="datetimeFigureOut">
              <a:rPr lang="en-US" smtClean="0"/>
              <a:t>9/6/2016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9D7A92-D377-41B1-B145-9F7B5DF07FF9}" type="slidenum">
              <a:rPr lang="en-US" smtClean="0"/>
              <a:t>‹#›</a:t>
            </a:fld>
            <a:endParaRPr lang="en-US" dirty="0"/>
          </a:p>
        </p:txBody>
      </p:sp>
    </p:spTree>
    <p:extLst>
      <p:ext uri="{BB962C8B-B14F-4D97-AF65-F5344CB8AC3E}">
        <p14:creationId xmlns:p14="http://schemas.microsoft.com/office/powerpoint/2010/main" val="417362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2B997C-FB4D-4ED0-9EF0-6D41BDCB1F45}" type="datetimeFigureOut">
              <a:rPr lang="en-US" smtClean="0"/>
              <a:t>9/6/2016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9D7A92-D377-41B1-B145-9F7B5DF07FF9}" type="slidenum">
              <a:rPr lang="en-US" smtClean="0"/>
              <a:t>‹#›</a:t>
            </a:fld>
            <a:endParaRPr lang="en-US" dirty="0"/>
          </a:p>
        </p:txBody>
      </p:sp>
    </p:spTree>
    <p:extLst>
      <p:ext uri="{BB962C8B-B14F-4D97-AF65-F5344CB8AC3E}">
        <p14:creationId xmlns:p14="http://schemas.microsoft.com/office/powerpoint/2010/main" val="3544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2B997C-FB4D-4ED0-9EF0-6D41BDCB1F45}" type="datetimeFigureOut">
              <a:rPr lang="en-US" smtClean="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9D7A92-D377-41B1-B145-9F7B5DF07FF9}" type="slidenum">
              <a:rPr lang="en-US" smtClean="0"/>
              <a:t>‹#›</a:t>
            </a:fld>
            <a:endParaRPr lang="en-US" dirty="0"/>
          </a:p>
        </p:txBody>
      </p:sp>
    </p:spTree>
    <p:extLst>
      <p:ext uri="{BB962C8B-B14F-4D97-AF65-F5344CB8AC3E}">
        <p14:creationId xmlns:p14="http://schemas.microsoft.com/office/powerpoint/2010/main" val="252088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2B997C-FB4D-4ED0-9EF0-6D41BDCB1F45}" type="datetimeFigureOut">
              <a:rPr lang="en-US" smtClean="0"/>
              <a:t>9/6/2016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9D7A92-D377-41B1-B145-9F7B5DF07FF9}" type="slidenum">
              <a:rPr lang="en-US" smtClean="0"/>
              <a:t>‹#›</a:t>
            </a:fld>
            <a:endParaRPr lang="en-US" dirty="0"/>
          </a:p>
        </p:txBody>
      </p:sp>
    </p:spTree>
    <p:extLst>
      <p:ext uri="{BB962C8B-B14F-4D97-AF65-F5344CB8AC3E}">
        <p14:creationId xmlns:p14="http://schemas.microsoft.com/office/powerpoint/2010/main" val="88745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B997C-FB4D-4ED0-9EF0-6D41BDCB1F45}" type="datetimeFigureOut">
              <a:rPr lang="en-US" smtClean="0"/>
              <a:t>9/6/2016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D7A92-D377-41B1-B145-9F7B5DF07FF9}" type="slidenum">
              <a:rPr lang="en-US" smtClean="0"/>
              <a:t>‹#›</a:t>
            </a:fld>
            <a:endParaRPr lang="en-US" dirty="0"/>
          </a:p>
        </p:txBody>
      </p:sp>
    </p:spTree>
    <p:extLst>
      <p:ext uri="{BB962C8B-B14F-4D97-AF65-F5344CB8AC3E}">
        <p14:creationId xmlns:p14="http://schemas.microsoft.com/office/powerpoint/2010/main" val="31192069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71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Bible pictures New Testament\Parables &amp; Illustrations\The Par of Fish 1157-37.jpg"/>
          <p:cNvPicPr>
            <a:picLocks noChangeAspect="1" noChangeArrowheads="1"/>
          </p:cNvPicPr>
          <p:nvPr/>
        </p:nvPicPr>
        <p:blipFill>
          <a:blip r:embed="rId3" cstate="print"/>
          <a:srcRect/>
          <a:stretch>
            <a:fillRect/>
          </a:stretch>
        </p:blipFill>
        <p:spPr bwMode="auto">
          <a:xfrm>
            <a:off x="3657600" y="0"/>
            <a:ext cx="4984750" cy="6858000"/>
          </a:xfrm>
          <a:prstGeom prst="rect">
            <a:avLst/>
          </a:prstGeom>
          <a:noFill/>
        </p:spPr>
      </p:pic>
      <p:sp>
        <p:nvSpPr>
          <p:cNvPr id="3" name="Title 2"/>
          <p:cNvSpPr>
            <a:spLocks noGrp="1"/>
          </p:cNvSpPr>
          <p:nvPr>
            <p:ph type="title"/>
          </p:nvPr>
        </p:nvSpPr>
        <p:spPr>
          <a:xfrm>
            <a:off x="3581400" y="274638"/>
            <a:ext cx="5029200" cy="1143000"/>
          </a:xfrm>
        </p:spPr>
        <p:txBody>
          <a:bodyPr/>
          <a:lstStyle/>
          <a:p>
            <a:pPr algn="ctr"/>
            <a:r>
              <a:rPr lang="en-US" b="1" i="1" dirty="0">
                <a:solidFill>
                  <a:schemeClr val="bg1"/>
                </a:solidFill>
                <a:effectLst>
                  <a:glow rad="101600">
                    <a:schemeClr val="tx1">
                      <a:alpha val="60000"/>
                    </a:schemeClr>
                  </a:glow>
                </a:effectLst>
              </a:rPr>
              <a:t>Matthew 13:47-50</a:t>
            </a:r>
          </a:p>
        </p:txBody>
      </p:sp>
    </p:spTree>
    <p:extLst>
      <p:ext uri="{BB962C8B-B14F-4D97-AF65-F5344CB8AC3E}">
        <p14:creationId xmlns:p14="http://schemas.microsoft.com/office/powerpoint/2010/main" val="415530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542"/>
            <a:ext cx="12070080" cy="3539430"/>
          </a:xfrm>
          <a:prstGeom prst="rect">
            <a:avLst/>
          </a:prstGeom>
        </p:spPr>
        <p:txBody>
          <a:bodyPr wrap="square">
            <a:spAutoFit/>
          </a:bodyPr>
          <a:lstStyle/>
          <a:p>
            <a:pPr algn="ctr"/>
            <a:r>
              <a:rPr lang="en-US" sz="3200" i="1" dirty="0"/>
              <a:t>(Matthew 13:47-50) </a:t>
            </a:r>
          </a:p>
          <a:p>
            <a:pPr algn="ctr"/>
            <a:r>
              <a:rPr lang="en-US" sz="3200" i="1" dirty="0"/>
              <a:t>“Again, the kingdom of heaven is like unto a net, that was cast into the sea, and gathered of every kind: Which, when it was full, they drew to shore, and sat down, and </a:t>
            </a:r>
            <a:r>
              <a:rPr lang="en-US" sz="3200" i="1" u="sng" dirty="0"/>
              <a:t>gathered the good into vessels, but cast the bad away</a:t>
            </a:r>
            <a:r>
              <a:rPr lang="en-US" sz="3200" i="1" dirty="0"/>
              <a:t>. So shall it be at the end of the world: the angels shall come forth, and </a:t>
            </a:r>
            <a:r>
              <a:rPr lang="en-US" sz="3200" i="1" u="sng" dirty="0"/>
              <a:t>sever the wicked from among the just</a:t>
            </a:r>
            <a:r>
              <a:rPr lang="en-US" sz="3200" i="1" dirty="0"/>
              <a:t>, And shall cast them into the furnace of fire: there shall be wailing and gnashing of teeth.” </a:t>
            </a:r>
          </a:p>
        </p:txBody>
      </p:sp>
      <p:pic>
        <p:nvPicPr>
          <p:cNvPr id="3" name="Picture 2"/>
          <p:cNvPicPr>
            <a:picLocks noChangeAspect="1"/>
          </p:cNvPicPr>
          <p:nvPr/>
        </p:nvPicPr>
        <p:blipFill>
          <a:blip r:embed="rId2"/>
          <a:stretch>
            <a:fillRect/>
          </a:stretch>
        </p:blipFill>
        <p:spPr>
          <a:xfrm>
            <a:off x="3495976" y="3651972"/>
            <a:ext cx="5699605" cy="3206028"/>
          </a:xfrm>
          <a:prstGeom prst="rect">
            <a:avLst/>
          </a:prstGeom>
        </p:spPr>
      </p:pic>
    </p:spTree>
    <p:extLst>
      <p:ext uri="{BB962C8B-B14F-4D97-AF65-F5344CB8AC3E}">
        <p14:creationId xmlns:p14="http://schemas.microsoft.com/office/powerpoint/2010/main" val="275552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Bible pictures Old Testament\Sheep\Sheep &amp; goats  1393l-54.jpg"/>
          <p:cNvPicPr>
            <a:picLocks noChangeAspect="1" noChangeArrowheads="1"/>
          </p:cNvPicPr>
          <p:nvPr/>
        </p:nvPicPr>
        <p:blipFill>
          <a:blip r:embed="rId3" cstate="print"/>
          <a:srcRect/>
          <a:stretch>
            <a:fillRect/>
          </a:stretch>
        </p:blipFill>
        <p:spPr bwMode="auto">
          <a:xfrm>
            <a:off x="2743200" y="0"/>
            <a:ext cx="6705600" cy="6858000"/>
          </a:xfrm>
          <a:prstGeom prst="rect">
            <a:avLst/>
          </a:prstGeom>
          <a:noFill/>
        </p:spPr>
      </p:pic>
      <p:sp>
        <p:nvSpPr>
          <p:cNvPr id="3" name="Title 2"/>
          <p:cNvSpPr>
            <a:spLocks noGrp="1"/>
          </p:cNvSpPr>
          <p:nvPr>
            <p:ph type="title"/>
          </p:nvPr>
        </p:nvSpPr>
        <p:spPr>
          <a:xfrm>
            <a:off x="1981200" y="152400"/>
            <a:ext cx="8229600" cy="1265238"/>
          </a:xfrm>
        </p:spPr>
        <p:txBody>
          <a:bodyPr/>
          <a:lstStyle/>
          <a:p>
            <a:pPr algn="ctr"/>
            <a:r>
              <a:rPr lang="en-US" b="1" i="1" dirty="0">
                <a:solidFill>
                  <a:schemeClr val="bg1"/>
                </a:solidFill>
                <a:effectLst>
                  <a:glow rad="101600">
                    <a:schemeClr val="tx1">
                      <a:alpha val="60000"/>
                    </a:schemeClr>
                  </a:glow>
                </a:effectLst>
              </a:rPr>
              <a:t>Matthew 25:31-41</a:t>
            </a:r>
          </a:p>
        </p:txBody>
      </p:sp>
    </p:spTree>
    <p:extLst>
      <p:ext uri="{BB962C8B-B14F-4D97-AF65-F5344CB8AC3E}">
        <p14:creationId xmlns:p14="http://schemas.microsoft.com/office/powerpoint/2010/main" val="52157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370975"/>
          </a:xfrm>
          <a:prstGeom prst="rect">
            <a:avLst/>
          </a:prstGeom>
        </p:spPr>
        <p:txBody>
          <a:bodyPr wrap="square">
            <a:spAutoFit/>
          </a:bodyPr>
          <a:lstStyle/>
          <a:p>
            <a:pPr algn="ctr"/>
            <a:r>
              <a:rPr lang="en-US" sz="3400" i="1" dirty="0"/>
              <a:t>(Matthew 25:31-41) </a:t>
            </a:r>
          </a:p>
          <a:p>
            <a:pPr algn="ctr"/>
            <a:r>
              <a:rPr lang="en-US" sz="3400" i="1" dirty="0"/>
              <a:t>“When the Son of man shall come in his glory, and all the holy angels with him, then shall he sit upon the throne of his glory: And before him shall be gathered all nations: and he shall separate them one from another, as a shepherd </a:t>
            </a:r>
            <a:r>
              <a:rPr lang="en-US" sz="3400" i="1" u="sng" dirty="0"/>
              <a:t>divideth his sheep from the goats</a:t>
            </a:r>
            <a:r>
              <a:rPr lang="en-US" sz="3400" i="1" dirty="0"/>
              <a:t>: And he shall set the sheep on his right hand, but the goats on the left. Then shall the King say unto them on his right hand, Come, ye blessed of my Father, inherit the kingdom prepared for you from the foundation of the world: For I was an hungred, and ye gave me meat: I was thirsty, and ye gave me drink: I was a stranger, and ye took me in: Naked, and ye clothed me: I was sick, and ye visited me: I was in prison, and ye came unto me.”</a:t>
            </a:r>
          </a:p>
        </p:txBody>
      </p:sp>
    </p:spTree>
    <p:extLst>
      <p:ext uri="{BB962C8B-B14F-4D97-AF65-F5344CB8AC3E}">
        <p14:creationId xmlns:p14="http://schemas.microsoft.com/office/powerpoint/2010/main" val="24745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624" y="393897"/>
            <a:ext cx="11352628" cy="5632311"/>
          </a:xfrm>
          <a:prstGeom prst="rect">
            <a:avLst/>
          </a:prstGeom>
        </p:spPr>
        <p:txBody>
          <a:bodyPr wrap="square">
            <a:spAutoFit/>
          </a:bodyPr>
          <a:lstStyle/>
          <a:p>
            <a:pPr algn="ctr"/>
            <a:r>
              <a:rPr lang="en-US" sz="3600" i="1" dirty="0"/>
              <a:t>“Then shall the righteous answer him, saying, Lord, when saw we thee an hungred, and fed thee? or thirsty, and gave thee drink?  When saw we thee a stranger, and took thee in? or naked, and clothed thee?  Or when saw we thee sick, or in prison, and came unto thee? And the King shall answer and say unto them, Verily I say unto you, Inasmuch as ye have done it unto one of the least of these my brethren, ye have done it unto me. Then shall he say also unto them on the left hand, Depart from me, ye cursed, into everlasting fire, prepared for the devil and his angels.” </a:t>
            </a:r>
          </a:p>
        </p:txBody>
      </p:sp>
    </p:spTree>
    <p:extLst>
      <p:ext uri="{BB962C8B-B14F-4D97-AF65-F5344CB8AC3E}">
        <p14:creationId xmlns:p14="http://schemas.microsoft.com/office/powerpoint/2010/main" val="262144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p.production.patheos.com/blogs/formerlyfundie/files/2016/01/Dollarphotoclub_47670362-1024x5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376" y="-112542"/>
            <a:ext cx="13716000" cy="72237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t="22145" r="-4334"/>
          <a:stretch/>
        </p:blipFill>
        <p:spPr>
          <a:xfrm>
            <a:off x="8079678" y="2363371"/>
            <a:ext cx="2077195" cy="2053884"/>
          </a:xfrm>
          <a:prstGeom prst="ellipse">
            <a:avLst/>
          </a:prstGeom>
          <a:ln>
            <a:noFill/>
          </a:ln>
          <a:effectLst>
            <a:softEdge rad="112500"/>
          </a:effectLst>
        </p:spPr>
      </p:pic>
      <p:pic>
        <p:nvPicPr>
          <p:cNvPr id="5" name="Picture 4"/>
          <p:cNvPicPr>
            <a:picLocks noChangeAspect="1"/>
          </p:cNvPicPr>
          <p:nvPr/>
        </p:nvPicPr>
        <p:blipFill rotWithShape="1">
          <a:blip r:embed="rId4"/>
          <a:srcRect l="-1638" t="15724" r="4190" b="-5823"/>
          <a:stretch/>
        </p:blipFill>
        <p:spPr>
          <a:xfrm>
            <a:off x="1280160" y="2171115"/>
            <a:ext cx="1913205" cy="2656448"/>
          </a:xfrm>
          <a:prstGeom prst="ellipse">
            <a:avLst/>
          </a:prstGeom>
          <a:ln>
            <a:noFill/>
          </a:ln>
          <a:effectLst>
            <a:softEdge rad="112500"/>
          </a:effectLst>
        </p:spPr>
      </p:pic>
    </p:spTree>
    <p:extLst>
      <p:ext uri="{BB962C8B-B14F-4D97-AF65-F5344CB8AC3E}">
        <p14:creationId xmlns:p14="http://schemas.microsoft.com/office/powerpoint/2010/main" val="313399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9994" y="22552"/>
            <a:ext cx="10566876" cy="6835448"/>
          </a:xfrm>
          <a:prstGeom prst="rect">
            <a:avLst/>
          </a:prstGeom>
        </p:spPr>
      </p:pic>
    </p:spTree>
    <p:extLst>
      <p:ext uri="{BB962C8B-B14F-4D97-AF65-F5344CB8AC3E}">
        <p14:creationId xmlns:p14="http://schemas.microsoft.com/office/powerpoint/2010/main" val="162456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069" y="204298"/>
            <a:ext cx="10515600" cy="1325563"/>
          </a:xfrm>
        </p:spPr>
        <p:txBody>
          <a:bodyPr/>
          <a:lstStyle/>
          <a:p>
            <a:r>
              <a:rPr lang="en-US" b="1" dirty="0"/>
              <a:t>Why does Satan sow tares among the wheat?</a:t>
            </a:r>
          </a:p>
        </p:txBody>
      </p:sp>
      <p:pic>
        <p:nvPicPr>
          <p:cNvPr id="3074" name="Picture 2" descr="http://media.freebibleimages.org/stories/FB_Parable_Weeds/overview_images/003-parable-weeds.jpg?14369477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777" y="1529861"/>
            <a:ext cx="7104185" cy="5328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63418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132" y="266651"/>
            <a:ext cx="10515600" cy="1325563"/>
          </a:xfrm>
        </p:spPr>
        <p:txBody>
          <a:bodyPr/>
          <a:lstStyle/>
          <a:p>
            <a:pPr algn="ctr"/>
            <a:r>
              <a:rPr lang="en-US" b="1" dirty="0"/>
              <a:t>The act was a form of malice and revenge</a:t>
            </a:r>
          </a:p>
        </p:txBody>
      </p:sp>
      <p:pic>
        <p:nvPicPr>
          <p:cNvPr id="3" name="Picture 2"/>
          <p:cNvPicPr>
            <a:picLocks noChangeAspect="1"/>
          </p:cNvPicPr>
          <p:nvPr/>
        </p:nvPicPr>
        <p:blipFill>
          <a:blip r:embed="rId2"/>
          <a:stretch>
            <a:fillRect/>
          </a:stretch>
        </p:blipFill>
        <p:spPr>
          <a:xfrm>
            <a:off x="703647" y="1738458"/>
            <a:ext cx="5222339" cy="3916754"/>
          </a:xfrm>
          <a:prstGeom prst="rect">
            <a:avLst/>
          </a:prstGeom>
        </p:spPr>
      </p:pic>
      <p:pic>
        <p:nvPicPr>
          <p:cNvPr id="4" name="Picture 3"/>
          <p:cNvPicPr>
            <a:picLocks noChangeAspect="1"/>
          </p:cNvPicPr>
          <p:nvPr/>
        </p:nvPicPr>
        <p:blipFill>
          <a:blip r:embed="rId3"/>
          <a:stretch>
            <a:fillRect/>
          </a:stretch>
        </p:blipFill>
        <p:spPr>
          <a:xfrm>
            <a:off x="6597747" y="2568452"/>
            <a:ext cx="5259852" cy="3944889"/>
          </a:xfrm>
          <a:prstGeom prst="rect">
            <a:avLst/>
          </a:prstGeom>
        </p:spPr>
      </p:pic>
    </p:spTree>
    <p:extLst>
      <p:ext uri="{BB962C8B-B14F-4D97-AF65-F5344CB8AC3E}">
        <p14:creationId xmlns:p14="http://schemas.microsoft.com/office/powerpoint/2010/main" val="26897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467100" y="0"/>
            <a:ext cx="18288000" cy="9144000"/>
          </a:xfrm>
          <a:prstGeom prst="rect">
            <a:avLst/>
          </a:prstGeom>
        </p:spPr>
      </p:pic>
      <p:sp>
        <p:nvSpPr>
          <p:cNvPr id="3" name="Content Placeholder 2"/>
          <p:cNvSpPr>
            <a:spLocks noGrp="1"/>
          </p:cNvSpPr>
          <p:nvPr>
            <p:ph idx="1"/>
          </p:nvPr>
        </p:nvSpPr>
        <p:spPr>
          <a:xfrm>
            <a:off x="0" y="323556"/>
            <a:ext cx="11353800" cy="6534443"/>
          </a:xfrm>
        </p:spPr>
        <p:txBody>
          <a:bodyPr>
            <a:normAutofit/>
          </a:bodyPr>
          <a:lstStyle/>
          <a:p>
            <a:r>
              <a:rPr lang="en-US" sz="3600" dirty="0">
                <a:effectLst>
                  <a:glow rad="101600">
                    <a:schemeClr val="bg1">
                      <a:alpha val="60000"/>
                    </a:schemeClr>
                  </a:glow>
                </a:effectLst>
              </a:rPr>
              <a:t>It easily escaped detection. </a:t>
            </a:r>
          </a:p>
          <a:p>
            <a:r>
              <a:rPr lang="en-US" sz="3600" dirty="0">
                <a:effectLst>
                  <a:glow rad="101600">
                    <a:schemeClr val="bg1">
                      <a:alpha val="60000"/>
                    </a:schemeClr>
                  </a:glow>
                </a:effectLst>
              </a:rPr>
              <a:t>It inflicted both loss and trouble.</a:t>
            </a:r>
          </a:p>
          <a:p>
            <a:r>
              <a:rPr lang="en-US" sz="3600" dirty="0">
                <a:effectLst>
                  <a:glow rad="101600">
                    <a:schemeClr val="bg1">
                      <a:alpha val="60000"/>
                    </a:schemeClr>
                  </a:glow>
                </a:effectLst>
              </a:rPr>
              <a:t>The “enemy” had the great satisfaction of brooding for weeks or months over the prospect of the injury he had inflicted, and the vexation it would cause when discovered. </a:t>
            </a:r>
          </a:p>
          <a:p>
            <a:r>
              <a:rPr lang="en-US" sz="3600" dirty="0">
                <a:effectLst>
                  <a:glow rad="101600">
                    <a:schemeClr val="bg1">
                      <a:alpha val="60000"/>
                    </a:schemeClr>
                  </a:glow>
                </a:effectLst>
              </a:rPr>
              <a:t>The tares, grew up at first with stalk and blade like the wheat; and it was not till harvest time that the difference was easily detected. </a:t>
            </a:r>
          </a:p>
          <a:p>
            <a:r>
              <a:rPr lang="en-US" sz="3600" dirty="0">
                <a:effectLst>
                  <a:glow rad="101600">
                    <a:schemeClr val="bg1">
                      <a:alpha val="60000"/>
                    </a:schemeClr>
                  </a:glow>
                </a:effectLst>
              </a:rPr>
              <a:t>It adds to the point of the parable to remember that the seeds of the tares were not merely useless as food, but were harmful</a:t>
            </a:r>
            <a:r>
              <a:rPr lang="en-US" sz="3600" dirty="0" smtClean="0">
                <a:effectLst>
                  <a:glow rad="101600">
                    <a:schemeClr val="bg1">
                      <a:alpha val="60000"/>
                    </a:schemeClr>
                  </a:glow>
                </a:effectLst>
              </a:rPr>
              <a:t>, </a:t>
            </a:r>
            <a:r>
              <a:rPr lang="en-US" sz="3600" dirty="0">
                <a:effectLst>
                  <a:glow rad="101600">
                    <a:schemeClr val="bg1">
                      <a:alpha val="60000"/>
                    </a:schemeClr>
                  </a:glow>
                </a:effectLst>
              </a:rPr>
              <a:t>and destructive.</a:t>
            </a:r>
          </a:p>
        </p:txBody>
      </p:sp>
    </p:spTree>
    <p:extLst>
      <p:ext uri="{BB962C8B-B14F-4D97-AF65-F5344CB8AC3E}">
        <p14:creationId xmlns:p14="http://schemas.microsoft.com/office/powerpoint/2010/main" val="69620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739602" y="1219200"/>
            <a:ext cx="6172200"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10)</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04" y="1122685"/>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93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arn(inVertical)">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barn(inVertical)">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694" y="2480795"/>
            <a:ext cx="10515600" cy="1325563"/>
          </a:xfrm>
        </p:spPr>
        <p:txBody>
          <a:bodyPr>
            <a:normAutofit/>
          </a:bodyPr>
          <a:lstStyle/>
          <a:p>
            <a:pPr algn="ctr"/>
            <a:r>
              <a:rPr lang="en-US" sz="6000" dirty="0"/>
              <a:t>The interpretation</a:t>
            </a:r>
          </a:p>
        </p:txBody>
      </p:sp>
    </p:spTree>
    <p:extLst>
      <p:ext uri="{BB962C8B-B14F-4D97-AF65-F5344CB8AC3E}">
        <p14:creationId xmlns:p14="http://schemas.microsoft.com/office/powerpoint/2010/main" val="36315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179" t="6411" r="4576" b="5931"/>
          <a:stretch/>
        </p:blipFill>
        <p:spPr>
          <a:xfrm>
            <a:off x="3713871" y="2504049"/>
            <a:ext cx="4417255" cy="4290646"/>
          </a:xfrm>
          <a:prstGeom prst="ellipse">
            <a:avLst/>
          </a:prstGeom>
          <a:ln>
            <a:noFill/>
          </a:ln>
          <a:effectLst>
            <a:softEdge rad="112500"/>
          </a:effectLst>
        </p:spPr>
      </p:pic>
      <p:sp>
        <p:nvSpPr>
          <p:cNvPr id="2" name="Title 1"/>
          <p:cNvSpPr>
            <a:spLocks noGrp="1"/>
          </p:cNvSpPr>
          <p:nvPr>
            <p:ph type="title"/>
          </p:nvPr>
        </p:nvSpPr>
        <p:spPr>
          <a:xfrm>
            <a:off x="838200" y="0"/>
            <a:ext cx="10515600" cy="1325563"/>
          </a:xfrm>
        </p:spPr>
        <p:txBody>
          <a:bodyPr/>
          <a:lstStyle/>
          <a:p>
            <a:pPr algn="ctr"/>
            <a:r>
              <a:rPr lang="en-US" b="1" dirty="0"/>
              <a:t>The Field is the World not the Church</a:t>
            </a:r>
          </a:p>
        </p:txBody>
      </p:sp>
      <p:sp>
        <p:nvSpPr>
          <p:cNvPr id="3" name="Content Placeholder 2"/>
          <p:cNvSpPr>
            <a:spLocks noGrp="1"/>
          </p:cNvSpPr>
          <p:nvPr>
            <p:ph idx="1"/>
          </p:nvPr>
        </p:nvSpPr>
        <p:spPr>
          <a:xfrm>
            <a:off x="0" y="1325563"/>
            <a:ext cx="12192000" cy="4351338"/>
          </a:xfrm>
        </p:spPr>
        <p:txBody>
          <a:bodyPr>
            <a:normAutofit/>
          </a:bodyPr>
          <a:lstStyle/>
          <a:p>
            <a:pPr marL="0" indent="0" algn="ctr">
              <a:buNone/>
            </a:pPr>
            <a:r>
              <a:rPr lang="en-US" sz="3600" i="1" dirty="0"/>
              <a:t>“…the field is the world; the good seed are the children of the kingdom; but the tares are the children of the wicked one.”</a:t>
            </a:r>
          </a:p>
        </p:txBody>
      </p:sp>
      <p:pic>
        <p:nvPicPr>
          <p:cNvPr id="6" name="Picture 5"/>
          <p:cNvPicPr>
            <a:picLocks noChangeAspect="1"/>
          </p:cNvPicPr>
          <p:nvPr/>
        </p:nvPicPr>
        <p:blipFill rotWithShape="1">
          <a:blip r:embed="rId3"/>
          <a:srcRect r="1059" b="8182"/>
          <a:stretch/>
        </p:blipFill>
        <p:spPr>
          <a:xfrm>
            <a:off x="3801035" y="2545976"/>
            <a:ext cx="4213411" cy="4159623"/>
          </a:xfrm>
          <a:prstGeom prst="ellipse">
            <a:avLst/>
          </a:prstGeom>
          <a:ln>
            <a:noFill/>
          </a:ln>
          <a:effectLst>
            <a:softEdge rad="112500"/>
          </a:effectLst>
        </p:spPr>
      </p:pic>
    </p:spTree>
    <p:extLst>
      <p:ext uri="{BB962C8B-B14F-4D97-AF65-F5344CB8AC3E}">
        <p14:creationId xmlns:p14="http://schemas.microsoft.com/office/powerpoint/2010/main" val="129215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64" y="140042"/>
            <a:ext cx="10515600" cy="6492875"/>
          </a:xfrm>
        </p:spPr>
        <p:txBody>
          <a:bodyPr>
            <a:normAutofit/>
          </a:bodyPr>
          <a:lstStyle/>
          <a:p>
            <a:pPr algn="ctr"/>
            <a:r>
              <a:rPr lang="en-US" dirty="0"/>
              <a:t>Many commentaries and sermons have attempted to use this story as an illustration of the condition of the church, noting that there are both true believers (the wheat) and false professors (the weeds) in both the church at large and individual local churches. While this may be true, Jesus distinctly explains that the field is not the church; it is the world </a:t>
            </a:r>
            <a:r>
              <a:rPr lang="en-US" i="1" dirty="0"/>
              <a:t>(v. 38). </a:t>
            </a:r>
          </a:p>
        </p:txBody>
      </p:sp>
    </p:spTree>
    <p:extLst>
      <p:ext uri="{BB962C8B-B14F-4D97-AF65-F5344CB8AC3E}">
        <p14:creationId xmlns:p14="http://schemas.microsoft.com/office/powerpoint/2010/main" val="10966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380"/>
            <a:ext cx="12192000" cy="6492875"/>
          </a:xfrm>
        </p:spPr>
        <p:txBody>
          <a:bodyPr>
            <a:normAutofit fontScale="90000"/>
          </a:bodyPr>
          <a:lstStyle/>
          <a:p>
            <a:pPr algn="ctr"/>
            <a:r>
              <a:rPr lang="en-US" dirty="0"/>
              <a:t>Even if He hadn’t specifically told us the world is the setting of the story, it would still be obvious. The landowner tells the servants not to pull up the weeds in the field, but to leave them until the end of the age. If the field were the church, this command would directly contradict Jesus’ teaching in </a:t>
            </a:r>
            <a:r>
              <a:rPr lang="en-US" i="1" dirty="0"/>
              <a:t>Matthew 18</a:t>
            </a:r>
            <a:r>
              <a:rPr lang="en-US" dirty="0"/>
              <a:t>, which tells us how to deal with unrepentant sinners in the church: they are to be put out of the fellowship and treated as unbelievers. Jesus never instructed us to let impenitent sinners remain in our midst until the end of the age.</a:t>
            </a:r>
          </a:p>
        </p:txBody>
      </p:sp>
    </p:spTree>
    <p:extLst>
      <p:ext uri="{BB962C8B-B14F-4D97-AF65-F5344CB8AC3E}">
        <p14:creationId xmlns:p14="http://schemas.microsoft.com/office/powerpoint/2010/main" val="17684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6870"/>
            <a:ext cx="12192000" cy="6858000"/>
          </a:xfrm>
        </p:spPr>
        <p:txBody>
          <a:bodyPr>
            <a:normAutofit/>
          </a:bodyPr>
          <a:lstStyle/>
          <a:p>
            <a:r>
              <a:rPr lang="en-US" sz="3600" dirty="0"/>
              <a:t>In opposition to Jesus Christ, the devil tries to destroy </a:t>
            </a:r>
            <a:r>
              <a:rPr lang="en-US" sz="3600" dirty="0" smtClean="0"/>
              <a:t>the work of Christ’s </a:t>
            </a:r>
            <a:r>
              <a:rPr lang="en-US" sz="3600" dirty="0"/>
              <a:t>by placing false believers and teachers in the world and in the church who lead many astray -  </a:t>
            </a:r>
            <a:r>
              <a:rPr lang="en-US" sz="3600" i="1" dirty="0">
                <a:solidFill>
                  <a:srgbClr val="FFFF00"/>
                </a:solidFill>
              </a:rPr>
              <a:t>2 Pet. 2:1 “But there were false </a:t>
            </a:r>
            <a:r>
              <a:rPr lang="en-US" sz="3600" i="1" u="sng" dirty="0">
                <a:solidFill>
                  <a:srgbClr val="FFFF00"/>
                </a:solidFill>
              </a:rPr>
              <a:t>prophets also among the people</a:t>
            </a:r>
            <a:r>
              <a:rPr lang="en-US" sz="3600" i="1" dirty="0">
                <a:solidFill>
                  <a:srgbClr val="FFFF00"/>
                </a:solidFill>
              </a:rPr>
              <a:t>, even as there shall be </a:t>
            </a:r>
            <a:r>
              <a:rPr lang="en-US" sz="3600" i="1" u="sng" dirty="0">
                <a:solidFill>
                  <a:srgbClr val="FFFF00"/>
                </a:solidFill>
              </a:rPr>
              <a:t>false teachers among you</a:t>
            </a:r>
            <a:r>
              <a:rPr lang="en-US" sz="3600" i="1" dirty="0">
                <a:solidFill>
                  <a:srgbClr val="FFFF00"/>
                </a:solidFill>
              </a:rPr>
              <a:t>, who privily shall bring in damnable heresies, even denying the Lord that bought them, and bring upon themselves swift destruction.”</a:t>
            </a:r>
          </a:p>
          <a:p>
            <a:r>
              <a:rPr lang="en-US" sz="3600" dirty="0"/>
              <a:t>One has only to look at the many TV evangelist scandals to know the world is filled with professing “Christians” whose ungodly actions bring reproach on the name of Christ -  </a:t>
            </a:r>
            <a:r>
              <a:rPr lang="en-US" sz="3600" dirty="0" smtClean="0"/>
              <a:t>              </a:t>
            </a:r>
            <a:r>
              <a:rPr lang="en-US" sz="3600" i="1" dirty="0" smtClean="0">
                <a:solidFill>
                  <a:srgbClr val="FFFF00"/>
                </a:solidFill>
              </a:rPr>
              <a:t>2 </a:t>
            </a:r>
            <a:r>
              <a:rPr lang="en-US" sz="3600" i="1" dirty="0">
                <a:solidFill>
                  <a:srgbClr val="FFFF00"/>
                </a:solidFill>
              </a:rPr>
              <a:t>Cor. 6:3 “Giving no offence in any thing, that the ministry be not blamed.”</a:t>
            </a:r>
          </a:p>
        </p:txBody>
      </p:sp>
    </p:spTree>
    <p:extLst>
      <p:ext uri="{BB962C8B-B14F-4D97-AF65-F5344CB8AC3E}">
        <p14:creationId xmlns:p14="http://schemas.microsoft.com/office/powerpoint/2010/main" val="204619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6871"/>
            <a:ext cx="12192000" cy="6858000"/>
          </a:xfrm>
        </p:spPr>
        <p:txBody>
          <a:bodyPr>
            <a:normAutofit/>
          </a:bodyPr>
          <a:lstStyle/>
          <a:p>
            <a:r>
              <a:rPr lang="en-US" sz="3600" dirty="0">
                <a:solidFill>
                  <a:srgbClr val="FFFF00"/>
                </a:solidFill>
              </a:rPr>
              <a:t>Question: </a:t>
            </a:r>
            <a:r>
              <a:rPr lang="en-US" sz="3600" dirty="0" smtClean="0"/>
              <a:t>Should we pursue </a:t>
            </a:r>
            <a:r>
              <a:rPr lang="en-US" sz="3600" dirty="0"/>
              <a:t>such people in an effort to root them out and destroy them?</a:t>
            </a:r>
          </a:p>
          <a:p>
            <a:r>
              <a:rPr lang="en-US" sz="3600" dirty="0">
                <a:solidFill>
                  <a:srgbClr val="FFFF00"/>
                </a:solidFill>
              </a:rPr>
              <a:t>Answer: </a:t>
            </a:r>
            <a:r>
              <a:rPr lang="en-US" sz="3600" i="1" dirty="0"/>
              <a:t>“The servants said unto him, Wilt thou then that we go and gather them up? But he said, Nay; lest while ye gather up the tares, ye root up also the wheat with them. Let both grow together until the harvest.”</a:t>
            </a:r>
          </a:p>
          <a:p>
            <a:r>
              <a:rPr lang="en-US" sz="3600" dirty="0">
                <a:solidFill>
                  <a:srgbClr val="FFFF00"/>
                </a:solidFill>
              </a:rPr>
              <a:t>Question: </a:t>
            </a:r>
            <a:r>
              <a:rPr lang="en-US" sz="3600" dirty="0"/>
              <a:t>Why should we not try to root out the tares that are in the world?</a:t>
            </a:r>
          </a:p>
          <a:p>
            <a:r>
              <a:rPr lang="en-US" sz="3600" dirty="0">
                <a:solidFill>
                  <a:srgbClr val="FFFF00"/>
                </a:solidFill>
              </a:rPr>
              <a:t>Answer: That’s not our job!</a:t>
            </a:r>
          </a:p>
          <a:p>
            <a:r>
              <a:rPr lang="en-US" sz="3600" dirty="0"/>
              <a:t>Immature and innocent believers might be injured by our efforts and unbelievers would never understand our attempts – </a:t>
            </a:r>
            <a:r>
              <a:rPr lang="en-US" sz="3600" i="1" dirty="0"/>
              <a:t>Luke 17:2; John 1:5  </a:t>
            </a:r>
          </a:p>
          <a:p>
            <a:pPr marL="0" indent="0">
              <a:buNone/>
            </a:pPr>
            <a:endParaRPr lang="en-US" sz="3600" i="1" dirty="0"/>
          </a:p>
        </p:txBody>
      </p:sp>
    </p:spTree>
    <p:extLst>
      <p:ext uri="{BB962C8B-B14F-4D97-AF65-F5344CB8AC3E}">
        <p14:creationId xmlns:p14="http://schemas.microsoft.com/office/powerpoint/2010/main" val="185713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422" y="1082578"/>
            <a:ext cx="11798104" cy="1325563"/>
          </a:xfrm>
        </p:spPr>
        <p:txBody>
          <a:bodyPr>
            <a:normAutofit fontScale="90000"/>
          </a:bodyPr>
          <a:lstStyle/>
          <a:p>
            <a:pPr algn="ctr"/>
            <a:r>
              <a:rPr lang="en-US" i="1" dirty="0"/>
              <a:t> </a:t>
            </a:r>
            <a:r>
              <a:rPr lang="en-US" i="1" dirty="0" smtClean="0"/>
              <a:t>“Simon </a:t>
            </a:r>
            <a:r>
              <a:rPr lang="en-US" i="1" dirty="0"/>
              <a:t>Peter having a sword drew it, and smote the high priest's servant, and cut off his right ear. The servant's name was </a:t>
            </a:r>
            <a:r>
              <a:rPr lang="en-US" i="1" dirty="0" err="1" smtClean="0"/>
              <a:t>Malchus</a:t>
            </a:r>
            <a:r>
              <a:rPr lang="en-US" i="1" dirty="0" smtClean="0"/>
              <a:t>. Then </a:t>
            </a:r>
            <a:r>
              <a:rPr lang="en-US" i="1" dirty="0"/>
              <a:t>said Jesus unto Peter, Put up thy sword into the </a:t>
            </a:r>
            <a:r>
              <a:rPr lang="en-US" i="1" dirty="0" smtClean="0"/>
              <a:t>sheath…Jesus </a:t>
            </a:r>
            <a:r>
              <a:rPr lang="en-US" i="1" dirty="0"/>
              <a:t>answered, My kingdom is not of this world: if my kingdom were of this world, then would my servants </a:t>
            </a:r>
            <a:r>
              <a:rPr lang="en-US" i="1" dirty="0" smtClean="0"/>
              <a:t>fight.”</a:t>
            </a:r>
            <a:endParaRPr lang="en-US" i="1"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8224" y="3434641"/>
            <a:ext cx="8572500" cy="3533775"/>
          </a:xfrm>
          <a:prstGeom prst="rect">
            <a:avLst/>
          </a:prstGeom>
          <a:ln>
            <a:noFill/>
          </a:ln>
          <a:effectLst>
            <a:softEdge rad="112500"/>
          </a:effectLst>
        </p:spPr>
      </p:pic>
    </p:spTree>
    <p:extLst>
      <p:ext uri="{BB962C8B-B14F-4D97-AF65-F5344CB8AC3E}">
        <p14:creationId xmlns:p14="http://schemas.microsoft.com/office/powerpoint/2010/main" val="316695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t>Jesus will take care of the tares</a:t>
            </a:r>
          </a:p>
        </p:txBody>
      </p:sp>
      <p:sp>
        <p:nvSpPr>
          <p:cNvPr id="3" name="Content Placeholder 2"/>
          <p:cNvSpPr>
            <a:spLocks noGrp="1"/>
          </p:cNvSpPr>
          <p:nvPr>
            <p:ph idx="1"/>
          </p:nvPr>
        </p:nvSpPr>
        <p:spPr>
          <a:xfrm>
            <a:off x="0" y="1325563"/>
            <a:ext cx="12192000" cy="5532436"/>
          </a:xfrm>
        </p:spPr>
        <p:txBody>
          <a:bodyPr>
            <a:normAutofit/>
          </a:bodyPr>
          <a:lstStyle/>
          <a:p>
            <a:pPr marL="0" indent="0" algn="ctr">
              <a:buNone/>
            </a:pPr>
            <a:r>
              <a:rPr lang="en-US" sz="3600" dirty="0"/>
              <a:t> Jesus Christ will one day establish true righteousness. After He raptures the true church out of this world, God will pour out His righteous wrath on the world. During </a:t>
            </a:r>
            <a:r>
              <a:rPr lang="en-US" sz="3600" dirty="0" smtClean="0"/>
              <a:t>the </a:t>
            </a:r>
            <a:r>
              <a:rPr lang="en-US" sz="3600" dirty="0"/>
              <a:t>tribulation, He will draw </a:t>
            </a:r>
            <a:r>
              <a:rPr lang="en-US" sz="3600" dirty="0" smtClean="0"/>
              <a:t>many to saving faith. </a:t>
            </a:r>
          </a:p>
          <a:p>
            <a:pPr marL="0" indent="0" algn="ctr">
              <a:buNone/>
            </a:pPr>
            <a:r>
              <a:rPr lang="en-US" sz="3600" dirty="0" smtClean="0"/>
              <a:t>At </a:t>
            </a:r>
            <a:r>
              <a:rPr lang="en-US" sz="3600" dirty="0"/>
              <a:t>the end of the tribulation, all unbelievers will be judged for their </a:t>
            </a:r>
            <a:r>
              <a:rPr lang="en-US" sz="3600" dirty="0" smtClean="0"/>
              <a:t>sin and </a:t>
            </a:r>
            <a:r>
              <a:rPr lang="en-US" sz="3600" dirty="0"/>
              <a:t>unbelief; then, they will be removed from God’s                  </a:t>
            </a:r>
            <a:r>
              <a:rPr lang="en-US" sz="3600" dirty="0" smtClean="0"/>
              <a:t>presence </a:t>
            </a:r>
            <a:r>
              <a:rPr lang="en-US" sz="3600" dirty="0"/>
              <a:t>and cast into Hell.</a:t>
            </a:r>
          </a:p>
          <a:p>
            <a:pPr marL="0" indent="0" algn="ctr">
              <a:buNone/>
            </a:pPr>
            <a:endParaRPr lang="en-US" sz="3600" dirty="0"/>
          </a:p>
          <a:p>
            <a:pPr marL="0" indent="0" algn="ctr">
              <a:buNone/>
            </a:pPr>
            <a:r>
              <a:rPr lang="en-US" sz="3600" dirty="0"/>
              <a:t> True followers of Christ will reign with Him. </a:t>
            </a:r>
            <a:r>
              <a:rPr lang="en-US" sz="3600" dirty="0" smtClean="0"/>
              <a:t>What </a:t>
            </a:r>
            <a:r>
              <a:rPr lang="en-US" sz="3600" dirty="0"/>
              <a:t>a glorious hope for the “wheat”!</a:t>
            </a:r>
          </a:p>
        </p:txBody>
      </p:sp>
    </p:spTree>
    <p:extLst>
      <p:ext uri="{BB962C8B-B14F-4D97-AF65-F5344CB8AC3E}">
        <p14:creationId xmlns:p14="http://schemas.microsoft.com/office/powerpoint/2010/main" val="416673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3" name="Picture 2"/>
          <p:cNvPicPr>
            <a:picLocks noChangeAspect="1"/>
          </p:cNvPicPr>
          <p:nvPr/>
        </p:nvPicPr>
        <p:blipFill>
          <a:blip r:embed="rId3"/>
          <a:stretch>
            <a:fillRect/>
          </a:stretch>
        </p:blipFill>
        <p:spPr>
          <a:xfrm>
            <a:off x="9144000" y="0"/>
            <a:ext cx="4016188" cy="6858000"/>
          </a:xfrm>
          <a:prstGeom prst="rect">
            <a:avLst/>
          </a:prstGeom>
        </p:spPr>
      </p:pic>
      <p:pic>
        <p:nvPicPr>
          <p:cNvPr id="4" name="Picture 3"/>
          <p:cNvPicPr>
            <a:picLocks noChangeAspect="1"/>
          </p:cNvPicPr>
          <p:nvPr/>
        </p:nvPicPr>
        <p:blipFill>
          <a:blip r:embed="rId4"/>
          <a:stretch>
            <a:fillRect/>
          </a:stretch>
        </p:blipFill>
        <p:spPr>
          <a:xfrm>
            <a:off x="9184341" y="4554071"/>
            <a:ext cx="3975847" cy="2303930"/>
          </a:xfrm>
          <a:prstGeom prst="rect">
            <a:avLst/>
          </a:prstGeom>
          <a:ln>
            <a:noFill/>
          </a:ln>
          <a:effectLst>
            <a:softEdge rad="112500"/>
          </a:effectLst>
        </p:spPr>
      </p:pic>
    </p:spTree>
    <p:extLst>
      <p:ext uri="{BB962C8B-B14F-4D97-AF65-F5344CB8AC3E}">
        <p14:creationId xmlns:p14="http://schemas.microsoft.com/office/powerpoint/2010/main" val="420063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267" y="2630024"/>
            <a:ext cx="10515600" cy="1325563"/>
          </a:xfrm>
        </p:spPr>
        <p:txBody>
          <a:bodyPr>
            <a:normAutofit/>
          </a:bodyPr>
          <a:lstStyle/>
          <a:p>
            <a:pPr algn="ctr"/>
            <a:r>
              <a:rPr lang="en-US" sz="6000" b="1" dirty="0"/>
              <a:t>The application</a:t>
            </a:r>
          </a:p>
        </p:txBody>
      </p:sp>
    </p:spTree>
    <p:extLst>
      <p:ext uri="{BB962C8B-B14F-4D97-AF65-F5344CB8AC3E}">
        <p14:creationId xmlns:p14="http://schemas.microsoft.com/office/powerpoint/2010/main" val="37932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4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t>Are there tares in the Church?</a:t>
            </a:r>
          </a:p>
        </p:txBody>
      </p:sp>
      <p:pic>
        <p:nvPicPr>
          <p:cNvPr id="4" name="Picture 3"/>
          <p:cNvPicPr>
            <a:picLocks noChangeAspect="1"/>
          </p:cNvPicPr>
          <p:nvPr/>
        </p:nvPicPr>
        <p:blipFill>
          <a:blip r:embed="rId2"/>
          <a:stretch>
            <a:fillRect/>
          </a:stretch>
        </p:blipFill>
        <p:spPr>
          <a:xfrm>
            <a:off x="2844880" y="1325563"/>
            <a:ext cx="6502240" cy="5532437"/>
          </a:xfrm>
          <a:prstGeom prst="rect">
            <a:avLst/>
          </a:prstGeom>
        </p:spPr>
      </p:pic>
      <p:pic>
        <p:nvPicPr>
          <p:cNvPr id="5" name="Picture 4"/>
          <p:cNvPicPr>
            <a:picLocks noChangeAspect="1"/>
          </p:cNvPicPr>
          <p:nvPr/>
        </p:nvPicPr>
        <p:blipFill>
          <a:blip r:embed="rId3"/>
          <a:stretch>
            <a:fillRect/>
          </a:stretch>
        </p:blipFill>
        <p:spPr>
          <a:xfrm>
            <a:off x="7462307" y="1805781"/>
            <a:ext cx="4070787" cy="3053090"/>
          </a:xfrm>
          <a:prstGeom prst="ellipse">
            <a:avLst/>
          </a:prstGeom>
          <a:ln>
            <a:noFill/>
          </a:ln>
          <a:effectLst>
            <a:softEdge rad="112500"/>
          </a:effec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14445" t="10150" r="16406" b="15269"/>
          <a:stretch/>
        </p:blipFill>
        <p:spPr>
          <a:xfrm>
            <a:off x="7462307" y="1805781"/>
            <a:ext cx="4070787" cy="3053090"/>
          </a:xfrm>
          <a:prstGeom prst="ellipse">
            <a:avLst/>
          </a:prstGeom>
          <a:ln>
            <a:noFill/>
          </a:ln>
          <a:effectLst>
            <a:softEdge rad="112500"/>
          </a:effectLst>
        </p:spPr>
      </p:pic>
      <p:pic>
        <p:nvPicPr>
          <p:cNvPr id="7" name="Picture 6"/>
          <p:cNvPicPr>
            <a:picLocks noChangeAspect="1"/>
          </p:cNvPicPr>
          <p:nvPr/>
        </p:nvPicPr>
        <p:blipFill>
          <a:blip r:embed="rId6"/>
          <a:stretch>
            <a:fillRect/>
          </a:stretch>
        </p:blipFill>
        <p:spPr>
          <a:xfrm>
            <a:off x="505309" y="1805781"/>
            <a:ext cx="4053243" cy="2922495"/>
          </a:xfrm>
          <a:prstGeom prst="ellipse">
            <a:avLst/>
          </a:prstGeom>
          <a:ln>
            <a:noFill/>
          </a:ln>
          <a:effectLst>
            <a:softEdge rad="112500"/>
          </a:effectLst>
        </p:spPr>
      </p:pic>
    </p:spTree>
    <p:extLst>
      <p:ext uri="{BB962C8B-B14F-4D97-AF65-F5344CB8AC3E}">
        <p14:creationId xmlns:p14="http://schemas.microsoft.com/office/powerpoint/2010/main" val="172163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761"/>
            <a:ext cx="12192000" cy="6492875"/>
          </a:xfrm>
        </p:spPr>
        <p:txBody>
          <a:bodyPr>
            <a:normAutofit fontScale="90000"/>
          </a:bodyPr>
          <a:lstStyle/>
          <a:p>
            <a:pPr algn="ctr"/>
            <a:r>
              <a:rPr lang="en-US" i="1" dirty="0"/>
              <a:t>(Matthew 7:21-28) </a:t>
            </a:r>
            <a:br>
              <a:rPr lang="en-US" i="1" dirty="0"/>
            </a:br>
            <a:r>
              <a:rPr lang="en-US" i="1" dirty="0"/>
              <a:t>“Not every one that saith unto me, Lord, Lord, shall enter into the kingdom of heaven; but he that doeth the will of my Father which is in heaven. </a:t>
            </a:r>
            <a:r>
              <a:rPr lang="en-US" i="1" dirty="0">
                <a:solidFill>
                  <a:srgbClr val="FFFF00"/>
                </a:solidFill>
              </a:rPr>
              <a:t>Many</a:t>
            </a:r>
            <a:r>
              <a:rPr lang="en-US" i="1" dirty="0"/>
              <a:t> will say to me in that day, Lord, Lord, have we not prophesied in thy name? and in thy name have cast out devils? and in thy name done many wonderful works? And then will I profess unto them, I never knew you: depart from me, ye that work iniquity. Therefore whosoever heareth these sayings of mine, and doeth them, I will liken him unto a wise man, which built his house upon a rock.”</a:t>
            </a:r>
          </a:p>
        </p:txBody>
      </p:sp>
    </p:spTree>
    <p:extLst>
      <p:ext uri="{BB962C8B-B14F-4D97-AF65-F5344CB8AC3E}">
        <p14:creationId xmlns:p14="http://schemas.microsoft.com/office/powerpoint/2010/main" val="186344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12" y="197225"/>
            <a:ext cx="11815482" cy="6660776"/>
          </a:xfrm>
        </p:spPr>
        <p:txBody>
          <a:bodyPr>
            <a:normAutofit fontScale="90000"/>
          </a:bodyPr>
          <a:lstStyle/>
          <a:p>
            <a:pPr algn="ctr"/>
            <a:r>
              <a:rPr lang="en-US" i="1" dirty="0"/>
              <a:t>“And the rain descended, and the floods came, and the winds blew, and beat upon that house; and it fell not: for it was founded upon a rock. And every one that heareth these sayings of mine, and doeth them not, shall be likened unto a foolish man, which built his house upon the sand: And the rain descended, and the floods came, and the winds blew, and beat upon that house; and it fell: and great was the fall of it. And it came to pass, when Jesus had ended these sayings, the people were astonished at his doctrine.”</a:t>
            </a:r>
          </a:p>
        </p:txBody>
      </p:sp>
    </p:spTree>
    <p:extLst>
      <p:ext uri="{BB962C8B-B14F-4D97-AF65-F5344CB8AC3E}">
        <p14:creationId xmlns:p14="http://schemas.microsoft.com/office/powerpoint/2010/main" val="290053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0260" y="-43703"/>
            <a:ext cx="10352554" cy="6901703"/>
          </a:xfrm>
          <a:prstGeom prst="rect">
            <a:avLst/>
          </a:prstGeom>
        </p:spPr>
      </p:pic>
    </p:spTree>
    <p:extLst>
      <p:ext uri="{BB962C8B-B14F-4D97-AF65-F5344CB8AC3E}">
        <p14:creationId xmlns:p14="http://schemas.microsoft.com/office/powerpoint/2010/main" val="181166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412" y="365125"/>
            <a:ext cx="7978588" cy="6492875"/>
          </a:xfrm>
        </p:spPr>
        <p:txBody>
          <a:bodyPr>
            <a:normAutofit fontScale="90000"/>
          </a:bodyPr>
          <a:lstStyle/>
          <a:p>
            <a:pPr algn="ctr"/>
            <a:r>
              <a:rPr lang="en-US" i="1" dirty="0"/>
              <a:t>(2 Corinthians 11:13-15) </a:t>
            </a:r>
            <a:br>
              <a:rPr lang="en-US" i="1" dirty="0"/>
            </a:br>
            <a:r>
              <a:rPr lang="en-US" i="1" dirty="0"/>
              <a:t>“For such are false apostles, deceitful workers, transforming themselves into the apostles of Christ. And no marvel; for Satan himself is transformed into an angel of light. Therefore it is no great thing if his ministers also be transformed as the ministers of righteousness; whose end shall be according to their works.”</a:t>
            </a:r>
            <a:br>
              <a:rPr lang="en-US" i="1" dirty="0"/>
            </a:br>
            <a:endParaRPr lang="en-US" i="1" dirty="0"/>
          </a:p>
        </p:txBody>
      </p:sp>
      <p:pic>
        <p:nvPicPr>
          <p:cNvPr id="3" name="Picture 2"/>
          <p:cNvPicPr>
            <a:picLocks noChangeAspect="1"/>
          </p:cNvPicPr>
          <p:nvPr/>
        </p:nvPicPr>
        <p:blipFill>
          <a:blip r:embed="rId2"/>
          <a:stretch>
            <a:fillRect/>
          </a:stretch>
        </p:blipFill>
        <p:spPr>
          <a:xfrm>
            <a:off x="183378" y="387535"/>
            <a:ext cx="4030034" cy="32240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44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270" y="562348"/>
            <a:ext cx="10515600" cy="1325563"/>
          </a:xfrm>
        </p:spPr>
        <p:txBody>
          <a:bodyPr>
            <a:normAutofit fontScale="90000"/>
          </a:bodyPr>
          <a:lstStyle/>
          <a:p>
            <a:pPr algn="ctr"/>
            <a:r>
              <a:rPr lang="en-US" i="1" dirty="0"/>
              <a:t>(2 Timothy 3:5) </a:t>
            </a:r>
            <a:br>
              <a:rPr lang="en-US" i="1" dirty="0"/>
            </a:br>
            <a:r>
              <a:rPr lang="en-US" i="1" dirty="0"/>
              <a:t>“Having a form of godliness, but denying the power thereof: from such turn away.”</a:t>
            </a:r>
          </a:p>
        </p:txBody>
      </p:sp>
      <p:pic>
        <p:nvPicPr>
          <p:cNvPr id="3" name="Picture 2"/>
          <p:cNvPicPr>
            <a:picLocks noChangeAspect="1"/>
          </p:cNvPicPr>
          <p:nvPr/>
        </p:nvPicPr>
        <p:blipFill>
          <a:blip r:embed="rId2"/>
          <a:stretch>
            <a:fillRect/>
          </a:stretch>
        </p:blipFill>
        <p:spPr>
          <a:xfrm>
            <a:off x="3191435" y="2295862"/>
            <a:ext cx="5411320" cy="4329056"/>
          </a:xfrm>
          <a:prstGeom prst="rect">
            <a:avLst/>
          </a:prstGeom>
        </p:spPr>
      </p:pic>
    </p:spTree>
    <p:extLst>
      <p:ext uri="{BB962C8B-B14F-4D97-AF65-F5344CB8AC3E}">
        <p14:creationId xmlns:p14="http://schemas.microsoft.com/office/powerpoint/2010/main" val="51842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0682" y="0"/>
            <a:ext cx="7841317" cy="6858000"/>
          </a:xfrm>
        </p:spPr>
        <p:txBody>
          <a:bodyPr>
            <a:normAutofit/>
          </a:bodyPr>
          <a:lstStyle/>
          <a:p>
            <a:pPr algn="ctr"/>
            <a:r>
              <a:rPr lang="en-US" sz="3900" i="1" dirty="0"/>
              <a:t>(Matthew 7:15) </a:t>
            </a:r>
            <a:br>
              <a:rPr lang="en-US" sz="3900" i="1" dirty="0"/>
            </a:br>
            <a:r>
              <a:rPr lang="en-US" sz="3900" i="1" dirty="0"/>
              <a:t>“Beware of </a:t>
            </a:r>
            <a:r>
              <a:rPr lang="en-US" sz="3900" i="1" u="sng" dirty="0"/>
              <a:t>false prophets</a:t>
            </a:r>
            <a:r>
              <a:rPr lang="en-US" sz="3900" i="1" dirty="0"/>
              <a:t>, which come to you in sheep's clothing, but inwardly they are ravening wolves.” </a:t>
            </a:r>
            <a:br>
              <a:rPr lang="en-US" sz="3900" i="1" dirty="0"/>
            </a:br>
            <a:r>
              <a:rPr lang="en-US" sz="3900" i="1" dirty="0"/>
              <a:t/>
            </a:r>
            <a:br>
              <a:rPr lang="en-US" sz="3900" i="1" dirty="0"/>
            </a:br>
            <a:r>
              <a:rPr lang="en-US" sz="3900" i="1" dirty="0"/>
              <a:t>(Acts 20:29-30)</a:t>
            </a:r>
            <a:br>
              <a:rPr lang="en-US" sz="3900" i="1" dirty="0"/>
            </a:br>
            <a:r>
              <a:rPr lang="en-US" sz="3900" i="1" dirty="0"/>
              <a:t> “For I know this, that after my departing shall grievous wolves enter in among you, not sparing the flock. Also of your own selves shall men arise, speaking perverse things, to draw away disciples after them.”</a:t>
            </a:r>
          </a:p>
        </p:txBody>
      </p:sp>
      <p:pic>
        <p:nvPicPr>
          <p:cNvPr id="3" name="Picture 2"/>
          <p:cNvPicPr>
            <a:picLocks noChangeAspect="1"/>
          </p:cNvPicPr>
          <p:nvPr/>
        </p:nvPicPr>
        <p:blipFill>
          <a:blip r:embed="rId2"/>
          <a:stretch>
            <a:fillRect/>
          </a:stretch>
        </p:blipFill>
        <p:spPr>
          <a:xfrm>
            <a:off x="0" y="512109"/>
            <a:ext cx="4619158" cy="51166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75201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658" y="2821453"/>
            <a:ext cx="11618259" cy="1325563"/>
          </a:xfrm>
        </p:spPr>
        <p:txBody>
          <a:bodyPr>
            <a:normAutofit fontScale="90000"/>
          </a:bodyPr>
          <a:lstStyle/>
          <a:p>
            <a:pPr algn="ctr"/>
            <a:r>
              <a:rPr lang="en-US" i="1" dirty="0"/>
              <a:t>(1 John 4:1-4) </a:t>
            </a:r>
            <a:br>
              <a:rPr lang="en-US" i="1" dirty="0"/>
            </a:br>
            <a:r>
              <a:rPr lang="en-US" i="1" dirty="0"/>
              <a:t>“Beloved, believe not every spirit, but try the spirits whether they are of God: because </a:t>
            </a:r>
            <a:r>
              <a:rPr lang="en-US" i="1" u="sng" dirty="0"/>
              <a:t>many false prophets are gone out into the world</a:t>
            </a:r>
            <a:r>
              <a:rPr lang="en-US" i="1" dirty="0"/>
              <a:t>. Hereby know ye the Spirit of God: Every spirit that confesseth that Jesus Christ is come in the flesh is of God: And every spirit that confesseth not that Jesus Christ is come in the flesh is not of God: and this is that spirit of antichrist, whereof ye have heard that it should come; and even now already is it in the world. Ye are of God, little children, and have overcome them: because greater is he that is in you, than he that is in the world.”</a:t>
            </a:r>
          </a:p>
        </p:txBody>
      </p:sp>
    </p:spTree>
    <p:extLst>
      <p:ext uri="{BB962C8B-B14F-4D97-AF65-F5344CB8AC3E}">
        <p14:creationId xmlns:p14="http://schemas.microsoft.com/office/powerpoint/2010/main" val="316551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6947"/>
            <a:ext cx="12192001" cy="6858000"/>
          </a:xfrm>
          <a:prstGeom prst="rect">
            <a:avLst/>
          </a:prstGeom>
        </p:spPr>
      </p:pic>
    </p:spTree>
    <p:extLst>
      <p:ext uri="{BB962C8B-B14F-4D97-AF65-F5344CB8AC3E}">
        <p14:creationId xmlns:p14="http://schemas.microsoft.com/office/powerpoint/2010/main" val="393348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515"/>
            <a:ext cx="12192000" cy="6492875"/>
          </a:xfrm>
        </p:spPr>
        <p:txBody>
          <a:bodyPr>
            <a:normAutofit fontScale="90000"/>
          </a:bodyPr>
          <a:lstStyle/>
          <a:p>
            <a:pPr algn="ctr"/>
            <a:r>
              <a:rPr lang="en-US" i="1" dirty="0"/>
              <a:t>(Matthew 7:16-21) </a:t>
            </a:r>
            <a:br>
              <a:rPr lang="en-US" i="1" dirty="0"/>
            </a:br>
            <a:r>
              <a:rPr lang="en-US" i="1" dirty="0"/>
              <a:t>“Ye shall know them by their fruits. Do men gather grapes of thorns, or figs of thistles? Even so every good tree bringeth forth good fruit; but a corrupt tree bringeth forth evil fruit. A good tree cannot bring forth evil fruit, neither can a corrupt tree bring forth good fruit. Every tree that bringeth not forth good fruit is hewn down, and cast into the fire. Wherefore by their fruits ye shall know them. Not every one that saith unto me, Lord, Lord, shall enter into the kingdom of heaven; but he that doeth the will of my Father which is in heaven.”</a:t>
            </a:r>
          </a:p>
        </p:txBody>
      </p:sp>
    </p:spTree>
    <p:extLst>
      <p:ext uri="{BB962C8B-B14F-4D97-AF65-F5344CB8AC3E}">
        <p14:creationId xmlns:p14="http://schemas.microsoft.com/office/powerpoint/2010/main" val="234677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164112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funnypaperz.com/EVIL-FRUIT-TREE-FINAL1.jpg"/>
          <p:cNvPicPr>
            <a:picLocks noChangeAspect="1" noChangeArrowheads="1"/>
          </p:cNvPicPr>
          <p:nvPr/>
        </p:nvPicPr>
        <p:blipFill rotWithShape="1">
          <a:blip r:embed="rId2">
            <a:extLst>
              <a:ext uri="{28A0092B-C50C-407E-A947-70E740481C1C}">
                <a14:useLocalDpi xmlns:a14="http://schemas.microsoft.com/office/drawing/2010/main" val="0"/>
              </a:ext>
            </a:extLst>
          </a:blip>
          <a:srcRect l="5774" t="13159" r="5684" b="12699"/>
          <a:stretch/>
        </p:blipFill>
        <p:spPr bwMode="auto">
          <a:xfrm>
            <a:off x="501179" y="0"/>
            <a:ext cx="10823313" cy="69976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359791" y="0"/>
            <a:ext cx="5275384" cy="3626826"/>
          </a:xfrm>
          <a:prstGeom prst="ellipse">
            <a:avLst/>
          </a:prstGeom>
          <a:ln>
            <a:noFill/>
          </a:ln>
          <a:effectLst>
            <a:softEdge rad="112500"/>
          </a:effectLst>
        </p:spPr>
      </p:pic>
    </p:spTree>
    <p:extLst>
      <p:ext uri="{BB962C8B-B14F-4D97-AF65-F5344CB8AC3E}">
        <p14:creationId xmlns:p14="http://schemas.microsoft.com/office/powerpoint/2010/main" val="381155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t>Why are there tares in the Church?</a:t>
            </a:r>
          </a:p>
        </p:txBody>
      </p:sp>
      <p:pic>
        <p:nvPicPr>
          <p:cNvPr id="3" name="Picture 2"/>
          <p:cNvPicPr>
            <a:picLocks noChangeAspect="1"/>
          </p:cNvPicPr>
          <p:nvPr/>
        </p:nvPicPr>
        <p:blipFill>
          <a:blip r:embed="rId2"/>
          <a:stretch>
            <a:fillRect/>
          </a:stretch>
        </p:blipFill>
        <p:spPr>
          <a:xfrm>
            <a:off x="1605182" y="1618712"/>
            <a:ext cx="8981636" cy="5239288"/>
          </a:xfrm>
          <a:prstGeom prst="rect">
            <a:avLst/>
          </a:prstGeom>
        </p:spPr>
      </p:pic>
    </p:spTree>
    <p:extLst>
      <p:ext uri="{BB962C8B-B14F-4D97-AF65-F5344CB8AC3E}">
        <p14:creationId xmlns:p14="http://schemas.microsoft.com/office/powerpoint/2010/main" val="259880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65" y="0"/>
            <a:ext cx="10515600" cy="1325563"/>
          </a:xfrm>
        </p:spPr>
        <p:txBody>
          <a:bodyPr/>
          <a:lstStyle/>
          <a:p>
            <a:pPr algn="ctr"/>
            <a:r>
              <a:rPr lang="en-US" b="1" dirty="0" smtClean="0"/>
              <a:t>1# False </a:t>
            </a:r>
            <a:r>
              <a:rPr lang="en-US" b="1" dirty="0"/>
              <a:t>professions of faith</a:t>
            </a:r>
          </a:p>
        </p:txBody>
      </p:sp>
      <p:pic>
        <p:nvPicPr>
          <p:cNvPr id="3" name="Picture 2"/>
          <p:cNvPicPr>
            <a:picLocks noChangeAspect="1"/>
          </p:cNvPicPr>
          <p:nvPr/>
        </p:nvPicPr>
        <p:blipFill>
          <a:blip r:embed="rId2"/>
          <a:stretch>
            <a:fillRect/>
          </a:stretch>
        </p:blipFill>
        <p:spPr>
          <a:xfrm>
            <a:off x="1561953" y="1460131"/>
            <a:ext cx="9011823" cy="5172787"/>
          </a:xfrm>
          <a:prstGeom prst="rect">
            <a:avLst/>
          </a:prstGeom>
        </p:spPr>
      </p:pic>
    </p:spTree>
    <p:extLst>
      <p:ext uri="{BB962C8B-B14F-4D97-AF65-F5344CB8AC3E}">
        <p14:creationId xmlns:p14="http://schemas.microsoft.com/office/powerpoint/2010/main" val="171948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92875"/>
          </a:xfrm>
        </p:spPr>
        <p:txBody>
          <a:bodyPr>
            <a:normAutofit/>
          </a:bodyPr>
          <a:lstStyle/>
          <a:p>
            <a:pPr algn="ctr"/>
            <a:r>
              <a:rPr lang="en-US" i="1" dirty="0"/>
              <a:t>(Titus 1:15-16) </a:t>
            </a:r>
            <a:br>
              <a:rPr lang="en-US" i="1" dirty="0"/>
            </a:br>
            <a:r>
              <a:rPr lang="en-US" i="1" dirty="0"/>
              <a:t>“Unto the pure all things are pure: but unto them that are defiled and unbelieving is nothing pure; but even their mind and conscience is defiled. </a:t>
            </a:r>
            <a:r>
              <a:rPr lang="en-US" i="1" u="sng" dirty="0"/>
              <a:t>They profess that they know God; but in works they deny him</a:t>
            </a:r>
            <a:r>
              <a:rPr lang="en-US" i="1" dirty="0"/>
              <a:t>, being abominable, and disobedient, and unto every good work reprobate.”</a:t>
            </a:r>
          </a:p>
        </p:txBody>
      </p:sp>
    </p:spTree>
    <p:extLst>
      <p:ext uri="{BB962C8B-B14F-4D97-AF65-F5344CB8AC3E}">
        <p14:creationId xmlns:p14="http://schemas.microsoft.com/office/powerpoint/2010/main" val="183756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1807"/>
            <a:ext cx="12191999" cy="1325563"/>
          </a:xfrm>
        </p:spPr>
        <p:txBody>
          <a:bodyPr>
            <a:noAutofit/>
          </a:bodyPr>
          <a:lstStyle/>
          <a:p>
            <a:pPr algn="ctr"/>
            <a:r>
              <a:rPr lang="en-US" sz="3900" i="1" dirty="0"/>
              <a:t>(1 John 2:4, 3:7-10) </a:t>
            </a:r>
            <a:br>
              <a:rPr lang="en-US" sz="3900" i="1" dirty="0"/>
            </a:br>
            <a:r>
              <a:rPr lang="en-US" sz="3900" i="1" dirty="0"/>
              <a:t>“He that saith, I know him, and keepeth not his commandments, is a liar, and the truth is not in him…Little children, let no man deceive you: he that doeth righteousness is righteous, even as he is righteous. He that committeth sin is of the devil; for the devil sinneth from the beginning. For this purpose the Son of God was manifested, that he might destroy the works of the devil. Whosoever is born of God doth not commit sin; for his seed remaineth in him: and he cannot sin, because he is born of God. In this the children of God are manifest, and the children of the devil: whosoever doeth not righteousness is not of God.”</a:t>
            </a:r>
          </a:p>
        </p:txBody>
      </p:sp>
    </p:spTree>
    <p:extLst>
      <p:ext uri="{BB962C8B-B14F-4D97-AF65-F5344CB8AC3E}">
        <p14:creationId xmlns:p14="http://schemas.microsoft.com/office/powerpoint/2010/main" val="288417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smtClean="0"/>
              <a:t>2# The </a:t>
            </a:r>
            <a:r>
              <a:rPr lang="en-US" b="1" dirty="0"/>
              <a:t>Gospel is not preached</a:t>
            </a:r>
          </a:p>
        </p:txBody>
      </p:sp>
      <p:pic>
        <p:nvPicPr>
          <p:cNvPr id="5122" name="Picture 2" descr="http://1.bp.blogspot.com/-YlnfBllwBf4/VR9IZVEJedI/AAAAAAAAFUw/ddv9Gmlt6d4/s1600/mark-1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87" y="1325563"/>
            <a:ext cx="8862225" cy="5537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83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normAutofit/>
          </a:bodyPr>
          <a:lstStyle/>
          <a:p>
            <a:pPr algn="ctr"/>
            <a:r>
              <a:rPr lang="en-US" i="1" dirty="0"/>
              <a:t> 1 Cor. 9:16 “For though I preach the gospel, I have nothing to glory of: for necessity is laid upon me; yea, woe is unto me, if I preach not the gospel!” </a:t>
            </a:r>
            <a:br>
              <a:rPr lang="en-US" i="1" dirty="0"/>
            </a:br>
            <a:r>
              <a:rPr lang="en-US" i="1" dirty="0"/>
              <a:t/>
            </a:r>
            <a:br>
              <a:rPr lang="en-US" i="1" dirty="0"/>
            </a:br>
            <a:r>
              <a:rPr lang="en-US" i="1" dirty="0"/>
              <a:t>Rom. 10:14 “How then shall they call on him in whom they have not believed? and how shall they believe in him of whom they have not heard? and how shall they hear without a preacher?”</a:t>
            </a:r>
            <a:br>
              <a:rPr lang="en-US" i="1" dirty="0"/>
            </a:br>
            <a:endParaRPr lang="en-US" i="1" dirty="0"/>
          </a:p>
        </p:txBody>
      </p:sp>
    </p:spTree>
    <p:extLst>
      <p:ext uri="{BB962C8B-B14F-4D97-AF65-F5344CB8AC3E}">
        <p14:creationId xmlns:p14="http://schemas.microsoft.com/office/powerpoint/2010/main" val="330688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64" y="196312"/>
            <a:ext cx="10515600" cy="1325563"/>
          </a:xfrm>
        </p:spPr>
        <p:txBody>
          <a:bodyPr/>
          <a:lstStyle/>
          <a:p>
            <a:pPr algn="ctr"/>
            <a:r>
              <a:rPr lang="en-US" b="1" dirty="0" smtClean="0"/>
              <a:t>3# Works </a:t>
            </a:r>
            <a:r>
              <a:rPr lang="en-US" b="1" dirty="0"/>
              <a:t>salvation is taught</a:t>
            </a:r>
          </a:p>
        </p:txBody>
      </p:sp>
      <p:pic>
        <p:nvPicPr>
          <p:cNvPr id="3" name="Picture 2"/>
          <p:cNvPicPr>
            <a:picLocks noChangeAspect="1"/>
          </p:cNvPicPr>
          <p:nvPr/>
        </p:nvPicPr>
        <p:blipFill>
          <a:blip r:embed="rId2"/>
          <a:stretch>
            <a:fillRect/>
          </a:stretch>
        </p:blipFill>
        <p:spPr>
          <a:xfrm>
            <a:off x="1702191" y="1714500"/>
            <a:ext cx="9144000" cy="5143500"/>
          </a:xfrm>
          <a:prstGeom prst="rect">
            <a:avLst/>
          </a:prstGeom>
        </p:spPr>
      </p:pic>
    </p:spTree>
    <p:extLst>
      <p:ext uri="{BB962C8B-B14F-4D97-AF65-F5344CB8AC3E}">
        <p14:creationId xmlns:p14="http://schemas.microsoft.com/office/powerpoint/2010/main" val="55811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130263">
            <a:off x="34920" y="678826"/>
            <a:ext cx="10049022" cy="1200329"/>
          </a:xfrm>
          <a:prstGeom prst="rect">
            <a:avLst/>
          </a:prstGeom>
          <a:solidFill>
            <a:schemeClr val="accent4">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dirty="0"/>
              <a:t> </a:t>
            </a:r>
            <a:r>
              <a:rPr lang="en-US" sz="3600" i="1" dirty="0"/>
              <a:t>Tit. 3:5 “Not by works of righteousness which we have done, but according to his mercy he saved us.”</a:t>
            </a:r>
          </a:p>
        </p:txBody>
      </p:sp>
      <p:sp>
        <p:nvSpPr>
          <p:cNvPr id="3" name="Rectangle 2"/>
          <p:cNvSpPr/>
          <p:nvPr/>
        </p:nvSpPr>
        <p:spPr>
          <a:xfrm rot="585125">
            <a:off x="1976350" y="2567977"/>
            <a:ext cx="9474341" cy="1754326"/>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600" i="1" dirty="0"/>
              <a:t>Eph. 2:8-9 “For by grace are ye saved through faith; and that not of yourselves: it is the gift of God: Not of works, lest any man should boast.”</a:t>
            </a:r>
          </a:p>
        </p:txBody>
      </p:sp>
      <p:sp>
        <p:nvSpPr>
          <p:cNvPr id="4" name="Rectangle 3"/>
          <p:cNvSpPr/>
          <p:nvPr/>
        </p:nvSpPr>
        <p:spPr>
          <a:xfrm rot="21214769">
            <a:off x="383149" y="4700214"/>
            <a:ext cx="10421567" cy="1200329"/>
          </a:xfrm>
          <a:prstGeom prst="rect">
            <a:avLst/>
          </a:prstGeom>
          <a:solidFill>
            <a:schemeClr val="bg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i="1" dirty="0"/>
              <a:t> Gal. 2:16 “Knowing that a man is not justified by the works of the law, but by the faith of Jesus Christ.”</a:t>
            </a:r>
          </a:p>
        </p:txBody>
      </p:sp>
    </p:spTree>
    <p:extLst>
      <p:ext uri="{BB962C8B-B14F-4D97-AF65-F5344CB8AC3E}">
        <p14:creationId xmlns:p14="http://schemas.microsoft.com/office/powerpoint/2010/main" val="376277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248" y="154109"/>
            <a:ext cx="10515600" cy="1325563"/>
          </a:xfrm>
        </p:spPr>
        <p:txBody>
          <a:bodyPr/>
          <a:lstStyle/>
          <a:p>
            <a:pPr algn="ctr"/>
            <a:r>
              <a:rPr lang="en-US" b="1" dirty="0" smtClean="0"/>
              <a:t>4# Practice </a:t>
            </a:r>
            <a:r>
              <a:rPr lang="en-US" b="1" dirty="0"/>
              <a:t>of Religion</a:t>
            </a:r>
          </a:p>
        </p:txBody>
      </p:sp>
      <p:sp>
        <p:nvSpPr>
          <p:cNvPr id="3" name="Rectangle 2"/>
          <p:cNvSpPr/>
          <p:nvPr/>
        </p:nvSpPr>
        <p:spPr>
          <a:xfrm>
            <a:off x="389759" y="2517467"/>
            <a:ext cx="4805082" cy="2800767"/>
          </a:xfrm>
          <a:prstGeom prst="rect">
            <a:avLst/>
          </a:prstGeom>
        </p:spPr>
        <p:txBody>
          <a:bodyPr wrap="square">
            <a:spAutoFit/>
          </a:bodyPr>
          <a:lstStyle/>
          <a:p>
            <a:pPr algn="ctr"/>
            <a:r>
              <a:rPr lang="en-US" sz="4400" i="1" dirty="0"/>
              <a:t>“After the most straitest sect of our religion I lived a Pharisee.”</a:t>
            </a:r>
          </a:p>
        </p:txBody>
      </p:sp>
      <p:pic>
        <p:nvPicPr>
          <p:cNvPr id="4" name="Picture 3"/>
          <p:cNvPicPr>
            <a:picLocks noChangeAspect="1"/>
          </p:cNvPicPr>
          <p:nvPr/>
        </p:nvPicPr>
        <p:blipFill>
          <a:blip r:embed="rId2"/>
          <a:stretch>
            <a:fillRect/>
          </a:stretch>
        </p:blipFill>
        <p:spPr>
          <a:xfrm>
            <a:off x="5303050" y="1828799"/>
            <a:ext cx="6684968" cy="4178105"/>
          </a:xfrm>
          <a:prstGeom prst="rect">
            <a:avLst/>
          </a:prstGeom>
        </p:spPr>
      </p:pic>
    </p:spTree>
    <p:extLst>
      <p:ext uri="{BB962C8B-B14F-4D97-AF65-F5344CB8AC3E}">
        <p14:creationId xmlns:p14="http://schemas.microsoft.com/office/powerpoint/2010/main" val="152933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sows tares among God’s wheat</a:t>
            </a:r>
            <a:br>
              <a:rPr lang="en-US" b="1" dirty="0"/>
            </a:br>
            <a:endParaRPr lang="en-US" b="1" dirty="0"/>
          </a:p>
        </p:txBody>
      </p:sp>
      <p:sp>
        <p:nvSpPr>
          <p:cNvPr id="4" name="AutoShape 2" descr="Image result for wheat and tares compari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http://thethoughtsofasimpleman.com/wp-content/uploads/2015/05/wheat-tares_sermons.jpg"/>
          <p:cNvPicPr>
            <a:picLocks noChangeAspect="1" noChangeArrowheads="1"/>
          </p:cNvPicPr>
          <p:nvPr/>
        </p:nvPicPr>
        <p:blipFill rotWithShape="1">
          <a:blip r:embed="rId2">
            <a:extLst>
              <a:ext uri="{28A0092B-C50C-407E-A947-70E740481C1C}">
                <a14:useLocalDpi xmlns:a14="http://schemas.microsoft.com/office/drawing/2010/main" val="0"/>
              </a:ext>
            </a:extLst>
          </a:blip>
          <a:srcRect l="-1" r="736" b="14885"/>
          <a:stretch/>
        </p:blipFill>
        <p:spPr bwMode="auto">
          <a:xfrm>
            <a:off x="838200" y="1398084"/>
            <a:ext cx="10158983" cy="5459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47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129" y="365125"/>
            <a:ext cx="9628096" cy="6197040"/>
          </a:xfrm>
        </p:spPr>
        <p:txBody>
          <a:bodyPr>
            <a:normAutofit/>
          </a:bodyPr>
          <a:lstStyle/>
          <a:p>
            <a:pPr algn="ctr"/>
            <a:r>
              <a:rPr lang="en-US" i="1" dirty="0"/>
              <a:t>(Isaiah 29:13)</a:t>
            </a:r>
            <a:br>
              <a:rPr lang="en-US" i="1" dirty="0"/>
            </a:br>
            <a:r>
              <a:rPr lang="en-US" i="1" dirty="0"/>
              <a:t> “Wherefore the Lord said, Forasmuch as this people draw near me with their mouth, and with their lips do honour me, but have removed their heart far from me, and their fear toward me is taught by the precept of men.”</a:t>
            </a:r>
          </a:p>
        </p:txBody>
      </p:sp>
    </p:spTree>
    <p:extLst>
      <p:ext uri="{BB962C8B-B14F-4D97-AF65-F5344CB8AC3E}">
        <p14:creationId xmlns:p14="http://schemas.microsoft.com/office/powerpoint/2010/main" val="115934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92875"/>
          </a:xfrm>
        </p:spPr>
        <p:txBody>
          <a:bodyPr>
            <a:normAutofit/>
          </a:bodyPr>
          <a:lstStyle/>
          <a:p>
            <a:pPr algn="ctr"/>
            <a:r>
              <a:rPr lang="en-US" i="1" dirty="0"/>
              <a:t>(Matthew 15:7-9) </a:t>
            </a:r>
            <a:br>
              <a:rPr lang="en-US" i="1" dirty="0"/>
            </a:br>
            <a:r>
              <a:rPr lang="en-US" i="1" dirty="0"/>
              <a:t>“Ye hypocrites, well did Esaias prophesy of you, saying, This people draweth nigh unto me with their mouth, and honoureth me with their lips; but their heart is far from me. But in vain they do worship me, teaching for doctrines the commandments of men.” </a:t>
            </a:r>
          </a:p>
        </p:txBody>
      </p:sp>
    </p:spTree>
    <p:extLst>
      <p:ext uri="{BB962C8B-B14F-4D97-AF65-F5344CB8AC3E}">
        <p14:creationId xmlns:p14="http://schemas.microsoft.com/office/powerpoint/2010/main" val="349129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61" y="210380"/>
            <a:ext cx="10515600" cy="1325563"/>
          </a:xfrm>
        </p:spPr>
        <p:txBody>
          <a:bodyPr/>
          <a:lstStyle/>
          <a:p>
            <a:pPr algn="ctr"/>
            <a:r>
              <a:rPr lang="en-US" b="1" dirty="0" smtClean="0"/>
              <a:t>5# Unbiblical </a:t>
            </a:r>
            <a:r>
              <a:rPr lang="en-US" b="1" dirty="0"/>
              <a:t>Church Polity </a:t>
            </a:r>
          </a:p>
        </p:txBody>
      </p:sp>
      <p:pic>
        <p:nvPicPr>
          <p:cNvPr id="3" name="Picture 2"/>
          <p:cNvPicPr>
            <a:picLocks noChangeAspect="1"/>
          </p:cNvPicPr>
          <p:nvPr/>
        </p:nvPicPr>
        <p:blipFill>
          <a:blip r:embed="rId2"/>
          <a:stretch>
            <a:fillRect/>
          </a:stretch>
        </p:blipFill>
        <p:spPr>
          <a:xfrm>
            <a:off x="788701" y="1997473"/>
            <a:ext cx="10473919" cy="3910958"/>
          </a:xfrm>
          <a:prstGeom prst="rect">
            <a:avLst/>
          </a:prstGeom>
        </p:spPr>
      </p:pic>
    </p:spTree>
    <p:extLst>
      <p:ext uri="{BB962C8B-B14F-4D97-AF65-F5344CB8AC3E}">
        <p14:creationId xmlns:p14="http://schemas.microsoft.com/office/powerpoint/2010/main" val="403178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6609" y="0"/>
            <a:ext cx="11563643" cy="6504549"/>
          </a:xfrm>
          <a:prstGeom prst="rect">
            <a:avLst/>
          </a:prstGeom>
        </p:spPr>
      </p:pic>
      <p:sp>
        <p:nvSpPr>
          <p:cNvPr id="3" name="Content Placeholder 2"/>
          <p:cNvSpPr>
            <a:spLocks noGrp="1"/>
          </p:cNvSpPr>
          <p:nvPr>
            <p:ph idx="1"/>
          </p:nvPr>
        </p:nvSpPr>
        <p:spPr>
          <a:xfrm>
            <a:off x="4994031" y="407964"/>
            <a:ext cx="7076049" cy="6450036"/>
          </a:xfrm>
        </p:spPr>
        <p:txBody>
          <a:bodyPr>
            <a:normAutofit lnSpcReduction="10000"/>
          </a:bodyPr>
          <a:lstStyle/>
          <a:p>
            <a:r>
              <a:rPr lang="en-US" sz="3600" dirty="0"/>
              <a:t>Passages that speak of the responsibilities of the entire church </a:t>
            </a:r>
            <a:r>
              <a:rPr lang="en-US" sz="3600" i="1" dirty="0"/>
              <a:t>(I Cor. 1:10; Phil. 1:25) </a:t>
            </a:r>
          </a:p>
          <a:p>
            <a:r>
              <a:rPr lang="en-US" sz="3600" dirty="0"/>
              <a:t>The apparent involvement of the whole church in choosing leaders </a:t>
            </a:r>
            <a:r>
              <a:rPr lang="en-US" sz="3600" i="1" dirty="0"/>
              <a:t>(Acts 6:3, 5; 15:2, 30; II Cor. 8:19</a:t>
            </a:r>
            <a:r>
              <a:rPr lang="en-US" sz="3600" dirty="0"/>
              <a:t>)</a:t>
            </a:r>
          </a:p>
          <a:p>
            <a:r>
              <a:rPr lang="en-US" sz="3600" dirty="0"/>
              <a:t>The fact that the whole church was involved in exercising discipline </a:t>
            </a:r>
            <a:r>
              <a:rPr lang="en-US" sz="3600" i="1" dirty="0"/>
              <a:t>(Matt. 18:17; I Cor. 5:1-7;  II Thess. 3:14-15)</a:t>
            </a:r>
          </a:p>
          <a:p>
            <a:r>
              <a:rPr lang="en-US" sz="3600" dirty="0"/>
              <a:t>It is a really stretch of Scripture to basis a congregational form of government on these verses.</a:t>
            </a:r>
          </a:p>
          <a:p>
            <a:pPr marL="0" indent="0">
              <a:buNone/>
            </a:pPr>
            <a:endParaRPr lang="en-US" dirty="0"/>
          </a:p>
        </p:txBody>
      </p:sp>
    </p:spTree>
    <p:extLst>
      <p:ext uri="{BB962C8B-B14F-4D97-AF65-F5344CB8AC3E}">
        <p14:creationId xmlns:p14="http://schemas.microsoft.com/office/powerpoint/2010/main" val="182019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2" y="3199"/>
            <a:ext cx="11563643" cy="2239962"/>
          </a:xfrm>
        </p:spPr>
        <p:txBody>
          <a:bodyPr>
            <a:normAutofit/>
          </a:bodyPr>
          <a:lstStyle/>
          <a:p>
            <a:pPr algn="ctr"/>
            <a:r>
              <a:rPr lang="en-US" sz="4000" b="1" dirty="0">
                <a:solidFill>
                  <a:srgbClr val="FFFF00"/>
                </a:solidFill>
              </a:rPr>
              <a:t>The following truths set forth the clear teachings of Scripture on who should rule and oversee the local church and its ministry.</a:t>
            </a:r>
          </a:p>
        </p:txBody>
      </p:sp>
      <p:sp>
        <p:nvSpPr>
          <p:cNvPr id="3" name="Content Placeholder 2"/>
          <p:cNvSpPr>
            <a:spLocks noGrp="1"/>
          </p:cNvSpPr>
          <p:nvPr>
            <p:ph idx="1"/>
          </p:nvPr>
        </p:nvSpPr>
        <p:spPr>
          <a:xfrm>
            <a:off x="112542" y="2239962"/>
            <a:ext cx="12079458" cy="4618038"/>
          </a:xfrm>
        </p:spPr>
        <p:txBody>
          <a:bodyPr>
            <a:noAutofit/>
          </a:bodyPr>
          <a:lstStyle/>
          <a:p>
            <a:pPr marL="514350" indent="-514350">
              <a:buAutoNum type="arabicPeriod"/>
            </a:pPr>
            <a:r>
              <a:rPr lang="en-US" sz="3600" dirty="0"/>
              <a:t>Jesus Christ is the Chief Shepherd and the Head of the church.</a:t>
            </a:r>
          </a:p>
          <a:p>
            <a:pPr marL="514350" indent="-514350">
              <a:buAutoNum type="arabicPeriod"/>
            </a:pPr>
            <a:r>
              <a:rPr lang="en-US" sz="3600" dirty="0"/>
              <a:t>He is the final authority for the church and we have no option but to obey our head.</a:t>
            </a:r>
          </a:p>
          <a:p>
            <a:pPr marL="514350" indent="-514350">
              <a:buAutoNum type="arabicPeriod"/>
            </a:pPr>
            <a:r>
              <a:rPr lang="en-US" sz="3600" dirty="0"/>
              <a:t>In His Word, He has revealed to His church exactly how He wants His church to operate.</a:t>
            </a:r>
          </a:p>
          <a:p>
            <a:pPr marL="514350" indent="-514350">
              <a:buAutoNum type="arabicPeriod"/>
            </a:pPr>
            <a:r>
              <a:rPr lang="en-US" sz="3600" dirty="0"/>
              <a:t>The Bible is sufficient to be our guide for all matters of church operation.</a:t>
            </a:r>
          </a:p>
        </p:txBody>
      </p:sp>
    </p:spTree>
    <p:extLst>
      <p:ext uri="{BB962C8B-B14F-4D97-AF65-F5344CB8AC3E}">
        <p14:creationId xmlns:p14="http://schemas.microsoft.com/office/powerpoint/2010/main" val="310649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02854" y="4389120"/>
            <a:ext cx="7165145" cy="246888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0" y="0"/>
            <a:ext cx="12192000" cy="3733800"/>
          </a:xfrm>
        </p:spPr>
        <p:txBody>
          <a:bodyPr>
            <a:noAutofit/>
          </a:bodyPr>
          <a:lstStyle/>
          <a:p>
            <a:pPr>
              <a:buNone/>
            </a:pPr>
            <a:r>
              <a:rPr lang="en-US" sz="3600" dirty="0"/>
              <a:t>5. We do not need to turn to the state or the business world for ideas on how the church should be run.</a:t>
            </a:r>
          </a:p>
          <a:p>
            <a:pPr>
              <a:buNone/>
            </a:pPr>
            <a:r>
              <a:rPr lang="en-US" sz="3600" dirty="0"/>
              <a:t>6. Boards, business meetings, committees, voting, constitutions and by-laws.</a:t>
            </a:r>
          </a:p>
          <a:p>
            <a:pPr>
              <a:buNone/>
            </a:pPr>
            <a:r>
              <a:rPr lang="en-US" sz="3600" dirty="0"/>
              <a:t>7. The State with its 501c3 corporation status for the church is not ordained of God.</a:t>
            </a:r>
          </a:p>
          <a:p>
            <a:pPr>
              <a:buNone/>
            </a:pPr>
            <a:r>
              <a:rPr lang="en-US" sz="3600" dirty="0"/>
              <a:t>8. To receive the full blessing of God the church must follow His expressed will for His church.</a:t>
            </a:r>
          </a:p>
        </p:txBody>
      </p:sp>
      <p:pic>
        <p:nvPicPr>
          <p:cNvPr id="67586" name="Picture 2" descr="http://3.bp.blogspot.com/-dwOdLiImdfs/UVJwk8R8rDI/AAAAAAAABi8/4wDJeWHlzyE/s1600/March%2B27%2B-%2BIsaiah%2B55_8.png"/>
          <p:cNvPicPr>
            <a:picLocks noChangeAspect="1" noChangeArrowheads="1"/>
          </p:cNvPicPr>
          <p:nvPr/>
        </p:nvPicPr>
        <p:blipFill>
          <a:blip r:embed="rId2" cstate="print"/>
          <a:srcRect/>
          <a:stretch>
            <a:fillRect/>
          </a:stretch>
        </p:blipFill>
        <p:spPr bwMode="auto">
          <a:xfrm>
            <a:off x="3643532" y="4516510"/>
            <a:ext cx="7024468" cy="2341489"/>
          </a:xfrm>
          <a:prstGeom prst="rect">
            <a:avLst/>
          </a:prstGeom>
          <a:noFill/>
        </p:spPr>
      </p:pic>
    </p:spTree>
    <p:extLst>
      <p:ext uri="{BB962C8B-B14F-4D97-AF65-F5344CB8AC3E}">
        <p14:creationId xmlns:p14="http://schemas.microsoft.com/office/powerpoint/2010/main" val="337929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489" y="0"/>
            <a:ext cx="7287065" cy="6858000"/>
          </a:xfrm>
        </p:spPr>
        <p:txBody>
          <a:bodyPr>
            <a:normAutofit/>
          </a:bodyPr>
          <a:lstStyle/>
          <a:p>
            <a:pPr algn="ctr"/>
            <a:r>
              <a:rPr lang="en-US" sz="4800" b="1" dirty="0">
                <a:solidFill>
                  <a:srgbClr val="FFFF00"/>
                </a:solidFill>
              </a:rPr>
              <a:t>Elders, Pastors (Shepherd) and Bishop (Overseer) all refer to the same office. The Following passages use these terms interchangeably for the same office.</a:t>
            </a:r>
          </a:p>
        </p:txBody>
      </p:sp>
      <p:pic>
        <p:nvPicPr>
          <p:cNvPr id="3" name="Picture 2"/>
          <p:cNvPicPr>
            <a:picLocks noChangeAspect="1"/>
          </p:cNvPicPr>
          <p:nvPr/>
        </p:nvPicPr>
        <p:blipFill>
          <a:blip r:embed="rId2"/>
          <a:stretch>
            <a:fillRect/>
          </a:stretch>
        </p:blipFill>
        <p:spPr>
          <a:xfrm>
            <a:off x="8066492" y="0"/>
            <a:ext cx="3627434" cy="6633023"/>
          </a:xfrm>
          <a:prstGeom prst="rect">
            <a:avLst/>
          </a:prstGeom>
        </p:spPr>
      </p:pic>
    </p:spTree>
    <p:extLst>
      <p:ext uri="{BB962C8B-B14F-4D97-AF65-F5344CB8AC3E}">
        <p14:creationId xmlns:p14="http://schemas.microsoft.com/office/powerpoint/2010/main" val="5055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7963"/>
            <a:ext cx="12192000" cy="4267200"/>
          </a:xfrm>
        </p:spPr>
        <p:txBody>
          <a:bodyPr>
            <a:normAutofit/>
          </a:bodyPr>
          <a:lstStyle/>
          <a:p>
            <a:pPr marL="0" indent="0" algn="ctr">
              <a:buNone/>
            </a:pPr>
            <a:r>
              <a:rPr lang="en-US" sz="4000" i="1" dirty="0"/>
              <a:t>(I Peter 5:1-2) “The elders which are among you I exhort, who am also an elder, and a witness of the sufferings of Christ, and also a partaker of the glory that shall be revealed. Feed the flock of God which is among you, taking the </a:t>
            </a:r>
            <a:r>
              <a:rPr lang="en-US" sz="4000" i="1" u="sng" dirty="0"/>
              <a:t>oversight</a:t>
            </a:r>
            <a:r>
              <a:rPr lang="en-US" sz="4000" i="1" dirty="0"/>
              <a:t> thereof, not by constraint, but willingly; not for filthy lucre, but of a ready mind.” </a:t>
            </a:r>
          </a:p>
          <a:p>
            <a:endParaRPr lang="en-US" sz="4000" i="1" dirty="0"/>
          </a:p>
        </p:txBody>
      </p:sp>
      <p:pic>
        <p:nvPicPr>
          <p:cNvPr id="76802" name="Picture 2" descr="http://fbcclarklake.org/wp-content/uploads/2011/08/Fellowship-Baptist-Church-VBS-2011-51.jpg"/>
          <p:cNvPicPr>
            <a:picLocks noChangeAspect="1" noChangeArrowheads="1"/>
          </p:cNvPicPr>
          <p:nvPr/>
        </p:nvPicPr>
        <p:blipFill>
          <a:blip r:embed="rId2" cstate="print"/>
          <a:srcRect b="11700"/>
          <a:stretch>
            <a:fillRect/>
          </a:stretch>
        </p:blipFill>
        <p:spPr bwMode="auto">
          <a:xfrm>
            <a:off x="4954171" y="3892060"/>
            <a:ext cx="4258995" cy="2839330"/>
          </a:xfrm>
          <a:prstGeom prst="rect">
            <a:avLst/>
          </a:prstGeom>
          <a:noFill/>
        </p:spPr>
      </p:pic>
    </p:spTree>
    <p:extLst>
      <p:ext uri="{BB962C8B-B14F-4D97-AF65-F5344CB8AC3E}">
        <p14:creationId xmlns:p14="http://schemas.microsoft.com/office/powerpoint/2010/main" val="292263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0"/>
            <a:ext cx="5989320" cy="7010400"/>
          </a:xfrm>
        </p:spPr>
        <p:txBody>
          <a:bodyPr>
            <a:normAutofit/>
          </a:bodyPr>
          <a:lstStyle/>
          <a:p>
            <a:r>
              <a:rPr lang="en-US" b="1" dirty="0">
                <a:solidFill>
                  <a:srgbClr val="FFFF00"/>
                </a:solidFill>
              </a:rPr>
              <a:t>Revelation chapter two and three is proof that God holds the pastor accountable for the church as a whole. </a:t>
            </a:r>
            <a:br>
              <a:rPr lang="en-US" b="1" dirty="0">
                <a:solidFill>
                  <a:srgbClr val="FFFF00"/>
                </a:solidFill>
              </a:rPr>
            </a:br>
            <a:r>
              <a:rPr lang="en-US" b="1" dirty="0">
                <a:solidFill>
                  <a:srgbClr val="FFFF00"/>
                </a:solidFill>
              </a:rPr>
              <a:t/>
            </a:r>
            <a:br>
              <a:rPr lang="en-US" b="1" dirty="0">
                <a:solidFill>
                  <a:srgbClr val="FFFF00"/>
                </a:solidFill>
              </a:rPr>
            </a:br>
            <a:r>
              <a:rPr lang="en-US" b="1" dirty="0">
                <a:solidFill>
                  <a:srgbClr val="FFFF00"/>
                </a:solidFill>
              </a:rPr>
              <a:t>John’s letters to the churches were addressed to the pastors.</a:t>
            </a:r>
          </a:p>
        </p:txBody>
      </p:sp>
      <p:pic>
        <p:nvPicPr>
          <p:cNvPr id="80898" name="Picture 2" descr="http://propheticverses.com/images/img00/img0110/menorah.jpg"/>
          <p:cNvPicPr>
            <a:picLocks noChangeAspect="1" noChangeArrowheads="1"/>
          </p:cNvPicPr>
          <p:nvPr/>
        </p:nvPicPr>
        <p:blipFill>
          <a:blip r:embed="rId2" cstate="print"/>
          <a:srcRect/>
          <a:stretch>
            <a:fillRect/>
          </a:stretch>
        </p:blipFill>
        <p:spPr bwMode="auto">
          <a:xfrm>
            <a:off x="6634090" y="262510"/>
            <a:ext cx="4170662" cy="6485380"/>
          </a:xfrm>
          <a:prstGeom prst="rect">
            <a:avLst/>
          </a:prstGeom>
          <a:noFill/>
        </p:spPr>
      </p:pic>
    </p:spTree>
    <p:extLst>
      <p:ext uri="{BB962C8B-B14F-4D97-AF65-F5344CB8AC3E}">
        <p14:creationId xmlns:p14="http://schemas.microsoft.com/office/powerpoint/2010/main" val="423765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79" y="274638"/>
            <a:ext cx="11549575" cy="1858962"/>
          </a:xfrm>
        </p:spPr>
        <p:txBody>
          <a:bodyPr>
            <a:normAutofit/>
          </a:bodyPr>
          <a:lstStyle/>
          <a:p>
            <a:pPr algn="ctr"/>
            <a:r>
              <a:rPr lang="en-US" b="1" dirty="0">
                <a:solidFill>
                  <a:srgbClr val="FFFF00"/>
                </a:solidFill>
              </a:rPr>
              <a:t>The authority to oversee the church is given to Pastors by God, specifically the Holy Spirit</a:t>
            </a:r>
          </a:p>
        </p:txBody>
      </p:sp>
      <p:sp>
        <p:nvSpPr>
          <p:cNvPr id="3" name="Content Placeholder 2"/>
          <p:cNvSpPr>
            <a:spLocks noGrp="1"/>
          </p:cNvSpPr>
          <p:nvPr>
            <p:ph idx="1"/>
          </p:nvPr>
        </p:nvSpPr>
        <p:spPr>
          <a:xfrm>
            <a:off x="182879" y="2133600"/>
            <a:ext cx="6639952" cy="4419600"/>
          </a:xfrm>
        </p:spPr>
        <p:txBody>
          <a:bodyPr>
            <a:noAutofit/>
          </a:bodyPr>
          <a:lstStyle/>
          <a:p>
            <a:pPr algn="ctr">
              <a:buNone/>
            </a:pPr>
            <a:r>
              <a:rPr lang="en-US" sz="4000" i="1" dirty="0"/>
              <a:t>    “Take heed therefore unto yourselves, and to all the flock, over the which the </a:t>
            </a:r>
            <a:r>
              <a:rPr lang="en-US" sz="4000" i="1" u="sng" dirty="0"/>
              <a:t>Holy Ghost </a:t>
            </a:r>
            <a:r>
              <a:rPr lang="en-US" sz="4000" i="1" dirty="0"/>
              <a:t>hath made you </a:t>
            </a:r>
            <a:r>
              <a:rPr lang="en-US" sz="4000" i="1" u="sng" dirty="0"/>
              <a:t>overseers</a:t>
            </a:r>
            <a:r>
              <a:rPr lang="en-US" sz="4000" i="1" dirty="0"/>
              <a:t>, to feed the church of God, which he hath purchased with his own blood.” (Acts 20:28) </a:t>
            </a:r>
          </a:p>
        </p:txBody>
      </p:sp>
      <p:pic>
        <p:nvPicPr>
          <p:cNvPr id="1026" name="Picture 2" descr="http://2.bp.blogspot.com/-bb6qL21myAk/UYEwBXU_eNI/AAAAAAAAB_A/cYd0tMKNswY/s1600/pour_out_Holy_Spirit_portioned.jpg"/>
          <p:cNvPicPr>
            <a:picLocks noChangeAspect="1" noChangeArrowheads="1"/>
          </p:cNvPicPr>
          <p:nvPr/>
        </p:nvPicPr>
        <p:blipFill>
          <a:blip r:embed="rId2" cstate="print"/>
          <a:srcRect r="-719" b="10433"/>
          <a:stretch>
            <a:fillRect/>
          </a:stretch>
        </p:blipFill>
        <p:spPr bwMode="auto">
          <a:xfrm>
            <a:off x="7152410" y="2209800"/>
            <a:ext cx="3515591" cy="4419600"/>
          </a:xfrm>
          <a:prstGeom prst="rect">
            <a:avLst/>
          </a:prstGeom>
          <a:ln>
            <a:noFill/>
          </a:ln>
          <a:effectLst>
            <a:softEdge rad="112500"/>
          </a:effectLst>
        </p:spPr>
      </p:pic>
      <p:pic>
        <p:nvPicPr>
          <p:cNvPr id="1028" name="Picture 4" descr="http://homiletix.com/wp-content/uploads/2012/04/2012-04-30-Preaching-is-Pastoral1.jpg"/>
          <p:cNvPicPr>
            <a:picLocks noChangeAspect="1" noChangeArrowheads="1"/>
          </p:cNvPicPr>
          <p:nvPr/>
        </p:nvPicPr>
        <p:blipFill>
          <a:blip r:embed="rId3" cstate="print">
            <a:duotone>
              <a:prstClr val="black"/>
              <a:schemeClr val="accent1">
                <a:tint val="45000"/>
                <a:satMod val="400000"/>
              </a:schemeClr>
            </a:duotone>
          </a:blip>
          <a:srcRect l="5926" r="6667" b="20000"/>
          <a:stretch>
            <a:fillRect/>
          </a:stretch>
        </p:blipFill>
        <p:spPr bwMode="auto">
          <a:xfrm>
            <a:off x="7848600" y="5029200"/>
            <a:ext cx="2305538" cy="1524000"/>
          </a:xfrm>
          <a:prstGeom prst="ellipse">
            <a:avLst/>
          </a:prstGeom>
          <a:ln>
            <a:noFill/>
          </a:ln>
          <a:effectLst>
            <a:softEdge rad="112500"/>
          </a:effectLst>
        </p:spPr>
      </p:pic>
    </p:spTree>
    <p:extLst>
      <p:ext uri="{BB962C8B-B14F-4D97-AF65-F5344CB8AC3E}">
        <p14:creationId xmlns:p14="http://schemas.microsoft.com/office/powerpoint/2010/main" val="264842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3" cstate="print"/>
          <a:srcRect/>
          <a:stretch>
            <a:fillRect/>
          </a:stretch>
        </p:blipFill>
        <p:spPr bwMode="auto">
          <a:xfrm>
            <a:off x="3276600" y="0"/>
            <a:ext cx="5702300" cy="6858000"/>
          </a:xfrm>
          <a:prstGeom prst="rect">
            <a:avLst/>
          </a:prstGeom>
          <a:noFill/>
        </p:spPr>
      </p:pic>
      <p:sp>
        <p:nvSpPr>
          <p:cNvPr id="3" name="Title 2"/>
          <p:cNvSpPr>
            <a:spLocks noGrp="1"/>
          </p:cNvSpPr>
          <p:nvPr>
            <p:ph type="title"/>
          </p:nvPr>
        </p:nvSpPr>
        <p:spPr>
          <a:xfrm>
            <a:off x="1981200" y="0"/>
            <a:ext cx="8229600" cy="1295400"/>
          </a:xfrm>
        </p:spPr>
        <p:txBody>
          <a:bodyPr/>
          <a:lstStyle/>
          <a:p>
            <a:pPr algn="ctr"/>
            <a:r>
              <a:rPr lang="en-US" b="1" i="1" dirty="0">
                <a:solidFill>
                  <a:schemeClr val="bg1"/>
                </a:solidFill>
                <a:effectLst>
                  <a:glow rad="101600">
                    <a:schemeClr val="tx1">
                      <a:alpha val="60000"/>
                    </a:schemeClr>
                  </a:glow>
                </a:effectLst>
              </a:rPr>
              <a:t>Matthew 13:24-42</a:t>
            </a:r>
          </a:p>
        </p:txBody>
      </p:sp>
    </p:spTree>
    <p:extLst>
      <p:ext uri="{BB962C8B-B14F-4D97-AF65-F5344CB8AC3E}">
        <p14:creationId xmlns:p14="http://schemas.microsoft.com/office/powerpoint/2010/main" val="299584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1943471" cy="1325563"/>
          </a:xfrm>
        </p:spPr>
        <p:txBody>
          <a:bodyPr>
            <a:normAutofit/>
          </a:bodyPr>
          <a:lstStyle/>
          <a:p>
            <a:pPr algn="ctr"/>
            <a:r>
              <a:rPr lang="en-US" b="1" dirty="0">
                <a:solidFill>
                  <a:srgbClr val="FFFF00"/>
                </a:solidFill>
              </a:rPr>
              <a:t>Pastors are over the church by </a:t>
            </a:r>
            <a:r>
              <a:rPr lang="en-US" b="1" dirty="0" smtClean="0">
                <a:solidFill>
                  <a:srgbClr val="FFFF00"/>
                </a:solidFill>
              </a:rPr>
              <a:t>                                             the Lord’s </a:t>
            </a:r>
            <a:r>
              <a:rPr lang="en-US" b="1" dirty="0">
                <a:solidFill>
                  <a:srgbClr val="FFFF00"/>
                </a:solidFill>
              </a:rPr>
              <a:t>appointment</a:t>
            </a:r>
          </a:p>
        </p:txBody>
      </p:sp>
      <p:sp>
        <p:nvSpPr>
          <p:cNvPr id="3" name="Content Placeholder 2"/>
          <p:cNvSpPr>
            <a:spLocks noGrp="1"/>
          </p:cNvSpPr>
          <p:nvPr>
            <p:ph idx="1"/>
          </p:nvPr>
        </p:nvSpPr>
        <p:spPr>
          <a:xfrm>
            <a:off x="5011287" y="1905000"/>
            <a:ext cx="6791507" cy="4800600"/>
          </a:xfrm>
        </p:spPr>
        <p:txBody>
          <a:bodyPr>
            <a:normAutofit/>
          </a:bodyPr>
          <a:lstStyle/>
          <a:p>
            <a:pPr algn="ctr">
              <a:buNone/>
            </a:pPr>
            <a:r>
              <a:rPr lang="en-US" sz="3600" i="1" dirty="0"/>
              <a:t>    “And we beseech you, brethren, to know them which labour among you, and are </a:t>
            </a:r>
            <a:r>
              <a:rPr lang="en-US" sz="3600" i="1" u="sng" dirty="0"/>
              <a:t>over you in the Lord</a:t>
            </a:r>
            <a:r>
              <a:rPr lang="en-US" sz="3600" i="1" dirty="0"/>
              <a:t>, and admonish you; And to esteem them very highly in love for their work's sake. And be at peace among yourselves.” </a:t>
            </a:r>
          </a:p>
          <a:p>
            <a:pPr algn="ctr">
              <a:buNone/>
            </a:pPr>
            <a:r>
              <a:rPr lang="en-US" sz="3600" i="1" dirty="0"/>
              <a:t>(I Thess. 5:12-13) </a:t>
            </a:r>
          </a:p>
        </p:txBody>
      </p:sp>
      <p:pic>
        <p:nvPicPr>
          <p:cNvPr id="4" name="Picture 3"/>
          <p:cNvPicPr>
            <a:picLocks noChangeAspect="1"/>
          </p:cNvPicPr>
          <p:nvPr/>
        </p:nvPicPr>
        <p:blipFill>
          <a:blip r:embed="rId2"/>
          <a:stretch>
            <a:fillRect/>
          </a:stretch>
        </p:blipFill>
        <p:spPr>
          <a:xfrm rot="21117301">
            <a:off x="312420" y="2516414"/>
            <a:ext cx="4737882" cy="3158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945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73" y="76200"/>
            <a:ext cx="11816861" cy="2362200"/>
          </a:xfrm>
        </p:spPr>
        <p:txBody>
          <a:bodyPr>
            <a:normAutofit/>
          </a:bodyPr>
          <a:lstStyle/>
          <a:p>
            <a:pPr algn="ctr"/>
            <a:r>
              <a:rPr lang="en-US" b="1" dirty="0">
                <a:solidFill>
                  <a:srgbClr val="FFFF00"/>
                </a:solidFill>
              </a:rPr>
              <a:t>The Apostle Paul likens the operation of the </a:t>
            </a:r>
            <a:br>
              <a:rPr lang="en-US" b="1" dirty="0">
                <a:solidFill>
                  <a:srgbClr val="FFFF00"/>
                </a:solidFill>
              </a:rPr>
            </a:br>
            <a:r>
              <a:rPr lang="en-US" b="1" dirty="0">
                <a:solidFill>
                  <a:srgbClr val="FFFF00"/>
                </a:solidFill>
              </a:rPr>
              <a:t>church to the operation of the family.</a:t>
            </a:r>
          </a:p>
        </p:txBody>
      </p:sp>
      <p:sp>
        <p:nvSpPr>
          <p:cNvPr id="3" name="Content Placeholder 2"/>
          <p:cNvSpPr>
            <a:spLocks noGrp="1"/>
          </p:cNvSpPr>
          <p:nvPr>
            <p:ph idx="1"/>
          </p:nvPr>
        </p:nvSpPr>
        <p:spPr>
          <a:xfrm>
            <a:off x="-79718" y="2070295"/>
            <a:ext cx="11995052" cy="1828800"/>
          </a:xfrm>
        </p:spPr>
        <p:txBody>
          <a:bodyPr>
            <a:noAutofit/>
          </a:bodyPr>
          <a:lstStyle/>
          <a:p>
            <a:pPr algn="ctr">
              <a:buNone/>
            </a:pPr>
            <a:r>
              <a:rPr lang="en-US" sz="4000" i="1" dirty="0"/>
              <a:t>   (I Timothy 3:5) </a:t>
            </a:r>
          </a:p>
          <a:p>
            <a:pPr algn="ctr">
              <a:buNone/>
            </a:pPr>
            <a:r>
              <a:rPr lang="en-US" sz="4000" i="1" dirty="0"/>
              <a:t>  “For if a man know not how to </a:t>
            </a:r>
            <a:r>
              <a:rPr lang="en-US" sz="4000" i="1" u="sng" dirty="0"/>
              <a:t>rule</a:t>
            </a:r>
            <a:r>
              <a:rPr lang="en-US" sz="4000" i="1" dirty="0"/>
              <a:t> his own house, how shall he take care of the church of God?”</a:t>
            </a:r>
          </a:p>
        </p:txBody>
      </p:sp>
      <p:pic>
        <p:nvPicPr>
          <p:cNvPr id="83970" name="Picture 2" descr="http://www.linworthbaptist.org/monkimage.php%3FmediaDirectory%3Dmediafiles%26mediaId%3D1590115%26fileName%3Dthechurchthefamilyofgod002-0-0-691-0.jpg"/>
          <p:cNvPicPr>
            <a:picLocks noChangeAspect="1" noChangeArrowheads="1"/>
          </p:cNvPicPr>
          <p:nvPr/>
        </p:nvPicPr>
        <p:blipFill>
          <a:blip r:embed="rId2" cstate="print"/>
          <a:srcRect r="-724" b="16452"/>
          <a:stretch>
            <a:fillRect/>
          </a:stretch>
        </p:blipFill>
        <p:spPr bwMode="auto">
          <a:xfrm>
            <a:off x="3671668" y="4297746"/>
            <a:ext cx="5198012" cy="2427232"/>
          </a:xfrm>
          <a:prstGeom prst="rect">
            <a:avLst/>
          </a:prstGeom>
          <a:noFill/>
        </p:spPr>
      </p:pic>
    </p:spTree>
    <p:extLst>
      <p:ext uri="{BB962C8B-B14F-4D97-AF65-F5344CB8AC3E}">
        <p14:creationId xmlns:p14="http://schemas.microsoft.com/office/powerpoint/2010/main" val="230318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1600" y="152401"/>
            <a:ext cx="19050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dirty="0"/>
              <a:t>Pastor</a:t>
            </a:r>
          </a:p>
          <a:p>
            <a:pPr algn="ctr"/>
            <a:r>
              <a:rPr lang="en-US" sz="3600" dirty="0"/>
              <a:t>“Father”</a:t>
            </a:r>
          </a:p>
        </p:txBody>
      </p:sp>
      <p:sp>
        <p:nvSpPr>
          <p:cNvPr id="3" name="Down Arrow 2"/>
          <p:cNvSpPr/>
          <p:nvPr/>
        </p:nvSpPr>
        <p:spPr>
          <a:xfrm>
            <a:off x="5791200" y="1600200"/>
            <a:ext cx="484632" cy="978408"/>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133601" y="2895601"/>
            <a:ext cx="2133601"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dirty="0"/>
              <a:t>Deacon</a:t>
            </a:r>
          </a:p>
          <a:p>
            <a:pPr algn="ctr"/>
            <a:r>
              <a:rPr lang="en-US" sz="3600" dirty="0"/>
              <a:t>“Mother”</a:t>
            </a:r>
          </a:p>
        </p:txBody>
      </p:sp>
      <p:sp>
        <p:nvSpPr>
          <p:cNvPr id="5" name="Rectangle 4"/>
          <p:cNvSpPr/>
          <p:nvPr/>
        </p:nvSpPr>
        <p:spPr>
          <a:xfrm>
            <a:off x="4953000" y="2895601"/>
            <a:ext cx="21336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dirty="0"/>
              <a:t>Deacon</a:t>
            </a:r>
          </a:p>
          <a:p>
            <a:pPr algn="ctr"/>
            <a:r>
              <a:rPr lang="en-US" sz="3600" dirty="0"/>
              <a:t>“Mother”</a:t>
            </a:r>
          </a:p>
        </p:txBody>
      </p:sp>
      <p:sp>
        <p:nvSpPr>
          <p:cNvPr id="6" name="Rectangle 5"/>
          <p:cNvSpPr/>
          <p:nvPr/>
        </p:nvSpPr>
        <p:spPr>
          <a:xfrm>
            <a:off x="7772400" y="2895601"/>
            <a:ext cx="22860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dirty="0"/>
              <a:t>Deacon</a:t>
            </a:r>
          </a:p>
          <a:p>
            <a:pPr algn="ctr"/>
            <a:r>
              <a:rPr lang="en-US" sz="3600" dirty="0"/>
              <a:t>“Mother”</a:t>
            </a:r>
          </a:p>
        </p:txBody>
      </p:sp>
      <p:sp>
        <p:nvSpPr>
          <p:cNvPr id="7" name="Down Arrow 6"/>
          <p:cNvSpPr/>
          <p:nvPr/>
        </p:nvSpPr>
        <p:spPr>
          <a:xfrm>
            <a:off x="2895600" y="4343400"/>
            <a:ext cx="484632" cy="978408"/>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p:cNvSpPr/>
          <p:nvPr/>
        </p:nvSpPr>
        <p:spPr>
          <a:xfrm>
            <a:off x="5715000" y="4419600"/>
            <a:ext cx="484632" cy="978408"/>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8686800" y="4419600"/>
            <a:ext cx="484632" cy="978408"/>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133600" y="5867401"/>
            <a:ext cx="79248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dirty="0"/>
              <a:t>Members – “Children”</a:t>
            </a:r>
          </a:p>
        </p:txBody>
      </p:sp>
      <p:sp>
        <p:nvSpPr>
          <p:cNvPr id="11" name="Rectangle 10"/>
          <p:cNvSpPr/>
          <p:nvPr/>
        </p:nvSpPr>
        <p:spPr>
          <a:xfrm>
            <a:off x="7272997" y="195776"/>
            <a:ext cx="4783015" cy="2554545"/>
          </a:xfrm>
          <a:prstGeom prst="rect">
            <a:avLst/>
          </a:prstGeom>
        </p:spPr>
        <p:txBody>
          <a:bodyPr wrap="square">
            <a:spAutoFit/>
          </a:bodyPr>
          <a:lstStyle/>
          <a:p>
            <a:pPr algn="ctr"/>
            <a:r>
              <a:rPr lang="en-US" sz="3200" dirty="0"/>
              <a:t>Deacon </a:t>
            </a:r>
          </a:p>
          <a:p>
            <a:pPr algn="ctr"/>
            <a:r>
              <a:rPr lang="en-US" sz="3200" i="1" dirty="0"/>
              <a:t>(diakonos) </a:t>
            </a:r>
            <a:r>
              <a:rPr lang="en-US" sz="3200" dirty="0"/>
              <a:t>literally means </a:t>
            </a:r>
          </a:p>
          <a:p>
            <a:pPr algn="ctr"/>
            <a:r>
              <a:rPr lang="en-US" sz="3200" dirty="0"/>
              <a:t>"to run errands, and attendant, a waiter, servant"</a:t>
            </a:r>
          </a:p>
        </p:txBody>
      </p:sp>
      <p:sp>
        <p:nvSpPr>
          <p:cNvPr id="12" name="Rectangle 11"/>
          <p:cNvSpPr/>
          <p:nvPr/>
        </p:nvSpPr>
        <p:spPr>
          <a:xfrm>
            <a:off x="390964" y="195776"/>
            <a:ext cx="4697437" cy="2062103"/>
          </a:xfrm>
          <a:prstGeom prst="rect">
            <a:avLst/>
          </a:prstGeom>
        </p:spPr>
        <p:txBody>
          <a:bodyPr wrap="square">
            <a:spAutoFit/>
          </a:bodyPr>
          <a:lstStyle/>
          <a:p>
            <a:pPr algn="ctr"/>
            <a:r>
              <a:rPr lang="en-US" sz="3200" dirty="0"/>
              <a:t>Pastor</a:t>
            </a:r>
          </a:p>
          <a:p>
            <a:pPr algn="ctr"/>
            <a:r>
              <a:rPr lang="en-US" sz="3200" i="1" dirty="0"/>
              <a:t>“shepherd, bishop, elder,</a:t>
            </a:r>
          </a:p>
          <a:p>
            <a:pPr algn="ctr"/>
            <a:r>
              <a:rPr lang="en-US" sz="3200" i="1" dirty="0"/>
              <a:t>overseer, oversight, ruler,</a:t>
            </a:r>
          </a:p>
          <a:p>
            <a:pPr algn="ctr"/>
            <a:r>
              <a:rPr lang="en-US" sz="3200" i="1" dirty="0"/>
              <a:t>over you in the Lord”</a:t>
            </a:r>
          </a:p>
        </p:txBody>
      </p:sp>
    </p:spTree>
    <p:extLst>
      <p:ext uri="{BB962C8B-B14F-4D97-AF65-F5344CB8AC3E}">
        <p14:creationId xmlns:p14="http://schemas.microsoft.com/office/powerpoint/2010/main" val="313408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43" y="274638"/>
            <a:ext cx="6821658" cy="6430962"/>
          </a:xfrm>
        </p:spPr>
        <p:txBody>
          <a:bodyPr>
            <a:noAutofit/>
          </a:bodyPr>
          <a:lstStyle/>
          <a:p>
            <a:pPr algn="ctr"/>
            <a:r>
              <a:rPr lang="en-US" sz="4000" dirty="0"/>
              <a:t>The pastor is to the church what the husband is to his wife and children. The husband is the final authority in all matters of the home but he loves his wife and children, listens to their advise and then makes the best decision he feels the Lord would have him to make for his family. </a:t>
            </a:r>
          </a:p>
        </p:txBody>
      </p:sp>
      <p:pic>
        <p:nvPicPr>
          <p:cNvPr id="84994" name="Picture 2" descr="http://holycowplumbing.com/wp-content/uploads/2013/10/denver-drain-sewer-plumbing.jpg"/>
          <p:cNvPicPr>
            <a:picLocks noChangeAspect="1" noChangeArrowheads="1"/>
          </p:cNvPicPr>
          <p:nvPr/>
        </p:nvPicPr>
        <p:blipFill>
          <a:blip r:embed="rId2" cstate="print"/>
          <a:srcRect/>
          <a:stretch>
            <a:fillRect/>
          </a:stretch>
        </p:blipFill>
        <p:spPr bwMode="auto">
          <a:xfrm>
            <a:off x="6934200" y="973014"/>
            <a:ext cx="5103054" cy="34020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3458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47" y="274638"/>
            <a:ext cx="11816861" cy="1249362"/>
          </a:xfrm>
        </p:spPr>
        <p:txBody>
          <a:bodyPr>
            <a:normAutofit fontScale="90000"/>
          </a:bodyPr>
          <a:lstStyle/>
          <a:p>
            <a:pPr algn="ctr"/>
            <a:r>
              <a:rPr lang="en-US" b="1" dirty="0">
                <a:solidFill>
                  <a:srgbClr val="FFFF00"/>
                </a:solidFill>
              </a:rPr>
              <a:t>The Pastoral position </a:t>
            </a:r>
            <a:r>
              <a:rPr lang="en-US" b="1" dirty="0" smtClean="0">
                <a:solidFill>
                  <a:srgbClr val="FFFF00"/>
                </a:solidFill>
              </a:rPr>
              <a:t>is </a:t>
            </a:r>
            <a:r>
              <a:rPr lang="en-US" b="1" dirty="0">
                <a:solidFill>
                  <a:srgbClr val="FFFF00"/>
                </a:solidFill>
              </a:rPr>
              <a:t>a ruling position but the main ministry of the pastor is the ministry of the Word</a:t>
            </a:r>
          </a:p>
        </p:txBody>
      </p:sp>
      <p:sp>
        <p:nvSpPr>
          <p:cNvPr id="3" name="Content Placeholder 2"/>
          <p:cNvSpPr>
            <a:spLocks noGrp="1"/>
          </p:cNvSpPr>
          <p:nvPr>
            <p:ph idx="1"/>
          </p:nvPr>
        </p:nvSpPr>
        <p:spPr>
          <a:xfrm>
            <a:off x="544536" y="1668400"/>
            <a:ext cx="10874327" cy="1752600"/>
          </a:xfrm>
        </p:spPr>
        <p:txBody>
          <a:bodyPr>
            <a:noAutofit/>
          </a:bodyPr>
          <a:lstStyle/>
          <a:p>
            <a:pPr algn="ctr">
              <a:buNone/>
            </a:pPr>
            <a:r>
              <a:rPr lang="en-US" sz="4000" i="1" dirty="0"/>
              <a:t>    “Let the elders that </a:t>
            </a:r>
            <a:r>
              <a:rPr lang="en-US" sz="4000" i="1" u="sng" dirty="0"/>
              <a:t>rule</a:t>
            </a:r>
            <a:r>
              <a:rPr lang="en-US" sz="4000" i="1" dirty="0"/>
              <a:t> well be counted worthy of double honour, especially they who labour in the word and doctrine.” (I Timothy 5:17) </a:t>
            </a:r>
          </a:p>
        </p:txBody>
      </p:sp>
      <p:pic>
        <p:nvPicPr>
          <p:cNvPr id="1026" name="Picture 2" descr="http://calvarybucyrus.org/Pastor_office.jpg"/>
          <p:cNvPicPr>
            <a:picLocks noChangeAspect="1" noChangeArrowheads="1"/>
          </p:cNvPicPr>
          <p:nvPr/>
        </p:nvPicPr>
        <p:blipFill>
          <a:blip r:embed="rId2" cstate="print"/>
          <a:srcRect/>
          <a:stretch>
            <a:fillRect/>
          </a:stretch>
        </p:blipFill>
        <p:spPr bwMode="auto">
          <a:xfrm>
            <a:off x="3995224" y="3491661"/>
            <a:ext cx="4486422" cy="3366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802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67" y="0"/>
            <a:ext cx="11057206" cy="3505200"/>
          </a:xfrm>
        </p:spPr>
        <p:txBody>
          <a:bodyPr>
            <a:normAutofit/>
          </a:bodyPr>
          <a:lstStyle/>
          <a:p>
            <a:pPr algn="ctr"/>
            <a:r>
              <a:rPr lang="en-US" b="1" dirty="0">
                <a:solidFill>
                  <a:srgbClr val="FFFF00"/>
                </a:solidFill>
              </a:rPr>
              <a:t>The author of Hebrews acknowledged that pastors have the ruling position over the church. This is clearly not the deacons or the members for he explains that the rulers are the </a:t>
            </a:r>
            <a:r>
              <a:rPr lang="en-US" b="1" dirty="0" smtClean="0">
                <a:solidFill>
                  <a:srgbClr val="FFFF00"/>
                </a:solidFill>
              </a:rPr>
              <a:t>one’s who spoke </a:t>
            </a:r>
            <a:r>
              <a:rPr lang="en-US" b="1" dirty="0">
                <a:solidFill>
                  <a:srgbClr val="FFFF00"/>
                </a:solidFill>
              </a:rPr>
              <a:t>the Word of God unto them.</a:t>
            </a:r>
          </a:p>
        </p:txBody>
      </p:sp>
      <p:pic>
        <p:nvPicPr>
          <p:cNvPr id="91138" name="Picture 2" descr="http://www.faithmountainbaptist.org/wp-content/uploads/2012/03/church-and-blue-ridge-081.jpg"/>
          <p:cNvPicPr>
            <a:picLocks noChangeAspect="1" noChangeArrowheads="1"/>
          </p:cNvPicPr>
          <p:nvPr/>
        </p:nvPicPr>
        <p:blipFill>
          <a:blip r:embed="rId2" cstate="print"/>
          <a:srcRect/>
          <a:stretch>
            <a:fillRect/>
          </a:stretch>
        </p:blipFill>
        <p:spPr bwMode="auto">
          <a:xfrm>
            <a:off x="2514600" y="3657600"/>
            <a:ext cx="6858000" cy="304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031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09" y="0"/>
            <a:ext cx="11901268" cy="6705600"/>
          </a:xfrm>
        </p:spPr>
        <p:txBody>
          <a:bodyPr>
            <a:normAutofit/>
          </a:bodyPr>
          <a:lstStyle/>
          <a:p>
            <a:pPr algn="ctr"/>
            <a:r>
              <a:rPr lang="en-US" i="1" dirty="0"/>
              <a:t>“Remember them which have the </a:t>
            </a:r>
            <a:r>
              <a:rPr lang="en-US" i="1" u="sng" dirty="0"/>
              <a:t>rule over you</a:t>
            </a:r>
            <a:r>
              <a:rPr lang="en-US" i="1" dirty="0"/>
              <a:t>, who have spoken unto you the word of God: whose faith follow, considering the end of their conversation…Obey them that </a:t>
            </a:r>
            <a:r>
              <a:rPr lang="en-US" i="1" u="sng" dirty="0"/>
              <a:t>have the rule over you, and submit yourselves</a:t>
            </a:r>
            <a:r>
              <a:rPr lang="en-US" i="1" dirty="0"/>
              <a:t>: for they watch for your souls, as they that must give account, that they may do it with joy, and not with grief: for that is unprofitable for you.” (Hebrews 13:7, 17) </a:t>
            </a:r>
          </a:p>
        </p:txBody>
      </p:sp>
    </p:spTree>
    <p:extLst>
      <p:ext uri="{BB962C8B-B14F-4D97-AF65-F5344CB8AC3E}">
        <p14:creationId xmlns:p14="http://schemas.microsoft.com/office/powerpoint/2010/main" val="272727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52400"/>
            <a:ext cx="11774658" cy="2895600"/>
          </a:xfrm>
        </p:spPr>
        <p:txBody>
          <a:bodyPr>
            <a:normAutofit/>
          </a:bodyPr>
          <a:lstStyle/>
          <a:p>
            <a:pPr algn="ctr"/>
            <a:r>
              <a:rPr lang="en-US" b="1" dirty="0">
                <a:solidFill>
                  <a:srgbClr val="FFFF00"/>
                </a:solidFill>
              </a:rPr>
              <a:t>Peter charged the pastors to feed the flock and take the oversight of the church with a willing spirit and a ready mind. To rule in a spirit of servitude and humility as they take the oversight of the church.</a:t>
            </a:r>
          </a:p>
        </p:txBody>
      </p:sp>
      <p:pic>
        <p:nvPicPr>
          <p:cNvPr id="89090" name="Picture 2" descr="http://upload.wikimedia.org/wikipedia/commons/3/39/Rosa_Bonheur_-_The_Highland_Shepherd.jpg"/>
          <p:cNvPicPr>
            <a:picLocks noChangeAspect="1" noChangeArrowheads="1"/>
          </p:cNvPicPr>
          <p:nvPr/>
        </p:nvPicPr>
        <p:blipFill>
          <a:blip r:embed="rId2" cstate="print"/>
          <a:srcRect/>
          <a:stretch>
            <a:fillRect/>
          </a:stretch>
        </p:blipFill>
        <p:spPr bwMode="auto">
          <a:xfrm>
            <a:off x="3962401" y="3352800"/>
            <a:ext cx="4556759" cy="3505200"/>
          </a:xfrm>
          <a:prstGeom prst="rect">
            <a:avLst/>
          </a:prstGeom>
          <a:noFill/>
        </p:spPr>
      </p:pic>
    </p:spTree>
    <p:extLst>
      <p:ext uri="{BB962C8B-B14F-4D97-AF65-F5344CB8AC3E}">
        <p14:creationId xmlns:p14="http://schemas.microsoft.com/office/powerpoint/2010/main" val="393142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12" y="0"/>
            <a:ext cx="11816862" cy="3581400"/>
          </a:xfrm>
        </p:spPr>
        <p:txBody>
          <a:bodyPr>
            <a:normAutofit/>
          </a:bodyPr>
          <a:lstStyle/>
          <a:p>
            <a:pPr algn="ctr"/>
            <a:r>
              <a:rPr lang="en-US" sz="4000" i="1" dirty="0"/>
              <a:t>(I Peter 5:2-3) </a:t>
            </a:r>
            <a:br>
              <a:rPr lang="en-US" sz="4000" i="1" dirty="0"/>
            </a:br>
            <a:r>
              <a:rPr lang="en-US" sz="4000" i="1" dirty="0"/>
              <a:t>“Feed the flock of God which is among you, taking the </a:t>
            </a:r>
            <a:r>
              <a:rPr lang="en-US" sz="4000" i="1" u="sng" dirty="0"/>
              <a:t>oversight </a:t>
            </a:r>
            <a:r>
              <a:rPr lang="en-US" sz="4000" i="1" dirty="0"/>
              <a:t>thereof, not by constraint, but willingly; not for filthy lucre, but of a ready mind; Neither as being lords over God's heritage, but being ensamples to the flock.”</a:t>
            </a:r>
          </a:p>
        </p:txBody>
      </p:sp>
      <p:pic>
        <p:nvPicPr>
          <p:cNvPr id="88066" name="Picture 2" descr="http://4.bp.blogspot.com/-06WhoE7cyVM/Tvxv_cCQtQI/AAAAAAAAAic/hi6widhk2sY/s1600/shepherd%2Bwith%2Bsheep.jpg"/>
          <p:cNvPicPr>
            <a:picLocks noChangeAspect="1" noChangeArrowheads="1"/>
          </p:cNvPicPr>
          <p:nvPr/>
        </p:nvPicPr>
        <p:blipFill>
          <a:blip r:embed="rId2" cstate="print"/>
          <a:srcRect/>
          <a:stretch>
            <a:fillRect/>
          </a:stretch>
        </p:blipFill>
        <p:spPr bwMode="auto">
          <a:xfrm>
            <a:off x="6172200" y="3581401"/>
            <a:ext cx="4102100" cy="3076575"/>
          </a:xfrm>
          <a:prstGeom prst="rect">
            <a:avLst/>
          </a:prstGeom>
          <a:noFill/>
        </p:spPr>
      </p:pic>
      <p:pic>
        <p:nvPicPr>
          <p:cNvPr id="88068" name="Picture 4" descr="http://malyonleadership.org/wp-content/uploads/2012/03/shepard.jpg"/>
          <p:cNvPicPr>
            <a:picLocks noChangeAspect="1" noChangeArrowheads="1"/>
          </p:cNvPicPr>
          <p:nvPr/>
        </p:nvPicPr>
        <p:blipFill>
          <a:blip r:embed="rId3" cstate="print"/>
          <a:srcRect/>
          <a:stretch>
            <a:fillRect/>
          </a:stretch>
        </p:blipFill>
        <p:spPr bwMode="auto">
          <a:xfrm>
            <a:off x="1600200" y="3886201"/>
            <a:ext cx="4267200" cy="2687321"/>
          </a:xfrm>
          <a:prstGeom prst="rect">
            <a:avLst/>
          </a:prstGeom>
          <a:noFill/>
        </p:spPr>
      </p:pic>
    </p:spTree>
    <p:extLst>
      <p:ext uri="{BB962C8B-B14F-4D97-AF65-F5344CB8AC3E}">
        <p14:creationId xmlns:p14="http://schemas.microsoft.com/office/powerpoint/2010/main" val="280837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971606" cy="2163762"/>
          </a:xfrm>
        </p:spPr>
        <p:txBody>
          <a:bodyPr>
            <a:normAutofit/>
          </a:bodyPr>
          <a:lstStyle/>
          <a:p>
            <a:pPr algn="ctr"/>
            <a:r>
              <a:rPr lang="en-US" sz="4000" b="1" dirty="0">
                <a:solidFill>
                  <a:srgbClr val="FFFF00"/>
                </a:solidFill>
              </a:rPr>
              <a:t>Pastors are a gift from God to the church for </a:t>
            </a:r>
            <a:br>
              <a:rPr lang="en-US" sz="4000" b="1" dirty="0">
                <a:solidFill>
                  <a:srgbClr val="FFFF00"/>
                </a:solidFill>
              </a:rPr>
            </a:br>
            <a:r>
              <a:rPr lang="en-US" sz="4000" b="1" dirty="0">
                <a:solidFill>
                  <a:srgbClr val="FFFF00"/>
                </a:solidFill>
              </a:rPr>
              <a:t>the perfecting of the members so that </a:t>
            </a:r>
            <a:br>
              <a:rPr lang="en-US" sz="4000" b="1" dirty="0">
                <a:solidFill>
                  <a:srgbClr val="FFFF00"/>
                </a:solidFill>
              </a:rPr>
            </a:br>
            <a:r>
              <a:rPr lang="en-US" sz="4000" b="1" dirty="0">
                <a:solidFill>
                  <a:srgbClr val="FFFF00"/>
                </a:solidFill>
              </a:rPr>
              <a:t>they can do the work of the ministry.</a:t>
            </a:r>
          </a:p>
        </p:txBody>
      </p:sp>
      <p:sp>
        <p:nvSpPr>
          <p:cNvPr id="3" name="Content Placeholder 2"/>
          <p:cNvSpPr>
            <a:spLocks noGrp="1"/>
          </p:cNvSpPr>
          <p:nvPr>
            <p:ph idx="1"/>
          </p:nvPr>
        </p:nvSpPr>
        <p:spPr>
          <a:xfrm>
            <a:off x="0" y="2163762"/>
            <a:ext cx="12084148" cy="3962400"/>
          </a:xfrm>
        </p:spPr>
        <p:txBody>
          <a:bodyPr>
            <a:noAutofit/>
          </a:bodyPr>
          <a:lstStyle/>
          <a:p>
            <a:pPr>
              <a:buNone/>
            </a:pPr>
            <a:r>
              <a:rPr lang="en-US" sz="3600" i="1" dirty="0"/>
              <a:t>   “And I will </a:t>
            </a:r>
            <a:r>
              <a:rPr lang="en-US" sz="3600" i="1" u="sng" dirty="0"/>
              <a:t>give you pastors </a:t>
            </a:r>
            <a:r>
              <a:rPr lang="en-US" sz="3600" i="1" dirty="0"/>
              <a:t>according to mine heart, which shall feed you with knowledge and understanding.” (Jer. 3:15) </a:t>
            </a:r>
          </a:p>
          <a:p>
            <a:pPr>
              <a:buNone/>
            </a:pPr>
            <a:r>
              <a:rPr lang="en-US" sz="3600" i="1" dirty="0"/>
              <a:t>    “And he </a:t>
            </a:r>
            <a:r>
              <a:rPr lang="en-US" sz="3600" i="1" u="sng" dirty="0"/>
              <a:t>gave</a:t>
            </a:r>
            <a:r>
              <a:rPr lang="en-US" sz="3600" i="1" dirty="0"/>
              <a:t> some, apostles; and some, prophets; and some, evangelists; and some, </a:t>
            </a:r>
            <a:r>
              <a:rPr lang="en-US" sz="3600" i="1" u="sng" dirty="0"/>
              <a:t>pastors</a:t>
            </a:r>
            <a:r>
              <a:rPr lang="en-US" sz="3600" i="1" dirty="0"/>
              <a:t> and teachers; For the perfecting of the saints, for the work of the ministry, for the edifying of the body of Christ.” (Eph. 4:11-12) </a:t>
            </a:r>
          </a:p>
        </p:txBody>
      </p:sp>
      <p:pic>
        <p:nvPicPr>
          <p:cNvPr id="4" name="Picture 4" descr="http://virtualmarketingofficer.com/wp-content/uploads/2012/11/Gift-Box.jpg"/>
          <p:cNvPicPr>
            <a:picLocks noChangeAspect="1" noChangeArrowheads="1"/>
          </p:cNvPicPr>
          <p:nvPr/>
        </p:nvPicPr>
        <p:blipFill>
          <a:blip r:embed="rId2" cstate="print"/>
          <a:srcRect/>
          <a:stretch>
            <a:fillRect/>
          </a:stretch>
        </p:blipFill>
        <p:spPr bwMode="auto">
          <a:xfrm>
            <a:off x="9335025" y="4937760"/>
            <a:ext cx="2425566" cy="1920240"/>
          </a:xfrm>
          <a:prstGeom prst="rect">
            <a:avLst/>
          </a:prstGeom>
          <a:noFill/>
        </p:spPr>
      </p:pic>
    </p:spTree>
    <p:extLst>
      <p:ext uri="{BB962C8B-B14F-4D97-AF65-F5344CB8AC3E}">
        <p14:creationId xmlns:p14="http://schemas.microsoft.com/office/powerpoint/2010/main" val="127680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0" y="0"/>
            <a:ext cx="12191999" cy="9189949"/>
          </a:xfrm>
          <a:prstGeom prst="rect">
            <a:avLst/>
          </a:prstGeom>
        </p:spPr>
      </p:pic>
      <p:sp>
        <p:nvSpPr>
          <p:cNvPr id="2" name="Title 1"/>
          <p:cNvSpPr>
            <a:spLocks noGrp="1"/>
          </p:cNvSpPr>
          <p:nvPr>
            <p:ph type="title"/>
          </p:nvPr>
        </p:nvSpPr>
        <p:spPr>
          <a:xfrm>
            <a:off x="253218" y="3066762"/>
            <a:ext cx="11774659" cy="1325563"/>
          </a:xfrm>
        </p:spPr>
        <p:txBody>
          <a:bodyPr>
            <a:noAutofit/>
          </a:bodyPr>
          <a:lstStyle/>
          <a:p>
            <a:pPr algn="ctr"/>
            <a:r>
              <a:rPr lang="en-US" sz="3300" i="1" dirty="0">
                <a:effectLst>
                  <a:glow rad="101600">
                    <a:schemeClr val="bg1">
                      <a:alpha val="60000"/>
                    </a:schemeClr>
                  </a:glow>
                </a:effectLst>
              </a:rPr>
              <a:t>"Another parable put he forth unto them, saying, The kingdom of heaven is likened unto a man which sowed good seed in his field: But while men slept, his enemy came and sowed tares among the wheat, and went his way. But when the blade was sprung up, and brought forth fruit, then appeared the tares also. So the servants of the householder came and said unto him, Sir, didst not thou sow good seed in thy field? from whence then hath it tares? He said unto them, An enemy hath done this. The servants said unto him, Wilt thou then that we go and gather them up? But he said, Nay; lest while ye gather up the tares, ye root up also the wheat with them. Let both grow together until the harvest: and in the time of harvest I will say to the reapers, Gather ye together first the tares, and bind them in bundles to burn them: but gather the wheat into my barn." </a:t>
            </a:r>
            <a:br>
              <a:rPr lang="en-US" sz="3300" i="1" dirty="0">
                <a:effectLst>
                  <a:glow rad="101600">
                    <a:schemeClr val="bg1">
                      <a:alpha val="60000"/>
                    </a:schemeClr>
                  </a:glow>
                </a:effectLst>
              </a:rPr>
            </a:br>
            <a:r>
              <a:rPr lang="en-US" sz="3300" i="1" dirty="0">
                <a:effectLst>
                  <a:glow rad="101600">
                    <a:schemeClr val="bg1">
                      <a:alpha val="60000"/>
                    </a:schemeClr>
                  </a:glow>
                </a:effectLst>
              </a:rPr>
              <a:t>(Matt. 13:24-30)</a:t>
            </a:r>
            <a:br>
              <a:rPr lang="en-US" sz="3300" i="1" dirty="0">
                <a:effectLst>
                  <a:glow rad="101600">
                    <a:schemeClr val="bg1">
                      <a:alpha val="60000"/>
                    </a:schemeClr>
                  </a:glow>
                </a:effectLst>
              </a:rPr>
            </a:br>
            <a:endParaRPr lang="en-US" sz="3300" i="1" dirty="0">
              <a:effectLst>
                <a:glow rad="101600">
                  <a:schemeClr val="bg1">
                    <a:alpha val="60000"/>
                  </a:schemeClr>
                </a:glow>
              </a:effectLst>
            </a:endParaRPr>
          </a:p>
        </p:txBody>
      </p:sp>
    </p:spTree>
    <p:extLst>
      <p:ext uri="{BB962C8B-B14F-4D97-AF65-F5344CB8AC3E}">
        <p14:creationId xmlns:p14="http://schemas.microsoft.com/office/powerpoint/2010/main" val="246252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3" y="350043"/>
            <a:ext cx="11521440" cy="884238"/>
          </a:xfrm>
        </p:spPr>
        <p:txBody>
          <a:bodyPr>
            <a:noAutofit/>
          </a:bodyPr>
          <a:lstStyle/>
          <a:p>
            <a:pPr algn="ctr"/>
            <a:r>
              <a:rPr lang="en-US" b="1" dirty="0" smtClean="0">
                <a:solidFill>
                  <a:srgbClr val="FFFF00"/>
                </a:solidFill>
              </a:rPr>
              <a:t>Four </a:t>
            </a:r>
            <a:r>
              <a:rPr lang="en-US" b="1" dirty="0">
                <a:solidFill>
                  <a:srgbClr val="FFFF00"/>
                </a:solidFill>
              </a:rPr>
              <a:t>things you will not find in the Bible but you will find in most Baptist Churches </a:t>
            </a:r>
          </a:p>
        </p:txBody>
      </p:sp>
      <p:sp>
        <p:nvSpPr>
          <p:cNvPr id="3" name="Content Placeholder 2"/>
          <p:cNvSpPr>
            <a:spLocks noGrp="1"/>
          </p:cNvSpPr>
          <p:nvPr>
            <p:ph idx="1"/>
          </p:nvPr>
        </p:nvSpPr>
        <p:spPr>
          <a:xfrm>
            <a:off x="112542" y="1533379"/>
            <a:ext cx="6516858" cy="5477022"/>
          </a:xfrm>
        </p:spPr>
        <p:txBody>
          <a:bodyPr>
            <a:normAutofit/>
          </a:bodyPr>
          <a:lstStyle/>
          <a:p>
            <a:pPr>
              <a:buNone/>
            </a:pPr>
            <a:endParaRPr lang="en-US" sz="3600" dirty="0"/>
          </a:p>
          <a:p>
            <a:pPr lvl="0"/>
            <a:r>
              <a:rPr lang="en-US" sz="3600" dirty="0"/>
              <a:t>Deacon, deaconesses or elder boards</a:t>
            </a:r>
          </a:p>
          <a:p>
            <a:pPr lvl="0"/>
            <a:r>
              <a:rPr lang="en-US" sz="3600" dirty="0"/>
              <a:t>Business meetings</a:t>
            </a:r>
          </a:p>
          <a:p>
            <a:pPr lvl="0"/>
            <a:r>
              <a:rPr lang="en-US" sz="3600" dirty="0"/>
              <a:t>Committee meetings</a:t>
            </a:r>
          </a:p>
          <a:p>
            <a:pPr lvl="0"/>
            <a:r>
              <a:rPr lang="en-US" sz="3600" dirty="0"/>
              <a:t>Majority rule </a:t>
            </a:r>
          </a:p>
          <a:p>
            <a:pPr lvl="0"/>
            <a:r>
              <a:rPr lang="en-US" sz="3600" dirty="0"/>
              <a:t>(God never ruled through voting)</a:t>
            </a:r>
          </a:p>
          <a:p>
            <a:pPr>
              <a:buNone/>
            </a:pPr>
            <a:endParaRPr lang="en-US" sz="3600" dirty="0"/>
          </a:p>
        </p:txBody>
      </p:sp>
      <p:pic>
        <p:nvPicPr>
          <p:cNvPr id="2050" name="Picture 2" descr="http://eastchip.files.wordpress.com/2010/08/deacons_2808c1.jpg"/>
          <p:cNvPicPr>
            <a:picLocks noChangeAspect="1" noChangeArrowheads="1"/>
          </p:cNvPicPr>
          <p:nvPr/>
        </p:nvPicPr>
        <p:blipFill>
          <a:blip r:embed="rId2" cstate="print"/>
          <a:srcRect/>
          <a:stretch>
            <a:fillRect/>
          </a:stretch>
        </p:blipFill>
        <p:spPr bwMode="auto">
          <a:xfrm>
            <a:off x="6629400" y="2286000"/>
            <a:ext cx="4038600" cy="1582432"/>
          </a:xfrm>
          <a:prstGeom prst="rect">
            <a:avLst/>
          </a:prstGeom>
          <a:noFill/>
        </p:spPr>
      </p:pic>
      <p:pic>
        <p:nvPicPr>
          <p:cNvPr id="2052" name="Picture 4" descr="http://www.bbcweb.ca/bbc/wp-content/uploads/Elders-Meeting.jpg"/>
          <p:cNvPicPr>
            <a:picLocks noChangeAspect="1" noChangeArrowheads="1"/>
          </p:cNvPicPr>
          <p:nvPr/>
        </p:nvPicPr>
        <p:blipFill>
          <a:blip r:embed="rId3" cstate="print"/>
          <a:srcRect/>
          <a:stretch>
            <a:fillRect/>
          </a:stretch>
        </p:blipFill>
        <p:spPr bwMode="auto">
          <a:xfrm>
            <a:off x="6553201" y="2819400"/>
            <a:ext cx="2543175" cy="2380846"/>
          </a:xfrm>
          <a:prstGeom prst="rect">
            <a:avLst/>
          </a:prstGeom>
          <a:noFill/>
        </p:spPr>
      </p:pic>
      <p:pic>
        <p:nvPicPr>
          <p:cNvPr id="2054" name="Picture 6" descr="http://campbellucc.org/wp-content/uploads/sites/30/2013/03/church_business_mtg1330639363.jpg"/>
          <p:cNvPicPr>
            <a:picLocks noChangeAspect="1" noChangeArrowheads="1"/>
          </p:cNvPicPr>
          <p:nvPr/>
        </p:nvPicPr>
        <p:blipFill>
          <a:blip r:embed="rId4" cstate="print"/>
          <a:srcRect/>
          <a:stretch>
            <a:fillRect/>
          </a:stretch>
        </p:blipFill>
        <p:spPr bwMode="auto">
          <a:xfrm>
            <a:off x="8191500" y="3505201"/>
            <a:ext cx="2476500" cy="2476501"/>
          </a:xfrm>
          <a:prstGeom prst="rect">
            <a:avLst/>
          </a:prstGeom>
          <a:noFill/>
        </p:spPr>
      </p:pic>
      <p:pic>
        <p:nvPicPr>
          <p:cNvPr id="2056" name="Picture 8" descr="RICHARD QUINN/SPECIAL TO THE STAR&#10;File photo: Audience members wave their hands, the American Sign Language gesture for clapping, at the Ventura Planning Commission meeting Monday in which the conditional-use permit for Harbor Community Church was addressed.&#10;"/>
          <p:cNvPicPr>
            <a:picLocks noChangeAspect="1" noChangeArrowheads="1"/>
          </p:cNvPicPr>
          <p:nvPr/>
        </p:nvPicPr>
        <p:blipFill>
          <a:blip r:embed="rId5" cstate="print"/>
          <a:srcRect/>
          <a:stretch>
            <a:fillRect/>
          </a:stretch>
        </p:blipFill>
        <p:spPr bwMode="auto">
          <a:xfrm>
            <a:off x="6781801" y="4572000"/>
            <a:ext cx="4081181" cy="2286000"/>
          </a:xfrm>
          <a:prstGeom prst="rect">
            <a:avLst/>
          </a:prstGeom>
          <a:noFill/>
        </p:spPr>
      </p:pic>
    </p:spTree>
    <p:extLst>
      <p:ext uri="{BB962C8B-B14F-4D97-AF65-F5344CB8AC3E}">
        <p14:creationId xmlns:p14="http://schemas.microsoft.com/office/powerpoint/2010/main" val="11949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ppt_x"/>
                                          </p:val>
                                        </p:tav>
                                        <p:tav tm="100000">
                                          <p:val>
                                            <p:strVal val="#ppt_x"/>
                                          </p:val>
                                        </p:tav>
                                      </p:tavLst>
                                    </p:anim>
                                    <p:anim calcmode="lin" valueType="num">
                                      <p:cBhvr additive="base">
                                        <p:cTn id="1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to="" calcmode="lin" valueType="num">
                                      <p:cBhvr>
                                        <p:cTn id="24" dur="1" fill="hold"/>
                                        <p:tgtEl>
                                          <p:spTgt spid="3">
                                            <p:txEl>
                                              <p:pRg st="2" end="2"/>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to="" calcmode="lin" valueType="num">
                                      <p:cBhvr>
                                        <p:cTn id="29" dur="1" fill="hold"/>
                                        <p:tgtEl>
                                          <p:spTgt spid="3">
                                            <p:txEl>
                                              <p:pRg st="3" end="3"/>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054"/>
                                        </p:tgtEl>
                                        <p:attrNameLst>
                                          <p:attrName>style.visibility</p:attrName>
                                        </p:attrNameLst>
                                      </p:cBhvr>
                                      <p:to>
                                        <p:strVal val="visible"/>
                                      </p:to>
                                    </p:set>
                                    <p:anim calcmode="lin" valueType="num">
                                      <p:cBhvr additive="base">
                                        <p:cTn id="34" dur="500" fill="hold"/>
                                        <p:tgtEl>
                                          <p:spTgt spid="2054"/>
                                        </p:tgtEl>
                                        <p:attrNameLst>
                                          <p:attrName>ppt_x</p:attrName>
                                        </p:attrNameLst>
                                      </p:cBhvr>
                                      <p:tavLst>
                                        <p:tav tm="0">
                                          <p:val>
                                            <p:strVal val="#ppt_x"/>
                                          </p:val>
                                        </p:tav>
                                        <p:tav tm="100000">
                                          <p:val>
                                            <p:strVal val="#ppt_x"/>
                                          </p:val>
                                        </p:tav>
                                      </p:tavLst>
                                    </p:anim>
                                    <p:anim calcmode="lin" valueType="num">
                                      <p:cBhvr additive="base">
                                        <p:cTn id="35"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4"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to="" calcmode="lin" valueType="num">
                                      <p:cBhvr>
                                        <p:cTn id="40" dur="1" fill="hold"/>
                                        <p:tgtEl>
                                          <p:spTgt spid="3">
                                            <p:txEl>
                                              <p:pRg st="4" end="4"/>
                                            </p:txEl>
                                          </p:spTgt>
                                        </p:tgtEl>
                                        <p:attrNameLst>
                                          <p:attrName/>
                                        </p:attrNameLst>
                                      </p:cBhvr>
                                    </p:anim>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to="" calcmode="lin" valueType="num">
                                      <p:cBhvr>
                                        <p:cTn id="45" dur="1" fill="hold"/>
                                        <p:tgtEl>
                                          <p:spTgt spid="3">
                                            <p:txEl>
                                              <p:pRg st="5" end="5"/>
                                            </p:txEl>
                                          </p:spTgt>
                                        </p:tgtEl>
                                        <p:attrNameLst>
                                          <p:attrName/>
                                        </p:attrNameLst>
                                      </p:cBhvr>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56"/>
                                        </p:tgtEl>
                                        <p:attrNameLst>
                                          <p:attrName>style.visibility</p:attrName>
                                        </p:attrNameLst>
                                      </p:cBhvr>
                                      <p:to>
                                        <p:strVal val="visible"/>
                                      </p:to>
                                    </p:set>
                                    <p:anim calcmode="lin" valueType="num">
                                      <p:cBhvr additive="base">
                                        <p:cTn id="50" dur="500" fill="hold"/>
                                        <p:tgtEl>
                                          <p:spTgt spid="2056"/>
                                        </p:tgtEl>
                                        <p:attrNameLst>
                                          <p:attrName>ppt_x</p:attrName>
                                        </p:attrNameLst>
                                      </p:cBhvr>
                                      <p:tavLst>
                                        <p:tav tm="0">
                                          <p:val>
                                            <p:strVal val="#ppt_x"/>
                                          </p:val>
                                        </p:tav>
                                        <p:tav tm="100000">
                                          <p:val>
                                            <p:strVal val="#ppt_x"/>
                                          </p:val>
                                        </p:tav>
                                      </p:tavLst>
                                    </p:anim>
                                    <p:anim calcmode="lin" valueType="num">
                                      <p:cBhvr additive="base">
                                        <p:cTn id="51"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RICHARD QUINN/SPECIAL TO THE STAR&#10;File photo: Audience members wave their hands, the American Sign Language gesture for clapping, at the Ventura Planning Commission meeting Monday in which the conditional-use permit for Harbor Community Church was addressed.&#10;"/>
          <p:cNvPicPr>
            <a:picLocks noChangeAspect="1" noChangeArrowheads="1"/>
          </p:cNvPicPr>
          <p:nvPr/>
        </p:nvPicPr>
        <p:blipFill>
          <a:blip r:embed="rId2" cstate="print"/>
          <a:srcRect/>
          <a:stretch>
            <a:fillRect/>
          </a:stretch>
        </p:blipFill>
        <p:spPr bwMode="auto">
          <a:xfrm>
            <a:off x="1494529" y="26739"/>
            <a:ext cx="9202942" cy="5154862"/>
          </a:xfrm>
          <a:prstGeom prst="rect">
            <a:avLst/>
          </a:prstGeom>
          <a:noFill/>
        </p:spPr>
      </p:pic>
      <p:sp>
        <p:nvSpPr>
          <p:cNvPr id="3" name="Rectangle 2"/>
          <p:cNvSpPr/>
          <p:nvPr/>
        </p:nvSpPr>
        <p:spPr>
          <a:xfrm>
            <a:off x="314178" y="5411450"/>
            <a:ext cx="11563643" cy="1446550"/>
          </a:xfrm>
          <a:prstGeom prst="rect">
            <a:avLst/>
          </a:prstGeom>
        </p:spPr>
        <p:txBody>
          <a:bodyPr wrap="square">
            <a:spAutoFit/>
          </a:bodyPr>
          <a:lstStyle/>
          <a:p>
            <a:pPr algn="ctr"/>
            <a:r>
              <a:rPr lang="en-US" sz="4400" i="1" dirty="0">
                <a:solidFill>
                  <a:prstClr val="white"/>
                </a:solidFill>
              </a:rPr>
              <a:t>“Endeavouring to keep the unity of the Spirit          in the bond of peace.” (Eph. 4:3) </a:t>
            </a:r>
          </a:p>
        </p:txBody>
      </p:sp>
    </p:spTree>
    <p:extLst>
      <p:ext uri="{BB962C8B-B14F-4D97-AF65-F5344CB8AC3E}">
        <p14:creationId xmlns:p14="http://schemas.microsoft.com/office/powerpoint/2010/main" val="293433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294" y="0"/>
            <a:ext cx="12371294" cy="6858000"/>
          </a:xfrm>
          <a:prstGeom prst="rect">
            <a:avLst/>
          </a:prstGeom>
        </p:spPr>
      </p:pic>
      <p:sp>
        <p:nvSpPr>
          <p:cNvPr id="2" name="Title 1"/>
          <p:cNvSpPr>
            <a:spLocks noGrp="1"/>
          </p:cNvSpPr>
          <p:nvPr>
            <p:ph type="title"/>
          </p:nvPr>
        </p:nvSpPr>
        <p:spPr>
          <a:xfrm>
            <a:off x="838200" y="0"/>
            <a:ext cx="10515600" cy="1325563"/>
          </a:xfrm>
        </p:spPr>
        <p:txBody>
          <a:bodyPr/>
          <a:lstStyle/>
          <a:p>
            <a:pPr algn="ctr"/>
            <a:r>
              <a:rPr lang="en-US" b="1" dirty="0" smtClean="0">
                <a:effectLst>
                  <a:glow rad="101600">
                    <a:schemeClr val="bg1">
                      <a:alpha val="60000"/>
                    </a:schemeClr>
                  </a:glow>
                </a:effectLst>
              </a:rPr>
              <a:t>6# Satanic </a:t>
            </a:r>
            <a:r>
              <a:rPr lang="en-US" b="1" dirty="0">
                <a:effectLst>
                  <a:glow rad="101600">
                    <a:schemeClr val="bg1">
                      <a:alpha val="60000"/>
                    </a:schemeClr>
                  </a:glow>
                </a:effectLst>
              </a:rPr>
              <a:t>plants</a:t>
            </a:r>
          </a:p>
        </p:txBody>
      </p:sp>
      <p:sp>
        <p:nvSpPr>
          <p:cNvPr id="4" name="Rectangle 3"/>
          <p:cNvSpPr/>
          <p:nvPr/>
        </p:nvSpPr>
        <p:spPr>
          <a:xfrm>
            <a:off x="161366" y="2173506"/>
            <a:ext cx="5163670" cy="3170099"/>
          </a:xfrm>
          <a:prstGeom prst="rect">
            <a:avLst/>
          </a:prstGeom>
        </p:spPr>
        <p:txBody>
          <a:bodyPr wrap="square">
            <a:spAutoFit/>
          </a:bodyPr>
          <a:lstStyle/>
          <a:p>
            <a:pPr algn="ctr"/>
            <a:r>
              <a:rPr lang="en-US" sz="4000" i="1" dirty="0">
                <a:effectLst>
                  <a:glow rad="101600">
                    <a:schemeClr val="bg1">
                      <a:alpha val="60000"/>
                    </a:schemeClr>
                  </a:glow>
                </a:effectLst>
              </a:rPr>
              <a:t>“For such are false apostles, deceitful workers, transforming themselves into the apostles of Christ.”</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20205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tretch>
            <a:fillRect/>
          </a:stretch>
        </p:blipFill>
        <p:spPr>
          <a:xfrm>
            <a:off x="0" y="-809709"/>
            <a:ext cx="12191999" cy="7988521"/>
          </a:xfrm>
          <a:prstGeom prst="rect">
            <a:avLst/>
          </a:prstGeom>
        </p:spPr>
      </p:pic>
      <p:sp>
        <p:nvSpPr>
          <p:cNvPr id="2" name="Title 1"/>
          <p:cNvSpPr>
            <a:spLocks noGrp="1"/>
          </p:cNvSpPr>
          <p:nvPr>
            <p:ph type="title"/>
          </p:nvPr>
        </p:nvSpPr>
        <p:spPr>
          <a:xfrm>
            <a:off x="351692" y="689318"/>
            <a:ext cx="11721145" cy="2278966"/>
          </a:xfrm>
        </p:spPr>
        <p:txBody>
          <a:bodyPr>
            <a:noAutofit/>
          </a:bodyPr>
          <a:lstStyle/>
          <a:p>
            <a:pPr algn="ctr"/>
            <a:r>
              <a:rPr lang="en-US" sz="3600" b="1" i="1" dirty="0">
                <a:solidFill>
                  <a:schemeClr val="bg1"/>
                </a:solidFill>
                <a:effectLst>
                  <a:glow rad="101600">
                    <a:schemeClr val="tx1">
                      <a:alpha val="60000"/>
                    </a:schemeClr>
                  </a:glow>
                </a:effectLst>
              </a:rPr>
              <a:t>(Jude 1:3-4) </a:t>
            </a:r>
            <a:br>
              <a:rPr lang="en-US" sz="3600" b="1" i="1" dirty="0">
                <a:solidFill>
                  <a:schemeClr val="bg1"/>
                </a:solidFill>
                <a:effectLst>
                  <a:glow rad="101600">
                    <a:schemeClr val="tx1">
                      <a:alpha val="60000"/>
                    </a:schemeClr>
                  </a:glow>
                </a:effectLst>
              </a:rPr>
            </a:br>
            <a:r>
              <a:rPr lang="en-US" sz="3600" b="1" i="1" dirty="0">
                <a:solidFill>
                  <a:schemeClr val="bg1"/>
                </a:solidFill>
                <a:effectLst>
                  <a:glow rad="101600">
                    <a:schemeClr val="tx1">
                      <a:alpha val="60000"/>
                    </a:schemeClr>
                  </a:glow>
                </a:effectLst>
              </a:rPr>
              <a:t>“Beloved, when I gave all diligence to write unto you of the common salvation, it was needful for me to write unto you, and exhort you that ye should earnestly contend for the faith which was once delivered unto the saints. </a:t>
            </a:r>
            <a:r>
              <a:rPr lang="en-US" sz="3600" b="1" i="1" u="sng" dirty="0">
                <a:solidFill>
                  <a:schemeClr val="bg1"/>
                </a:solidFill>
                <a:effectLst>
                  <a:glow rad="101600">
                    <a:schemeClr val="tx1">
                      <a:alpha val="60000"/>
                    </a:schemeClr>
                  </a:glow>
                </a:effectLst>
              </a:rPr>
              <a:t>For there are certain men crept in unawares</a:t>
            </a:r>
            <a:r>
              <a:rPr lang="en-US" sz="3600" b="1" i="1" dirty="0">
                <a:solidFill>
                  <a:schemeClr val="bg1"/>
                </a:solidFill>
                <a:effectLst>
                  <a:glow rad="101600">
                    <a:schemeClr val="tx1">
                      <a:alpha val="60000"/>
                    </a:schemeClr>
                  </a:glow>
                </a:effectLst>
              </a:rPr>
              <a:t>, who were before of old ordained to this condemnation, ungodly men, turning the grace of our God into lasciviousness, and denying the only Lord God, and our Lord Jesus Christ.”</a:t>
            </a:r>
          </a:p>
        </p:txBody>
      </p:sp>
    </p:spTree>
    <p:extLst>
      <p:ext uri="{BB962C8B-B14F-4D97-AF65-F5344CB8AC3E}">
        <p14:creationId xmlns:p14="http://schemas.microsoft.com/office/powerpoint/2010/main" val="19291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26" y="365125"/>
            <a:ext cx="7315200" cy="1325563"/>
          </a:xfrm>
        </p:spPr>
        <p:txBody>
          <a:bodyPr>
            <a:normAutofit/>
          </a:bodyPr>
          <a:lstStyle/>
          <a:p>
            <a:r>
              <a:rPr lang="en-US" b="1" dirty="0"/>
              <a:t>Albert Barns (December 1, 1798 – December 24, 1870</a:t>
            </a:r>
          </a:p>
        </p:txBody>
      </p:sp>
      <p:sp>
        <p:nvSpPr>
          <p:cNvPr id="3" name="Content Placeholder 2"/>
          <p:cNvSpPr>
            <a:spLocks noGrp="1"/>
          </p:cNvSpPr>
          <p:nvPr>
            <p:ph idx="1"/>
          </p:nvPr>
        </p:nvSpPr>
        <p:spPr>
          <a:xfrm>
            <a:off x="182878" y="2349305"/>
            <a:ext cx="11030243" cy="4263756"/>
          </a:xfrm>
        </p:spPr>
        <p:txBody>
          <a:bodyPr>
            <a:normAutofit/>
          </a:bodyPr>
          <a:lstStyle/>
          <a:p>
            <a:pPr marL="0" indent="0">
              <a:buNone/>
            </a:pPr>
            <a:r>
              <a:rPr lang="en-US" sz="3600" dirty="0"/>
              <a:t>While men slept, his enemy came ... That is, "in the night," when it could be done without being seen, an enemy came and scattered bad seed on the new-plowed field, perhaps before the good seed had been planted.</a:t>
            </a:r>
          </a:p>
          <a:p>
            <a:pPr marL="0" indent="0">
              <a:buNone/>
            </a:pPr>
            <a:r>
              <a:rPr lang="en-US" sz="3600" dirty="0"/>
              <a:t>Satan thus sows false doctrine in darkness. In the very place where the truth is preached, and while the hearts of people are open to receive it, by false teachers he takes care to instill false sentiments.</a:t>
            </a:r>
          </a:p>
          <a:p>
            <a:endParaRPr lang="en-US" sz="3600" dirty="0"/>
          </a:p>
        </p:txBody>
      </p:sp>
      <p:pic>
        <p:nvPicPr>
          <p:cNvPr id="4" name="Picture 3"/>
          <p:cNvPicPr>
            <a:picLocks noChangeAspect="1"/>
          </p:cNvPicPr>
          <p:nvPr/>
        </p:nvPicPr>
        <p:blipFill>
          <a:blip r:embed="rId2"/>
          <a:stretch>
            <a:fillRect/>
          </a:stretch>
        </p:blipFill>
        <p:spPr>
          <a:xfrm>
            <a:off x="10096445" y="13493"/>
            <a:ext cx="1973926" cy="2335812"/>
          </a:xfrm>
          <a:prstGeom prst="rect">
            <a:avLst/>
          </a:prstGeom>
        </p:spPr>
      </p:pic>
    </p:spTree>
    <p:extLst>
      <p:ext uri="{BB962C8B-B14F-4D97-AF65-F5344CB8AC3E}">
        <p14:creationId xmlns:p14="http://schemas.microsoft.com/office/powerpoint/2010/main" val="152213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523" y="154110"/>
            <a:ext cx="10515600" cy="1325563"/>
          </a:xfrm>
        </p:spPr>
        <p:txBody>
          <a:bodyPr/>
          <a:lstStyle/>
          <a:p>
            <a:pPr algn="ctr"/>
            <a:r>
              <a:rPr lang="en-US" b="1" dirty="0" smtClean="0"/>
              <a:t>7# Sleeping </a:t>
            </a:r>
            <a:r>
              <a:rPr lang="en-US" b="1" dirty="0"/>
              <a:t>Church</a:t>
            </a:r>
          </a:p>
        </p:txBody>
      </p:sp>
      <p:pic>
        <p:nvPicPr>
          <p:cNvPr id="3" name="Picture 2"/>
          <p:cNvPicPr>
            <a:picLocks noChangeAspect="1"/>
          </p:cNvPicPr>
          <p:nvPr/>
        </p:nvPicPr>
        <p:blipFill>
          <a:blip r:embed="rId2"/>
          <a:stretch>
            <a:fillRect/>
          </a:stretch>
        </p:blipFill>
        <p:spPr>
          <a:xfrm>
            <a:off x="2377440" y="1479673"/>
            <a:ext cx="7696346" cy="5133915"/>
          </a:xfrm>
          <a:prstGeom prst="rect">
            <a:avLst/>
          </a:prstGeom>
        </p:spPr>
      </p:pic>
    </p:spTree>
    <p:extLst>
      <p:ext uri="{BB962C8B-B14F-4D97-AF65-F5344CB8AC3E}">
        <p14:creationId xmlns:p14="http://schemas.microsoft.com/office/powerpoint/2010/main" val="42800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5028" y="1269401"/>
            <a:ext cx="6441141" cy="3747247"/>
          </a:xfrm>
        </p:spPr>
        <p:txBody>
          <a:bodyPr>
            <a:normAutofit/>
          </a:bodyPr>
          <a:lstStyle/>
          <a:p>
            <a:pPr algn="ctr"/>
            <a:r>
              <a:rPr lang="en-US" i="1" dirty="0">
                <a:effectLst>
                  <a:glow rad="101600">
                    <a:schemeClr val="bg1">
                      <a:alpha val="60000"/>
                    </a:schemeClr>
                  </a:glow>
                </a:effectLst>
              </a:rPr>
              <a:t>“But while men slept, his enemy came and sowed tares among the wheat, and went his way.”</a:t>
            </a:r>
            <a:endParaRPr lang="en-US" dirty="0"/>
          </a:p>
        </p:txBody>
      </p:sp>
      <p:pic>
        <p:nvPicPr>
          <p:cNvPr id="3" name="Picture 2"/>
          <p:cNvPicPr>
            <a:picLocks noChangeAspect="1"/>
          </p:cNvPicPr>
          <p:nvPr/>
        </p:nvPicPr>
        <p:blipFill>
          <a:blip r:embed="rId2"/>
          <a:stretch>
            <a:fillRect/>
          </a:stretch>
        </p:blipFill>
        <p:spPr>
          <a:xfrm>
            <a:off x="0" y="0"/>
            <a:ext cx="5278274" cy="6884705"/>
          </a:xfrm>
          <a:prstGeom prst="rect">
            <a:avLst/>
          </a:prstGeom>
        </p:spPr>
      </p:pic>
    </p:spTree>
    <p:extLst>
      <p:ext uri="{BB962C8B-B14F-4D97-AF65-F5344CB8AC3E}">
        <p14:creationId xmlns:p14="http://schemas.microsoft.com/office/powerpoint/2010/main" val="97523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lnSpcReduction="10000"/>
          </a:bodyPr>
          <a:lstStyle/>
          <a:p>
            <a:r>
              <a:rPr lang="en-US" sz="4000" i="1" dirty="0"/>
              <a:t>Rom. 13:11 “And that, knowing the time, that now it is high time to </a:t>
            </a:r>
            <a:r>
              <a:rPr lang="en-US" sz="4000" i="1" dirty="0">
                <a:solidFill>
                  <a:srgbClr val="FFFF00"/>
                </a:solidFill>
              </a:rPr>
              <a:t>awake </a:t>
            </a:r>
            <a:r>
              <a:rPr lang="en-US" sz="4000" i="1" dirty="0"/>
              <a:t>out of sleep: for now is our salvation nearer than when we believed.”</a:t>
            </a:r>
          </a:p>
          <a:p>
            <a:r>
              <a:rPr lang="en-US" sz="4000" i="1" dirty="0"/>
              <a:t> 1 Cor. 15:34 “</a:t>
            </a:r>
            <a:r>
              <a:rPr lang="en-US" sz="4000" i="1" dirty="0">
                <a:solidFill>
                  <a:srgbClr val="FFFF00"/>
                </a:solidFill>
              </a:rPr>
              <a:t>Awake </a:t>
            </a:r>
            <a:r>
              <a:rPr lang="en-US" sz="4000" i="1" dirty="0"/>
              <a:t>to righteousness, and sin not; for some have not the knowledge of God: I speak this to your shame.”</a:t>
            </a:r>
          </a:p>
          <a:p>
            <a:r>
              <a:rPr lang="en-US" sz="4000" i="1" dirty="0"/>
              <a:t> Eph. 5:14 “Wherefore he saith, </a:t>
            </a:r>
            <a:r>
              <a:rPr lang="en-US" sz="4000" i="1" dirty="0">
                <a:solidFill>
                  <a:srgbClr val="FFFF00"/>
                </a:solidFill>
              </a:rPr>
              <a:t>Awake</a:t>
            </a:r>
            <a:r>
              <a:rPr lang="en-US" sz="4000" i="1" dirty="0"/>
              <a:t> thou that sleepest, and arise from the dead, and Christ shall give thee light.”</a:t>
            </a:r>
          </a:p>
          <a:p>
            <a:r>
              <a:rPr lang="en-US" sz="4000" i="1" dirty="0"/>
              <a:t> 2 Tim. 2:26 “And that they may recover </a:t>
            </a:r>
            <a:r>
              <a:rPr lang="en-US" sz="4000" i="1" dirty="0">
                <a:solidFill>
                  <a:srgbClr val="FFFF00"/>
                </a:solidFill>
              </a:rPr>
              <a:t>(awake)</a:t>
            </a:r>
            <a:r>
              <a:rPr lang="en-US" sz="4000" i="1" dirty="0"/>
              <a:t> themselves out of the snare of the devil, who are taken captive by him at his will.”</a:t>
            </a:r>
          </a:p>
        </p:txBody>
      </p:sp>
    </p:spTree>
    <p:extLst>
      <p:ext uri="{BB962C8B-B14F-4D97-AF65-F5344CB8AC3E}">
        <p14:creationId xmlns:p14="http://schemas.microsoft.com/office/powerpoint/2010/main" val="288587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35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8" y="1"/>
            <a:ext cx="11456895" cy="6858000"/>
          </a:xfrm>
        </p:spPr>
        <p:txBody>
          <a:bodyPr>
            <a:normAutofit/>
          </a:bodyPr>
          <a:lstStyle/>
          <a:p>
            <a:pPr algn="ctr"/>
            <a:r>
              <a:rPr lang="en-US" i="1" dirty="0"/>
              <a:t>(Revelation 2:1-3) </a:t>
            </a:r>
            <a:br>
              <a:rPr lang="en-US" i="1" dirty="0"/>
            </a:br>
            <a:r>
              <a:rPr lang="en-US" i="1" dirty="0"/>
              <a:t>“Unto the angel of the church of Ephesus write; These things saith he that holdeth the seven stars in his right hand, who walketh in the midst of the seven golden candlesticks; I know thy works, and thy labour, and thy patience, and </a:t>
            </a:r>
            <a:r>
              <a:rPr lang="en-US" i="1" u="sng" dirty="0"/>
              <a:t>how thou canst not bear them which are evil: and thou hast tried them which say they are apostles, and are not, and hast found them liars</a:t>
            </a:r>
            <a:r>
              <a:rPr lang="en-US" i="1" dirty="0"/>
              <a:t>: And hast borne, and hast patience, and for my name's sake hast laboured, and hast not fainted.”</a:t>
            </a:r>
          </a:p>
        </p:txBody>
      </p:sp>
    </p:spTree>
    <p:extLst>
      <p:ext uri="{BB962C8B-B14F-4D97-AF65-F5344CB8AC3E}">
        <p14:creationId xmlns:p14="http://schemas.microsoft.com/office/powerpoint/2010/main" val="16436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609" y="127839"/>
            <a:ext cx="12065391" cy="1754326"/>
          </a:xfrm>
          <a:prstGeom prst="rect">
            <a:avLst/>
          </a:prstGeom>
        </p:spPr>
        <p:txBody>
          <a:bodyPr wrap="square">
            <a:spAutoFit/>
          </a:bodyPr>
          <a:lstStyle/>
          <a:p>
            <a:pPr algn="ctr"/>
            <a:r>
              <a:rPr lang="en-US" sz="3600" i="1" dirty="0"/>
              <a:t>"Then Jesus sent the multitude away, and went into the house: and his disciples came unto him, saying, Declare unto                 us the parable of the tares of the field.”</a:t>
            </a:r>
          </a:p>
        </p:txBody>
      </p:sp>
      <p:pic>
        <p:nvPicPr>
          <p:cNvPr id="3" name="Picture 2"/>
          <p:cNvPicPr>
            <a:picLocks noChangeAspect="1"/>
          </p:cNvPicPr>
          <p:nvPr/>
        </p:nvPicPr>
        <p:blipFill>
          <a:blip r:embed="rId2"/>
          <a:stretch>
            <a:fillRect/>
          </a:stretch>
        </p:blipFill>
        <p:spPr>
          <a:xfrm>
            <a:off x="2152357" y="1927490"/>
            <a:ext cx="7505332" cy="4930510"/>
          </a:xfrm>
          <a:prstGeom prst="rect">
            <a:avLst/>
          </a:prstGeom>
        </p:spPr>
      </p:pic>
    </p:spTree>
    <p:extLst>
      <p:ext uri="{BB962C8B-B14F-4D97-AF65-F5344CB8AC3E}">
        <p14:creationId xmlns:p14="http://schemas.microsoft.com/office/powerpoint/2010/main" val="16074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082" y="1523999"/>
            <a:ext cx="12130917" cy="4231341"/>
          </a:xfrm>
          <a:prstGeom prst="rect">
            <a:avLst/>
          </a:prstGeom>
          <a:ln>
            <a:noFill/>
          </a:ln>
          <a:effectLst>
            <a:softEdge rad="112500"/>
          </a:effectLst>
        </p:spPr>
      </p:pic>
    </p:spTree>
    <p:extLst>
      <p:ext uri="{BB962C8B-B14F-4D97-AF65-F5344CB8AC3E}">
        <p14:creationId xmlns:p14="http://schemas.microsoft.com/office/powerpoint/2010/main" val="179977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400000"/>
                    </a14:imgEffect>
                  </a14:imgLayer>
                </a14:imgProps>
              </a:ext>
            </a:extLst>
          </a:blip>
          <a:stretch>
            <a:fillRect/>
          </a:stretch>
        </p:blipFill>
        <p:spPr>
          <a:xfrm>
            <a:off x="0" y="0"/>
            <a:ext cx="12159974" cy="7988304"/>
          </a:xfrm>
          <a:prstGeom prst="rect">
            <a:avLst/>
          </a:prstGeom>
        </p:spPr>
      </p:pic>
      <p:sp>
        <p:nvSpPr>
          <p:cNvPr id="2" name="Rectangle 1"/>
          <p:cNvSpPr/>
          <p:nvPr/>
        </p:nvSpPr>
        <p:spPr>
          <a:xfrm>
            <a:off x="0" y="168812"/>
            <a:ext cx="12192000" cy="7094250"/>
          </a:xfrm>
          <a:prstGeom prst="rect">
            <a:avLst/>
          </a:prstGeom>
        </p:spPr>
        <p:txBody>
          <a:bodyPr wrap="square">
            <a:spAutoFit/>
          </a:bodyPr>
          <a:lstStyle/>
          <a:p>
            <a:pPr algn="ctr"/>
            <a:r>
              <a:rPr lang="en-US" sz="3500" i="1" dirty="0">
                <a:effectLst>
                  <a:glow rad="101600">
                    <a:schemeClr val="bg1">
                      <a:alpha val="60000"/>
                    </a:schemeClr>
                  </a:glow>
                </a:effectLst>
              </a:rPr>
              <a:t>“He answered and said unto them, He that soweth the good seed is the Son of man; the field is the world; the good seed are the children of the kingdom; but </a:t>
            </a:r>
            <a:r>
              <a:rPr lang="en-US" sz="3500" i="1" u="sng" dirty="0">
                <a:effectLst>
                  <a:glow rad="101600">
                    <a:schemeClr val="bg1">
                      <a:alpha val="60000"/>
                    </a:schemeClr>
                  </a:glow>
                </a:effectLst>
              </a:rPr>
              <a:t>the tares are the children of the wicked one; the enemy that sowed them is the devil</a:t>
            </a:r>
            <a:r>
              <a:rPr lang="en-US" sz="3500" i="1" dirty="0">
                <a:effectLst>
                  <a:glow rad="101600">
                    <a:schemeClr val="bg1">
                      <a:alpha val="60000"/>
                    </a:schemeClr>
                  </a:glow>
                </a:effectLst>
              </a:rPr>
              <a:t>; the harvest is the end of the world; and the reapers are the angels. As therefore the tares are gathered and burned in the fire; so shall it be in the end of this world. The Son of man shall send forth his angels, and they shall gather out of his kingdom all things that offend, and them which do iniquity; and shall cast them into a furnace of fire: there shall be wailing and gnashing of teeth. Then shall the righteous shine forth as the sun in the kingdom of their Father. Who hath ears to hear, let him hear." (Matt. 13:36-43)</a:t>
            </a:r>
            <a:br>
              <a:rPr lang="en-US" sz="3500" i="1" dirty="0">
                <a:effectLst>
                  <a:glow rad="101600">
                    <a:schemeClr val="bg1">
                      <a:alpha val="60000"/>
                    </a:schemeClr>
                  </a:glow>
                </a:effectLst>
              </a:rPr>
            </a:br>
            <a:endParaRPr lang="en-US" sz="3500" i="1" dirty="0">
              <a:effectLst>
                <a:glow rad="101600">
                  <a:schemeClr val="bg1">
                    <a:alpha val="60000"/>
                  </a:schemeClr>
                </a:glow>
              </a:effectLst>
            </a:endParaRPr>
          </a:p>
        </p:txBody>
      </p:sp>
    </p:spTree>
    <p:extLst>
      <p:ext uri="{BB962C8B-B14F-4D97-AF65-F5344CB8AC3E}">
        <p14:creationId xmlns:p14="http://schemas.microsoft.com/office/powerpoint/2010/main" val="333637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2705</TotalTime>
  <Words>3299</Words>
  <Application>Microsoft Office PowerPoint</Application>
  <PresentationFormat>Widescreen</PresentationFormat>
  <Paragraphs>145</Paragraphs>
  <Slides>80</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Arial</vt:lpstr>
      <vt:lpstr>Calibri</vt:lpstr>
      <vt:lpstr>Calibri Light</vt:lpstr>
      <vt:lpstr>Office Theme</vt:lpstr>
      <vt:lpstr>PowerPoint Presentation</vt:lpstr>
      <vt:lpstr>Topics to be studied</vt:lpstr>
      <vt:lpstr>PowerPoint Presentation</vt:lpstr>
      <vt:lpstr>Satan imitates God?  </vt:lpstr>
      <vt:lpstr>Satan sows tares among God’s wheat </vt:lpstr>
      <vt:lpstr>Matthew 13:24-42</vt:lpstr>
      <vt:lpstr>"Another parable put he forth unto them, saying, The kingdom of heaven is likened unto a man which sowed good seed in his field: But while men slept, his enemy came and sowed tares among the wheat, and went his way. But when the blade was sprung up, and brought forth fruit, then appeared the tares also. So the servants of the householder came and said unto him, Sir, didst not thou sow good seed in thy field? from whence then hath it tares? He said unto them, An enemy hath done this. The servants said unto him, Wilt thou then that we go and gather them up? But he said, Nay; lest while ye gather up the tares, ye root up also the wheat with them. Let both grow together until the harvest: and in the time of harvest I will say to the reapers, Gather ye together first the tares, and bind them in bundles to burn them: but gather the wheat into my barn."  (Matt. 13:24-30) </vt:lpstr>
      <vt:lpstr>PowerPoint Presentation</vt:lpstr>
      <vt:lpstr>PowerPoint Presentation</vt:lpstr>
      <vt:lpstr>Matthew 13:47-50</vt:lpstr>
      <vt:lpstr>PowerPoint Presentation</vt:lpstr>
      <vt:lpstr>Matthew 25:31-41</vt:lpstr>
      <vt:lpstr>PowerPoint Presentation</vt:lpstr>
      <vt:lpstr>PowerPoint Presentation</vt:lpstr>
      <vt:lpstr>PowerPoint Presentation</vt:lpstr>
      <vt:lpstr>PowerPoint Presentation</vt:lpstr>
      <vt:lpstr>Why does Satan sow tares among the wheat?</vt:lpstr>
      <vt:lpstr>The act was a form of malice and revenge</vt:lpstr>
      <vt:lpstr>PowerPoint Presentation</vt:lpstr>
      <vt:lpstr>The interpretation</vt:lpstr>
      <vt:lpstr>The Field is the World not the Church</vt:lpstr>
      <vt:lpstr>Many commentaries and sermons have attempted to use this story as an illustration of the condition of the church, noting that there are both true believers (the wheat) and false professors (the weeds) in both the church at large and individual local churches. While this may be true, Jesus distinctly explains that the field is not the church; it is the world (v. 38). </vt:lpstr>
      <vt:lpstr>Even if He hadn’t specifically told us the world is the setting of the story, it would still be obvious. The landowner tells the servants not to pull up the weeds in the field, but to leave them until the end of the age. If the field were the church, this command would directly contradict Jesus’ teaching in Matthew 18, which tells us how to deal with unrepentant sinners in the church: they are to be put out of the fellowship and treated as unbelievers. Jesus never instructed us to let impenitent sinners remain in our midst until the end of the age.</vt:lpstr>
      <vt:lpstr>PowerPoint Presentation</vt:lpstr>
      <vt:lpstr>PowerPoint Presentation</vt:lpstr>
      <vt:lpstr> “Simon Peter having a sword drew it, and smote the high priest's servant, and cut off his right ear. The servant's name was Malchus. Then said Jesus unto Peter, Put up thy sword into the sheath…Jesus answered, My kingdom is not of this world: if my kingdom were of this world, then would my servants fight.”</vt:lpstr>
      <vt:lpstr>Jesus will take care of the tares</vt:lpstr>
      <vt:lpstr>PowerPoint Presentation</vt:lpstr>
      <vt:lpstr>The application</vt:lpstr>
      <vt:lpstr>Are there tares in the Church?</vt:lpstr>
      <vt:lpstr>(Matthew 7:21-28)  “Not every one that saith unto me, Lord, Lord, shall enter into the kingdom of heaven; but he that doeth the will of my Father which is in heaven. Many will say to me in that day, Lord, Lord, have we not prophesied in thy name? and in thy name have cast out devils? and in thy name done many wonderful works? And then will I profess unto them, I never knew you: depart from me, ye that work iniquity. Therefore whosoever heareth these sayings of mine, and doeth them, I will liken him unto a wise man, which built his house upon a rock.”</vt:lpstr>
      <vt:lpstr>“And the rain descended, and the floods came, and the winds blew, and beat upon that house; and it fell not: for it was founded upon a rock. And every one that heareth these sayings of mine, and doeth them not, shall be likened unto a foolish man, which built his house upon the sand: And the rain descended, and the floods came, and the winds blew, and beat upon that house; and it fell: and great was the fall of it. And it came to pass, when Jesus had ended these sayings, the people were astonished at his doctrine.”</vt:lpstr>
      <vt:lpstr>PowerPoint Presentation</vt:lpstr>
      <vt:lpstr>(2 Corinthians 11:13-15)  “For such are false apostles, deceitful workers, transforming themselves into the apostles of Christ. And no marvel; for Satan himself is transformed into an angel of light. Therefore it is no great thing if his ministers also be transformed as the ministers of righteousness; whose end shall be according to their works.” </vt:lpstr>
      <vt:lpstr>(2 Timothy 3:5)  “Having a form of godliness, but denying the power thereof: from such turn away.”</vt:lpstr>
      <vt:lpstr>(Matthew 7:15)  “Beware of false prophets, which come to you in sheep's clothing, but inwardly they are ravening wolves.”   (Acts 20:29-30)  “For I know this, that after my departing shall grievous wolves enter in among you, not sparing the flock. Also of your own selves shall men arise, speaking perverse things, to draw away disciples after them.”</vt:lpstr>
      <vt:lpstr>(1 John 4:1-4)  “Beloved, believe not every spirit, but try the spirits whether they are of God: because many false prophets are gone out into the world. Hereby know ye the Spirit of God: Every spirit that confesseth that Jesus Christ is come in the flesh is of God: And every spirit that confesseth not that Jesus Christ is come in the flesh is not of God: and this is that spirit of antichrist, whereof ye have heard that it should come; and even now already is it in the world. Ye are of God, little children, and have overcome them: because greater is he that is in you, than he that is in the world.”</vt:lpstr>
      <vt:lpstr>PowerPoint Presentation</vt:lpstr>
      <vt:lpstr>(Matthew 7:16-21)  “Ye shall know them by their fruits. Do men gather grapes of thorns, or figs of thistles? Even so every good tree bringeth forth good fruit; but a corrupt tree bringeth forth evil fruit. A good tree cannot bring forth evil fruit, neither can a corrupt tree bring forth good fruit. Every tree that bringeth not forth good fruit is hewn down, and cast into the fire. Wherefore by their fruits ye shall know them. Not every one that saith unto me, Lord, Lord, shall enter into the kingdom of heaven; but he that doeth the will of my Father which is in heaven.”</vt:lpstr>
      <vt:lpstr>PowerPoint Presentation</vt:lpstr>
      <vt:lpstr>Why are there tares in the Church?</vt:lpstr>
      <vt:lpstr>1# False professions of faith</vt:lpstr>
      <vt:lpstr>(Titus 1:15-16)  “Unto the pure all things are pure: but unto them that are defiled and unbelieving is nothing pure; but even their mind and conscience is defiled. They profess that they know God; but in works they deny him, being abominable, and disobedient, and unto every good work reprobate.”</vt:lpstr>
      <vt:lpstr>(1 John 2:4, 3:7-10)  “He that saith, I know him, and keepeth not his commandments, is a liar, and the truth is not in him…Little children, let no man deceive you: he that doeth righteousness is righteous, even as he is righteous. He that committeth sin is of the devil; for the devil sinneth from the beginning. For this purpose the Son of God was manifested, that he might destroy the works of the devil. Whosoever is born of God doth not commit sin; for his seed remaineth in him: and he cannot sin, because he is born of God. In this the children of God are manifest, and the children of the devil: whosoever doeth not righteousness is not of God.”</vt:lpstr>
      <vt:lpstr>2# The Gospel is not preached</vt:lpstr>
      <vt:lpstr> 1 Cor. 9:16 “For though I preach the gospel, I have nothing to glory of: for necessity is laid upon me; yea, woe is unto me, if I preach not the gospel!”   Rom. 10:14 “How then shall they call on him in whom they have not believed? and how shall they believe in him of whom they have not heard? and how shall they hear without a preacher?” </vt:lpstr>
      <vt:lpstr>3# Works salvation is taught</vt:lpstr>
      <vt:lpstr>PowerPoint Presentation</vt:lpstr>
      <vt:lpstr>4# Practice of Religion</vt:lpstr>
      <vt:lpstr>(Isaiah 29:13)  “Wherefore the Lord said, Forasmuch as this people draw near me with their mouth, and with their lips do honour me, but have removed their heart far from me, and their fear toward me is taught by the precept of men.”</vt:lpstr>
      <vt:lpstr>(Matthew 15:7-9)  “Ye hypocrites, well did Esaias prophesy of you, saying, This people draweth nigh unto me with their mouth, and honoureth me with their lips; but their heart is far from me. But in vain they do worship me, teaching for doctrines the commandments of men.” </vt:lpstr>
      <vt:lpstr>5# Unbiblical Church Polity </vt:lpstr>
      <vt:lpstr>PowerPoint Presentation</vt:lpstr>
      <vt:lpstr>The following truths set forth the clear teachings of Scripture on who should rule and oversee the local church and its ministry.</vt:lpstr>
      <vt:lpstr>PowerPoint Presentation</vt:lpstr>
      <vt:lpstr>Elders, Pastors (Shepherd) and Bishop (Overseer) all refer to the same office. The Following passages use these terms interchangeably for the same office.</vt:lpstr>
      <vt:lpstr>PowerPoint Presentation</vt:lpstr>
      <vt:lpstr>Revelation chapter two and three is proof that God holds the pastor accountable for the church as a whole.   John’s letters to the churches were addressed to the pastors.</vt:lpstr>
      <vt:lpstr>The authority to oversee the church is given to Pastors by God, specifically the Holy Spirit</vt:lpstr>
      <vt:lpstr>Pastors are over the church by                                              the Lord’s appointment</vt:lpstr>
      <vt:lpstr>The Apostle Paul likens the operation of the  church to the operation of the family.</vt:lpstr>
      <vt:lpstr>PowerPoint Presentation</vt:lpstr>
      <vt:lpstr>The pastor is to the church what the husband is to his wife and children. The husband is the final authority in all matters of the home but he loves his wife and children, listens to their advise and then makes the best decision he feels the Lord would have him to make for his family. </vt:lpstr>
      <vt:lpstr>The Pastoral position is a ruling position but the main ministry of the pastor is the ministry of the Word</vt:lpstr>
      <vt:lpstr>The author of Hebrews acknowledged that pastors have the ruling position over the church. This is clearly not the deacons or the members for he explains that the rulers are the one’s who spoke the Word of God unto them.</vt:lpstr>
      <vt:lpstr>“Remember them which have the rule over you, who have spoken unto you the word of God: whose faith follow, considering the end of their conversation…Obey them that have the rule over you, and submit yourselves: for they watch for your souls, as they that must give account, that they may do it with joy, and not with grief: for that is unprofitable for you.” (Hebrews 13:7, 17) </vt:lpstr>
      <vt:lpstr>Peter charged the pastors to feed the flock and take the oversight of the church with a willing spirit and a ready mind. To rule in a spirit of servitude and humility as they take the oversight of the church.</vt:lpstr>
      <vt:lpstr>(I Peter 5:2-3)  “Feed the flock of God which is among you, taking the oversight thereof, not by constraint, but willingly; not for filthy lucre, but of a ready mind; Neither as being lords over God's heritage, but being ensamples to the flock.”</vt:lpstr>
      <vt:lpstr>Pastors are a gift from God to the church for  the perfecting of the members so that  they can do the work of the ministry.</vt:lpstr>
      <vt:lpstr>Four things you will not find in the Bible but you will find in most Baptist Churches </vt:lpstr>
      <vt:lpstr>PowerPoint Presentation</vt:lpstr>
      <vt:lpstr>6# Satanic plants</vt:lpstr>
      <vt:lpstr>(Jude 1:3-4)  “Beloved, when I gave all diligence to write unto you of the common salvation, it was needful for me to write unto you, and exhort you that ye should earnestly contend for the faith which was once delivered unto the saints. For there are certain men crept in unawares, who were before of old ordained to this condemnation, ungodly men, turning the grace of our God into lasciviousness, and denying the only Lord God, and our Lord Jesus Christ.”</vt:lpstr>
      <vt:lpstr>Albert Barns (December 1, 1798 – December 24, 1870</vt:lpstr>
      <vt:lpstr>7# Sleeping Church</vt:lpstr>
      <vt:lpstr>“But while men slept, his enemy came and sowed tares among the wheat, and went his way.”</vt:lpstr>
      <vt:lpstr>PowerPoint Presentation</vt:lpstr>
      <vt:lpstr>PowerPoint Presentation</vt:lpstr>
      <vt:lpstr>(Revelation 2:1-3)  “Unto the angel of the church of Ephesus write; These things saith he that holdeth the seven stars in his right hand, who walketh in the midst of the seven golden candlesticks; I know thy works, and thy labour, and thy patience, and how thou canst not bear them which are evil: and thou hast tried them which say they are apostles, and are not, and hast found them liars: And hast borne, and hast patience, and for my name's sake hast laboured, and hast not fainted.”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Topics to be studied</dc:title>
  <dc:creator>Dan White</dc:creator>
  <cp:lastModifiedBy>Dan White</cp:lastModifiedBy>
  <cp:revision>80</cp:revision>
  <dcterms:created xsi:type="dcterms:W3CDTF">2016-08-10T13:46:57Z</dcterms:created>
  <dcterms:modified xsi:type="dcterms:W3CDTF">2016-09-06T09:24:04Z</dcterms:modified>
</cp:coreProperties>
</file>