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80" r:id="rId24"/>
    <p:sldId id="283" r:id="rId25"/>
    <p:sldId id="284" r:id="rId26"/>
    <p:sldId id="286" r:id="rId27"/>
    <p:sldId id="287" r:id="rId28"/>
    <p:sldId id="285" r:id="rId29"/>
    <p:sldId id="324" r:id="rId30"/>
    <p:sldId id="345" r:id="rId31"/>
    <p:sldId id="346" r:id="rId32"/>
    <p:sldId id="323" r:id="rId33"/>
    <p:sldId id="325" r:id="rId34"/>
    <p:sldId id="326" r:id="rId35"/>
    <p:sldId id="329" r:id="rId36"/>
    <p:sldId id="331" r:id="rId37"/>
    <p:sldId id="349" r:id="rId38"/>
    <p:sldId id="348" r:id="rId39"/>
    <p:sldId id="332" r:id="rId40"/>
    <p:sldId id="333" r:id="rId41"/>
    <p:sldId id="339" r:id="rId42"/>
    <p:sldId id="330" r:id="rId43"/>
    <p:sldId id="337" r:id="rId44"/>
    <p:sldId id="335" r:id="rId45"/>
    <p:sldId id="342" r:id="rId46"/>
    <p:sldId id="338" r:id="rId47"/>
    <p:sldId id="343" r:id="rId48"/>
    <p:sldId id="316" r:id="rId49"/>
    <p:sldId id="340" r:id="rId50"/>
    <p:sldId id="341" r:id="rId51"/>
    <p:sldId id="317" r:id="rId52"/>
    <p:sldId id="318" r:id="rId53"/>
    <p:sldId id="319" r:id="rId54"/>
    <p:sldId id="320" r:id="rId55"/>
    <p:sldId id="347" r:id="rId56"/>
    <p:sldId id="32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4" autoAdjust="0"/>
    <p:restoredTop sz="94660"/>
  </p:normalViewPr>
  <p:slideViewPr>
    <p:cSldViewPr snapToGrid="0">
      <p:cViewPr varScale="1">
        <p:scale>
          <a:sx n="95" d="100"/>
          <a:sy n="95" d="100"/>
        </p:scale>
        <p:origin x="108"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EED47-F9EA-4567-A364-AB7479D5BAFF}" type="datetimeFigureOut">
              <a:rPr lang="en-US" smtClean="0"/>
              <a:t>7/27/2016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9A7D3-7A39-4FBE-8BB4-9ED0A67EC8A2}" type="slidenum">
              <a:rPr lang="en-US" smtClean="0"/>
              <a:t>‹#›</a:t>
            </a:fld>
            <a:endParaRPr lang="en-US"/>
          </a:p>
        </p:txBody>
      </p:sp>
    </p:spTree>
    <p:extLst>
      <p:ext uri="{BB962C8B-B14F-4D97-AF65-F5344CB8AC3E}">
        <p14:creationId xmlns:p14="http://schemas.microsoft.com/office/powerpoint/2010/main" val="3944105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13</a:t>
            </a:fld>
            <a:endParaRPr lang="en-US" dirty="0"/>
          </a:p>
        </p:txBody>
      </p:sp>
    </p:spTree>
    <p:extLst>
      <p:ext uri="{BB962C8B-B14F-4D97-AF65-F5344CB8AC3E}">
        <p14:creationId xmlns:p14="http://schemas.microsoft.com/office/powerpoint/2010/main" val="2986584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25</a:t>
            </a:fld>
            <a:endParaRPr lang="en-US" dirty="0"/>
          </a:p>
        </p:txBody>
      </p:sp>
    </p:spTree>
    <p:extLst>
      <p:ext uri="{BB962C8B-B14F-4D97-AF65-F5344CB8AC3E}">
        <p14:creationId xmlns:p14="http://schemas.microsoft.com/office/powerpoint/2010/main" val="287885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F138D9-0763-43AE-8BFB-5F0DD3A46E4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119147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138D9-0763-43AE-8BFB-5F0DD3A46E4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261786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138D9-0763-43AE-8BFB-5F0DD3A46E4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338247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138D9-0763-43AE-8BFB-5F0DD3A46E4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24806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F138D9-0763-43AE-8BFB-5F0DD3A46E40}"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40860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F138D9-0763-43AE-8BFB-5F0DD3A46E40}"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9567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F138D9-0763-43AE-8BFB-5F0DD3A46E40}" type="datetimeFigureOut">
              <a:rPr lang="en-US" smtClean="0"/>
              <a:t>7/27/2016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150183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F138D9-0763-43AE-8BFB-5F0DD3A46E40}" type="datetimeFigureOut">
              <a:rPr lang="en-US" smtClean="0"/>
              <a:t>7/27/2016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223211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138D9-0763-43AE-8BFB-5F0DD3A46E40}" type="datetimeFigureOut">
              <a:rPr lang="en-US" smtClean="0"/>
              <a:t>7/27/2016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172266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F138D9-0763-43AE-8BFB-5F0DD3A46E40}"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318718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F138D9-0763-43AE-8BFB-5F0DD3A46E40}"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90509-911E-42DC-92E3-B5F88925B26F}" type="slidenum">
              <a:rPr lang="en-US" smtClean="0"/>
              <a:t>‹#›</a:t>
            </a:fld>
            <a:endParaRPr lang="en-US"/>
          </a:p>
        </p:txBody>
      </p:sp>
    </p:spTree>
    <p:extLst>
      <p:ext uri="{BB962C8B-B14F-4D97-AF65-F5344CB8AC3E}">
        <p14:creationId xmlns:p14="http://schemas.microsoft.com/office/powerpoint/2010/main" val="375016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138D9-0763-43AE-8BFB-5F0DD3A46E40}" type="datetimeFigureOut">
              <a:rPr lang="en-US" smtClean="0"/>
              <a:t>7/27/2016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90509-911E-42DC-92E3-B5F88925B26F}" type="slidenum">
              <a:rPr lang="en-US" smtClean="0"/>
              <a:t>‹#›</a:t>
            </a:fld>
            <a:endParaRPr lang="en-US"/>
          </a:p>
        </p:txBody>
      </p:sp>
    </p:spTree>
    <p:extLst>
      <p:ext uri="{BB962C8B-B14F-4D97-AF65-F5344CB8AC3E}">
        <p14:creationId xmlns:p14="http://schemas.microsoft.com/office/powerpoint/2010/main" val="25296413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43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1379"/>
            <a:ext cx="10515600" cy="1325563"/>
          </a:xfrm>
        </p:spPr>
        <p:txBody>
          <a:bodyPr/>
          <a:lstStyle/>
          <a:p>
            <a:pPr algn="ctr"/>
            <a:r>
              <a:rPr lang="en-US" b="1" dirty="0"/>
              <a:t>Satan has his doctrines</a:t>
            </a:r>
            <a:br>
              <a:rPr lang="en-US" b="1" dirty="0"/>
            </a:br>
            <a:endParaRPr lang="en-US" b="1" dirty="0"/>
          </a:p>
        </p:txBody>
      </p:sp>
      <p:pic>
        <p:nvPicPr>
          <p:cNvPr id="7170" name="Picture 2" descr="http://listverse.com/wp-content/uploads/2015/10/Satanism-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66" y="2083348"/>
            <a:ext cx="8155466" cy="428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3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767" cy="1887624"/>
          </a:xfrm>
        </p:spPr>
        <p:txBody>
          <a:bodyPr>
            <a:normAutofit fontScale="90000"/>
          </a:bodyPr>
          <a:lstStyle/>
          <a:p>
            <a:pPr algn="ctr"/>
            <a:r>
              <a:rPr lang="en-US" i="1" dirty="0"/>
              <a:t>"Now the Spirit speaketh expressly, that in the latter times some shall depart from the faith, giving heed to seducing spirits, and </a:t>
            </a:r>
            <a:r>
              <a:rPr lang="en-US" i="1" u="sng" dirty="0"/>
              <a:t>doctrines of devils</a:t>
            </a:r>
            <a:r>
              <a:rPr lang="en-US" i="1" dirty="0"/>
              <a:t>" (1 Tim. 4:1)</a:t>
            </a:r>
            <a:br>
              <a:rPr lang="en-US" i="1" dirty="0"/>
            </a:br>
            <a:endParaRPr lang="en-US" i="1" dirty="0"/>
          </a:p>
        </p:txBody>
      </p:sp>
      <p:sp>
        <p:nvSpPr>
          <p:cNvPr id="3" name="Content Placeholder 2"/>
          <p:cNvSpPr>
            <a:spLocks noGrp="1"/>
          </p:cNvSpPr>
          <p:nvPr>
            <p:ph idx="1"/>
          </p:nvPr>
        </p:nvSpPr>
        <p:spPr>
          <a:xfrm>
            <a:off x="3092333" y="5145579"/>
            <a:ext cx="5877098" cy="2094807"/>
          </a:xfrm>
        </p:spPr>
        <p:txBody>
          <a:bodyPr>
            <a:normAutofit/>
          </a:bodyPr>
          <a:lstStyle/>
          <a:p>
            <a:pPr marL="0" indent="0" algn="ctr">
              <a:buNone/>
            </a:pPr>
            <a:r>
              <a:rPr lang="en-US" sz="3200" dirty="0">
                <a:effectLst>
                  <a:glow rad="101600">
                    <a:schemeClr val="bg1">
                      <a:alpha val="60000"/>
                    </a:schemeClr>
                  </a:glow>
                </a:effectLst>
                <a:latin typeface="Batang" panose="02030600000101010101" pitchFamily="18" charset="-127"/>
                <a:ea typeface="Batang" panose="02030600000101010101" pitchFamily="18" charset="-127"/>
              </a:rPr>
              <a:t>Satanic doctrine would be any teaching contrary to the Bible!</a:t>
            </a:r>
          </a:p>
        </p:txBody>
      </p:sp>
      <p:pic>
        <p:nvPicPr>
          <p:cNvPr id="4" name="Picture 3"/>
          <p:cNvPicPr>
            <a:picLocks noChangeAspect="1"/>
          </p:cNvPicPr>
          <p:nvPr/>
        </p:nvPicPr>
        <p:blipFill>
          <a:blip r:embed="rId2"/>
          <a:stretch>
            <a:fillRect/>
          </a:stretch>
        </p:blipFill>
        <p:spPr>
          <a:xfrm>
            <a:off x="2224880" y="1930498"/>
            <a:ext cx="7395875" cy="4927502"/>
          </a:xfrm>
          <a:prstGeom prst="rect">
            <a:avLst/>
          </a:prstGeom>
        </p:spPr>
      </p:pic>
    </p:spTree>
    <p:extLst>
      <p:ext uri="{BB962C8B-B14F-4D97-AF65-F5344CB8AC3E}">
        <p14:creationId xmlns:p14="http://schemas.microsoft.com/office/powerpoint/2010/main" val="18112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mysteries</a:t>
            </a:r>
            <a:br>
              <a:rPr lang="en-US" b="1" dirty="0"/>
            </a:br>
            <a:endParaRPr lang="en-US" b="1" dirty="0"/>
          </a:p>
        </p:txBody>
      </p:sp>
      <p:pic>
        <p:nvPicPr>
          <p:cNvPr id="3" name="Picture 2"/>
          <p:cNvPicPr>
            <a:picLocks noChangeAspect="1"/>
          </p:cNvPicPr>
          <p:nvPr/>
        </p:nvPicPr>
        <p:blipFill>
          <a:blip r:embed="rId2"/>
          <a:stretch>
            <a:fillRect/>
          </a:stretch>
        </p:blipFill>
        <p:spPr>
          <a:xfrm>
            <a:off x="3038591" y="1690688"/>
            <a:ext cx="5805197" cy="4353898"/>
          </a:xfrm>
          <a:prstGeom prst="rect">
            <a:avLst/>
          </a:prstGeom>
        </p:spPr>
      </p:pic>
      <p:pic>
        <p:nvPicPr>
          <p:cNvPr id="4" name="Picture 3"/>
          <p:cNvPicPr>
            <a:picLocks noChangeAspect="1"/>
          </p:cNvPicPr>
          <p:nvPr/>
        </p:nvPicPr>
        <p:blipFill>
          <a:blip r:embed="rId3"/>
          <a:stretch>
            <a:fillRect/>
          </a:stretch>
        </p:blipFill>
        <p:spPr>
          <a:xfrm>
            <a:off x="298581" y="3300356"/>
            <a:ext cx="2359089" cy="3361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103413" y="4203426"/>
            <a:ext cx="3088587" cy="2561267"/>
          </a:xfrm>
          <a:prstGeom prst="rect">
            <a:avLst/>
          </a:prstGeom>
        </p:spPr>
      </p:pic>
      <p:sp>
        <p:nvSpPr>
          <p:cNvPr id="6" name="Rectangle 5"/>
          <p:cNvSpPr/>
          <p:nvPr/>
        </p:nvSpPr>
        <p:spPr>
          <a:xfrm>
            <a:off x="3038591" y="4548579"/>
            <a:ext cx="5805197" cy="1938992"/>
          </a:xfrm>
          <a:prstGeom prst="rect">
            <a:avLst/>
          </a:prstGeom>
          <a:effectLst>
            <a:glow rad="101600">
              <a:schemeClr val="bg1">
                <a:alpha val="60000"/>
              </a:schemeClr>
            </a:glow>
          </a:effectLst>
        </p:spPr>
        <p:txBody>
          <a:bodyPr wrap="square">
            <a:spAutoFit/>
          </a:bodyPr>
          <a:lstStyle/>
          <a:p>
            <a:pPr algn="ctr"/>
            <a:r>
              <a:rPr lang="en-US" sz="2400" i="1" dirty="0"/>
              <a:t>"For the mystery of iniquity doth already work: only he who now letteth will let, until he be taken out of the way.”</a:t>
            </a:r>
          </a:p>
          <a:p>
            <a:pPr algn="ctr"/>
            <a:r>
              <a:rPr lang="en-US" sz="2400" i="1" dirty="0"/>
              <a:t> (2 Thess. 2:7)</a:t>
            </a:r>
            <a:br>
              <a:rPr lang="en-US" sz="2400" i="1" dirty="0"/>
            </a:br>
            <a:endParaRPr lang="en-US" sz="2400" i="1" dirty="0"/>
          </a:p>
        </p:txBody>
      </p:sp>
    </p:spTree>
    <p:extLst>
      <p:ext uri="{BB962C8B-B14F-4D97-AF65-F5344CB8AC3E}">
        <p14:creationId xmlns:p14="http://schemas.microsoft.com/office/powerpoint/2010/main" val="38260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giveth thee, thou shalt not learn to do after the abominations of those nations. There shall not be found among you any one that…For all that do these things are an abomination unto the LORD: and because of these abominations the LORD thy God doth drive them out from before thee. Thou shalt be perfect with the LORD thy God.” </a:t>
            </a:r>
          </a:p>
        </p:txBody>
      </p:sp>
    </p:spTree>
    <p:extLst>
      <p:ext uri="{BB962C8B-B14F-4D97-AF65-F5344CB8AC3E}">
        <p14:creationId xmlns:p14="http://schemas.microsoft.com/office/powerpoint/2010/main" val="34419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07" y="-9946"/>
            <a:ext cx="10515600" cy="1325563"/>
          </a:xfrm>
        </p:spPr>
        <p:txBody>
          <a:bodyPr/>
          <a:lstStyle/>
          <a:p>
            <a:pPr algn="ctr"/>
            <a:r>
              <a:rPr lang="en-US" b="1" dirty="0"/>
              <a:t>Satan has a throne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29998" y="1194318"/>
            <a:ext cx="8284534" cy="5514393"/>
          </a:xfrm>
          <a:prstGeom prst="rect">
            <a:avLst/>
          </a:prstGeom>
          <a:ln>
            <a:noFill/>
          </a:ln>
          <a:effectLst>
            <a:softEdge rad="112500"/>
          </a:effectLst>
        </p:spPr>
      </p:pic>
    </p:spTree>
    <p:extLst>
      <p:ext uri="{BB962C8B-B14F-4D97-AF65-F5344CB8AC3E}">
        <p14:creationId xmlns:p14="http://schemas.microsoft.com/office/powerpoint/2010/main" val="139840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 y="775672"/>
            <a:ext cx="12192000" cy="1325563"/>
          </a:xfrm>
        </p:spPr>
        <p:txBody>
          <a:bodyPr>
            <a:noAutofit/>
          </a:bodyPr>
          <a:lstStyle/>
          <a:p>
            <a:r>
              <a:rPr lang="en-US" sz="3600" i="1" dirty="0"/>
              <a:t>"I know thy works, and where thou dwellest, even </a:t>
            </a:r>
            <a:r>
              <a:rPr lang="en-US" sz="3600" i="1" u="sng" dirty="0"/>
              <a:t>where Satan’s seat</a:t>
            </a:r>
            <a:r>
              <a:rPr lang="en-US" sz="3600" i="1" dirty="0"/>
              <a:t> is: and thou holdest fast my name, and hast not denied my faith, even in those days wherein Antipas was my faithful martyr, who was slain among you, </a:t>
            </a:r>
            <a:r>
              <a:rPr lang="en-US" sz="3600" i="1" u="sng" dirty="0"/>
              <a:t>where Satan dwelleth</a:t>
            </a:r>
            <a:r>
              <a:rPr lang="en-US" sz="3600" i="1" dirty="0"/>
              <a:t>." (Rev. 2:13)</a:t>
            </a:r>
            <a:br>
              <a:rPr lang="en-US" sz="3600" i="1" dirty="0"/>
            </a:br>
            <a:endParaRPr lang="en-US" sz="3600" i="1" dirty="0"/>
          </a:p>
        </p:txBody>
      </p:sp>
      <p:pic>
        <p:nvPicPr>
          <p:cNvPr id="4" name="Picture 3"/>
          <p:cNvPicPr>
            <a:picLocks noChangeAspect="1"/>
          </p:cNvPicPr>
          <p:nvPr/>
        </p:nvPicPr>
        <p:blipFill rotWithShape="1">
          <a:blip r:embed="rId2"/>
          <a:srcRect r="-295" b="3614"/>
          <a:stretch/>
        </p:blipFill>
        <p:spPr>
          <a:xfrm>
            <a:off x="2452394" y="2350245"/>
            <a:ext cx="6878217" cy="4507755"/>
          </a:xfrm>
          <a:prstGeom prst="rect">
            <a:avLst/>
          </a:prstGeom>
          <a:ln>
            <a:noFill/>
          </a:ln>
          <a:effectLst>
            <a:softEdge rad="112500"/>
          </a:effectLst>
        </p:spPr>
      </p:pic>
    </p:spTree>
    <p:extLst>
      <p:ext uri="{BB962C8B-B14F-4D97-AF65-F5344CB8AC3E}">
        <p14:creationId xmlns:p14="http://schemas.microsoft.com/office/powerpoint/2010/main" val="12587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pPr algn="ctr"/>
            <a:r>
              <a:rPr lang="en-US" b="1" dirty="0"/>
              <a:t>Satan has his kingdoms</a:t>
            </a:r>
            <a:br>
              <a:rPr lang="en-US" b="1" dirty="0"/>
            </a:br>
            <a:endParaRPr lang="en-US" b="1" dirty="0"/>
          </a:p>
        </p:txBody>
      </p:sp>
      <p:pic>
        <p:nvPicPr>
          <p:cNvPr id="3" name="Picture 2"/>
          <p:cNvPicPr>
            <a:picLocks noChangeAspect="1"/>
          </p:cNvPicPr>
          <p:nvPr/>
        </p:nvPicPr>
        <p:blipFill>
          <a:blip r:embed="rId2"/>
          <a:stretch>
            <a:fillRect/>
          </a:stretch>
        </p:blipFill>
        <p:spPr>
          <a:xfrm>
            <a:off x="1220998" y="1194901"/>
            <a:ext cx="9750004" cy="5481263"/>
          </a:xfrm>
          <a:prstGeom prst="rect">
            <a:avLst/>
          </a:prstGeom>
        </p:spPr>
      </p:pic>
    </p:spTree>
    <p:extLst>
      <p:ext uri="{BB962C8B-B14F-4D97-AF65-F5344CB8AC3E}">
        <p14:creationId xmlns:p14="http://schemas.microsoft.com/office/powerpoint/2010/main" val="102286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400800"/>
          </a:xfrm>
        </p:spPr>
        <p:txBody>
          <a:bodyPr>
            <a:normAutofit/>
          </a:bodyPr>
          <a:lstStyle/>
          <a:p>
            <a:r>
              <a:rPr lang="en-US" sz="3600" i="1" dirty="0"/>
              <a:t>II Cor. 4:4 “In whom </a:t>
            </a:r>
            <a:r>
              <a:rPr lang="en-US" sz="3600" i="1" u="sng" dirty="0"/>
              <a:t>the god of this world</a:t>
            </a:r>
            <a:r>
              <a:rPr lang="en-US" sz="3600" i="1" dirty="0"/>
              <a:t> hath blinded the minds of them which believe not, lest the light of the glorious gospel of Christ, who is the image of God, should shine unto them.”</a:t>
            </a:r>
          </a:p>
          <a:p>
            <a:r>
              <a:rPr lang="en-US" sz="3600" i="1" dirty="0"/>
              <a:t> Eph 2:2 “Wherein in time past ye walked according to the course of this world, according to </a:t>
            </a:r>
            <a:r>
              <a:rPr lang="en-US" sz="3600" i="1" u="sng" dirty="0"/>
              <a:t>the prince of the power of the air</a:t>
            </a:r>
            <a:r>
              <a:rPr lang="en-US" sz="3600" i="1" dirty="0"/>
              <a:t>, the spirit that now worketh in the children of disobedience.”</a:t>
            </a:r>
          </a:p>
          <a:p>
            <a:r>
              <a:rPr lang="en-US" sz="3600" i="1" dirty="0"/>
              <a:t> John 14:30 “Hereafter I will not talk much with you: for </a:t>
            </a:r>
            <a:r>
              <a:rPr lang="en-US" sz="3600" i="1" u="sng" dirty="0"/>
              <a:t>the prince of this world </a:t>
            </a:r>
            <a:r>
              <a:rPr lang="en-US" sz="3600" i="1" dirty="0"/>
              <a:t>cometh, and hath nothing in me.”</a:t>
            </a:r>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9825134" y="4684575"/>
            <a:ext cx="2050401" cy="2173425"/>
          </a:xfrm>
          <a:prstGeom prst="rect">
            <a:avLst/>
          </a:prstGeom>
          <a:ln>
            <a:noFill/>
          </a:ln>
          <a:effectLst>
            <a:softEdge rad="112500"/>
          </a:effectLst>
        </p:spPr>
      </p:pic>
      <p:pic>
        <p:nvPicPr>
          <p:cNvPr id="5" name="Picture 3" descr="C:\Users\Ptr. Daniel White\Desktop\Bible pictures\Satan-Devil and demons\satan-by-jack-chick.jpg"/>
          <p:cNvPicPr>
            <a:picLocks noChangeAspect="1" noChangeArrowheads="1"/>
          </p:cNvPicPr>
          <p:nvPr/>
        </p:nvPicPr>
        <p:blipFill>
          <a:blip r:embed="rId3" cstate="print"/>
          <a:srcRect/>
          <a:stretch>
            <a:fillRect/>
          </a:stretch>
        </p:blipFill>
        <p:spPr bwMode="auto">
          <a:xfrm>
            <a:off x="705011" y="4909457"/>
            <a:ext cx="2943544" cy="1948543"/>
          </a:xfrm>
          <a:prstGeom prst="rect">
            <a:avLst/>
          </a:prstGeom>
          <a:ln>
            <a:noFill/>
          </a:ln>
          <a:effectLst>
            <a:softEdge rad="112500"/>
          </a:effectLst>
        </p:spPr>
      </p:pic>
    </p:spTree>
    <p:extLst>
      <p:ext uri="{BB962C8B-B14F-4D97-AF65-F5344CB8AC3E}">
        <p14:creationId xmlns:p14="http://schemas.microsoft.com/office/powerpoint/2010/main" val="244693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122529"/>
            <a:ext cx="10515600" cy="1325563"/>
          </a:xfrm>
        </p:spPr>
        <p:txBody>
          <a:bodyPr/>
          <a:lstStyle/>
          <a:p>
            <a:pPr algn="ctr"/>
            <a:r>
              <a:rPr lang="en-US" b="1" dirty="0"/>
              <a:t>Satan desires Worship</a:t>
            </a:r>
          </a:p>
        </p:txBody>
      </p:sp>
      <p:pic>
        <p:nvPicPr>
          <p:cNvPr id="3" name="Picture 2"/>
          <p:cNvPicPr>
            <a:picLocks noChangeAspect="1"/>
          </p:cNvPicPr>
          <p:nvPr/>
        </p:nvPicPr>
        <p:blipFill rotWithShape="1">
          <a:blip r:embed="rId2"/>
          <a:srcRect t="1" r="1542" b="12229"/>
          <a:stretch/>
        </p:blipFill>
        <p:spPr>
          <a:xfrm>
            <a:off x="2174033" y="1690688"/>
            <a:ext cx="7438430" cy="5092667"/>
          </a:xfrm>
          <a:prstGeom prst="rect">
            <a:avLst/>
          </a:prstGeom>
        </p:spPr>
      </p:pic>
    </p:spTree>
    <p:extLst>
      <p:ext uri="{BB962C8B-B14F-4D97-AF65-F5344CB8AC3E}">
        <p14:creationId xmlns:p14="http://schemas.microsoft.com/office/powerpoint/2010/main" val="2449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2668" y="1320110"/>
            <a:ext cx="5290457" cy="1754326"/>
          </a:xfrm>
          <a:prstGeom prst="rect">
            <a:avLst/>
          </a:prstGeom>
        </p:spPr>
        <p:txBody>
          <a:bodyPr wrap="square">
            <a:spAutoFit/>
          </a:bodyPr>
          <a:lstStyle/>
          <a:p>
            <a:pPr algn="ctr"/>
            <a:r>
              <a:rPr lang="en-US" sz="3600" i="1" dirty="0">
                <a:effectLst>
                  <a:glow rad="101600">
                    <a:schemeClr val="bg1">
                      <a:alpha val="60000"/>
                    </a:schemeClr>
                  </a:glow>
                </a:effectLst>
              </a:rPr>
              <a:t>“All these things will I give thee, if thou wilt fall down and worship me.”</a:t>
            </a:r>
          </a:p>
        </p:txBody>
      </p:sp>
    </p:spTree>
    <p:extLst>
      <p:ext uri="{BB962C8B-B14F-4D97-AF65-F5344CB8AC3E}">
        <p14:creationId xmlns:p14="http://schemas.microsoft.com/office/powerpoint/2010/main" val="330300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8)</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98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arn(inVertic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arn(inVertical)">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worshipers</a:t>
            </a:r>
            <a:br>
              <a:rPr lang="en-US" b="1" dirty="0"/>
            </a:br>
            <a:endParaRPr lang="en-US" b="1" dirty="0"/>
          </a:p>
        </p:txBody>
      </p:sp>
      <p:pic>
        <p:nvPicPr>
          <p:cNvPr id="2050" name="Picture 2" descr="http://www.humanisti.sk/storage/201501162352_mag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49" y="1466849"/>
            <a:ext cx="4762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00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40" y="766341"/>
            <a:ext cx="11120535" cy="1325563"/>
          </a:xfrm>
        </p:spPr>
        <p:txBody>
          <a:bodyPr>
            <a:noAutofit/>
          </a:bodyPr>
          <a:lstStyle/>
          <a:p>
            <a:pPr algn="ctr"/>
            <a:r>
              <a:rPr lang="en-US" sz="3600" i="1" dirty="0"/>
              <a:t>"And they </a:t>
            </a:r>
            <a:r>
              <a:rPr lang="en-US" sz="3600" i="1" u="sng" dirty="0"/>
              <a:t>worshipped the dragon </a:t>
            </a:r>
            <a:r>
              <a:rPr lang="en-US" sz="3600" i="1" dirty="0"/>
              <a:t>which gave power unto the beast: and they worshipped the beast, saying, Who is like unto the beast? who is able to make war with him?" (Rev. 13:4)</a:t>
            </a:r>
            <a:br>
              <a:rPr lang="en-US" sz="3600" i="1" dirty="0"/>
            </a:br>
            <a:endParaRPr lang="en-US" sz="3600" i="1" dirty="0"/>
          </a:p>
        </p:txBody>
      </p:sp>
      <p:pic>
        <p:nvPicPr>
          <p:cNvPr id="3" name="Picture 2"/>
          <p:cNvPicPr>
            <a:picLocks noChangeAspect="1"/>
          </p:cNvPicPr>
          <p:nvPr/>
        </p:nvPicPr>
        <p:blipFill>
          <a:blip r:embed="rId2"/>
          <a:stretch>
            <a:fillRect/>
          </a:stretch>
        </p:blipFill>
        <p:spPr>
          <a:xfrm rot="21322509">
            <a:off x="8090215" y="1774615"/>
            <a:ext cx="3810000" cy="2857500"/>
          </a:xfrm>
          <a:prstGeom prst="rect">
            <a:avLst/>
          </a:prstGeom>
        </p:spPr>
      </p:pic>
      <p:pic>
        <p:nvPicPr>
          <p:cNvPr id="4" name="Picture 3"/>
          <p:cNvPicPr>
            <a:picLocks noChangeAspect="1"/>
          </p:cNvPicPr>
          <p:nvPr/>
        </p:nvPicPr>
        <p:blipFill>
          <a:blip r:embed="rId3"/>
          <a:stretch>
            <a:fillRect/>
          </a:stretch>
        </p:blipFill>
        <p:spPr>
          <a:xfrm rot="190293">
            <a:off x="271271" y="1720224"/>
            <a:ext cx="3214785" cy="2141047"/>
          </a:xfrm>
          <a:prstGeom prst="rect">
            <a:avLst/>
          </a:prstGeom>
        </p:spPr>
      </p:pic>
      <p:pic>
        <p:nvPicPr>
          <p:cNvPr id="6" name="Picture 5"/>
          <p:cNvPicPr>
            <a:picLocks noChangeAspect="1"/>
          </p:cNvPicPr>
          <p:nvPr/>
        </p:nvPicPr>
        <p:blipFill>
          <a:blip r:embed="rId4"/>
          <a:stretch>
            <a:fillRect/>
          </a:stretch>
        </p:blipFill>
        <p:spPr>
          <a:xfrm rot="21292149">
            <a:off x="130625" y="4069316"/>
            <a:ext cx="2827177" cy="2827177"/>
          </a:xfrm>
          <a:prstGeom prst="rect">
            <a:avLst/>
          </a:prstGeom>
        </p:spPr>
      </p:pic>
      <p:pic>
        <p:nvPicPr>
          <p:cNvPr id="7" name="Picture 6"/>
          <p:cNvPicPr>
            <a:picLocks noChangeAspect="1"/>
          </p:cNvPicPr>
          <p:nvPr/>
        </p:nvPicPr>
        <p:blipFill>
          <a:blip r:embed="rId5"/>
          <a:stretch>
            <a:fillRect/>
          </a:stretch>
        </p:blipFill>
        <p:spPr>
          <a:xfrm>
            <a:off x="3851909" y="2241116"/>
            <a:ext cx="3961355" cy="2639253"/>
          </a:xfrm>
          <a:prstGeom prst="rect">
            <a:avLst/>
          </a:prstGeom>
        </p:spPr>
      </p:pic>
      <p:pic>
        <p:nvPicPr>
          <p:cNvPr id="2050" name="Picture 2" descr="http://www.likeacat.com/assets/images/symbols/FooDo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90789">
            <a:off x="3393814" y="4552904"/>
            <a:ext cx="3024102" cy="2594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rot="202494">
            <a:off x="7099774" y="4211317"/>
            <a:ext cx="3810000" cy="2543175"/>
          </a:xfrm>
          <a:prstGeom prst="rect">
            <a:avLst/>
          </a:prstGeom>
        </p:spPr>
      </p:pic>
    </p:spTree>
    <p:extLst>
      <p:ext uri="{BB962C8B-B14F-4D97-AF65-F5344CB8AC3E}">
        <p14:creationId xmlns:p14="http://schemas.microsoft.com/office/powerpoint/2010/main" val="203190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700" y="0"/>
            <a:ext cx="10515600" cy="1325563"/>
          </a:xfrm>
        </p:spPr>
        <p:txBody>
          <a:bodyPr/>
          <a:lstStyle/>
          <a:p>
            <a:pPr algn="ctr"/>
            <a:r>
              <a:rPr lang="en-US" b="1" dirty="0"/>
              <a:t>Satan has Ministers</a:t>
            </a:r>
          </a:p>
        </p:txBody>
      </p:sp>
      <p:pic>
        <p:nvPicPr>
          <p:cNvPr id="3" name="Picture 2"/>
          <p:cNvPicPr>
            <a:picLocks noChangeAspect="1"/>
          </p:cNvPicPr>
          <p:nvPr/>
        </p:nvPicPr>
        <p:blipFill rotWithShape="1">
          <a:blip r:embed="rId2"/>
          <a:srcRect t="-739" r="50537"/>
          <a:stretch/>
        </p:blipFill>
        <p:spPr>
          <a:xfrm>
            <a:off x="4478200" y="1425645"/>
            <a:ext cx="3446600" cy="5257918"/>
          </a:xfrm>
          <a:prstGeom prst="rect">
            <a:avLst/>
          </a:prstGeom>
        </p:spPr>
      </p:pic>
    </p:spTree>
    <p:extLst>
      <p:ext uri="{BB962C8B-B14F-4D97-AF65-F5344CB8AC3E}">
        <p14:creationId xmlns:p14="http://schemas.microsoft.com/office/powerpoint/2010/main" val="142117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3683" y="-488730"/>
            <a:ext cx="10799379" cy="7993116"/>
          </a:xfrm>
          <a:prstGeom prst="rect">
            <a:avLst/>
          </a:prstGeom>
        </p:spPr>
      </p:pic>
      <p:sp>
        <p:nvSpPr>
          <p:cNvPr id="5" name="Rectangle 4"/>
          <p:cNvSpPr/>
          <p:nvPr/>
        </p:nvSpPr>
        <p:spPr>
          <a:xfrm>
            <a:off x="1577555" y="1730843"/>
            <a:ext cx="3387338" cy="769441"/>
          </a:xfrm>
          <a:prstGeom prst="rect">
            <a:avLst/>
          </a:prstGeom>
        </p:spPr>
        <p:txBody>
          <a:bodyPr wrap="none">
            <a:spAutoFit/>
          </a:bodyPr>
          <a:lstStyle/>
          <a:p>
            <a:r>
              <a:rPr lang="en-US" sz="4400" b="1" dirty="0">
                <a:solidFill>
                  <a:schemeClr val="bg1"/>
                </a:solidFill>
                <a:effectLst>
                  <a:glow rad="101600">
                    <a:schemeClr val="tx1">
                      <a:alpha val="60000"/>
                    </a:schemeClr>
                  </a:glow>
                </a:effectLst>
              </a:rPr>
              <a:t>Angel of Light</a:t>
            </a:r>
          </a:p>
        </p:txBody>
      </p:sp>
      <p:sp>
        <p:nvSpPr>
          <p:cNvPr id="6" name="Rectangle 5"/>
          <p:cNvSpPr/>
          <p:nvPr/>
        </p:nvSpPr>
        <p:spPr>
          <a:xfrm>
            <a:off x="6773916" y="1730844"/>
            <a:ext cx="4213013" cy="769441"/>
          </a:xfrm>
          <a:prstGeom prst="rect">
            <a:avLst/>
          </a:prstGeom>
        </p:spPr>
        <p:txBody>
          <a:bodyPr wrap="none">
            <a:spAutoFit/>
          </a:bodyPr>
          <a:lstStyle/>
          <a:p>
            <a:r>
              <a:rPr lang="en-US" sz="4400" dirty="0">
                <a:effectLst>
                  <a:glow rad="101600">
                    <a:schemeClr val="bg1">
                      <a:alpha val="60000"/>
                    </a:schemeClr>
                  </a:glow>
                </a:effectLst>
              </a:rPr>
              <a:t>Ruler of Darkness</a:t>
            </a:r>
          </a:p>
        </p:txBody>
      </p:sp>
    </p:spTree>
    <p:extLst>
      <p:ext uri="{BB962C8B-B14F-4D97-AF65-F5344CB8AC3E}">
        <p14:creationId xmlns:p14="http://schemas.microsoft.com/office/powerpoint/2010/main" val="136498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39" y="0"/>
            <a:ext cx="10515600" cy="1361038"/>
          </a:xfrm>
        </p:spPr>
        <p:txBody>
          <a:bodyPr/>
          <a:lstStyle/>
          <a:p>
            <a:pPr algn="ctr"/>
            <a:r>
              <a:rPr lang="en-US" b="1" dirty="0"/>
              <a:t>Satan has his angels</a:t>
            </a:r>
          </a:p>
        </p:txBody>
      </p:sp>
      <p:sp>
        <p:nvSpPr>
          <p:cNvPr id="3" name="Content Placeholder 2"/>
          <p:cNvSpPr>
            <a:spLocks noGrp="1"/>
          </p:cNvSpPr>
          <p:nvPr>
            <p:ph idx="1"/>
          </p:nvPr>
        </p:nvSpPr>
        <p:spPr>
          <a:xfrm>
            <a:off x="186612" y="2236172"/>
            <a:ext cx="6428792" cy="4351338"/>
          </a:xfrm>
        </p:spPr>
        <p:txBody>
          <a:bodyPr>
            <a:normAutofit/>
          </a:bodyPr>
          <a:lstStyle/>
          <a:p>
            <a:pPr marL="0" indent="0" algn="ctr">
              <a:buNone/>
            </a:pPr>
            <a:r>
              <a:rPr lang="en-US" sz="3600" i="1" dirty="0"/>
              <a:t>"And there was war in heaven: Michael and his angels fought against the dragon; and the dragon fought and his angels." (Rev. 12:7)</a:t>
            </a:r>
          </a:p>
          <a:p>
            <a:pPr marL="0" indent="0" algn="ctr">
              <a:buNone/>
            </a:pPr>
            <a:br>
              <a:rPr lang="en-US" sz="3600" dirty="0"/>
            </a:br>
            <a:endParaRPr lang="en-US" sz="3600" dirty="0"/>
          </a:p>
        </p:txBody>
      </p:sp>
      <p:pic>
        <p:nvPicPr>
          <p:cNvPr id="1026" name="Picture 2" descr="https://christcenteredteaching.files.wordpress.com/2014/11/wpid-paradise_lost_12-jp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15" y="1436914"/>
            <a:ext cx="4204641" cy="530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0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srcRect l="8998" t="39543" r="52865" b="31699"/>
          <a:stretch>
            <a:fillRect/>
          </a:stretch>
        </p:blipFill>
        <p:spPr bwMode="auto">
          <a:xfrm flipH="1">
            <a:off x="7324530" y="1630927"/>
            <a:ext cx="4620401" cy="2549187"/>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524000" y="228600"/>
            <a:ext cx="9144000" cy="1189038"/>
          </a:xfrm>
        </p:spPr>
        <p:txBody>
          <a:bodyPr>
            <a:normAutofit fontScale="90000"/>
          </a:bodyPr>
          <a:lstStyle/>
          <a:p>
            <a:r>
              <a:rPr lang="en-US" i="1" dirty="0"/>
              <a:t>“Tail drew a third part of the stars of heaven, and did cast them to the earth…”</a:t>
            </a:r>
          </a:p>
        </p:txBody>
      </p:sp>
      <p:pic>
        <p:nvPicPr>
          <p:cNvPr id="3" name="Picture 2"/>
          <p:cNvPicPr>
            <a:picLocks noChangeAspect="1"/>
          </p:cNvPicPr>
          <p:nvPr/>
        </p:nvPicPr>
        <p:blipFill>
          <a:blip r:embed="rId4"/>
          <a:stretch>
            <a:fillRect/>
          </a:stretch>
        </p:blipFill>
        <p:spPr>
          <a:xfrm>
            <a:off x="93305" y="2494746"/>
            <a:ext cx="6932811" cy="4363254"/>
          </a:xfrm>
          <a:prstGeom prst="rect">
            <a:avLst/>
          </a:prstGeom>
        </p:spPr>
      </p:pic>
    </p:spTree>
    <p:extLst>
      <p:ext uri="{BB962C8B-B14F-4D97-AF65-F5344CB8AC3E}">
        <p14:creationId xmlns:p14="http://schemas.microsoft.com/office/powerpoint/2010/main" val="342134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210" y="200233"/>
            <a:ext cx="10515600" cy="1325563"/>
          </a:xfrm>
        </p:spPr>
        <p:txBody>
          <a:bodyPr/>
          <a:lstStyle/>
          <a:p>
            <a:pPr algn="ctr"/>
            <a:r>
              <a:rPr lang="en-US" b="1" dirty="0"/>
              <a:t>Satan has his miracles</a:t>
            </a:r>
            <a:br>
              <a:rPr lang="en-US" b="1" dirty="0"/>
            </a:br>
            <a:endParaRPr lang="en-US" b="1" dirty="0"/>
          </a:p>
        </p:txBody>
      </p:sp>
      <p:pic>
        <p:nvPicPr>
          <p:cNvPr id="6" name="Picture 5"/>
          <p:cNvPicPr>
            <a:picLocks noChangeAspect="1"/>
          </p:cNvPicPr>
          <p:nvPr/>
        </p:nvPicPr>
        <p:blipFill>
          <a:blip r:embed="rId2"/>
          <a:stretch>
            <a:fillRect/>
          </a:stretch>
        </p:blipFill>
        <p:spPr>
          <a:xfrm>
            <a:off x="787513" y="922895"/>
            <a:ext cx="10551297" cy="5935105"/>
          </a:xfrm>
          <a:prstGeom prst="rect">
            <a:avLst/>
          </a:prstGeom>
        </p:spPr>
      </p:pic>
      <p:pic>
        <p:nvPicPr>
          <p:cNvPr id="4" name="Picture 3"/>
          <p:cNvPicPr>
            <a:picLocks noChangeAspect="1"/>
          </p:cNvPicPr>
          <p:nvPr/>
        </p:nvPicPr>
        <p:blipFill rotWithShape="1">
          <a:blip r:embed="rId3"/>
          <a:srcRect l="1" r="1106" b="14879"/>
          <a:stretch/>
        </p:blipFill>
        <p:spPr>
          <a:xfrm>
            <a:off x="994033" y="1434132"/>
            <a:ext cx="2522891" cy="1628652"/>
          </a:xfrm>
          <a:prstGeom prst="rect">
            <a:avLst/>
          </a:prstGeom>
          <a:ln>
            <a:noFill/>
          </a:ln>
          <a:effectLst>
            <a:softEdge rad="112500"/>
          </a:effectLst>
        </p:spPr>
      </p:pic>
    </p:spTree>
    <p:extLst>
      <p:ext uri="{BB962C8B-B14F-4D97-AF65-F5344CB8AC3E}">
        <p14:creationId xmlns:p14="http://schemas.microsoft.com/office/powerpoint/2010/main" val="376473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umanityworldorder.files.wordpress.com/2015/03/blinding-of-sat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872"/>
            <a:ext cx="12115899" cy="655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59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2099641"/>
            <a:ext cx="12382500" cy="12382500"/>
          </a:xfrm>
          <a:prstGeom prst="rect">
            <a:avLst/>
          </a:prstGeom>
        </p:spPr>
      </p:pic>
    </p:spTree>
    <p:extLst>
      <p:ext uri="{BB962C8B-B14F-4D97-AF65-F5344CB8AC3E}">
        <p14:creationId xmlns:p14="http://schemas.microsoft.com/office/powerpoint/2010/main" val="24060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8884"/>
            <a:ext cx="11980506" cy="5652504"/>
          </a:xfrm>
        </p:spPr>
        <p:txBody>
          <a:bodyPr>
            <a:noAutofit/>
          </a:bodyPr>
          <a:lstStyle/>
          <a:p>
            <a:r>
              <a:rPr lang="en-US" sz="3000" dirty="0"/>
              <a:t>Fellowship = partnership; communion</a:t>
            </a:r>
          </a:p>
          <a:p>
            <a:r>
              <a:rPr lang="en-US" sz="3000" i="1" dirty="0"/>
              <a:t>Psalm 94:20 “Shall the throne of iniquity have </a:t>
            </a:r>
            <a:r>
              <a:rPr lang="en-US" sz="3000" i="1" dirty="0">
                <a:solidFill>
                  <a:srgbClr val="FFFF00"/>
                </a:solidFill>
              </a:rPr>
              <a:t>fellowship</a:t>
            </a:r>
            <a:r>
              <a:rPr lang="en-US" sz="3000" i="1" dirty="0"/>
              <a:t> with thee.” </a:t>
            </a:r>
          </a:p>
          <a:p>
            <a:r>
              <a:rPr lang="en-US" sz="3000" i="1" dirty="0"/>
              <a:t>2 Corinthians 6:14-18 “Be ye not unequally yoked together with unbelievers: for what </a:t>
            </a:r>
            <a:r>
              <a:rPr lang="en-US" sz="3000" i="1" dirty="0">
                <a:solidFill>
                  <a:srgbClr val="FFFF00"/>
                </a:solidFill>
              </a:rPr>
              <a:t>fellowship</a:t>
            </a:r>
            <a:r>
              <a:rPr lang="en-US" sz="3000" i="1" dirty="0"/>
              <a:t> hath righteousness with unrighteousness? and what </a:t>
            </a:r>
            <a:r>
              <a:rPr lang="en-US" sz="3000" i="1" dirty="0">
                <a:solidFill>
                  <a:srgbClr val="FFFF00"/>
                </a:solidFill>
              </a:rPr>
              <a:t>communion</a:t>
            </a:r>
            <a:r>
              <a:rPr lang="en-US" sz="3000" i="1" dirty="0"/>
              <a:t> hath light with darkness? And what </a:t>
            </a:r>
            <a:r>
              <a:rPr lang="en-US" sz="3000" i="1" dirty="0">
                <a:solidFill>
                  <a:srgbClr val="FFFF00"/>
                </a:solidFill>
              </a:rPr>
              <a:t>concord</a:t>
            </a:r>
            <a:r>
              <a:rPr lang="en-US" sz="3000" i="1" dirty="0"/>
              <a:t> hath Christ with Belial? or what part hath he that believeth with an infidel? And what agreement hath the temple of God with idols? for ye are the temple of the living God; as God hath said, I will dwell in them, and walk in them; and I will be their God, and they shall be my people. Wherefore come out from among them, and be ye separate, </a:t>
            </a:r>
            <a:r>
              <a:rPr lang="en-US" sz="3000" i="1" dirty="0" err="1"/>
              <a:t>saith</a:t>
            </a:r>
            <a:r>
              <a:rPr lang="en-US" sz="3000" i="1" dirty="0"/>
              <a:t> the Lord, and touch not the unclean thing; and I will receive you, And will be a Father unto you, and ye shall be my sons and daughters, </a:t>
            </a:r>
            <a:r>
              <a:rPr lang="en-US" sz="3000" i="1" dirty="0" err="1"/>
              <a:t>saith</a:t>
            </a:r>
            <a:r>
              <a:rPr lang="en-US" sz="3000" i="1" dirty="0"/>
              <a:t> the Lord Almighty.”</a:t>
            </a:r>
          </a:p>
        </p:txBody>
      </p:sp>
      <p:sp>
        <p:nvSpPr>
          <p:cNvPr id="5" name="Title 1"/>
          <p:cNvSpPr>
            <a:spLocks noGrp="1"/>
          </p:cNvSpPr>
          <p:nvPr>
            <p:ph type="title"/>
          </p:nvPr>
        </p:nvSpPr>
        <p:spPr>
          <a:xfrm>
            <a:off x="807098" y="-214604"/>
            <a:ext cx="10515600" cy="1325563"/>
          </a:xfrm>
        </p:spPr>
        <p:txBody>
          <a:bodyPr/>
          <a:lstStyle/>
          <a:p>
            <a:pPr algn="ctr"/>
            <a:r>
              <a:rPr lang="en-US" b="1" dirty="0"/>
              <a:t>Satan has his fellowships</a:t>
            </a:r>
          </a:p>
        </p:txBody>
      </p:sp>
    </p:spTree>
    <p:extLst>
      <p:ext uri="{BB962C8B-B14F-4D97-AF65-F5344CB8AC3E}">
        <p14:creationId xmlns:p14="http://schemas.microsoft.com/office/powerpoint/2010/main" val="347643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3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88" y="250371"/>
            <a:ext cx="11997612" cy="1325563"/>
          </a:xfrm>
        </p:spPr>
        <p:txBody>
          <a:bodyPr/>
          <a:lstStyle/>
          <a:p>
            <a:pPr algn="ctr"/>
            <a:r>
              <a:rPr lang="en-US" dirty="0"/>
              <a:t>Fellowship with the Devil</a:t>
            </a:r>
            <a:br>
              <a:rPr lang="en-US" dirty="0"/>
            </a:br>
            <a:r>
              <a:rPr lang="en-US" dirty="0"/>
              <a:t>(Triangle of Temptation) </a:t>
            </a:r>
          </a:p>
        </p:txBody>
      </p:sp>
      <p:pic>
        <p:nvPicPr>
          <p:cNvPr id="3" name="Picture 2"/>
          <p:cNvPicPr>
            <a:picLocks noChangeAspect="1"/>
          </p:cNvPicPr>
          <p:nvPr/>
        </p:nvPicPr>
        <p:blipFill rotWithShape="1">
          <a:blip r:embed="rId2"/>
          <a:srcRect l="8581" t="587" r="8069" b="1"/>
          <a:stretch/>
        </p:blipFill>
        <p:spPr>
          <a:xfrm rot="10800000">
            <a:off x="4382861" y="1769988"/>
            <a:ext cx="3289668" cy="3309218"/>
          </a:xfrm>
          <a:prstGeom prst="rect">
            <a:avLst/>
          </a:prstGeom>
        </p:spPr>
      </p:pic>
      <p:sp>
        <p:nvSpPr>
          <p:cNvPr id="4" name="Rectangle 3"/>
          <p:cNvSpPr/>
          <p:nvPr/>
        </p:nvSpPr>
        <p:spPr>
          <a:xfrm>
            <a:off x="8654760" y="2047298"/>
            <a:ext cx="2894984" cy="2554545"/>
          </a:xfrm>
          <a:prstGeom prst="rect">
            <a:avLst/>
          </a:prstGeom>
        </p:spPr>
        <p:txBody>
          <a:bodyPr wrap="square">
            <a:spAutoFit/>
          </a:bodyPr>
          <a:lstStyle/>
          <a:p>
            <a:pPr algn="ctr"/>
            <a:r>
              <a:rPr lang="en-US" sz="3200" dirty="0">
                <a:solidFill>
                  <a:srgbClr val="FFFF00"/>
                </a:solidFill>
              </a:rPr>
              <a:t>Lust of the flesh</a:t>
            </a:r>
          </a:p>
          <a:p>
            <a:pPr algn="ctr"/>
            <a:endParaRPr lang="en-US" sz="3200" dirty="0"/>
          </a:p>
          <a:p>
            <a:pPr algn="ctr"/>
            <a:r>
              <a:rPr lang="en-US" sz="3200" dirty="0"/>
              <a:t>Desire to do what the world does</a:t>
            </a:r>
          </a:p>
        </p:txBody>
      </p:sp>
      <p:sp>
        <p:nvSpPr>
          <p:cNvPr id="5" name="Rectangle 4"/>
          <p:cNvSpPr/>
          <p:nvPr/>
        </p:nvSpPr>
        <p:spPr>
          <a:xfrm>
            <a:off x="714678" y="2047298"/>
            <a:ext cx="2910266" cy="2554545"/>
          </a:xfrm>
          <a:prstGeom prst="rect">
            <a:avLst/>
          </a:prstGeom>
        </p:spPr>
        <p:txBody>
          <a:bodyPr wrap="square">
            <a:spAutoFit/>
          </a:bodyPr>
          <a:lstStyle/>
          <a:p>
            <a:pPr algn="ctr"/>
            <a:r>
              <a:rPr lang="en-US" sz="3200" dirty="0"/>
              <a:t> </a:t>
            </a:r>
            <a:r>
              <a:rPr lang="en-US" sz="3200" dirty="0">
                <a:solidFill>
                  <a:srgbClr val="FFFF00"/>
                </a:solidFill>
              </a:rPr>
              <a:t>Lust of the eyes</a:t>
            </a:r>
          </a:p>
          <a:p>
            <a:pPr algn="ctr"/>
            <a:endParaRPr lang="en-US" sz="3200" dirty="0"/>
          </a:p>
          <a:p>
            <a:pPr algn="ctr"/>
            <a:r>
              <a:rPr lang="en-US" sz="3200" dirty="0"/>
              <a:t>Desire to have all the world offers</a:t>
            </a:r>
          </a:p>
        </p:txBody>
      </p:sp>
      <p:sp>
        <p:nvSpPr>
          <p:cNvPr id="6" name="Rectangle 5"/>
          <p:cNvSpPr/>
          <p:nvPr/>
        </p:nvSpPr>
        <p:spPr>
          <a:xfrm>
            <a:off x="2087067" y="4795897"/>
            <a:ext cx="7881257" cy="2062103"/>
          </a:xfrm>
          <a:prstGeom prst="rect">
            <a:avLst/>
          </a:prstGeom>
        </p:spPr>
        <p:txBody>
          <a:bodyPr wrap="square">
            <a:spAutoFit/>
          </a:bodyPr>
          <a:lstStyle/>
          <a:p>
            <a:pPr algn="ctr"/>
            <a:r>
              <a:rPr lang="en-US" sz="3200" dirty="0">
                <a:solidFill>
                  <a:srgbClr val="FFFF00"/>
                </a:solidFill>
              </a:rPr>
              <a:t>Pride of life</a:t>
            </a:r>
          </a:p>
          <a:p>
            <a:pPr algn="ctr"/>
            <a:endParaRPr lang="en-US" sz="3200" dirty="0"/>
          </a:p>
          <a:p>
            <a:pPr algn="ctr"/>
            <a:r>
              <a:rPr lang="en-US" sz="3200" dirty="0"/>
              <a:t>Desire for the world’s approval rather </a:t>
            </a:r>
          </a:p>
          <a:p>
            <a:pPr algn="ctr"/>
            <a:r>
              <a:rPr lang="en-US" sz="3200" dirty="0"/>
              <a:t>then the approval of God</a:t>
            </a:r>
          </a:p>
        </p:txBody>
      </p:sp>
      <p:sp>
        <p:nvSpPr>
          <p:cNvPr id="7" name="Rectangle 6"/>
          <p:cNvSpPr/>
          <p:nvPr/>
        </p:nvSpPr>
        <p:spPr>
          <a:xfrm>
            <a:off x="4841151" y="2280665"/>
            <a:ext cx="2373086" cy="584775"/>
          </a:xfrm>
          <a:prstGeom prst="rect">
            <a:avLst/>
          </a:prstGeom>
        </p:spPr>
        <p:txBody>
          <a:bodyPr wrap="square">
            <a:spAutoFit/>
          </a:bodyPr>
          <a:lstStyle/>
          <a:p>
            <a:pPr algn="ctr"/>
            <a:r>
              <a:rPr lang="en-US" sz="3200" i="1" dirty="0">
                <a:effectLst>
                  <a:glow rad="101600">
                    <a:schemeClr val="bg1">
                      <a:alpha val="60000"/>
                    </a:schemeClr>
                  </a:glow>
                </a:effectLst>
              </a:rPr>
              <a:t> 1 John 2:16</a:t>
            </a:r>
          </a:p>
        </p:txBody>
      </p:sp>
      <p:pic>
        <p:nvPicPr>
          <p:cNvPr id="8" name="Picture 7"/>
          <p:cNvPicPr>
            <a:picLocks noChangeAspect="1"/>
          </p:cNvPicPr>
          <p:nvPr/>
        </p:nvPicPr>
        <p:blipFill>
          <a:blip r:embed="rId3"/>
          <a:stretch>
            <a:fillRect/>
          </a:stretch>
        </p:blipFill>
        <p:spPr>
          <a:xfrm>
            <a:off x="279493" y="4795897"/>
            <a:ext cx="1970314" cy="1970314"/>
          </a:xfrm>
          <a:prstGeom prst="rect">
            <a:avLst/>
          </a:prstGeom>
        </p:spPr>
      </p:pic>
    </p:spTree>
    <p:extLst>
      <p:ext uri="{BB962C8B-B14F-4D97-AF65-F5344CB8AC3E}">
        <p14:creationId xmlns:p14="http://schemas.microsoft.com/office/powerpoint/2010/main" val="8277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30287" y="-32657"/>
            <a:ext cx="6618514" cy="7015625"/>
          </a:xfrm>
          <a:prstGeom prst="rect">
            <a:avLst/>
          </a:prstGeom>
        </p:spPr>
      </p:pic>
      <p:sp>
        <p:nvSpPr>
          <p:cNvPr id="2" name="Rectangle 1"/>
          <p:cNvSpPr/>
          <p:nvPr/>
        </p:nvSpPr>
        <p:spPr>
          <a:xfrm>
            <a:off x="3875315" y="612833"/>
            <a:ext cx="4800600" cy="2862322"/>
          </a:xfrm>
          <a:prstGeom prst="rect">
            <a:avLst/>
          </a:prstGeom>
        </p:spPr>
        <p:txBody>
          <a:bodyPr wrap="square">
            <a:spAutoFit/>
          </a:bodyPr>
          <a:lstStyle/>
          <a:p>
            <a:pPr algn="ctr"/>
            <a:r>
              <a:rPr lang="en-US" sz="3600" i="1" dirty="0">
                <a:effectLst>
                  <a:glow rad="101600">
                    <a:schemeClr val="bg1">
                      <a:alpha val="60000"/>
                    </a:schemeClr>
                  </a:glow>
                </a:effectLst>
              </a:rPr>
              <a:t> (1 John 5:19) </a:t>
            </a:r>
          </a:p>
          <a:p>
            <a:pPr algn="ctr"/>
            <a:r>
              <a:rPr lang="en-US" sz="3600" i="1" dirty="0">
                <a:effectLst>
                  <a:glow rad="101600">
                    <a:schemeClr val="bg1">
                      <a:alpha val="60000"/>
                    </a:schemeClr>
                  </a:glow>
                </a:effectLst>
              </a:rPr>
              <a:t>“And we know that we are of God, and the whole world </a:t>
            </a:r>
            <a:r>
              <a:rPr lang="en-US" sz="3600" i="1" dirty="0" err="1">
                <a:effectLst>
                  <a:glow rad="101600">
                    <a:schemeClr val="bg1">
                      <a:alpha val="60000"/>
                    </a:schemeClr>
                  </a:glow>
                </a:effectLst>
              </a:rPr>
              <a:t>lieth</a:t>
            </a:r>
            <a:r>
              <a:rPr lang="en-US" sz="3600" i="1" dirty="0">
                <a:effectLst>
                  <a:glow rad="101600">
                    <a:schemeClr val="bg1">
                      <a:alpha val="60000"/>
                    </a:schemeClr>
                  </a:glow>
                </a:effectLst>
              </a:rPr>
              <a:t> in wickedness.”</a:t>
            </a:r>
          </a:p>
        </p:txBody>
      </p:sp>
    </p:spTree>
    <p:extLst>
      <p:ext uri="{BB962C8B-B14F-4D97-AF65-F5344CB8AC3E}">
        <p14:creationId xmlns:p14="http://schemas.microsoft.com/office/powerpoint/2010/main" val="426874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57750" y="95066"/>
            <a:ext cx="7334250" cy="6740307"/>
          </a:xfrm>
          <a:prstGeom prst="rect">
            <a:avLst/>
          </a:prstGeom>
        </p:spPr>
        <p:txBody>
          <a:bodyPr wrap="square">
            <a:spAutoFit/>
          </a:bodyPr>
          <a:lstStyle/>
          <a:p>
            <a:pPr algn="ctr"/>
            <a:r>
              <a:rPr lang="en-US" sz="2700" i="1" dirty="0"/>
              <a:t>“That which was from the beginning, which we have heard, which we have seen with our eyes, which we have looked upon, and our hands have handled, of the Word of life; For the life was manifested, and we have seen it, and bear witness, and shew unto you that eternal life, which was with the Father, and was manifested unto us. That which we have seen and heard declare we unto you, that ye also may have </a:t>
            </a:r>
            <a:r>
              <a:rPr lang="en-US" sz="2700" i="1" dirty="0">
                <a:solidFill>
                  <a:srgbClr val="FFFF00"/>
                </a:solidFill>
              </a:rPr>
              <a:t>fellowship</a:t>
            </a:r>
            <a:r>
              <a:rPr lang="en-US" sz="2700" i="1" dirty="0"/>
              <a:t> with us: and truly our </a:t>
            </a:r>
            <a:r>
              <a:rPr lang="en-US" sz="2700" i="1" dirty="0">
                <a:solidFill>
                  <a:srgbClr val="FFFF00"/>
                </a:solidFill>
              </a:rPr>
              <a:t>fellowship</a:t>
            </a:r>
            <a:r>
              <a:rPr lang="en-US" sz="2700" i="1" dirty="0"/>
              <a:t> is with the Father, and with his Son Jesus Christ. And these things write we unto you, that your joy may be full. This then is the message which we have heard of him, and declare unto you, that God is </a:t>
            </a:r>
            <a:r>
              <a:rPr lang="en-US" sz="2700" i="1" u="sng" dirty="0"/>
              <a:t>light</a:t>
            </a:r>
            <a:r>
              <a:rPr lang="en-US" sz="2700" i="1" dirty="0"/>
              <a:t>, and in him is no </a:t>
            </a:r>
            <a:r>
              <a:rPr lang="en-US" sz="2700" i="1" u="sng" dirty="0"/>
              <a:t>darkness</a:t>
            </a:r>
            <a:r>
              <a:rPr lang="en-US" sz="2700" i="1" dirty="0"/>
              <a:t> at all. If we say that we have </a:t>
            </a:r>
            <a:r>
              <a:rPr lang="en-US" sz="2700" i="1" dirty="0">
                <a:solidFill>
                  <a:srgbClr val="FFFF00"/>
                </a:solidFill>
              </a:rPr>
              <a:t>fellowship</a:t>
            </a:r>
            <a:r>
              <a:rPr lang="en-US" sz="2700" i="1" dirty="0"/>
              <a:t> with him, and walk in </a:t>
            </a:r>
            <a:r>
              <a:rPr lang="en-US" sz="2700" i="1" u="sng" dirty="0"/>
              <a:t>darkness</a:t>
            </a:r>
            <a:r>
              <a:rPr lang="en-US" sz="2700" i="1" dirty="0"/>
              <a:t>, we lie, and do not the truth.”</a:t>
            </a:r>
          </a:p>
        </p:txBody>
      </p:sp>
      <p:pic>
        <p:nvPicPr>
          <p:cNvPr id="4" name="Picture 3"/>
          <p:cNvPicPr>
            <a:picLocks noChangeAspect="1"/>
          </p:cNvPicPr>
          <p:nvPr/>
        </p:nvPicPr>
        <p:blipFill>
          <a:blip r:embed="rId2"/>
          <a:stretch>
            <a:fillRect/>
          </a:stretch>
        </p:blipFill>
        <p:spPr>
          <a:xfrm>
            <a:off x="0" y="-78611"/>
            <a:ext cx="4857750" cy="7143750"/>
          </a:xfrm>
          <a:prstGeom prst="rect">
            <a:avLst/>
          </a:prstGeom>
        </p:spPr>
      </p:pic>
    </p:spTree>
    <p:extLst>
      <p:ext uri="{BB962C8B-B14F-4D97-AF65-F5344CB8AC3E}">
        <p14:creationId xmlns:p14="http://schemas.microsoft.com/office/powerpoint/2010/main" val="40451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191"/>
            <a:ext cx="12192000" cy="1325563"/>
          </a:xfrm>
        </p:spPr>
        <p:txBody>
          <a:bodyPr/>
          <a:lstStyle/>
          <a:p>
            <a:pPr algn="ctr"/>
            <a:r>
              <a:rPr lang="en-US" dirty="0">
                <a:solidFill>
                  <a:srgbClr val="FFFF00"/>
                </a:solidFill>
              </a:rPr>
              <a:t>The Key to Fellowship with </a:t>
            </a:r>
            <a:br>
              <a:rPr lang="en-US" dirty="0">
                <a:solidFill>
                  <a:srgbClr val="FFFF00"/>
                </a:solidFill>
              </a:rPr>
            </a:br>
            <a:r>
              <a:rPr lang="en-US" dirty="0">
                <a:solidFill>
                  <a:srgbClr val="FFFF00"/>
                </a:solidFill>
              </a:rPr>
              <a:t>God is Walking in the Light </a:t>
            </a:r>
          </a:p>
        </p:txBody>
      </p:sp>
      <p:pic>
        <p:nvPicPr>
          <p:cNvPr id="4" name="Picture 3"/>
          <p:cNvPicPr>
            <a:picLocks noChangeAspect="1"/>
          </p:cNvPicPr>
          <p:nvPr/>
        </p:nvPicPr>
        <p:blipFill>
          <a:blip r:embed="rId2"/>
          <a:stretch>
            <a:fillRect/>
          </a:stretch>
        </p:blipFill>
        <p:spPr>
          <a:xfrm>
            <a:off x="2351462" y="1709766"/>
            <a:ext cx="7706937" cy="5148234"/>
          </a:xfrm>
          <a:prstGeom prst="rect">
            <a:avLst/>
          </a:prstGeom>
        </p:spPr>
      </p:pic>
      <p:sp>
        <p:nvSpPr>
          <p:cNvPr id="5" name="Rectangle 4"/>
          <p:cNvSpPr/>
          <p:nvPr/>
        </p:nvSpPr>
        <p:spPr>
          <a:xfrm>
            <a:off x="2483334" y="2208635"/>
            <a:ext cx="7718139" cy="461665"/>
          </a:xfrm>
          <a:prstGeom prst="rect">
            <a:avLst/>
          </a:prstGeom>
        </p:spPr>
        <p:txBody>
          <a:bodyPr wrap="none">
            <a:spAutoFit/>
          </a:bodyPr>
          <a:lstStyle/>
          <a:p>
            <a:r>
              <a:rPr lang="en-US" sz="2400" i="1" dirty="0">
                <a:effectLst>
                  <a:glow rad="101600">
                    <a:schemeClr val="bg1">
                      <a:alpha val="60000"/>
                    </a:schemeClr>
                  </a:glow>
                </a:effectLst>
              </a:rPr>
              <a:t>“Thy word is a lamp unto my feet, and a light unto my path.”</a:t>
            </a:r>
          </a:p>
        </p:txBody>
      </p:sp>
      <p:sp>
        <p:nvSpPr>
          <p:cNvPr id="6" name="Rectangle 5"/>
          <p:cNvSpPr/>
          <p:nvPr/>
        </p:nvSpPr>
        <p:spPr>
          <a:xfrm>
            <a:off x="1961680" y="1588260"/>
            <a:ext cx="8761445" cy="5391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340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46028"/>
            <a:ext cx="12192000" cy="8122486"/>
          </a:xfrm>
          <a:prstGeom prst="rect">
            <a:avLst/>
          </a:prstGeom>
        </p:spPr>
      </p:pic>
      <p:sp>
        <p:nvSpPr>
          <p:cNvPr id="2" name="Title 1"/>
          <p:cNvSpPr>
            <a:spLocks noGrp="1"/>
          </p:cNvSpPr>
          <p:nvPr>
            <p:ph type="title"/>
          </p:nvPr>
        </p:nvSpPr>
        <p:spPr>
          <a:xfrm>
            <a:off x="0" y="-362661"/>
            <a:ext cx="12192000" cy="2993895"/>
          </a:xfrm>
        </p:spPr>
        <p:txBody>
          <a:bodyPr>
            <a:normAutofit/>
          </a:bodyPr>
          <a:lstStyle/>
          <a:p>
            <a:pPr algn="ctr"/>
            <a:r>
              <a:rPr lang="en-US" i="1" dirty="0">
                <a:effectLst>
                  <a:glow rad="101600">
                    <a:schemeClr val="bg1">
                      <a:alpha val="60000"/>
                    </a:schemeClr>
                  </a:glow>
                </a:effectLst>
              </a:rPr>
              <a:t>“God is light, and in him is no darkness at all.”</a:t>
            </a:r>
          </a:p>
        </p:txBody>
      </p:sp>
    </p:spTree>
    <p:extLst>
      <p:ext uri="{BB962C8B-B14F-4D97-AF65-F5344CB8AC3E}">
        <p14:creationId xmlns:p14="http://schemas.microsoft.com/office/powerpoint/2010/main" val="1354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1175" y="0"/>
            <a:ext cx="10982131" cy="6896778"/>
          </a:xfrm>
          <a:prstGeom prst="rect">
            <a:avLst/>
          </a:prstGeom>
        </p:spPr>
      </p:pic>
    </p:spTree>
    <p:extLst>
      <p:ext uri="{BB962C8B-B14F-4D97-AF65-F5344CB8AC3E}">
        <p14:creationId xmlns:p14="http://schemas.microsoft.com/office/powerpoint/2010/main" val="177558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063"/>
            <a:ext cx="12055151" cy="2853936"/>
          </a:xfrm>
        </p:spPr>
        <p:txBody>
          <a:bodyPr>
            <a:normAutofit/>
          </a:bodyPr>
          <a:lstStyle/>
          <a:p>
            <a:pPr algn="ctr"/>
            <a:r>
              <a:rPr lang="en-US" sz="4000" i="1" dirty="0"/>
              <a:t>(1 Peter 2:21) </a:t>
            </a:r>
            <a:br>
              <a:rPr lang="en-US" sz="4000" i="1" dirty="0"/>
            </a:br>
            <a:r>
              <a:rPr lang="en-US" sz="4000" i="1" dirty="0"/>
              <a:t>“For even hereunto were ye called: because Christ also suffered for us, leaving us an example, that ye </a:t>
            </a:r>
            <a:br>
              <a:rPr lang="en-US" sz="4000" i="1" dirty="0"/>
            </a:br>
            <a:r>
              <a:rPr lang="en-US" sz="4000" i="1" dirty="0"/>
              <a:t>should follow his steps.”</a:t>
            </a:r>
          </a:p>
        </p:txBody>
      </p:sp>
      <p:pic>
        <p:nvPicPr>
          <p:cNvPr id="3" name="Picture 2"/>
          <p:cNvPicPr>
            <a:picLocks noChangeAspect="1"/>
          </p:cNvPicPr>
          <p:nvPr/>
        </p:nvPicPr>
        <p:blipFill>
          <a:blip r:embed="rId2"/>
          <a:stretch>
            <a:fillRect/>
          </a:stretch>
        </p:blipFill>
        <p:spPr>
          <a:xfrm>
            <a:off x="3094653" y="2719873"/>
            <a:ext cx="5654351" cy="4240763"/>
          </a:xfrm>
          <a:prstGeom prst="rect">
            <a:avLst/>
          </a:prstGeom>
        </p:spPr>
      </p:pic>
    </p:spTree>
    <p:extLst>
      <p:ext uri="{BB962C8B-B14F-4D97-AF65-F5344CB8AC3E}">
        <p14:creationId xmlns:p14="http://schemas.microsoft.com/office/powerpoint/2010/main" val="400167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434" b="16587"/>
          <a:stretch/>
        </p:blipFill>
        <p:spPr>
          <a:xfrm>
            <a:off x="3172622" y="480960"/>
            <a:ext cx="5386744" cy="5789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4193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28" b="6582"/>
          <a:stretch/>
        </p:blipFill>
        <p:spPr>
          <a:xfrm>
            <a:off x="320562" y="0"/>
            <a:ext cx="10843983" cy="6858000"/>
          </a:xfrm>
          <a:prstGeom prst="rect">
            <a:avLst/>
          </a:prstGeom>
        </p:spPr>
      </p:pic>
    </p:spTree>
    <p:extLst>
      <p:ext uri="{BB962C8B-B14F-4D97-AF65-F5344CB8AC3E}">
        <p14:creationId xmlns:p14="http://schemas.microsoft.com/office/powerpoint/2010/main" val="123655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09" y="2352545"/>
            <a:ext cx="11223172" cy="1325563"/>
          </a:xfrm>
        </p:spPr>
        <p:txBody>
          <a:bodyPr>
            <a:normAutofit fontScale="90000"/>
          </a:bodyPr>
          <a:lstStyle/>
          <a:p>
            <a:pPr algn="ctr"/>
            <a:r>
              <a:rPr lang="en-US" b="1" dirty="0">
                <a:solidFill>
                  <a:srgbClr val="FFFF00"/>
                </a:solidFill>
              </a:rPr>
              <a:t>We are to walk (live) as Christ lived </a:t>
            </a:r>
            <a:r>
              <a:rPr lang="en-US" b="1" i="1" dirty="0">
                <a:solidFill>
                  <a:srgbClr val="FFFF00"/>
                </a:solidFill>
              </a:rPr>
              <a:t>– (1 John 2:3-6) </a:t>
            </a:r>
            <a:br>
              <a:rPr lang="en-US" i="1" dirty="0"/>
            </a:br>
            <a:br>
              <a:rPr lang="en-US" i="1" dirty="0"/>
            </a:br>
            <a:r>
              <a:rPr lang="en-US" i="1" dirty="0"/>
              <a:t>“And hereby we do know that we know him, if we keep his commandments. He that </a:t>
            </a:r>
            <a:r>
              <a:rPr lang="en-US" i="1" dirty="0" err="1"/>
              <a:t>saith</a:t>
            </a:r>
            <a:r>
              <a:rPr lang="en-US" i="1" dirty="0"/>
              <a:t>, I know him, and </a:t>
            </a:r>
            <a:r>
              <a:rPr lang="en-US" i="1" dirty="0" err="1"/>
              <a:t>keepeth</a:t>
            </a:r>
            <a:r>
              <a:rPr lang="en-US" i="1" dirty="0"/>
              <a:t> not his commandments, is a liar, and the truth is not in him. But whoso </a:t>
            </a:r>
            <a:r>
              <a:rPr lang="en-US" i="1" dirty="0" err="1"/>
              <a:t>keepeth</a:t>
            </a:r>
            <a:r>
              <a:rPr lang="en-US" i="1" dirty="0"/>
              <a:t> his word, in him verily is the love of God perfected: hereby know we that we are in him. He that </a:t>
            </a:r>
            <a:r>
              <a:rPr lang="en-US" i="1" dirty="0" err="1"/>
              <a:t>saith</a:t>
            </a:r>
            <a:r>
              <a:rPr lang="en-US" i="1" dirty="0"/>
              <a:t> he </a:t>
            </a:r>
            <a:r>
              <a:rPr lang="en-US" i="1" dirty="0" err="1"/>
              <a:t>abideth</a:t>
            </a:r>
            <a:r>
              <a:rPr lang="en-US" i="1" dirty="0"/>
              <a:t> in him ought himself also so to walk, even as he walked.”</a:t>
            </a:r>
          </a:p>
        </p:txBody>
      </p:sp>
    </p:spTree>
    <p:extLst>
      <p:ext uri="{BB962C8B-B14F-4D97-AF65-F5344CB8AC3E}">
        <p14:creationId xmlns:p14="http://schemas.microsoft.com/office/powerpoint/2010/main" val="32351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230401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155" y="1635969"/>
            <a:ext cx="12101804" cy="5016758"/>
          </a:xfrm>
          <a:prstGeom prst="rect">
            <a:avLst/>
          </a:prstGeom>
        </p:spPr>
        <p:txBody>
          <a:bodyPr wrap="square">
            <a:spAutoFit/>
          </a:bodyPr>
          <a:lstStyle/>
          <a:p>
            <a:pPr algn="ctr"/>
            <a:r>
              <a:rPr lang="en-US" sz="3200" i="1" dirty="0"/>
              <a:t>(Ephesians 5:8-14) </a:t>
            </a:r>
          </a:p>
          <a:p>
            <a:pPr algn="ctr"/>
            <a:r>
              <a:rPr lang="en-US" sz="3200" i="1" dirty="0"/>
              <a:t>“For ye were sometimes </a:t>
            </a:r>
            <a:r>
              <a:rPr lang="en-US" sz="3200" i="1" dirty="0">
                <a:solidFill>
                  <a:srgbClr val="FFFF00"/>
                </a:solidFill>
              </a:rPr>
              <a:t>darkness</a:t>
            </a:r>
            <a:r>
              <a:rPr lang="en-US" sz="3200" i="1" dirty="0"/>
              <a:t>, but now are ye light in the Lord: walk as </a:t>
            </a:r>
            <a:r>
              <a:rPr lang="en-US" sz="3200" i="1" dirty="0">
                <a:solidFill>
                  <a:srgbClr val="FFFF00"/>
                </a:solidFill>
              </a:rPr>
              <a:t>children of light</a:t>
            </a:r>
            <a:r>
              <a:rPr lang="en-US" sz="3200" i="1" dirty="0"/>
              <a:t>: (For the fruit of the Spirit is in all goodness and righteousness and truth;) Proving what is acceptable unto the Lord. And have no </a:t>
            </a:r>
            <a:r>
              <a:rPr lang="en-US" sz="3200" i="1" dirty="0">
                <a:solidFill>
                  <a:srgbClr val="FFFF00"/>
                </a:solidFill>
              </a:rPr>
              <a:t>fellowship</a:t>
            </a:r>
            <a:r>
              <a:rPr lang="en-US" sz="3200" i="1" dirty="0"/>
              <a:t> with the unfruitful works of </a:t>
            </a:r>
            <a:r>
              <a:rPr lang="en-US" sz="3200" i="1" dirty="0">
                <a:solidFill>
                  <a:srgbClr val="FFFF00"/>
                </a:solidFill>
              </a:rPr>
              <a:t>darkness</a:t>
            </a:r>
            <a:r>
              <a:rPr lang="en-US" sz="3200" i="1" dirty="0"/>
              <a:t>, but rather reprove them. For it is a shame even to speak of those things which are done of them in secret. But all things that are reproved are made manifest by the </a:t>
            </a:r>
            <a:r>
              <a:rPr lang="en-US" sz="3200" i="1" dirty="0">
                <a:solidFill>
                  <a:srgbClr val="FFFF00"/>
                </a:solidFill>
              </a:rPr>
              <a:t>light</a:t>
            </a:r>
            <a:r>
              <a:rPr lang="en-US" sz="3200" i="1" dirty="0"/>
              <a:t>: for whatsoever doth make manifest is </a:t>
            </a:r>
            <a:r>
              <a:rPr lang="en-US" sz="3200" i="1" dirty="0">
                <a:solidFill>
                  <a:srgbClr val="FFFF00"/>
                </a:solidFill>
              </a:rPr>
              <a:t>light</a:t>
            </a:r>
            <a:r>
              <a:rPr lang="en-US" sz="3200" i="1" dirty="0"/>
              <a:t>. Wherefore he </a:t>
            </a:r>
            <a:r>
              <a:rPr lang="en-US" sz="3200" i="1" dirty="0" err="1"/>
              <a:t>saith</a:t>
            </a:r>
            <a:r>
              <a:rPr lang="en-US" sz="3200" i="1" dirty="0"/>
              <a:t>, Awake thou that </a:t>
            </a:r>
            <a:r>
              <a:rPr lang="en-US" sz="3200" i="1" dirty="0" err="1"/>
              <a:t>sleepest</a:t>
            </a:r>
            <a:r>
              <a:rPr lang="en-US" sz="3200" i="1" dirty="0"/>
              <a:t>, and arise from the dead, and Christ shall give thee </a:t>
            </a:r>
            <a:r>
              <a:rPr lang="en-US" sz="3200" i="1" dirty="0">
                <a:solidFill>
                  <a:srgbClr val="FFFF00"/>
                </a:solidFill>
              </a:rPr>
              <a:t>light</a:t>
            </a:r>
            <a:r>
              <a:rPr lang="en-US" sz="3200" i="1" dirty="0"/>
              <a:t>.”</a:t>
            </a:r>
          </a:p>
        </p:txBody>
      </p:sp>
      <p:pic>
        <p:nvPicPr>
          <p:cNvPr id="3" name="Picture 2"/>
          <p:cNvPicPr>
            <a:picLocks noChangeAspect="1"/>
          </p:cNvPicPr>
          <p:nvPr/>
        </p:nvPicPr>
        <p:blipFill>
          <a:blip r:embed="rId2"/>
          <a:stretch>
            <a:fillRect/>
          </a:stretch>
        </p:blipFill>
        <p:spPr>
          <a:xfrm>
            <a:off x="0" y="0"/>
            <a:ext cx="4475195" cy="1917941"/>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8350898" y="93306"/>
            <a:ext cx="3215950" cy="2060706"/>
          </a:xfrm>
          <a:prstGeom prst="rect">
            <a:avLst/>
          </a:prstGeom>
          <a:ln>
            <a:noFill/>
          </a:ln>
          <a:effectLst>
            <a:softEdge rad="112500"/>
          </a:effectLst>
        </p:spPr>
      </p:pic>
    </p:spTree>
    <p:extLst>
      <p:ext uri="{BB962C8B-B14F-4D97-AF65-F5344CB8AC3E}">
        <p14:creationId xmlns:p14="http://schemas.microsoft.com/office/powerpoint/2010/main" val="2621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0343" y="0"/>
            <a:ext cx="10245012" cy="6834082"/>
          </a:xfrm>
          <a:prstGeom prst="rect">
            <a:avLst/>
          </a:prstGeom>
        </p:spPr>
      </p:pic>
      <p:sp>
        <p:nvSpPr>
          <p:cNvPr id="3" name="Rectangle 2"/>
          <p:cNvSpPr/>
          <p:nvPr/>
        </p:nvSpPr>
        <p:spPr>
          <a:xfrm>
            <a:off x="1194318" y="2704619"/>
            <a:ext cx="10161037" cy="1754326"/>
          </a:xfrm>
          <a:prstGeom prst="rect">
            <a:avLst/>
          </a:prstGeom>
        </p:spPr>
        <p:txBody>
          <a:bodyPr wrap="square">
            <a:spAutoFit/>
          </a:bodyPr>
          <a:lstStyle/>
          <a:p>
            <a:pPr algn="ctr"/>
            <a:r>
              <a:rPr lang="en-US" sz="3600" i="1" dirty="0">
                <a:effectLst>
                  <a:glow rad="101600">
                    <a:schemeClr val="bg1">
                      <a:alpha val="60000"/>
                    </a:schemeClr>
                  </a:glow>
                </a:effectLst>
              </a:rPr>
              <a:t> “Ye are all the children of light, and the children of the day: we are not of the night, nor of darkness.” (1Thess. 5:5)</a:t>
            </a:r>
          </a:p>
        </p:txBody>
      </p:sp>
    </p:spTree>
    <p:extLst>
      <p:ext uri="{BB962C8B-B14F-4D97-AF65-F5344CB8AC3E}">
        <p14:creationId xmlns:p14="http://schemas.microsoft.com/office/powerpoint/2010/main" val="38602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2833" y="3107094"/>
            <a:ext cx="7397619" cy="654990"/>
          </a:xfrm>
        </p:spPr>
        <p:txBody>
          <a:bodyPr>
            <a:noAutofit/>
          </a:bodyPr>
          <a:lstStyle/>
          <a:p>
            <a:pPr algn="ctr"/>
            <a:r>
              <a:rPr lang="en-US" sz="3600" i="1" dirty="0"/>
              <a:t>“And this is the condemnation, that light is come into the world, and men loved </a:t>
            </a:r>
            <a:r>
              <a:rPr lang="en-US" sz="3600" i="1" dirty="0">
                <a:solidFill>
                  <a:srgbClr val="FFFF00"/>
                </a:solidFill>
              </a:rPr>
              <a:t>darkness</a:t>
            </a:r>
            <a:r>
              <a:rPr lang="en-US" sz="3600" i="1" dirty="0"/>
              <a:t> rather than light, because their deeds were evil…Walk while ye have the light, lest </a:t>
            </a:r>
            <a:r>
              <a:rPr lang="en-US" sz="3600" i="1" dirty="0">
                <a:solidFill>
                  <a:srgbClr val="FFFF00"/>
                </a:solidFill>
              </a:rPr>
              <a:t>darkness</a:t>
            </a:r>
            <a:r>
              <a:rPr lang="en-US" sz="3600" i="1" dirty="0"/>
              <a:t> come upon you: for he that </a:t>
            </a:r>
            <a:r>
              <a:rPr lang="en-US" sz="3600" i="1" dirty="0" err="1"/>
              <a:t>walketh</a:t>
            </a:r>
            <a:r>
              <a:rPr lang="en-US" sz="3600" i="1" dirty="0"/>
              <a:t> in darkness </a:t>
            </a:r>
            <a:r>
              <a:rPr lang="en-US" sz="3600" i="1" dirty="0" err="1"/>
              <a:t>knoweth</a:t>
            </a:r>
            <a:r>
              <a:rPr lang="en-US" sz="3600" i="1" dirty="0"/>
              <a:t> not whither he </a:t>
            </a:r>
            <a:r>
              <a:rPr lang="en-US" sz="3600" i="1" dirty="0" err="1"/>
              <a:t>goeth</a:t>
            </a:r>
            <a:r>
              <a:rPr lang="en-US" sz="3600" i="1" dirty="0"/>
              <a:t>…I am come a </a:t>
            </a:r>
            <a:r>
              <a:rPr lang="en-US" sz="3600" i="1" dirty="0">
                <a:solidFill>
                  <a:srgbClr val="FFFF00"/>
                </a:solidFill>
              </a:rPr>
              <a:t>light</a:t>
            </a:r>
            <a:r>
              <a:rPr lang="en-US" sz="3600" i="1" dirty="0"/>
              <a:t> into the world, that whosoever believeth on me </a:t>
            </a:r>
            <a:r>
              <a:rPr lang="en-US" sz="3600" i="1" u="sng" dirty="0"/>
              <a:t>should not</a:t>
            </a:r>
            <a:r>
              <a:rPr lang="en-US" sz="3600" i="1" dirty="0"/>
              <a:t> abide in </a:t>
            </a:r>
            <a:r>
              <a:rPr lang="en-US" sz="3600" i="1" dirty="0">
                <a:solidFill>
                  <a:srgbClr val="FFFF00"/>
                </a:solidFill>
              </a:rPr>
              <a:t>darkness</a:t>
            </a:r>
            <a:r>
              <a:rPr lang="en-US" sz="3600" i="1" dirty="0"/>
              <a:t>…But if thine eye be evil, thy whole body shall be full of </a:t>
            </a:r>
            <a:r>
              <a:rPr lang="en-US" sz="3600" i="1" dirty="0">
                <a:solidFill>
                  <a:srgbClr val="FFFF00"/>
                </a:solidFill>
              </a:rPr>
              <a:t>darkness</a:t>
            </a:r>
            <a:r>
              <a:rPr lang="en-US" sz="3600" i="1" dirty="0"/>
              <a:t>. If therefore the light that is in thee be </a:t>
            </a:r>
            <a:r>
              <a:rPr lang="en-US" sz="3600" i="1" dirty="0">
                <a:solidFill>
                  <a:srgbClr val="FFFF00"/>
                </a:solidFill>
              </a:rPr>
              <a:t>darkness</a:t>
            </a:r>
            <a:r>
              <a:rPr lang="en-US" sz="3600" i="1" dirty="0"/>
              <a:t>, how great is that </a:t>
            </a:r>
            <a:r>
              <a:rPr lang="en-US" sz="3600" i="1" dirty="0">
                <a:solidFill>
                  <a:srgbClr val="FFFF00"/>
                </a:solidFill>
              </a:rPr>
              <a:t>darkness</a:t>
            </a:r>
            <a:r>
              <a:rPr lang="en-US" sz="3600" i="1" dirty="0"/>
              <a:t>.”</a:t>
            </a:r>
          </a:p>
        </p:txBody>
      </p:sp>
      <p:pic>
        <p:nvPicPr>
          <p:cNvPr id="3" name="Picture 2"/>
          <p:cNvPicPr>
            <a:picLocks noChangeAspect="1"/>
          </p:cNvPicPr>
          <p:nvPr/>
        </p:nvPicPr>
        <p:blipFill>
          <a:blip r:embed="rId2"/>
          <a:stretch>
            <a:fillRect/>
          </a:stretch>
        </p:blipFill>
        <p:spPr>
          <a:xfrm>
            <a:off x="-65314" y="-653142"/>
            <a:ext cx="3881535" cy="7763070"/>
          </a:xfrm>
          <a:prstGeom prst="rect">
            <a:avLst/>
          </a:prstGeom>
          <a:ln>
            <a:noFill/>
          </a:ln>
          <a:effectLst>
            <a:softEdge rad="112500"/>
          </a:effectLst>
        </p:spPr>
      </p:pic>
    </p:spTree>
    <p:extLst>
      <p:ext uri="{BB962C8B-B14F-4D97-AF65-F5344CB8AC3E}">
        <p14:creationId xmlns:p14="http://schemas.microsoft.com/office/powerpoint/2010/main" val="399825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4324" y="1"/>
            <a:ext cx="8427675" cy="6771084"/>
          </a:xfrm>
          <a:prstGeom prst="rect">
            <a:avLst/>
          </a:prstGeom>
        </p:spPr>
        <p:txBody>
          <a:bodyPr wrap="square">
            <a:spAutoFit/>
          </a:bodyPr>
          <a:lstStyle/>
          <a:p>
            <a:pPr algn="ctr"/>
            <a:r>
              <a:rPr lang="en-US" sz="3100" i="1" dirty="0"/>
              <a:t>“In him was life; and the life was the </a:t>
            </a:r>
            <a:r>
              <a:rPr lang="en-US" sz="3100" i="1" dirty="0">
                <a:solidFill>
                  <a:srgbClr val="FFFF00"/>
                </a:solidFill>
              </a:rPr>
              <a:t>light</a:t>
            </a:r>
            <a:r>
              <a:rPr lang="en-US" sz="3100" i="1" dirty="0"/>
              <a:t> of men. And the </a:t>
            </a:r>
            <a:r>
              <a:rPr lang="en-US" sz="3100" i="1" dirty="0">
                <a:solidFill>
                  <a:srgbClr val="FFFF00"/>
                </a:solidFill>
              </a:rPr>
              <a:t>light</a:t>
            </a:r>
            <a:r>
              <a:rPr lang="en-US" sz="3100" i="1" dirty="0"/>
              <a:t> </a:t>
            </a:r>
            <a:r>
              <a:rPr lang="en-US" sz="3100" i="1" dirty="0" err="1"/>
              <a:t>shineth</a:t>
            </a:r>
            <a:r>
              <a:rPr lang="en-US" sz="3100" i="1" dirty="0"/>
              <a:t> in darkness; and the </a:t>
            </a:r>
            <a:r>
              <a:rPr lang="en-US" sz="3100" i="1" dirty="0">
                <a:solidFill>
                  <a:srgbClr val="FFFF00"/>
                </a:solidFill>
              </a:rPr>
              <a:t>darkness</a:t>
            </a:r>
            <a:r>
              <a:rPr lang="en-US" sz="3100" i="1" dirty="0"/>
              <a:t> comprehended it not. There was a man sent from God, whose name was John. The same came for a witness, to bear witness of the </a:t>
            </a:r>
            <a:r>
              <a:rPr lang="en-US" sz="3100" i="1" dirty="0">
                <a:solidFill>
                  <a:srgbClr val="FFFF00"/>
                </a:solidFill>
              </a:rPr>
              <a:t>Light</a:t>
            </a:r>
            <a:r>
              <a:rPr lang="en-US" sz="3100" i="1" dirty="0"/>
              <a:t>, that all men through him might believe. He was not that </a:t>
            </a:r>
            <a:r>
              <a:rPr lang="en-US" sz="3100" i="1" dirty="0">
                <a:solidFill>
                  <a:srgbClr val="FFFF00"/>
                </a:solidFill>
              </a:rPr>
              <a:t>Light</a:t>
            </a:r>
            <a:r>
              <a:rPr lang="en-US" sz="3100" i="1" dirty="0"/>
              <a:t>, but was sent to bear witness of that </a:t>
            </a:r>
            <a:r>
              <a:rPr lang="en-US" sz="3100" i="1" dirty="0">
                <a:solidFill>
                  <a:srgbClr val="FFFF00"/>
                </a:solidFill>
              </a:rPr>
              <a:t>Light</a:t>
            </a:r>
            <a:r>
              <a:rPr lang="en-US" sz="3100" i="1" dirty="0"/>
              <a:t>. That was the true </a:t>
            </a:r>
            <a:r>
              <a:rPr lang="en-US" sz="3100" i="1" dirty="0">
                <a:solidFill>
                  <a:srgbClr val="FFFF00"/>
                </a:solidFill>
              </a:rPr>
              <a:t>Light</a:t>
            </a:r>
            <a:r>
              <a:rPr lang="en-US" sz="3100" i="1" dirty="0"/>
              <a:t>, which </a:t>
            </a:r>
            <a:r>
              <a:rPr lang="en-US" sz="3100" i="1" dirty="0" err="1">
                <a:solidFill>
                  <a:srgbClr val="FFFF00"/>
                </a:solidFill>
              </a:rPr>
              <a:t>lighteth</a:t>
            </a:r>
            <a:r>
              <a:rPr lang="en-US" sz="3100" i="1" dirty="0"/>
              <a:t> every man that cometh into the world. He was in the world, and the world was made by him, and the world knew him not. He came unto his own, and his own received him not. But as many as received him, to them gave he power to become the sons of God, even to them that believe on his name.”</a:t>
            </a:r>
          </a:p>
        </p:txBody>
      </p:sp>
      <p:pic>
        <p:nvPicPr>
          <p:cNvPr id="3" name="Picture 2"/>
          <p:cNvPicPr>
            <a:picLocks noChangeAspect="1"/>
          </p:cNvPicPr>
          <p:nvPr/>
        </p:nvPicPr>
        <p:blipFill>
          <a:blip r:embed="rId2"/>
          <a:stretch>
            <a:fillRect/>
          </a:stretch>
        </p:blipFill>
        <p:spPr>
          <a:xfrm>
            <a:off x="-119165" y="-685755"/>
            <a:ext cx="3883489" cy="7760881"/>
          </a:xfrm>
          <a:prstGeom prst="rect">
            <a:avLst/>
          </a:prstGeom>
        </p:spPr>
      </p:pic>
    </p:spTree>
    <p:extLst>
      <p:ext uri="{BB962C8B-B14F-4D97-AF65-F5344CB8AC3E}">
        <p14:creationId xmlns:p14="http://schemas.microsoft.com/office/powerpoint/2010/main" val="743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28" y="365125"/>
            <a:ext cx="7108371" cy="6147642"/>
          </a:xfrm>
        </p:spPr>
        <p:txBody>
          <a:bodyPr>
            <a:normAutofit/>
          </a:bodyPr>
          <a:lstStyle/>
          <a:p>
            <a:pPr algn="ctr"/>
            <a:r>
              <a:rPr lang="en-US" i="1" dirty="0"/>
              <a:t>(2 Corinthians 4:3-4) </a:t>
            </a:r>
            <a:br>
              <a:rPr lang="en-US" i="1" dirty="0"/>
            </a:br>
            <a:r>
              <a:rPr lang="en-US" i="1" dirty="0"/>
              <a:t>“But if our gospel be hid, it is hid to them that are lost: In whom the god of this world hath </a:t>
            </a:r>
            <a:r>
              <a:rPr lang="en-US" i="1" dirty="0">
                <a:solidFill>
                  <a:srgbClr val="FFFF00"/>
                </a:solidFill>
              </a:rPr>
              <a:t>blinded the minds </a:t>
            </a:r>
            <a:r>
              <a:rPr lang="en-US" i="1" dirty="0"/>
              <a:t>of them which believe not, lest the </a:t>
            </a:r>
            <a:r>
              <a:rPr lang="en-US" i="1" dirty="0">
                <a:solidFill>
                  <a:srgbClr val="FFFF00"/>
                </a:solidFill>
              </a:rPr>
              <a:t>light</a:t>
            </a:r>
            <a:r>
              <a:rPr lang="en-US" i="1" dirty="0"/>
              <a:t> of the glorious gospel of Christ, who is the image of God, should shine unto them.”</a:t>
            </a:r>
          </a:p>
        </p:txBody>
      </p:sp>
      <p:pic>
        <p:nvPicPr>
          <p:cNvPr id="3" name="Picture 2"/>
          <p:cNvPicPr>
            <a:picLocks noChangeAspect="1"/>
          </p:cNvPicPr>
          <p:nvPr/>
        </p:nvPicPr>
        <p:blipFill>
          <a:blip r:embed="rId2"/>
          <a:stretch>
            <a:fillRect/>
          </a:stretch>
        </p:blipFill>
        <p:spPr>
          <a:xfrm>
            <a:off x="-72511" y="-563409"/>
            <a:ext cx="3883489" cy="7760881"/>
          </a:xfrm>
          <a:prstGeom prst="rect">
            <a:avLst/>
          </a:prstGeom>
        </p:spPr>
      </p:pic>
    </p:spTree>
    <p:extLst>
      <p:ext uri="{BB962C8B-B14F-4D97-AF65-F5344CB8AC3E}">
        <p14:creationId xmlns:p14="http://schemas.microsoft.com/office/powerpoint/2010/main" val="184195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1396" y="0"/>
            <a:ext cx="7361854" cy="6864224"/>
          </a:xfrm>
          <a:prstGeom prst="rect">
            <a:avLst/>
          </a:prstGeom>
        </p:spPr>
      </p:pic>
      <p:pic>
        <p:nvPicPr>
          <p:cNvPr id="4" name="Picture 3"/>
          <p:cNvPicPr>
            <a:picLocks noChangeAspect="1"/>
          </p:cNvPicPr>
          <p:nvPr/>
        </p:nvPicPr>
        <p:blipFill>
          <a:blip r:embed="rId3"/>
          <a:stretch>
            <a:fillRect/>
          </a:stretch>
        </p:blipFill>
        <p:spPr>
          <a:xfrm>
            <a:off x="5187821" y="4975334"/>
            <a:ext cx="4348066" cy="2087071"/>
          </a:xfrm>
          <a:prstGeom prst="ellipse">
            <a:avLst/>
          </a:prstGeom>
          <a:ln>
            <a:noFill/>
          </a:ln>
          <a:effectLst>
            <a:softEdge rad="112500"/>
          </a:effectLst>
        </p:spPr>
      </p:pic>
    </p:spTree>
    <p:extLst>
      <p:ext uri="{BB962C8B-B14F-4D97-AF65-F5344CB8AC3E}">
        <p14:creationId xmlns:p14="http://schemas.microsoft.com/office/powerpoint/2010/main" val="74790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824" y="281150"/>
            <a:ext cx="8161176" cy="1325563"/>
          </a:xfrm>
        </p:spPr>
        <p:txBody>
          <a:bodyPr>
            <a:noAutofit/>
          </a:bodyPr>
          <a:lstStyle/>
          <a:p>
            <a:pPr algn="ctr"/>
            <a:r>
              <a:rPr lang="en-US" sz="3200" i="1" dirty="0"/>
              <a:t>“As long as I am in the world, I am the </a:t>
            </a:r>
            <a:r>
              <a:rPr lang="en-US" sz="3200" i="1" dirty="0">
                <a:solidFill>
                  <a:srgbClr val="FFFF00"/>
                </a:solidFill>
              </a:rPr>
              <a:t>light</a:t>
            </a:r>
            <a:r>
              <a:rPr lang="en-US" sz="3200" i="1" dirty="0"/>
              <a:t> of the world…Ye are the </a:t>
            </a:r>
            <a:r>
              <a:rPr lang="en-US" sz="3200" i="1" dirty="0">
                <a:solidFill>
                  <a:srgbClr val="FFFF00"/>
                </a:solidFill>
              </a:rPr>
              <a:t>light</a:t>
            </a:r>
            <a:r>
              <a:rPr lang="en-US" sz="3200" i="1" dirty="0"/>
              <a:t> of the world. A city that is set on an hill cannot be hid.”</a:t>
            </a:r>
            <a:br>
              <a:rPr lang="en-US" sz="3200" i="1" dirty="0"/>
            </a:br>
            <a:endParaRPr lang="en-US" sz="3200" i="1" dirty="0"/>
          </a:p>
        </p:txBody>
      </p:sp>
      <p:sp>
        <p:nvSpPr>
          <p:cNvPr id="3" name="Content Placeholder 2"/>
          <p:cNvSpPr>
            <a:spLocks noGrp="1"/>
          </p:cNvSpPr>
          <p:nvPr>
            <p:ph idx="1"/>
          </p:nvPr>
        </p:nvSpPr>
        <p:spPr>
          <a:xfrm>
            <a:off x="3741576" y="1606713"/>
            <a:ext cx="8450424" cy="5251287"/>
          </a:xfrm>
        </p:spPr>
        <p:txBody>
          <a:bodyPr>
            <a:normAutofit/>
          </a:bodyPr>
          <a:lstStyle/>
          <a:p>
            <a:r>
              <a:rPr lang="en-US" dirty="0"/>
              <a:t>Walk (live) to please God – I Thess. 4:1</a:t>
            </a:r>
          </a:p>
          <a:p>
            <a:r>
              <a:rPr lang="en-US" dirty="0"/>
              <a:t>Walk uprightly – Psalm 84:11</a:t>
            </a:r>
          </a:p>
          <a:p>
            <a:r>
              <a:rPr lang="en-US" dirty="0"/>
              <a:t>Walk worthy – I Thess. 2: 12</a:t>
            </a:r>
          </a:p>
          <a:p>
            <a:r>
              <a:rPr lang="en-US" dirty="0"/>
              <a:t>Walk in wisdom – Col. 4:5 </a:t>
            </a:r>
          </a:p>
          <a:p>
            <a:r>
              <a:rPr lang="en-US" dirty="0"/>
              <a:t>Walk in humility – Micah 6:8</a:t>
            </a:r>
          </a:p>
          <a:p>
            <a:r>
              <a:rPr lang="en-US" dirty="0"/>
              <a:t>Walk honestly – Rom. 13:13</a:t>
            </a:r>
          </a:p>
          <a:p>
            <a:r>
              <a:rPr lang="en-US" dirty="0"/>
              <a:t>Walk in love – Eph. 5:2</a:t>
            </a:r>
          </a:p>
          <a:p>
            <a:r>
              <a:rPr lang="en-US" dirty="0"/>
              <a:t>Walk by Faith – II Cor. 5:7</a:t>
            </a:r>
          </a:p>
          <a:p>
            <a:r>
              <a:rPr lang="en-US" dirty="0"/>
              <a:t>Walk not after the flesh, but after the Spirit – Rom. 8:1</a:t>
            </a:r>
          </a:p>
          <a:p>
            <a:r>
              <a:rPr lang="en-US" dirty="0"/>
              <a:t>Walk in the Spirit – Gal. 5:25</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72511" y="-563409"/>
            <a:ext cx="3883489" cy="7760881"/>
          </a:xfrm>
          <a:prstGeom prst="rect">
            <a:avLst/>
          </a:prstGeom>
        </p:spPr>
      </p:pic>
      <p:pic>
        <p:nvPicPr>
          <p:cNvPr id="5" name="Picture 4"/>
          <p:cNvPicPr>
            <a:picLocks noChangeAspect="1"/>
          </p:cNvPicPr>
          <p:nvPr/>
        </p:nvPicPr>
        <p:blipFill>
          <a:blip r:embed="rId3"/>
          <a:stretch>
            <a:fillRect/>
          </a:stretch>
        </p:blipFill>
        <p:spPr>
          <a:xfrm>
            <a:off x="8601159" y="2535864"/>
            <a:ext cx="3357216" cy="2481942"/>
          </a:xfrm>
          <a:prstGeom prst="rect">
            <a:avLst/>
          </a:prstGeom>
        </p:spPr>
      </p:pic>
    </p:spTree>
    <p:extLst>
      <p:ext uri="{BB962C8B-B14F-4D97-AF65-F5344CB8AC3E}">
        <p14:creationId xmlns:p14="http://schemas.microsoft.com/office/powerpoint/2010/main" val="216800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702" y="1950611"/>
            <a:ext cx="7156579" cy="2554545"/>
          </a:xfrm>
          <a:prstGeom prst="rect">
            <a:avLst/>
          </a:prstGeom>
        </p:spPr>
        <p:txBody>
          <a:bodyPr wrap="square">
            <a:spAutoFit/>
          </a:bodyPr>
          <a:lstStyle/>
          <a:p>
            <a:pPr algn="ctr"/>
            <a:r>
              <a:rPr lang="en-US" sz="4000" i="1" dirty="0"/>
              <a:t>  “And have no </a:t>
            </a:r>
            <a:r>
              <a:rPr lang="en-US" sz="4000" i="1" dirty="0">
                <a:solidFill>
                  <a:srgbClr val="FFFF00"/>
                </a:solidFill>
              </a:rPr>
              <a:t>fellowship</a:t>
            </a:r>
            <a:r>
              <a:rPr lang="en-US" sz="4000" i="1" dirty="0"/>
              <a:t> with the unfruitful works of </a:t>
            </a:r>
            <a:r>
              <a:rPr lang="en-US" sz="4000" i="1" dirty="0">
                <a:solidFill>
                  <a:srgbClr val="FFFF00"/>
                </a:solidFill>
              </a:rPr>
              <a:t>darkness</a:t>
            </a:r>
            <a:r>
              <a:rPr lang="en-US" sz="4000" i="1" dirty="0"/>
              <a:t>, but rather reprove them.” (Eph.5:13)</a:t>
            </a:r>
          </a:p>
        </p:txBody>
      </p:sp>
      <p:pic>
        <p:nvPicPr>
          <p:cNvPr id="3" name="Picture 2"/>
          <p:cNvPicPr>
            <a:picLocks noChangeAspect="1"/>
          </p:cNvPicPr>
          <p:nvPr/>
        </p:nvPicPr>
        <p:blipFill>
          <a:blip r:embed="rId2"/>
          <a:stretch>
            <a:fillRect/>
          </a:stretch>
        </p:blipFill>
        <p:spPr>
          <a:xfrm>
            <a:off x="-72511" y="-563409"/>
            <a:ext cx="3883489" cy="7760881"/>
          </a:xfrm>
          <a:prstGeom prst="rect">
            <a:avLst/>
          </a:prstGeom>
        </p:spPr>
      </p:pic>
    </p:spTree>
    <p:extLst>
      <p:ext uri="{BB962C8B-B14F-4D97-AF65-F5344CB8AC3E}">
        <p14:creationId xmlns:p14="http://schemas.microsoft.com/office/powerpoint/2010/main" val="171402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282"/>
            <a:ext cx="10515600" cy="1325563"/>
          </a:xfrm>
        </p:spPr>
        <p:txBody>
          <a:bodyPr/>
          <a:lstStyle/>
          <a:p>
            <a:pPr algn="ctr"/>
            <a:r>
              <a:rPr lang="en-US" b="1" dirty="0"/>
              <a:t>Can a Christian Fellowship with the Devil?</a:t>
            </a:r>
          </a:p>
        </p:txBody>
      </p:sp>
      <p:sp>
        <p:nvSpPr>
          <p:cNvPr id="3" name="Content Placeholder 2"/>
          <p:cNvSpPr>
            <a:spLocks noGrp="1"/>
          </p:cNvSpPr>
          <p:nvPr>
            <p:ph idx="1"/>
          </p:nvPr>
        </p:nvSpPr>
        <p:spPr>
          <a:xfrm>
            <a:off x="0" y="1450845"/>
            <a:ext cx="12192000" cy="5407155"/>
          </a:xfrm>
        </p:spPr>
        <p:txBody>
          <a:bodyPr>
            <a:normAutofit lnSpcReduction="10000"/>
          </a:bodyPr>
          <a:lstStyle/>
          <a:p>
            <a:pPr marL="0" indent="0">
              <a:buNone/>
            </a:pPr>
            <a:r>
              <a:rPr lang="en-US" dirty="0"/>
              <a:t> </a:t>
            </a:r>
          </a:p>
          <a:p>
            <a:pPr marL="0" indent="0" algn="ctr">
              <a:buNone/>
            </a:pPr>
            <a:r>
              <a:rPr lang="en-US" sz="3600" i="1" dirty="0"/>
              <a:t>"But I say, that the things which the Gentiles sacrifice, they sacrifice to devils, and not to God: and I would not that ye should have fellowship with devils." (1 Cor. 10:20)</a:t>
            </a:r>
          </a:p>
          <a:p>
            <a:pPr marL="0" indent="0" algn="ctr">
              <a:buNone/>
            </a:pPr>
            <a:endParaRPr lang="en-US" sz="3600" i="1" dirty="0"/>
          </a:p>
          <a:p>
            <a:pPr marL="0" indent="0" algn="ctr">
              <a:buNone/>
            </a:pPr>
            <a:r>
              <a:rPr lang="en-US" sz="3600" i="1" dirty="0"/>
              <a:t>“And have no fellowship with the unfruitful works of darkness, but rather reprove them.” (Eph. 5:11) </a:t>
            </a:r>
          </a:p>
          <a:p>
            <a:pPr marL="0" indent="0" algn="ctr">
              <a:buNone/>
            </a:pPr>
            <a:endParaRPr lang="en-US" sz="3600" i="1" dirty="0"/>
          </a:p>
          <a:p>
            <a:pPr marL="0" indent="0" algn="ctr">
              <a:buNone/>
            </a:pPr>
            <a:r>
              <a:rPr lang="en-US" sz="3600" i="1" dirty="0"/>
              <a:t>“Neither give place to the devil.” (Eph. 4:27)</a:t>
            </a:r>
          </a:p>
          <a:p>
            <a:pPr marL="0" indent="0">
              <a:buNone/>
            </a:pPr>
            <a:br>
              <a:rPr lang="en-US" dirty="0"/>
            </a:br>
            <a:endParaRPr lang="en-US" dirty="0"/>
          </a:p>
        </p:txBody>
      </p:sp>
      <p:sp>
        <p:nvSpPr>
          <p:cNvPr id="4" name="Rectangle 3"/>
          <p:cNvSpPr/>
          <p:nvPr/>
        </p:nvSpPr>
        <p:spPr>
          <a:xfrm>
            <a:off x="-83976" y="1334278"/>
            <a:ext cx="12275976" cy="5523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65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12192000" cy="6859674"/>
          </a:xfrm>
          <a:prstGeom prst="rect">
            <a:avLst/>
          </a:prstGeom>
        </p:spPr>
      </p:pic>
      <p:pic>
        <p:nvPicPr>
          <p:cNvPr id="4" name="Picture 3"/>
          <p:cNvPicPr>
            <a:picLocks noChangeAspect="1"/>
          </p:cNvPicPr>
          <p:nvPr/>
        </p:nvPicPr>
        <p:blipFill rotWithShape="1">
          <a:blip r:embed="rId3"/>
          <a:srcRect t="5878" r="312" b="16672"/>
          <a:stretch/>
        </p:blipFill>
        <p:spPr>
          <a:xfrm>
            <a:off x="4328141" y="1045028"/>
            <a:ext cx="3265422" cy="3704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23280" y="427341"/>
            <a:ext cx="3318296" cy="6001643"/>
          </a:xfrm>
          <a:prstGeom prst="rect">
            <a:avLst/>
          </a:prstGeom>
        </p:spPr>
        <p:txBody>
          <a:bodyPr wrap="square">
            <a:spAutoFit/>
          </a:bodyPr>
          <a:lstStyle/>
          <a:p>
            <a:pPr algn="ctr"/>
            <a:r>
              <a:rPr lang="en-US" sz="3200" i="1" dirty="0">
                <a:effectLst>
                  <a:glow rad="101600">
                    <a:schemeClr val="bg1">
                      <a:alpha val="60000"/>
                    </a:schemeClr>
                  </a:glow>
                </a:effectLst>
              </a:rPr>
              <a:t>“For we wrestle not against flesh and blood, but against principalities, against powers, against the rulers of the darkness of this world, against spiritual wickedness in high places.”</a:t>
            </a:r>
          </a:p>
        </p:txBody>
      </p:sp>
      <p:sp>
        <p:nvSpPr>
          <p:cNvPr id="9" name="Rectangle 8"/>
          <p:cNvSpPr/>
          <p:nvPr/>
        </p:nvSpPr>
        <p:spPr>
          <a:xfrm>
            <a:off x="8103344" y="1855534"/>
            <a:ext cx="3345317" cy="2554545"/>
          </a:xfrm>
          <a:prstGeom prst="rect">
            <a:avLst/>
          </a:prstGeom>
        </p:spPr>
        <p:txBody>
          <a:bodyPr wrap="square">
            <a:spAutoFit/>
          </a:bodyPr>
          <a:lstStyle/>
          <a:p>
            <a:pPr algn="ctr"/>
            <a:r>
              <a:rPr lang="en-US" sz="3200" i="1" dirty="0">
                <a:effectLst>
                  <a:glow rad="101600">
                    <a:schemeClr val="bg1">
                      <a:alpha val="60000"/>
                    </a:schemeClr>
                  </a:glow>
                </a:effectLst>
              </a:rPr>
              <a:t>“Submit yourselves therefore to God. Resist the devil, and he will flee from you.”</a:t>
            </a:r>
          </a:p>
        </p:txBody>
      </p:sp>
    </p:spTree>
    <p:extLst>
      <p:ext uri="{BB962C8B-B14F-4D97-AF65-F5344CB8AC3E}">
        <p14:creationId xmlns:p14="http://schemas.microsoft.com/office/powerpoint/2010/main" val="16544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3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543" y="329978"/>
            <a:ext cx="6096000" cy="1754326"/>
          </a:xfrm>
          <a:prstGeom prst="rect">
            <a:avLst/>
          </a:prstGeom>
        </p:spPr>
        <p:txBody>
          <a:bodyPr>
            <a:spAutoFit/>
          </a:bodyPr>
          <a:lstStyle/>
          <a:p>
            <a:r>
              <a:rPr lang="en-US" sz="3600" i="1" dirty="0"/>
              <a:t> John 8:36 “If the Son therefore shall make you free, ye shall be free indeed.”</a:t>
            </a:r>
          </a:p>
        </p:txBody>
      </p:sp>
      <p:sp>
        <p:nvSpPr>
          <p:cNvPr id="3" name="Rectangle 2"/>
          <p:cNvSpPr/>
          <p:nvPr/>
        </p:nvSpPr>
        <p:spPr>
          <a:xfrm>
            <a:off x="4125685" y="4242846"/>
            <a:ext cx="7750628" cy="2308324"/>
          </a:xfrm>
          <a:prstGeom prst="rect">
            <a:avLst/>
          </a:prstGeom>
        </p:spPr>
        <p:txBody>
          <a:bodyPr wrap="square">
            <a:spAutoFit/>
          </a:bodyPr>
          <a:lstStyle/>
          <a:p>
            <a:r>
              <a:rPr lang="en-US" sz="3600" i="1" dirty="0"/>
              <a:t> Gal. 5:1  “Stand fast therefore in the liberty wherewith Christ hath made us free, and be not entangled again with the yoke of bondage.”</a:t>
            </a:r>
          </a:p>
        </p:txBody>
      </p:sp>
      <p:pic>
        <p:nvPicPr>
          <p:cNvPr id="4" name="Picture 3"/>
          <p:cNvPicPr>
            <a:picLocks noChangeAspect="1"/>
          </p:cNvPicPr>
          <p:nvPr/>
        </p:nvPicPr>
        <p:blipFill>
          <a:blip r:embed="rId2"/>
          <a:stretch>
            <a:fillRect/>
          </a:stretch>
        </p:blipFill>
        <p:spPr>
          <a:xfrm>
            <a:off x="6999515" y="0"/>
            <a:ext cx="4272642" cy="4272642"/>
          </a:xfrm>
          <a:prstGeom prst="rect">
            <a:avLst/>
          </a:prstGeom>
        </p:spPr>
      </p:pic>
      <p:pic>
        <p:nvPicPr>
          <p:cNvPr id="7" name="Picture 6"/>
          <p:cNvPicPr>
            <a:picLocks noChangeAspect="1"/>
          </p:cNvPicPr>
          <p:nvPr/>
        </p:nvPicPr>
        <p:blipFill>
          <a:blip r:embed="rId3"/>
          <a:stretch>
            <a:fillRect/>
          </a:stretch>
        </p:blipFill>
        <p:spPr>
          <a:xfrm>
            <a:off x="1054197" y="2305050"/>
            <a:ext cx="2637064" cy="4246120"/>
          </a:xfrm>
          <a:prstGeom prst="rect">
            <a:avLst/>
          </a:prstGeom>
        </p:spPr>
      </p:pic>
    </p:spTree>
    <p:extLst>
      <p:ext uri="{BB962C8B-B14F-4D97-AF65-F5344CB8AC3E}">
        <p14:creationId xmlns:p14="http://schemas.microsoft.com/office/powerpoint/2010/main" val="28042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07121" cy="1325563"/>
          </a:xfrm>
        </p:spPr>
        <p:txBody>
          <a:bodyPr>
            <a:normAutofit fontScale="90000"/>
          </a:bodyPr>
          <a:lstStyle/>
          <a:p>
            <a:pPr algn="ctr"/>
            <a:r>
              <a:rPr lang="en-US" b="1" dirty="0">
                <a:solidFill>
                  <a:srgbClr val="FFFF00"/>
                </a:solidFill>
              </a:rPr>
              <a:t>How does a Christian fellowship with Devils?</a:t>
            </a:r>
            <a:br>
              <a:rPr lang="en-US" dirty="0">
                <a:solidFill>
                  <a:srgbClr val="FFFF00"/>
                </a:solidFill>
              </a:rPr>
            </a:br>
            <a:r>
              <a:rPr lang="en-US" i="1" dirty="0">
                <a:solidFill>
                  <a:srgbClr val="FFFF00"/>
                </a:solidFill>
              </a:rPr>
              <a:t>“Shall the throne of iniquity have fellowship with thee.” (Psalm 94:20) </a:t>
            </a:r>
            <a:endParaRPr lang="en-US" dirty="0"/>
          </a:p>
        </p:txBody>
      </p:sp>
      <p:sp>
        <p:nvSpPr>
          <p:cNvPr id="3" name="Content Placeholder 2"/>
          <p:cNvSpPr>
            <a:spLocks noGrp="1"/>
          </p:cNvSpPr>
          <p:nvPr>
            <p:ph sz="half" idx="1"/>
          </p:nvPr>
        </p:nvSpPr>
        <p:spPr>
          <a:xfrm>
            <a:off x="0" y="1975526"/>
            <a:ext cx="6019800" cy="4882474"/>
          </a:xfrm>
        </p:spPr>
        <p:txBody>
          <a:bodyPr>
            <a:normAutofit fontScale="92500" lnSpcReduction="10000"/>
          </a:bodyPr>
          <a:lstStyle/>
          <a:p>
            <a:r>
              <a:rPr lang="en-US" sz="3600" dirty="0"/>
              <a:t>Worldly sinful life-style</a:t>
            </a:r>
          </a:p>
          <a:p>
            <a:r>
              <a:rPr lang="en-US" sz="3600" dirty="0"/>
              <a:t>Worldly mindness</a:t>
            </a:r>
          </a:p>
          <a:p>
            <a:r>
              <a:rPr lang="en-US" sz="3600" dirty="0"/>
              <a:t>Worldly activities</a:t>
            </a:r>
          </a:p>
          <a:p>
            <a:r>
              <a:rPr lang="en-US" sz="3600" dirty="0"/>
              <a:t>Carnal life</a:t>
            </a:r>
          </a:p>
          <a:p>
            <a:r>
              <a:rPr lang="en-US" sz="3600" dirty="0"/>
              <a:t>Immoral involvements</a:t>
            </a:r>
          </a:p>
          <a:p>
            <a:r>
              <a:rPr lang="en-US" sz="3600" dirty="0"/>
              <a:t>Carnal music</a:t>
            </a:r>
          </a:p>
          <a:p>
            <a:r>
              <a:rPr lang="en-US" sz="3600" dirty="0"/>
              <a:t>Covetousness</a:t>
            </a:r>
          </a:p>
          <a:p>
            <a:r>
              <a:rPr lang="en-US" sz="3600" dirty="0"/>
              <a:t>Evil thoughts</a:t>
            </a:r>
          </a:p>
          <a:p>
            <a:r>
              <a:rPr lang="en-US" sz="3600" dirty="0"/>
              <a:t>Profanity</a:t>
            </a:r>
          </a:p>
          <a:p>
            <a:endParaRPr lang="en-US" sz="3600" dirty="0"/>
          </a:p>
          <a:p>
            <a:endParaRPr lang="en-US" sz="3600" dirty="0"/>
          </a:p>
        </p:txBody>
      </p:sp>
      <p:sp>
        <p:nvSpPr>
          <p:cNvPr id="4" name="Content Placeholder 3"/>
          <p:cNvSpPr>
            <a:spLocks noGrp="1"/>
          </p:cNvSpPr>
          <p:nvPr>
            <p:ph sz="half" idx="2"/>
          </p:nvPr>
        </p:nvSpPr>
        <p:spPr>
          <a:xfrm>
            <a:off x="6019800" y="1975525"/>
            <a:ext cx="6172200" cy="4882474"/>
          </a:xfrm>
        </p:spPr>
        <p:txBody>
          <a:bodyPr>
            <a:normAutofit fontScale="92500" lnSpcReduction="10000"/>
          </a:bodyPr>
          <a:lstStyle/>
          <a:p>
            <a:r>
              <a:rPr lang="en-US" sz="3600" dirty="0"/>
              <a:t>Selfishness</a:t>
            </a:r>
          </a:p>
          <a:p>
            <a:r>
              <a:rPr lang="en-US" sz="3600" dirty="0"/>
              <a:t>Self-centered</a:t>
            </a:r>
          </a:p>
          <a:p>
            <a:r>
              <a:rPr lang="en-US" sz="3600" dirty="0"/>
              <a:t>Unequal yoke with unbelievers</a:t>
            </a:r>
          </a:p>
          <a:p>
            <a:r>
              <a:rPr lang="en-US" sz="3600" dirty="0"/>
              <a:t>Drunkenness</a:t>
            </a:r>
          </a:p>
          <a:p>
            <a:r>
              <a:rPr lang="en-US" sz="3600" dirty="0"/>
              <a:t>Gossip/Slander</a:t>
            </a:r>
          </a:p>
          <a:p>
            <a:r>
              <a:rPr lang="en-US" sz="3600" dirty="0"/>
              <a:t>Evil reports</a:t>
            </a:r>
          </a:p>
          <a:p>
            <a:r>
              <a:rPr lang="en-US" sz="3600" dirty="0"/>
              <a:t>Rebellion </a:t>
            </a:r>
          </a:p>
          <a:p>
            <a:r>
              <a:rPr lang="en-US" sz="3600" dirty="0"/>
              <a:t>Strife</a:t>
            </a:r>
          </a:p>
          <a:p>
            <a:r>
              <a:rPr lang="en-US" sz="3500" dirty="0"/>
              <a:t>Effeminate</a:t>
            </a:r>
          </a:p>
          <a:p>
            <a:endParaRPr lang="en-US" sz="3600" dirty="0"/>
          </a:p>
          <a:p>
            <a:endParaRPr lang="en-US" sz="3600" dirty="0"/>
          </a:p>
          <a:p>
            <a:endParaRPr lang="en-US" sz="3600" dirty="0"/>
          </a:p>
        </p:txBody>
      </p:sp>
    </p:spTree>
    <p:extLst>
      <p:ext uri="{BB962C8B-B14F-4D97-AF65-F5344CB8AC3E}">
        <p14:creationId xmlns:p14="http://schemas.microsoft.com/office/powerpoint/2010/main" val="425476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179882"/>
            <a:ext cx="6100997" cy="6678117"/>
          </a:xfrm>
        </p:spPr>
        <p:txBody>
          <a:bodyPr>
            <a:normAutofit fontScale="85000" lnSpcReduction="20000"/>
          </a:bodyPr>
          <a:lstStyle/>
          <a:p>
            <a:r>
              <a:rPr lang="en-US" sz="3600" dirty="0"/>
              <a:t>Disobedient to parents</a:t>
            </a:r>
          </a:p>
          <a:p>
            <a:r>
              <a:rPr lang="en-US" sz="3600" dirty="0"/>
              <a:t>Disobedient to authority</a:t>
            </a:r>
          </a:p>
          <a:p>
            <a:r>
              <a:rPr lang="en-US" sz="3600" dirty="0"/>
              <a:t>Disrespectful</a:t>
            </a:r>
          </a:p>
          <a:p>
            <a:r>
              <a:rPr lang="en-US" sz="3600" dirty="0"/>
              <a:t>Sexual immorality</a:t>
            </a:r>
          </a:p>
          <a:p>
            <a:r>
              <a:rPr lang="en-US" sz="3600" dirty="0"/>
              <a:t>Ungrateful</a:t>
            </a:r>
          </a:p>
          <a:p>
            <a:r>
              <a:rPr lang="en-US" sz="3600" dirty="0"/>
              <a:t>Complaining</a:t>
            </a:r>
          </a:p>
          <a:p>
            <a:r>
              <a:rPr lang="en-US" sz="3600" dirty="0"/>
              <a:t>Condemning</a:t>
            </a:r>
          </a:p>
          <a:p>
            <a:r>
              <a:rPr lang="en-US" sz="3600" dirty="0"/>
              <a:t>Critical</a:t>
            </a:r>
          </a:p>
          <a:p>
            <a:r>
              <a:rPr lang="en-US" sz="3600" dirty="0"/>
              <a:t>Judgmental</a:t>
            </a:r>
          </a:p>
          <a:p>
            <a:r>
              <a:rPr lang="en-US" sz="3600" dirty="0"/>
              <a:t>Murmuring</a:t>
            </a:r>
          </a:p>
          <a:p>
            <a:r>
              <a:rPr lang="en-US" sz="3600" dirty="0"/>
              <a:t>Envious</a:t>
            </a:r>
          </a:p>
          <a:p>
            <a:r>
              <a:rPr lang="en-US" sz="3600" dirty="0"/>
              <a:t>Jealously</a:t>
            </a:r>
          </a:p>
          <a:p>
            <a:r>
              <a:rPr lang="en-US" sz="3600" dirty="0"/>
              <a:t>Deceitful</a:t>
            </a:r>
          </a:p>
          <a:p>
            <a:r>
              <a:rPr lang="en-US" sz="3600" dirty="0"/>
              <a:t>Filthy conversation</a:t>
            </a:r>
          </a:p>
          <a:p>
            <a:endParaRPr lang="en-US" sz="3600" dirty="0"/>
          </a:p>
          <a:p>
            <a:endParaRPr lang="en-US" sz="3600" dirty="0"/>
          </a:p>
        </p:txBody>
      </p:sp>
      <p:sp>
        <p:nvSpPr>
          <p:cNvPr id="4" name="Content Placeholder 3"/>
          <p:cNvSpPr>
            <a:spLocks noGrp="1"/>
          </p:cNvSpPr>
          <p:nvPr>
            <p:ph sz="half" idx="2"/>
          </p:nvPr>
        </p:nvSpPr>
        <p:spPr>
          <a:xfrm>
            <a:off x="6100997" y="179882"/>
            <a:ext cx="6091003" cy="6678118"/>
          </a:xfrm>
        </p:spPr>
        <p:txBody>
          <a:bodyPr>
            <a:normAutofit fontScale="85000" lnSpcReduction="20000"/>
          </a:bodyPr>
          <a:lstStyle/>
          <a:p>
            <a:r>
              <a:rPr lang="en-US" sz="3600" dirty="0"/>
              <a:t>Dishonest</a:t>
            </a:r>
          </a:p>
          <a:p>
            <a:r>
              <a:rPr lang="en-US" sz="3600" dirty="0"/>
              <a:t>Lying</a:t>
            </a:r>
          </a:p>
          <a:p>
            <a:r>
              <a:rPr lang="en-US" sz="3600" dirty="0"/>
              <a:t>Stealing</a:t>
            </a:r>
          </a:p>
          <a:p>
            <a:r>
              <a:rPr lang="en-US" sz="3600" dirty="0"/>
              <a:t>Hatred</a:t>
            </a:r>
          </a:p>
          <a:p>
            <a:r>
              <a:rPr lang="en-US" sz="3600" dirty="0"/>
              <a:t>Anger</a:t>
            </a:r>
          </a:p>
          <a:p>
            <a:r>
              <a:rPr lang="en-US" sz="3600" dirty="0"/>
              <a:t>Bitterness</a:t>
            </a:r>
          </a:p>
          <a:p>
            <a:r>
              <a:rPr lang="en-US" sz="3600" dirty="0"/>
              <a:t>Pride</a:t>
            </a:r>
          </a:p>
          <a:p>
            <a:r>
              <a:rPr lang="en-US" sz="3600" dirty="0"/>
              <a:t>Arrogance</a:t>
            </a:r>
          </a:p>
          <a:p>
            <a:r>
              <a:rPr lang="en-US" sz="3600" dirty="0"/>
              <a:t>Boasting</a:t>
            </a:r>
          </a:p>
          <a:p>
            <a:r>
              <a:rPr lang="en-US" sz="3600" dirty="0"/>
              <a:t>Unfaithfulness</a:t>
            </a:r>
          </a:p>
          <a:p>
            <a:r>
              <a:rPr lang="en-US" sz="3600" dirty="0"/>
              <a:t>Unloving</a:t>
            </a:r>
          </a:p>
          <a:p>
            <a:r>
              <a:rPr lang="en-US" sz="3600" dirty="0"/>
              <a:t>Division/Disunity</a:t>
            </a:r>
          </a:p>
          <a:p>
            <a:r>
              <a:rPr lang="en-US" sz="3900" dirty="0"/>
              <a:t>Idolatry </a:t>
            </a:r>
          </a:p>
          <a:p>
            <a:r>
              <a:rPr lang="en-US" sz="3900" dirty="0"/>
              <a:t>Involvement in the occult</a:t>
            </a:r>
          </a:p>
          <a:p>
            <a:endParaRPr lang="en-US" sz="3900" dirty="0"/>
          </a:p>
          <a:p>
            <a:endParaRPr lang="en-US" sz="3900" dirty="0"/>
          </a:p>
          <a:p>
            <a:endParaRPr lang="en-US" sz="3900" dirty="0"/>
          </a:p>
          <a:p>
            <a:endParaRPr lang="en-US" sz="3600" dirty="0"/>
          </a:p>
          <a:p>
            <a:endParaRPr lang="en-US" sz="3600" dirty="0"/>
          </a:p>
          <a:p>
            <a:endParaRPr lang="en-US" sz="3600" dirty="0"/>
          </a:p>
          <a:p>
            <a:endParaRPr lang="en-US" sz="3600" dirty="0"/>
          </a:p>
        </p:txBody>
      </p:sp>
    </p:spTree>
    <p:extLst>
      <p:ext uri="{BB962C8B-B14F-4D97-AF65-F5344CB8AC3E}">
        <p14:creationId xmlns:p14="http://schemas.microsoft.com/office/powerpoint/2010/main" val="701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0" end="0"/>
                                            </p:txEl>
                                          </p:spTgt>
                                        </p:tgtEl>
                                        <p:attrNameLst>
                                          <p:attrName>style.visibility</p:attrName>
                                        </p:attrNameLst>
                                      </p:cBhvr>
                                      <p:to>
                                        <p:strVal val="visible"/>
                                      </p:to>
                                    </p:set>
                                    <p:animEffect transition="in" filter="fade">
                                      <p:cBhvr>
                                        <p:cTn id="77" dur="500"/>
                                        <p:tgtEl>
                                          <p:spTgt spid="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1" end="1"/>
                                            </p:txEl>
                                          </p:spTgt>
                                        </p:tgtEl>
                                        <p:attrNameLst>
                                          <p:attrName>style.visibility</p:attrName>
                                        </p:attrNameLst>
                                      </p:cBhvr>
                                      <p:to>
                                        <p:strVal val="visible"/>
                                      </p:to>
                                    </p:set>
                                    <p:animEffect transition="in" filter="fade">
                                      <p:cBhvr>
                                        <p:cTn id="82" dur="500"/>
                                        <p:tgtEl>
                                          <p:spTgt spid="4">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2" end="2"/>
                                            </p:txEl>
                                          </p:spTgt>
                                        </p:tgtEl>
                                        <p:attrNameLst>
                                          <p:attrName>style.visibility</p:attrName>
                                        </p:attrNameLst>
                                      </p:cBhvr>
                                      <p:to>
                                        <p:strVal val="visible"/>
                                      </p:to>
                                    </p:set>
                                    <p:animEffect transition="in" filter="fade">
                                      <p:cBhvr>
                                        <p:cTn id="87" dur="500"/>
                                        <p:tgtEl>
                                          <p:spTgt spid="4">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3" end="3"/>
                                            </p:txEl>
                                          </p:spTgt>
                                        </p:tgtEl>
                                        <p:attrNameLst>
                                          <p:attrName>style.visibility</p:attrName>
                                        </p:attrNameLst>
                                      </p:cBhvr>
                                      <p:to>
                                        <p:strVal val="visible"/>
                                      </p:to>
                                    </p:set>
                                    <p:animEffect transition="in" filter="fade">
                                      <p:cBhvr>
                                        <p:cTn id="92" dur="500"/>
                                        <p:tgtEl>
                                          <p:spTgt spid="4">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xEl>
                                              <p:pRg st="4" end="4"/>
                                            </p:txEl>
                                          </p:spTgt>
                                        </p:tgtEl>
                                        <p:attrNameLst>
                                          <p:attrName>style.visibility</p:attrName>
                                        </p:attrNameLst>
                                      </p:cBhvr>
                                      <p:to>
                                        <p:strVal val="visible"/>
                                      </p:to>
                                    </p:set>
                                    <p:animEffect transition="in" filter="fade">
                                      <p:cBhvr>
                                        <p:cTn id="97" dur="500"/>
                                        <p:tgtEl>
                                          <p:spTgt spid="4">
                                            <p:txEl>
                                              <p:pRg st="4" end="4"/>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xEl>
                                              <p:pRg st="5" end="5"/>
                                            </p:txEl>
                                          </p:spTgt>
                                        </p:tgtEl>
                                        <p:attrNameLst>
                                          <p:attrName>style.visibility</p:attrName>
                                        </p:attrNameLst>
                                      </p:cBhvr>
                                      <p:to>
                                        <p:strVal val="visible"/>
                                      </p:to>
                                    </p:set>
                                    <p:animEffect transition="in" filter="fade">
                                      <p:cBhvr>
                                        <p:cTn id="102" dur="500"/>
                                        <p:tgtEl>
                                          <p:spTgt spid="4">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
                                            <p:txEl>
                                              <p:pRg st="6" end="6"/>
                                            </p:txEl>
                                          </p:spTgt>
                                        </p:tgtEl>
                                        <p:attrNameLst>
                                          <p:attrName>style.visibility</p:attrName>
                                        </p:attrNameLst>
                                      </p:cBhvr>
                                      <p:to>
                                        <p:strVal val="visible"/>
                                      </p:to>
                                    </p:set>
                                    <p:animEffect transition="in" filter="fade">
                                      <p:cBhvr>
                                        <p:cTn id="107" dur="500"/>
                                        <p:tgtEl>
                                          <p:spTgt spid="4">
                                            <p:txEl>
                                              <p:pRg st="6" end="6"/>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
                                            <p:txEl>
                                              <p:pRg st="7" end="7"/>
                                            </p:txEl>
                                          </p:spTgt>
                                        </p:tgtEl>
                                        <p:attrNameLst>
                                          <p:attrName>style.visibility</p:attrName>
                                        </p:attrNameLst>
                                      </p:cBhvr>
                                      <p:to>
                                        <p:strVal val="visible"/>
                                      </p:to>
                                    </p:set>
                                    <p:animEffect transition="in" filter="fade">
                                      <p:cBhvr>
                                        <p:cTn id="112" dur="500"/>
                                        <p:tgtEl>
                                          <p:spTgt spid="4">
                                            <p:txEl>
                                              <p:pRg st="7" end="7"/>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
                                            <p:txEl>
                                              <p:pRg st="8" end="8"/>
                                            </p:txEl>
                                          </p:spTgt>
                                        </p:tgtEl>
                                        <p:attrNameLst>
                                          <p:attrName>style.visibility</p:attrName>
                                        </p:attrNameLst>
                                      </p:cBhvr>
                                      <p:to>
                                        <p:strVal val="visible"/>
                                      </p:to>
                                    </p:set>
                                    <p:animEffect transition="in" filter="fade">
                                      <p:cBhvr>
                                        <p:cTn id="117" dur="500"/>
                                        <p:tgtEl>
                                          <p:spTgt spid="4">
                                            <p:txEl>
                                              <p:pRg st="8" end="8"/>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
                                            <p:txEl>
                                              <p:pRg st="9" end="9"/>
                                            </p:txEl>
                                          </p:spTgt>
                                        </p:tgtEl>
                                        <p:attrNameLst>
                                          <p:attrName>style.visibility</p:attrName>
                                        </p:attrNameLst>
                                      </p:cBhvr>
                                      <p:to>
                                        <p:strVal val="visible"/>
                                      </p:to>
                                    </p:set>
                                    <p:animEffect transition="in" filter="fade">
                                      <p:cBhvr>
                                        <p:cTn id="122" dur="500"/>
                                        <p:tgtEl>
                                          <p:spTgt spid="4">
                                            <p:txEl>
                                              <p:pRg st="9" end="9"/>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
                                            <p:txEl>
                                              <p:pRg st="10" end="10"/>
                                            </p:txEl>
                                          </p:spTgt>
                                        </p:tgtEl>
                                        <p:attrNameLst>
                                          <p:attrName>style.visibility</p:attrName>
                                        </p:attrNameLst>
                                      </p:cBhvr>
                                      <p:to>
                                        <p:strVal val="visible"/>
                                      </p:to>
                                    </p:set>
                                    <p:animEffect transition="in" filter="fade">
                                      <p:cBhvr>
                                        <p:cTn id="127" dur="500"/>
                                        <p:tgtEl>
                                          <p:spTgt spid="4">
                                            <p:txEl>
                                              <p:pRg st="10" end="1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
                                            <p:txEl>
                                              <p:pRg st="11" end="11"/>
                                            </p:txEl>
                                          </p:spTgt>
                                        </p:tgtEl>
                                        <p:attrNameLst>
                                          <p:attrName>style.visibility</p:attrName>
                                        </p:attrNameLst>
                                      </p:cBhvr>
                                      <p:to>
                                        <p:strVal val="visible"/>
                                      </p:to>
                                    </p:set>
                                    <p:animEffect transition="in" filter="fade">
                                      <p:cBhvr>
                                        <p:cTn id="132" dur="500"/>
                                        <p:tgtEl>
                                          <p:spTgt spid="4">
                                            <p:txEl>
                                              <p:pRg st="11" end="11"/>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4">
                                            <p:txEl>
                                              <p:pRg st="12" end="12"/>
                                            </p:txEl>
                                          </p:spTgt>
                                        </p:tgtEl>
                                        <p:attrNameLst>
                                          <p:attrName>style.visibility</p:attrName>
                                        </p:attrNameLst>
                                      </p:cBhvr>
                                      <p:to>
                                        <p:strVal val="visible"/>
                                      </p:to>
                                    </p:set>
                                    <p:animEffect transition="in" filter="fade">
                                      <p:cBhvr>
                                        <p:cTn id="137" dur="500"/>
                                        <p:tgtEl>
                                          <p:spTgt spid="4">
                                            <p:txEl>
                                              <p:pRg st="12" end="12"/>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4">
                                            <p:txEl>
                                              <p:pRg st="13" end="13"/>
                                            </p:txEl>
                                          </p:spTgt>
                                        </p:tgtEl>
                                        <p:attrNameLst>
                                          <p:attrName>style.visibility</p:attrName>
                                        </p:attrNameLst>
                                      </p:cBhvr>
                                      <p:to>
                                        <p:strVal val="visible"/>
                                      </p:to>
                                    </p:set>
                                    <p:animEffect transition="in" filter="fade">
                                      <p:cBhvr>
                                        <p:cTn id="142"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62191" y="-10867"/>
            <a:ext cx="4929809" cy="6868867"/>
          </a:xfrm>
          <a:prstGeom prst="rect">
            <a:avLst/>
          </a:prstGeom>
        </p:spPr>
      </p:pic>
      <p:sp>
        <p:nvSpPr>
          <p:cNvPr id="3" name="Rectangle 2"/>
          <p:cNvSpPr/>
          <p:nvPr/>
        </p:nvSpPr>
        <p:spPr>
          <a:xfrm>
            <a:off x="341194" y="1734848"/>
            <a:ext cx="6455391" cy="3170099"/>
          </a:xfrm>
          <a:prstGeom prst="rect">
            <a:avLst/>
          </a:prstGeom>
        </p:spPr>
        <p:txBody>
          <a:bodyPr wrap="square">
            <a:spAutoFit/>
          </a:bodyPr>
          <a:lstStyle/>
          <a:p>
            <a:pPr algn="ctr"/>
            <a:r>
              <a:rPr lang="en-US" sz="4000" i="1" dirty="0"/>
              <a:t>“Dearly beloved, I beseech you as strangers and pilgrims, abstain from fleshly lusts, which war against the soul.” (1 Peter 2:11) </a:t>
            </a:r>
          </a:p>
        </p:txBody>
      </p:sp>
    </p:spTree>
    <p:extLst>
      <p:ext uri="{BB962C8B-B14F-4D97-AF65-F5344CB8AC3E}">
        <p14:creationId xmlns:p14="http://schemas.microsoft.com/office/powerpoint/2010/main" val="360013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52" y="884420"/>
            <a:ext cx="11967148" cy="6213424"/>
          </a:xfrm>
        </p:spPr>
        <p:txBody>
          <a:bodyPr>
            <a:noAutofit/>
          </a:bodyPr>
          <a:lstStyle/>
          <a:p>
            <a:r>
              <a:rPr lang="en-US" sz="4000" i="1" dirty="0"/>
              <a:t>1 John1:6 “If we say that we have </a:t>
            </a:r>
            <a:r>
              <a:rPr lang="en-US" sz="4000" i="1" dirty="0">
                <a:solidFill>
                  <a:srgbClr val="FFFF00"/>
                </a:solidFill>
              </a:rPr>
              <a:t>fellowship</a:t>
            </a:r>
            <a:r>
              <a:rPr lang="en-US" sz="4000" i="1" dirty="0"/>
              <a:t> with him, and walk in </a:t>
            </a:r>
            <a:r>
              <a:rPr lang="en-US" sz="4000" i="1" dirty="0">
                <a:solidFill>
                  <a:srgbClr val="FFFF00"/>
                </a:solidFill>
              </a:rPr>
              <a:t>darkness</a:t>
            </a:r>
            <a:r>
              <a:rPr lang="en-US" sz="4000" i="1" dirty="0"/>
              <a:t>, we lie, and do not the truth.”</a:t>
            </a:r>
            <a:br>
              <a:rPr lang="en-US" sz="4000" i="1" dirty="0"/>
            </a:br>
            <a:br>
              <a:rPr lang="en-US" sz="4000" i="1" dirty="0"/>
            </a:br>
            <a:r>
              <a:rPr lang="en-US" sz="4000" i="1" dirty="0"/>
              <a:t>2 Cor. 6:14 “Be ye not unequally yoked together with unbelievers: for what </a:t>
            </a:r>
            <a:r>
              <a:rPr lang="en-US" sz="4000" i="1" dirty="0">
                <a:solidFill>
                  <a:srgbClr val="FFFF00"/>
                </a:solidFill>
              </a:rPr>
              <a:t>fellowship</a:t>
            </a:r>
            <a:r>
              <a:rPr lang="en-US" sz="4000" i="1" dirty="0"/>
              <a:t> hath righteousness with unrighteousness? and what communion hath light with </a:t>
            </a:r>
            <a:r>
              <a:rPr lang="en-US" sz="4000" i="1" dirty="0">
                <a:solidFill>
                  <a:srgbClr val="FFFF00"/>
                </a:solidFill>
              </a:rPr>
              <a:t>darkness</a:t>
            </a:r>
            <a:r>
              <a:rPr lang="en-US" sz="4000" i="1" dirty="0"/>
              <a:t>?”</a:t>
            </a:r>
            <a:br>
              <a:rPr lang="en-US" sz="4000" i="1" dirty="0"/>
            </a:br>
            <a:r>
              <a:rPr lang="en-US" sz="4000" i="1" dirty="0"/>
              <a:t> </a:t>
            </a:r>
            <a:br>
              <a:rPr lang="en-US" sz="4000" i="1" dirty="0"/>
            </a:br>
            <a:r>
              <a:rPr lang="en-US" sz="4000" i="1" dirty="0"/>
              <a:t>1 Cor. 10:21 “Ye cannot drink the cup of the Lord, and the cup of devils: ye cannot be partakers of the Lord's table, and of the table of devils.”</a:t>
            </a:r>
            <a:br>
              <a:rPr lang="en-US" sz="4000" dirty="0"/>
            </a:br>
            <a:br>
              <a:rPr lang="en-US" sz="4000" dirty="0"/>
            </a:br>
            <a:endParaRPr lang="en-US" sz="4000" dirty="0"/>
          </a:p>
        </p:txBody>
      </p:sp>
    </p:spTree>
    <p:extLst>
      <p:ext uri="{BB962C8B-B14F-4D97-AF65-F5344CB8AC3E}">
        <p14:creationId xmlns:p14="http://schemas.microsoft.com/office/powerpoint/2010/main" val="354259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4411" y="0"/>
            <a:ext cx="7951303" cy="6857999"/>
          </a:xfrm>
          <a:prstGeom prst="rect">
            <a:avLst/>
          </a:prstGeom>
        </p:spPr>
      </p:pic>
    </p:spTree>
    <p:extLst>
      <p:ext uri="{BB962C8B-B14F-4D97-AF65-F5344CB8AC3E}">
        <p14:creationId xmlns:p14="http://schemas.microsoft.com/office/powerpoint/2010/main" val="189469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862" y="121299"/>
            <a:ext cx="9190653" cy="6858000"/>
          </a:xfrm>
        </p:spPr>
        <p:txBody>
          <a:bodyPr>
            <a:normAutofit fontScale="92500" lnSpcReduction="20000"/>
          </a:bodyPr>
          <a:lstStyle/>
          <a:p>
            <a:pPr marL="514350" indent="-514350">
              <a:buAutoNum type="arabicPeriod"/>
            </a:pPr>
            <a:r>
              <a:rPr lang="en-US" sz="4000" dirty="0"/>
              <a:t>Satan has a false trinity</a:t>
            </a:r>
          </a:p>
          <a:p>
            <a:pPr marL="514350" indent="-514350">
              <a:buAutoNum type="arabicPeriod"/>
            </a:pPr>
            <a:r>
              <a:rPr lang="en-US" sz="4000" dirty="0"/>
              <a:t>Satan has his synagogues </a:t>
            </a:r>
          </a:p>
          <a:p>
            <a:pPr marL="514350" indent="-514350">
              <a:buFont typeface="Arial" panose="020B0604020202020204" pitchFamily="34" charset="0"/>
              <a:buAutoNum type="arabicPeriod"/>
            </a:pPr>
            <a:r>
              <a:rPr lang="en-US" sz="4000" dirty="0"/>
              <a:t>Satan has prophets and teachers </a:t>
            </a:r>
          </a:p>
          <a:p>
            <a:pPr marL="514350" indent="-514350">
              <a:buFont typeface="Arial" panose="020B0604020202020204" pitchFamily="34" charset="0"/>
              <a:buAutoNum type="arabicPeriod"/>
            </a:pPr>
            <a:r>
              <a:rPr lang="en-US" sz="4000" dirty="0"/>
              <a:t>Satan has his doctrines</a:t>
            </a:r>
          </a:p>
          <a:p>
            <a:pPr marL="514350" indent="-514350">
              <a:buAutoNum type="arabicPeriod"/>
            </a:pPr>
            <a:r>
              <a:rPr lang="en-US" sz="4000" dirty="0"/>
              <a:t>Satan has his mysteries</a:t>
            </a:r>
          </a:p>
          <a:p>
            <a:pPr marL="514350" indent="-514350">
              <a:buAutoNum type="arabicPeriod"/>
            </a:pPr>
            <a:r>
              <a:rPr lang="en-US" sz="4000" dirty="0"/>
              <a:t>Satan has a throne</a:t>
            </a:r>
          </a:p>
          <a:p>
            <a:pPr marL="514350" indent="-514350">
              <a:buAutoNum type="arabicPeriod"/>
            </a:pPr>
            <a:r>
              <a:rPr lang="en-US" sz="4000" dirty="0"/>
              <a:t>Satan has a kingdom </a:t>
            </a:r>
          </a:p>
          <a:p>
            <a:pPr marL="514350" indent="-514350">
              <a:buAutoNum type="arabicPeriod"/>
            </a:pPr>
            <a:r>
              <a:rPr lang="en-US" sz="4000" dirty="0"/>
              <a:t>Satan has worshipers</a:t>
            </a:r>
          </a:p>
          <a:p>
            <a:pPr marL="514350" indent="-514350">
              <a:buAutoNum type="arabicPeriod"/>
            </a:pPr>
            <a:r>
              <a:rPr lang="en-US" sz="4000" dirty="0"/>
              <a:t>Satan has ministers</a:t>
            </a:r>
          </a:p>
          <a:p>
            <a:pPr marL="514350" indent="-514350">
              <a:buAutoNum type="arabicPeriod"/>
            </a:pPr>
            <a:r>
              <a:rPr lang="en-US" sz="4000" dirty="0"/>
              <a:t> Satan has angels</a:t>
            </a:r>
          </a:p>
          <a:p>
            <a:pPr marL="514350" indent="-514350">
              <a:buAutoNum type="arabicPeriod"/>
            </a:pPr>
            <a:r>
              <a:rPr lang="en-US" sz="4000" dirty="0"/>
              <a:t> Satan has miracles</a:t>
            </a:r>
          </a:p>
          <a:p>
            <a:pPr marL="514350" indent="-514350">
              <a:buAutoNum type="arabicPeriod"/>
            </a:pPr>
            <a:r>
              <a:rPr lang="en-US" sz="4000" dirty="0"/>
              <a:t> Satan has fellowship</a:t>
            </a:r>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a:p>
            <a:pPr marL="514350" indent="-514350">
              <a:buAutoNum type="arabicPeriod"/>
            </a:pPr>
            <a:endParaRPr lang="en-US" sz="4000" dirty="0"/>
          </a:p>
        </p:txBody>
      </p:sp>
      <p:pic>
        <p:nvPicPr>
          <p:cNvPr id="5" name="Picture 4"/>
          <p:cNvPicPr>
            <a:picLocks noChangeAspect="1"/>
          </p:cNvPicPr>
          <p:nvPr/>
        </p:nvPicPr>
        <p:blipFill>
          <a:blip r:embed="rId2"/>
          <a:stretch>
            <a:fillRect/>
          </a:stretch>
        </p:blipFill>
        <p:spPr>
          <a:xfrm>
            <a:off x="6044682" y="2170614"/>
            <a:ext cx="6147318" cy="3415177"/>
          </a:xfrm>
          <a:prstGeom prst="rect">
            <a:avLst/>
          </a:prstGeom>
          <a:ln>
            <a:noFill/>
          </a:ln>
          <a:effectLst>
            <a:softEdge rad="112500"/>
          </a:effectLst>
        </p:spPr>
      </p:pic>
    </p:spTree>
    <p:extLst>
      <p:ext uri="{BB962C8B-B14F-4D97-AF65-F5344CB8AC3E}">
        <p14:creationId xmlns:p14="http://schemas.microsoft.com/office/powerpoint/2010/main" val="110246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481742" y="4546946"/>
            <a:ext cx="2328213" cy="1931077"/>
          </a:xfrm>
          <a:prstGeom prst="rect">
            <a:avLst/>
          </a:prstGeom>
        </p:spPr>
      </p:pic>
      <p:pic>
        <p:nvPicPr>
          <p:cNvPr id="7" name="Picture 3" descr="C:\Users\Ptr. Daniel White\Pictures\Prophecy pictures\Revelation\chBab-False Prophet_DLong.jpg"/>
          <p:cNvPicPr>
            <a:picLocks noChangeAspect="1" noChangeArrowheads="1"/>
          </p:cNvPicPr>
          <p:nvPr/>
        </p:nvPicPr>
        <p:blipFill>
          <a:blip r:embed="rId5" cstate="print"/>
          <a:srcRect/>
          <a:stretch>
            <a:fillRect/>
          </a:stretch>
        </p:blipFill>
        <p:spPr bwMode="auto">
          <a:xfrm>
            <a:off x="7172150" y="4332106"/>
            <a:ext cx="2032974" cy="2145917"/>
          </a:xfrm>
          <a:prstGeom prst="ellipse">
            <a:avLst/>
          </a:prstGeom>
          <a:ln>
            <a:noFill/>
          </a:ln>
          <a:effectLst>
            <a:softEdge rad="112500"/>
          </a:effectLst>
        </p:spPr>
      </p:pic>
      <p:pic>
        <p:nvPicPr>
          <p:cNvPr id="6" name="Picture 5"/>
          <p:cNvPicPr>
            <a:picLocks noChangeAspect="1"/>
          </p:cNvPicPr>
          <p:nvPr/>
        </p:nvPicPr>
        <p:blipFill>
          <a:blip r:embed="rId6"/>
          <a:stretch>
            <a:fillRect/>
          </a:stretch>
        </p:blipFill>
        <p:spPr>
          <a:xfrm>
            <a:off x="4982405" y="729097"/>
            <a:ext cx="1922393" cy="2371550"/>
          </a:xfrm>
          <a:prstGeom prst="ellipse">
            <a:avLst/>
          </a:prstGeom>
          <a:ln>
            <a:noFill/>
          </a:ln>
          <a:effectLst>
            <a:softEdge rad="112500"/>
          </a:effectLst>
        </p:spPr>
      </p:pic>
    </p:spTree>
    <p:extLst>
      <p:ext uri="{BB962C8B-B14F-4D97-AF65-F5344CB8AC3E}">
        <p14:creationId xmlns:p14="http://schemas.microsoft.com/office/powerpoint/2010/main" val="345601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5" y="-178979"/>
            <a:ext cx="10515600" cy="1325563"/>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362" y="901394"/>
            <a:ext cx="7446287" cy="46260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976" y="4862910"/>
            <a:ext cx="12108024" cy="2062103"/>
          </a:xfrm>
          <a:prstGeom prst="rect">
            <a:avLst/>
          </a:prstGeom>
        </p:spPr>
        <p:txBody>
          <a:bodyPr wrap="square">
            <a:spAutoFit/>
          </a:bodyPr>
          <a:lstStyle/>
          <a:p>
            <a:pPr algn="ctr"/>
            <a:br>
              <a:rPr lang="en-US" sz="3200" i="1" dirty="0"/>
            </a:br>
            <a:r>
              <a:rPr lang="en-US" sz="3200" i="1" dirty="0"/>
              <a:t>"I know thy works, and tribulation, and poverty, (but thou art rich) and I know the blasphemy of them which say they are Jews, and are not, </a:t>
            </a:r>
          </a:p>
          <a:p>
            <a:pPr algn="ctr"/>
            <a:r>
              <a:rPr lang="en-US" sz="3200" i="1" dirty="0"/>
              <a:t>but are the synagogue of Satan" (Rev. 2:9)</a:t>
            </a:r>
          </a:p>
        </p:txBody>
      </p:sp>
    </p:spTree>
    <p:extLst>
      <p:ext uri="{BB962C8B-B14F-4D97-AF65-F5344CB8AC3E}">
        <p14:creationId xmlns:p14="http://schemas.microsoft.com/office/powerpoint/2010/main" val="134833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prophets and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2" y="1662544"/>
            <a:ext cx="5464234" cy="409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03461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11" y="2634499"/>
            <a:ext cx="6982690" cy="1325563"/>
          </a:xfrm>
        </p:spPr>
        <p:txBody>
          <a:bodyPr>
            <a:noAutofit/>
          </a:bodyPr>
          <a:lstStyle/>
          <a:p>
            <a:pPr algn="ctr"/>
            <a:r>
              <a:rPr lang="en-US" sz="4000" i="1" dirty="0"/>
              <a:t>(2 Peter 2:1)</a:t>
            </a:r>
            <a:br>
              <a:rPr lang="en-US" sz="4000" i="1" dirty="0"/>
            </a:br>
            <a:r>
              <a:rPr lang="en-US" sz="4000" i="1" dirty="0"/>
              <a:t> “But there were false prophets also among the people, even as there shall be false teachers among you, who privily shall bring in damnable heresies, even denying the Lord that bought them, and bring upon themselves swift destruction.”</a:t>
            </a:r>
          </a:p>
        </p:txBody>
      </p:sp>
      <p:pic>
        <p:nvPicPr>
          <p:cNvPr id="8194" name="Picture 2" descr="http://sleepersawakened.com/wp-admin/images/falseshephe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 y="141316"/>
            <a:ext cx="4140777" cy="662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1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TotalTime>
  <Words>1872</Words>
  <Application>Microsoft Office PowerPoint</Application>
  <PresentationFormat>Widescreen</PresentationFormat>
  <Paragraphs>171</Paragraphs>
  <Slides>56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Batang</vt:lpstr>
      <vt:lpstr>Arial</vt:lpstr>
      <vt:lpstr>Calibri</vt:lpstr>
      <vt:lpstr>Calibri Light</vt:lpstr>
      <vt:lpstr>1_Office Theme</vt:lpstr>
      <vt:lpstr>PowerPoint Presentation</vt:lpstr>
      <vt:lpstr>Topics to be studied</vt:lpstr>
      <vt:lpstr>PowerPoint Presentation</vt:lpstr>
      <vt:lpstr>How does Satan imitate God?  </vt:lpstr>
      <vt:lpstr>Satan has a false trinity </vt:lpstr>
      <vt:lpstr>Satan has a false trinity </vt:lpstr>
      <vt:lpstr>He has his synagogues </vt:lpstr>
      <vt:lpstr>Satan has prophets and teachers</vt:lpstr>
      <vt:lpstr>(2 Peter 2:1)  “But there were false prophets also among the people, even as there shall be false teachers among you, who privily shall bring in damnable heresies, even denying the Lord that bought them, and bring upon themselves swift destruction.”</vt:lpstr>
      <vt:lpstr>Satan has his doctrines </vt:lpstr>
      <vt:lpstr>"Now the Spirit speaketh expressly, that in the latter times some shall depart from the faith, giving heed to seducing spirits, and doctrines of devils" (1 Tim. 4:1) </vt:lpstr>
      <vt:lpstr>Satan has his mysteries </vt:lpstr>
      <vt:lpstr>Biblical Warning  Concerning  Occult Involvement (Deuteronomy 18:9-13)</vt:lpstr>
      <vt:lpstr>Satan has a throne</vt:lpstr>
      <vt:lpstr>"I know thy works, and where thou dwellest, even where Satan’s seat is: and thou holdest fast my name, and hast not denied my faith, even in those days wherein Antipas was my faithful martyr, who was slain among you, where Satan dwelleth." (Rev. 2:13) </vt:lpstr>
      <vt:lpstr>Satan has his kingdoms </vt:lpstr>
      <vt:lpstr>PowerPoint Presentation</vt:lpstr>
      <vt:lpstr>Satan desires Worship</vt:lpstr>
      <vt:lpstr>PowerPoint Presentation</vt:lpstr>
      <vt:lpstr>Satan has his worshipers </vt:lpstr>
      <vt:lpstr>"And they worshipped the dragon which gave power unto the beast: and they worshipped the beast, saying, Who is like unto the beast? who is able to make war with him?" (Rev. 13:4) </vt:lpstr>
      <vt:lpstr>Satan has Ministers</vt:lpstr>
      <vt:lpstr>PowerPoint Presentation</vt:lpstr>
      <vt:lpstr>Satan has his angels</vt:lpstr>
      <vt:lpstr>“Tail drew a third part of the stars of heaven, and did cast them to the earth…”</vt:lpstr>
      <vt:lpstr>Satan has his miracles </vt:lpstr>
      <vt:lpstr>PowerPoint Presentation</vt:lpstr>
      <vt:lpstr>PowerPoint Presentation</vt:lpstr>
      <vt:lpstr>Satan has his fellowships</vt:lpstr>
      <vt:lpstr>Fellowship with the Devil (Triangle of Temptation) </vt:lpstr>
      <vt:lpstr>PowerPoint Presentation</vt:lpstr>
      <vt:lpstr>PowerPoint Presentation</vt:lpstr>
      <vt:lpstr>The Key to Fellowship with  God is Walking in the Light </vt:lpstr>
      <vt:lpstr>“God is light, and in him is no darkness at all.”</vt:lpstr>
      <vt:lpstr>PowerPoint Presentation</vt:lpstr>
      <vt:lpstr>(1 Peter 2:21)  “For even hereunto were ye called: because Christ also suffered for us, leaving us an example, that ye  should follow his steps.”</vt:lpstr>
      <vt:lpstr>PowerPoint Presentation</vt:lpstr>
      <vt:lpstr>PowerPoint Presentation</vt:lpstr>
      <vt:lpstr>We are to walk (live) as Christ lived – (1 John 2:3-6)   “And hereby we do know that we know him, if we keep his commandments. He that saith, I know him, and keepeth not his commandments, is a liar, and the truth is not in him. But whoso keepeth his word, in him verily is the love of God perfected: hereby know we that we are in him. He that saith he abideth in him ought himself also so to walk, even as he walked.”</vt:lpstr>
      <vt:lpstr>PowerPoint Presentation</vt:lpstr>
      <vt:lpstr>PowerPoint Presentation</vt:lpstr>
      <vt:lpstr>“And this is the condemnation, that light is come into the world, and men loved darkness rather than light, because their deeds were evil…Walk while ye have the light, lest darkness come upon you: for he that walketh in darkness knoweth not whither he goeth…I am come a light into the world, that whosoever believeth on me should not abide in darkness…But if thine eye be evil, thy whole body shall be full of darkness. If therefore the light that is in thee be darkness, how great is that darkness.”</vt:lpstr>
      <vt:lpstr>PowerPoint Presentation</vt:lpstr>
      <vt:lpstr>(2 Corinthians 4:3-4)  “But if our gospel be hid, it is hid to them that are lost: In whom the god of this world hath blinded the minds of them which believe not, lest the light of the glorious gospel of Christ, who is the image of God, should shine unto them.”</vt:lpstr>
      <vt:lpstr>PowerPoint Presentation</vt:lpstr>
      <vt:lpstr>“As long as I am in the world, I am the light of the world…Ye are the light of the world. A city that is set on an hill cannot be hid.” </vt:lpstr>
      <vt:lpstr>PowerPoint Presentation</vt:lpstr>
      <vt:lpstr>Can a Christian Fellowship with the Devil?</vt:lpstr>
      <vt:lpstr>PowerPoint Presentation</vt:lpstr>
      <vt:lpstr>PowerPoint Presentation</vt:lpstr>
      <vt:lpstr>How does a Christian fellowship with Devils? “Shall the throne of iniquity have fellowship with thee.” (Psalm 94:20) </vt:lpstr>
      <vt:lpstr>PowerPoint Presentation</vt:lpstr>
      <vt:lpstr>PowerPoint Presentation</vt:lpstr>
      <vt:lpstr>1 John1:6 “If we say that we have fellowship with him, and walk in darkness, we lie, and do not the truth.”  2 Cor. 6:14 “Be ye not unequally yoked together with unbelievers: for what fellowship hath righteousness with unrighteousness? and what communion hath light with darkness?”   1 Cor. 10:21 “Ye cannot drink the cup of the Lord, and the cup of devils: ye cannot be partakers of the Lord's table, and of the table of devils.”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38</cp:revision>
  <dcterms:created xsi:type="dcterms:W3CDTF">2016-07-19T11:35:11Z</dcterms:created>
  <dcterms:modified xsi:type="dcterms:W3CDTF">2016-07-27T21:13:49Z</dcterms:modified>
</cp:coreProperties>
</file>