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0"/>
  </p:notesMasterIdLst>
  <p:sldIdLst>
    <p:sldId id="257" r:id="rId2"/>
    <p:sldId id="258" r:id="rId3"/>
    <p:sldId id="259" r:id="rId4"/>
    <p:sldId id="260" r:id="rId5"/>
    <p:sldId id="373" r:id="rId6"/>
    <p:sldId id="263"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95" r:id="rId22"/>
    <p:sldId id="372" r:id="rId23"/>
    <p:sldId id="296" r:id="rId24"/>
    <p:sldId id="300" r:id="rId25"/>
    <p:sldId id="370" r:id="rId26"/>
    <p:sldId id="371" r:id="rId27"/>
    <p:sldId id="337" r:id="rId28"/>
    <p:sldId id="392" r:id="rId29"/>
    <p:sldId id="390" r:id="rId30"/>
    <p:sldId id="393" r:id="rId31"/>
    <p:sldId id="394" r:id="rId32"/>
    <p:sldId id="395" r:id="rId33"/>
    <p:sldId id="396" r:id="rId34"/>
    <p:sldId id="338" r:id="rId35"/>
    <p:sldId id="385" r:id="rId36"/>
    <p:sldId id="386" r:id="rId37"/>
    <p:sldId id="387" r:id="rId38"/>
    <p:sldId id="397" r:id="rId39"/>
    <p:sldId id="388" r:id="rId40"/>
    <p:sldId id="398" r:id="rId41"/>
    <p:sldId id="389" r:id="rId42"/>
    <p:sldId id="399" r:id="rId43"/>
    <p:sldId id="339" r:id="rId44"/>
    <p:sldId id="342" r:id="rId45"/>
    <p:sldId id="341" r:id="rId46"/>
    <p:sldId id="343" r:id="rId47"/>
    <p:sldId id="344" r:id="rId48"/>
    <p:sldId id="345" r:id="rId49"/>
    <p:sldId id="346" r:id="rId50"/>
    <p:sldId id="347" r:id="rId51"/>
    <p:sldId id="348" r:id="rId52"/>
    <p:sldId id="349" r:id="rId53"/>
    <p:sldId id="350" r:id="rId54"/>
    <p:sldId id="351" r:id="rId55"/>
    <p:sldId id="353" r:id="rId56"/>
    <p:sldId id="352" r:id="rId57"/>
    <p:sldId id="354" r:id="rId58"/>
    <p:sldId id="374" r:id="rId59"/>
    <p:sldId id="340" r:id="rId60"/>
    <p:sldId id="356" r:id="rId61"/>
    <p:sldId id="367" r:id="rId62"/>
    <p:sldId id="368" r:id="rId63"/>
    <p:sldId id="357" r:id="rId64"/>
    <p:sldId id="376" r:id="rId65"/>
    <p:sldId id="358" r:id="rId66"/>
    <p:sldId id="383" r:id="rId67"/>
    <p:sldId id="384" r:id="rId68"/>
    <p:sldId id="336"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474" autoAdjust="0"/>
    <p:restoredTop sz="94660"/>
  </p:normalViewPr>
  <p:slideViewPr>
    <p:cSldViewPr snapToGrid="0">
      <p:cViewPr varScale="1">
        <p:scale>
          <a:sx n="72" d="100"/>
          <a:sy n="72" d="100"/>
        </p:scale>
        <p:origin x="10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7BF768-2E40-4CE5-BC23-ACC3440F117F}" type="datetimeFigureOut">
              <a:rPr lang="en-US" smtClean="0"/>
              <a:t>8/3/2016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6145E5-622F-448B-99B5-E1E25813CF03}" type="slidenum">
              <a:rPr lang="en-US" smtClean="0"/>
              <a:t>‹#›</a:t>
            </a:fld>
            <a:endParaRPr lang="en-US" dirty="0"/>
          </a:p>
        </p:txBody>
      </p:sp>
    </p:spTree>
    <p:extLst>
      <p:ext uri="{BB962C8B-B14F-4D97-AF65-F5344CB8AC3E}">
        <p14:creationId xmlns:p14="http://schemas.microsoft.com/office/powerpoint/2010/main" val="266786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F9B7BBE-69A9-4EAE-9F32-CCD713ADD9B1}" type="slidenum">
              <a:rPr lang="en-US" smtClean="0"/>
              <a:pPr/>
              <a:t>12</a:t>
            </a:fld>
            <a:endParaRPr lang="en-US" dirty="0"/>
          </a:p>
        </p:txBody>
      </p:sp>
    </p:spTree>
    <p:extLst>
      <p:ext uri="{BB962C8B-B14F-4D97-AF65-F5344CB8AC3E}">
        <p14:creationId xmlns:p14="http://schemas.microsoft.com/office/powerpoint/2010/main" val="3226010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26</a:t>
            </a:fld>
            <a:endParaRPr lang="en-US" dirty="0"/>
          </a:p>
        </p:txBody>
      </p:sp>
    </p:spTree>
    <p:extLst>
      <p:ext uri="{BB962C8B-B14F-4D97-AF65-F5344CB8AC3E}">
        <p14:creationId xmlns:p14="http://schemas.microsoft.com/office/powerpoint/2010/main" val="4176171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5CAF54D-314E-497A-92DD-FFF57B868BDD}" type="datetimeFigureOut">
              <a:rPr lang="en-US" smtClean="0"/>
              <a:t>8/3/2016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16D677D-2BDE-4D09-A749-74832085F924}" type="slidenum">
              <a:rPr lang="en-US" smtClean="0"/>
              <a:t>‹#›</a:t>
            </a:fld>
            <a:endParaRPr lang="en-US" dirty="0"/>
          </a:p>
        </p:txBody>
      </p:sp>
    </p:spTree>
    <p:extLst>
      <p:ext uri="{BB962C8B-B14F-4D97-AF65-F5344CB8AC3E}">
        <p14:creationId xmlns:p14="http://schemas.microsoft.com/office/powerpoint/2010/main" val="417626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CAF54D-314E-497A-92DD-FFF57B868BDD}" type="datetimeFigureOut">
              <a:rPr lang="en-US" smtClean="0"/>
              <a:t>8/3/2016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16D677D-2BDE-4D09-A749-74832085F924}" type="slidenum">
              <a:rPr lang="en-US" smtClean="0"/>
              <a:t>‹#›</a:t>
            </a:fld>
            <a:endParaRPr lang="en-US" dirty="0"/>
          </a:p>
        </p:txBody>
      </p:sp>
    </p:spTree>
    <p:extLst>
      <p:ext uri="{BB962C8B-B14F-4D97-AF65-F5344CB8AC3E}">
        <p14:creationId xmlns:p14="http://schemas.microsoft.com/office/powerpoint/2010/main" val="3884906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CAF54D-314E-497A-92DD-FFF57B868BDD}" type="datetimeFigureOut">
              <a:rPr lang="en-US" smtClean="0"/>
              <a:t>8/3/2016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16D677D-2BDE-4D09-A749-74832085F924}" type="slidenum">
              <a:rPr lang="en-US" smtClean="0"/>
              <a:t>‹#›</a:t>
            </a:fld>
            <a:endParaRPr lang="en-US" dirty="0"/>
          </a:p>
        </p:txBody>
      </p:sp>
    </p:spTree>
    <p:extLst>
      <p:ext uri="{BB962C8B-B14F-4D97-AF65-F5344CB8AC3E}">
        <p14:creationId xmlns:p14="http://schemas.microsoft.com/office/powerpoint/2010/main" val="1306428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CAF54D-314E-497A-92DD-FFF57B868BDD}" type="datetimeFigureOut">
              <a:rPr lang="en-US" smtClean="0"/>
              <a:t>8/3/2016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16D677D-2BDE-4D09-A749-74832085F924}" type="slidenum">
              <a:rPr lang="en-US" smtClean="0"/>
              <a:t>‹#›</a:t>
            </a:fld>
            <a:endParaRPr lang="en-US" dirty="0"/>
          </a:p>
        </p:txBody>
      </p:sp>
    </p:spTree>
    <p:extLst>
      <p:ext uri="{BB962C8B-B14F-4D97-AF65-F5344CB8AC3E}">
        <p14:creationId xmlns:p14="http://schemas.microsoft.com/office/powerpoint/2010/main" val="3933667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5CAF54D-314E-497A-92DD-FFF57B868BDD}" type="datetimeFigureOut">
              <a:rPr lang="en-US" smtClean="0"/>
              <a:t>8/3/2016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16D677D-2BDE-4D09-A749-74832085F924}" type="slidenum">
              <a:rPr lang="en-US" smtClean="0"/>
              <a:t>‹#›</a:t>
            </a:fld>
            <a:endParaRPr lang="en-US" dirty="0"/>
          </a:p>
        </p:txBody>
      </p:sp>
    </p:spTree>
    <p:extLst>
      <p:ext uri="{BB962C8B-B14F-4D97-AF65-F5344CB8AC3E}">
        <p14:creationId xmlns:p14="http://schemas.microsoft.com/office/powerpoint/2010/main" val="375701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5CAF54D-314E-497A-92DD-FFF57B868BDD}" type="datetimeFigureOut">
              <a:rPr lang="en-US" smtClean="0"/>
              <a:t>8/3/2016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16D677D-2BDE-4D09-A749-74832085F924}" type="slidenum">
              <a:rPr lang="en-US" smtClean="0"/>
              <a:t>‹#›</a:t>
            </a:fld>
            <a:endParaRPr lang="en-US" dirty="0"/>
          </a:p>
        </p:txBody>
      </p:sp>
    </p:spTree>
    <p:extLst>
      <p:ext uri="{BB962C8B-B14F-4D97-AF65-F5344CB8AC3E}">
        <p14:creationId xmlns:p14="http://schemas.microsoft.com/office/powerpoint/2010/main" val="1236056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5CAF54D-314E-497A-92DD-FFF57B868BDD}" type="datetimeFigureOut">
              <a:rPr lang="en-US" smtClean="0"/>
              <a:t>8/3/2016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16D677D-2BDE-4D09-A749-74832085F924}" type="slidenum">
              <a:rPr lang="en-US" smtClean="0"/>
              <a:t>‹#›</a:t>
            </a:fld>
            <a:endParaRPr lang="en-US" dirty="0"/>
          </a:p>
        </p:txBody>
      </p:sp>
    </p:spTree>
    <p:extLst>
      <p:ext uri="{BB962C8B-B14F-4D97-AF65-F5344CB8AC3E}">
        <p14:creationId xmlns:p14="http://schemas.microsoft.com/office/powerpoint/2010/main" val="1231227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5CAF54D-314E-497A-92DD-FFF57B868BDD}" type="datetimeFigureOut">
              <a:rPr lang="en-US" smtClean="0"/>
              <a:t>8/3/2016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16D677D-2BDE-4D09-A749-74832085F924}" type="slidenum">
              <a:rPr lang="en-US" smtClean="0"/>
              <a:t>‹#›</a:t>
            </a:fld>
            <a:endParaRPr lang="en-US" dirty="0"/>
          </a:p>
        </p:txBody>
      </p:sp>
    </p:spTree>
    <p:extLst>
      <p:ext uri="{BB962C8B-B14F-4D97-AF65-F5344CB8AC3E}">
        <p14:creationId xmlns:p14="http://schemas.microsoft.com/office/powerpoint/2010/main" val="1880381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CAF54D-314E-497A-92DD-FFF57B868BDD}" type="datetimeFigureOut">
              <a:rPr lang="en-US" smtClean="0"/>
              <a:t>8/3/2016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16D677D-2BDE-4D09-A749-74832085F924}" type="slidenum">
              <a:rPr lang="en-US" smtClean="0"/>
              <a:t>‹#›</a:t>
            </a:fld>
            <a:endParaRPr lang="en-US" dirty="0"/>
          </a:p>
        </p:txBody>
      </p:sp>
    </p:spTree>
    <p:extLst>
      <p:ext uri="{BB962C8B-B14F-4D97-AF65-F5344CB8AC3E}">
        <p14:creationId xmlns:p14="http://schemas.microsoft.com/office/powerpoint/2010/main" val="727714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5CAF54D-314E-497A-92DD-FFF57B868BDD}" type="datetimeFigureOut">
              <a:rPr lang="en-US" smtClean="0"/>
              <a:t>8/3/2016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16D677D-2BDE-4D09-A749-74832085F924}" type="slidenum">
              <a:rPr lang="en-US" smtClean="0"/>
              <a:t>‹#›</a:t>
            </a:fld>
            <a:endParaRPr lang="en-US" dirty="0"/>
          </a:p>
        </p:txBody>
      </p:sp>
    </p:spTree>
    <p:extLst>
      <p:ext uri="{BB962C8B-B14F-4D97-AF65-F5344CB8AC3E}">
        <p14:creationId xmlns:p14="http://schemas.microsoft.com/office/powerpoint/2010/main" val="4284982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5CAF54D-314E-497A-92DD-FFF57B868BDD}" type="datetimeFigureOut">
              <a:rPr lang="en-US" smtClean="0"/>
              <a:t>8/3/2016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16D677D-2BDE-4D09-A749-74832085F924}" type="slidenum">
              <a:rPr lang="en-US" smtClean="0"/>
              <a:t>‹#›</a:t>
            </a:fld>
            <a:endParaRPr lang="en-US" dirty="0"/>
          </a:p>
        </p:txBody>
      </p:sp>
    </p:spTree>
    <p:extLst>
      <p:ext uri="{BB962C8B-B14F-4D97-AF65-F5344CB8AC3E}">
        <p14:creationId xmlns:p14="http://schemas.microsoft.com/office/powerpoint/2010/main" val="3972151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CAF54D-314E-497A-92DD-FFF57B868BDD}" type="datetimeFigureOut">
              <a:rPr lang="en-US" smtClean="0"/>
              <a:t>8/3/2016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6D677D-2BDE-4D09-A749-74832085F924}" type="slidenum">
              <a:rPr lang="en-US" smtClean="0"/>
              <a:t>‹#›</a:t>
            </a:fld>
            <a:endParaRPr lang="en-US" dirty="0"/>
          </a:p>
        </p:txBody>
      </p:sp>
    </p:spTree>
    <p:extLst>
      <p:ext uri="{BB962C8B-B14F-4D97-AF65-F5344CB8AC3E}">
        <p14:creationId xmlns:p14="http://schemas.microsoft.com/office/powerpoint/2010/main" val="335002417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1282" y="76200"/>
            <a:ext cx="51435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557471"/>
            <a:ext cx="3657600"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7572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65125"/>
            <a:ext cx="12061767" cy="1887624"/>
          </a:xfrm>
        </p:spPr>
        <p:txBody>
          <a:bodyPr>
            <a:normAutofit fontScale="90000"/>
          </a:bodyPr>
          <a:lstStyle/>
          <a:p>
            <a:pPr algn="ctr"/>
            <a:r>
              <a:rPr lang="en-US" i="1" dirty="0"/>
              <a:t>"Now the Spirit speaketh expressly, that in the latter times some shall depart from the faith, giving heed to seducing spirits, and doctrines of devils" (1 Tim. 4:1)</a:t>
            </a:r>
            <a:br>
              <a:rPr lang="en-US" i="1" dirty="0"/>
            </a:br>
            <a:endParaRPr lang="en-US" i="1" dirty="0"/>
          </a:p>
        </p:txBody>
      </p:sp>
      <p:sp>
        <p:nvSpPr>
          <p:cNvPr id="3" name="Content Placeholder 2"/>
          <p:cNvSpPr>
            <a:spLocks noGrp="1"/>
          </p:cNvSpPr>
          <p:nvPr>
            <p:ph idx="1"/>
          </p:nvPr>
        </p:nvSpPr>
        <p:spPr>
          <a:xfrm>
            <a:off x="3092333" y="5145579"/>
            <a:ext cx="5877098" cy="2094807"/>
          </a:xfrm>
        </p:spPr>
        <p:txBody>
          <a:bodyPr>
            <a:normAutofit/>
          </a:bodyPr>
          <a:lstStyle/>
          <a:p>
            <a:pPr marL="0" indent="0" algn="ctr">
              <a:buNone/>
            </a:pPr>
            <a:r>
              <a:rPr lang="en-US" sz="3200" dirty="0">
                <a:effectLst>
                  <a:glow rad="101600">
                    <a:schemeClr val="bg1">
                      <a:alpha val="60000"/>
                    </a:schemeClr>
                  </a:glow>
                </a:effectLst>
                <a:latin typeface="Batang" panose="02030600000101010101" pitchFamily="18" charset="-127"/>
                <a:ea typeface="Batang" panose="02030600000101010101" pitchFamily="18" charset="-127"/>
              </a:rPr>
              <a:t>Satanic doctrine would be any teaching contrary to the Bible!</a:t>
            </a:r>
          </a:p>
        </p:txBody>
      </p:sp>
      <p:pic>
        <p:nvPicPr>
          <p:cNvPr id="4" name="Picture 3"/>
          <p:cNvPicPr>
            <a:picLocks noChangeAspect="1"/>
          </p:cNvPicPr>
          <p:nvPr/>
        </p:nvPicPr>
        <p:blipFill>
          <a:blip r:embed="rId2"/>
          <a:stretch>
            <a:fillRect/>
          </a:stretch>
        </p:blipFill>
        <p:spPr>
          <a:xfrm>
            <a:off x="2224880" y="1930498"/>
            <a:ext cx="7395875" cy="4927502"/>
          </a:xfrm>
          <a:prstGeom prst="rect">
            <a:avLst/>
          </a:prstGeom>
        </p:spPr>
      </p:pic>
    </p:spTree>
    <p:extLst>
      <p:ext uri="{BB962C8B-B14F-4D97-AF65-F5344CB8AC3E}">
        <p14:creationId xmlns:p14="http://schemas.microsoft.com/office/powerpoint/2010/main" val="276435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Satan has his mysteries</a:t>
            </a:r>
            <a:br>
              <a:rPr lang="en-US" b="1" dirty="0"/>
            </a:br>
            <a:endParaRPr lang="en-US" b="1" dirty="0"/>
          </a:p>
        </p:txBody>
      </p:sp>
      <p:pic>
        <p:nvPicPr>
          <p:cNvPr id="3" name="Picture 2"/>
          <p:cNvPicPr>
            <a:picLocks noChangeAspect="1"/>
          </p:cNvPicPr>
          <p:nvPr/>
        </p:nvPicPr>
        <p:blipFill>
          <a:blip r:embed="rId2"/>
          <a:stretch>
            <a:fillRect/>
          </a:stretch>
        </p:blipFill>
        <p:spPr>
          <a:xfrm>
            <a:off x="3038591" y="1690688"/>
            <a:ext cx="5805197" cy="4353898"/>
          </a:xfrm>
          <a:prstGeom prst="rect">
            <a:avLst/>
          </a:prstGeom>
        </p:spPr>
      </p:pic>
      <p:pic>
        <p:nvPicPr>
          <p:cNvPr id="4" name="Picture 3"/>
          <p:cNvPicPr>
            <a:picLocks noChangeAspect="1"/>
          </p:cNvPicPr>
          <p:nvPr/>
        </p:nvPicPr>
        <p:blipFill>
          <a:blip r:embed="rId3"/>
          <a:stretch>
            <a:fillRect/>
          </a:stretch>
        </p:blipFill>
        <p:spPr>
          <a:xfrm>
            <a:off x="298581" y="3300356"/>
            <a:ext cx="2359089" cy="3361701"/>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p:cNvPicPr>
            <a:picLocks noChangeAspect="1"/>
          </p:cNvPicPr>
          <p:nvPr/>
        </p:nvPicPr>
        <p:blipFill>
          <a:blip r:embed="rId4"/>
          <a:stretch>
            <a:fillRect/>
          </a:stretch>
        </p:blipFill>
        <p:spPr>
          <a:xfrm>
            <a:off x="9103413" y="4203426"/>
            <a:ext cx="3088587" cy="2561267"/>
          </a:xfrm>
          <a:prstGeom prst="rect">
            <a:avLst/>
          </a:prstGeom>
        </p:spPr>
      </p:pic>
      <p:sp>
        <p:nvSpPr>
          <p:cNvPr id="6" name="Rectangle 5"/>
          <p:cNvSpPr/>
          <p:nvPr/>
        </p:nvSpPr>
        <p:spPr>
          <a:xfrm>
            <a:off x="3038591" y="4548579"/>
            <a:ext cx="5805197" cy="1938992"/>
          </a:xfrm>
          <a:prstGeom prst="rect">
            <a:avLst/>
          </a:prstGeom>
          <a:effectLst>
            <a:glow rad="101600">
              <a:schemeClr val="bg1">
                <a:alpha val="60000"/>
              </a:schemeClr>
            </a:glow>
          </a:effectLst>
        </p:spPr>
        <p:txBody>
          <a:bodyPr wrap="square">
            <a:spAutoFit/>
          </a:bodyPr>
          <a:lstStyle/>
          <a:p>
            <a:pPr algn="ctr"/>
            <a:r>
              <a:rPr lang="en-US" sz="2400" i="1" dirty="0"/>
              <a:t>"For the mystery of iniquity doth already work: only he who now letteth will let, until he be taken out of the way.”</a:t>
            </a:r>
          </a:p>
          <a:p>
            <a:pPr algn="ctr"/>
            <a:r>
              <a:rPr lang="en-US" sz="2400" i="1" dirty="0"/>
              <a:t> (2 Thess. 2:7).</a:t>
            </a:r>
            <a:br>
              <a:rPr lang="en-US" sz="2400" i="1" dirty="0"/>
            </a:br>
            <a:endParaRPr lang="en-US" sz="2400" i="1" dirty="0"/>
          </a:p>
        </p:txBody>
      </p:sp>
    </p:spTree>
    <p:extLst>
      <p:ext uri="{BB962C8B-B14F-4D97-AF65-F5344CB8AC3E}">
        <p14:creationId xmlns:p14="http://schemas.microsoft.com/office/powerpoint/2010/main" val="4146733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lum bright="-20000"/>
          </a:blip>
          <a:srcRect/>
          <a:stretch>
            <a:fillRect/>
          </a:stretch>
        </p:blipFill>
        <p:spPr bwMode="auto">
          <a:xfrm>
            <a:off x="1660848" y="0"/>
            <a:ext cx="9007152" cy="6909150"/>
          </a:xfrm>
          <a:prstGeom prst="rect">
            <a:avLst/>
          </a:prstGeom>
          <a:noFill/>
          <a:ln w="9525">
            <a:noFill/>
            <a:miter lim="800000"/>
            <a:headEnd/>
            <a:tailEnd/>
          </a:ln>
        </p:spPr>
      </p:pic>
      <p:sp>
        <p:nvSpPr>
          <p:cNvPr id="4" name="Title 3"/>
          <p:cNvSpPr>
            <a:spLocks noGrp="1"/>
          </p:cNvSpPr>
          <p:nvPr>
            <p:ph type="title"/>
          </p:nvPr>
        </p:nvSpPr>
        <p:spPr>
          <a:xfrm>
            <a:off x="1524000" y="381000"/>
            <a:ext cx="9144000" cy="1066800"/>
          </a:xfrm>
        </p:spPr>
        <p:txBody>
          <a:bodyPr>
            <a:noAutofit/>
          </a:bodyPr>
          <a:lstStyle/>
          <a:p>
            <a:pPr algn="ctr"/>
            <a:r>
              <a:rPr lang="en-US" sz="4000" dirty="0">
                <a:effectLst>
                  <a:glow rad="101600">
                    <a:schemeClr val="bg1">
                      <a:alpha val="60000"/>
                    </a:schemeClr>
                  </a:glow>
                </a:effectLst>
              </a:rPr>
              <a:t>Biblical Warning  Concerning</a:t>
            </a:r>
            <a:br>
              <a:rPr lang="en-US" sz="4000" dirty="0">
                <a:effectLst>
                  <a:glow rad="101600">
                    <a:schemeClr val="bg1">
                      <a:alpha val="60000"/>
                    </a:schemeClr>
                  </a:glow>
                </a:effectLst>
              </a:rPr>
            </a:br>
            <a:r>
              <a:rPr lang="en-US" sz="4000" dirty="0">
                <a:effectLst>
                  <a:glow rad="101600">
                    <a:schemeClr val="bg1">
                      <a:alpha val="60000"/>
                    </a:schemeClr>
                  </a:glow>
                </a:effectLst>
              </a:rPr>
              <a:t> Occult Involvement</a:t>
            </a:r>
            <a:br>
              <a:rPr lang="en-US" sz="4000" dirty="0">
                <a:effectLst>
                  <a:glow rad="101600">
                    <a:schemeClr val="bg1">
                      <a:alpha val="60000"/>
                    </a:schemeClr>
                  </a:glow>
                </a:effectLst>
              </a:rPr>
            </a:br>
            <a:r>
              <a:rPr lang="en-US" sz="4000" i="1" dirty="0">
                <a:effectLst>
                  <a:glow rad="101600">
                    <a:schemeClr val="bg1">
                      <a:alpha val="60000"/>
                    </a:schemeClr>
                  </a:glow>
                </a:effectLst>
              </a:rPr>
              <a:t>(Deuteronomy 18:9-13)</a:t>
            </a:r>
          </a:p>
        </p:txBody>
      </p:sp>
      <p:sp>
        <p:nvSpPr>
          <p:cNvPr id="3" name="Content Placeholder 2"/>
          <p:cNvSpPr>
            <a:spLocks noGrp="1"/>
          </p:cNvSpPr>
          <p:nvPr>
            <p:ph idx="1"/>
          </p:nvPr>
        </p:nvSpPr>
        <p:spPr>
          <a:xfrm>
            <a:off x="1660848" y="1524000"/>
            <a:ext cx="9007151" cy="5334000"/>
          </a:xfrm>
        </p:spPr>
        <p:txBody>
          <a:bodyPr>
            <a:normAutofit/>
          </a:bodyPr>
          <a:lstStyle/>
          <a:p>
            <a:pPr algn="ctr" hangingPunct="0">
              <a:buNone/>
            </a:pPr>
            <a:r>
              <a:rPr lang="en-US" sz="3600" i="1" dirty="0">
                <a:effectLst>
                  <a:glow rad="101600">
                    <a:schemeClr val="bg1">
                      <a:alpha val="60000"/>
                    </a:schemeClr>
                  </a:glow>
                </a:effectLst>
              </a:rPr>
              <a:t>   </a:t>
            </a:r>
            <a:br>
              <a:rPr lang="en-US" sz="3600" i="1" dirty="0">
                <a:effectLst>
                  <a:glow rad="101600">
                    <a:schemeClr val="bg1">
                      <a:alpha val="60000"/>
                    </a:schemeClr>
                  </a:glow>
                </a:effectLst>
              </a:rPr>
            </a:br>
            <a:r>
              <a:rPr lang="en-US" sz="3600" i="1" dirty="0">
                <a:effectLst>
                  <a:glow rad="101600">
                    <a:schemeClr val="bg1">
                      <a:alpha val="60000"/>
                    </a:schemeClr>
                  </a:glow>
                </a:effectLst>
              </a:rPr>
              <a:t>“When thou art come into the land which the LORD thy God giveth thee, thou shalt not learn to do after the abominations of those nations. There shall not be found among you any one that…For all that do these things are an abomination unto the LORD: and because of these abominations the LORD thy God doth drive them out from before thee. Thou shalt be perfect with the LORD thy God.” </a:t>
            </a:r>
          </a:p>
        </p:txBody>
      </p:sp>
    </p:spTree>
    <p:extLst>
      <p:ext uri="{BB962C8B-B14F-4D97-AF65-F5344CB8AC3E}">
        <p14:creationId xmlns:p14="http://schemas.microsoft.com/office/powerpoint/2010/main" val="258264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207" y="-9946"/>
            <a:ext cx="10515600" cy="1325563"/>
          </a:xfrm>
        </p:spPr>
        <p:txBody>
          <a:bodyPr/>
          <a:lstStyle/>
          <a:p>
            <a:pPr algn="ctr"/>
            <a:r>
              <a:rPr lang="en-US" b="1" dirty="0"/>
              <a:t>Satan has a throne</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029998" y="1194318"/>
            <a:ext cx="8284534" cy="5514393"/>
          </a:xfrm>
          <a:prstGeom prst="rect">
            <a:avLst/>
          </a:prstGeom>
          <a:ln>
            <a:noFill/>
          </a:ln>
          <a:effectLst>
            <a:softEdge rad="112500"/>
          </a:effectLst>
        </p:spPr>
      </p:pic>
    </p:spTree>
    <p:extLst>
      <p:ext uri="{BB962C8B-B14F-4D97-AF65-F5344CB8AC3E}">
        <p14:creationId xmlns:p14="http://schemas.microsoft.com/office/powerpoint/2010/main" val="4246815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06" y="775672"/>
            <a:ext cx="12192000" cy="1325563"/>
          </a:xfrm>
        </p:spPr>
        <p:txBody>
          <a:bodyPr>
            <a:noAutofit/>
          </a:bodyPr>
          <a:lstStyle/>
          <a:p>
            <a:r>
              <a:rPr lang="en-US" sz="3600" i="1" dirty="0"/>
              <a:t>"I know thy works, and where thou dwellest, even </a:t>
            </a:r>
            <a:r>
              <a:rPr lang="en-US" sz="3600" i="1" u="sng" dirty="0"/>
              <a:t>where Satan’s seat</a:t>
            </a:r>
            <a:r>
              <a:rPr lang="en-US" sz="3600" i="1" dirty="0"/>
              <a:t> is: and thou holdest fast my name, and hast not denied my faith, even in those days wherein Antipas was my faithful martyr, who was slain among you, </a:t>
            </a:r>
            <a:r>
              <a:rPr lang="en-US" sz="3600" i="1" u="sng" dirty="0"/>
              <a:t>where Satan dwelleth</a:t>
            </a:r>
            <a:r>
              <a:rPr lang="en-US" sz="3600" i="1" dirty="0"/>
              <a:t>." (Rev. 2:13)</a:t>
            </a:r>
            <a:br>
              <a:rPr lang="en-US" sz="3600" i="1" dirty="0"/>
            </a:br>
            <a:endParaRPr lang="en-US" sz="3600" i="1" dirty="0"/>
          </a:p>
        </p:txBody>
      </p:sp>
      <p:pic>
        <p:nvPicPr>
          <p:cNvPr id="4" name="Picture 3"/>
          <p:cNvPicPr>
            <a:picLocks noChangeAspect="1"/>
          </p:cNvPicPr>
          <p:nvPr/>
        </p:nvPicPr>
        <p:blipFill rotWithShape="1">
          <a:blip r:embed="rId2"/>
          <a:srcRect r="-295" b="3614"/>
          <a:stretch/>
        </p:blipFill>
        <p:spPr>
          <a:xfrm>
            <a:off x="2452394" y="2350245"/>
            <a:ext cx="6878217" cy="4507755"/>
          </a:xfrm>
          <a:prstGeom prst="rect">
            <a:avLst/>
          </a:prstGeom>
          <a:ln>
            <a:noFill/>
          </a:ln>
          <a:effectLst>
            <a:softEdge rad="112500"/>
          </a:effectLst>
        </p:spPr>
      </p:pic>
    </p:spTree>
    <p:extLst>
      <p:ext uri="{BB962C8B-B14F-4D97-AF65-F5344CB8AC3E}">
        <p14:creationId xmlns:p14="http://schemas.microsoft.com/office/powerpoint/2010/main" val="178521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7174"/>
            <a:ext cx="10515600" cy="1325563"/>
          </a:xfrm>
        </p:spPr>
        <p:txBody>
          <a:bodyPr/>
          <a:lstStyle/>
          <a:p>
            <a:pPr algn="ctr"/>
            <a:r>
              <a:rPr lang="en-US" b="1" dirty="0"/>
              <a:t>Satan has his kingdoms</a:t>
            </a:r>
            <a:br>
              <a:rPr lang="en-US" b="1" dirty="0"/>
            </a:br>
            <a:endParaRPr lang="en-US" b="1" dirty="0"/>
          </a:p>
        </p:txBody>
      </p:sp>
      <p:pic>
        <p:nvPicPr>
          <p:cNvPr id="3" name="Picture 2"/>
          <p:cNvPicPr>
            <a:picLocks noChangeAspect="1"/>
          </p:cNvPicPr>
          <p:nvPr/>
        </p:nvPicPr>
        <p:blipFill>
          <a:blip r:embed="rId2"/>
          <a:stretch>
            <a:fillRect/>
          </a:stretch>
        </p:blipFill>
        <p:spPr>
          <a:xfrm>
            <a:off x="1220998" y="1194901"/>
            <a:ext cx="9750004" cy="5481263"/>
          </a:xfrm>
          <a:prstGeom prst="rect">
            <a:avLst/>
          </a:prstGeom>
        </p:spPr>
      </p:pic>
    </p:spTree>
    <p:extLst>
      <p:ext uri="{BB962C8B-B14F-4D97-AF65-F5344CB8AC3E}">
        <p14:creationId xmlns:p14="http://schemas.microsoft.com/office/powerpoint/2010/main" val="216037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0"/>
            <a:ext cx="12192000" cy="6400800"/>
          </a:xfrm>
        </p:spPr>
        <p:txBody>
          <a:bodyPr>
            <a:normAutofit/>
          </a:bodyPr>
          <a:lstStyle/>
          <a:p>
            <a:r>
              <a:rPr lang="en-US" sz="3600" i="1" dirty="0"/>
              <a:t>II Cor. 4:4 “In whom </a:t>
            </a:r>
            <a:r>
              <a:rPr lang="en-US" sz="3600" i="1" u="sng" dirty="0"/>
              <a:t>the god of this world</a:t>
            </a:r>
            <a:r>
              <a:rPr lang="en-US" sz="3600" i="1" dirty="0"/>
              <a:t> hath blinded the minds of them which believe not, lest the light of the glorious gospel of Christ, who is the image of God, should shine unto them.”</a:t>
            </a:r>
          </a:p>
          <a:p>
            <a:r>
              <a:rPr lang="en-US" sz="3600" i="1" dirty="0"/>
              <a:t> Eph 2:2 “Wherein in time past ye walked according to the course of this world, according to </a:t>
            </a:r>
            <a:r>
              <a:rPr lang="en-US" sz="3600" i="1" u="sng" dirty="0"/>
              <a:t>the prince of the power of the air</a:t>
            </a:r>
            <a:r>
              <a:rPr lang="en-US" sz="3600" i="1" dirty="0"/>
              <a:t>, the spirit that now worketh in the children of disobedience.”</a:t>
            </a:r>
          </a:p>
          <a:p>
            <a:r>
              <a:rPr lang="en-US" sz="3600" i="1" dirty="0"/>
              <a:t> John 14:30 “Hereafter I will not talk much with you: for </a:t>
            </a:r>
            <a:r>
              <a:rPr lang="en-US" sz="3600" i="1" u="sng" dirty="0"/>
              <a:t>the prince of this world </a:t>
            </a:r>
            <a:r>
              <a:rPr lang="en-US" sz="3600" i="1" dirty="0"/>
              <a:t>cometh, and hath nothing in me.”</a:t>
            </a:r>
          </a:p>
        </p:txBody>
      </p:sp>
      <p:pic>
        <p:nvPicPr>
          <p:cNvPr id="1026" name="Picture 2" descr="http://3.bp.blogspot.com/-UoZx5bffCL0/TZWnrZBx9II/AAAAAAAAAMU/bsji-3MbdTk/s1600/SatanHoldingWorld.jpg"/>
          <p:cNvPicPr>
            <a:picLocks noChangeAspect="1" noChangeArrowheads="1"/>
          </p:cNvPicPr>
          <p:nvPr/>
        </p:nvPicPr>
        <p:blipFill>
          <a:blip r:embed="rId2" cstate="print"/>
          <a:srcRect/>
          <a:stretch>
            <a:fillRect/>
          </a:stretch>
        </p:blipFill>
        <p:spPr bwMode="auto">
          <a:xfrm>
            <a:off x="9825134" y="4684575"/>
            <a:ext cx="2050401" cy="2173425"/>
          </a:xfrm>
          <a:prstGeom prst="rect">
            <a:avLst/>
          </a:prstGeom>
          <a:ln>
            <a:noFill/>
          </a:ln>
          <a:effectLst>
            <a:softEdge rad="112500"/>
          </a:effectLst>
        </p:spPr>
      </p:pic>
      <p:pic>
        <p:nvPicPr>
          <p:cNvPr id="5" name="Picture 3" descr="C:\Users\Ptr. Daniel White\Desktop\Bible pictures\Satan-Devil and demons\satan-by-jack-chick.jpg"/>
          <p:cNvPicPr>
            <a:picLocks noChangeAspect="1" noChangeArrowheads="1"/>
          </p:cNvPicPr>
          <p:nvPr/>
        </p:nvPicPr>
        <p:blipFill>
          <a:blip r:embed="rId3" cstate="print"/>
          <a:srcRect/>
          <a:stretch>
            <a:fillRect/>
          </a:stretch>
        </p:blipFill>
        <p:spPr bwMode="auto">
          <a:xfrm>
            <a:off x="705011" y="4909457"/>
            <a:ext cx="2943544" cy="1948543"/>
          </a:xfrm>
          <a:prstGeom prst="rect">
            <a:avLst/>
          </a:prstGeom>
          <a:ln>
            <a:noFill/>
          </a:ln>
          <a:effectLst>
            <a:softEdge rad="112500"/>
          </a:effectLst>
        </p:spPr>
      </p:pic>
    </p:spTree>
    <p:extLst>
      <p:ext uri="{BB962C8B-B14F-4D97-AF65-F5344CB8AC3E}">
        <p14:creationId xmlns:p14="http://schemas.microsoft.com/office/powerpoint/2010/main" val="3090983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547" y="122529"/>
            <a:ext cx="10515600" cy="1325563"/>
          </a:xfrm>
        </p:spPr>
        <p:txBody>
          <a:bodyPr/>
          <a:lstStyle/>
          <a:p>
            <a:pPr algn="ctr"/>
            <a:r>
              <a:rPr lang="en-US" b="1" dirty="0"/>
              <a:t>Satan desires Worship</a:t>
            </a:r>
          </a:p>
        </p:txBody>
      </p:sp>
      <p:pic>
        <p:nvPicPr>
          <p:cNvPr id="3" name="Picture 2"/>
          <p:cNvPicPr>
            <a:picLocks noChangeAspect="1"/>
          </p:cNvPicPr>
          <p:nvPr/>
        </p:nvPicPr>
        <p:blipFill rotWithShape="1">
          <a:blip r:embed="rId2"/>
          <a:srcRect t="1" r="1542" b="12229"/>
          <a:stretch/>
        </p:blipFill>
        <p:spPr>
          <a:xfrm>
            <a:off x="2174033" y="1690688"/>
            <a:ext cx="7438430" cy="5092667"/>
          </a:xfrm>
          <a:prstGeom prst="rect">
            <a:avLst/>
          </a:prstGeom>
        </p:spPr>
      </p:pic>
    </p:spTree>
    <p:extLst>
      <p:ext uri="{BB962C8B-B14F-4D97-AF65-F5344CB8AC3E}">
        <p14:creationId xmlns:p14="http://schemas.microsoft.com/office/powerpoint/2010/main" val="1888772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enila.files.wordpress.com/2014/01/temptation-of-chri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8" y="0"/>
            <a:ext cx="1219892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62668" y="1320110"/>
            <a:ext cx="5290457" cy="1754326"/>
          </a:xfrm>
          <a:prstGeom prst="rect">
            <a:avLst/>
          </a:prstGeom>
        </p:spPr>
        <p:txBody>
          <a:bodyPr wrap="square">
            <a:spAutoFit/>
          </a:bodyPr>
          <a:lstStyle/>
          <a:p>
            <a:pPr algn="ctr"/>
            <a:r>
              <a:rPr lang="en-US" sz="3600" i="1" dirty="0">
                <a:effectLst>
                  <a:glow rad="101600">
                    <a:schemeClr val="bg1">
                      <a:alpha val="60000"/>
                    </a:schemeClr>
                  </a:glow>
                </a:effectLst>
              </a:rPr>
              <a:t>“All these things will I give thee, if thou wilt fall down and worship me.”</a:t>
            </a:r>
          </a:p>
        </p:txBody>
      </p:sp>
    </p:spTree>
    <p:extLst>
      <p:ext uri="{BB962C8B-B14F-4D97-AF65-F5344CB8AC3E}">
        <p14:creationId xmlns:p14="http://schemas.microsoft.com/office/powerpoint/2010/main" val="1139200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Satan has his worshipers</a:t>
            </a:r>
            <a:br>
              <a:rPr lang="en-US" b="1" dirty="0"/>
            </a:br>
            <a:endParaRPr lang="en-US" b="1" dirty="0"/>
          </a:p>
        </p:txBody>
      </p:sp>
      <p:pic>
        <p:nvPicPr>
          <p:cNvPr id="2050" name="Picture 2" descr="http://www.humanisti.sk/storage/201501162352_mag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1249" y="1466849"/>
            <a:ext cx="4762500" cy="5391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836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solidFill>
                  <a:srgbClr val="FFFF00"/>
                </a:solidFill>
              </a:rPr>
              <a:t>Topics to be studied</a:t>
            </a:r>
          </a:p>
        </p:txBody>
      </p:sp>
      <p:sp>
        <p:nvSpPr>
          <p:cNvPr id="3" name="Content Placeholder 2"/>
          <p:cNvSpPr>
            <a:spLocks noGrp="1"/>
          </p:cNvSpPr>
          <p:nvPr>
            <p:ph idx="1"/>
          </p:nvPr>
        </p:nvSpPr>
        <p:spPr>
          <a:xfrm>
            <a:off x="739602" y="1219200"/>
            <a:ext cx="6172200" cy="5257800"/>
          </a:xfrm>
        </p:spPr>
        <p:txBody>
          <a:bodyPr>
            <a:noAutofit/>
          </a:bodyPr>
          <a:lstStyle/>
          <a:p>
            <a:r>
              <a:rPr lang="en-US" sz="3600" dirty="0"/>
              <a:t>His existence</a:t>
            </a:r>
          </a:p>
          <a:p>
            <a:r>
              <a:rPr lang="en-US" sz="3600" dirty="0"/>
              <a:t>His origin</a:t>
            </a:r>
          </a:p>
          <a:p>
            <a:r>
              <a:rPr lang="en-US" sz="3600" dirty="0"/>
              <a:t>His fall</a:t>
            </a:r>
          </a:p>
          <a:p>
            <a:r>
              <a:rPr lang="en-US" sz="3600" dirty="0"/>
              <a:t>His personality</a:t>
            </a:r>
          </a:p>
          <a:p>
            <a:r>
              <a:rPr lang="en-US" sz="3600" dirty="0"/>
              <a:t>His names</a:t>
            </a:r>
          </a:p>
          <a:p>
            <a:r>
              <a:rPr lang="en-US" sz="3600" dirty="0">
                <a:solidFill>
                  <a:srgbClr val="FFFF00"/>
                </a:solidFill>
              </a:rPr>
              <a:t>His activities (Part 7)</a:t>
            </a:r>
          </a:p>
          <a:p>
            <a:r>
              <a:rPr lang="en-US" sz="3600" dirty="0"/>
              <a:t>His location – present and future</a:t>
            </a:r>
          </a:p>
          <a:p>
            <a:r>
              <a:rPr lang="en-US" sz="3600" dirty="0"/>
              <a:t>Our victory over him</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0204" y="1122685"/>
            <a:ext cx="46736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5222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540" y="766341"/>
            <a:ext cx="11120535" cy="1325563"/>
          </a:xfrm>
        </p:spPr>
        <p:txBody>
          <a:bodyPr>
            <a:noAutofit/>
          </a:bodyPr>
          <a:lstStyle/>
          <a:p>
            <a:pPr algn="ctr"/>
            <a:r>
              <a:rPr lang="en-US" sz="3600" i="1" dirty="0"/>
              <a:t>"And they </a:t>
            </a:r>
            <a:r>
              <a:rPr lang="en-US" sz="3600" i="1" u="sng" dirty="0"/>
              <a:t>worshipped the dragon </a:t>
            </a:r>
            <a:r>
              <a:rPr lang="en-US" sz="3600" i="1" dirty="0"/>
              <a:t>which gave power unto the beast: and they worshipped the beast, saying, Who is like unto the beast? who is able to make war with him?" (Rev. 13:4)</a:t>
            </a:r>
            <a:br>
              <a:rPr lang="en-US" sz="3600" i="1" dirty="0"/>
            </a:br>
            <a:endParaRPr lang="en-US" sz="3600" i="1" dirty="0"/>
          </a:p>
        </p:txBody>
      </p:sp>
      <p:pic>
        <p:nvPicPr>
          <p:cNvPr id="3" name="Picture 2"/>
          <p:cNvPicPr>
            <a:picLocks noChangeAspect="1"/>
          </p:cNvPicPr>
          <p:nvPr/>
        </p:nvPicPr>
        <p:blipFill>
          <a:blip r:embed="rId2"/>
          <a:stretch>
            <a:fillRect/>
          </a:stretch>
        </p:blipFill>
        <p:spPr>
          <a:xfrm rot="21322509">
            <a:off x="8090215" y="1774615"/>
            <a:ext cx="3810000" cy="2857500"/>
          </a:xfrm>
          <a:prstGeom prst="rect">
            <a:avLst/>
          </a:prstGeom>
        </p:spPr>
      </p:pic>
      <p:pic>
        <p:nvPicPr>
          <p:cNvPr id="4" name="Picture 3"/>
          <p:cNvPicPr>
            <a:picLocks noChangeAspect="1"/>
          </p:cNvPicPr>
          <p:nvPr/>
        </p:nvPicPr>
        <p:blipFill>
          <a:blip r:embed="rId3"/>
          <a:stretch>
            <a:fillRect/>
          </a:stretch>
        </p:blipFill>
        <p:spPr>
          <a:xfrm rot="190293">
            <a:off x="271271" y="1720224"/>
            <a:ext cx="3214785" cy="2141047"/>
          </a:xfrm>
          <a:prstGeom prst="rect">
            <a:avLst/>
          </a:prstGeom>
        </p:spPr>
      </p:pic>
      <p:pic>
        <p:nvPicPr>
          <p:cNvPr id="6" name="Picture 5"/>
          <p:cNvPicPr>
            <a:picLocks noChangeAspect="1"/>
          </p:cNvPicPr>
          <p:nvPr/>
        </p:nvPicPr>
        <p:blipFill>
          <a:blip r:embed="rId4"/>
          <a:stretch>
            <a:fillRect/>
          </a:stretch>
        </p:blipFill>
        <p:spPr>
          <a:xfrm rot="21292149">
            <a:off x="130625" y="4069316"/>
            <a:ext cx="2827177" cy="2827177"/>
          </a:xfrm>
          <a:prstGeom prst="rect">
            <a:avLst/>
          </a:prstGeom>
        </p:spPr>
      </p:pic>
      <p:pic>
        <p:nvPicPr>
          <p:cNvPr id="7" name="Picture 6"/>
          <p:cNvPicPr>
            <a:picLocks noChangeAspect="1"/>
          </p:cNvPicPr>
          <p:nvPr/>
        </p:nvPicPr>
        <p:blipFill>
          <a:blip r:embed="rId5"/>
          <a:stretch>
            <a:fillRect/>
          </a:stretch>
        </p:blipFill>
        <p:spPr>
          <a:xfrm>
            <a:off x="3851909" y="2241116"/>
            <a:ext cx="3961355" cy="2639253"/>
          </a:xfrm>
          <a:prstGeom prst="rect">
            <a:avLst/>
          </a:prstGeom>
        </p:spPr>
      </p:pic>
      <p:pic>
        <p:nvPicPr>
          <p:cNvPr id="2050" name="Picture 2" descr="http://www.likeacat.com/assets/images/symbols/FooDo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90789">
            <a:off x="3393814" y="4552904"/>
            <a:ext cx="3024102" cy="25946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a:stretch>
            <a:fillRect/>
          </a:stretch>
        </p:blipFill>
        <p:spPr>
          <a:xfrm rot="202494">
            <a:off x="7099774" y="4211317"/>
            <a:ext cx="3810000" cy="2543175"/>
          </a:xfrm>
          <a:prstGeom prst="rect">
            <a:avLst/>
          </a:prstGeom>
        </p:spPr>
      </p:pic>
    </p:spTree>
    <p:extLst>
      <p:ext uri="{BB962C8B-B14F-4D97-AF65-F5344CB8AC3E}">
        <p14:creationId xmlns:p14="http://schemas.microsoft.com/office/powerpoint/2010/main" val="3700061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3700" y="0"/>
            <a:ext cx="10515600" cy="1325563"/>
          </a:xfrm>
        </p:spPr>
        <p:txBody>
          <a:bodyPr/>
          <a:lstStyle/>
          <a:p>
            <a:pPr algn="ctr"/>
            <a:r>
              <a:rPr lang="en-US" b="1" dirty="0"/>
              <a:t>Satan has Ministers</a:t>
            </a:r>
          </a:p>
        </p:txBody>
      </p:sp>
      <p:pic>
        <p:nvPicPr>
          <p:cNvPr id="3" name="Picture 2"/>
          <p:cNvPicPr>
            <a:picLocks noChangeAspect="1"/>
          </p:cNvPicPr>
          <p:nvPr/>
        </p:nvPicPr>
        <p:blipFill rotWithShape="1">
          <a:blip r:embed="rId2"/>
          <a:srcRect t="-739" r="50537"/>
          <a:stretch/>
        </p:blipFill>
        <p:spPr>
          <a:xfrm>
            <a:off x="4478200" y="1425645"/>
            <a:ext cx="3446600" cy="5257918"/>
          </a:xfrm>
          <a:prstGeom prst="rect">
            <a:avLst/>
          </a:prstGeom>
        </p:spPr>
      </p:pic>
    </p:spTree>
    <p:extLst>
      <p:ext uri="{BB962C8B-B14F-4D97-AF65-F5344CB8AC3E}">
        <p14:creationId xmlns:p14="http://schemas.microsoft.com/office/powerpoint/2010/main" val="3972938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93683" y="-488730"/>
            <a:ext cx="10799379" cy="7993116"/>
          </a:xfrm>
          <a:prstGeom prst="rect">
            <a:avLst/>
          </a:prstGeom>
        </p:spPr>
      </p:pic>
      <p:sp>
        <p:nvSpPr>
          <p:cNvPr id="5" name="Rectangle 4"/>
          <p:cNvSpPr/>
          <p:nvPr/>
        </p:nvSpPr>
        <p:spPr>
          <a:xfrm>
            <a:off x="1577555" y="1730843"/>
            <a:ext cx="3387338" cy="769441"/>
          </a:xfrm>
          <a:prstGeom prst="rect">
            <a:avLst/>
          </a:prstGeom>
        </p:spPr>
        <p:txBody>
          <a:bodyPr wrap="none">
            <a:spAutoFit/>
          </a:bodyPr>
          <a:lstStyle/>
          <a:p>
            <a:r>
              <a:rPr lang="en-US" sz="4400" b="1" dirty="0">
                <a:solidFill>
                  <a:schemeClr val="bg1"/>
                </a:solidFill>
                <a:effectLst>
                  <a:glow rad="101600">
                    <a:schemeClr val="tx1">
                      <a:alpha val="60000"/>
                    </a:schemeClr>
                  </a:glow>
                </a:effectLst>
              </a:rPr>
              <a:t>Angel of Light</a:t>
            </a:r>
          </a:p>
        </p:txBody>
      </p:sp>
      <p:sp>
        <p:nvSpPr>
          <p:cNvPr id="6" name="Rectangle 5"/>
          <p:cNvSpPr/>
          <p:nvPr/>
        </p:nvSpPr>
        <p:spPr>
          <a:xfrm>
            <a:off x="6773916" y="1730844"/>
            <a:ext cx="4213013" cy="769441"/>
          </a:xfrm>
          <a:prstGeom prst="rect">
            <a:avLst/>
          </a:prstGeom>
        </p:spPr>
        <p:txBody>
          <a:bodyPr wrap="none">
            <a:spAutoFit/>
          </a:bodyPr>
          <a:lstStyle/>
          <a:p>
            <a:r>
              <a:rPr lang="en-US" sz="4400" dirty="0">
                <a:effectLst>
                  <a:glow rad="101600">
                    <a:schemeClr val="bg1">
                      <a:alpha val="60000"/>
                    </a:schemeClr>
                  </a:glow>
                </a:effectLst>
              </a:rPr>
              <a:t>Ruler of Darkness</a:t>
            </a:r>
          </a:p>
        </p:txBody>
      </p:sp>
    </p:spTree>
    <p:extLst>
      <p:ext uri="{BB962C8B-B14F-4D97-AF65-F5344CB8AC3E}">
        <p14:creationId xmlns:p14="http://schemas.microsoft.com/office/powerpoint/2010/main" val="2604463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191" y="3038772"/>
            <a:ext cx="6569765" cy="1325563"/>
          </a:xfrm>
        </p:spPr>
        <p:txBody>
          <a:bodyPr>
            <a:normAutofit fontScale="90000"/>
          </a:bodyPr>
          <a:lstStyle/>
          <a:p>
            <a:pPr algn="ctr"/>
            <a:r>
              <a:rPr lang="en-US" i="1" dirty="0"/>
              <a:t>(Ephesians 6:12)</a:t>
            </a:r>
            <a:br>
              <a:rPr lang="en-US" i="1" dirty="0"/>
            </a:br>
            <a:r>
              <a:rPr lang="en-US" i="1" dirty="0"/>
              <a:t>“For we wrestle not against flesh and blood, but against principalities, against powers, against the rulers of the darkness of this world, against spiritual wickedness in high places.”</a:t>
            </a:r>
          </a:p>
        </p:txBody>
      </p:sp>
      <p:pic>
        <p:nvPicPr>
          <p:cNvPr id="3" name="Picture 2"/>
          <p:cNvPicPr>
            <a:picLocks noChangeAspect="1"/>
          </p:cNvPicPr>
          <p:nvPr/>
        </p:nvPicPr>
        <p:blipFill>
          <a:blip r:embed="rId2"/>
          <a:stretch>
            <a:fillRect/>
          </a:stretch>
        </p:blipFill>
        <p:spPr>
          <a:xfrm>
            <a:off x="8030818" y="863668"/>
            <a:ext cx="3350315" cy="5039669"/>
          </a:xfrm>
          <a:prstGeom prst="rect">
            <a:avLst/>
          </a:prstGeom>
        </p:spPr>
      </p:pic>
    </p:spTree>
    <p:extLst>
      <p:ext uri="{BB962C8B-B14F-4D97-AF65-F5344CB8AC3E}">
        <p14:creationId xmlns:p14="http://schemas.microsoft.com/office/powerpoint/2010/main" val="94240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11849" y="172278"/>
            <a:ext cx="8906251" cy="6685722"/>
          </a:xfrm>
          <a:prstGeom prst="rect">
            <a:avLst/>
          </a:prstGeom>
        </p:spPr>
      </p:pic>
    </p:spTree>
    <p:extLst>
      <p:ext uri="{BB962C8B-B14F-4D97-AF65-F5344CB8AC3E}">
        <p14:creationId xmlns:p14="http://schemas.microsoft.com/office/powerpoint/2010/main" val="3893837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539" y="0"/>
            <a:ext cx="10515600" cy="1361038"/>
          </a:xfrm>
        </p:spPr>
        <p:txBody>
          <a:bodyPr/>
          <a:lstStyle/>
          <a:p>
            <a:pPr algn="ctr"/>
            <a:r>
              <a:rPr lang="en-US" b="1" dirty="0"/>
              <a:t>Satan has his angels</a:t>
            </a:r>
          </a:p>
        </p:txBody>
      </p:sp>
      <p:sp>
        <p:nvSpPr>
          <p:cNvPr id="3" name="Content Placeholder 2"/>
          <p:cNvSpPr>
            <a:spLocks noGrp="1"/>
          </p:cNvSpPr>
          <p:nvPr>
            <p:ph idx="1"/>
          </p:nvPr>
        </p:nvSpPr>
        <p:spPr>
          <a:xfrm>
            <a:off x="186612" y="2236172"/>
            <a:ext cx="6428792" cy="4351338"/>
          </a:xfrm>
        </p:spPr>
        <p:txBody>
          <a:bodyPr>
            <a:normAutofit/>
          </a:bodyPr>
          <a:lstStyle/>
          <a:p>
            <a:pPr marL="0" indent="0" algn="ctr">
              <a:buNone/>
            </a:pPr>
            <a:r>
              <a:rPr lang="en-US" sz="3600" i="1" dirty="0"/>
              <a:t>"And there was war in heaven: Michael and his angels fought against the dragon; and the dragon fought and his angels." (Rev. 12:7)</a:t>
            </a:r>
          </a:p>
          <a:p>
            <a:pPr marL="0" indent="0" algn="ctr">
              <a:buNone/>
            </a:pPr>
            <a:br>
              <a:rPr lang="en-US" sz="3600" dirty="0"/>
            </a:br>
            <a:endParaRPr lang="en-US" sz="3600" dirty="0"/>
          </a:p>
        </p:txBody>
      </p:sp>
      <p:pic>
        <p:nvPicPr>
          <p:cNvPr id="1026" name="Picture 2" descr="https://christcenteredteaching.files.wordpress.com/2014/11/wpid-paradise_lost_12-jpg.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0715" y="1436914"/>
            <a:ext cx="4204641" cy="5301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873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Ptr. Daniel White\Desktop\Bible pictures\Satan-Devil and demons\image28.jpg"/>
          <p:cNvPicPr>
            <a:picLocks noChangeAspect="1" noChangeArrowheads="1"/>
          </p:cNvPicPr>
          <p:nvPr/>
        </p:nvPicPr>
        <p:blipFill>
          <a:blip r:embed="rId3" cstate="print"/>
          <a:srcRect l="8998" t="39543" r="52865" b="31699"/>
          <a:stretch>
            <a:fillRect/>
          </a:stretch>
        </p:blipFill>
        <p:spPr bwMode="auto">
          <a:xfrm flipH="1">
            <a:off x="3189169" y="1524000"/>
            <a:ext cx="5747129" cy="3170830"/>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a:xfrm>
            <a:off x="1524000" y="228600"/>
            <a:ext cx="9144000" cy="1189038"/>
          </a:xfrm>
        </p:spPr>
        <p:txBody>
          <a:bodyPr>
            <a:normAutofit fontScale="90000"/>
          </a:bodyPr>
          <a:lstStyle/>
          <a:p>
            <a:r>
              <a:rPr lang="en-US" i="1" dirty="0"/>
              <a:t>“Tail drew a third part of the stars of heaven, and did cast them to the earth…”</a:t>
            </a:r>
          </a:p>
        </p:txBody>
      </p:sp>
      <p:sp>
        <p:nvSpPr>
          <p:cNvPr id="5" name="Content Placeholder 4"/>
          <p:cNvSpPr>
            <a:spLocks noGrp="1"/>
          </p:cNvSpPr>
          <p:nvPr>
            <p:ph idx="1"/>
          </p:nvPr>
        </p:nvSpPr>
        <p:spPr>
          <a:xfrm>
            <a:off x="177420" y="4925704"/>
            <a:ext cx="10668000" cy="2819400"/>
          </a:xfrm>
        </p:spPr>
        <p:txBody>
          <a:bodyPr>
            <a:noAutofit/>
          </a:bodyPr>
          <a:lstStyle/>
          <a:p>
            <a:r>
              <a:rPr lang="en-US" sz="3600" dirty="0"/>
              <a:t>Stars of heaven = Fallen angels</a:t>
            </a:r>
          </a:p>
          <a:p>
            <a:r>
              <a:rPr lang="en-US" sz="3600" dirty="0"/>
              <a:t>1/3 followed Satan in his rebellion</a:t>
            </a:r>
          </a:p>
          <a:p>
            <a:r>
              <a:rPr lang="en-US" sz="3600" i="1" dirty="0">
                <a:solidFill>
                  <a:srgbClr val="FFFF00"/>
                </a:solidFill>
              </a:rPr>
              <a:t>Isaiah 14:12-15; Ezekiel 28:12-16; II Peter 2:4; Jude 6</a:t>
            </a:r>
          </a:p>
        </p:txBody>
      </p:sp>
    </p:spTree>
    <p:extLst>
      <p:ext uri="{BB962C8B-B14F-4D97-AF65-F5344CB8AC3E}">
        <p14:creationId xmlns:p14="http://schemas.microsoft.com/office/powerpoint/2010/main" val="3183879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500" y="-2099641"/>
            <a:ext cx="12382500" cy="12382500"/>
          </a:xfrm>
          <a:prstGeom prst="rect">
            <a:avLst/>
          </a:prstGeom>
        </p:spPr>
      </p:pic>
    </p:spTree>
    <p:extLst>
      <p:ext uri="{BB962C8B-B14F-4D97-AF65-F5344CB8AC3E}">
        <p14:creationId xmlns:p14="http://schemas.microsoft.com/office/powerpoint/2010/main" val="405439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941843" y="2620064"/>
            <a:ext cx="6739348" cy="3003609"/>
          </a:xfrm>
          <a:prstGeom prst="rect">
            <a:avLst/>
          </a:prstGeom>
        </p:spPr>
      </p:pic>
      <p:sp>
        <p:nvSpPr>
          <p:cNvPr id="2" name="Title 1"/>
          <p:cNvSpPr>
            <a:spLocks noGrp="1"/>
          </p:cNvSpPr>
          <p:nvPr>
            <p:ph type="title"/>
          </p:nvPr>
        </p:nvSpPr>
        <p:spPr>
          <a:xfrm>
            <a:off x="894183" y="122529"/>
            <a:ext cx="10515600" cy="1325563"/>
          </a:xfrm>
        </p:spPr>
        <p:txBody>
          <a:bodyPr/>
          <a:lstStyle/>
          <a:p>
            <a:pPr algn="ctr"/>
            <a:r>
              <a:rPr lang="en-US" dirty="0"/>
              <a:t>Satan and his miracles</a:t>
            </a:r>
          </a:p>
        </p:txBody>
      </p:sp>
      <p:sp>
        <p:nvSpPr>
          <p:cNvPr id="4" name="Rectangle 3"/>
          <p:cNvSpPr/>
          <p:nvPr/>
        </p:nvSpPr>
        <p:spPr>
          <a:xfrm>
            <a:off x="447870" y="2034073"/>
            <a:ext cx="5495730" cy="3970318"/>
          </a:xfrm>
          <a:prstGeom prst="rect">
            <a:avLst/>
          </a:prstGeom>
        </p:spPr>
        <p:txBody>
          <a:bodyPr wrap="square">
            <a:spAutoFit/>
          </a:bodyPr>
          <a:lstStyle/>
          <a:p>
            <a:pPr algn="ctr"/>
            <a:r>
              <a:rPr lang="en-US" sz="3600" i="1" dirty="0">
                <a:effectLst>
                  <a:glow rad="101600">
                    <a:schemeClr val="bg1">
                      <a:alpha val="60000"/>
                    </a:schemeClr>
                  </a:glow>
                </a:effectLst>
              </a:rPr>
              <a:t>(Matthew 24:24) </a:t>
            </a:r>
          </a:p>
          <a:p>
            <a:pPr algn="ctr"/>
            <a:r>
              <a:rPr lang="en-US" sz="3600" i="1" dirty="0">
                <a:effectLst>
                  <a:glow rad="101600">
                    <a:schemeClr val="bg1">
                      <a:alpha val="60000"/>
                    </a:schemeClr>
                  </a:glow>
                </a:effectLst>
              </a:rPr>
              <a:t>“For there shall arise false Christs, and false prophets, and shall shew great signs and wonders; insomuch that, if it were possible, they shall deceive the very elect.”</a:t>
            </a:r>
          </a:p>
        </p:txBody>
      </p:sp>
      <p:sp>
        <p:nvSpPr>
          <p:cNvPr id="5" name="Rectangle 4"/>
          <p:cNvSpPr/>
          <p:nvPr/>
        </p:nvSpPr>
        <p:spPr>
          <a:xfrm>
            <a:off x="7119258" y="2034073"/>
            <a:ext cx="4668416" cy="3970318"/>
          </a:xfrm>
          <a:prstGeom prst="rect">
            <a:avLst/>
          </a:prstGeom>
        </p:spPr>
        <p:txBody>
          <a:bodyPr wrap="square">
            <a:spAutoFit/>
          </a:bodyPr>
          <a:lstStyle/>
          <a:p>
            <a:pPr algn="ctr"/>
            <a:r>
              <a:rPr lang="en-US" sz="3600" i="1" dirty="0">
                <a:effectLst>
                  <a:glow rad="101600">
                    <a:schemeClr val="bg1">
                      <a:alpha val="60000"/>
                    </a:schemeClr>
                  </a:glow>
                </a:effectLst>
              </a:rPr>
              <a:t>(1 John 4:1) </a:t>
            </a:r>
          </a:p>
          <a:p>
            <a:pPr algn="ctr"/>
            <a:r>
              <a:rPr lang="en-US" sz="3600" i="1" dirty="0">
                <a:effectLst>
                  <a:glow rad="101600">
                    <a:schemeClr val="bg1">
                      <a:alpha val="60000"/>
                    </a:schemeClr>
                  </a:glow>
                </a:effectLst>
              </a:rPr>
              <a:t>“Beloved, believe not every spirit, but try the spirits whether they are of God: because many false prophets are gone out into the world.”</a:t>
            </a:r>
          </a:p>
        </p:txBody>
      </p:sp>
    </p:spTree>
    <p:extLst>
      <p:ext uri="{BB962C8B-B14F-4D97-AF65-F5344CB8AC3E}">
        <p14:creationId xmlns:p14="http://schemas.microsoft.com/office/powerpoint/2010/main" val="410711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11726" y="1362269"/>
            <a:ext cx="9368546" cy="5317283"/>
          </a:xfrm>
          <a:prstGeom prst="rect">
            <a:avLst/>
          </a:prstGeom>
        </p:spPr>
      </p:pic>
      <p:sp>
        <p:nvSpPr>
          <p:cNvPr id="3" name="Rectangle 2"/>
          <p:cNvSpPr/>
          <p:nvPr/>
        </p:nvSpPr>
        <p:spPr>
          <a:xfrm>
            <a:off x="3721951" y="277200"/>
            <a:ext cx="4748095" cy="769441"/>
          </a:xfrm>
          <a:prstGeom prst="rect">
            <a:avLst/>
          </a:prstGeom>
        </p:spPr>
        <p:txBody>
          <a:bodyPr wrap="none">
            <a:spAutoFit/>
          </a:bodyPr>
          <a:lstStyle/>
          <a:p>
            <a:r>
              <a:rPr lang="en-US" sz="4400" dirty="0"/>
              <a:t>37 Miracles of Jesus</a:t>
            </a:r>
          </a:p>
        </p:txBody>
      </p:sp>
    </p:spTree>
    <p:extLst>
      <p:ext uri="{BB962C8B-B14F-4D97-AF65-F5344CB8AC3E}">
        <p14:creationId xmlns:p14="http://schemas.microsoft.com/office/powerpoint/2010/main" val="14608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snoringmouthpieceguide.com/wp-content/uploads/2013/07/my-revi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5371" y="571500"/>
            <a:ext cx="7868103" cy="5901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96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3158"/>
            <a:ext cx="10515600" cy="6604842"/>
          </a:xfrm>
        </p:spPr>
        <p:txBody>
          <a:bodyPr>
            <a:normAutofit/>
          </a:bodyPr>
          <a:lstStyle/>
          <a:p>
            <a:pPr algn="ctr"/>
            <a:r>
              <a:rPr lang="en-US" sz="6000" dirty="0"/>
              <a:t>Why Did Jesus Perform Miracles?</a:t>
            </a:r>
            <a:br>
              <a:rPr lang="en-US" sz="6000" dirty="0"/>
            </a:br>
            <a:r>
              <a:rPr lang="en-US" sz="6000" dirty="0"/>
              <a:t>	</a:t>
            </a:r>
            <a:endParaRPr lang="en-US" sz="6000" i="1" dirty="0"/>
          </a:p>
        </p:txBody>
      </p:sp>
    </p:spTree>
    <p:extLst>
      <p:ext uri="{BB962C8B-B14F-4D97-AF65-F5344CB8AC3E}">
        <p14:creationId xmlns:p14="http://schemas.microsoft.com/office/powerpoint/2010/main" val="2774911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869" y="122529"/>
            <a:ext cx="10515600" cy="1325563"/>
          </a:xfrm>
        </p:spPr>
        <p:txBody>
          <a:bodyPr/>
          <a:lstStyle/>
          <a:p>
            <a:pPr algn="ctr"/>
            <a:r>
              <a:rPr lang="en-US" dirty="0"/>
              <a:t>His compassion</a:t>
            </a:r>
          </a:p>
        </p:txBody>
      </p:sp>
      <p:sp>
        <p:nvSpPr>
          <p:cNvPr id="3" name="Rectangle 2"/>
          <p:cNvSpPr/>
          <p:nvPr/>
        </p:nvSpPr>
        <p:spPr>
          <a:xfrm>
            <a:off x="353008" y="2155573"/>
            <a:ext cx="6096000" cy="2862322"/>
          </a:xfrm>
          <a:prstGeom prst="rect">
            <a:avLst/>
          </a:prstGeom>
        </p:spPr>
        <p:txBody>
          <a:bodyPr>
            <a:spAutoFit/>
          </a:bodyPr>
          <a:lstStyle/>
          <a:p>
            <a:pPr algn="ctr"/>
            <a:r>
              <a:rPr lang="en-US" sz="3600" i="1" dirty="0"/>
              <a:t>(Matt. 14:14)</a:t>
            </a:r>
          </a:p>
          <a:p>
            <a:pPr algn="ctr"/>
            <a:r>
              <a:rPr lang="en-US" sz="3600" i="1" dirty="0"/>
              <a:t>“And Jesus went forth, and saw a great multitude, and was moved with compassion toward them, and he healed their sick.’</a:t>
            </a:r>
          </a:p>
        </p:txBody>
      </p:sp>
      <p:pic>
        <p:nvPicPr>
          <p:cNvPr id="4" name="Picture 3"/>
          <p:cNvPicPr>
            <a:picLocks noChangeAspect="1"/>
          </p:cNvPicPr>
          <p:nvPr/>
        </p:nvPicPr>
        <p:blipFill>
          <a:blip r:embed="rId2"/>
          <a:stretch>
            <a:fillRect/>
          </a:stretch>
        </p:blipFill>
        <p:spPr>
          <a:xfrm>
            <a:off x="6831174" y="2155573"/>
            <a:ext cx="4762500" cy="3924300"/>
          </a:xfrm>
          <a:prstGeom prst="rect">
            <a:avLst/>
          </a:prstGeom>
        </p:spPr>
      </p:pic>
    </p:spTree>
    <p:extLst>
      <p:ext uri="{BB962C8B-B14F-4D97-AF65-F5344CB8AC3E}">
        <p14:creationId xmlns:p14="http://schemas.microsoft.com/office/powerpoint/2010/main" val="1513434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3514" y="-297220"/>
            <a:ext cx="10515600" cy="1325563"/>
          </a:xfrm>
        </p:spPr>
        <p:txBody>
          <a:bodyPr>
            <a:normAutofit/>
          </a:bodyPr>
          <a:lstStyle/>
          <a:p>
            <a:pPr algn="ctr"/>
            <a:r>
              <a:rPr lang="en-US" sz="4000" dirty="0"/>
              <a:t>That people might believe </a:t>
            </a:r>
            <a:r>
              <a:rPr lang="en-US" sz="4000" i="1" dirty="0"/>
              <a:t>(Matthew 9:2-8) </a:t>
            </a:r>
          </a:p>
        </p:txBody>
      </p:sp>
      <p:sp>
        <p:nvSpPr>
          <p:cNvPr id="3" name="Rectangle 2"/>
          <p:cNvSpPr/>
          <p:nvPr/>
        </p:nvSpPr>
        <p:spPr>
          <a:xfrm>
            <a:off x="0" y="1156996"/>
            <a:ext cx="12192000" cy="5509200"/>
          </a:xfrm>
          <a:prstGeom prst="rect">
            <a:avLst/>
          </a:prstGeom>
        </p:spPr>
        <p:txBody>
          <a:bodyPr wrap="square">
            <a:spAutoFit/>
          </a:bodyPr>
          <a:lstStyle/>
          <a:p>
            <a:pPr algn="ctr"/>
            <a:r>
              <a:rPr lang="en-US" sz="3200" i="1" dirty="0"/>
              <a:t>“And, behold, they brought to him a man sick of the palsy, lying on a bed: and Jesus seeing their faith said unto the sick of the palsy; Son, be of good cheer; thy sins be forgiven thee. And, behold, certain of the scribes said within themselves, This man </a:t>
            </a:r>
            <a:r>
              <a:rPr lang="en-US" sz="3200" i="1" dirty="0" err="1"/>
              <a:t>blasphemeth</a:t>
            </a:r>
            <a:r>
              <a:rPr lang="en-US" sz="3200" i="1" dirty="0"/>
              <a:t>. And Jesus knowing their thoughts said, Wherefore think ye evil in your hearts? For whether is easier, to say, Thy sins be forgiven thee; or to say, Arise, and walk? But that ye may know that the Son of man hath power on earth to forgive sins, (then </a:t>
            </a:r>
            <a:r>
              <a:rPr lang="en-US" sz="3200" i="1" dirty="0" err="1"/>
              <a:t>saith</a:t>
            </a:r>
            <a:r>
              <a:rPr lang="en-US" sz="3200" i="1" dirty="0"/>
              <a:t> he to the sick of the palsy,) Arise, take up thy bed, and go unto thine house. And he arose, and departed to his house. But when the multitudes saw it, they </a:t>
            </a:r>
            <a:r>
              <a:rPr lang="en-US" sz="3200" i="1" dirty="0" err="1"/>
              <a:t>marvelled</a:t>
            </a:r>
            <a:r>
              <a:rPr lang="en-US" sz="3200" i="1" dirty="0"/>
              <a:t>, and glorified God, which had given such power unto men.”</a:t>
            </a:r>
          </a:p>
        </p:txBody>
      </p:sp>
      <p:pic>
        <p:nvPicPr>
          <p:cNvPr id="4" name="Picture 3"/>
          <p:cNvPicPr>
            <a:picLocks noChangeAspect="1"/>
          </p:cNvPicPr>
          <p:nvPr/>
        </p:nvPicPr>
        <p:blipFill>
          <a:blip r:embed="rId2"/>
          <a:stretch>
            <a:fillRect/>
          </a:stretch>
        </p:blipFill>
        <p:spPr>
          <a:xfrm>
            <a:off x="3313290" y="1156996"/>
            <a:ext cx="5565419" cy="5471488"/>
          </a:xfrm>
          <a:prstGeom prst="rect">
            <a:avLst/>
          </a:prstGeom>
        </p:spPr>
      </p:pic>
    </p:spTree>
    <p:extLst>
      <p:ext uri="{BB962C8B-B14F-4D97-AF65-F5344CB8AC3E}">
        <p14:creationId xmlns:p14="http://schemas.microsoft.com/office/powerpoint/2010/main" val="2844519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191" y="66546"/>
            <a:ext cx="10515600" cy="1325563"/>
          </a:xfrm>
        </p:spPr>
        <p:txBody>
          <a:bodyPr>
            <a:normAutofit/>
          </a:bodyPr>
          <a:lstStyle/>
          <a:p>
            <a:pPr algn="ctr"/>
            <a:r>
              <a:rPr lang="en-US" sz="4000" dirty="0"/>
              <a:t>The Disciples preformed miracles </a:t>
            </a:r>
            <a:r>
              <a:rPr lang="en-US" sz="4000" i="1" dirty="0"/>
              <a:t>(Mark 16:15-19) </a:t>
            </a:r>
          </a:p>
        </p:txBody>
      </p:sp>
      <p:sp>
        <p:nvSpPr>
          <p:cNvPr id="3" name="Rectangle 2"/>
          <p:cNvSpPr/>
          <p:nvPr/>
        </p:nvSpPr>
        <p:spPr>
          <a:xfrm>
            <a:off x="121297" y="1392109"/>
            <a:ext cx="7931021" cy="5509200"/>
          </a:xfrm>
          <a:prstGeom prst="rect">
            <a:avLst/>
          </a:prstGeom>
        </p:spPr>
        <p:txBody>
          <a:bodyPr wrap="square">
            <a:spAutoFit/>
          </a:bodyPr>
          <a:lstStyle/>
          <a:p>
            <a:pPr algn="ctr"/>
            <a:r>
              <a:rPr lang="en-US" sz="3200" i="1" dirty="0"/>
              <a:t>“And he said unto them, Go ye into all the world, and preach the gospel to every creature…And these signs shall follow them that believe; In my name shall they cast out devils; they shall speak with new tongues; They shall take up serpents; and if they drink any deadly thing, it shall not hurt them; they shall lay hands on the sick, and they shall recover. So then after the Lord had spoken unto them, he was received up into heaven, and sat on the right hand of God.”</a:t>
            </a:r>
          </a:p>
        </p:txBody>
      </p:sp>
      <p:pic>
        <p:nvPicPr>
          <p:cNvPr id="4" name="Picture 3"/>
          <p:cNvPicPr>
            <a:picLocks noChangeAspect="1"/>
          </p:cNvPicPr>
          <p:nvPr/>
        </p:nvPicPr>
        <p:blipFill>
          <a:blip r:embed="rId2"/>
          <a:stretch>
            <a:fillRect/>
          </a:stretch>
        </p:blipFill>
        <p:spPr>
          <a:xfrm>
            <a:off x="8199304" y="1509517"/>
            <a:ext cx="3776537" cy="5031242"/>
          </a:xfrm>
          <a:prstGeom prst="rect">
            <a:avLst/>
          </a:prstGeom>
        </p:spPr>
      </p:pic>
      <p:pic>
        <p:nvPicPr>
          <p:cNvPr id="5" name="Picture 4"/>
          <p:cNvPicPr>
            <a:picLocks noChangeAspect="1"/>
          </p:cNvPicPr>
          <p:nvPr/>
        </p:nvPicPr>
        <p:blipFill rotWithShape="1">
          <a:blip r:embed="rId3"/>
          <a:srcRect l="6922" r="4934" b="28578"/>
          <a:stretch/>
        </p:blipFill>
        <p:spPr>
          <a:xfrm>
            <a:off x="8199304" y="1392109"/>
            <a:ext cx="3670415" cy="3263867"/>
          </a:xfrm>
          <a:prstGeom prst="ellipse">
            <a:avLst/>
          </a:prstGeom>
          <a:ln>
            <a:noFill/>
          </a:ln>
          <a:effectLst>
            <a:softEdge rad="112500"/>
          </a:effectLst>
        </p:spPr>
      </p:pic>
    </p:spTree>
    <p:extLst>
      <p:ext uri="{BB962C8B-B14F-4D97-AF65-F5344CB8AC3E}">
        <p14:creationId xmlns:p14="http://schemas.microsoft.com/office/powerpoint/2010/main" val="1902663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210" y="200233"/>
            <a:ext cx="10515600" cy="1469947"/>
          </a:xfrm>
        </p:spPr>
        <p:txBody>
          <a:bodyPr/>
          <a:lstStyle/>
          <a:p>
            <a:pPr algn="ctr"/>
            <a:r>
              <a:rPr lang="en-US" b="1" dirty="0"/>
              <a:t>Satan’s miracles</a:t>
            </a:r>
            <a:br>
              <a:rPr lang="en-US" b="1" dirty="0"/>
            </a:br>
            <a:endParaRPr lang="en-US" b="1" dirty="0"/>
          </a:p>
        </p:txBody>
      </p:sp>
      <p:sp>
        <p:nvSpPr>
          <p:cNvPr id="3" name="Content Placeholder 2"/>
          <p:cNvSpPr>
            <a:spLocks noGrp="1"/>
          </p:cNvSpPr>
          <p:nvPr>
            <p:ph idx="1"/>
          </p:nvPr>
        </p:nvSpPr>
        <p:spPr>
          <a:xfrm>
            <a:off x="185530" y="1259392"/>
            <a:ext cx="7744267" cy="5598608"/>
          </a:xfrm>
        </p:spPr>
        <p:txBody>
          <a:bodyPr>
            <a:normAutofit lnSpcReduction="10000"/>
          </a:bodyPr>
          <a:lstStyle/>
          <a:p>
            <a:r>
              <a:rPr lang="en-US" sz="3600" dirty="0"/>
              <a:t>Satan has the power to perform miracles. </a:t>
            </a:r>
          </a:p>
          <a:p>
            <a:r>
              <a:rPr lang="en-US" sz="3600" dirty="0"/>
              <a:t>While his power is limited, he can and does perform miracles in order to deceive. </a:t>
            </a:r>
          </a:p>
          <a:p>
            <a:r>
              <a:rPr lang="en-US" sz="3600" i="1" dirty="0"/>
              <a:t>John 8:44 </a:t>
            </a:r>
            <a:r>
              <a:rPr lang="en-US" sz="3600" dirty="0"/>
              <a:t>says that Satan is a liar and the father of lies. </a:t>
            </a:r>
          </a:p>
          <a:p>
            <a:r>
              <a:rPr lang="en-US" sz="3600" dirty="0"/>
              <a:t>Satan can make himself appear as an angel of light </a:t>
            </a:r>
            <a:r>
              <a:rPr lang="en-US" sz="3600" i="1" dirty="0"/>
              <a:t>(2 Cor. 11:14). </a:t>
            </a:r>
          </a:p>
          <a:p>
            <a:r>
              <a:rPr lang="en-US" sz="3600" dirty="0"/>
              <a:t>Satan does this to draw people away from God.</a:t>
            </a:r>
          </a:p>
          <a:p>
            <a:endParaRPr lang="en-US" sz="3600" dirty="0"/>
          </a:p>
        </p:txBody>
      </p:sp>
      <p:pic>
        <p:nvPicPr>
          <p:cNvPr id="4" name="Picture 3"/>
          <p:cNvPicPr>
            <a:picLocks noChangeAspect="1"/>
          </p:cNvPicPr>
          <p:nvPr/>
        </p:nvPicPr>
        <p:blipFill rotWithShape="1">
          <a:blip r:embed="rId2"/>
          <a:srcRect l="1" r="1106" b="14879"/>
          <a:stretch/>
        </p:blipFill>
        <p:spPr>
          <a:xfrm>
            <a:off x="7597352" y="2085037"/>
            <a:ext cx="4409770" cy="2846727"/>
          </a:xfrm>
          <a:prstGeom prst="rect">
            <a:avLst/>
          </a:prstGeom>
        </p:spPr>
      </p:pic>
      <p:pic>
        <p:nvPicPr>
          <p:cNvPr id="5" name="Picture 4"/>
          <p:cNvPicPr>
            <a:picLocks noChangeAspect="1"/>
          </p:cNvPicPr>
          <p:nvPr/>
        </p:nvPicPr>
        <p:blipFill>
          <a:blip r:embed="rId3"/>
          <a:stretch>
            <a:fillRect/>
          </a:stretch>
        </p:blipFill>
        <p:spPr>
          <a:xfrm>
            <a:off x="7597352" y="887072"/>
            <a:ext cx="4455770" cy="5569712"/>
          </a:xfrm>
          <a:prstGeom prst="rect">
            <a:avLst/>
          </a:prstGeom>
        </p:spPr>
      </p:pic>
    </p:spTree>
    <p:extLst>
      <p:ext uri="{BB962C8B-B14F-4D97-AF65-F5344CB8AC3E}">
        <p14:creationId xmlns:p14="http://schemas.microsoft.com/office/powerpoint/2010/main" val="236980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1000"/>
                                        <p:tgtEl>
                                          <p:spTgt spid="3">
                                            <p:txEl>
                                              <p:pRg st="4" end="4"/>
                                            </p:txEl>
                                          </p:spTgt>
                                        </p:tgtEl>
                                      </p:cBhvr>
                                    </p:animEffect>
                                    <p:anim calcmode="lin" valueType="num">
                                      <p:cBhvr>
                                        <p:cTn id="4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977"/>
            <a:ext cx="12192000" cy="1446662"/>
          </a:xfrm>
        </p:spPr>
        <p:txBody>
          <a:bodyPr>
            <a:normAutofit fontScale="90000"/>
          </a:bodyPr>
          <a:lstStyle/>
          <a:p>
            <a:pPr algn="ctr"/>
            <a:r>
              <a:rPr lang="en-US" b="1" dirty="0">
                <a:solidFill>
                  <a:srgbClr val="FFC000"/>
                </a:solidFill>
              </a:rPr>
              <a:t>Scriptures declare that the devil possesses </a:t>
            </a:r>
            <a:br>
              <a:rPr lang="en-US" b="1" dirty="0">
                <a:solidFill>
                  <a:srgbClr val="FFC000"/>
                </a:solidFill>
              </a:rPr>
            </a:br>
            <a:r>
              <a:rPr lang="en-US" b="1" dirty="0">
                <a:solidFill>
                  <a:srgbClr val="FFC000"/>
                </a:solidFill>
              </a:rPr>
              <a:t>the power to preform miracles. </a:t>
            </a:r>
            <a:br>
              <a:rPr lang="en-US" b="1" dirty="0">
                <a:solidFill>
                  <a:srgbClr val="FFC000"/>
                </a:solidFill>
              </a:rPr>
            </a:br>
            <a:endParaRPr lang="en-US" b="1" dirty="0"/>
          </a:p>
        </p:txBody>
      </p:sp>
      <p:sp>
        <p:nvSpPr>
          <p:cNvPr id="3" name="Content Placeholder 2"/>
          <p:cNvSpPr>
            <a:spLocks noGrp="1"/>
          </p:cNvSpPr>
          <p:nvPr>
            <p:ph idx="1"/>
          </p:nvPr>
        </p:nvSpPr>
        <p:spPr>
          <a:xfrm>
            <a:off x="0" y="1149198"/>
            <a:ext cx="12192000" cy="5820770"/>
          </a:xfrm>
        </p:spPr>
        <p:txBody>
          <a:bodyPr>
            <a:normAutofit/>
          </a:bodyPr>
          <a:lstStyle/>
          <a:p>
            <a:r>
              <a:rPr lang="en-US" sz="3200" i="1" dirty="0"/>
              <a:t>Deuteronomy 13:1 If there arise among you a prophet, or a dreamer of dreams, and giveth thee a sign or a wonder,</a:t>
            </a:r>
          </a:p>
          <a:p>
            <a:r>
              <a:rPr lang="en-US" sz="3200" i="1" dirty="0"/>
              <a:t>Deuteronomy 13:2 And the sign or the wonder come to pass, whereof he </a:t>
            </a:r>
            <a:r>
              <a:rPr lang="en-US" sz="3200" i="1" dirty="0" err="1"/>
              <a:t>spake</a:t>
            </a:r>
            <a:r>
              <a:rPr lang="en-US" sz="3200" i="1" dirty="0"/>
              <a:t> unto thee, saying, Let us go after other gods, which thou hast not known, and let us serve them;</a:t>
            </a:r>
          </a:p>
          <a:p>
            <a:r>
              <a:rPr lang="en-US" sz="3200" i="1" dirty="0"/>
              <a:t>Deuteronomy 13:3 Thou shalt not hearken unto the words of that prophet, or that dreamer of dreams: for the LORD your God </a:t>
            </a:r>
            <a:r>
              <a:rPr lang="en-US" sz="3200" i="1" dirty="0" err="1"/>
              <a:t>proveth</a:t>
            </a:r>
            <a:r>
              <a:rPr lang="en-US" sz="3200" i="1" dirty="0"/>
              <a:t> you, to know whether ye love the LORD your God with all your heart and with all your soul.</a:t>
            </a:r>
          </a:p>
          <a:p>
            <a:r>
              <a:rPr lang="en-US" sz="3200" i="1" dirty="0"/>
              <a:t>Deuteronomy 13:4 Ye shall walk after the LORD your God, and fear him, and keep his commandments, and obey his voice, and ye shall serve him, and cleave unto him.</a:t>
            </a:r>
          </a:p>
          <a:p>
            <a:endParaRPr lang="en-US" sz="3200" i="1" dirty="0"/>
          </a:p>
        </p:txBody>
      </p:sp>
    </p:spTree>
    <p:extLst>
      <p:ext uri="{BB962C8B-B14F-4D97-AF65-F5344CB8AC3E}">
        <p14:creationId xmlns:p14="http://schemas.microsoft.com/office/powerpoint/2010/main" val="861634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97075"/>
            <a:ext cx="12192000" cy="6847527"/>
          </a:xfrm>
        </p:spPr>
        <p:txBody>
          <a:bodyPr>
            <a:normAutofit/>
          </a:bodyPr>
          <a:lstStyle/>
          <a:p>
            <a:r>
              <a:rPr lang="en-US" sz="3200" i="1" dirty="0"/>
              <a:t>Deuteronomy 13:5 And that prophet, or that dreamer of dreams, shall be put to death; because he hath spoken to turn you away from the LORD your God, which brought you out of the land of Egypt, and redeemed you out of the house of bondage, to thrust thee out of the way which the LORD thy God commanded thee to walk in. So shalt thou put the evil away from the midst of thee. </a:t>
            </a:r>
          </a:p>
          <a:p>
            <a:r>
              <a:rPr lang="en-US" sz="3200" i="1" dirty="0"/>
              <a:t>Deuteronomy 13:6 If thy brother, the son of thy mother, or thy son, or thy daughter, or the wife of thy bosom, or thy friend, which is as thine own soul, entice thee secretly, saying, Let us go and serve other gods, which thou hast not known, thou, nor thy fathers;</a:t>
            </a:r>
          </a:p>
          <a:p>
            <a:r>
              <a:rPr lang="en-US" sz="3200" i="1" dirty="0"/>
              <a:t>Deuteronomy 13:7 Namely, of the gods of the people which are round about you, nigh unto thee, or far off from thee, from the one end of the earth even unto the other end of the earth;</a:t>
            </a:r>
          </a:p>
        </p:txBody>
      </p:sp>
    </p:spTree>
    <p:extLst>
      <p:ext uri="{BB962C8B-B14F-4D97-AF65-F5344CB8AC3E}">
        <p14:creationId xmlns:p14="http://schemas.microsoft.com/office/powerpoint/2010/main" val="2980082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2138"/>
            <a:ext cx="12192000" cy="6858000"/>
          </a:xfrm>
        </p:spPr>
        <p:txBody>
          <a:bodyPr>
            <a:normAutofit/>
          </a:bodyPr>
          <a:lstStyle/>
          <a:p>
            <a:r>
              <a:rPr lang="en-US" sz="3200" i="1" dirty="0"/>
              <a:t>Deuteronomy 13:8 Thou shalt not consent unto him, nor hearken unto him; neither shall thine eye pity him, neither shalt thou spare, neither shalt thou conceal him:</a:t>
            </a:r>
          </a:p>
          <a:p>
            <a:r>
              <a:rPr lang="en-US" sz="3200" i="1" dirty="0"/>
              <a:t>Deuteronomy 13:9 But thou shalt surely kill him; thine hand shall be first upon him to put him to death.</a:t>
            </a:r>
          </a:p>
          <a:p>
            <a:r>
              <a:rPr lang="en-US" sz="3200" i="1" dirty="0"/>
              <a:t>Deuteronomy 13:10 And thou shalt stone him with stones, that he die; because he hath sought to thrust thee away from the LORD thy God, which brought thee out of the land of Egypt, from the house of bondage. </a:t>
            </a:r>
          </a:p>
          <a:p>
            <a:r>
              <a:rPr lang="en-US" sz="3200" i="1" dirty="0"/>
              <a:t>Deuteronomy 13:11 And all Israel shall hear, and fear, and shall do no more any such wickedness as this is among you.</a:t>
            </a:r>
          </a:p>
        </p:txBody>
      </p:sp>
    </p:spTree>
    <p:extLst>
      <p:ext uri="{BB962C8B-B14F-4D97-AF65-F5344CB8AC3E}">
        <p14:creationId xmlns:p14="http://schemas.microsoft.com/office/powerpoint/2010/main" val="3804041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66000"/>
                    </a14:imgEffect>
                  </a14:imgLayer>
                </a14:imgProps>
              </a:ext>
            </a:extLst>
          </a:blip>
          <a:stretch>
            <a:fillRect/>
          </a:stretch>
        </p:blipFill>
        <p:spPr>
          <a:xfrm>
            <a:off x="1581437" y="0"/>
            <a:ext cx="8431968" cy="6858000"/>
          </a:xfrm>
          <a:prstGeom prst="rect">
            <a:avLst/>
          </a:prstGeom>
        </p:spPr>
      </p:pic>
    </p:spTree>
    <p:extLst>
      <p:ext uri="{BB962C8B-B14F-4D97-AF65-F5344CB8AC3E}">
        <p14:creationId xmlns:p14="http://schemas.microsoft.com/office/powerpoint/2010/main" val="778130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2137"/>
            <a:ext cx="12192000" cy="6858000"/>
          </a:xfrm>
        </p:spPr>
        <p:txBody>
          <a:bodyPr>
            <a:normAutofit/>
          </a:bodyPr>
          <a:lstStyle/>
          <a:p>
            <a:r>
              <a:rPr lang="en-US" sz="3200" i="1" dirty="0"/>
              <a:t>Deuteronomy 13:12 If thou shalt hear say in one of thy cities, which the LORD thy  God hath given thee to dwell there, saying,</a:t>
            </a:r>
          </a:p>
          <a:p>
            <a:r>
              <a:rPr lang="en-US" sz="3200" i="1" dirty="0"/>
              <a:t>Deuteronomy 13:13 Certain men, the children of Belial, are gone out from among you, and have withdrawn the inhabitants of their city, saying, Let us go and serve other gods, which ye have not known;</a:t>
            </a:r>
          </a:p>
          <a:p>
            <a:r>
              <a:rPr lang="en-US" sz="3200" i="1" dirty="0"/>
              <a:t>Deuteronomy 13:14 Then shalt thou enquire, and make search, and ask diligently; and, behold, if it be truth, and the thing certain, that such abomination is wrought among you;</a:t>
            </a:r>
          </a:p>
          <a:p>
            <a:r>
              <a:rPr lang="en-US" sz="3200" i="1" dirty="0"/>
              <a:t>Deuteronomy 13:15 Thou shalt surely smite the inhabitants of that city with the edge of the sword, destroying it utterly, and all that is therein, and the cattle thereof, with the edge of the sword.</a:t>
            </a:r>
          </a:p>
        </p:txBody>
      </p:sp>
    </p:spTree>
    <p:extLst>
      <p:ext uri="{BB962C8B-B14F-4D97-AF65-F5344CB8AC3E}">
        <p14:creationId xmlns:p14="http://schemas.microsoft.com/office/powerpoint/2010/main" val="276270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451" y="232121"/>
            <a:ext cx="10515600" cy="1325563"/>
          </a:xfrm>
        </p:spPr>
        <p:txBody>
          <a:bodyPr/>
          <a:lstStyle/>
          <a:p>
            <a:pPr algn="ctr"/>
            <a:r>
              <a:rPr lang="en-US" b="1" dirty="0"/>
              <a:t>How does Satan imitate God? </a:t>
            </a:r>
            <a:br>
              <a:rPr lang="en-US" b="1" dirty="0"/>
            </a:br>
            <a:endParaRPr lang="en-US" b="1" dirty="0"/>
          </a:p>
        </p:txBody>
      </p:sp>
      <p:pic>
        <p:nvPicPr>
          <p:cNvPr id="4" name="Picture 3"/>
          <p:cNvPicPr>
            <a:picLocks noChangeAspect="1"/>
          </p:cNvPicPr>
          <p:nvPr/>
        </p:nvPicPr>
        <p:blipFill>
          <a:blip r:embed="rId2"/>
          <a:stretch>
            <a:fillRect/>
          </a:stretch>
        </p:blipFill>
        <p:spPr>
          <a:xfrm>
            <a:off x="4148456" y="1291677"/>
            <a:ext cx="3638838" cy="5458258"/>
          </a:xfrm>
          <a:prstGeom prst="rect">
            <a:avLst/>
          </a:prstGeom>
        </p:spPr>
      </p:pic>
    </p:spTree>
    <p:extLst>
      <p:ext uri="{BB962C8B-B14F-4D97-AF65-F5344CB8AC3E}">
        <p14:creationId xmlns:p14="http://schemas.microsoft.com/office/powerpoint/2010/main" val="192630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043995" y="251926"/>
            <a:ext cx="6221302" cy="6326155"/>
          </a:xfrm>
          <a:prstGeom prst="round2DiagRect">
            <a:avLst>
              <a:gd name="adj1" fmla="val 16667"/>
              <a:gd name="adj2" fmla="val 9307"/>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50425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2137"/>
            <a:ext cx="12192000" cy="6858000"/>
          </a:xfrm>
        </p:spPr>
        <p:txBody>
          <a:bodyPr>
            <a:normAutofit/>
          </a:bodyPr>
          <a:lstStyle/>
          <a:p>
            <a:r>
              <a:rPr lang="en-US" sz="3200" i="1" dirty="0"/>
              <a:t>Deuteronomy 13:16 And thou shalt gather all the spoil of it into the midst of the street thereof, and shalt burn with fire the city, and all the spoil thereof every whit, for the LORD thy God: and it shall be an heap for ever; it shall not be built again.</a:t>
            </a:r>
          </a:p>
          <a:p>
            <a:r>
              <a:rPr lang="en-US" sz="3200" i="1" dirty="0"/>
              <a:t>Deuteronomy 13:17 And there shall cleave </a:t>
            </a:r>
            <a:r>
              <a:rPr lang="en-US" sz="3200" i="1" dirty="0" err="1"/>
              <a:t>nought</a:t>
            </a:r>
            <a:r>
              <a:rPr lang="en-US" sz="3200" i="1" dirty="0"/>
              <a:t> of the cursed thing to thine hand: that the LORD may turn from the fierceness of his anger, and shew thee mercy, and have compassion upon thee, and multiply thee, as he hath sworn unto thy fathers; </a:t>
            </a:r>
          </a:p>
          <a:p>
            <a:r>
              <a:rPr lang="en-US" sz="3200" i="1" dirty="0"/>
              <a:t>Deuteronomy 13:18 When thou shalt hearken to the voice of the LORD thy God, to keep all his commandments which I command thee this day, to do that which is right in the eyes of the LORD thy God.</a:t>
            </a:r>
          </a:p>
        </p:txBody>
      </p:sp>
    </p:spTree>
    <p:extLst>
      <p:ext uri="{BB962C8B-B14F-4D97-AF65-F5344CB8AC3E}">
        <p14:creationId xmlns:p14="http://schemas.microsoft.com/office/powerpoint/2010/main" val="377371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49902" y="0"/>
            <a:ext cx="9492197" cy="6857999"/>
          </a:xfrm>
          <a:prstGeom prst="rect">
            <a:avLst/>
          </a:prstGeom>
          <a:ln>
            <a:noFill/>
          </a:ln>
          <a:effectLst>
            <a:softEdge rad="112500"/>
          </a:effectLst>
        </p:spPr>
      </p:pic>
    </p:spTree>
    <p:extLst>
      <p:ext uri="{BB962C8B-B14F-4D97-AF65-F5344CB8AC3E}">
        <p14:creationId xmlns:p14="http://schemas.microsoft.com/office/powerpoint/2010/main" val="1244550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0434"/>
            <a:ext cx="10515600" cy="1325563"/>
          </a:xfrm>
        </p:spPr>
        <p:txBody>
          <a:bodyPr>
            <a:normAutofit fontScale="90000"/>
          </a:bodyPr>
          <a:lstStyle/>
          <a:p>
            <a:pPr algn="ctr"/>
            <a:r>
              <a:rPr lang="en-US" b="1" dirty="0">
                <a:solidFill>
                  <a:srgbClr val="FFFF00"/>
                </a:solidFill>
              </a:rPr>
              <a:t>When Moses and Aaron confronted Pharaoh, they performed a miraculous sign to confirm their message was from God </a:t>
            </a:r>
            <a:r>
              <a:rPr lang="en-US" b="1" i="1" dirty="0">
                <a:solidFill>
                  <a:srgbClr val="FFFF00"/>
                </a:solidFill>
              </a:rPr>
              <a:t>(Exodus 7:8–12). </a:t>
            </a:r>
          </a:p>
        </p:txBody>
      </p:sp>
      <p:sp>
        <p:nvSpPr>
          <p:cNvPr id="3" name="Content Placeholder 2"/>
          <p:cNvSpPr>
            <a:spLocks noGrp="1"/>
          </p:cNvSpPr>
          <p:nvPr>
            <p:ph idx="1"/>
          </p:nvPr>
        </p:nvSpPr>
        <p:spPr>
          <a:xfrm>
            <a:off x="212035" y="1884218"/>
            <a:ext cx="11141765" cy="4043363"/>
          </a:xfrm>
        </p:spPr>
        <p:txBody>
          <a:bodyPr>
            <a:noAutofit/>
          </a:bodyPr>
          <a:lstStyle/>
          <a:p>
            <a:pPr marL="0" indent="0" algn="ctr">
              <a:buNone/>
            </a:pPr>
            <a:r>
              <a:rPr lang="en-US" sz="3200" i="1" dirty="0"/>
              <a:t>“And the LORD spake unto Moses and unto Aaron, saying, When Pharaoh shall speak unto you, saying, Shew a miracle for you: then thou shalt say unto Aaron, Take thy rod, and cast it before Pharaoh, and it shall become a serpent. And Moses and Aaron went in unto Pharaoh, and they did so as the LORD had commanded: and Aaron cast down his rod before Pharaoh, and before his servants, and it became a serpent. Then Pharaoh also called the wise men and the sorcerers: now the magicians of Egypt, they also did in like manner with their enchantments. For they cast down every man his rod, and they became serpents: but Aaron's rod swallowed up their rods.”</a:t>
            </a:r>
          </a:p>
        </p:txBody>
      </p:sp>
    </p:spTree>
    <p:extLst>
      <p:ext uri="{BB962C8B-B14F-4D97-AF65-F5344CB8AC3E}">
        <p14:creationId xmlns:p14="http://schemas.microsoft.com/office/powerpoint/2010/main" val="2955985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4691" y="25354"/>
            <a:ext cx="12067309" cy="6878366"/>
          </a:xfrm>
          <a:prstGeom prst="rect">
            <a:avLst/>
          </a:prstGeom>
        </p:spPr>
      </p:pic>
    </p:spTree>
    <p:extLst>
      <p:ext uri="{BB962C8B-B14F-4D97-AF65-F5344CB8AC3E}">
        <p14:creationId xmlns:p14="http://schemas.microsoft.com/office/powerpoint/2010/main" val="4144509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media-cache-ak0.pinimg.com/736x/79/3d/7b/793d7b519998974d9e0a7657b8c084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0638" y="1"/>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570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8880"/>
            <a:ext cx="12087324" cy="6799120"/>
          </a:xfrm>
          <a:prstGeom prst="rect">
            <a:avLst/>
          </a:prstGeom>
        </p:spPr>
      </p:pic>
    </p:spTree>
    <p:extLst>
      <p:ext uri="{BB962C8B-B14F-4D97-AF65-F5344CB8AC3E}">
        <p14:creationId xmlns:p14="http://schemas.microsoft.com/office/powerpoint/2010/main" val="1086673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704109" y="-73939"/>
            <a:ext cx="8717897" cy="6931939"/>
          </a:xfrm>
          <a:prstGeom prst="rect">
            <a:avLst/>
          </a:prstGeom>
        </p:spPr>
      </p:pic>
    </p:spTree>
    <p:extLst>
      <p:ext uri="{BB962C8B-B14F-4D97-AF65-F5344CB8AC3E}">
        <p14:creationId xmlns:p14="http://schemas.microsoft.com/office/powerpoint/2010/main" val="437930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Lst>
          </a:blip>
          <a:stretch>
            <a:fillRect/>
          </a:stretch>
        </p:blipFill>
        <p:spPr>
          <a:xfrm>
            <a:off x="1524000" y="0"/>
            <a:ext cx="9144000" cy="6858000"/>
          </a:xfrm>
          <a:prstGeom prst="rect">
            <a:avLst/>
          </a:prstGeom>
          <a:ln>
            <a:noFill/>
          </a:ln>
          <a:effectLst>
            <a:softEdge rad="112500"/>
          </a:effectLst>
        </p:spPr>
      </p:pic>
    </p:spTree>
    <p:extLst>
      <p:ext uri="{BB962C8B-B14F-4D97-AF65-F5344CB8AC3E}">
        <p14:creationId xmlns:p14="http://schemas.microsoft.com/office/powerpoint/2010/main" val="1733081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6037"/>
            <a:ext cx="10515600" cy="1325563"/>
          </a:xfrm>
        </p:spPr>
        <p:txBody>
          <a:bodyPr/>
          <a:lstStyle/>
          <a:p>
            <a:pPr algn="ctr"/>
            <a:r>
              <a:rPr lang="en-US" b="1" dirty="0">
                <a:solidFill>
                  <a:srgbClr val="FFFF00"/>
                </a:solidFill>
              </a:rPr>
              <a:t>Turning water to blood</a:t>
            </a:r>
            <a:br>
              <a:rPr lang="en-US" b="1" dirty="0">
                <a:solidFill>
                  <a:srgbClr val="FFFF00"/>
                </a:solidFill>
              </a:rPr>
            </a:br>
            <a:endParaRPr lang="en-US" b="1" dirty="0">
              <a:solidFill>
                <a:srgbClr val="FFFF00"/>
              </a:solidFill>
            </a:endParaRPr>
          </a:p>
        </p:txBody>
      </p:sp>
      <p:sp>
        <p:nvSpPr>
          <p:cNvPr id="3" name="Content Placeholder 2"/>
          <p:cNvSpPr>
            <a:spLocks noGrp="1"/>
          </p:cNvSpPr>
          <p:nvPr>
            <p:ph idx="1"/>
          </p:nvPr>
        </p:nvSpPr>
        <p:spPr>
          <a:xfrm>
            <a:off x="0" y="1371600"/>
            <a:ext cx="12192000" cy="5306291"/>
          </a:xfrm>
        </p:spPr>
        <p:txBody>
          <a:bodyPr>
            <a:noAutofit/>
          </a:bodyPr>
          <a:lstStyle/>
          <a:p>
            <a:pPr marL="0" indent="0" algn="ctr">
              <a:buNone/>
            </a:pPr>
            <a:r>
              <a:rPr lang="en-US" sz="3600" i="1" dirty="0"/>
              <a:t>“And Moses and Aaron did so, as the LORD commanded; and he lifted up the rod, and smote the waters that were in the river, in the sight of Pharaoh, and in the sight of his servants; and all the waters that were in the river were turned to blood. And the fish that was in the river died; and the river stank, and the Egyptians could not drink of the water of the river; and there was blood throughout all the land of Egypt. And the magicians of Egypt did so with their enchantments: and Pharaoh's heart was hardened, neither did he hearken unto them; as the LORD had said. And Pharaoh turned and went into his house, neither did he set his heart to this also.” (Exodus 7:20-23) </a:t>
            </a:r>
          </a:p>
        </p:txBody>
      </p:sp>
    </p:spTree>
    <p:extLst>
      <p:ext uri="{BB962C8B-B14F-4D97-AF65-F5344CB8AC3E}">
        <p14:creationId xmlns:p14="http://schemas.microsoft.com/office/powerpoint/2010/main" val="4115055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574" y="273685"/>
            <a:ext cx="10515600" cy="1325563"/>
          </a:xfrm>
        </p:spPr>
        <p:txBody>
          <a:bodyPr/>
          <a:lstStyle/>
          <a:p>
            <a:pPr algn="ctr"/>
            <a:r>
              <a:rPr lang="en-US" dirty="0"/>
              <a:t>Satan has a false trinity</a:t>
            </a:r>
            <a:br>
              <a:rPr lang="en-US" dirty="0"/>
            </a:br>
            <a:endParaRPr lang="en-US" dirty="0"/>
          </a:p>
        </p:txBody>
      </p:sp>
      <p:pic>
        <p:nvPicPr>
          <p:cNvPr id="3" name="Picture 2"/>
          <p:cNvPicPr>
            <a:picLocks noChangeAspect="1"/>
          </p:cNvPicPr>
          <p:nvPr/>
        </p:nvPicPr>
        <p:blipFill>
          <a:blip r:embed="rId2"/>
          <a:stretch>
            <a:fillRect/>
          </a:stretch>
        </p:blipFill>
        <p:spPr>
          <a:xfrm>
            <a:off x="2175166" y="1205345"/>
            <a:ext cx="7536873" cy="5652655"/>
          </a:xfrm>
          <a:prstGeom prst="rect">
            <a:avLst/>
          </a:prstGeom>
        </p:spPr>
      </p:pic>
      <p:pic>
        <p:nvPicPr>
          <p:cNvPr id="5122" name="Picture 2" descr="https://i.ytimg.com/vi/2T003OzGDpQ/hq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5110" y="3100647"/>
            <a:ext cx="2637903" cy="22693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2481742" y="4546946"/>
            <a:ext cx="2328213" cy="1931077"/>
          </a:xfrm>
          <a:prstGeom prst="rect">
            <a:avLst/>
          </a:prstGeom>
        </p:spPr>
      </p:pic>
      <p:pic>
        <p:nvPicPr>
          <p:cNvPr id="7" name="Picture 3" descr="C:\Users\Ptr. Daniel White\Pictures\Prophecy pictures\Revelation\chBab-False Prophet_DLong.jpg"/>
          <p:cNvPicPr>
            <a:picLocks noChangeAspect="1" noChangeArrowheads="1"/>
          </p:cNvPicPr>
          <p:nvPr/>
        </p:nvPicPr>
        <p:blipFill>
          <a:blip r:embed="rId5" cstate="print"/>
          <a:srcRect/>
          <a:stretch>
            <a:fillRect/>
          </a:stretch>
        </p:blipFill>
        <p:spPr bwMode="auto">
          <a:xfrm>
            <a:off x="7172150" y="4332106"/>
            <a:ext cx="2032974" cy="2145917"/>
          </a:xfrm>
          <a:prstGeom prst="ellipse">
            <a:avLst/>
          </a:prstGeom>
          <a:ln>
            <a:noFill/>
          </a:ln>
          <a:effectLst>
            <a:softEdge rad="112500"/>
          </a:effectLst>
        </p:spPr>
      </p:pic>
      <p:pic>
        <p:nvPicPr>
          <p:cNvPr id="6" name="Picture 5"/>
          <p:cNvPicPr>
            <a:picLocks noChangeAspect="1"/>
          </p:cNvPicPr>
          <p:nvPr/>
        </p:nvPicPr>
        <p:blipFill>
          <a:blip r:embed="rId6"/>
          <a:stretch>
            <a:fillRect/>
          </a:stretch>
        </p:blipFill>
        <p:spPr>
          <a:xfrm>
            <a:off x="4982405" y="729097"/>
            <a:ext cx="1922393" cy="2371550"/>
          </a:xfrm>
          <a:prstGeom prst="ellipse">
            <a:avLst/>
          </a:prstGeom>
          <a:ln>
            <a:noFill/>
          </a:ln>
          <a:effectLst>
            <a:softEdge rad="112500"/>
          </a:effectLst>
        </p:spPr>
      </p:pic>
    </p:spTree>
    <p:extLst>
      <p:ext uri="{BB962C8B-B14F-4D97-AF65-F5344CB8AC3E}">
        <p14:creationId xmlns:p14="http://schemas.microsoft.com/office/powerpoint/2010/main" val="3759881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06" y="0"/>
            <a:ext cx="12188386" cy="6857999"/>
          </a:xfrm>
          <a:prstGeom prst="rect">
            <a:avLst/>
          </a:prstGeom>
        </p:spPr>
      </p:pic>
    </p:spTree>
    <p:extLst>
      <p:ext uri="{BB962C8B-B14F-4D97-AF65-F5344CB8AC3E}">
        <p14:creationId xmlns:p14="http://schemas.microsoft.com/office/powerpoint/2010/main" val="3518061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3999" y="51955"/>
            <a:ext cx="9074727" cy="6806045"/>
          </a:xfrm>
          <a:prstGeom prst="rect">
            <a:avLst/>
          </a:prstGeom>
        </p:spPr>
      </p:pic>
      <p:pic>
        <p:nvPicPr>
          <p:cNvPr id="3" name="Picture 2"/>
          <p:cNvPicPr>
            <a:picLocks noChangeAspect="1"/>
          </p:cNvPicPr>
          <p:nvPr/>
        </p:nvPicPr>
        <p:blipFill>
          <a:blip r:embed="rId3"/>
          <a:stretch>
            <a:fillRect/>
          </a:stretch>
        </p:blipFill>
        <p:spPr>
          <a:xfrm>
            <a:off x="1745675" y="166255"/>
            <a:ext cx="8922326" cy="6691745"/>
          </a:xfrm>
          <a:prstGeom prst="rect">
            <a:avLst/>
          </a:prstGeom>
        </p:spPr>
      </p:pic>
    </p:spTree>
    <p:extLst>
      <p:ext uri="{BB962C8B-B14F-4D97-AF65-F5344CB8AC3E}">
        <p14:creationId xmlns:p14="http://schemas.microsoft.com/office/powerpoint/2010/main" val="4230347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337"/>
            <a:ext cx="10515600" cy="1325563"/>
          </a:xfrm>
        </p:spPr>
        <p:txBody>
          <a:bodyPr/>
          <a:lstStyle/>
          <a:p>
            <a:pPr algn="ctr"/>
            <a:r>
              <a:rPr lang="en-US" b="1" dirty="0">
                <a:solidFill>
                  <a:srgbClr val="FFFF00"/>
                </a:solidFill>
              </a:rPr>
              <a:t>Frogs come out of the water</a:t>
            </a:r>
          </a:p>
        </p:txBody>
      </p:sp>
      <p:sp>
        <p:nvSpPr>
          <p:cNvPr id="3" name="Content Placeholder 2"/>
          <p:cNvSpPr>
            <a:spLocks noGrp="1"/>
          </p:cNvSpPr>
          <p:nvPr>
            <p:ph idx="1"/>
          </p:nvPr>
        </p:nvSpPr>
        <p:spPr>
          <a:xfrm>
            <a:off x="573795" y="1351900"/>
            <a:ext cx="10515600" cy="4351338"/>
          </a:xfrm>
        </p:spPr>
        <p:txBody>
          <a:bodyPr>
            <a:normAutofit/>
          </a:bodyPr>
          <a:lstStyle/>
          <a:p>
            <a:pPr marL="0" indent="0" algn="ctr">
              <a:buNone/>
            </a:pPr>
            <a:r>
              <a:rPr lang="en-US" sz="3600" i="1" dirty="0"/>
              <a:t>“And the LORD spake unto Moses, Say unto Aaron, Stretch forth thine hand with thy rod over the streams, over the rivers, and over the ponds, and cause frogs to come up upon the land of Egypt. And Aaron stretched out his hand over the waters of Egypt; and the frogs came up, and covered the land of Egypt. And the magicians did so with their enchantments, and brought up frogs upon the land of Egypt.” (Exodus 8:5-7) </a:t>
            </a:r>
          </a:p>
        </p:txBody>
      </p:sp>
    </p:spTree>
    <p:extLst>
      <p:ext uri="{BB962C8B-B14F-4D97-AF65-F5344CB8AC3E}">
        <p14:creationId xmlns:p14="http://schemas.microsoft.com/office/powerpoint/2010/main" val="1351764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000" t="-6174" r="34793" b="6216"/>
          <a:stretch/>
        </p:blipFill>
        <p:spPr>
          <a:xfrm>
            <a:off x="2832769" y="-477110"/>
            <a:ext cx="6477918" cy="7335110"/>
          </a:xfrm>
          <a:prstGeom prst="rect">
            <a:avLst/>
          </a:prstGeom>
        </p:spPr>
      </p:pic>
    </p:spTree>
    <p:extLst>
      <p:ext uri="{BB962C8B-B14F-4D97-AF65-F5344CB8AC3E}">
        <p14:creationId xmlns:p14="http://schemas.microsoft.com/office/powerpoint/2010/main" val="2560219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568" y="0"/>
            <a:ext cx="12228568" cy="6858000"/>
          </a:xfrm>
          <a:prstGeom prst="rect">
            <a:avLst/>
          </a:prstGeom>
        </p:spPr>
      </p:pic>
    </p:spTree>
    <p:extLst>
      <p:ext uri="{BB962C8B-B14F-4D97-AF65-F5344CB8AC3E}">
        <p14:creationId xmlns:p14="http://schemas.microsoft.com/office/powerpoint/2010/main" val="3300196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b="1" dirty="0">
                <a:solidFill>
                  <a:srgbClr val="FFFF00"/>
                </a:solidFill>
              </a:rPr>
              <a:t>Dust turns to lice</a:t>
            </a:r>
          </a:p>
        </p:txBody>
      </p:sp>
      <p:sp>
        <p:nvSpPr>
          <p:cNvPr id="3" name="Content Placeholder 2"/>
          <p:cNvSpPr>
            <a:spLocks noGrp="1"/>
          </p:cNvSpPr>
          <p:nvPr>
            <p:ph idx="1"/>
          </p:nvPr>
        </p:nvSpPr>
        <p:spPr>
          <a:xfrm>
            <a:off x="0" y="1325562"/>
            <a:ext cx="12192000" cy="5532437"/>
          </a:xfrm>
        </p:spPr>
        <p:txBody>
          <a:bodyPr>
            <a:normAutofit/>
          </a:bodyPr>
          <a:lstStyle/>
          <a:p>
            <a:pPr marL="0" indent="0" algn="ctr">
              <a:buNone/>
            </a:pPr>
            <a:r>
              <a:rPr lang="en-US" sz="3600" i="1" dirty="0"/>
              <a:t>“And the LORD said unto Moses, Say unto Aaron, Stretch out thy rod, and smite the dust of the land, that it may become lice throughout all the land of Egypt. And they did so; for Aaron stretched out his hand with his rod, and smote the dust of the earth, and it became lice in man, and in beast; all the dust of the land became lice throughout all the land of Egypt. And the magicians did so with their enchantments to bring forth lice, but they could not: so there were lice upon man, and upon beast. Then the magicians said unto Pharaoh, This is the finger of God: and Pharaoh's heart was hardened.” (Exodus 8:16-19) </a:t>
            </a:r>
          </a:p>
        </p:txBody>
      </p:sp>
    </p:spTree>
    <p:extLst>
      <p:ext uri="{BB962C8B-B14F-4D97-AF65-F5344CB8AC3E}">
        <p14:creationId xmlns:p14="http://schemas.microsoft.com/office/powerpoint/2010/main" val="1875219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656612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354089" y="-56113"/>
            <a:ext cx="5358438" cy="6914113"/>
          </a:xfrm>
          <a:prstGeom prst="rect">
            <a:avLst/>
          </a:prstGeom>
        </p:spPr>
      </p:pic>
    </p:spTree>
    <p:extLst>
      <p:ext uri="{BB962C8B-B14F-4D97-AF65-F5344CB8AC3E}">
        <p14:creationId xmlns:p14="http://schemas.microsoft.com/office/powerpoint/2010/main" val="120580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943236" y="0"/>
            <a:ext cx="7355439" cy="6914113"/>
          </a:xfrm>
          <a:prstGeom prst="rect">
            <a:avLst/>
          </a:prstGeom>
        </p:spPr>
      </p:pic>
    </p:spTree>
    <p:extLst>
      <p:ext uri="{BB962C8B-B14F-4D97-AF65-F5344CB8AC3E}">
        <p14:creationId xmlns:p14="http://schemas.microsoft.com/office/powerpoint/2010/main" val="1004117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0" y="121516"/>
            <a:ext cx="12192000" cy="2926484"/>
          </a:xfrm>
        </p:spPr>
        <p:txBody>
          <a:bodyPr>
            <a:normAutofit/>
          </a:bodyPr>
          <a:lstStyle/>
          <a:p>
            <a:r>
              <a:rPr lang="en-US" sz="3600" dirty="0"/>
              <a:t>The magicians of Egypt were able to perform the same miracles </a:t>
            </a:r>
            <a:r>
              <a:rPr lang="en-US" sz="3600" i="1" dirty="0"/>
              <a:t>“by their secret arts.”</a:t>
            </a:r>
            <a:r>
              <a:rPr lang="en-US" sz="3600" dirty="0"/>
              <a:t> </a:t>
            </a:r>
          </a:p>
          <a:p>
            <a:r>
              <a:rPr lang="en-US" sz="3600" dirty="0"/>
              <a:t>God’s miracles were shown to be greater</a:t>
            </a:r>
            <a:r>
              <a:rPr lang="en-US" sz="3600" i="1" dirty="0"/>
              <a:t>, </a:t>
            </a:r>
            <a:r>
              <a:rPr lang="en-US" sz="3600" dirty="0"/>
              <a:t>but the fact is that the magicians were able to perform satanic miracles. </a:t>
            </a:r>
          </a:p>
        </p:txBody>
      </p:sp>
      <p:pic>
        <p:nvPicPr>
          <p:cNvPr id="3" name="Picture 2"/>
          <p:cNvPicPr>
            <a:picLocks noChangeAspect="1"/>
          </p:cNvPicPr>
          <p:nvPr/>
        </p:nvPicPr>
        <p:blipFill>
          <a:blip r:embed="rId2"/>
          <a:stretch>
            <a:fillRect/>
          </a:stretch>
        </p:blipFill>
        <p:spPr>
          <a:xfrm>
            <a:off x="4954556" y="2409783"/>
            <a:ext cx="5358590" cy="4307286"/>
          </a:xfrm>
          <a:prstGeom prst="rect">
            <a:avLst/>
          </a:prstGeom>
        </p:spPr>
      </p:pic>
    </p:spTree>
    <p:extLst>
      <p:ext uri="{BB962C8B-B14F-4D97-AF65-F5344CB8AC3E}">
        <p14:creationId xmlns:p14="http://schemas.microsoft.com/office/powerpoint/2010/main" val="2170544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215" y="-178979"/>
            <a:ext cx="10515600" cy="1325563"/>
          </a:xfrm>
        </p:spPr>
        <p:txBody>
          <a:bodyPr/>
          <a:lstStyle/>
          <a:p>
            <a:pPr algn="ctr"/>
            <a:r>
              <a:rPr lang="en-US" dirty="0"/>
              <a:t>He has his synagogues </a:t>
            </a:r>
          </a:p>
        </p:txBody>
      </p:sp>
      <p:pic>
        <p:nvPicPr>
          <p:cNvPr id="7170" name="Picture 2" descr="http://www.czechtourism.com/getmedia/b21cb780-392a-4a17-9e3c-b62d35534ebb/c-pilsen-great-synagogue-2.jpg.aspx?width=800&amp;height=497&amp;ex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3362" y="901394"/>
            <a:ext cx="7446287" cy="462600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3976" y="4862910"/>
            <a:ext cx="12108024" cy="2062103"/>
          </a:xfrm>
          <a:prstGeom prst="rect">
            <a:avLst/>
          </a:prstGeom>
        </p:spPr>
        <p:txBody>
          <a:bodyPr wrap="square">
            <a:spAutoFit/>
          </a:bodyPr>
          <a:lstStyle/>
          <a:p>
            <a:pPr algn="ctr"/>
            <a:br>
              <a:rPr lang="en-US" sz="3200" i="1" dirty="0"/>
            </a:br>
            <a:r>
              <a:rPr lang="en-US" sz="3200" i="1" dirty="0"/>
              <a:t>"I know thy works, and tribulation, and poverty, (but thou art rich) and I know the blasphemy of them which say they are Jews, and are not, </a:t>
            </a:r>
          </a:p>
          <a:p>
            <a:pPr algn="ctr"/>
            <a:r>
              <a:rPr lang="en-US" sz="3200" i="1" dirty="0"/>
              <a:t>but are the synagogue of Satan" (Rev. 2:9)</a:t>
            </a:r>
          </a:p>
        </p:txBody>
      </p:sp>
    </p:spTree>
    <p:extLst>
      <p:ext uri="{BB962C8B-B14F-4D97-AF65-F5344CB8AC3E}">
        <p14:creationId xmlns:p14="http://schemas.microsoft.com/office/powerpoint/2010/main" val="3730868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br>
              <a:rPr lang="en-US" b="1" dirty="0">
                <a:solidFill>
                  <a:srgbClr val="FFFF00"/>
                </a:solidFill>
              </a:rPr>
            </a:br>
            <a:r>
              <a:rPr lang="en-US" b="1" dirty="0">
                <a:solidFill>
                  <a:srgbClr val="FFFF00"/>
                </a:solidFill>
              </a:rPr>
              <a:t>Anti-Christ will preform miracles</a:t>
            </a:r>
          </a:p>
        </p:txBody>
      </p:sp>
      <p:sp>
        <p:nvSpPr>
          <p:cNvPr id="3" name="Content Placeholder 2"/>
          <p:cNvSpPr>
            <a:spLocks noGrp="1"/>
          </p:cNvSpPr>
          <p:nvPr>
            <p:ph idx="1"/>
          </p:nvPr>
        </p:nvSpPr>
        <p:spPr>
          <a:xfrm>
            <a:off x="0" y="1780654"/>
            <a:ext cx="12192000" cy="4351338"/>
          </a:xfrm>
        </p:spPr>
        <p:txBody>
          <a:bodyPr>
            <a:noAutofit/>
          </a:bodyPr>
          <a:lstStyle/>
          <a:p>
            <a:pPr marL="0" indent="0" algn="ctr">
              <a:buNone/>
            </a:pPr>
            <a:r>
              <a:rPr lang="en-US" sz="3600" i="1" dirty="0"/>
              <a:t>“For the mystery of iniquity doth already work: only he who now letteth will let, until he be taken out of the way. And then shall that Wicked be revealed, whom the Lord shall consume with the spirit of his mouth, and shall destroy with the brightness of his coming: Even him, </a:t>
            </a:r>
            <a:r>
              <a:rPr lang="en-US" sz="3600" i="1" u="sng" dirty="0"/>
              <a:t>whose coming is after the working of Satan with all power and signs and lying wonders</a:t>
            </a:r>
            <a:r>
              <a:rPr lang="en-US" sz="3600" i="1" dirty="0"/>
              <a:t>, And with all deceivableness of unrighteousness in them that perish; because they received not the love of the truth, that they                         might be saved.” (2 Thessalonians 2:7-10) </a:t>
            </a:r>
          </a:p>
        </p:txBody>
      </p:sp>
    </p:spTree>
    <p:extLst>
      <p:ext uri="{BB962C8B-B14F-4D97-AF65-F5344CB8AC3E}">
        <p14:creationId xmlns:p14="http://schemas.microsoft.com/office/powerpoint/2010/main" val="2612174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0213"/>
            <a:ext cx="10515600" cy="1325563"/>
          </a:xfrm>
        </p:spPr>
        <p:txBody>
          <a:bodyPr/>
          <a:lstStyle/>
          <a:p>
            <a:pPr algn="ctr"/>
            <a:r>
              <a:rPr lang="en-US" b="1" dirty="0">
                <a:solidFill>
                  <a:srgbClr val="FFFF00"/>
                </a:solidFill>
              </a:rPr>
              <a:t>False Prophet will preform miracles</a:t>
            </a:r>
          </a:p>
        </p:txBody>
      </p:sp>
      <p:sp>
        <p:nvSpPr>
          <p:cNvPr id="3" name="Content Placeholder 2"/>
          <p:cNvSpPr>
            <a:spLocks noGrp="1"/>
          </p:cNvSpPr>
          <p:nvPr>
            <p:ph idx="1"/>
          </p:nvPr>
        </p:nvSpPr>
        <p:spPr>
          <a:xfrm>
            <a:off x="0" y="1768840"/>
            <a:ext cx="12192000" cy="4767888"/>
          </a:xfrm>
        </p:spPr>
        <p:txBody>
          <a:bodyPr>
            <a:normAutofit/>
          </a:bodyPr>
          <a:lstStyle/>
          <a:p>
            <a:pPr marL="0" indent="0" algn="ctr">
              <a:buNone/>
            </a:pPr>
            <a:r>
              <a:rPr lang="en-US" sz="3600" i="1" dirty="0"/>
              <a:t>“And he </a:t>
            </a:r>
            <a:r>
              <a:rPr lang="en-US" sz="3600" i="1" dirty="0" err="1"/>
              <a:t>exerciseth</a:t>
            </a:r>
            <a:r>
              <a:rPr lang="en-US" sz="3600" i="1" dirty="0"/>
              <a:t> all the power of the first beast before him, and </a:t>
            </a:r>
            <a:r>
              <a:rPr lang="en-US" sz="3600" i="1" dirty="0" err="1"/>
              <a:t>causeth</a:t>
            </a:r>
            <a:r>
              <a:rPr lang="en-US" sz="3600" i="1" dirty="0"/>
              <a:t> the earth and them which dwell therein to worship the first beast, whose deadly wound was healed. And he doeth great wonders, so that he </a:t>
            </a:r>
            <a:r>
              <a:rPr lang="en-US" sz="3600" i="1" dirty="0" err="1"/>
              <a:t>maketh</a:t>
            </a:r>
            <a:r>
              <a:rPr lang="en-US" sz="3600" i="1" dirty="0"/>
              <a:t> fire come down from heaven on the earth in the sight of men, And </a:t>
            </a:r>
            <a:r>
              <a:rPr lang="en-US" sz="3600" i="1" u="sng" dirty="0" err="1"/>
              <a:t>deceiveth</a:t>
            </a:r>
            <a:r>
              <a:rPr lang="en-US" sz="3600" i="1" u="sng" dirty="0"/>
              <a:t> them that dwell        on the earth by the means of those miracles which he had power to do</a:t>
            </a:r>
            <a:r>
              <a:rPr lang="en-US" sz="3600" i="1" dirty="0"/>
              <a:t> in the sight of the beast; saying to them that dwell on the earth, that they should make an image to the beast, which had the wound by a sword, and did live.” (Revelation 13:12-14) </a:t>
            </a:r>
          </a:p>
        </p:txBody>
      </p:sp>
    </p:spTree>
    <p:extLst>
      <p:ext uri="{BB962C8B-B14F-4D97-AF65-F5344CB8AC3E}">
        <p14:creationId xmlns:p14="http://schemas.microsoft.com/office/powerpoint/2010/main" val="271444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71" y="1"/>
            <a:ext cx="12193272" cy="6858000"/>
          </a:xfrm>
          <a:prstGeom prst="rect">
            <a:avLst/>
          </a:prstGeom>
        </p:spPr>
      </p:pic>
    </p:spTree>
    <p:extLst>
      <p:ext uri="{BB962C8B-B14F-4D97-AF65-F5344CB8AC3E}">
        <p14:creationId xmlns:p14="http://schemas.microsoft.com/office/powerpoint/2010/main" val="186083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2842099"/>
          </a:xfrm>
        </p:spPr>
        <p:txBody>
          <a:bodyPr>
            <a:noAutofit/>
          </a:bodyPr>
          <a:lstStyle/>
          <a:p>
            <a:pPr algn="ctr"/>
            <a:r>
              <a:rPr lang="en-US" sz="3600" b="1" dirty="0">
                <a:solidFill>
                  <a:srgbClr val="FFFF00"/>
                </a:solidFill>
              </a:rPr>
              <a:t>Certain false religious leaders have deceived multitudes of people because of their apparent ability to perform                             genuine miracles. </a:t>
            </a:r>
            <a:br>
              <a:rPr lang="en-US" sz="3600" dirty="0"/>
            </a:br>
            <a:br>
              <a:rPr lang="en-US" sz="3600" dirty="0"/>
            </a:br>
            <a:br>
              <a:rPr lang="en-US" sz="3600" i="1" dirty="0"/>
            </a:br>
            <a:endParaRPr lang="en-US" sz="3600" i="1" dirty="0"/>
          </a:p>
        </p:txBody>
      </p:sp>
      <p:sp>
        <p:nvSpPr>
          <p:cNvPr id="3" name="Rectangle 2"/>
          <p:cNvSpPr/>
          <p:nvPr/>
        </p:nvSpPr>
        <p:spPr>
          <a:xfrm>
            <a:off x="0" y="2345099"/>
            <a:ext cx="12192000" cy="3970318"/>
          </a:xfrm>
          <a:prstGeom prst="rect">
            <a:avLst/>
          </a:prstGeom>
        </p:spPr>
        <p:txBody>
          <a:bodyPr wrap="square">
            <a:spAutoFit/>
          </a:bodyPr>
          <a:lstStyle/>
          <a:p>
            <a:pPr algn="ctr"/>
            <a:r>
              <a:rPr lang="en-US" sz="3600" i="1" dirty="0"/>
              <a:t>“But there was a certain man, called Simon, which beforetime in the same city used sorcery, and bewitched the people of Samaria, giving out that himself was some great one: To whom they all gave heed, from the least to the greatest, saying, This man is the great power of God. And to him they had regard, because that of long time he had bewitched them with sorceries.” (Acts 8:9-11) </a:t>
            </a:r>
          </a:p>
        </p:txBody>
      </p:sp>
    </p:spTree>
    <p:extLst>
      <p:ext uri="{BB962C8B-B14F-4D97-AF65-F5344CB8AC3E}">
        <p14:creationId xmlns:p14="http://schemas.microsoft.com/office/powerpoint/2010/main" val="339349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7601" y="232012"/>
            <a:ext cx="8534399" cy="6186309"/>
          </a:xfrm>
          <a:prstGeom prst="rect">
            <a:avLst/>
          </a:prstGeom>
        </p:spPr>
        <p:txBody>
          <a:bodyPr wrap="square">
            <a:spAutoFit/>
          </a:bodyPr>
          <a:lstStyle/>
          <a:p>
            <a:pPr algn="ctr"/>
            <a:r>
              <a:rPr lang="en-US" sz="3600" b="1" dirty="0">
                <a:solidFill>
                  <a:srgbClr val="FFC000"/>
                </a:solidFill>
              </a:rPr>
              <a:t>The warning of Jesus on this issue.</a:t>
            </a:r>
            <a:br>
              <a:rPr lang="en-US" sz="3600" dirty="0"/>
            </a:br>
            <a:r>
              <a:rPr lang="en-US" sz="3600" i="1" dirty="0"/>
              <a:t>"Not every one that </a:t>
            </a:r>
            <a:r>
              <a:rPr lang="en-US" sz="3600" i="1" dirty="0" err="1"/>
              <a:t>saith</a:t>
            </a:r>
            <a:r>
              <a:rPr lang="en-US" sz="3600" i="1" dirty="0"/>
              <a:t> unto me, Lord, Lord, shall enter into the kingdom of heaven; but he that doeth the will of my Father which is in heaven. Many will say to me in that day, Lord, Lord, have we not prophesied in thy name? and in thy name have cast out devils? and in thy name done many wonderful works? And then will I profess unto them, I never knew you: depart from me, ye that </a:t>
            </a:r>
            <a:r>
              <a:rPr lang="en-US" sz="3600" i="1"/>
              <a:t>work iniquity." </a:t>
            </a:r>
            <a:r>
              <a:rPr lang="en-US" sz="3600" i="1" dirty="0"/>
              <a:t>(Matt. 7:21-23)</a:t>
            </a:r>
            <a:endParaRPr lang="en-US" sz="3600" dirty="0"/>
          </a:p>
        </p:txBody>
      </p:sp>
      <p:pic>
        <p:nvPicPr>
          <p:cNvPr id="3" name="Picture 2"/>
          <p:cNvPicPr>
            <a:picLocks noChangeAspect="1"/>
          </p:cNvPicPr>
          <p:nvPr/>
        </p:nvPicPr>
        <p:blipFill rotWithShape="1">
          <a:blip r:embed="rId2"/>
          <a:srcRect l="28124" t="-861" r="27397"/>
          <a:stretch/>
        </p:blipFill>
        <p:spPr>
          <a:xfrm flipH="1">
            <a:off x="-1" y="0"/>
            <a:ext cx="3493827" cy="5272248"/>
          </a:xfrm>
          <a:prstGeom prst="rect">
            <a:avLst/>
          </a:prstGeom>
          <a:ln>
            <a:noFill/>
          </a:ln>
          <a:effectLst>
            <a:reflection blurRad="6350" stA="50000" endA="300" endPos="38500" dist="50800" dir="5400000" sy="-100000" algn="bl" rotWithShape="0"/>
            <a:softEdge rad="112500"/>
          </a:effectLst>
        </p:spPr>
      </p:pic>
    </p:spTree>
    <p:extLst>
      <p:ext uri="{BB962C8B-B14F-4D97-AF65-F5344CB8AC3E}">
        <p14:creationId xmlns:p14="http://schemas.microsoft.com/office/powerpoint/2010/main" val="2764354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0"/>
            <a:ext cx="12192000" cy="7215963"/>
          </a:xfrm>
          <a:prstGeom prst="rect">
            <a:avLst/>
          </a:prstGeom>
        </p:spPr>
      </p:pic>
      <p:sp>
        <p:nvSpPr>
          <p:cNvPr id="2" name="Title 1"/>
          <p:cNvSpPr>
            <a:spLocks noGrp="1"/>
          </p:cNvSpPr>
          <p:nvPr>
            <p:ph type="title"/>
          </p:nvPr>
        </p:nvSpPr>
        <p:spPr>
          <a:xfrm>
            <a:off x="433464" y="2683240"/>
            <a:ext cx="11108961" cy="1484026"/>
          </a:xfrm>
        </p:spPr>
        <p:txBody>
          <a:bodyPr>
            <a:noAutofit/>
          </a:bodyPr>
          <a:lstStyle/>
          <a:p>
            <a:pPr algn="ctr"/>
            <a:r>
              <a:rPr lang="en-US" sz="4800" i="1" dirty="0">
                <a:effectLst>
                  <a:glow rad="101600">
                    <a:schemeClr val="bg1">
                      <a:alpha val="60000"/>
                    </a:schemeClr>
                  </a:glow>
                </a:effectLst>
              </a:rPr>
              <a:t>“The Pharisees also with the Sadducees came, and tempting desired him that he would shew them a sign from heaven…A wicked and adulterous generation seeketh after a sign; and there shall no sign be given unto it, but the sign of the prophet Jonas. And he left them, and departed.” </a:t>
            </a:r>
            <a:br>
              <a:rPr lang="en-US" sz="4800" i="1" dirty="0">
                <a:effectLst>
                  <a:glow rad="101600">
                    <a:schemeClr val="bg1">
                      <a:alpha val="60000"/>
                    </a:schemeClr>
                  </a:glow>
                </a:effectLst>
              </a:rPr>
            </a:br>
            <a:r>
              <a:rPr lang="en-US" sz="4800" i="1" dirty="0">
                <a:effectLst>
                  <a:glow rad="101600">
                    <a:schemeClr val="bg1">
                      <a:alpha val="60000"/>
                    </a:schemeClr>
                  </a:glow>
                </a:effectLst>
              </a:rPr>
              <a:t>(Matt. 16:1, 4)</a:t>
            </a:r>
          </a:p>
        </p:txBody>
      </p:sp>
    </p:spTree>
    <p:extLst>
      <p:ext uri="{BB962C8B-B14F-4D97-AF65-F5344CB8AC3E}">
        <p14:creationId xmlns:p14="http://schemas.microsoft.com/office/powerpoint/2010/main" val="280439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36979" y="-1"/>
            <a:ext cx="13047323" cy="6858000"/>
          </a:xfrm>
          <a:prstGeom prst="rect">
            <a:avLst/>
          </a:prstGeom>
        </p:spPr>
      </p:pic>
      <p:sp>
        <p:nvSpPr>
          <p:cNvPr id="2" name="Title 1"/>
          <p:cNvSpPr>
            <a:spLocks noGrp="1"/>
          </p:cNvSpPr>
          <p:nvPr>
            <p:ph type="title"/>
          </p:nvPr>
        </p:nvSpPr>
        <p:spPr>
          <a:xfrm>
            <a:off x="8311487" y="3115918"/>
            <a:ext cx="3328916" cy="626163"/>
          </a:xfrm>
        </p:spPr>
        <p:txBody>
          <a:bodyPr>
            <a:normAutofit fontScale="90000"/>
          </a:bodyPr>
          <a:lstStyle/>
          <a:p>
            <a:pPr algn="ctr"/>
            <a:r>
              <a:rPr lang="en-US" i="1" dirty="0">
                <a:effectLst>
                  <a:glow rad="101600">
                    <a:schemeClr val="bg1">
                      <a:alpha val="60000"/>
                    </a:schemeClr>
                  </a:glow>
                </a:effectLst>
              </a:rPr>
              <a:t>(Matt. 12:40) “For as Jonas was three days and three nights in the whale's belly; so shall the Son of man be three days and three nights in the heart of the earth.”</a:t>
            </a:r>
          </a:p>
        </p:txBody>
      </p:sp>
    </p:spTree>
    <p:extLst>
      <p:ext uri="{BB962C8B-B14F-4D97-AF65-F5344CB8AC3E}">
        <p14:creationId xmlns:p14="http://schemas.microsoft.com/office/powerpoint/2010/main" val="327945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01148" y="5694"/>
            <a:ext cx="10270435" cy="6852306"/>
          </a:xfrm>
          <a:prstGeom prst="rect">
            <a:avLst/>
          </a:prstGeom>
        </p:spPr>
      </p:pic>
    </p:spTree>
    <p:extLst>
      <p:ext uri="{BB962C8B-B14F-4D97-AF65-F5344CB8AC3E}">
        <p14:creationId xmlns:p14="http://schemas.microsoft.com/office/powerpoint/2010/main" val="2447301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6349" y="333334"/>
            <a:ext cx="9190653" cy="6858000"/>
          </a:xfrm>
        </p:spPr>
        <p:txBody>
          <a:bodyPr>
            <a:normAutofit fontScale="92500" lnSpcReduction="20000"/>
          </a:bodyPr>
          <a:lstStyle/>
          <a:p>
            <a:pPr marL="514350" indent="-514350">
              <a:buAutoNum type="arabicPeriod"/>
            </a:pPr>
            <a:r>
              <a:rPr lang="en-US" sz="4000" dirty="0"/>
              <a:t>Satan has a false trinity</a:t>
            </a:r>
          </a:p>
          <a:p>
            <a:pPr marL="514350" indent="-514350">
              <a:buAutoNum type="arabicPeriod"/>
            </a:pPr>
            <a:r>
              <a:rPr lang="en-US" sz="4000" dirty="0"/>
              <a:t>Satan has his synagogues </a:t>
            </a:r>
          </a:p>
          <a:p>
            <a:pPr marL="514350" indent="-514350">
              <a:buFont typeface="Arial" panose="020B0604020202020204" pitchFamily="34" charset="0"/>
              <a:buAutoNum type="arabicPeriod"/>
            </a:pPr>
            <a:r>
              <a:rPr lang="en-US" sz="4000" dirty="0"/>
              <a:t>Satan has prophets and teachers </a:t>
            </a:r>
          </a:p>
          <a:p>
            <a:pPr marL="514350" indent="-514350">
              <a:buFont typeface="Arial" panose="020B0604020202020204" pitchFamily="34" charset="0"/>
              <a:buAutoNum type="arabicPeriod"/>
            </a:pPr>
            <a:r>
              <a:rPr lang="en-US" sz="4000" dirty="0"/>
              <a:t>Satan has his doctrines</a:t>
            </a:r>
          </a:p>
          <a:p>
            <a:pPr marL="514350" indent="-514350">
              <a:buAutoNum type="arabicPeriod"/>
            </a:pPr>
            <a:r>
              <a:rPr lang="en-US" sz="4000" dirty="0"/>
              <a:t>Satan has his mysteries</a:t>
            </a:r>
          </a:p>
          <a:p>
            <a:pPr marL="514350" indent="-514350">
              <a:buAutoNum type="arabicPeriod"/>
            </a:pPr>
            <a:r>
              <a:rPr lang="en-US" sz="4000" dirty="0"/>
              <a:t>Satan has a throne</a:t>
            </a:r>
          </a:p>
          <a:p>
            <a:pPr marL="514350" indent="-514350">
              <a:buAutoNum type="arabicPeriod"/>
            </a:pPr>
            <a:r>
              <a:rPr lang="en-US" sz="4000" dirty="0"/>
              <a:t>Satan has a kingdom </a:t>
            </a:r>
          </a:p>
          <a:p>
            <a:pPr marL="514350" indent="-514350">
              <a:buAutoNum type="arabicPeriod"/>
            </a:pPr>
            <a:r>
              <a:rPr lang="en-US" sz="4000"/>
              <a:t>Satan desires worshiper</a:t>
            </a:r>
            <a:endParaRPr lang="en-US" sz="4000" dirty="0"/>
          </a:p>
          <a:p>
            <a:pPr marL="514350" indent="-514350">
              <a:buAutoNum type="arabicPeriod"/>
            </a:pPr>
            <a:r>
              <a:rPr lang="en-US" sz="4000" dirty="0"/>
              <a:t>Satan has worshipers</a:t>
            </a:r>
          </a:p>
          <a:p>
            <a:pPr marL="514350" indent="-514350">
              <a:buFont typeface="Arial" panose="020B0604020202020204" pitchFamily="34" charset="0"/>
              <a:buAutoNum type="arabicPeriod"/>
            </a:pPr>
            <a:r>
              <a:rPr lang="en-US" sz="4000" dirty="0"/>
              <a:t> Satan has ministers</a:t>
            </a:r>
          </a:p>
          <a:p>
            <a:pPr marL="514350" indent="-514350">
              <a:buAutoNum type="arabicPeriod"/>
            </a:pPr>
            <a:r>
              <a:rPr lang="en-US" sz="4000" dirty="0"/>
              <a:t> Satan has angels</a:t>
            </a:r>
          </a:p>
          <a:p>
            <a:pPr marL="514350" indent="-514350">
              <a:buAutoNum type="arabicPeriod"/>
            </a:pPr>
            <a:r>
              <a:rPr lang="en-US" sz="4000" dirty="0"/>
              <a:t> Satan has miracles</a:t>
            </a:r>
          </a:p>
          <a:p>
            <a:pPr marL="514350" indent="-514350">
              <a:buAutoNum type="arabicPeriod"/>
            </a:pPr>
            <a:endParaRPr lang="en-US" sz="4000" dirty="0"/>
          </a:p>
          <a:p>
            <a:pPr marL="514350" indent="-514350">
              <a:buAutoNum type="arabicPeriod"/>
            </a:pPr>
            <a:endParaRPr lang="en-US" sz="4000" dirty="0"/>
          </a:p>
          <a:p>
            <a:pPr marL="514350" indent="-514350">
              <a:buAutoNum type="arabicPeriod"/>
            </a:pPr>
            <a:endParaRPr lang="en-US" sz="4000" dirty="0"/>
          </a:p>
          <a:p>
            <a:pPr marL="514350" indent="-514350">
              <a:buAutoNum type="arabicPeriod"/>
            </a:pPr>
            <a:endParaRPr lang="en-US" sz="4000" dirty="0"/>
          </a:p>
          <a:p>
            <a:pPr marL="514350" indent="-514350">
              <a:buAutoNum type="arabicPeriod"/>
            </a:pPr>
            <a:endParaRPr lang="en-US" sz="4000" dirty="0"/>
          </a:p>
          <a:p>
            <a:pPr marL="514350" indent="-514350">
              <a:buAutoNum type="arabicPeriod"/>
            </a:pPr>
            <a:endParaRPr lang="en-US" sz="4000" dirty="0"/>
          </a:p>
        </p:txBody>
      </p:sp>
      <p:pic>
        <p:nvPicPr>
          <p:cNvPr id="5" name="Picture 4"/>
          <p:cNvPicPr>
            <a:picLocks noChangeAspect="1"/>
          </p:cNvPicPr>
          <p:nvPr/>
        </p:nvPicPr>
        <p:blipFill>
          <a:blip r:embed="rId2"/>
          <a:stretch>
            <a:fillRect/>
          </a:stretch>
        </p:blipFill>
        <p:spPr>
          <a:xfrm>
            <a:off x="6044682" y="2170614"/>
            <a:ext cx="6147318" cy="3415177"/>
          </a:xfrm>
          <a:prstGeom prst="rect">
            <a:avLst/>
          </a:prstGeom>
          <a:ln>
            <a:noFill/>
          </a:ln>
          <a:effectLst>
            <a:softEdge rad="112500"/>
          </a:effectLst>
        </p:spPr>
      </p:pic>
    </p:spTree>
    <p:extLst>
      <p:ext uri="{BB962C8B-B14F-4D97-AF65-F5344CB8AC3E}">
        <p14:creationId xmlns:p14="http://schemas.microsoft.com/office/powerpoint/2010/main" val="2309144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887" y="90805"/>
            <a:ext cx="10515600" cy="1325563"/>
          </a:xfrm>
        </p:spPr>
        <p:txBody>
          <a:bodyPr/>
          <a:lstStyle/>
          <a:p>
            <a:pPr algn="ctr"/>
            <a:r>
              <a:rPr lang="en-US" b="1" dirty="0"/>
              <a:t>Satan has prophets and teachers</a:t>
            </a:r>
          </a:p>
        </p:txBody>
      </p:sp>
      <p:pic>
        <p:nvPicPr>
          <p:cNvPr id="1028" name="Picture 4" descr="http://www.sermoncentral.com/Images/Sermon-PowerPoint-Templates/W/a/PowerPoint-Template-Warnings-Against-False-Teachers_slide1_426x3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2072" y="1662544"/>
            <a:ext cx="5464234" cy="409817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Tree>
    <p:extLst>
      <p:ext uri="{BB962C8B-B14F-4D97-AF65-F5344CB8AC3E}">
        <p14:creationId xmlns:p14="http://schemas.microsoft.com/office/powerpoint/2010/main" val="2544842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1011" y="2634499"/>
            <a:ext cx="6982690" cy="1325563"/>
          </a:xfrm>
        </p:spPr>
        <p:txBody>
          <a:bodyPr>
            <a:noAutofit/>
          </a:bodyPr>
          <a:lstStyle/>
          <a:p>
            <a:pPr algn="ctr"/>
            <a:r>
              <a:rPr lang="en-US" sz="4000" i="1" dirty="0"/>
              <a:t>(2 Peter 2:1)</a:t>
            </a:r>
            <a:br>
              <a:rPr lang="en-US" sz="4000" i="1" dirty="0"/>
            </a:br>
            <a:r>
              <a:rPr lang="en-US" sz="4000" i="1" dirty="0"/>
              <a:t> “But there were false prophets also among the people, even as there shall be false teachers among you, who privily shall bring in damnable heresies, even denying the Lord that bought them, and bring upon themselves swift destruction.”</a:t>
            </a:r>
          </a:p>
        </p:txBody>
      </p:sp>
      <p:pic>
        <p:nvPicPr>
          <p:cNvPr id="8194" name="Picture 2" descr="http://sleepersawakened.com/wp-admin/images/falseshephe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709" y="141316"/>
            <a:ext cx="4140777" cy="6625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237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531379"/>
            <a:ext cx="10515600" cy="1325563"/>
          </a:xfrm>
        </p:spPr>
        <p:txBody>
          <a:bodyPr/>
          <a:lstStyle/>
          <a:p>
            <a:pPr algn="ctr"/>
            <a:r>
              <a:rPr lang="en-US" b="1" dirty="0"/>
              <a:t>Satan has his doctrines</a:t>
            </a:r>
            <a:br>
              <a:rPr lang="en-US" b="1" dirty="0"/>
            </a:br>
            <a:endParaRPr lang="en-US" b="1" dirty="0"/>
          </a:p>
        </p:txBody>
      </p:sp>
      <p:pic>
        <p:nvPicPr>
          <p:cNvPr id="7170" name="Picture 2" descr="http://listverse.com/wp-content/uploads/2015/10/Satanism-Featur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8266" y="2083348"/>
            <a:ext cx="8155466" cy="4284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765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857</TotalTime>
  <Words>2812</Words>
  <Application>Microsoft Office PowerPoint</Application>
  <PresentationFormat>Widescreen</PresentationFormat>
  <Paragraphs>121</Paragraphs>
  <Slides>68</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68</vt:i4>
      </vt:variant>
    </vt:vector>
  </HeadingPairs>
  <TitlesOfParts>
    <vt:vector size="73" baseType="lpstr">
      <vt:lpstr>Batang</vt:lpstr>
      <vt:lpstr>Arial</vt:lpstr>
      <vt:lpstr>Calibri</vt:lpstr>
      <vt:lpstr>Calibri Light</vt:lpstr>
      <vt:lpstr>1_Office Theme</vt:lpstr>
      <vt:lpstr>PowerPoint Presentation</vt:lpstr>
      <vt:lpstr>Topics to be studied</vt:lpstr>
      <vt:lpstr>PowerPoint Presentation</vt:lpstr>
      <vt:lpstr>How does Satan imitate God?  </vt:lpstr>
      <vt:lpstr>Satan has a false trinity </vt:lpstr>
      <vt:lpstr>He has his synagogues </vt:lpstr>
      <vt:lpstr>Satan has prophets and teachers</vt:lpstr>
      <vt:lpstr>(2 Peter 2:1)  “But there were false prophets also among the people, even as there shall be false teachers among you, who privily shall bring in damnable heresies, even denying the Lord that bought them, and bring upon themselves swift destruction.”</vt:lpstr>
      <vt:lpstr>Satan has his doctrines </vt:lpstr>
      <vt:lpstr>"Now the Spirit speaketh expressly, that in the latter times some shall depart from the faith, giving heed to seducing spirits, and doctrines of devils" (1 Tim. 4:1) </vt:lpstr>
      <vt:lpstr>Satan has his mysteries </vt:lpstr>
      <vt:lpstr>Biblical Warning  Concerning  Occult Involvement (Deuteronomy 18:9-13)</vt:lpstr>
      <vt:lpstr>Satan has a throne</vt:lpstr>
      <vt:lpstr>"I know thy works, and where thou dwellest, even where Satan’s seat is: and thou holdest fast my name, and hast not denied my faith, even in those days wherein Antipas was my faithful martyr, who was slain among you, where Satan dwelleth." (Rev. 2:13) </vt:lpstr>
      <vt:lpstr>Satan has his kingdoms </vt:lpstr>
      <vt:lpstr>PowerPoint Presentation</vt:lpstr>
      <vt:lpstr>Satan desires Worship</vt:lpstr>
      <vt:lpstr>PowerPoint Presentation</vt:lpstr>
      <vt:lpstr>Satan has his worshipers </vt:lpstr>
      <vt:lpstr>"And they worshipped the dragon which gave power unto the beast: and they worshipped the beast, saying, Who is like unto the beast? who is able to make war with him?" (Rev. 13:4) </vt:lpstr>
      <vt:lpstr>Satan has Ministers</vt:lpstr>
      <vt:lpstr>PowerPoint Presentation</vt:lpstr>
      <vt:lpstr>(Ephesians 6:12) “For we wrestle not against flesh and blood, but against principalities, against powers, against the rulers of the darkness of this world, against spiritual wickedness in high places.”</vt:lpstr>
      <vt:lpstr>PowerPoint Presentation</vt:lpstr>
      <vt:lpstr>Satan has his angels</vt:lpstr>
      <vt:lpstr>“Tail drew a third part of the stars of heaven, and did cast them to the earth…”</vt:lpstr>
      <vt:lpstr>PowerPoint Presentation</vt:lpstr>
      <vt:lpstr>Satan and his miracles</vt:lpstr>
      <vt:lpstr>PowerPoint Presentation</vt:lpstr>
      <vt:lpstr>Why Did Jesus Perform Miracles?  </vt:lpstr>
      <vt:lpstr>His compassion</vt:lpstr>
      <vt:lpstr>That people might believe (Matthew 9:2-8) </vt:lpstr>
      <vt:lpstr>The Disciples preformed miracles (Mark 16:15-19) </vt:lpstr>
      <vt:lpstr>Satan’s miracles </vt:lpstr>
      <vt:lpstr>Scriptures declare that the devil possesses  the power to preform miracles.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When Moses and Aaron confronted Pharaoh, they performed a miraculous sign to confirm their message was from God (Exodus 7:8–12). </vt:lpstr>
      <vt:lpstr>PowerPoint Presentation</vt:lpstr>
      <vt:lpstr>PowerPoint Presentation</vt:lpstr>
      <vt:lpstr>PowerPoint Presentation</vt:lpstr>
      <vt:lpstr>PowerPoint Presentation</vt:lpstr>
      <vt:lpstr>PowerPoint Presentation</vt:lpstr>
      <vt:lpstr>Turning water to blood </vt:lpstr>
      <vt:lpstr>PowerPoint Presentation</vt:lpstr>
      <vt:lpstr>PowerPoint Presentation</vt:lpstr>
      <vt:lpstr>Frogs come out of the water</vt:lpstr>
      <vt:lpstr>PowerPoint Presentation</vt:lpstr>
      <vt:lpstr>PowerPoint Presentation</vt:lpstr>
      <vt:lpstr>Dust turns to lice</vt:lpstr>
      <vt:lpstr>PowerPoint Presentation</vt:lpstr>
      <vt:lpstr>PowerPoint Presentation</vt:lpstr>
      <vt:lpstr>PowerPoint Presentation</vt:lpstr>
      <vt:lpstr>PowerPoint Presentation</vt:lpstr>
      <vt:lpstr> Anti-Christ will preform miracles</vt:lpstr>
      <vt:lpstr>False Prophet will preform miracles</vt:lpstr>
      <vt:lpstr>PowerPoint Presentation</vt:lpstr>
      <vt:lpstr>Certain false religious leaders have deceived multitudes of people because of their apparent ability to perform                             genuine miracles.    </vt:lpstr>
      <vt:lpstr>PowerPoint Presentation</vt:lpstr>
      <vt:lpstr>“The Pharisees also with the Sadducees came, and tempting desired him that he would shew them a sign from heaven…A wicked and adulterous generation seeketh after a sign; and there shall no sign be given unto it, but the sign of the prophet Jonas. And he left them, and departed.”  (Matt. 16:1, 4)</vt:lpstr>
      <vt:lpstr>(Matt. 12:40) “For as Jonas was three days and three nights in the whale's belly; so shall the Son of man be three days and three nights in the heart of the earth.”</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White</dc:creator>
  <cp:lastModifiedBy>Dan White</cp:lastModifiedBy>
  <cp:revision>58</cp:revision>
  <dcterms:created xsi:type="dcterms:W3CDTF">2016-05-21T15:53:12Z</dcterms:created>
  <dcterms:modified xsi:type="dcterms:W3CDTF">2016-08-03T20:27:44Z</dcterms:modified>
</cp:coreProperties>
</file>