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61" r:id="rId2"/>
    <p:sldId id="303" r:id="rId3"/>
    <p:sldId id="310" r:id="rId4"/>
    <p:sldId id="311" r:id="rId5"/>
    <p:sldId id="259" r:id="rId6"/>
    <p:sldId id="260" r:id="rId7"/>
    <p:sldId id="257" r:id="rId8"/>
    <p:sldId id="262" r:id="rId9"/>
    <p:sldId id="258" r:id="rId10"/>
    <p:sldId id="263" r:id="rId11"/>
    <p:sldId id="302" r:id="rId12"/>
    <p:sldId id="304" r:id="rId13"/>
    <p:sldId id="264" r:id="rId14"/>
    <p:sldId id="265" r:id="rId15"/>
    <p:sldId id="321" r:id="rId16"/>
    <p:sldId id="315" r:id="rId17"/>
    <p:sldId id="316" r:id="rId18"/>
    <p:sldId id="317" r:id="rId19"/>
    <p:sldId id="318" r:id="rId20"/>
    <p:sldId id="313" r:id="rId21"/>
    <p:sldId id="314" r:id="rId22"/>
    <p:sldId id="312" r:id="rId23"/>
    <p:sldId id="322" r:id="rId24"/>
    <p:sldId id="324" r:id="rId25"/>
    <p:sldId id="323" r:id="rId26"/>
    <p:sldId id="319" r:id="rId27"/>
    <p:sldId id="320" r:id="rId28"/>
    <p:sldId id="305" r:id="rId29"/>
    <p:sldId id="306" r:id="rId30"/>
    <p:sldId id="307" r:id="rId31"/>
    <p:sldId id="308" r:id="rId32"/>
    <p:sldId id="309" r:id="rId33"/>
    <p:sldId id="266" r:id="rId34"/>
    <p:sldId id="267" r:id="rId35"/>
    <p:sldId id="269" r:id="rId36"/>
    <p:sldId id="272" r:id="rId37"/>
    <p:sldId id="268" r:id="rId38"/>
    <p:sldId id="271" r:id="rId39"/>
    <p:sldId id="275" r:id="rId40"/>
    <p:sldId id="273" r:id="rId41"/>
    <p:sldId id="274" r:id="rId42"/>
    <p:sldId id="277" r:id="rId43"/>
    <p:sldId id="276" r:id="rId44"/>
    <p:sldId id="278" r:id="rId45"/>
    <p:sldId id="279" r:id="rId46"/>
    <p:sldId id="280" r:id="rId47"/>
    <p:sldId id="281" r:id="rId48"/>
    <p:sldId id="283" r:id="rId49"/>
    <p:sldId id="282" r:id="rId50"/>
    <p:sldId id="284" r:id="rId51"/>
    <p:sldId id="285" r:id="rId52"/>
    <p:sldId id="286" r:id="rId53"/>
    <p:sldId id="326" r:id="rId54"/>
    <p:sldId id="325" r:id="rId55"/>
    <p:sldId id="287" r:id="rId56"/>
    <p:sldId id="288" r:id="rId57"/>
    <p:sldId id="289" r:id="rId58"/>
    <p:sldId id="290" r:id="rId59"/>
    <p:sldId id="292" r:id="rId60"/>
    <p:sldId id="293" r:id="rId61"/>
    <p:sldId id="297" r:id="rId62"/>
    <p:sldId id="294" r:id="rId63"/>
    <p:sldId id="296" r:id="rId64"/>
    <p:sldId id="298" r:id="rId65"/>
    <p:sldId id="299" r:id="rId66"/>
    <p:sldId id="300" r:id="rId67"/>
    <p:sldId id="30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02" autoAdjust="0"/>
  </p:normalViewPr>
  <p:slideViewPr>
    <p:cSldViewPr>
      <p:cViewPr varScale="1">
        <p:scale>
          <a:sx n="99" d="100"/>
          <a:sy n="99" d="100"/>
        </p:scale>
        <p:origin x="1542" y="78"/>
      </p:cViewPr>
      <p:guideLst>
        <p:guide orient="horz" pos="2160"/>
        <p:guide pos="2880"/>
      </p:guideLst>
    </p:cSldViewPr>
  </p:slideViewPr>
  <p:outlineViewPr>
    <p:cViewPr>
      <p:scale>
        <a:sx n="33" d="100"/>
        <a:sy n="33" d="100"/>
      </p:scale>
      <p:origin x="0" y="-31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58E3BE-8BC9-42AF-8FC1-47E239BD4E49}" type="datetimeFigureOut">
              <a:rPr lang="en-US" smtClean="0"/>
              <a:t>11/2/2017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A28104-0109-4549-AB19-FAA10570A793}" type="slidenum">
              <a:rPr lang="en-US" smtClean="0"/>
              <a:t>‹#›</a:t>
            </a:fld>
            <a:endParaRPr lang="en-US"/>
          </a:p>
        </p:txBody>
      </p:sp>
    </p:spTree>
    <p:extLst>
      <p:ext uri="{BB962C8B-B14F-4D97-AF65-F5344CB8AC3E}">
        <p14:creationId xmlns:p14="http://schemas.microsoft.com/office/powerpoint/2010/main" val="307356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28104-0109-4549-AB19-FAA10570A793}" type="slidenum">
              <a:rPr lang="en-US" smtClean="0"/>
              <a:t>6</a:t>
            </a:fld>
            <a:endParaRPr lang="en-US" dirty="0"/>
          </a:p>
        </p:txBody>
      </p:sp>
    </p:spTree>
    <p:extLst>
      <p:ext uri="{BB962C8B-B14F-4D97-AF65-F5344CB8AC3E}">
        <p14:creationId xmlns:p14="http://schemas.microsoft.com/office/powerpoint/2010/main" val="309419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28104-0109-4549-AB19-FAA10570A793}" type="slidenum">
              <a:rPr lang="en-US" smtClean="0"/>
              <a:t>20</a:t>
            </a:fld>
            <a:endParaRPr lang="en-US"/>
          </a:p>
        </p:txBody>
      </p:sp>
    </p:spTree>
    <p:extLst>
      <p:ext uri="{BB962C8B-B14F-4D97-AF65-F5344CB8AC3E}">
        <p14:creationId xmlns:p14="http://schemas.microsoft.com/office/powerpoint/2010/main" val="31949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B33E7C-6FB9-491E-B082-E392A013AE63}"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22813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33E7C-6FB9-491E-B082-E392A013AE63}"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84214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33E7C-6FB9-491E-B082-E392A013AE63}"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2662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33E7C-6FB9-491E-B082-E392A013AE63}"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119270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B33E7C-6FB9-491E-B082-E392A013AE63}"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42292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33E7C-6FB9-491E-B082-E392A013AE63}"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123747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33E7C-6FB9-491E-B082-E392A013AE63}" type="datetimeFigureOut">
              <a:rPr lang="en-US" smtClean="0"/>
              <a:t>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371072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33E7C-6FB9-491E-B082-E392A013AE63}" type="datetimeFigureOut">
              <a:rPr lang="en-US" smtClean="0"/>
              <a:t>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2902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33E7C-6FB9-491E-B082-E392A013AE63}" type="datetimeFigureOut">
              <a:rPr lang="en-US" smtClean="0"/>
              <a:t>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240658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33E7C-6FB9-491E-B082-E392A013AE63}"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426543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33E7C-6FB9-491E-B082-E392A013AE63}"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F5C01-5AAA-4D30-8078-6CBD1DD51812}" type="slidenum">
              <a:rPr lang="en-US" smtClean="0"/>
              <a:t>‹#›</a:t>
            </a:fld>
            <a:endParaRPr lang="en-US"/>
          </a:p>
        </p:txBody>
      </p:sp>
    </p:spTree>
    <p:extLst>
      <p:ext uri="{BB962C8B-B14F-4D97-AF65-F5344CB8AC3E}">
        <p14:creationId xmlns:p14="http://schemas.microsoft.com/office/powerpoint/2010/main" val="301176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33E7C-6FB9-491E-B082-E392A013AE63}" type="datetimeFigureOut">
              <a:rPr lang="en-US" smtClean="0"/>
              <a:t>11/2/2017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F5C01-5AAA-4D30-8078-6CBD1DD51812}" type="slidenum">
              <a:rPr lang="en-US" smtClean="0"/>
              <a:t>‹#›</a:t>
            </a:fld>
            <a:endParaRPr lang="en-US"/>
          </a:p>
        </p:txBody>
      </p:sp>
    </p:spTree>
    <p:extLst>
      <p:ext uri="{BB962C8B-B14F-4D97-AF65-F5344CB8AC3E}">
        <p14:creationId xmlns:p14="http://schemas.microsoft.com/office/powerpoint/2010/main" val="153497189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24" y="296254"/>
            <a:ext cx="8837083"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14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4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457200" y="1600200"/>
            <a:ext cx="7391400" cy="5257800"/>
          </a:xfrm>
        </p:spPr>
        <p:txBody>
          <a:bodyPr>
            <a:normAutofit/>
          </a:bodyPr>
          <a:lstStyle/>
          <a:p>
            <a:r>
              <a:rPr lang="en-US" dirty="0"/>
              <a:t>His existence</a:t>
            </a:r>
          </a:p>
          <a:p>
            <a:r>
              <a:rPr lang="en-US" dirty="0"/>
              <a:t>His origin</a:t>
            </a:r>
          </a:p>
          <a:p>
            <a:r>
              <a:rPr lang="en-US" dirty="0"/>
              <a:t>His fall</a:t>
            </a:r>
          </a:p>
          <a:p>
            <a:r>
              <a:rPr lang="en-US" dirty="0"/>
              <a:t>His personality</a:t>
            </a:r>
          </a:p>
          <a:p>
            <a:r>
              <a:rPr lang="en-US" dirty="0"/>
              <a:t>His names</a:t>
            </a:r>
          </a:p>
          <a:p>
            <a:r>
              <a:rPr lang="en-US" dirty="0"/>
              <a:t>His activities</a:t>
            </a:r>
          </a:p>
          <a:p>
            <a:r>
              <a:rPr lang="en-US" dirty="0"/>
              <a:t>His location – past, present and future</a:t>
            </a:r>
          </a:p>
          <a:p>
            <a:r>
              <a:rPr lang="en-US"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388692"/>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40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5762"/>
          </a:xfrm>
        </p:spPr>
        <p:txBody>
          <a:bodyPr>
            <a:normAutofit/>
          </a:bodyPr>
          <a:lstStyle/>
          <a:p>
            <a:r>
              <a:rPr lang="en-US" dirty="0"/>
              <a:t>There is scarcely a culture, tribe, or society to be found in this world which does not have some concept of an invisible evil power.</a:t>
            </a:r>
          </a:p>
        </p:txBody>
      </p:sp>
      <p:pic>
        <p:nvPicPr>
          <p:cNvPr id="5" name="Picture 4"/>
          <p:cNvPicPr>
            <a:picLocks noChangeAspect="1"/>
          </p:cNvPicPr>
          <p:nvPr/>
        </p:nvPicPr>
        <p:blipFill>
          <a:blip r:embed="rId2"/>
          <a:stretch>
            <a:fillRect/>
          </a:stretch>
        </p:blipFill>
        <p:spPr>
          <a:xfrm rot="466648">
            <a:off x="6728129" y="3796451"/>
            <a:ext cx="2480813" cy="2209800"/>
          </a:xfrm>
          <a:prstGeom prst="rect">
            <a:avLst/>
          </a:prstGeom>
        </p:spPr>
      </p:pic>
      <p:pic>
        <p:nvPicPr>
          <p:cNvPr id="1028" name="Picture 4" descr="http://cdn.segmentnext.com/wp-content/uploads/2015/07/World-of-Warcraf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3673924"/>
            <a:ext cx="3851275" cy="2167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rot="20887908">
            <a:off x="-510206" y="4101126"/>
            <a:ext cx="3041465" cy="2023744"/>
          </a:xfrm>
          <a:prstGeom prst="rect">
            <a:avLst/>
          </a:prstGeom>
        </p:spPr>
      </p:pic>
    </p:spTree>
    <p:extLst>
      <p:ext uri="{BB962C8B-B14F-4D97-AF65-F5344CB8AC3E}">
        <p14:creationId xmlns:p14="http://schemas.microsoft.com/office/powerpoint/2010/main" val="206714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2286000"/>
          </a:xfrm>
        </p:spPr>
        <p:txBody>
          <a:bodyPr>
            <a:noAutofit/>
          </a:bodyPr>
          <a:lstStyle/>
          <a:p>
            <a:br>
              <a:rPr lang="en-US" sz="3600" dirty="0"/>
            </a:br>
            <a:endParaRPr lang="en-US" sz="3600" dirty="0"/>
          </a:p>
        </p:txBody>
      </p:sp>
      <p:sp>
        <p:nvSpPr>
          <p:cNvPr id="3" name="Content Placeholder 2"/>
          <p:cNvSpPr>
            <a:spLocks noGrp="1"/>
          </p:cNvSpPr>
          <p:nvPr>
            <p:ph idx="1"/>
          </p:nvPr>
        </p:nvSpPr>
        <p:spPr>
          <a:xfrm>
            <a:off x="148839" y="379810"/>
            <a:ext cx="8991600" cy="1524000"/>
          </a:xfrm>
        </p:spPr>
        <p:txBody>
          <a:bodyPr>
            <a:normAutofit/>
          </a:bodyPr>
          <a:lstStyle/>
          <a:p>
            <a:pPr marL="0" indent="0" algn="ctr">
              <a:buNone/>
            </a:pPr>
            <a:r>
              <a:rPr lang="en-US" sz="3600" dirty="0"/>
              <a:t>This has been attested to by Christian missionaries and secular anthropologists alike.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26" y="1903810"/>
            <a:ext cx="432196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011" y="4495800"/>
            <a:ext cx="6669989" cy="212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4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500" fill="hold"/>
                                        <p:tgtEl>
                                          <p:spTgt spid="7170"/>
                                        </p:tgtEl>
                                        <p:attrNameLst>
                                          <p:attrName>ppt_x</p:attrName>
                                        </p:attrNameLst>
                                      </p:cBhvr>
                                      <p:tavLst>
                                        <p:tav tm="0">
                                          <p:val>
                                            <p:strVal val="#ppt_x"/>
                                          </p:val>
                                        </p:tav>
                                        <p:tav tm="100000">
                                          <p:val>
                                            <p:strVal val="#ppt_x"/>
                                          </p:val>
                                        </p:tav>
                                      </p:tavLst>
                                    </p:anim>
                                    <p:anim calcmode="lin" valueType="num">
                                      <p:cBhvr additive="base">
                                        <p:cTn id="1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barn(inVertical)">
                                      <p:cBhvr>
                                        <p:cTn id="18"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934200"/>
          </a:xfrm>
        </p:spPr>
        <p:txBody>
          <a:bodyPr>
            <a:normAutofit/>
          </a:bodyPr>
          <a:lstStyle/>
          <a:p>
            <a:r>
              <a:rPr lang="en-US" sz="3600" dirty="0"/>
              <a:t>Witch doctors</a:t>
            </a:r>
          </a:p>
          <a:p>
            <a:r>
              <a:rPr lang="en-US" sz="3600" dirty="0"/>
              <a:t>Shrunken heads</a:t>
            </a:r>
          </a:p>
          <a:p>
            <a:r>
              <a:rPr lang="en-US" sz="3600" dirty="0"/>
              <a:t>Voodoo dolls</a:t>
            </a:r>
          </a:p>
          <a:p>
            <a:r>
              <a:rPr lang="en-US" sz="3600" dirty="0"/>
              <a:t>Totem poles </a:t>
            </a:r>
          </a:p>
          <a:p>
            <a:r>
              <a:rPr lang="en-US" sz="3600" dirty="0"/>
              <a:t>All give dramatic evidence of                                                this universal fear of evil spirits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256" y="838200"/>
            <a:ext cx="2085975" cy="312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https://upload.wikimedia.org/wikipedia/commons/8/8c/Seattle_-_Curiosity_Shop_-_shrunken_heads_02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129" b="10487"/>
          <a:stretch/>
        </p:blipFill>
        <p:spPr bwMode="auto">
          <a:xfrm>
            <a:off x="3733800" y="381000"/>
            <a:ext cx="2667000" cy="218955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tce-live2.s3.amazonaws.com/media/media/11b37580-8b6e-469d-b9a5-a828903f47a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869" y="4102527"/>
            <a:ext cx="3124200" cy="2070535"/>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5613" y="4102527"/>
            <a:ext cx="2923374" cy="2192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7268" y="5029200"/>
            <a:ext cx="2667057" cy="177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26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197"/>
                                        </p:tgtEl>
                                        <p:attrNameLst>
                                          <p:attrName>style.visibility</p:attrName>
                                        </p:attrNameLst>
                                      </p:cBhvr>
                                      <p:to>
                                        <p:strVal val="visible"/>
                                      </p:to>
                                    </p:set>
                                    <p:animEffect transition="in" filter="barn(inVertical)">
                                      <p:cBhvr>
                                        <p:cTn id="19" dur="500"/>
                                        <p:tgtEl>
                                          <p:spTgt spid="819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198"/>
                                        </p:tgtEl>
                                        <p:attrNameLst>
                                          <p:attrName>style.visibility</p:attrName>
                                        </p:attrNameLst>
                                      </p:cBhvr>
                                      <p:to>
                                        <p:strVal val="visible"/>
                                      </p:to>
                                    </p:set>
                                    <p:animEffect transition="in" filter="circle(in)">
                                      <p:cBhvr>
                                        <p:cTn id="29" dur="2000"/>
                                        <p:tgtEl>
                                          <p:spTgt spid="819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200"/>
                                        </p:tgtEl>
                                        <p:attrNameLst>
                                          <p:attrName>style.visibility</p:attrName>
                                        </p:attrNameLst>
                                      </p:cBhvr>
                                      <p:to>
                                        <p:strVal val="visible"/>
                                      </p:to>
                                    </p:set>
                                    <p:animEffect transition="in" filter="fade">
                                      <p:cBhvr>
                                        <p:cTn id="38" dur="500"/>
                                        <p:tgtEl>
                                          <p:spTgt spid="820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8201"/>
                                        </p:tgtEl>
                                        <p:attrNameLst>
                                          <p:attrName>style.visibility</p:attrName>
                                        </p:attrNameLst>
                                      </p:cBhvr>
                                      <p:to>
                                        <p:strVal val="visible"/>
                                      </p:to>
                                    </p:set>
                                    <p:animEffect transition="in" filter="fade">
                                      <p:cBhvr>
                                        <p:cTn id="50" dur="2000"/>
                                        <p:tgtEl>
                                          <p:spTgt spid="8201"/>
                                        </p:tgtEl>
                                      </p:cBhvr>
                                    </p:animEffect>
                                    <p:anim calcmode="lin" valueType="num">
                                      <p:cBhvr>
                                        <p:cTn id="51" dur="2000" fill="hold"/>
                                        <p:tgtEl>
                                          <p:spTgt spid="8201"/>
                                        </p:tgtEl>
                                        <p:attrNameLst>
                                          <p:attrName>ppt_w</p:attrName>
                                        </p:attrNameLst>
                                      </p:cBhvr>
                                      <p:tavLst>
                                        <p:tav tm="0" fmla="#ppt_w*sin(2.5*pi*$)">
                                          <p:val>
                                            <p:fltVal val="0"/>
                                          </p:val>
                                        </p:tav>
                                        <p:tav tm="100000">
                                          <p:val>
                                            <p:fltVal val="1"/>
                                          </p:val>
                                        </p:tav>
                                      </p:tavLst>
                                    </p:anim>
                                    <p:anim calcmode="lin" valueType="num">
                                      <p:cBhvr>
                                        <p:cTn id="52" dur="2000" fill="hold"/>
                                        <p:tgtEl>
                                          <p:spTgt spid="82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ytimg.com/vi/tNXAwrT_jzk/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10477500" cy="589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48" y="689610"/>
            <a:ext cx="1762125" cy="2647950"/>
          </a:xfrm>
          <a:prstGeom prst="rect">
            <a:avLst/>
          </a:prstGeom>
        </p:spPr>
      </p:pic>
      <p:pic>
        <p:nvPicPr>
          <p:cNvPr id="3" name="Picture 2"/>
          <p:cNvPicPr>
            <a:picLocks noChangeAspect="1"/>
          </p:cNvPicPr>
          <p:nvPr/>
        </p:nvPicPr>
        <p:blipFill>
          <a:blip r:embed="rId3"/>
          <a:stretch>
            <a:fillRect/>
          </a:stretch>
        </p:blipFill>
        <p:spPr>
          <a:xfrm>
            <a:off x="1641201" y="0"/>
            <a:ext cx="1762125" cy="2647950"/>
          </a:xfrm>
          <a:prstGeom prst="rect">
            <a:avLst/>
          </a:prstGeom>
        </p:spPr>
      </p:pic>
      <p:pic>
        <p:nvPicPr>
          <p:cNvPr id="4" name="Picture 3"/>
          <p:cNvPicPr>
            <a:picLocks noChangeAspect="1"/>
          </p:cNvPicPr>
          <p:nvPr/>
        </p:nvPicPr>
        <p:blipFill>
          <a:blip r:embed="rId4"/>
          <a:stretch>
            <a:fillRect/>
          </a:stretch>
        </p:blipFill>
        <p:spPr>
          <a:xfrm>
            <a:off x="3445485" y="738012"/>
            <a:ext cx="1762125" cy="2647950"/>
          </a:xfrm>
          <a:prstGeom prst="rect">
            <a:avLst/>
          </a:prstGeom>
        </p:spPr>
      </p:pic>
      <p:pic>
        <p:nvPicPr>
          <p:cNvPr id="5" name="Picture 4"/>
          <p:cNvPicPr>
            <a:picLocks noChangeAspect="1"/>
          </p:cNvPicPr>
          <p:nvPr/>
        </p:nvPicPr>
        <p:blipFill>
          <a:blip r:embed="rId5"/>
          <a:stretch>
            <a:fillRect/>
          </a:stretch>
        </p:blipFill>
        <p:spPr>
          <a:xfrm>
            <a:off x="5256759" y="152400"/>
            <a:ext cx="1762125" cy="2647950"/>
          </a:xfrm>
          <a:prstGeom prst="rect">
            <a:avLst/>
          </a:prstGeom>
        </p:spPr>
      </p:pic>
      <p:pic>
        <p:nvPicPr>
          <p:cNvPr id="6" name="Picture 5"/>
          <p:cNvPicPr>
            <a:picLocks noChangeAspect="1"/>
          </p:cNvPicPr>
          <p:nvPr/>
        </p:nvPicPr>
        <p:blipFill>
          <a:blip r:embed="rId6"/>
          <a:stretch>
            <a:fillRect/>
          </a:stretch>
        </p:blipFill>
        <p:spPr>
          <a:xfrm>
            <a:off x="7103202" y="552450"/>
            <a:ext cx="1762125" cy="2647950"/>
          </a:xfrm>
          <a:prstGeom prst="rect">
            <a:avLst/>
          </a:prstGeom>
        </p:spPr>
      </p:pic>
      <p:pic>
        <p:nvPicPr>
          <p:cNvPr id="7" name="Picture 6"/>
          <p:cNvPicPr>
            <a:picLocks noChangeAspect="1"/>
          </p:cNvPicPr>
          <p:nvPr/>
        </p:nvPicPr>
        <p:blipFill>
          <a:blip r:embed="rId7"/>
          <a:stretch>
            <a:fillRect/>
          </a:stretch>
        </p:blipFill>
        <p:spPr>
          <a:xfrm>
            <a:off x="4615" y="4027170"/>
            <a:ext cx="1714500" cy="2476500"/>
          </a:xfrm>
          <a:prstGeom prst="rect">
            <a:avLst/>
          </a:prstGeom>
        </p:spPr>
      </p:pic>
      <p:pic>
        <p:nvPicPr>
          <p:cNvPr id="8" name="Picture 7"/>
          <p:cNvPicPr>
            <a:picLocks noChangeAspect="1"/>
          </p:cNvPicPr>
          <p:nvPr/>
        </p:nvPicPr>
        <p:blipFill>
          <a:blip r:embed="rId8"/>
          <a:stretch>
            <a:fillRect/>
          </a:stretch>
        </p:blipFill>
        <p:spPr>
          <a:xfrm>
            <a:off x="1762909" y="3657600"/>
            <a:ext cx="1711416" cy="2571750"/>
          </a:xfrm>
          <a:prstGeom prst="rect">
            <a:avLst/>
          </a:prstGeom>
        </p:spPr>
      </p:pic>
      <p:pic>
        <p:nvPicPr>
          <p:cNvPr id="9" name="Picture 8"/>
          <p:cNvPicPr>
            <a:picLocks noChangeAspect="1"/>
          </p:cNvPicPr>
          <p:nvPr/>
        </p:nvPicPr>
        <p:blipFill>
          <a:blip r:embed="rId9"/>
          <a:stretch>
            <a:fillRect/>
          </a:stretch>
        </p:blipFill>
        <p:spPr>
          <a:xfrm>
            <a:off x="7068033" y="4006655"/>
            <a:ext cx="1762125" cy="2647950"/>
          </a:xfrm>
          <a:prstGeom prst="rect">
            <a:avLst/>
          </a:prstGeom>
        </p:spPr>
      </p:pic>
      <p:pic>
        <p:nvPicPr>
          <p:cNvPr id="10" name="Picture 9"/>
          <p:cNvPicPr>
            <a:picLocks noChangeAspect="1"/>
          </p:cNvPicPr>
          <p:nvPr/>
        </p:nvPicPr>
        <p:blipFill>
          <a:blip r:embed="rId10"/>
          <a:stretch>
            <a:fillRect/>
          </a:stretch>
        </p:blipFill>
        <p:spPr>
          <a:xfrm>
            <a:off x="5337190" y="3200400"/>
            <a:ext cx="1762125" cy="2647950"/>
          </a:xfrm>
          <a:prstGeom prst="rect">
            <a:avLst/>
          </a:prstGeom>
        </p:spPr>
      </p:pic>
      <p:pic>
        <p:nvPicPr>
          <p:cNvPr id="12" name="Picture 11"/>
          <p:cNvPicPr>
            <a:picLocks noChangeAspect="1"/>
          </p:cNvPicPr>
          <p:nvPr/>
        </p:nvPicPr>
        <p:blipFill>
          <a:blip r:embed="rId11"/>
          <a:stretch>
            <a:fillRect/>
          </a:stretch>
        </p:blipFill>
        <p:spPr>
          <a:xfrm>
            <a:off x="3513320" y="3941445"/>
            <a:ext cx="1762125" cy="2647950"/>
          </a:xfrm>
          <a:prstGeom prst="rect">
            <a:avLst/>
          </a:prstGeom>
        </p:spPr>
      </p:pic>
    </p:spTree>
    <p:extLst>
      <p:ext uri="{BB962C8B-B14F-4D97-AF65-F5344CB8AC3E}">
        <p14:creationId xmlns:p14="http://schemas.microsoft.com/office/powerpoint/2010/main" val="19614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10" y="0"/>
            <a:ext cx="1762125" cy="2647950"/>
          </a:xfrm>
          <a:prstGeom prst="rect">
            <a:avLst/>
          </a:prstGeom>
        </p:spPr>
      </p:pic>
      <p:pic>
        <p:nvPicPr>
          <p:cNvPr id="3" name="Picture 2"/>
          <p:cNvPicPr>
            <a:picLocks noChangeAspect="1"/>
          </p:cNvPicPr>
          <p:nvPr/>
        </p:nvPicPr>
        <p:blipFill>
          <a:blip r:embed="rId3"/>
          <a:stretch>
            <a:fillRect/>
          </a:stretch>
        </p:blipFill>
        <p:spPr>
          <a:xfrm>
            <a:off x="1808656" y="538744"/>
            <a:ext cx="1774362" cy="2666339"/>
          </a:xfrm>
          <a:prstGeom prst="rect">
            <a:avLst/>
          </a:prstGeom>
        </p:spPr>
      </p:pic>
      <p:pic>
        <p:nvPicPr>
          <p:cNvPr id="4" name="Picture 3"/>
          <p:cNvPicPr>
            <a:picLocks noChangeAspect="1"/>
          </p:cNvPicPr>
          <p:nvPr/>
        </p:nvPicPr>
        <p:blipFill>
          <a:blip r:embed="rId4"/>
          <a:stretch>
            <a:fillRect/>
          </a:stretch>
        </p:blipFill>
        <p:spPr>
          <a:xfrm>
            <a:off x="3607775" y="129209"/>
            <a:ext cx="1811641" cy="2722358"/>
          </a:xfrm>
          <a:prstGeom prst="rect">
            <a:avLst/>
          </a:prstGeom>
        </p:spPr>
      </p:pic>
      <p:pic>
        <p:nvPicPr>
          <p:cNvPr id="6" name="Picture 5"/>
          <p:cNvPicPr>
            <a:picLocks noChangeAspect="1"/>
          </p:cNvPicPr>
          <p:nvPr/>
        </p:nvPicPr>
        <p:blipFill>
          <a:blip r:embed="rId5"/>
          <a:stretch>
            <a:fillRect/>
          </a:stretch>
        </p:blipFill>
        <p:spPr>
          <a:xfrm>
            <a:off x="3672206" y="3530914"/>
            <a:ext cx="1885878" cy="2641286"/>
          </a:xfrm>
          <a:prstGeom prst="rect">
            <a:avLst/>
          </a:prstGeom>
        </p:spPr>
      </p:pic>
      <p:pic>
        <p:nvPicPr>
          <p:cNvPr id="1026" name="Picture 2" descr="http://i.jeded.com/i/sleeping-beauty-1959.262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15" y="3429000"/>
            <a:ext cx="1879477" cy="2816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s620331.vk.me/v620331006/19ad0/yUXPgq-mRo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9416" y="528806"/>
            <a:ext cx="1900391" cy="2657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5558084" y="4038600"/>
            <a:ext cx="1776430" cy="2635038"/>
          </a:xfrm>
          <a:prstGeom prst="rect">
            <a:avLst/>
          </a:prstGeom>
        </p:spPr>
      </p:pic>
      <p:pic>
        <p:nvPicPr>
          <p:cNvPr id="9" name="Picture 8"/>
          <p:cNvPicPr>
            <a:picLocks noChangeAspect="1"/>
          </p:cNvPicPr>
          <p:nvPr/>
        </p:nvPicPr>
        <p:blipFill>
          <a:blip r:embed="rId9"/>
          <a:stretch>
            <a:fillRect/>
          </a:stretch>
        </p:blipFill>
        <p:spPr>
          <a:xfrm>
            <a:off x="1939991" y="3733800"/>
            <a:ext cx="1764389" cy="2880017"/>
          </a:xfrm>
          <a:prstGeom prst="rect">
            <a:avLst/>
          </a:prstGeom>
        </p:spPr>
      </p:pic>
      <p:pic>
        <p:nvPicPr>
          <p:cNvPr id="1030" name="Picture 6" descr="http://ia.media-imdb.com/images/M/MV5BMjE4NDQ2Mjc0OF5BMl5BanBnXkFtZTcwNzQ2NDE1MQ@@._V1_SX640_SY720_.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9807" y="228600"/>
            <a:ext cx="1799120" cy="26578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omalwaysfindsout.com/wp-content/uploads/2011/12/BeautyBeast3D_Post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0532" y="3585401"/>
            <a:ext cx="1797669" cy="266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4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
            <a:ext cx="9218569" cy="5181599"/>
          </a:xfrm>
          <a:prstGeom prst="rect">
            <a:avLst/>
          </a:prstGeom>
        </p:spPr>
      </p:pic>
      <p:sp>
        <p:nvSpPr>
          <p:cNvPr id="3" name="Rectangle 2"/>
          <p:cNvSpPr/>
          <p:nvPr/>
        </p:nvSpPr>
        <p:spPr>
          <a:xfrm>
            <a:off x="0" y="5181600"/>
            <a:ext cx="9144000" cy="1569660"/>
          </a:xfrm>
          <a:prstGeom prst="rect">
            <a:avLst/>
          </a:prstGeom>
        </p:spPr>
        <p:txBody>
          <a:bodyPr wrap="square">
            <a:spAutoFit/>
          </a:bodyPr>
          <a:lstStyle/>
          <a:p>
            <a:pPr algn="ctr"/>
            <a:r>
              <a:rPr lang="en-US" sz="3200" dirty="0">
                <a:ln w="0"/>
                <a:solidFill>
                  <a:schemeClr val="accent1"/>
                </a:solidFill>
                <a:effectLst>
                  <a:outerShdw blurRad="38100" dist="25400" dir="5400000" algn="ctr" rotWithShape="0">
                    <a:srgbClr val="6E747A">
                      <a:alpha val="43000"/>
                    </a:srgbClr>
                  </a:outerShdw>
                </a:effectLst>
              </a:rPr>
              <a:t>Causing or capable of producing evil, mischief or harm. From Latin - wicked, prone to evil, causing destruction, especially by supernatural means.</a:t>
            </a:r>
          </a:p>
        </p:txBody>
      </p:sp>
    </p:spTree>
    <p:extLst>
      <p:ext uri="{BB962C8B-B14F-4D97-AF65-F5344CB8AC3E}">
        <p14:creationId xmlns:p14="http://schemas.microsoft.com/office/powerpoint/2010/main" val="175205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3891" y="228600"/>
            <a:ext cx="8534400" cy="6400800"/>
          </a:xfrm>
          <a:prstGeom prst="rect">
            <a:avLst/>
          </a:prstGeom>
        </p:spPr>
      </p:pic>
    </p:spTree>
    <p:extLst>
      <p:ext uri="{BB962C8B-B14F-4D97-AF65-F5344CB8AC3E}">
        <p14:creationId xmlns:p14="http://schemas.microsoft.com/office/powerpoint/2010/main" val="189872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83" y="0"/>
            <a:ext cx="9160183" cy="6858000"/>
          </a:xfrm>
          <a:prstGeom prst="rect">
            <a:avLst/>
          </a:prstGeom>
        </p:spPr>
      </p:pic>
      <p:sp>
        <p:nvSpPr>
          <p:cNvPr id="3" name="Rectangle 2"/>
          <p:cNvSpPr/>
          <p:nvPr/>
        </p:nvSpPr>
        <p:spPr>
          <a:xfrm>
            <a:off x="0" y="457200"/>
            <a:ext cx="4343400" cy="4524315"/>
          </a:xfrm>
          <a:prstGeom prst="rect">
            <a:avLst/>
          </a:prstGeom>
        </p:spPr>
        <p:txBody>
          <a:bodyPr wrap="square">
            <a:spAutoFit/>
          </a:bodyPr>
          <a:lstStyle/>
          <a:p>
            <a:pPr algn="ctr"/>
            <a:r>
              <a:rPr lang="en-US" sz="3200" i="1" dirty="0">
                <a:effectLst>
                  <a:glow rad="101600">
                    <a:schemeClr val="bg1">
                      <a:alpha val="60000"/>
                    </a:schemeClr>
                  </a:glow>
                </a:effectLst>
              </a:rPr>
              <a:t>“That we henceforth be no more children, tossed to and fro, and carried about with every wind of doctrine, by the sleight of men, and cunning craftiness, whereby they lie in wait to deceive.” (Eph. 4:14) </a:t>
            </a:r>
          </a:p>
        </p:txBody>
      </p:sp>
      <p:sp>
        <p:nvSpPr>
          <p:cNvPr id="4" name="Rectangle 3"/>
          <p:cNvSpPr/>
          <p:nvPr/>
        </p:nvSpPr>
        <p:spPr>
          <a:xfrm>
            <a:off x="4648200" y="1981200"/>
            <a:ext cx="4381500" cy="4031873"/>
          </a:xfrm>
          <a:prstGeom prst="rect">
            <a:avLst/>
          </a:prstGeom>
        </p:spPr>
        <p:txBody>
          <a:bodyPr wrap="square">
            <a:spAutoFit/>
          </a:bodyPr>
          <a:lstStyle/>
          <a:p>
            <a:pPr algn="ctr"/>
            <a:r>
              <a:rPr lang="en-US" sz="3200" i="1" dirty="0">
                <a:effectLst>
                  <a:glow rad="101600">
                    <a:schemeClr val="bg1">
                      <a:alpha val="60000"/>
                    </a:schemeClr>
                  </a:glow>
                </a:effectLst>
              </a:rPr>
              <a:t>“For the time will come when they will not endure sound doctrine; but after their own lusts shall they heap to themselves teachers, having itching ears.”</a:t>
            </a:r>
          </a:p>
          <a:p>
            <a:pPr algn="ctr"/>
            <a:r>
              <a:rPr lang="en-US" sz="3200" i="1" dirty="0">
                <a:effectLst>
                  <a:glow rad="101600">
                    <a:schemeClr val="bg1">
                      <a:alpha val="60000"/>
                    </a:schemeClr>
                  </a:glow>
                </a:effectLst>
              </a:rPr>
              <a:t> (II Tim. 4:3) </a:t>
            </a:r>
          </a:p>
        </p:txBody>
      </p:sp>
    </p:spTree>
    <p:extLst>
      <p:ext uri="{BB962C8B-B14F-4D97-AF65-F5344CB8AC3E}">
        <p14:creationId xmlns:p14="http://schemas.microsoft.com/office/powerpoint/2010/main" val="327276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51" b="5462"/>
          <a:stretch/>
        </p:blipFill>
        <p:spPr>
          <a:xfrm>
            <a:off x="-30480" y="-31309"/>
            <a:ext cx="5078128" cy="6889310"/>
          </a:xfrm>
          <a:prstGeom prst="rect">
            <a:avLst/>
          </a:prstGeom>
        </p:spPr>
      </p:pic>
      <p:pic>
        <p:nvPicPr>
          <p:cNvPr id="3" name="Picture 2"/>
          <p:cNvPicPr>
            <a:picLocks noChangeAspect="1"/>
          </p:cNvPicPr>
          <p:nvPr/>
        </p:nvPicPr>
        <p:blipFill>
          <a:blip r:embed="rId4"/>
          <a:stretch>
            <a:fillRect/>
          </a:stretch>
        </p:blipFill>
        <p:spPr>
          <a:xfrm>
            <a:off x="5108608" y="-31309"/>
            <a:ext cx="4052596" cy="3971544"/>
          </a:xfrm>
          <a:prstGeom prst="rect">
            <a:avLst/>
          </a:prstGeom>
        </p:spPr>
      </p:pic>
      <p:sp>
        <p:nvSpPr>
          <p:cNvPr id="4" name="Rectangle 3"/>
          <p:cNvSpPr/>
          <p:nvPr/>
        </p:nvSpPr>
        <p:spPr>
          <a:xfrm>
            <a:off x="5174602" y="3811012"/>
            <a:ext cx="3886200" cy="3046988"/>
          </a:xfrm>
          <a:prstGeom prst="rect">
            <a:avLst/>
          </a:prstGeom>
        </p:spPr>
        <p:txBody>
          <a:bodyPr wrap="square">
            <a:spAutoFit/>
          </a:bodyPr>
          <a:lstStyle/>
          <a:p>
            <a:pPr algn="ctr"/>
            <a:r>
              <a:rPr lang="en-US" sz="2400" dirty="0"/>
              <a:t>The Satanic Bible is a collection of essays, observations, and rituals published by Anton </a:t>
            </a:r>
            <a:r>
              <a:rPr lang="en-US" sz="2400" dirty="0" err="1"/>
              <a:t>LaVey</a:t>
            </a:r>
            <a:r>
              <a:rPr lang="en-US" sz="2400" dirty="0"/>
              <a:t> in 1969. It contains the core principles of Satanism, and is considered the foundation of its philosophy and dogma.</a:t>
            </a:r>
          </a:p>
        </p:txBody>
      </p:sp>
    </p:spTree>
    <p:extLst>
      <p:ext uri="{BB962C8B-B14F-4D97-AF65-F5344CB8AC3E}">
        <p14:creationId xmlns:p14="http://schemas.microsoft.com/office/powerpoint/2010/main" val="377604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8237" y="0"/>
            <a:ext cx="2836277" cy="3581400"/>
          </a:xfrm>
          <a:prstGeom prst="rect">
            <a:avLst/>
          </a:prstGeom>
        </p:spPr>
      </p:pic>
      <p:sp>
        <p:nvSpPr>
          <p:cNvPr id="3" name="Content Placeholder 2"/>
          <p:cNvSpPr>
            <a:spLocks noGrp="1"/>
          </p:cNvSpPr>
          <p:nvPr>
            <p:ph idx="1"/>
          </p:nvPr>
        </p:nvSpPr>
        <p:spPr>
          <a:xfrm>
            <a:off x="0" y="-152400"/>
            <a:ext cx="9144000" cy="7010400"/>
          </a:xfrm>
        </p:spPr>
        <p:txBody>
          <a:bodyPr>
            <a:normAutofit fontScale="85000" lnSpcReduction="20000"/>
          </a:bodyPr>
          <a:lstStyle/>
          <a:p>
            <a:endParaRPr lang="en-US" dirty="0"/>
          </a:p>
          <a:p>
            <a:r>
              <a:rPr lang="en-US" dirty="0">
                <a:effectLst>
                  <a:glow rad="101600">
                    <a:schemeClr val="bg1">
                      <a:alpha val="60000"/>
                    </a:schemeClr>
                  </a:glow>
                </a:effectLst>
              </a:rPr>
              <a:t>Satan represents indulgence instead of abstinence!</a:t>
            </a:r>
          </a:p>
          <a:p>
            <a:r>
              <a:rPr lang="en-US" dirty="0">
                <a:effectLst>
                  <a:glow rad="101600">
                    <a:schemeClr val="bg1">
                      <a:alpha val="60000"/>
                    </a:schemeClr>
                  </a:glow>
                </a:effectLst>
              </a:rPr>
              <a:t>Satan represents vital existence instead of spiritual                     pipe dreams!</a:t>
            </a:r>
          </a:p>
          <a:p>
            <a:r>
              <a:rPr lang="en-US" dirty="0">
                <a:effectLst>
                  <a:glow rad="101600">
                    <a:schemeClr val="bg1">
                      <a:alpha val="60000"/>
                    </a:schemeClr>
                  </a:glow>
                </a:effectLst>
              </a:rPr>
              <a:t>Satan represents undefiled wisdom instead of                                 hypocritical self-deceit!</a:t>
            </a:r>
          </a:p>
          <a:p>
            <a:r>
              <a:rPr lang="en-US" dirty="0">
                <a:effectLst>
                  <a:glow rad="101600">
                    <a:schemeClr val="bg1">
                      <a:alpha val="60000"/>
                    </a:schemeClr>
                  </a:glow>
                </a:effectLst>
              </a:rPr>
              <a:t>Satan represents kindness to those who deserve it                     instead of love wasted on the ungrateful!</a:t>
            </a:r>
          </a:p>
          <a:p>
            <a:r>
              <a:rPr lang="en-US" dirty="0">
                <a:effectLst>
                  <a:glow rad="101600">
                    <a:schemeClr val="bg1">
                      <a:alpha val="60000"/>
                    </a:schemeClr>
                  </a:glow>
                </a:effectLst>
              </a:rPr>
              <a:t>Satan represents vengeance instead of turning the other cheek!</a:t>
            </a:r>
          </a:p>
          <a:p>
            <a:r>
              <a:rPr lang="en-US" dirty="0">
                <a:effectLst>
                  <a:glow rad="101600">
                    <a:schemeClr val="bg1">
                      <a:alpha val="60000"/>
                    </a:schemeClr>
                  </a:glow>
                </a:effectLst>
              </a:rPr>
              <a:t>Satan represents responsibility to the responsible instead of concern for psychic vampires!</a:t>
            </a:r>
          </a:p>
          <a:p>
            <a:r>
              <a:rPr lang="en-US" dirty="0">
                <a:effectLst>
                  <a:glow rad="101600">
                    <a:schemeClr val="bg1">
                      <a:alpha val="60000"/>
                    </a:schemeClr>
                  </a:glow>
                </a:effectLst>
              </a:rPr>
              <a:t>Satan represents man as just another animal, sometimes better, more often worse than those that walk on all-fours!</a:t>
            </a:r>
          </a:p>
          <a:p>
            <a:r>
              <a:rPr lang="en-US" dirty="0">
                <a:effectLst>
                  <a:glow rad="101600">
                    <a:schemeClr val="bg1">
                      <a:alpha val="60000"/>
                    </a:schemeClr>
                  </a:glow>
                </a:effectLst>
              </a:rPr>
              <a:t>Satan represents all of the so-called sins, as they all lead to physical, mental, or emotional gratification!</a:t>
            </a:r>
          </a:p>
          <a:p>
            <a:r>
              <a:rPr lang="en-US" dirty="0">
                <a:effectLst>
                  <a:glow rad="101600">
                    <a:schemeClr val="bg1">
                      <a:alpha val="60000"/>
                    </a:schemeClr>
                  </a:glow>
                </a:effectLst>
              </a:rPr>
              <a:t>Satan has been the best friend the Church has ever had, as He has kept it in business all these years!</a:t>
            </a:r>
          </a:p>
          <a:p>
            <a:endParaRPr lang="en-US" dirty="0"/>
          </a:p>
        </p:txBody>
      </p:sp>
    </p:spTree>
    <p:extLst>
      <p:ext uri="{BB962C8B-B14F-4D97-AF65-F5344CB8AC3E}">
        <p14:creationId xmlns:p14="http://schemas.microsoft.com/office/powerpoint/2010/main" val="154131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76200" y="3199025"/>
            <a:ext cx="5776840" cy="3610525"/>
          </a:xfrm>
          <a:prstGeom prst="rect">
            <a:avLst/>
          </a:prstGeom>
        </p:spPr>
      </p:pic>
      <p:pic>
        <p:nvPicPr>
          <p:cNvPr id="4" name="Picture 3"/>
          <p:cNvPicPr>
            <a:picLocks noChangeAspect="1"/>
          </p:cNvPicPr>
          <p:nvPr/>
        </p:nvPicPr>
        <p:blipFill>
          <a:blip r:embed="rId3"/>
          <a:stretch>
            <a:fillRect/>
          </a:stretch>
        </p:blipFill>
        <p:spPr>
          <a:xfrm>
            <a:off x="4267200" y="5862"/>
            <a:ext cx="4920090" cy="3193163"/>
          </a:xfrm>
          <a:prstGeom prst="rect">
            <a:avLst/>
          </a:prstGeom>
        </p:spPr>
      </p:pic>
      <p:pic>
        <p:nvPicPr>
          <p:cNvPr id="2050" name="Picture 2" descr="http://i2.cdn.turner.com/cnnnext/dam/assets/151130092700-lisa-ling-satanic-temple-large-1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74" y="3049526"/>
            <a:ext cx="3471778" cy="1954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5853040" y="5085753"/>
            <a:ext cx="3211640" cy="1748801"/>
          </a:xfrm>
          <a:prstGeom prst="rect">
            <a:avLst/>
          </a:prstGeom>
        </p:spPr>
      </p:pic>
      <p:pic>
        <p:nvPicPr>
          <p:cNvPr id="6" name="Picture 5"/>
          <p:cNvPicPr>
            <a:picLocks noChangeAspect="1"/>
          </p:cNvPicPr>
          <p:nvPr/>
        </p:nvPicPr>
        <p:blipFill>
          <a:blip r:embed="rId6"/>
          <a:stretch>
            <a:fillRect/>
          </a:stretch>
        </p:blipFill>
        <p:spPr>
          <a:xfrm>
            <a:off x="26377" y="-111721"/>
            <a:ext cx="4456235" cy="3342176"/>
          </a:xfrm>
          <a:prstGeom prst="rect">
            <a:avLst/>
          </a:prstGeom>
        </p:spPr>
      </p:pic>
    </p:spTree>
    <p:extLst>
      <p:ext uri="{BB962C8B-B14F-4D97-AF65-F5344CB8AC3E}">
        <p14:creationId xmlns:p14="http://schemas.microsoft.com/office/powerpoint/2010/main" val="321772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76200"/>
            <a:ext cx="6549572" cy="3048000"/>
          </a:xfrm>
          <a:prstGeom prst="rect">
            <a:avLst/>
          </a:prstGeom>
        </p:spPr>
      </p:pic>
      <p:pic>
        <p:nvPicPr>
          <p:cNvPr id="2050" name="Picture 2" descr="https://c.o0bg.com/rf/image_1920w/Boston/2011-2020/2015/07/27/BostonGlobe.com/National/Images/6f9bcd6cddd04dfa95057a413693d0ba-6f9bcd6cddd04dfa95057a413693d0ba-0-13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276600"/>
            <a:ext cx="4956175" cy="330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7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8547"/>
            <a:ext cx="9067800" cy="584775"/>
          </a:xfrm>
          <a:prstGeom prst="rect">
            <a:avLst/>
          </a:prstGeom>
        </p:spPr>
        <p:txBody>
          <a:bodyPr wrap="square">
            <a:spAutoFit/>
          </a:bodyPr>
          <a:lstStyle/>
          <a:p>
            <a:pPr algn="ctr"/>
            <a:r>
              <a:rPr lang="en-US" sz="3200" dirty="0"/>
              <a:t>Controversial Satanic temple unveiled in Detroit </a:t>
            </a:r>
          </a:p>
        </p:txBody>
      </p:sp>
      <p:sp>
        <p:nvSpPr>
          <p:cNvPr id="3" name="Rectangle 2"/>
          <p:cNvSpPr/>
          <p:nvPr/>
        </p:nvSpPr>
        <p:spPr>
          <a:xfrm>
            <a:off x="3276600" y="869522"/>
            <a:ext cx="2444900" cy="584775"/>
          </a:xfrm>
          <a:prstGeom prst="rect">
            <a:avLst/>
          </a:prstGeom>
        </p:spPr>
        <p:txBody>
          <a:bodyPr wrap="none">
            <a:spAutoFit/>
          </a:bodyPr>
          <a:lstStyle/>
          <a:p>
            <a:r>
              <a:rPr lang="en-US" sz="3200" dirty="0"/>
              <a:t> July 27, 2015</a:t>
            </a:r>
          </a:p>
        </p:txBody>
      </p:sp>
      <p:pic>
        <p:nvPicPr>
          <p:cNvPr id="1026" name="Picture 2" descr="http://media1.fdncms.com/metrotimes/imager/the-satanic-temple-will-build-its-first-ch/u/original/2244400/tst_pre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523999"/>
            <a:ext cx="6524625" cy="5334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10680" t="-2467" r="11883"/>
          <a:stretch/>
        </p:blipFill>
        <p:spPr>
          <a:xfrm>
            <a:off x="1066799" y="1371600"/>
            <a:ext cx="6629401" cy="5562519"/>
          </a:xfrm>
          <a:prstGeom prst="rect">
            <a:avLst/>
          </a:prstGeom>
        </p:spPr>
      </p:pic>
    </p:spTree>
    <p:extLst>
      <p:ext uri="{BB962C8B-B14F-4D97-AF65-F5344CB8AC3E}">
        <p14:creationId xmlns:p14="http://schemas.microsoft.com/office/powerpoint/2010/main" val="51927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0" y="1813937"/>
            <a:ext cx="7620000" cy="5223867"/>
          </a:xfrm>
          <a:prstGeom prst="rect">
            <a:avLst/>
          </a:prstGeom>
        </p:spPr>
      </p:pic>
      <p:sp>
        <p:nvSpPr>
          <p:cNvPr id="3" name="Rectangle 2"/>
          <p:cNvSpPr/>
          <p:nvPr/>
        </p:nvSpPr>
        <p:spPr>
          <a:xfrm>
            <a:off x="76200" y="76200"/>
            <a:ext cx="9067800" cy="1077218"/>
          </a:xfrm>
          <a:prstGeom prst="rect">
            <a:avLst/>
          </a:prstGeom>
        </p:spPr>
        <p:txBody>
          <a:bodyPr wrap="square">
            <a:spAutoFit/>
          </a:bodyPr>
          <a:lstStyle/>
          <a:p>
            <a:pPr algn="ctr"/>
            <a:r>
              <a:rPr lang="en-US" sz="3200" dirty="0"/>
              <a:t>The Satanic Temple performs first state-sanctioned Satanic ceremony on Michigan Capitol Lawn </a:t>
            </a:r>
          </a:p>
        </p:txBody>
      </p:sp>
      <p:sp>
        <p:nvSpPr>
          <p:cNvPr id="4" name="Rectangle 3"/>
          <p:cNvSpPr/>
          <p:nvPr/>
        </p:nvSpPr>
        <p:spPr>
          <a:xfrm>
            <a:off x="3386848" y="1122300"/>
            <a:ext cx="2446504" cy="584775"/>
          </a:xfrm>
          <a:prstGeom prst="rect">
            <a:avLst/>
          </a:prstGeom>
        </p:spPr>
        <p:txBody>
          <a:bodyPr wrap="none">
            <a:spAutoFit/>
          </a:bodyPr>
          <a:lstStyle/>
          <a:p>
            <a:r>
              <a:rPr lang="en-US" sz="3200" dirty="0"/>
              <a:t>Dec 22, 2015 </a:t>
            </a:r>
          </a:p>
        </p:txBody>
      </p:sp>
    </p:spTree>
    <p:extLst>
      <p:ext uri="{BB962C8B-B14F-4D97-AF65-F5344CB8AC3E}">
        <p14:creationId xmlns:p14="http://schemas.microsoft.com/office/powerpoint/2010/main" val="193984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9343" y="0"/>
            <a:ext cx="5205313" cy="6858000"/>
          </a:xfrm>
          <a:prstGeom prst="rect">
            <a:avLst/>
          </a:prstGeom>
        </p:spPr>
      </p:pic>
    </p:spTree>
    <p:extLst>
      <p:ext uri="{BB962C8B-B14F-4D97-AF65-F5344CB8AC3E}">
        <p14:creationId xmlns:p14="http://schemas.microsoft.com/office/powerpoint/2010/main" val="174506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606" b="2848"/>
          <a:stretch/>
        </p:blipFill>
        <p:spPr>
          <a:xfrm>
            <a:off x="-111950" y="685800"/>
            <a:ext cx="9255950" cy="5486400"/>
          </a:xfrm>
          <a:prstGeom prst="rect">
            <a:avLst/>
          </a:prstGeom>
          <a:ln>
            <a:noFill/>
          </a:ln>
          <a:effectLst>
            <a:softEdge rad="112500"/>
          </a:effectLst>
        </p:spPr>
      </p:pic>
    </p:spTree>
    <p:extLst>
      <p:ext uri="{BB962C8B-B14F-4D97-AF65-F5344CB8AC3E}">
        <p14:creationId xmlns:p14="http://schemas.microsoft.com/office/powerpoint/2010/main" val="38042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421223" y="1066800"/>
            <a:ext cx="8594630" cy="2209800"/>
          </a:xfrm>
          <a:prstGeom prst="rect">
            <a:avLst/>
          </a:prstGeom>
        </p:spPr>
      </p:pic>
      <p:pic>
        <p:nvPicPr>
          <p:cNvPr id="7" name="Picture 6"/>
          <p:cNvPicPr>
            <a:picLocks noChangeAspect="1"/>
          </p:cNvPicPr>
          <p:nvPr/>
        </p:nvPicPr>
        <p:blipFill>
          <a:blip r:embed="rId3"/>
          <a:stretch>
            <a:fillRect/>
          </a:stretch>
        </p:blipFill>
        <p:spPr>
          <a:xfrm>
            <a:off x="1447799" y="4299439"/>
            <a:ext cx="6541477" cy="457200"/>
          </a:xfrm>
          <a:prstGeom prst="rect">
            <a:avLst/>
          </a:prstGeom>
        </p:spPr>
      </p:pic>
    </p:spTree>
    <p:extLst>
      <p:ext uri="{BB962C8B-B14F-4D97-AF65-F5344CB8AC3E}">
        <p14:creationId xmlns:p14="http://schemas.microsoft.com/office/powerpoint/2010/main" val="38084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0" indent="0">
              <a:buNone/>
            </a:pPr>
            <a:r>
              <a:rPr lang="en-US" dirty="0"/>
              <a:t>[ 1 ] PASS THROUGH THE FIRE:  THE WORSHIP OF MOLECH WHICH 	INVOLVED HUMAN SACRIFICES  -  </a:t>
            </a:r>
            <a:r>
              <a:rPr lang="en-US" i="1" dirty="0"/>
              <a:t>Deuteronomy 12:31</a:t>
            </a:r>
          </a:p>
          <a:p>
            <a:endParaRPr lang="en-US" dirty="0"/>
          </a:p>
          <a:p>
            <a:pPr marL="0" indent="0">
              <a:buNone/>
            </a:pPr>
            <a:r>
              <a:rPr lang="en-US" dirty="0"/>
              <a:t>[ 2 ] DIVINATION:  GENERAL TERM COVERING ALL TYPES OF MAGIC, 	WITCHCRAFT AND OCCULT PRACTICES  -            </a:t>
            </a:r>
            <a:r>
              <a:rPr lang="en-US" i="1" dirty="0"/>
              <a:t>Acts 19:18-20</a:t>
            </a:r>
          </a:p>
          <a:p>
            <a:endParaRPr lang="en-US" dirty="0"/>
          </a:p>
          <a:p>
            <a:pPr marL="0" indent="0">
              <a:buNone/>
            </a:pPr>
            <a:r>
              <a:rPr lang="en-US" dirty="0"/>
              <a:t>[ 3 ] OBSERVER OF TIMES:  ONE WHO INTERPRETS NATURAL EVENTS OF NATURE  -  </a:t>
            </a:r>
            <a:r>
              <a:rPr lang="en-US" i="1" dirty="0"/>
              <a:t>Leviticus 19:26</a:t>
            </a:r>
          </a:p>
          <a:p>
            <a:endParaRPr lang="en-US" dirty="0"/>
          </a:p>
          <a:p>
            <a:pPr marL="0" indent="0">
              <a:buNone/>
            </a:pPr>
            <a:r>
              <a:rPr lang="en-US" dirty="0"/>
              <a:t>[ 4 ] ENCHANTER:  ONE WHO INTERPRETS OMENS (OMENS  =  SIGN OR INDICATION OF SOME FUTURE EVENTS:  TAROT CARDS, FORTUNE 	TELLING, PALMING, ETC.)  -  </a:t>
            </a:r>
            <a:r>
              <a:rPr lang="en-US" i="1" dirty="0"/>
              <a:t>Jeremiah 27:9</a:t>
            </a:r>
          </a:p>
          <a:p>
            <a:endParaRPr lang="en-US" dirty="0"/>
          </a:p>
          <a:p>
            <a:endParaRPr lang="en-US" dirty="0"/>
          </a:p>
        </p:txBody>
      </p:sp>
    </p:spTree>
    <p:extLst>
      <p:ext uri="{BB962C8B-B14F-4D97-AF65-F5344CB8AC3E}">
        <p14:creationId xmlns:p14="http://schemas.microsoft.com/office/powerpoint/2010/main" val="204766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83" y="0"/>
            <a:ext cx="9160183" cy="6858000"/>
          </a:xfrm>
          <a:prstGeom prst="rect">
            <a:avLst/>
          </a:prstGeom>
        </p:spPr>
      </p:pic>
      <p:sp>
        <p:nvSpPr>
          <p:cNvPr id="3" name="Rectangle 2"/>
          <p:cNvSpPr/>
          <p:nvPr/>
        </p:nvSpPr>
        <p:spPr>
          <a:xfrm>
            <a:off x="0" y="457200"/>
            <a:ext cx="5105400" cy="3046988"/>
          </a:xfrm>
          <a:prstGeom prst="rect">
            <a:avLst/>
          </a:prstGeom>
        </p:spPr>
        <p:txBody>
          <a:bodyPr wrap="square">
            <a:spAutoFit/>
          </a:bodyPr>
          <a:lstStyle/>
          <a:p>
            <a:pPr algn="ctr"/>
            <a:r>
              <a:rPr lang="en-US" sz="3200" i="1" dirty="0">
                <a:effectLst>
                  <a:glow rad="101600">
                    <a:schemeClr val="bg1">
                      <a:alpha val="60000"/>
                    </a:schemeClr>
                  </a:glow>
                </a:effectLst>
              </a:rPr>
              <a:t>“All scripture is given by inspiration of God, and is profitable for doctrine, for reproof, for correction, for instruction in righteousness.” </a:t>
            </a:r>
          </a:p>
          <a:p>
            <a:pPr algn="ctr"/>
            <a:r>
              <a:rPr lang="en-US" sz="3200" i="1" dirty="0">
                <a:effectLst>
                  <a:glow rad="101600">
                    <a:schemeClr val="bg1">
                      <a:alpha val="60000"/>
                    </a:schemeClr>
                  </a:glow>
                </a:effectLst>
              </a:rPr>
              <a:t>(II Tim. 3:16) </a:t>
            </a:r>
          </a:p>
        </p:txBody>
      </p:sp>
      <p:sp>
        <p:nvSpPr>
          <p:cNvPr id="4" name="Rectangle 3"/>
          <p:cNvSpPr/>
          <p:nvPr/>
        </p:nvSpPr>
        <p:spPr>
          <a:xfrm>
            <a:off x="4790406" y="3048000"/>
            <a:ext cx="4381500" cy="3046988"/>
          </a:xfrm>
          <a:prstGeom prst="rect">
            <a:avLst/>
          </a:prstGeom>
        </p:spPr>
        <p:txBody>
          <a:bodyPr wrap="square">
            <a:spAutoFit/>
          </a:bodyPr>
          <a:lstStyle/>
          <a:p>
            <a:pPr algn="ctr"/>
            <a:r>
              <a:rPr lang="en-US" sz="3200" i="1" dirty="0">
                <a:effectLst>
                  <a:glow rad="101600">
                    <a:schemeClr val="bg1">
                      <a:alpha val="60000"/>
                    </a:schemeClr>
                  </a:glow>
                </a:effectLst>
              </a:rPr>
              <a:t>“In all things shewing thyself a pattern of good works: in doctrine shewing </a:t>
            </a:r>
            <a:r>
              <a:rPr lang="en-US" sz="3200" i="1" dirty="0" err="1">
                <a:effectLst>
                  <a:glow rad="101600">
                    <a:schemeClr val="bg1">
                      <a:alpha val="60000"/>
                    </a:schemeClr>
                  </a:glow>
                </a:effectLst>
              </a:rPr>
              <a:t>uncorruptness</a:t>
            </a:r>
            <a:r>
              <a:rPr lang="en-US" sz="3200" i="1" dirty="0">
                <a:effectLst>
                  <a:glow rad="101600">
                    <a:schemeClr val="bg1">
                      <a:alpha val="60000"/>
                    </a:schemeClr>
                  </a:glow>
                </a:effectLst>
              </a:rPr>
              <a:t>, gravity, sincerity.”          (Titus 2:7)</a:t>
            </a:r>
          </a:p>
        </p:txBody>
      </p:sp>
    </p:spTree>
    <p:extLst>
      <p:ext uri="{BB962C8B-B14F-4D97-AF65-F5344CB8AC3E}">
        <p14:creationId xmlns:p14="http://schemas.microsoft.com/office/powerpoint/2010/main" val="29645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marL="0" indent="0">
              <a:buNone/>
            </a:pPr>
            <a:r>
              <a:rPr lang="en-US" dirty="0"/>
              <a:t>[ 5 ] ENCHANTMENTS:  THE ART OF CASTING SPELLS OR THE USE OF MAGIC TO CHARM;  BRINGING A PERSON UNDER A SPELL  -  </a:t>
            </a:r>
            <a:r>
              <a:rPr lang="en-US" i="1" dirty="0"/>
              <a:t>Numbers 23:23</a:t>
            </a:r>
          </a:p>
          <a:p>
            <a:endParaRPr lang="en-US" dirty="0"/>
          </a:p>
          <a:p>
            <a:pPr marL="0" indent="0">
              <a:buNone/>
            </a:pPr>
            <a:r>
              <a:rPr lang="en-US" dirty="0"/>
              <a:t>[ 6 ] WITCH:  A WOMAN WHO POSSESS SUPERNATURAL POWER BY COMPACT WITH THE DEVIL OR EVIL SPIRITS  -  </a:t>
            </a:r>
            <a:r>
              <a:rPr lang="en-US" i="1" dirty="0"/>
              <a:t>Exodus 22:18</a:t>
            </a:r>
          </a:p>
          <a:p>
            <a:endParaRPr lang="en-US" dirty="0"/>
          </a:p>
          <a:p>
            <a:pPr marL="0" indent="0">
              <a:buNone/>
            </a:pPr>
            <a:r>
              <a:rPr lang="en-US" dirty="0"/>
              <a:t>[ 7 ] WITCHCRAFT:  THE POWER OR PRACTICE OF WITCHES;  SORCERY;  BLACK MAGIC;  BEWITCHING  -  </a:t>
            </a:r>
            <a:r>
              <a:rPr lang="en-US" i="1" dirty="0"/>
              <a:t>Micah 5:12</a:t>
            </a:r>
          </a:p>
          <a:p>
            <a:pPr marL="0" indent="0">
              <a:buNone/>
            </a:pPr>
            <a:endParaRPr lang="en-US" dirty="0"/>
          </a:p>
          <a:p>
            <a:pPr marL="0" indent="0">
              <a:buNone/>
            </a:pPr>
            <a:r>
              <a:rPr lang="en-US" dirty="0"/>
              <a:t>[ 8 ] CHARMER:  ONE WHO USES THE POWER OF THE DEVIL TO CHARM, DECEIVE, SUBDUE, OR ENCHANT ANOTHER;  THE POWER OF A CHARMER DELIGHTS AND ATTRACTS THE AFFECTION OF A PERSON 	LEADING THEM INTO OCCULT PRACTICES  -  </a:t>
            </a:r>
            <a:r>
              <a:rPr lang="en-US" i="1" dirty="0"/>
              <a:t>Psalm 58:5</a:t>
            </a:r>
          </a:p>
          <a:p>
            <a:endParaRPr lang="en-US" dirty="0"/>
          </a:p>
        </p:txBody>
      </p:sp>
    </p:spTree>
    <p:extLst>
      <p:ext uri="{BB962C8B-B14F-4D97-AF65-F5344CB8AC3E}">
        <p14:creationId xmlns:p14="http://schemas.microsoft.com/office/powerpoint/2010/main" val="130943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067800" cy="6781800"/>
          </a:xfrm>
        </p:spPr>
        <p:txBody>
          <a:bodyPr>
            <a:normAutofit fontScale="92500" lnSpcReduction="20000"/>
          </a:bodyPr>
          <a:lstStyle/>
          <a:p>
            <a:pPr marL="0" indent="0">
              <a:buNone/>
            </a:pPr>
            <a:r>
              <a:rPr lang="en-US" dirty="0"/>
              <a:t>[ 9 ] CONSULTER WITH FAMILIAR SPIRITS (MEDIUM  -  </a:t>
            </a:r>
            <a:r>
              <a:rPr lang="en-US" i="1" dirty="0"/>
              <a:t>LEVITICUS 19:31</a:t>
            </a:r>
            <a:r>
              <a:rPr lang="en-US" dirty="0"/>
              <a:t>:  ONE WHO CONSULTS WITH EVIL SPIRITS FOR THE PURPOSE OF GIVING COUNSEL TO OTHERS  -  </a:t>
            </a:r>
            <a:r>
              <a:rPr lang="en-US" i="1" dirty="0"/>
              <a:t>Leviticus 20:27</a:t>
            </a:r>
          </a:p>
          <a:p>
            <a:endParaRPr lang="en-US" dirty="0"/>
          </a:p>
          <a:p>
            <a:pPr marL="0" indent="0">
              <a:buNone/>
            </a:pPr>
            <a:r>
              <a:rPr lang="en-US" dirty="0"/>
              <a:t>[10] WIZARD  -  </a:t>
            </a:r>
            <a:r>
              <a:rPr lang="en-US" i="1" dirty="0"/>
              <a:t>LEVITICUS 20:6-7</a:t>
            </a:r>
            <a:r>
              <a:rPr lang="en-US" dirty="0"/>
              <a:t>:  A MAN WHO PRACTICES BLACK MAGIC; MAGICIAN;  SORCERER; ONE WHO RECEIVES HIS WISDOM FROM THE DEVIL  -                 </a:t>
            </a:r>
            <a:r>
              <a:rPr lang="en-US" i="1" dirty="0"/>
              <a:t>I Samuel 28:3</a:t>
            </a:r>
          </a:p>
          <a:p>
            <a:endParaRPr lang="en-US" dirty="0"/>
          </a:p>
          <a:p>
            <a:pPr marL="0" indent="0">
              <a:buNone/>
            </a:pPr>
            <a:r>
              <a:rPr lang="en-US" dirty="0"/>
              <a:t>[11] NECROMANCER:  A PERSON WHO INQUIRES AND SPEAKS WITH THE DEAD  -  </a:t>
            </a:r>
            <a:r>
              <a:rPr lang="en-US" i="1" dirty="0"/>
              <a:t>Deuteronomy 18:11</a:t>
            </a:r>
          </a:p>
          <a:p>
            <a:endParaRPr lang="en-US" dirty="0"/>
          </a:p>
          <a:p>
            <a:pPr marL="0" indent="0">
              <a:buNone/>
            </a:pPr>
            <a:r>
              <a:rPr lang="en-US" dirty="0"/>
              <a:t>[12] SOOTHSAYER:  A PERSON WHO PREDICTS OR PRETENDS TO FORETELL THE FUTURE  -  </a:t>
            </a:r>
            <a:r>
              <a:rPr lang="en-US" i="1" dirty="0"/>
              <a:t>Numbers 23:23</a:t>
            </a:r>
          </a:p>
          <a:p>
            <a:endParaRPr lang="en-US" dirty="0"/>
          </a:p>
        </p:txBody>
      </p:sp>
    </p:spTree>
    <p:extLst>
      <p:ext uri="{BB962C8B-B14F-4D97-AF65-F5344CB8AC3E}">
        <p14:creationId xmlns:p14="http://schemas.microsoft.com/office/powerpoint/2010/main" val="315377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endParaRPr lang="en-US" dirty="0"/>
          </a:p>
          <a:p>
            <a:pPr marL="0" indent="0">
              <a:buNone/>
            </a:pPr>
            <a:r>
              <a:rPr lang="en-US" dirty="0"/>
              <a:t>[13] SORCERER:  A PERSON WHO USES EVIL SUPERNATURAL POWER OVER PEOPLE AND THEIR AFFAIRS  -  </a:t>
            </a:r>
            <a:r>
              <a:rPr lang="en-US" i="1" dirty="0"/>
              <a:t>Exodus 7:11</a:t>
            </a:r>
          </a:p>
          <a:p>
            <a:endParaRPr lang="en-US" dirty="0"/>
          </a:p>
          <a:p>
            <a:pPr marL="0" indent="0">
              <a:buNone/>
            </a:pPr>
            <a:r>
              <a:rPr lang="en-US" dirty="0"/>
              <a:t>[14] MAGICIAN:  A PERSON WHO PRODUCES BAFFLING EFFECTS OR ILLUSIONS BY SLEIGHT OF HAND  -  </a:t>
            </a:r>
            <a:r>
              <a:rPr lang="en-US" i="1" dirty="0"/>
              <a:t>Exodus 9:11</a:t>
            </a:r>
          </a:p>
          <a:p>
            <a:endParaRPr lang="en-US" dirty="0"/>
          </a:p>
          <a:p>
            <a:pPr marL="0" indent="0">
              <a:buNone/>
            </a:pPr>
            <a:r>
              <a:rPr lang="en-US" dirty="0"/>
              <a:t>[15] CURIOUS ARTS:  SORCERY  -  </a:t>
            </a:r>
            <a:r>
              <a:rPr lang="en-US" i="1" dirty="0"/>
              <a:t>Acts 19:19</a:t>
            </a:r>
          </a:p>
          <a:p>
            <a:endParaRPr lang="en-US" dirty="0"/>
          </a:p>
          <a:p>
            <a:pPr marL="0" indent="0">
              <a:buNone/>
            </a:pPr>
            <a:r>
              <a:rPr lang="en-US" dirty="0"/>
              <a:t>[16] SNAKE CHARMER  -  </a:t>
            </a:r>
            <a:r>
              <a:rPr lang="en-US" i="1" dirty="0"/>
              <a:t>Luke 10:19</a:t>
            </a:r>
          </a:p>
          <a:p>
            <a:endParaRPr lang="en-US" dirty="0"/>
          </a:p>
        </p:txBody>
      </p:sp>
    </p:spTree>
    <p:extLst>
      <p:ext uri="{BB962C8B-B14F-4D97-AF65-F5344CB8AC3E}">
        <p14:creationId xmlns:p14="http://schemas.microsoft.com/office/powerpoint/2010/main" val="31535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a:solidFill>
                  <a:srgbClr val="FFFF00"/>
                </a:solidFill>
              </a:rPr>
              <a:t>The Existence of Satan</a:t>
            </a:r>
            <a:br>
              <a:rPr lang="en-US" dirty="0"/>
            </a:br>
            <a:endParaRPr lang="en-US" dirty="0"/>
          </a:p>
        </p:txBody>
      </p:sp>
      <p:sp>
        <p:nvSpPr>
          <p:cNvPr id="3" name="Content Placeholder 2"/>
          <p:cNvSpPr>
            <a:spLocks noGrp="1"/>
          </p:cNvSpPr>
          <p:nvPr>
            <p:ph idx="1"/>
          </p:nvPr>
        </p:nvSpPr>
        <p:spPr>
          <a:xfrm>
            <a:off x="0" y="1600200"/>
            <a:ext cx="9144000" cy="5334000"/>
          </a:xfrm>
        </p:spPr>
        <p:txBody>
          <a:bodyPr>
            <a:normAutofit/>
          </a:bodyPr>
          <a:lstStyle/>
          <a:p>
            <a:r>
              <a:rPr lang="en-US" sz="3600" dirty="0"/>
              <a:t>His existence is doubted and even denied by the world.</a:t>
            </a:r>
          </a:p>
          <a:p>
            <a:r>
              <a:rPr lang="en-US" sz="3600" dirty="0"/>
              <a:t>As shown by the typical cartoon concept. </a:t>
            </a:r>
          </a:p>
          <a:p>
            <a:r>
              <a:rPr lang="en-US" sz="3600" dirty="0"/>
              <a:t>Most of the world today pictures the devil as a medieval and mythical two-horned, fork-tailed creature, dressed in red flannel underwear, busily pitching coal into the furnaces of hell.</a:t>
            </a:r>
          </a:p>
        </p:txBody>
      </p:sp>
    </p:spTree>
    <p:extLst>
      <p:ext uri="{BB962C8B-B14F-4D97-AF65-F5344CB8AC3E}">
        <p14:creationId xmlns:p14="http://schemas.microsoft.com/office/powerpoint/2010/main" val="375220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9561"/>
            <a:ext cx="24064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28599"/>
            <a:ext cx="2514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4658" y="1752600"/>
            <a:ext cx="2151987" cy="289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308144"/>
            <a:ext cx="3390900" cy="234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0812" y="4273249"/>
            <a:ext cx="2338388" cy="233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385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654" y="609600"/>
            <a:ext cx="8229600" cy="1474610"/>
          </a:xfrm>
        </p:spPr>
        <p:txBody>
          <a:bodyPr>
            <a:noAutofit/>
          </a:bodyPr>
          <a:lstStyle/>
          <a:p>
            <a:r>
              <a:rPr lang="en-US" sz="3200" dirty="0"/>
              <a:t>Stand-up TV comic Flip Wilson has made a fortune causing millions to laugh with his famous "the devil made me do it" line. </a:t>
            </a:r>
            <a:br>
              <a:rPr lang="en-US" sz="3200" dirty="0"/>
            </a:br>
            <a:endParaRPr lang="en-US" sz="3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56130"/>
            <a:ext cx="7774832" cy="346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45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15400" cy="6858000"/>
          </a:xfrm>
        </p:spPr>
        <p:txBody>
          <a:bodyPr>
            <a:noAutofit/>
          </a:bodyPr>
          <a:lstStyle/>
          <a:p>
            <a:r>
              <a:rPr lang="en-US" sz="3600" dirty="0"/>
              <a:t>Satan’s existence is denied from liberal pulpits -</a:t>
            </a:r>
          </a:p>
          <a:p>
            <a:pPr marL="0" indent="0">
              <a:buNone/>
            </a:pPr>
            <a:r>
              <a:rPr lang="en-US" sz="3600" dirty="0">
                <a:solidFill>
                  <a:srgbClr val="FFFF00"/>
                </a:solidFill>
              </a:rPr>
              <a:t>Pastor John Shelby </a:t>
            </a:r>
            <a:r>
              <a:rPr lang="en-US" sz="3600" dirty="0"/>
              <a:t>- Episcopal bishop:</a:t>
            </a:r>
          </a:p>
          <a:p>
            <a:pPr marL="0" indent="0">
              <a:buNone/>
            </a:pPr>
            <a:r>
              <a:rPr lang="en-US" sz="3600" dirty="0"/>
              <a:t>"Evil is real, but an external being who causes it is not. The devil is an excuse, someone to blame, part of the system of control that religious institutions set up to keep themselves dominant…Belief in an external devil has done more harm than we can imagine. Executing the witches of Salem, Massachusetts, is only one of them…It is time for the human race to grow up and let go of these childish ideas."</a:t>
            </a:r>
          </a:p>
        </p:txBody>
      </p:sp>
    </p:spTree>
    <p:extLst>
      <p:ext uri="{BB962C8B-B14F-4D97-AF65-F5344CB8AC3E}">
        <p14:creationId xmlns:p14="http://schemas.microsoft.com/office/powerpoint/2010/main" val="290949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6858000"/>
          </a:xfrm>
        </p:spPr>
        <p:txBody>
          <a:bodyPr>
            <a:noAutofit/>
          </a:bodyPr>
          <a:lstStyle/>
          <a:p>
            <a:pPr algn="l"/>
            <a:r>
              <a:rPr lang="en-US" sz="3200" dirty="0">
                <a:solidFill>
                  <a:srgbClr val="FFFF00"/>
                </a:solidFill>
              </a:rPr>
              <a:t>The Modern Church Doesn’t Need a Make-Believe Devil - by Pastor Timothy </a:t>
            </a:r>
            <a:r>
              <a:rPr lang="en-US" sz="3200" dirty="0" err="1">
                <a:solidFill>
                  <a:srgbClr val="FFFF00"/>
                </a:solidFill>
              </a:rPr>
              <a:t>Tutt</a:t>
            </a:r>
            <a:r>
              <a:rPr lang="en-US" sz="3200" dirty="0">
                <a:solidFill>
                  <a:srgbClr val="FFFF00"/>
                </a:solidFill>
              </a:rPr>
              <a:t>. </a:t>
            </a:r>
            <a:r>
              <a:rPr lang="en-US" sz="3200" i="1" dirty="0"/>
              <a:t>“I’m just the pastor of local church in a small-</a:t>
            </a:r>
            <a:r>
              <a:rPr lang="en-US" sz="3200" i="1" dirty="0" err="1"/>
              <a:t>ish</a:t>
            </a:r>
            <a:r>
              <a:rPr lang="en-US" sz="3200" i="1" dirty="0"/>
              <a:t> denomination, so it may be folly to go against the majority, but it’s time to be clear: the devil does not exist…The biggest problem with all this talk about Satan is that he simply doesn’t exist…By the time that Christianity grew out of Judaism, the devil was a full-fledged bad boy, the enemy of God and humans alike…Why do we suffer we ask? If we’re fully honest, we have to admit that people suffer because other people are often selfish and uncaring…Focusing on a made-up devil as the agent of evil distracts us from the hard work of confronting our own wrongdoing.”</a:t>
            </a:r>
            <a:endParaRPr lang="en-US" sz="3200" dirty="0"/>
          </a:p>
        </p:txBody>
      </p:sp>
    </p:spTree>
    <p:extLst>
      <p:ext uri="{BB962C8B-B14F-4D97-AF65-F5344CB8AC3E}">
        <p14:creationId xmlns:p14="http://schemas.microsoft.com/office/powerpoint/2010/main" val="231655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Autofit/>
          </a:bodyPr>
          <a:lstStyle/>
          <a:p>
            <a:r>
              <a:rPr lang="en-US" sz="3500" dirty="0"/>
              <a:t>A survey of 5000 American clergymen  discovered that 73 % ridiculed the concept of a personal devil of any sort.</a:t>
            </a:r>
          </a:p>
          <a:p>
            <a:r>
              <a:rPr lang="en-US" sz="3500" dirty="0"/>
              <a:t>A survey of self-described Christians were asked about their perception of the existence of Satan – 59% strongly agreed that Satan “is not a living being but is a symbol of evil.”</a:t>
            </a:r>
          </a:p>
          <a:p>
            <a:r>
              <a:rPr lang="en-US" sz="3500" dirty="0"/>
              <a:t>If we fall for this lie, Satan has us right where he wants us. </a:t>
            </a:r>
          </a:p>
          <a:p>
            <a:r>
              <a:rPr lang="en-US" sz="3500" dirty="0"/>
              <a:t>If we deny his existence, he is free to ruin our lives because we will have no defense against him. </a:t>
            </a:r>
          </a:p>
        </p:txBody>
      </p:sp>
    </p:spTree>
    <p:extLst>
      <p:ext uri="{BB962C8B-B14F-4D97-AF65-F5344CB8AC3E}">
        <p14:creationId xmlns:p14="http://schemas.microsoft.com/office/powerpoint/2010/main" val="130936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708305" y="3446092"/>
            <a:ext cx="6400800" cy="3200400"/>
          </a:xfrm>
        </p:spPr>
        <p:txBody>
          <a:bodyPr>
            <a:noAutofit/>
          </a:bodyPr>
          <a:lstStyle/>
          <a:p>
            <a:r>
              <a:rPr lang="en-US" sz="3200" b="1" dirty="0">
                <a:solidFill>
                  <a:schemeClr val="bg1"/>
                </a:solidFill>
                <a:effectLst>
                  <a:glow rad="101600">
                    <a:schemeClr val="tx1">
                      <a:alpha val="60000"/>
                    </a:schemeClr>
                  </a:glow>
                </a:effectLst>
              </a:rPr>
              <a:t>To doubt Satan’s existence is to disbelieve the Bible, which testifies that he is a powerful source of evil to reckoned with – </a:t>
            </a:r>
            <a:r>
              <a:rPr lang="en-US" sz="3200" b="1" i="1" dirty="0">
                <a:solidFill>
                  <a:schemeClr val="bg1"/>
                </a:solidFill>
                <a:effectLst>
                  <a:glow rad="101600">
                    <a:schemeClr val="tx1">
                      <a:alpha val="60000"/>
                    </a:schemeClr>
                  </a:glow>
                </a:effectLst>
              </a:rPr>
              <a:t>Eph. 6:11 “Put on the whole </a:t>
            </a:r>
            <a:r>
              <a:rPr lang="en-US" sz="3200" b="1" i="1" dirty="0" err="1">
                <a:solidFill>
                  <a:schemeClr val="bg1"/>
                </a:solidFill>
                <a:effectLst>
                  <a:glow rad="101600">
                    <a:schemeClr val="tx1">
                      <a:alpha val="60000"/>
                    </a:schemeClr>
                  </a:glow>
                </a:effectLst>
              </a:rPr>
              <a:t>armour</a:t>
            </a:r>
            <a:r>
              <a:rPr lang="en-US" sz="3200" b="1" i="1" dirty="0">
                <a:solidFill>
                  <a:schemeClr val="bg1"/>
                </a:solidFill>
                <a:effectLst>
                  <a:glow rad="101600">
                    <a:schemeClr val="tx1">
                      <a:alpha val="60000"/>
                    </a:schemeClr>
                  </a:glow>
                </a:effectLst>
              </a:rPr>
              <a:t> of God, that ye may be able to stand against the wiles of the devil.”</a:t>
            </a:r>
            <a:br>
              <a:rPr lang="en-US" sz="3200" b="1" i="1" dirty="0">
                <a:solidFill>
                  <a:schemeClr val="bg1"/>
                </a:solidFill>
                <a:effectLst/>
              </a:rPr>
            </a:br>
            <a:endParaRPr lang="en-US" sz="3200" b="1" i="1" dirty="0">
              <a:solidFill>
                <a:schemeClr val="bg1"/>
              </a:solidFill>
              <a:effectLst/>
            </a:endParaRPr>
          </a:p>
        </p:txBody>
      </p:sp>
    </p:spTree>
    <p:extLst>
      <p:ext uri="{BB962C8B-B14F-4D97-AF65-F5344CB8AC3E}">
        <p14:creationId xmlns:p14="http://schemas.microsoft.com/office/powerpoint/2010/main" val="160259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winbartlet.files.wordpress.com/2012/02/nature_plants_wet_grass_013841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54"/>
            <a:ext cx="9144000" cy="68607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71851"/>
            <a:ext cx="8229600" cy="3687762"/>
          </a:xfrm>
        </p:spPr>
        <p:txBody>
          <a:bodyPr>
            <a:normAutofit/>
          </a:bodyPr>
          <a:lstStyle/>
          <a:p>
            <a:r>
              <a:rPr lang="en-US" i="1" dirty="0">
                <a:effectLst>
                  <a:glow rad="101600">
                    <a:schemeClr val="bg1">
                      <a:alpha val="60000"/>
                    </a:schemeClr>
                  </a:glow>
                </a:effectLst>
              </a:rPr>
              <a:t>“My doctrine shall drop as the rain, my speech shall distil as the dew, as the small rain upon the tender herb, and as the showers upon the grass.” (Deut. 32:2) </a:t>
            </a:r>
          </a:p>
        </p:txBody>
      </p:sp>
    </p:spTree>
    <p:extLst>
      <p:ext uri="{BB962C8B-B14F-4D97-AF65-F5344CB8AC3E}">
        <p14:creationId xmlns:p14="http://schemas.microsoft.com/office/powerpoint/2010/main" val="187623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195"/>
            <a:ext cx="9220200" cy="6555641"/>
          </a:xfrm>
          <a:prstGeom prst="rect">
            <a:avLst/>
          </a:prstGeom>
        </p:spPr>
        <p:txBody>
          <a:bodyPr wrap="square">
            <a:spAutoFit/>
          </a:bodyPr>
          <a:lstStyle/>
          <a:p>
            <a:pPr algn="ctr"/>
            <a:r>
              <a:rPr lang="en-US" sz="3000" dirty="0">
                <a:solidFill>
                  <a:srgbClr val="FFFF00"/>
                </a:solidFill>
                <a:effectLst/>
              </a:rPr>
              <a:t>(The Baptist Bulletin)</a:t>
            </a:r>
          </a:p>
          <a:p>
            <a:r>
              <a:rPr lang="en-US" sz="3000" dirty="0">
                <a:effectLst/>
              </a:rPr>
              <a:t>"If I were the devil, the first thing I would do is to deny my own existence! This strange approach is, of course, the absolute opposite of that used by God Who desires, perhaps above all else, to be fully believed in! </a:t>
            </a:r>
            <a:r>
              <a:rPr lang="en-US" sz="3000" i="1" dirty="0">
                <a:effectLst/>
              </a:rPr>
              <a:t>(See Heb. 11:6.) </a:t>
            </a:r>
            <a:r>
              <a:rPr lang="en-US" sz="3000" dirty="0">
                <a:effectLst/>
              </a:rPr>
              <a:t>But this is not so with Satan. This disciple of doubt seems to thrive best when he is either underestimated, ignored or denied. Suppose there is a Bible-believing church which is going through a spiritual crisis. For some months no soul has walked its aisles. The attendance and offerings are down and the members are becoming restless. Finally, in desperation, a special committee is appointed by the congregation to discover the source of this coldness and lifelessness. </a:t>
            </a:r>
          </a:p>
        </p:txBody>
      </p:sp>
    </p:spTree>
    <p:extLst>
      <p:ext uri="{BB962C8B-B14F-4D97-AF65-F5344CB8AC3E}">
        <p14:creationId xmlns:p14="http://schemas.microsoft.com/office/powerpoint/2010/main" val="173278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99" y="152400"/>
            <a:ext cx="9043587" cy="6324808"/>
          </a:xfrm>
          <a:prstGeom prst="rect">
            <a:avLst/>
          </a:prstGeom>
        </p:spPr>
        <p:txBody>
          <a:bodyPr wrap="square">
            <a:spAutoFit/>
          </a:bodyPr>
          <a:lstStyle/>
          <a:p>
            <a:r>
              <a:rPr lang="en-US" sz="2700" dirty="0"/>
              <a:t>After considerable prayer and probing, the committee submits its report. What are its findings? I believe it may be safely assumed that the average committee would lay the blame on one or more of the following: (1) the pastor; (2) certain officials; (3) a cold congregation; or (4) a difficult neighborhood.</a:t>
            </a:r>
          </a:p>
          <a:p>
            <a:r>
              <a:rPr lang="en-US" sz="2700" dirty="0"/>
              <a:t>But what fact-finding group would return the following indictment? "We believe the main source of our heartaches for the past few months is Satanic! We believe the reason no souls have been saved recently is due to an all-out attack on our church by the devil! We submit our report with a strong recommendation that the congregation call a special meeting, rebuke Satan, plead the blood of Christ and claim the victory?"</a:t>
            </a:r>
          </a:p>
          <a:p>
            <a:r>
              <a:rPr lang="en-US" sz="2700" dirty="0"/>
              <a:t>‘If I were the devil I would deny my existence in the world and downplay it in the local church, thus freeing me to go about my business unheeded, unhindered and unchecked!’"</a:t>
            </a:r>
          </a:p>
        </p:txBody>
      </p:sp>
    </p:spTree>
    <p:extLst>
      <p:ext uri="{BB962C8B-B14F-4D97-AF65-F5344CB8AC3E}">
        <p14:creationId xmlns:p14="http://schemas.microsoft.com/office/powerpoint/2010/main" val="362023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solidFill>
                  <a:srgbClr val="FFFF00"/>
                </a:solidFill>
              </a:rPr>
              <a:t>Satan’s existence is declared by the Bible</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76200" y="1295400"/>
            <a:ext cx="8991600" cy="5562599"/>
          </a:xfrm>
        </p:spPr>
        <p:txBody>
          <a:bodyPr>
            <a:normAutofit lnSpcReduction="10000"/>
          </a:bodyPr>
          <a:lstStyle/>
          <a:p>
            <a:r>
              <a:rPr lang="en-US" dirty="0"/>
              <a:t>We have seen how Satan’s existence is doubted, denied, or downplayed in the world and even in the church.</a:t>
            </a:r>
          </a:p>
          <a:p>
            <a:r>
              <a:rPr lang="en-US" dirty="0"/>
              <a:t>But quite the opposite is true in the Word of God.</a:t>
            </a:r>
          </a:p>
          <a:p>
            <a:r>
              <a:rPr lang="en-US" dirty="0"/>
              <a:t>The devil is mentioned in seven Old Testament books.</a:t>
            </a:r>
          </a:p>
          <a:p>
            <a:r>
              <a:rPr lang="en-US" dirty="0"/>
              <a:t>He is to be found in nineteen New Testament books, and is referred to by every New Testament writer.</a:t>
            </a:r>
          </a:p>
          <a:p>
            <a:r>
              <a:rPr lang="en-US" dirty="0"/>
              <a:t>He is mentioned by the Lord Jesus Christ some fifteen times.</a:t>
            </a:r>
          </a:p>
        </p:txBody>
      </p:sp>
    </p:spTree>
    <p:extLst>
      <p:ext uri="{BB962C8B-B14F-4D97-AF65-F5344CB8AC3E}">
        <p14:creationId xmlns:p14="http://schemas.microsoft.com/office/powerpoint/2010/main" val="207615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0382"/>
            <a:ext cx="4972213" cy="33100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 y="3420454"/>
            <a:ext cx="8077201" cy="2862322"/>
          </a:xfrm>
          <a:prstGeom prst="rect">
            <a:avLst/>
          </a:prstGeom>
        </p:spPr>
        <p:txBody>
          <a:bodyPr wrap="square">
            <a:spAutoFit/>
          </a:bodyPr>
          <a:lstStyle/>
          <a:p>
            <a:pPr algn="ctr"/>
            <a:r>
              <a:rPr lang="en-US" sz="3600" i="1" dirty="0"/>
              <a:t>Gen. 3:1-3 “Now the serpent was more </a:t>
            </a:r>
            <a:r>
              <a:rPr lang="en-US" sz="3600" i="1" dirty="0" err="1"/>
              <a:t>subtil</a:t>
            </a:r>
            <a:r>
              <a:rPr lang="en-US" sz="3600" i="1" dirty="0"/>
              <a:t> than any beast of the field which the LORD God had made. And he said unto the woman, Yea, hath God said, Ye shall not eat of every tree of the garden?”</a:t>
            </a:r>
          </a:p>
        </p:txBody>
      </p:sp>
    </p:spTree>
    <p:extLst>
      <p:ext uri="{BB962C8B-B14F-4D97-AF65-F5344CB8AC3E}">
        <p14:creationId xmlns:p14="http://schemas.microsoft.com/office/powerpoint/2010/main" val="347883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5338"/>
            <a:ext cx="4746625" cy="2667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59978" y="3429000"/>
            <a:ext cx="7010400" cy="1938992"/>
          </a:xfrm>
          <a:prstGeom prst="rect">
            <a:avLst/>
          </a:prstGeom>
        </p:spPr>
        <p:txBody>
          <a:bodyPr wrap="square">
            <a:spAutoFit/>
          </a:bodyPr>
          <a:lstStyle/>
          <a:p>
            <a:pPr algn="ctr"/>
            <a:r>
              <a:rPr lang="en-US" sz="4000" i="1" dirty="0"/>
              <a:t> 1 Chron. 21:1 “And Satan stood up against Israel, and provoked David to number Israel.”</a:t>
            </a:r>
          </a:p>
        </p:txBody>
      </p:sp>
    </p:spTree>
    <p:extLst>
      <p:ext uri="{BB962C8B-B14F-4D97-AF65-F5344CB8AC3E}">
        <p14:creationId xmlns:p14="http://schemas.microsoft.com/office/powerpoint/2010/main" val="9161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501" y="0"/>
            <a:ext cx="3810000" cy="2857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3657600"/>
            <a:ext cx="8991600" cy="2554545"/>
          </a:xfrm>
          <a:prstGeom prst="rect">
            <a:avLst/>
          </a:prstGeom>
        </p:spPr>
        <p:txBody>
          <a:bodyPr wrap="square">
            <a:spAutoFit/>
          </a:bodyPr>
          <a:lstStyle/>
          <a:p>
            <a:pPr algn="ctr"/>
            <a:r>
              <a:rPr lang="en-US" sz="4000" i="1" dirty="0"/>
              <a:t> Job 1:6 “Now there was a day when the sons of God came to present themselves before the LORD, and Satan came also among them.”</a:t>
            </a:r>
          </a:p>
        </p:txBody>
      </p:sp>
    </p:spTree>
    <p:extLst>
      <p:ext uri="{BB962C8B-B14F-4D97-AF65-F5344CB8AC3E}">
        <p14:creationId xmlns:p14="http://schemas.microsoft.com/office/powerpoint/2010/main" val="248085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998" y="122489"/>
            <a:ext cx="4331368"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82" y="2514600"/>
            <a:ext cx="9144000" cy="4278094"/>
          </a:xfrm>
          <a:prstGeom prst="rect">
            <a:avLst/>
          </a:prstGeom>
        </p:spPr>
        <p:txBody>
          <a:bodyPr wrap="square">
            <a:spAutoFit/>
          </a:bodyPr>
          <a:lstStyle/>
          <a:p>
            <a:pPr algn="ctr"/>
            <a:r>
              <a:rPr lang="en-US" sz="3400" i="1" dirty="0"/>
              <a:t>Psalms 109:3-7 “They compassed me about also with words of hatred; and fought against me without a cause. For my love they are my adversaries: but I give myself unto prayer. And they have rewarded me evil for good. Set thou a wicked man over him: and let Satan stand at his right hand. When he shall be judged, let him be condemned.”</a:t>
            </a:r>
          </a:p>
        </p:txBody>
      </p:sp>
    </p:spTree>
    <p:extLst>
      <p:ext uri="{BB962C8B-B14F-4D97-AF65-F5344CB8AC3E}">
        <p14:creationId xmlns:p14="http://schemas.microsoft.com/office/powerpoint/2010/main" val="404137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123" y="0"/>
            <a:ext cx="3657600" cy="20767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866" y="2362200"/>
            <a:ext cx="9144000" cy="4247317"/>
          </a:xfrm>
          <a:prstGeom prst="rect">
            <a:avLst/>
          </a:prstGeom>
        </p:spPr>
        <p:txBody>
          <a:bodyPr wrap="square">
            <a:spAutoFit/>
          </a:bodyPr>
          <a:lstStyle/>
          <a:p>
            <a:pPr algn="ctr"/>
            <a:r>
              <a:rPr lang="en-US" sz="3000" i="1" dirty="0"/>
              <a:t>Isaiah 14:12-15 “How art thou fallen from heaven, O Lucifer, son of the morning! how art thou cut down to the ground, which didst weaken the nations! For thou hast said in thine heart, I will ascend into heaven, I will exalt my throne above the stars of God: I will sit also upon the mount of the congregation, in the sides of the north: I will ascend above the heights of the clouds; I will be like the most High. Yet thou shalt be brought down to hell, to the sides of the pit.”</a:t>
            </a:r>
          </a:p>
        </p:txBody>
      </p:sp>
    </p:spTree>
    <p:extLst>
      <p:ext uri="{BB962C8B-B14F-4D97-AF65-F5344CB8AC3E}">
        <p14:creationId xmlns:p14="http://schemas.microsoft.com/office/powerpoint/2010/main" val="309809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174" y="286996"/>
            <a:ext cx="5216885" cy="19478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73" y="3200400"/>
            <a:ext cx="7754937"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74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948"/>
          <a:stretch/>
        </p:blipFill>
        <p:spPr bwMode="auto">
          <a:xfrm>
            <a:off x="2362200" y="160235"/>
            <a:ext cx="3962400" cy="25099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7015" y="3505200"/>
            <a:ext cx="7620000" cy="646331"/>
          </a:xfrm>
          <a:prstGeom prst="rect">
            <a:avLst/>
          </a:prstGeom>
        </p:spPr>
        <p:txBody>
          <a:bodyPr wrap="square">
            <a:spAutoFit/>
          </a:bodyPr>
          <a:lstStyle/>
          <a:p>
            <a:pPr algn="ctr"/>
            <a:r>
              <a:rPr lang="en-US" sz="3600" i="1" dirty="0"/>
              <a:t> </a:t>
            </a:r>
          </a:p>
        </p:txBody>
      </p:sp>
      <p:sp>
        <p:nvSpPr>
          <p:cNvPr id="4" name="Rectangle 3"/>
          <p:cNvSpPr/>
          <p:nvPr/>
        </p:nvSpPr>
        <p:spPr>
          <a:xfrm>
            <a:off x="0" y="3124200"/>
            <a:ext cx="9144000" cy="3539430"/>
          </a:xfrm>
          <a:prstGeom prst="rect">
            <a:avLst/>
          </a:prstGeom>
        </p:spPr>
        <p:txBody>
          <a:bodyPr wrap="square">
            <a:spAutoFit/>
          </a:bodyPr>
          <a:lstStyle/>
          <a:p>
            <a:pPr algn="ctr"/>
            <a:r>
              <a:rPr lang="en-US" sz="3200" i="1" dirty="0"/>
              <a:t>Ezek. 28:13-19 “Thou hast been in Eden the garden of God; every precious stone was thy covering, the </a:t>
            </a:r>
            <a:r>
              <a:rPr lang="en-US" sz="3200" i="1" dirty="0" err="1"/>
              <a:t>sardius</a:t>
            </a:r>
            <a:r>
              <a:rPr lang="en-US" sz="3200" i="1" dirty="0"/>
              <a:t>, topaz, and the diamond, the beryl, the onyx, and the jasper, the sapphire, the emerald, and the carbuncle, and gold: the workmanship of thy </a:t>
            </a:r>
            <a:r>
              <a:rPr lang="en-US" sz="3200" i="1" dirty="0" err="1"/>
              <a:t>tabrets</a:t>
            </a:r>
            <a:r>
              <a:rPr lang="en-US" sz="3200" i="1" dirty="0"/>
              <a:t> and of thy pipes was prepared in thee in the day that thou </a:t>
            </a:r>
            <a:r>
              <a:rPr lang="en-US" sz="3200" i="1" dirty="0" err="1"/>
              <a:t>wast</a:t>
            </a:r>
            <a:r>
              <a:rPr lang="en-US" sz="3200" i="1" dirty="0"/>
              <a:t> created.”</a:t>
            </a:r>
          </a:p>
        </p:txBody>
      </p:sp>
    </p:spTree>
    <p:extLst>
      <p:ext uri="{BB962C8B-B14F-4D97-AF65-F5344CB8AC3E}">
        <p14:creationId xmlns:p14="http://schemas.microsoft.com/office/powerpoint/2010/main" val="342976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2821" y="2952235"/>
            <a:ext cx="1963221" cy="125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066800"/>
          </a:xfrm>
        </p:spPr>
        <p:txBody>
          <a:bodyPr/>
          <a:lstStyle/>
          <a:p>
            <a:r>
              <a:rPr lang="en-US" dirty="0"/>
              <a:t>Review:</a:t>
            </a:r>
          </a:p>
        </p:txBody>
      </p:sp>
      <p:sp>
        <p:nvSpPr>
          <p:cNvPr id="3" name="Content Placeholder 2"/>
          <p:cNvSpPr>
            <a:spLocks noGrp="1"/>
          </p:cNvSpPr>
          <p:nvPr>
            <p:ph idx="1"/>
          </p:nvPr>
        </p:nvSpPr>
        <p:spPr>
          <a:xfrm>
            <a:off x="0" y="1295400"/>
            <a:ext cx="5943600" cy="5562600"/>
          </a:xfrm>
        </p:spPr>
        <p:txBody>
          <a:bodyPr/>
          <a:lstStyle/>
          <a:p>
            <a:r>
              <a:rPr lang="en-US" dirty="0"/>
              <a:t>The Doctrine of the Scriptures</a:t>
            </a:r>
          </a:p>
          <a:p>
            <a:r>
              <a:rPr lang="en-US" dirty="0"/>
              <a:t>The Doctrine of God</a:t>
            </a:r>
          </a:p>
          <a:p>
            <a:r>
              <a:rPr lang="en-US" dirty="0"/>
              <a:t>The Doctrine of Jesus Christ</a:t>
            </a:r>
          </a:p>
          <a:p>
            <a:r>
              <a:rPr lang="en-US" dirty="0"/>
              <a:t>The Doctrine of the Holy Spirit</a:t>
            </a:r>
          </a:p>
          <a:p>
            <a:r>
              <a:rPr lang="en-US" dirty="0"/>
              <a:t>The Doctrine of Man</a:t>
            </a:r>
          </a:p>
          <a:p>
            <a:r>
              <a:rPr lang="en-US" dirty="0"/>
              <a:t>The Doctrine of the Church</a:t>
            </a:r>
          </a:p>
          <a:p>
            <a:r>
              <a:rPr lang="en-US" dirty="0"/>
              <a:t>The Doctrine of Prophecy</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360" y="152400"/>
            <a:ext cx="187215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35565">
            <a:off x="5616534" y="1284006"/>
            <a:ext cx="1769508" cy="137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0804">
            <a:off x="7493524" y="2323034"/>
            <a:ext cx="1383824"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86259">
            <a:off x="6405995" y="4259686"/>
            <a:ext cx="1686727" cy="1265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6450">
            <a:off x="5312012" y="5689543"/>
            <a:ext cx="3429000" cy="1135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descr="http://cdn2.bigcommerce.com/server3800/c12d1/products/166/images/326/The_Return_of_Jesus_Christ__91555.1386098075.1280.1280.jpg?c=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7256"/>
          <a:stretch/>
        </p:blipFill>
        <p:spPr bwMode="auto">
          <a:xfrm rot="21283567">
            <a:off x="2108557" y="5520482"/>
            <a:ext cx="2466949" cy="1226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9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9"/>
                                        </p:tgtEl>
                                        <p:attrNameLst>
                                          <p:attrName>style.visibility</p:attrName>
                                        </p:attrNameLst>
                                      </p:cBhvr>
                                      <p:to>
                                        <p:strVal val="visible"/>
                                      </p:to>
                                    </p:set>
                                    <p:animEffect transition="in" filter="fade">
                                      <p:cBhvr>
                                        <p:cTn id="27" dur="500"/>
                                        <p:tgtEl>
                                          <p:spTgt spid="30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0"/>
                                        </p:tgtEl>
                                        <p:attrNameLst>
                                          <p:attrName>style.visibility</p:attrName>
                                        </p:attrNameLst>
                                      </p:cBhvr>
                                      <p:to>
                                        <p:strVal val="visible"/>
                                      </p:to>
                                    </p:set>
                                    <p:animEffect transition="in" filter="fade">
                                      <p:cBhvr>
                                        <p:cTn id="32" dur="500"/>
                                        <p:tgtEl>
                                          <p:spTgt spid="30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2"/>
                                        </p:tgtEl>
                                        <p:attrNameLst>
                                          <p:attrName>style.visibility</p:attrName>
                                        </p:attrNameLst>
                                      </p:cBhvr>
                                      <p:to>
                                        <p:strVal val="visible"/>
                                      </p:to>
                                    </p:set>
                                    <p:animEffect transition="in" filter="fade">
                                      <p:cBhvr>
                                        <p:cTn id="37"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1936"/>
            <a:ext cx="5029200" cy="6740307"/>
          </a:xfrm>
          <a:prstGeom prst="rect">
            <a:avLst/>
          </a:prstGeom>
        </p:spPr>
        <p:txBody>
          <a:bodyPr wrap="square">
            <a:spAutoFit/>
          </a:bodyPr>
          <a:lstStyle/>
          <a:p>
            <a:pPr algn="ctr"/>
            <a:r>
              <a:rPr lang="en-US" sz="3600" i="1" dirty="0"/>
              <a:t>“Thou art the anointed cherub that </a:t>
            </a:r>
            <a:r>
              <a:rPr lang="en-US" sz="3600" i="1" dirty="0" err="1"/>
              <a:t>covereth</a:t>
            </a:r>
            <a:r>
              <a:rPr lang="en-US" sz="3600" i="1" dirty="0"/>
              <a:t>; and I have set thee so: thou </a:t>
            </a:r>
            <a:r>
              <a:rPr lang="en-US" sz="3600" i="1" dirty="0" err="1"/>
              <a:t>wast</a:t>
            </a:r>
            <a:r>
              <a:rPr lang="en-US" sz="3600" i="1" dirty="0"/>
              <a:t> upon the holy mountain of God; thou hast walked up and down in the midst of the stones of fire. Thou </a:t>
            </a:r>
            <a:r>
              <a:rPr lang="en-US" sz="3600" i="1" dirty="0" err="1"/>
              <a:t>wast</a:t>
            </a:r>
            <a:r>
              <a:rPr lang="en-US" sz="3600" i="1" dirty="0"/>
              <a:t> perfect in thy ways from the day that thou </a:t>
            </a:r>
            <a:r>
              <a:rPr lang="en-US" sz="3600" i="1" dirty="0" err="1"/>
              <a:t>wast</a:t>
            </a:r>
            <a:r>
              <a:rPr lang="en-US" sz="3600" i="1" dirty="0"/>
              <a:t> created, till iniquity was found in thee.” </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5181601" y="-6626"/>
            <a:ext cx="3929270" cy="6772976"/>
          </a:xfrm>
          <a:prstGeom prst="rect">
            <a:avLst/>
          </a:prstGeom>
        </p:spPr>
      </p:pic>
    </p:spTree>
    <p:extLst>
      <p:ext uri="{BB962C8B-B14F-4D97-AF65-F5344CB8AC3E}">
        <p14:creationId xmlns:p14="http://schemas.microsoft.com/office/powerpoint/2010/main" val="295597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4724400" cy="6186309"/>
          </a:xfrm>
          <a:prstGeom prst="rect">
            <a:avLst/>
          </a:prstGeom>
        </p:spPr>
        <p:txBody>
          <a:bodyPr wrap="square">
            <a:spAutoFit/>
          </a:bodyPr>
          <a:lstStyle/>
          <a:p>
            <a:pPr algn="ctr"/>
            <a:r>
              <a:rPr lang="en-US" sz="3600" i="1" dirty="0"/>
              <a:t>“By the multitude of thy merchandise they have filled the midst of thee with violence, and thou hast sinned: therefore I will cast thee as profane out of the mountain of God: and I will destroy thee, O covering cherub, from the midst of the stones of fire.”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547" y="654754"/>
            <a:ext cx="3887506" cy="4876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418322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077200" cy="1661993"/>
          </a:xfrm>
          <a:prstGeom prst="rect">
            <a:avLst/>
          </a:prstGeom>
        </p:spPr>
        <p:txBody>
          <a:bodyPr wrap="square">
            <a:spAutoFit/>
          </a:bodyPr>
          <a:lstStyle/>
          <a:p>
            <a:pPr lvl="0" algn="ctr"/>
            <a:r>
              <a:rPr lang="en-US" sz="3400" i="1" dirty="0">
                <a:solidFill>
                  <a:prstClr val="white"/>
                </a:solidFill>
              </a:rPr>
              <a:t>“Thine heart was lifted up because of thy beauty, thou hast corrupted thy wisdom by reason of thy brightness.”</a:t>
            </a:r>
          </a:p>
        </p:txBody>
      </p:sp>
      <p:pic>
        <p:nvPicPr>
          <p:cNvPr id="3" name="Picture 2"/>
          <p:cNvPicPr>
            <a:picLocks noChangeAspect="1"/>
          </p:cNvPicPr>
          <p:nvPr/>
        </p:nvPicPr>
        <p:blipFill>
          <a:blip r:embed="rId2"/>
          <a:stretch>
            <a:fillRect/>
          </a:stretch>
        </p:blipFill>
        <p:spPr>
          <a:xfrm>
            <a:off x="679818" y="2004391"/>
            <a:ext cx="7802880" cy="4876800"/>
          </a:xfrm>
          <a:prstGeom prst="rect">
            <a:avLst/>
          </a:prstGeom>
        </p:spPr>
      </p:pic>
    </p:spTree>
    <p:extLst>
      <p:ext uri="{BB962C8B-B14F-4D97-AF65-F5344CB8AC3E}">
        <p14:creationId xmlns:p14="http://schemas.microsoft.com/office/powerpoint/2010/main" val="200686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82520" y="274638"/>
            <a:ext cx="3461480" cy="6583362"/>
          </a:xfrm>
        </p:spPr>
        <p:txBody>
          <a:bodyPr>
            <a:normAutofit/>
          </a:bodyPr>
          <a:lstStyle/>
          <a:p>
            <a:r>
              <a:rPr lang="en-US" i="1" dirty="0"/>
              <a:t>“I will cast thee to the ground, I will lay thee before kings, that they may behold thee.” </a:t>
            </a:r>
          </a:p>
        </p:txBody>
      </p:sp>
      <p:pic>
        <p:nvPicPr>
          <p:cNvPr id="4" name="Picture 3"/>
          <p:cNvPicPr>
            <a:picLocks noChangeAspect="1"/>
          </p:cNvPicPr>
          <p:nvPr/>
        </p:nvPicPr>
        <p:blipFill>
          <a:blip r:embed="rId2"/>
          <a:stretch>
            <a:fillRect/>
          </a:stretch>
        </p:blipFill>
        <p:spPr>
          <a:xfrm>
            <a:off x="33130" y="-34258"/>
            <a:ext cx="5649390" cy="6892258"/>
          </a:xfrm>
          <a:prstGeom prst="rect">
            <a:avLst/>
          </a:prstGeom>
        </p:spPr>
      </p:pic>
    </p:spTree>
    <p:extLst>
      <p:ext uri="{BB962C8B-B14F-4D97-AF65-F5344CB8AC3E}">
        <p14:creationId xmlns:p14="http://schemas.microsoft.com/office/powerpoint/2010/main" val="4818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078313"/>
          </a:xfrm>
          <a:prstGeom prst="rect">
            <a:avLst/>
          </a:prstGeom>
        </p:spPr>
        <p:txBody>
          <a:bodyPr wrap="square">
            <a:spAutoFit/>
          </a:bodyPr>
          <a:lstStyle/>
          <a:p>
            <a:r>
              <a:rPr lang="en-US" sz="3600" i="1" dirty="0"/>
              <a:t>“Thou hast defiled thy sanctuaries by the multitude of thine iniquities, by the iniquity of thy </a:t>
            </a:r>
            <a:r>
              <a:rPr lang="en-US" sz="3600" i="1" dirty="0" err="1"/>
              <a:t>traffick</a:t>
            </a:r>
            <a:r>
              <a:rPr lang="en-US" sz="3600" i="1" dirty="0"/>
              <a:t>; therefore will I bring forth a fire from the midst of thee, it shall devour thee, and I will bring thee to ashes upon the earth in the sight of all them that behold thee. All they that know thee among the people shall be astonished at thee: thou shalt be a terror, and never shalt thou be any more.” </a:t>
            </a:r>
          </a:p>
        </p:txBody>
      </p:sp>
    </p:spTree>
    <p:extLst>
      <p:ext uri="{BB962C8B-B14F-4D97-AF65-F5344CB8AC3E}">
        <p14:creationId xmlns:p14="http://schemas.microsoft.com/office/powerpoint/2010/main" val="205424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38100"/>
            <a:ext cx="9093200"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681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638"/>
            <a:ext cx="4419600" cy="6883637"/>
          </a:xfrm>
        </p:spPr>
        <p:txBody>
          <a:bodyPr>
            <a:normAutofit/>
          </a:bodyPr>
          <a:lstStyle/>
          <a:p>
            <a:r>
              <a:rPr lang="en-US" sz="3600" dirty="0">
                <a:solidFill>
                  <a:srgbClr val="FFFF00"/>
                </a:solidFill>
              </a:rPr>
              <a:t>Matthew refers to him</a:t>
            </a:r>
            <a:br>
              <a:rPr lang="en-US" sz="3600" dirty="0">
                <a:solidFill>
                  <a:srgbClr val="FFFF00"/>
                </a:solidFill>
              </a:rPr>
            </a:br>
            <a:br>
              <a:rPr lang="en-US" sz="3600" dirty="0"/>
            </a:br>
            <a:r>
              <a:rPr lang="en-US" sz="3600" i="1" dirty="0"/>
              <a:t>"Then was Jesus led up of the Spirit into the wilderness to be tempted of the devil"</a:t>
            </a:r>
            <a:br>
              <a:rPr lang="en-US" sz="3600" dirty="0"/>
            </a:br>
            <a:endParaRPr lang="en-US" sz="3600" dirty="0"/>
          </a:p>
        </p:txBody>
      </p:sp>
      <p:pic>
        <p:nvPicPr>
          <p:cNvPr id="21508" name="Picture 4" descr="https://upload.wikimedia.org/wikipedia/commons/5/54/F%C3%A9lix_Joseph_Barrias_-_The_Temptation_of_Christ_by_the_Devil_-_Google_Art_Proje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4654"/>
            <a:ext cx="3943350" cy="5895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943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229600" cy="1143000"/>
          </a:xfrm>
        </p:spPr>
        <p:txBody>
          <a:bodyPr>
            <a:noAutofit/>
          </a:bodyPr>
          <a:lstStyle/>
          <a:p>
            <a:r>
              <a:rPr lang="en-US" sz="3600" dirty="0">
                <a:solidFill>
                  <a:srgbClr val="FFFF00"/>
                </a:solidFill>
              </a:rPr>
              <a:t>Mark refers to him </a:t>
            </a:r>
            <a:br>
              <a:rPr lang="en-US" sz="3600" dirty="0">
                <a:solidFill>
                  <a:srgbClr val="FFFF00"/>
                </a:solidFill>
              </a:rPr>
            </a:br>
            <a:br>
              <a:rPr lang="en-US" sz="3600" dirty="0"/>
            </a:br>
            <a:r>
              <a:rPr lang="en-US" sz="3600" i="1" dirty="0"/>
              <a:t>"And they come to Jesus, and see him that was possessed with the devil, and had the legion, sitting, and clothed, and in his right mind: and they were afraid.”</a:t>
            </a:r>
            <a:br>
              <a:rPr lang="en-US" sz="3600" dirty="0"/>
            </a:br>
            <a:endParaRPr lang="en-US" sz="3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755164"/>
            <a:ext cx="592455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2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838200"/>
            <a:ext cx="4171060" cy="5334000"/>
          </a:xfrm>
        </p:spPr>
        <p:txBody>
          <a:bodyPr>
            <a:normAutofit fontScale="90000"/>
          </a:bodyPr>
          <a:lstStyle/>
          <a:p>
            <a:r>
              <a:rPr lang="en-US" dirty="0">
                <a:solidFill>
                  <a:srgbClr val="FFFF00"/>
                </a:solidFill>
                <a:effectLst/>
              </a:rPr>
              <a:t>Luke refers to him</a:t>
            </a:r>
            <a:br>
              <a:rPr lang="en-US" i="1" dirty="0">
                <a:effectLst/>
              </a:rPr>
            </a:br>
            <a:r>
              <a:rPr lang="en-US" i="1" dirty="0">
                <a:effectLst/>
              </a:rPr>
              <a:t> </a:t>
            </a:r>
            <a:br>
              <a:rPr lang="en-US" i="1" dirty="0">
                <a:effectLst/>
              </a:rPr>
            </a:br>
            <a:r>
              <a:rPr lang="en-US" i="1" dirty="0">
                <a:effectLst/>
              </a:rPr>
              <a:t>"Then entered Satan into Judas surnamed Iscariot, being of the number of the twelve." </a:t>
            </a:r>
            <a:br>
              <a:rPr lang="en-US" i="1" dirty="0">
                <a:effectLst/>
              </a:rPr>
            </a:br>
            <a:br>
              <a:rPr lang="en-US" i="1" dirty="0"/>
            </a:br>
            <a:endParaRPr lang="en-US" i="1"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36" t="5652" b="30914"/>
          <a:stretch/>
        </p:blipFill>
        <p:spPr bwMode="auto">
          <a:xfrm>
            <a:off x="381000" y="1219200"/>
            <a:ext cx="4206290" cy="36533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649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4953000" cy="6659562"/>
          </a:xfrm>
        </p:spPr>
        <p:txBody>
          <a:bodyPr>
            <a:normAutofit fontScale="90000"/>
          </a:bodyPr>
          <a:lstStyle/>
          <a:p>
            <a:r>
              <a:rPr lang="en-US" dirty="0">
                <a:solidFill>
                  <a:srgbClr val="FFFF00"/>
                </a:solidFill>
                <a:effectLst/>
              </a:rPr>
              <a:t>John refers to him </a:t>
            </a:r>
            <a:br>
              <a:rPr lang="en-US" dirty="0">
                <a:effectLst/>
              </a:rPr>
            </a:br>
            <a:br>
              <a:rPr lang="en-US" dirty="0">
                <a:effectLst/>
              </a:rPr>
            </a:br>
            <a:r>
              <a:rPr lang="en-US" i="1" dirty="0">
                <a:effectLst/>
              </a:rPr>
              <a:t>"He that </a:t>
            </a:r>
            <a:r>
              <a:rPr lang="en-US" i="1" dirty="0" err="1">
                <a:effectLst/>
              </a:rPr>
              <a:t>committeth</a:t>
            </a:r>
            <a:r>
              <a:rPr lang="en-US" i="1" dirty="0">
                <a:effectLst/>
              </a:rPr>
              <a:t> sin is of the devil; for the devil </a:t>
            </a:r>
            <a:r>
              <a:rPr lang="en-US" i="1" dirty="0" err="1">
                <a:effectLst/>
              </a:rPr>
              <a:t>sinneth</a:t>
            </a:r>
            <a:r>
              <a:rPr lang="en-US" i="1" dirty="0">
                <a:effectLst/>
              </a:rPr>
              <a:t> from the beginning. For this purpose the Son of God was manifested, that he might destroy the works of the devil."</a:t>
            </a:r>
            <a:br>
              <a:rPr lang="en-US" dirty="0">
                <a:effectLst/>
              </a:rPr>
            </a:br>
            <a:br>
              <a:rPr lang="en-US" dirty="0"/>
            </a:br>
            <a:endParaRPr lang="en-US" dirty="0"/>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25"/>
          <a:stretch/>
        </p:blipFill>
        <p:spPr bwMode="auto">
          <a:xfrm>
            <a:off x="5215071" y="1143000"/>
            <a:ext cx="3830355" cy="3276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51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447800"/>
            <a:ext cx="6324600" cy="584775"/>
          </a:xfrm>
          <a:prstGeom prst="rect">
            <a:avLst/>
          </a:prstGeom>
        </p:spPr>
        <p:txBody>
          <a:bodyPr wrap="square">
            <a:spAutoFit/>
          </a:bodyPr>
          <a:lstStyle/>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THEOLOGY (The Doctrine of God) </a:t>
            </a:r>
          </a:p>
        </p:txBody>
      </p:sp>
      <p:sp>
        <p:nvSpPr>
          <p:cNvPr id="3" name="Rectangle 2"/>
          <p:cNvSpPr/>
          <p:nvPr/>
        </p:nvSpPr>
        <p:spPr>
          <a:xfrm>
            <a:off x="2209800" y="2362200"/>
            <a:ext cx="6906426" cy="584775"/>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3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CHRISTOLOGY (The Doctrine of Christ) </a:t>
            </a:r>
          </a:p>
        </p:txBody>
      </p:sp>
      <p:sp>
        <p:nvSpPr>
          <p:cNvPr id="4" name="Rectangle 3"/>
          <p:cNvSpPr/>
          <p:nvPr/>
        </p:nvSpPr>
        <p:spPr>
          <a:xfrm>
            <a:off x="-76200" y="3276600"/>
            <a:ext cx="9601200" cy="584775"/>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1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PNEUMATOLOGY (The Doctrine of the Holy Spirit) </a:t>
            </a:r>
          </a:p>
        </p:txBody>
      </p:sp>
      <p:sp>
        <p:nvSpPr>
          <p:cNvPr id="5" name="Rectangle 4"/>
          <p:cNvSpPr/>
          <p:nvPr/>
        </p:nvSpPr>
        <p:spPr>
          <a:xfrm>
            <a:off x="2209800" y="4193136"/>
            <a:ext cx="7239000"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ANTHROPOLOGY (The Doctrine of Man) </a:t>
            </a:r>
          </a:p>
        </p:txBody>
      </p:sp>
      <p:sp>
        <p:nvSpPr>
          <p:cNvPr id="6" name="Rectangle 5"/>
          <p:cNvSpPr/>
          <p:nvPr/>
        </p:nvSpPr>
        <p:spPr>
          <a:xfrm>
            <a:off x="247828" y="5029199"/>
            <a:ext cx="7848600"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ECCLESIOLOGY (The Doctrine of the Church) </a:t>
            </a:r>
          </a:p>
        </p:txBody>
      </p:sp>
      <p:sp>
        <p:nvSpPr>
          <p:cNvPr id="7" name="Rectangle 6"/>
          <p:cNvSpPr/>
          <p:nvPr/>
        </p:nvSpPr>
        <p:spPr>
          <a:xfrm>
            <a:off x="1524000" y="5863839"/>
            <a:ext cx="8763000" cy="584775"/>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200" b="1" dirty="0">
                <a:ln/>
                <a:solidFill>
                  <a:schemeClr val="accent3"/>
                </a:solidFill>
              </a:rPr>
              <a:t> ESCHATOLOGY (The Doctrine of Last Things) </a:t>
            </a:r>
          </a:p>
        </p:txBody>
      </p:sp>
      <p:sp>
        <p:nvSpPr>
          <p:cNvPr id="8" name="Rectangle 7"/>
          <p:cNvSpPr/>
          <p:nvPr/>
        </p:nvSpPr>
        <p:spPr>
          <a:xfrm>
            <a:off x="990600" y="533400"/>
            <a:ext cx="7924800" cy="584775"/>
          </a:xfrm>
          <a:prstGeom prst="rect">
            <a:avLst/>
          </a:prstGeom>
        </p:spPr>
        <p:txBody>
          <a:bodyPr wrap="square">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BIBLIOLOGY (The Doctrine of the Scriptures)</a:t>
            </a:r>
          </a:p>
        </p:txBody>
      </p:sp>
    </p:spTree>
    <p:extLst>
      <p:ext uri="{BB962C8B-B14F-4D97-AF65-F5344CB8AC3E}">
        <p14:creationId xmlns:p14="http://schemas.microsoft.com/office/powerpoint/2010/main" val="59068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anim calcmode="lin" valueType="num">
                                      <p:cBhvr>
                                        <p:cTn id="39" dur="2000" fill="hold"/>
                                        <p:tgtEl>
                                          <p:spTgt spid="6"/>
                                        </p:tgtEl>
                                        <p:attrNameLst>
                                          <p:attrName>ppt_w</p:attrName>
                                        </p:attrNameLst>
                                      </p:cBhvr>
                                      <p:tavLst>
                                        <p:tav tm="0" fmla="#ppt_w*sin(2.5*pi*$)">
                                          <p:val>
                                            <p:fltVal val="0"/>
                                          </p:val>
                                        </p:tav>
                                        <p:tav tm="100000">
                                          <p:val>
                                            <p:fltVal val="1"/>
                                          </p:val>
                                        </p:tav>
                                      </p:tavLst>
                                    </p:anim>
                                    <p:anim calcmode="lin" valueType="num">
                                      <p:cBhvr>
                                        <p:cTn id="4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80">
                                          <p:stCondLst>
                                            <p:cond delay="0"/>
                                          </p:stCondLst>
                                        </p:cTn>
                                        <p:tgtEl>
                                          <p:spTgt spid="7"/>
                                        </p:tgtEl>
                                      </p:cBhvr>
                                    </p:animEffect>
                                    <p:anim calcmode="lin" valueType="num">
                                      <p:cBhvr>
                                        <p:cTn id="4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1" dur="26">
                                          <p:stCondLst>
                                            <p:cond delay="650"/>
                                          </p:stCondLst>
                                        </p:cTn>
                                        <p:tgtEl>
                                          <p:spTgt spid="7"/>
                                        </p:tgtEl>
                                      </p:cBhvr>
                                      <p:to x="100000" y="60000"/>
                                    </p:animScale>
                                    <p:animScale>
                                      <p:cBhvr>
                                        <p:cTn id="52" dur="166" decel="50000">
                                          <p:stCondLst>
                                            <p:cond delay="676"/>
                                          </p:stCondLst>
                                        </p:cTn>
                                        <p:tgtEl>
                                          <p:spTgt spid="7"/>
                                        </p:tgtEl>
                                      </p:cBhvr>
                                      <p:to x="100000" y="100000"/>
                                    </p:animScale>
                                    <p:animScale>
                                      <p:cBhvr>
                                        <p:cTn id="53" dur="26">
                                          <p:stCondLst>
                                            <p:cond delay="1312"/>
                                          </p:stCondLst>
                                        </p:cTn>
                                        <p:tgtEl>
                                          <p:spTgt spid="7"/>
                                        </p:tgtEl>
                                      </p:cBhvr>
                                      <p:to x="100000" y="80000"/>
                                    </p:animScale>
                                    <p:animScale>
                                      <p:cBhvr>
                                        <p:cTn id="54" dur="166" decel="50000">
                                          <p:stCondLst>
                                            <p:cond delay="1338"/>
                                          </p:stCondLst>
                                        </p:cTn>
                                        <p:tgtEl>
                                          <p:spTgt spid="7"/>
                                        </p:tgtEl>
                                      </p:cBhvr>
                                      <p:to x="100000" y="100000"/>
                                    </p:animScale>
                                    <p:animScale>
                                      <p:cBhvr>
                                        <p:cTn id="55" dur="26">
                                          <p:stCondLst>
                                            <p:cond delay="1642"/>
                                          </p:stCondLst>
                                        </p:cTn>
                                        <p:tgtEl>
                                          <p:spTgt spid="7"/>
                                        </p:tgtEl>
                                      </p:cBhvr>
                                      <p:to x="100000" y="90000"/>
                                    </p:animScale>
                                    <p:animScale>
                                      <p:cBhvr>
                                        <p:cTn id="56" dur="166" decel="50000">
                                          <p:stCondLst>
                                            <p:cond delay="1668"/>
                                          </p:stCondLst>
                                        </p:cTn>
                                        <p:tgtEl>
                                          <p:spTgt spid="7"/>
                                        </p:tgtEl>
                                      </p:cBhvr>
                                      <p:to x="100000" y="100000"/>
                                    </p:animScale>
                                    <p:animScale>
                                      <p:cBhvr>
                                        <p:cTn id="57" dur="26">
                                          <p:stCondLst>
                                            <p:cond delay="1808"/>
                                          </p:stCondLst>
                                        </p:cTn>
                                        <p:tgtEl>
                                          <p:spTgt spid="7"/>
                                        </p:tgtEl>
                                      </p:cBhvr>
                                      <p:to x="100000" y="95000"/>
                                    </p:animScale>
                                    <p:animScale>
                                      <p:cBhvr>
                                        <p:cTn id="5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19200"/>
            <a:ext cx="8915400" cy="2163762"/>
          </a:xfrm>
        </p:spPr>
        <p:txBody>
          <a:bodyPr>
            <a:normAutofit fontScale="90000"/>
          </a:bodyPr>
          <a:lstStyle/>
          <a:p>
            <a:r>
              <a:rPr lang="en-US" dirty="0">
                <a:solidFill>
                  <a:srgbClr val="FFFF00"/>
                </a:solidFill>
                <a:effectLst/>
              </a:rPr>
              <a:t>Paul refers to him</a:t>
            </a:r>
            <a:br>
              <a:rPr lang="en-US" i="1" dirty="0">
                <a:effectLst/>
              </a:rPr>
            </a:br>
            <a:br>
              <a:rPr lang="en-US" i="1" dirty="0">
                <a:effectLst/>
              </a:rPr>
            </a:br>
            <a:r>
              <a:rPr lang="en-US" i="1" dirty="0">
                <a:effectLst/>
              </a:rPr>
              <a:t>"And the God of peace shall bruise Satan under your feet shortly. The grace of our Lord Jesus Christ be with you. Amen"</a:t>
            </a:r>
            <a:br>
              <a:rPr lang="en-US" i="1" dirty="0">
                <a:effectLst/>
              </a:rPr>
            </a:br>
            <a:br>
              <a:rPr lang="en-US" i="1" dirty="0"/>
            </a:br>
            <a:endParaRPr lang="en-US" i="1"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505200"/>
            <a:ext cx="4496047" cy="3276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0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900" y="838200"/>
            <a:ext cx="4914900" cy="5668962"/>
          </a:xfrm>
        </p:spPr>
        <p:txBody>
          <a:bodyPr>
            <a:normAutofit fontScale="90000"/>
          </a:bodyPr>
          <a:lstStyle/>
          <a:p>
            <a:r>
              <a:rPr lang="en-US" dirty="0">
                <a:solidFill>
                  <a:srgbClr val="FFFF00"/>
                </a:solidFill>
              </a:rPr>
              <a:t>Jude refers to him</a:t>
            </a:r>
            <a:br>
              <a:rPr lang="en-US" dirty="0">
                <a:solidFill>
                  <a:srgbClr val="FFFF00"/>
                </a:solidFill>
              </a:rPr>
            </a:br>
            <a:br>
              <a:rPr lang="en-US" dirty="0"/>
            </a:br>
            <a:r>
              <a:rPr lang="en-US" i="1" dirty="0"/>
              <a:t>"Yet Michael the archangel, when contending with the devil he disputed about the body of Moses, durst not bring against him a railing accusation, but said, The Lord rebuke thee."</a:t>
            </a:r>
            <a:br>
              <a:rPr lang="en-US" dirty="0"/>
            </a:b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4152900" cy="3273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880" r="77090" b="23560"/>
          <a:stretch/>
        </p:blipFill>
        <p:spPr bwMode="auto">
          <a:xfrm>
            <a:off x="990600" y="2890734"/>
            <a:ext cx="1085850" cy="101229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4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76400"/>
            <a:ext cx="4267200" cy="4343400"/>
          </a:xfrm>
        </p:spPr>
        <p:txBody>
          <a:bodyPr>
            <a:normAutofit fontScale="90000"/>
          </a:bodyPr>
          <a:lstStyle/>
          <a:p>
            <a:r>
              <a:rPr lang="en-US" dirty="0">
                <a:solidFill>
                  <a:srgbClr val="FFFF00"/>
                </a:solidFill>
                <a:effectLst/>
              </a:rPr>
              <a:t>Peter refers to him</a:t>
            </a:r>
            <a:br>
              <a:rPr lang="en-US" dirty="0">
                <a:effectLst/>
              </a:rPr>
            </a:br>
            <a:r>
              <a:rPr lang="en-US" i="1" dirty="0">
                <a:effectLst/>
              </a:rPr>
              <a:t> </a:t>
            </a:r>
            <a:br>
              <a:rPr lang="en-US" i="1" dirty="0">
                <a:effectLst/>
              </a:rPr>
            </a:br>
            <a:r>
              <a:rPr lang="en-US" i="1" dirty="0">
                <a:effectLst/>
              </a:rPr>
              <a:t>"Be sober, be vigilant; because your adversary the devil, as a roaring lion, </a:t>
            </a:r>
            <a:r>
              <a:rPr lang="en-US" i="1" dirty="0" err="1">
                <a:effectLst/>
              </a:rPr>
              <a:t>walketh</a:t>
            </a:r>
            <a:r>
              <a:rPr lang="en-US" i="1" dirty="0">
                <a:effectLst/>
              </a:rPr>
              <a:t> about, seeking whom he may devour." </a:t>
            </a:r>
            <a:br>
              <a:rPr lang="en-US" dirty="0">
                <a:effectLst/>
              </a:rPr>
            </a:br>
            <a:br>
              <a:rPr lang="en-US" dirty="0"/>
            </a:br>
            <a:endParaRPr lang="en-US" dirty="0"/>
          </a:p>
        </p:txBody>
      </p:sp>
      <p:pic>
        <p:nvPicPr>
          <p:cNvPr id="26626" name="Picture 2" descr="http://independentcentreforactortraining.co.uk/wp-content/uploads/2015/06/li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868474"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1143000"/>
          </a:xfrm>
        </p:spPr>
        <p:txBody>
          <a:bodyPr>
            <a:normAutofit fontScale="90000"/>
          </a:bodyPr>
          <a:lstStyle/>
          <a:p>
            <a:r>
              <a:rPr lang="en-US" dirty="0">
                <a:solidFill>
                  <a:srgbClr val="FFFF00"/>
                </a:solidFill>
                <a:effectLst/>
              </a:rPr>
              <a:t>James refers to him</a:t>
            </a:r>
            <a:br>
              <a:rPr lang="en-US" dirty="0">
                <a:effectLst/>
              </a:rPr>
            </a:br>
            <a:r>
              <a:rPr lang="en-US" dirty="0">
                <a:effectLst/>
              </a:rPr>
              <a:t> </a:t>
            </a:r>
            <a:br>
              <a:rPr lang="en-US" dirty="0">
                <a:effectLst/>
              </a:rPr>
            </a:br>
            <a:r>
              <a:rPr lang="en-US" i="1" dirty="0">
                <a:effectLst/>
              </a:rPr>
              <a:t>"Submit yourselves therefore to God. Resist the devil, and he will flee from you." </a:t>
            </a:r>
            <a:br>
              <a:rPr lang="en-US" dirty="0">
                <a:effectLst/>
              </a:rPr>
            </a:br>
            <a:br>
              <a:rPr lang="en-US" dirty="0"/>
            </a:br>
            <a:endParaRPr lang="en-US" dirty="0"/>
          </a:p>
        </p:txBody>
      </p:sp>
      <p:pic>
        <p:nvPicPr>
          <p:cNvPr id="4" name="Picture 3"/>
          <p:cNvPicPr>
            <a:picLocks noChangeAspect="1"/>
          </p:cNvPicPr>
          <p:nvPr/>
        </p:nvPicPr>
        <p:blipFill>
          <a:blip r:embed="rId2"/>
          <a:stretch>
            <a:fillRect/>
          </a:stretch>
        </p:blipFill>
        <p:spPr>
          <a:xfrm>
            <a:off x="2297663" y="3048000"/>
            <a:ext cx="4548673" cy="2971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6701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a:bodyPr>
          <a:lstStyle/>
          <a:p>
            <a:r>
              <a:rPr lang="en-US" sz="4000" dirty="0">
                <a:solidFill>
                  <a:srgbClr val="FFFF00"/>
                </a:solidFill>
              </a:rPr>
              <a:t>Jesus refers to him</a:t>
            </a:r>
          </a:p>
        </p:txBody>
      </p:sp>
      <p:sp>
        <p:nvSpPr>
          <p:cNvPr id="4" name="Content Placeholder 3"/>
          <p:cNvSpPr>
            <a:spLocks noGrp="1"/>
          </p:cNvSpPr>
          <p:nvPr>
            <p:ph idx="1"/>
          </p:nvPr>
        </p:nvSpPr>
        <p:spPr>
          <a:xfrm>
            <a:off x="0" y="1295400"/>
            <a:ext cx="9144000" cy="5059363"/>
          </a:xfrm>
        </p:spPr>
        <p:txBody>
          <a:bodyPr>
            <a:noAutofit/>
          </a:bodyPr>
          <a:lstStyle/>
          <a:p>
            <a:r>
              <a:rPr lang="en-US" i="1" dirty="0"/>
              <a:t>"Then </a:t>
            </a:r>
            <a:r>
              <a:rPr lang="en-US" i="1" dirty="0" err="1"/>
              <a:t>saith</a:t>
            </a:r>
            <a:r>
              <a:rPr lang="en-US" i="1" dirty="0"/>
              <a:t> Jesus unto him, Get thee hence Satan; for it is written, Thou shalt worship the Lord thy God, and him only shalt thou serve" (Matt. 4:10)</a:t>
            </a:r>
          </a:p>
          <a:p>
            <a:r>
              <a:rPr lang="en-US" i="1" dirty="0"/>
              <a:t>"But he turned, and said unto Peter, Get thee behind me, Satan: thou art an offence unto me: for thou </a:t>
            </a:r>
            <a:r>
              <a:rPr lang="en-US" i="1" dirty="0" err="1"/>
              <a:t>savourest</a:t>
            </a:r>
            <a:r>
              <a:rPr lang="en-US" i="1" dirty="0"/>
              <a:t> not the things that be of God, but those that be of men" (Matt. 16:23)</a:t>
            </a:r>
          </a:p>
          <a:p>
            <a:r>
              <a:rPr lang="en-US" i="1" dirty="0"/>
              <a:t>"Then shall he say also unto them on the left hand, Depart from me, ye cursed, into everlasting fire, prepared for the devil and his angels" (Matt. 25:41)</a:t>
            </a:r>
          </a:p>
        </p:txBody>
      </p:sp>
      <p:pic>
        <p:nvPicPr>
          <p:cNvPr id="2" name="Picture 1"/>
          <p:cNvPicPr>
            <a:picLocks noChangeAspect="1"/>
          </p:cNvPicPr>
          <p:nvPr/>
        </p:nvPicPr>
        <p:blipFill>
          <a:blip r:embed="rId2"/>
          <a:stretch>
            <a:fillRect/>
          </a:stretch>
        </p:blipFill>
        <p:spPr>
          <a:xfrm>
            <a:off x="838200" y="76200"/>
            <a:ext cx="1031164" cy="129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65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27" y="304800"/>
            <a:ext cx="9144000" cy="6858000"/>
          </a:xfrm>
        </p:spPr>
        <p:txBody>
          <a:bodyPr>
            <a:normAutofit/>
          </a:bodyPr>
          <a:lstStyle/>
          <a:p>
            <a:r>
              <a:rPr lang="en-US" i="1" dirty="0"/>
              <a:t>"And he said unto them, I beheld Satan as lightning fall from heaven" (Luke 10:18)</a:t>
            </a:r>
          </a:p>
          <a:p>
            <a:r>
              <a:rPr lang="en-US" i="1" dirty="0"/>
              <a:t>"Ye are of your father the devil, and the lusts of your father ye will do. He was a murderer from the beginning, and abode not in the truth, because there is no truth in him. When he </a:t>
            </a:r>
            <a:r>
              <a:rPr lang="en-US" i="1" dirty="0" err="1"/>
              <a:t>speaketh</a:t>
            </a:r>
            <a:r>
              <a:rPr lang="en-US" i="1" dirty="0"/>
              <a:t> a lie, he </a:t>
            </a:r>
            <a:r>
              <a:rPr lang="en-US" i="1" dirty="0" err="1"/>
              <a:t>speaketh</a:t>
            </a:r>
            <a:r>
              <a:rPr lang="en-US" i="1" dirty="0"/>
              <a:t> of his own: for he is a liar, and the father of it" (John 8:44)</a:t>
            </a:r>
          </a:p>
          <a:p>
            <a:r>
              <a:rPr lang="en-US" i="1" dirty="0"/>
              <a:t>"And the Lord said, Simon, Simon, behold, Satan hath desired to have you, that he may sift you as wheat" (Luke 22:31)</a:t>
            </a:r>
          </a:p>
          <a:p>
            <a:endParaRPr lang="en-US" i="1" dirty="0"/>
          </a:p>
        </p:txBody>
      </p:sp>
    </p:spTree>
    <p:extLst>
      <p:ext uri="{BB962C8B-B14F-4D97-AF65-F5344CB8AC3E}">
        <p14:creationId xmlns:p14="http://schemas.microsoft.com/office/powerpoint/2010/main" val="221089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a:noAutofit/>
          </a:bodyPr>
          <a:lstStyle/>
          <a:p>
            <a:br>
              <a:rPr lang="en-US" sz="6000" dirty="0"/>
            </a:br>
            <a:r>
              <a:rPr lang="en-US" sz="6000" dirty="0"/>
              <a:t>To deny the existence of Satan, is to deny the statements of the Scriptures and the testimony of the Savior himself.</a:t>
            </a:r>
            <a:br>
              <a:rPr lang="en-US" sz="6000" dirty="0"/>
            </a:br>
            <a:endParaRPr lang="en-US" sz="6000" dirty="0"/>
          </a:p>
        </p:txBody>
      </p:sp>
    </p:spTree>
    <p:extLst>
      <p:ext uri="{BB962C8B-B14F-4D97-AF65-F5344CB8AC3E}">
        <p14:creationId xmlns:p14="http://schemas.microsoft.com/office/powerpoint/2010/main" val="40243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928" y="1066800"/>
            <a:ext cx="9067800" cy="4267200"/>
          </a:xfrm>
          <a:prstGeom prst="rect">
            <a:avLst/>
          </a:prstGeom>
        </p:spPr>
      </p:pic>
      <p:pic>
        <p:nvPicPr>
          <p:cNvPr id="5" name="Picture 4"/>
          <p:cNvPicPr>
            <a:picLocks noChangeAspect="1"/>
          </p:cNvPicPr>
          <p:nvPr/>
        </p:nvPicPr>
        <p:blipFill rotWithShape="1">
          <a:blip r:embed="rId3"/>
          <a:srcRect l="54200" t="64284" r="4641" b="17860"/>
          <a:stretch/>
        </p:blipFill>
        <p:spPr>
          <a:xfrm>
            <a:off x="4619725" y="4343400"/>
            <a:ext cx="3733800" cy="762001"/>
          </a:xfrm>
          <a:prstGeom prst="rect">
            <a:avLst/>
          </a:prstGeom>
        </p:spPr>
      </p:pic>
    </p:spTree>
    <p:extLst>
      <p:ext uri="{BB962C8B-B14F-4D97-AF65-F5344CB8AC3E}">
        <p14:creationId xmlns:p14="http://schemas.microsoft.com/office/powerpoint/2010/main" val="421485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Angelology: Doctrine of Satan, </a:t>
            </a:r>
            <a:b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br>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Demons, and Angels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49365">
            <a:off x="4899137" y="1690672"/>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t="523" r="2131"/>
          <a:stretch/>
        </p:blipFill>
        <p:spPr bwMode="auto">
          <a:xfrm rot="21371231">
            <a:off x="304799" y="1751710"/>
            <a:ext cx="3805727" cy="284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687846"/>
            <a:ext cx="2762250" cy="313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38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38" y="124430"/>
            <a:ext cx="8763000" cy="1143000"/>
          </a:xfrm>
        </p:spPr>
        <p:txBody>
          <a:bodyPr>
            <a:noAutofit/>
          </a:bodyPr>
          <a:lstStyle/>
          <a:p>
            <a:r>
              <a:rPr lang="en-US" sz="3600" b="1" dirty="0">
                <a:solidFill>
                  <a:schemeClr val="bg2">
                    <a:lumMod val="20000"/>
                    <a:lumOff val="80000"/>
                  </a:schemeClr>
                </a:solidFill>
              </a:rPr>
              <a:t>Angels make an appearance on the Biblical stage in both the Old and New Testaments</a:t>
            </a:r>
          </a:p>
        </p:txBody>
      </p:sp>
      <p:sp>
        <p:nvSpPr>
          <p:cNvPr id="3" name="Content Placeholder 2"/>
          <p:cNvSpPr>
            <a:spLocks noGrp="1"/>
          </p:cNvSpPr>
          <p:nvPr>
            <p:ph idx="1"/>
          </p:nvPr>
        </p:nvSpPr>
        <p:spPr>
          <a:xfrm>
            <a:off x="228600" y="1905000"/>
            <a:ext cx="8458200" cy="4221163"/>
          </a:xfrm>
        </p:spPr>
        <p:txBody>
          <a:bodyPr/>
          <a:lstStyle/>
          <a:p>
            <a:r>
              <a:rPr lang="en-US" dirty="0"/>
              <a:t>Who are they?</a:t>
            </a:r>
          </a:p>
          <a:p>
            <a:r>
              <a:rPr lang="en-US" dirty="0"/>
              <a:t>Where did they come from? </a:t>
            </a:r>
          </a:p>
          <a:p>
            <a:r>
              <a:rPr lang="en-US" dirty="0"/>
              <a:t>What are their ministries?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18606">
            <a:off x="-12799" y="4176425"/>
            <a:ext cx="4656582" cy="2277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4669">
            <a:off x="3866054" y="4178337"/>
            <a:ext cx="5343525" cy="223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797" y="4331720"/>
            <a:ext cx="1934429" cy="2131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2940" y="4331719"/>
            <a:ext cx="3309554" cy="19671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4759" y="1352624"/>
            <a:ext cx="2524779" cy="2698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2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76200"/>
            <a:ext cx="4648200" cy="6781800"/>
          </a:xfrm>
        </p:spPr>
        <p:txBody>
          <a:bodyPr>
            <a:normAutofit fontScale="90000"/>
          </a:bodyPr>
          <a:lstStyle/>
          <a:p>
            <a:r>
              <a:rPr lang="en-US" dirty="0"/>
              <a:t>When Billy Graham wrote his book on the subject, he pointed out that: </a:t>
            </a:r>
            <a:br>
              <a:rPr lang="en-US" dirty="0"/>
            </a:br>
            <a:r>
              <a:rPr lang="en-US" dirty="0"/>
              <a:t>      “When I decided to preach a sermon on angels, I found practically nothing in my library.”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3" y="32047"/>
            <a:ext cx="3885057"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47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2076</TotalTime>
  <Words>2676</Words>
  <Application>Microsoft Office PowerPoint</Application>
  <PresentationFormat>On-screen Show (4:3)</PresentationFormat>
  <Paragraphs>145</Paragraphs>
  <Slides>67</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Arial</vt:lpstr>
      <vt:lpstr>Calibri</vt:lpstr>
      <vt:lpstr>Office Theme</vt:lpstr>
      <vt:lpstr>PowerPoint Presentation</vt:lpstr>
      <vt:lpstr>PowerPoint Presentation</vt:lpstr>
      <vt:lpstr>PowerPoint Presentation</vt:lpstr>
      <vt:lpstr>“My doctrine shall drop as the rain, my speech shall distil as the dew, as the small rain upon the tender herb, and as the showers upon the grass.” (Deut. 32:2) </vt:lpstr>
      <vt:lpstr>Review:</vt:lpstr>
      <vt:lpstr>PowerPoint Presentation</vt:lpstr>
      <vt:lpstr>Angelology: Doctrine of Satan,   Demons, and Angels</vt:lpstr>
      <vt:lpstr>Angels make an appearance on the Biblical stage in both the Old and New Testaments</vt:lpstr>
      <vt:lpstr>When Billy Graham wrote his book on the subject, he pointed out that:        “When I decided to preach a sermon on angels, I found practically nothing in my library.” </vt:lpstr>
      <vt:lpstr>PowerPoint Presentation</vt:lpstr>
      <vt:lpstr>Topics to be studied</vt:lpstr>
      <vt:lpstr>There is scarcely a culture, tribe, or society to be found in this world which does not have some concept of an invisible evil power.</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Existence of Satan </vt:lpstr>
      <vt:lpstr>PowerPoint Presentation</vt:lpstr>
      <vt:lpstr>Stand-up TV comic Flip Wilson has made a fortune causing millions to laugh with his famous "the devil made me do it" line.  </vt:lpstr>
      <vt:lpstr>PowerPoint Presentation</vt:lpstr>
      <vt:lpstr>The Modern Church Doesn’t Need a Make-Believe Devil - by Pastor Timothy Tutt. “I’m just the pastor of local church in a small-ish denomination, so it may be folly to go against the majority, but it’s time to be clear: the devil does not exist…The biggest problem with all this talk about Satan is that he simply doesn’t exist…By the time that Christianity grew out of Judaism, the devil was a full-fledged bad boy, the enemy of God and humans alike…Why do we suffer we ask? If we’re fully honest, we have to admit that people suffer because other people are often selfish and uncaring…Focusing on a made-up devil as the agent of evil distracts us from the hard work of confronting our own wrongdoing.”</vt:lpstr>
      <vt:lpstr>PowerPoint Presentation</vt:lpstr>
      <vt:lpstr>To doubt Satan’s existence is to disbelieve the Bible, which testifies that he is a powerful source of evil to reckoned with – Eph. 6:11 “Put on the whole armour of God, that ye may be able to stand against the wiles of the devil.” </vt:lpstr>
      <vt:lpstr>PowerPoint Presentation</vt:lpstr>
      <vt:lpstr>PowerPoint Presentation</vt:lpstr>
      <vt:lpstr>Satan’s existence is declared by the Bible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will cast thee to the ground, I will lay thee before kings, that they may behold thee.” </vt:lpstr>
      <vt:lpstr>PowerPoint Presentation</vt:lpstr>
      <vt:lpstr>PowerPoint Presentation</vt:lpstr>
      <vt:lpstr>Matthew refers to him  "Then was Jesus led up of the Spirit into the wilderness to be tempted of the devil" </vt:lpstr>
      <vt:lpstr>Mark refers to him   "And they come to Jesus, and see him that was possessed with the devil, and had the legion, sitting, and clothed, and in his right mind: and they were afraid.” </vt:lpstr>
      <vt:lpstr>Luke refers to him   "Then entered Satan into Judas surnamed Iscariot, being of the number of the twelve."   </vt:lpstr>
      <vt:lpstr>John refers to him   "He that committeth sin is of the devil; for the devil sinneth from the beginning. For this purpose the Son of God was manifested, that he might destroy the works of the devil."  </vt:lpstr>
      <vt:lpstr>Paul refers to him  "And the God of peace shall bruise Satan under your feet shortly. The grace of our Lord Jesus Christ be with you. Amen"  </vt:lpstr>
      <vt:lpstr>Jude refers to him  "Yet Michael the archangel, when contending with the devil he disputed about the body of Moses, durst not bring against him a railing accusation, but said, The Lord rebuke thee." </vt:lpstr>
      <vt:lpstr>Peter refers to him   "Be sober, be vigilant; because your adversary the devil, as a roaring lion, walketh about, seeking whom he may devour."   </vt:lpstr>
      <vt:lpstr>James refers to him   "Submit yourselves therefore to God. Resist the devil, and he will flee from you."   </vt:lpstr>
      <vt:lpstr>Jesus refers to him</vt:lpstr>
      <vt:lpstr>PowerPoint Presentation</vt:lpstr>
      <vt:lpstr> To deny the existence of Satan, is to deny the statements of the Scriptures and the testimony of the Savior himself.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Angelology: Doctrine of Angels, Demons, and Satan</dc:title>
  <dc:creator>Dan White</dc:creator>
  <cp:lastModifiedBy>Dan White</cp:lastModifiedBy>
  <cp:revision>98</cp:revision>
  <dcterms:created xsi:type="dcterms:W3CDTF">2015-11-10T12:38:07Z</dcterms:created>
  <dcterms:modified xsi:type="dcterms:W3CDTF">2017-11-02T17:51:38Z</dcterms:modified>
</cp:coreProperties>
</file>