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62" r:id="rId4"/>
    <p:sldId id="271" r:id="rId5"/>
    <p:sldId id="258" r:id="rId6"/>
    <p:sldId id="259" r:id="rId7"/>
    <p:sldId id="260" r:id="rId8"/>
    <p:sldId id="264" r:id="rId9"/>
    <p:sldId id="265" r:id="rId10"/>
    <p:sldId id="266" r:id="rId11"/>
    <p:sldId id="267" r:id="rId12"/>
    <p:sldId id="268" r:id="rId13"/>
    <p:sldId id="269" r:id="rId14"/>
    <p:sldId id="261" r:id="rId15"/>
    <p:sldId id="263"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03"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98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4C4DE-EBB6-491D-A887-99D657A077B9}" type="datetimeFigureOut">
              <a:rPr lang="en-US" smtClean="0"/>
              <a:pPr/>
              <a:t>3/3/2014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00254-2A41-4AFC-9AEA-C8EA989C130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00254-2A41-4AFC-9AEA-C8EA989C130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64BAA-EC0D-4223-80E2-3DE81C718AC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6C891-1AF1-4C82-B183-40807DFEFB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64BAA-EC0D-4223-80E2-3DE81C718AC0}" type="datetimeFigureOut">
              <a:rPr lang="en-US" smtClean="0"/>
              <a:pPr/>
              <a:t>3/3/2014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6C891-1AF1-4C82-B183-40807DFEFBF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28600"/>
            <a:ext cx="99060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6000" b="1" dirty="0" smtClean="0">
                <a:effectLst>
                  <a:glow rad="101600">
                    <a:schemeClr val="bg1">
                      <a:alpha val="60000"/>
                    </a:schemeClr>
                  </a:glow>
                </a:effectLst>
              </a:rPr>
              <a:t>Are you Backslidden?</a:t>
            </a:r>
            <a:endParaRPr lang="en-US" sz="6000" b="1" dirty="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a:off x="1447800" y="1447800"/>
            <a:ext cx="6400800" cy="4800600"/>
          </a:xfrm>
          <a:prstGeom prst="rect">
            <a:avLst/>
          </a:prstGeom>
          <a:noFill/>
          <a:ln w="9525">
            <a:noFill/>
            <a:miter lim="800000"/>
            <a:headEnd/>
            <a:tailEnd/>
          </a:ln>
        </p:spPr>
      </p:pic>
      <p:sp>
        <p:nvSpPr>
          <p:cNvPr id="5" name="Content Placeholder 4"/>
          <p:cNvSpPr>
            <a:spLocks noGrp="1"/>
          </p:cNvSpPr>
          <p:nvPr>
            <p:ph idx="1"/>
          </p:nvPr>
        </p:nvSpPr>
        <p:spPr>
          <a:xfrm>
            <a:off x="0" y="1905000"/>
            <a:ext cx="3886200" cy="4221163"/>
          </a:xfrm>
        </p:spPr>
        <p:txBody>
          <a:bodyPr>
            <a:normAutofit/>
          </a:bodyPr>
          <a:lstStyle/>
          <a:p>
            <a:pPr algn="ctr">
              <a:buNone/>
            </a:pPr>
            <a:r>
              <a:rPr lang="en-US" i="1" dirty="0" smtClean="0">
                <a:solidFill>
                  <a:srgbClr val="FFFF00"/>
                </a:solidFill>
              </a:rPr>
              <a:t>   “Jerusalem hath grievously sinned…</a:t>
            </a:r>
          </a:p>
          <a:p>
            <a:pPr algn="ctr">
              <a:buNone/>
            </a:pPr>
            <a:r>
              <a:rPr lang="en-US" i="1" dirty="0" smtClean="0">
                <a:solidFill>
                  <a:srgbClr val="FFFF00"/>
                </a:solidFill>
              </a:rPr>
              <a:t>and </a:t>
            </a:r>
            <a:r>
              <a:rPr lang="en-US" i="1" dirty="0" err="1" smtClean="0">
                <a:solidFill>
                  <a:srgbClr val="FFFF00"/>
                </a:solidFill>
              </a:rPr>
              <a:t>turneth</a:t>
            </a:r>
            <a:r>
              <a:rPr lang="en-US" i="1" dirty="0" smtClean="0">
                <a:solidFill>
                  <a:srgbClr val="FFFF00"/>
                </a:solidFill>
              </a:rPr>
              <a:t> backward.” </a:t>
            </a:r>
          </a:p>
          <a:p>
            <a:pPr algn="ctr">
              <a:buNone/>
            </a:pPr>
            <a:r>
              <a:rPr lang="en-US" i="1" dirty="0" smtClean="0">
                <a:solidFill>
                  <a:srgbClr val="FFFF00"/>
                </a:solidFill>
              </a:rPr>
              <a:t>(Lam. 1:8)</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a:effectLst>
                  <a:glow rad="101600">
                    <a:schemeClr val="bg1">
                      <a:alpha val="60000"/>
                    </a:schemeClr>
                  </a:glow>
                </a:effectLst>
              </a:rPr>
              <a:t>When serving the Lord is no longer seen as your duty – backsliding is present – </a:t>
            </a:r>
            <a:r>
              <a:rPr lang="en-US" i="1" dirty="0">
                <a:effectLst>
                  <a:glow rad="101600">
                    <a:schemeClr val="bg1">
                      <a:alpha val="60000"/>
                    </a:schemeClr>
                  </a:glow>
                </a:effectLst>
              </a:rPr>
              <a:t>Luke </a:t>
            </a:r>
            <a:r>
              <a:rPr lang="en-US" i="1" dirty="0" smtClean="0">
                <a:effectLst>
                  <a:glow rad="101600">
                    <a:schemeClr val="bg1">
                      <a:alpha val="60000"/>
                    </a:schemeClr>
                  </a:glow>
                </a:effectLst>
              </a:rPr>
              <a:t>17:7-10</a:t>
            </a:r>
            <a:r>
              <a:rPr lang="en-US" i="1" dirty="0">
                <a:effectLst>
                  <a:glow rad="101600">
                    <a:schemeClr val="bg1">
                      <a:alpha val="60000"/>
                    </a:schemeClr>
                  </a:glow>
                </a:effectLst>
              </a:rPr>
              <a:t> </a:t>
            </a:r>
          </a:p>
          <a:p>
            <a:pPr lvl="0"/>
            <a:r>
              <a:rPr lang="en-US" dirty="0">
                <a:effectLst>
                  <a:glow rad="101600">
                    <a:schemeClr val="bg1">
                      <a:alpha val="60000"/>
                    </a:schemeClr>
                  </a:glow>
                </a:effectLst>
              </a:rPr>
              <a:t>When you become content with your lack of spiritual growth – backsliding is present – </a:t>
            </a:r>
            <a:r>
              <a:rPr lang="en-US" i="1" dirty="0">
                <a:effectLst>
                  <a:glow rad="101600">
                    <a:schemeClr val="bg1">
                      <a:alpha val="60000"/>
                    </a:schemeClr>
                  </a:glow>
                </a:effectLst>
              </a:rPr>
              <a:t>Phil </a:t>
            </a:r>
            <a:r>
              <a:rPr lang="en-US" i="1" dirty="0" smtClean="0">
                <a:effectLst>
                  <a:glow rad="101600">
                    <a:schemeClr val="bg1">
                      <a:alpha val="60000"/>
                    </a:schemeClr>
                  </a:glow>
                </a:effectLst>
              </a:rPr>
              <a:t>3:13</a:t>
            </a:r>
            <a:r>
              <a:rPr lang="en-US" dirty="0">
                <a:effectLst>
                  <a:glow rad="101600">
                    <a:schemeClr val="bg1">
                      <a:alpha val="60000"/>
                    </a:schemeClr>
                  </a:glow>
                </a:effectLst>
              </a:rPr>
              <a:t> </a:t>
            </a:r>
          </a:p>
          <a:p>
            <a:pPr lvl="0"/>
            <a:r>
              <a:rPr lang="en-US" dirty="0">
                <a:effectLst>
                  <a:glow rad="101600">
                    <a:schemeClr val="bg1">
                      <a:alpha val="60000"/>
                    </a:schemeClr>
                  </a:glow>
                </a:effectLst>
              </a:rPr>
              <a:t>When there is little or no evidence of the Fruit of the Spirit – backsliding is present – </a:t>
            </a:r>
            <a:r>
              <a:rPr lang="en-US" i="1" dirty="0">
                <a:effectLst>
                  <a:glow rad="101600">
                    <a:schemeClr val="bg1">
                      <a:alpha val="60000"/>
                    </a:schemeClr>
                  </a:glow>
                </a:effectLst>
              </a:rPr>
              <a:t>Gal. </a:t>
            </a:r>
            <a:r>
              <a:rPr lang="en-US" i="1" dirty="0" smtClean="0">
                <a:effectLst>
                  <a:glow rad="101600">
                    <a:schemeClr val="bg1">
                      <a:alpha val="60000"/>
                    </a:schemeClr>
                  </a:glow>
                </a:effectLst>
              </a:rPr>
              <a:t>5:22-23</a:t>
            </a:r>
            <a:r>
              <a:rPr lang="en-US" i="1" dirty="0">
                <a:effectLst>
                  <a:glow rad="101600">
                    <a:schemeClr val="bg1">
                      <a:alpha val="60000"/>
                    </a:schemeClr>
                  </a:glow>
                </a:effectLst>
              </a:rPr>
              <a:t> </a:t>
            </a:r>
          </a:p>
          <a:p>
            <a:pPr lvl="0"/>
            <a:r>
              <a:rPr lang="en-US" dirty="0">
                <a:effectLst>
                  <a:glow rad="101600">
                    <a:schemeClr val="bg1">
                      <a:alpha val="60000"/>
                    </a:schemeClr>
                  </a:glow>
                </a:effectLst>
              </a:rPr>
              <a:t>When there is no longer a song in your heart, the silence testifies that – backsliding is present – </a:t>
            </a:r>
            <a:r>
              <a:rPr lang="en-US" i="1" dirty="0" smtClean="0">
                <a:effectLst>
                  <a:glow rad="101600">
                    <a:schemeClr val="bg1">
                      <a:alpha val="60000"/>
                    </a:schemeClr>
                  </a:glow>
                </a:effectLst>
              </a:rPr>
              <a:t>Psalms</a:t>
            </a:r>
            <a:r>
              <a:rPr lang="en-US" i="1" dirty="0">
                <a:effectLst>
                  <a:glow rad="101600">
                    <a:schemeClr val="bg1">
                      <a:alpha val="60000"/>
                    </a:schemeClr>
                  </a:glow>
                </a:effectLst>
              </a:rPr>
              <a:t> </a:t>
            </a:r>
          </a:p>
          <a:p>
            <a:pPr lvl="0"/>
            <a:r>
              <a:rPr lang="en-US" dirty="0">
                <a:effectLst>
                  <a:glow rad="101600">
                    <a:schemeClr val="bg1">
                      <a:alpha val="60000"/>
                    </a:schemeClr>
                  </a:glow>
                </a:effectLst>
              </a:rPr>
              <a:t>When you conform to the world’s lifestyle (cloths, hair, style of dress, attitude, music, entertainment, friendships </a:t>
            </a:r>
            <a:r>
              <a:rPr lang="en-US" dirty="0" smtClean="0">
                <a:effectLst>
                  <a:glow rad="101600">
                    <a:schemeClr val="bg1">
                      <a:alpha val="60000"/>
                    </a:schemeClr>
                  </a:glow>
                </a:effectLst>
              </a:rPr>
              <a:t>etc.) </a:t>
            </a:r>
            <a:r>
              <a:rPr lang="en-US" dirty="0">
                <a:effectLst>
                  <a:glow rad="101600">
                    <a:schemeClr val="bg1">
                      <a:alpha val="60000"/>
                    </a:schemeClr>
                  </a:glow>
                </a:effectLst>
              </a:rPr>
              <a:t>– backsliding is present – </a:t>
            </a:r>
            <a:r>
              <a:rPr lang="en-US" dirty="0" smtClean="0">
                <a:effectLst>
                  <a:glow rad="101600">
                    <a:schemeClr val="bg1">
                      <a:alpha val="60000"/>
                    </a:schemeClr>
                  </a:glow>
                </a:effectLst>
              </a:rPr>
              <a:t>                 </a:t>
            </a:r>
            <a:r>
              <a:rPr lang="en-US" i="1" dirty="0" smtClean="0">
                <a:effectLst>
                  <a:glow rad="101600">
                    <a:schemeClr val="bg1">
                      <a:alpha val="60000"/>
                    </a:schemeClr>
                  </a:glow>
                </a:effectLst>
              </a:rPr>
              <a:t>II </a:t>
            </a:r>
            <a:r>
              <a:rPr lang="en-US" i="1" dirty="0">
                <a:effectLst>
                  <a:glow rad="101600">
                    <a:schemeClr val="bg1">
                      <a:alpha val="60000"/>
                    </a:schemeClr>
                  </a:glow>
                </a:effectLst>
              </a:rPr>
              <a:t>Cor. </a:t>
            </a:r>
            <a:r>
              <a:rPr lang="en-US" i="1" dirty="0" smtClean="0">
                <a:effectLst>
                  <a:glow rad="101600">
                    <a:schemeClr val="bg1">
                      <a:alpha val="60000"/>
                    </a:schemeClr>
                  </a:glow>
                </a:effectLst>
              </a:rPr>
              <a:t>6:14-18</a:t>
            </a:r>
            <a:r>
              <a:rPr lang="en-US" i="1" dirty="0">
                <a:effectLst>
                  <a:glow rad="101600">
                    <a:schemeClr val="bg1">
                      <a:alpha val="60000"/>
                    </a:schemeClr>
                  </a:glow>
                </a:effectLst>
              </a:rPr>
              <a:t> </a:t>
            </a:r>
          </a:p>
          <a:p>
            <a:pPr lvl="0">
              <a:buNone/>
            </a:pPr>
            <a:endParaRPr lang="en-US" dirty="0">
              <a:effectLst>
                <a:glow rad="101600">
                  <a:schemeClr val="bg1">
                    <a:alpha val="60000"/>
                  </a:schemeClr>
                </a:glow>
              </a:effectLst>
            </a:endParaRP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a:effectLst>
                  <a:glow rad="101600">
                    <a:schemeClr val="bg1">
                      <a:alpha val="60000"/>
                    </a:schemeClr>
                  </a:glow>
                </a:effectLst>
              </a:rPr>
              <a:t>When your tears dry up and your heart become cold to spiritual things, the hardness of your heart testifies – backsliding is present – </a:t>
            </a:r>
            <a:r>
              <a:rPr lang="en-US" i="1" dirty="0" smtClean="0">
                <a:effectLst>
                  <a:glow rad="101600">
                    <a:schemeClr val="bg1">
                      <a:alpha val="60000"/>
                    </a:schemeClr>
                  </a:glow>
                </a:effectLst>
              </a:rPr>
              <a:t>Matt.24:12</a:t>
            </a:r>
            <a:endParaRPr lang="en-US" i="1" dirty="0">
              <a:effectLst>
                <a:glow rad="101600">
                  <a:schemeClr val="bg1">
                    <a:alpha val="60000"/>
                  </a:schemeClr>
                </a:glow>
              </a:effectLst>
            </a:endParaRPr>
          </a:p>
          <a:p>
            <a:pPr lvl="0"/>
            <a:r>
              <a:rPr lang="en-US" dirty="0">
                <a:effectLst>
                  <a:glow rad="101600">
                    <a:schemeClr val="bg1">
                      <a:alpha val="60000"/>
                    </a:schemeClr>
                  </a:glow>
                </a:effectLst>
              </a:rPr>
              <a:t>When giving to the Lord’s work is no longer a joyful experience – backsliding is present – </a:t>
            </a:r>
            <a:r>
              <a:rPr lang="en-US" i="1" dirty="0">
                <a:effectLst>
                  <a:glow rad="101600">
                    <a:schemeClr val="bg1">
                      <a:alpha val="60000"/>
                    </a:schemeClr>
                  </a:glow>
                </a:effectLst>
              </a:rPr>
              <a:t>Mal. </a:t>
            </a:r>
            <a:r>
              <a:rPr lang="en-US" i="1" dirty="0" smtClean="0">
                <a:effectLst>
                  <a:glow rad="101600">
                    <a:schemeClr val="bg1">
                      <a:alpha val="60000"/>
                    </a:schemeClr>
                  </a:glow>
                </a:effectLst>
              </a:rPr>
              <a:t>3:7-11</a:t>
            </a:r>
            <a:endParaRPr lang="en-US" i="1" dirty="0">
              <a:effectLst>
                <a:glow rad="101600">
                  <a:schemeClr val="bg1">
                    <a:alpha val="60000"/>
                  </a:schemeClr>
                </a:glow>
              </a:effectLst>
            </a:endParaRPr>
          </a:p>
          <a:p>
            <a:pPr lvl="0"/>
            <a:r>
              <a:rPr lang="en-US" dirty="0">
                <a:effectLst>
                  <a:glow rad="101600">
                    <a:schemeClr val="bg1">
                      <a:alpha val="60000"/>
                    </a:schemeClr>
                  </a:glow>
                </a:effectLst>
              </a:rPr>
              <a:t>When you no longer desire times of fellowship with God’s people – backsliding is present – </a:t>
            </a:r>
            <a:r>
              <a:rPr lang="en-US" i="1" dirty="0">
                <a:effectLst>
                  <a:glow rad="101600">
                    <a:schemeClr val="bg1">
                      <a:alpha val="60000"/>
                    </a:schemeClr>
                  </a:glow>
                </a:effectLst>
              </a:rPr>
              <a:t>Acts </a:t>
            </a:r>
            <a:r>
              <a:rPr lang="en-US" i="1" dirty="0" smtClean="0">
                <a:effectLst>
                  <a:glow rad="101600">
                    <a:schemeClr val="bg1">
                      <a:alpha val="60000"/>
                    </a:schemeClr>
                  </a:glow>
                </a:effectLst>
              </a:rPr>
              <a:t>2:41-47</a:t>
            </a:r>
            <a:endParaRPr lang="en-US" i="1" dirty="0">
              <a:effectLst>
                <a:glow rad="101600">
                  <a:schemeClr val="bg1">
                    <a:alpha val="60000"/>
                  </a:schemeClr>
                </a:glow>
              </a:effectLst>
            </a:endParaRPr>
          </a:p>
          <a:p>
            <a:pPr lvl="0"/>
            <a:r>
              <a:rPr lang="en-US" dirty="0">
                <a:effectLst>
                  <a:glow rad="101600">
                    <a:schemeClr val="bg1">
                      <a:alpha val="60000"/>
                    </a:schemeClr>
                  </a:glow>
                </a:effectLst>
              </a:rPr>
              <a:t> When you no longer hunger and thirst after righteousness – backsliding is present – </a:t>
            </a:r>
            <a:r>
              <a:rPr lang="en-US" i="1" dirty="0">
                <a:effectLst>
                  <a:glow rad="101600">
                    <a:schemeClr val="bg1">
                      <a:alpha val="60000"/>
                    </a:schemeClr>
                  </a:glow>
                </a:effectLst>
              </a:rPr>
              <a:t>Matt. </a:t>
            </a:r>
            <a:r>
              <a:rPr lang="en-US" i="1" dirty="0" smtClean="0">
                <a:effectLst>
                  <a:glow rad="101600">
                    <a:schemeClr val="bg1">
                      <a:alpha val="60000"/>
                    </a:schemeClr>
                  </a:glow>
                </a:effectLst>
              </a:rPr>
              <a:t>5:6</a:t>
            </a:r>
            <a:endParaRPr lang="en-US" i="1" dirty="0">
              <a:effectLst>
                <a:glow rad="101600">
                  <a:schemeClr val="bg1">
                    <a:alpha val="60000"/>
                  </a:schemeClr>
                </a:glow>
              </a:effectLst>
            </a:endParaRPr>
          </a:p>
          <a:p>
            <a:pPr lvl="0"/>
            <a:r>
              <a:rPr lang="en-US" dirty="0">
                <a:effectLst>
                  <a:glow rad="101600">
                    <a:schemeClr val="bg1">
                      <a:alpha val="60000"/>
                    </a:schemeClr>
                  </a:glow>
                </a:effectLst>
              </a:rPr>
              <a:t> When you stop your ears at the preaching of the Word of God – backsliding is present – </a:t>
            </a:r>
            <a:r>
              <a:rPr lang="en-US" dirty="0" smtClean="0">
                <a:effectLst>
                  <a:glow rad="101600">
                    <a:schemeClr val="bg1">
                      <a:alpha val="60000"/>
                    </a:schemeClr>
                  </a:glow>
                </a:effectLst>
              </a:rPr>
              <a:t>                </a:t>
            </a:r>
            <a:r>
              <a:rPr lang="en-US" i="1" dirty="0" smtClean="0">
                <a:effectLst>
                  <a:glow rad="101600">
                    <a:schemeClr val="bg1">
                      <a:alpha val="60000"/>
                    </a:schemeClr>
                  </a:glow>
                </a:effectLst>
              </a:rPr>
              <a:t>Ezek</a:t>
            </a:r>
            <a:r>
              <a:rPr lang="en-US" i="1" dirty="0">
                <a:effectLst>
                  <a:glow rad="101600">
                    <a:schemeClr val="bg1">
                      <a:alpha val="60000"/>
                    </a:schemeClr>
                  </a:glow>
                </a:effectLst>
              </a:rPr>
              <a:t>. 2:1-3:11</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a:effectLst>
                  <a:glow rad="101600">
                    <a:schemeClr val="bg1">
                      <a:alpha val="60000"/>
                    </a:schemeClr>
                  </a:glow>
                </a:effectLst>
              </a:rPr>
              <a:t>When you have unresolved conflicts in your personal relationship and you are unwilling to reconcile – backsliding is present – </a:t>
            </a:r>
            <a:r>
              <a:rPr lang="en-US" i="1" dirty="0">
                <a:effectLst>
                  <a:glow rad="101600">
                    <a:schemeClr val="bg1">
                      <a:alpha val="60000"/>
                    </a:schemeClr>
                  </a:glow>
                </a:effectLst>
              </a:rPr>
              <a:t>Matt. </a:t>
            </a:r>
            <a:r>
              <a:rPr lang="en-US" i="1" dirty="0" smtClean="0">
                <a:effectLst>
                  <a:glow rad="101600">
                    <a:schemeClr val="bg1">
                      <a:alpha val="60000"/>
                    </a:schemeClr>
                  </a:glow>
                </a:effectLst>
              </a:rPr>
              <a:t>5:23-25</a:t>
            </a:r>
            <a:endParaRPr lang="en-US" i="1" dirty="0">
              <a:effectLst>
                <a:glow rad="101600">
                  <a:schemeClr val="bg1">
                    <a:alpha val="60000"/>
                  </a:schemeClr>
                </a:glow>
              </a:effectLst>
            </a:endParaRPr>
          </a:p>
          <a:p>
            <a:pPr lvl="0"/>
            <a:r>
              <a:rPr lang="en-US" dirty="0">
                <a:effectLst>
                  <a:glow rad="101600">
                    <a:schemeClr val="bg1">
                      <a:alpha val="60000"/>
                    </a:schemeClr>
                  </a:glow>
                </a:effectLst>
              </a:rPr>
              <a:t>When you are not adding to your faith – backsliding is present – </a:t>
            </a:r>
            <a:r>
              <a:rPr lang="en-US" i="1" dirty="0">
                <a:effectLst>
                  <a:glow rad="101600">
                    <a:schemeClr val="bg1">
                      <a:alpha val="60000"/>
                    </a:schemeClr>
                  </a:glow>
                </a:effectLst>
              </a:rPr>
              <a:t>II Pet. 1:4-11</a:t>
            </a:r>
          </a:p>
          <a:p>
            <a:r>
              <a:rPr lang="en-US" dirty="0" smtClean="0">
                <a:effectLst>
                  <a:glow rad="101600">
                    <a:schemeClr val="bg1">
                      <a:alpha val="60000"/>
                    </a:schemeClr>
                  </a:glow>
                </a:effectLst>
              </a:rPr>
              <a:t>When </a:t>
            </a:r>
            <a:r>
              <a:rPr lang="en-US" dirty="0">
                <a:effectLst>
                  <a:glow rad="101600">
                    <a:schemeClr val="bg1">
                      <a:alpha val="60000"/>
                    </a:schemeClr>
                  </a:glow>
                </a:effectLst>
              </a:rPr>
              <a:t>you have lift your first love – backsliding is present – </a:t>
            </a:r>
            <a:r>
              <a:rPr lang="en-US" i="1" dirty="0">
                <a:effectLst>
                  <a:glow rad="101600">
                    <a:schemeClr val="bg1">
                      <a:alpha val="60000"/>
                    </a:schemeClr>
                  </a:glow>
                </a:effectLst>
              </a:rPr>
              <a:t>Rev. </a:t>
            </a:r>
            <a:r>
              <a:rPr lang="en-US" i="1" dirty="0" smtClean="0">
                <a:effectLst>
                  <a:glow rad="101600">
                    <a:schemeClr val="bg1">
                      <a:alpha val="60000"/>
                    </a:schemeClr>
                  </a:glow>
                </a:effectLst>
              </a:rPr>
              <a:t>2:1-4</a:t>
            </a:r>
            <a:endParaRPr lang="en-US" i="1" dirty="0">
              <a:effectLst>
                <a:glow rad="101600">
                  <a:schemeClr val="bg1">
                    <a:alpha val="60000"/>
                  </a:schemeClr>
                </a:glow>
              </a:effectLst>
            </a:endParaRPr>
          </a:p>
          <a:p>
            <a:r>
              <a:rPr lang="en-US" dirty="0" smtClean="0">
                <a:effectLst>
                  <a:glow rad="101600">
                    <a:schemeClr val="bg1">
                      <a:alpha val="60000"/>
                    </a:schemeClr>
                  </a:glow>
                </a:effectLst>
              </a:rPr>
              <a:t>When </a:t>
            </a:r>
            <a:r>
              <a:rPr lang="en-US" dirty="0">
                <a:effectLst>
                  <a:glow rad="101600">
                    <a:schemeClr val="bg1">
                      <a:alpha val="60000"/>
                    </a:schemeClr>
                  </a:glow>
                </a:effectLst>
              </a:rPr>
              <a:t>you are </a:t>
            </a:r>
            <a:r>
              <a:rPr lang="en-US" dirty="0" smtClean="0">
                <a:effectLst>
                  <a:glow rad="101600">
                    <a:schemeClr val="bg1">
                      <a:alpha val="60000"/>
                    </a:schemeClr>
                  </a:glow>
                </a:effectLst>
              </a:rPr>
              <a:t>no longer </a:t>
            </a:r>
            <a:r>
              <a:rPr lang="en-US" dirty="0">
                <a:effectLst>
                  <a:glow rad="101600">
                    <a:schemeClr val="bg1">
                      <a:alpha val="60000"/>
                    </a:schemeClr>
                  </a:glow>
                </a:effectLst>
              </a:rPr>
              <a:t>denying ungodliness and worldly lust – backsliding is present – </a:t>
            </a:r>
            <a:r>
              <a:rPr lang="en-US" i="1" dirty="0">
                <a:effectLst>
                  <a:glow rad="101600">
                    <a:schemeClr val="bg1">
                      <a:alpha val="60000"/>
                    </a:schemeClr>
                  </a:glow>
                </a:effectLst>
              </a:rPr>
              <a:t>Titus </a:t>
            </a:r>
            <a:r>
              <a:rPr lang="en-US" i="1" dirty="0" smtClean="0">
                <a:effectLst>
                  <a:glow rad="101600">
                    <a:schemeClr val="bg1">
                      <a:alpha val="60000"/>
                    </a:schemeClr>
                  </a:glow>
                </a:effectLst>
              </a:rPr>
              <a:t>2:11-15</a:t>
            </a:r>
            <a:endParaRPr lang="en-US" i="1" dirty="0">
              <a:effectLst>
                <a:glow rad="101600">
                  <a:schemeClr val="bg1">
                    <a:alpha val="60000"/>
                  </a:schemeClr>
                </a:glow>
              </a:effectLst>
            </a:endParaRPr>
          </a:p>
          <a:p>
            <a:pPr lvl="0"/>
            <a:r>
              <a:rPr lang="en-US" dirty="0">
                <a:effectLst>
                  <a:glow rad="101600">
                    <a:schemeClr val="bg1">
                      <a:alpha val="60000"/>
                    </a:schemeClr>
                  </a:glow>
                </a:effectLst>
              </a:rPr>
              <a:t>When you are rebellious towards authority – backsliding is present – </a:t>
            </a:r>
            <a:r>
              <a:rPr lang="en-US" i="1" dirty="0">
                <a:effectLst>
                  <a:glow rad="101600">
                    <a:schemeClr val="bg1">
                      <a:alpha val="60000"/>
                    </a:schemeClr>
                  </a:glow>
                </a:effectLst>
              </a:rPr>
              <a:t>Heb. 13:7, 17</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lvl="0"/>
            <a:r>
              <a:rPr lang="en-US" dirty="0">
                <a:effectLst>
                  <a:glow rad="101600">
                    <a:schemeClr val="bg1">
                      <a:alpha val="60000"/>
                    </a:schemeClr>
                  </a:glow>
                </a:effectLst>
              </a:rPr>
              <a:t>When you no longer desire to read the Word of God – backsliding is present – </a:t>
            </a:r>
            <a:r>
              <a:rPr lang="en-US" i="1" dirty="0">
                <a:effectLst>
                  <a:glow rad="101600">
                    <a:schemeClr val="bg1">
                      <a:alpha val="60000"/>
                    </a:schemeClr>
                  </a:glow>
                </a:effectLst>
              </a:rPr>
              <a:t>Ps. </a:t>
            </a:r>
            <a:r>
              <a:rPr lang="en-US" i="1" dirty="0" smtClean="0">
                <a:effectLst>
                  <a:glow rad="101600">
                    <a:schemeClr val="bg1">
                      <a:alpha val="60000"/>
                    </a:schemeClr>
                  </a:glow>
                </a:effectLst>
              </a:rPr>
              <a:t>119</a:t>
            </a:r>
            <a:r>
              <a:rPr lang="en-US" i="1" dirty="0">
                <a:effectLst>
                  <a:glow rad="101600">
                    <a:schemeClr val="bg1">
                      <a:alpha val="60000"/>
                    </a:schemeClr>
                  </a:glow>
                </a:effectLst>
              </a:rPr>
              <a:t> </a:t>
            </a:r>
          </a:p>
          <a:p>
            <a:pPr lvl="0"/>
            <a:r>
              <a:rPr lang="en-US" dirty="0">
                <a:effectLst>
                  <a:glow rad="101600">
                    <a:schemeClr val="bg1">
                      <a:alpha val="60000"/>
                    </a:schemeClr>
                  </a:glow>
                </a:effectLst>
              </a:rPr>
              <a:t>When you are no longer concerned about the salvation of the lost – backsliding is present </a:t>
            </a:r>
            <a:r>
              <a:rPr lang="en-US" dirty="0" smtClean="0">
                <a:effectLst>
                  <a:glow rad="101600">
                    <a:schemeClr val="bg1">
                      <a:alpha val="60000"/>
                    </a:schemeClr>
                  </a:glow>
                </a:effectLst>
              </a:rPr>
              <a:t>–     </a:t>
            </a:r>
            <a:r>
              <a:rPr lang="en-US" i="1" dirty="0">
                <a:effectLst>
                  <a:glow rad="101600">
                    <a:schemeClr val="bg1">
                      <a:alpha val="60000"/>
                    </a:schemeClr>
                  </a:glow>
                </a:effectLst>
              </a:rPr>
              <a:t>Prov. </a:t>
            </a:r>
            <a:r>
              <a:rPr lang="en-US" i="1" dirty="0" smtClean="0">
                <a:effectLst>
                  <a:glow rad="101600">
                    <a:schemeClr val="bg1">
                      <a:alpha val="60000"/>
                    </a:schemeClr>
                  </a:glow>
                </a:effectLst>
              </a:rPr>
              <a:t>11:30</a:t>
            </a:r>
          </a:p>
          <a:p>
            <a:pPr lvl="0"/>
            <a:r>
              <a:rPr lang="en-US" dirty="0" smtClean="0">
                <a:effectLst>
                  <a:glow rad="101600">
                    <a:schemeClr val="bg1">
                      <a:alpha val="60000"/>
                    </a:schemeClr>
                  </a:glow>
                </a:effectLst>
              </a:rPr>
              <a:t>When </a:t>
            </a:r>
            <a:r>
              <a:rPr lang="en-US" dirty="0">
                <a:effectLst>
                  <a:glow rad="101600">
                    <a:schemeClr val="bg1">
                      <a:alpha val="60000"/>
                    </a:schemeClr>
                  </a:glow>
                </a:effectLst>
              </a:rPr>
              <a:t>you are willing to compromise </a:t>
            </a:r>
            <a:r>
              <a:rPr lang="en-US" dirty="0" smtClean="0">
                <a:effectLst>
                  <a:glow rad="101600">
                    <a:schemeClr val="bg1">
                      <a:alpha val="60000"/>
                    </a:schemeClr>
                  </a:glow>
                </a:effectLst>
              </a:rPr>
              <a:t>Biblical </a:t>
            </a:r>
            <a:r>
              <a:rPr lang="en-US" dirty="0">
                <a:effectLst>
                  <a:glow rad="101600">
                    <a:schemeClr val="bg1">
                      <a:alpha val="60000"/>
                    </a:schemeClr>
                  </a:glow>
                </a:effectLst>
              </a:rPr>
              <a:t>truth and </a:t>
            </a:r>
            <a:r>
              <a:rPr lang="en-US" dirty="0" smtClean="0">
                <a:effectLst>
                  <a:glow rad="101600">
                    <a:schemeClr val="bg1">
                      <a:alpha val="60000"/>
                    </a:schemeClr>
                  </a:glow>
                </a:effectLst>
              </a:rPr>
              <a:t>for </a:t>
            </a:r>
            <a:r>
              <a:rPr lang="en-US" dirty="0">
                <a:effectLst>
                  <a:glow rad="101600">
                    <a:schemeClr val="bg1">
                      <a:alpha val="60000"/>
                    </a:schemeClr>
                  </a:glow>
                </a:effectLst>
              </a:rPr>
              <a:t>personal gain – backsliding is present – </a:t>
            </a:r>
            <a:r>
              <a:rPr lang="en-US" dirty="0" smtClean="0">
                <a:effectLst>
                  <a:glow rad="101600">
                    <a:schemeClr val="bg1">
                      <a:alpha val="60000"/>
                    </a:schemeClr>
                  </a:glow>
                </a:effectLst>
              </a:rPr>
              <a:t>        </a:t>
            </a:r>
            <a:r>
              <a:rPr lang="en-US" i="1" dirty="0" smtClean="0">
                <a:effectLst>
                  <a:glow rad="101600">
                    <a:schemeClr val="bg1">
                      <a:alpha val="60000"/>
                    </a:schemeClr>
                  </a:glow>
                </a:effectLst>
              </a:rPr>
              <a:t>I </a:t>
            </a:r>
            <a:r>
              <a:rPr lang="en-US" i="1" dirty="0">
                <a:effectLst>
                  <a:glow rad="101600">
                    <a:schemeClr val="bg1">
                      <a:alpha val="60000"/>
                    </a:schemeClr>
                  </a:glow>
                </a:effectLst>
              </a:rPr>
              <a:t>Kings </a:t>
            </a:r>
            <a:r>
              <a:rPr lang="en-US" i="1" dirty="0" smtClean="0">
                <a:effectLst>
                  <a:glow rad="101600">
                    <a:schemeClr val="bg1">
                      <a:alpha val="60000"/>
                    </a:schemeClr>
                  </a:glow>
                </a:effectLst>
              </a:rPr>
              <a:t>11:1-8</a:t>
            </a:r>
            <a:r>
              <a:rPr lang="en-US" i="1" dirty="0">
                <a:effectLst>
                  <a:glow rad="101600">
                    <a:schemeClr val="bg1">
                      <a:alpha val="60000"/>
                    </a:schemeClr>
                  </a:glow>
                </a:effectLst>
              </a:rPr>
              <a:t> </a:t>
            </a:r>
          </a:p>
          <a:p>
            <a:pPr lvl="0"/>
            <a:r>
              <a:rPr lang="en-US" dirty="0">
                <a:effectLst>
                  <a:glow rad="101600">
                    <a:schemeClr val="bg1">
                      <a:alpha val="60000"/>
                    </a:schemeClr>
                  </a:glow>
                </a:effectLst>
              </a:rPr>
              <a:t>When you are no longer concerned over </a:t>
            </a:r>
            <a:r>
              <a:rPr lang="en-US" dirty="0" smtClean="0">
                <a:effectLst>
                  <a:glow rad="101600">
                    <a:schemeClr val="bg1">
                      <a:alpha val="60000"/>
                    </a:schemeClr>
                  </a:glow>
                </a:effectLst>
              </a:rPr>
              <a:t>your </a:t>
            </a:r>
            <a:r>
              <a:rPr lang="en-US" dirty="0">
                <a:effectLst>
                  <a:glow rad="101600">
                    <a:schemeClr val="bg1">
                      <a:alpha val="60000"/>
                    </a:schemeClr>
                  </a:glow>
                </a:effectLst>
              </a:rPr>
              <a:t>own spiritual condition – backsliding is present – </a:t>
            </a:r>
            <a:r>
              <a:rPr lang="en-US" dirty="0" smtClean="0">
                <a:effectLst>
                  <a:glow rad="101600">
                    <a:schemeClr val="bg1">
                      <a:alpha val="60000"/>
                    </a:schemeClr>
                  </a:glow>
                </a:effectLst>
              </a:rPr>
              <a:t>         </a:t>
            </a:r>
            <a:r>
              <a:rPr lang="en-US" i="1" dirty="0" smtClean="0">
                <a:effectLst>
                  <a:glow rad="101600">
                    <a:schemeClr val="bg1">
                      <a:alpha val="60000"/>
                    </a:schemeClr>
                  </a:glow>
                </a:effectLst>
              </a:rPr>
              <a:t>Rev</a:t>
            </a:r>
            <a:r>
              <a:rPr lang="en-US" i="1" dirty="0">
                <a:effectLst>
                  <a:glow rad="101600">
                    <a:schemeClr val="bg1">
                      <a:alpha val="60000"/>
                    </a:schemeClr>
                  </a:glow>
                </a:effectLst>
              </a:rPr>
              <a:t>. </a:t>
            </a:r>
            <a:r>
              <a:rPr lang="en-US" i="1" dirty="0" smtClean="0">
                <a:effectLst>
                  <a:glow rad="101600">
                    <a:schemeClr val="bg1">
                      <a:alpha val="60000"/>
                    </a:schemeClr>
                  </a:glow>
                </a:effectLst>
              </a:rPr>
              <a:t>3:14-20</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Jer. 2:19 “Thine own wickedness shall correct thee, and thy backslidings shall reprove thee: know therefore and see that it is an evil thing and bitter, that thou hast forsaken the LORD thy God, and that my fear is not in thee, saith the Lord GOD of hosts.”  </a:t>
            </a:r>
          </a:p>
          <a:p>
            <a:pPr>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Jer. 14:7 “O LORD, though our iniquities testify against us, do thou it for thy name's sake: for our backslidings are many; we have sinned against thee.” </a:t>
            </a:r>
          </a:p>
          <a:p>
            <a:pPr>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Jer. 3:22 “Return, ye backsliding children, and I will heal your backslidings. Behold, we come unto thee; for thou art the LORD our God.”</a:t>
            </a:r>
          </a:p>
        </p:txBody>
      </p:sp>
      <p:pic>
        <p:nvPicPr>
          <p:cNvPr id="5" name="Picture 2"/>
          <p:cNvPicPr>
            <a:picLocks noChangeAspect="1" noChangeArrowheads="1"/>
          </p:cNvPicPr>
          <p:nvPr/>
        </p:nvPicPr>
        <p:blipFill>
          <a:blip r:embed="rId3" cstate="print">
            <a:lum contrast="-10000"/>
          </a:blip>
          <a:srcRect/>
          <a:stretch>
            <a:fillRect/>
          </a:stretch>
        </p:blipFill>
        <p:spPr bwMode="auto">
          <a:xfrm>
            <a:off x="15423" y="0"/>
            <a:ext cx="9128577"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9753600" cy="800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cstate="print">
            <a:lum bright="-10000"/>
          </a:blip>
          <a:srcRect/>
          <a:stretch>
            <a:fillRect/>
          </a:stretch>
        </p:blipFill>
        <p:spPr bwMode="auto">
          <a:xfrm>
            <a:off x="457200" y="457200"/>
            <a:ext cx="8051800" cy="6038850"/>
          </a:xfrm>
          <a:prstGeom prst="rect">
            <a:avLst/>
          </a:prstGeom>
          <a:ln>
            <a:noFill/>
          </a:ln>
          <a:effectLst>
            <a:softEdge rad="112500"/>
          </a:effectLst>
        </p:spPr>
      </p:pic>
      <p:sp>
        <p:nvSpPr>
          <p:cNvPr id="4" name="Rectangle 3"/>
          <p:cNvSpPr/>
          <p:nvPr/>
        </p:nvSpPr>
        <p:spPr>
          <a:xfrm>
            <a:off x="1828800" y="685801"/>
            <a:ext cx="5181600" cy="2062103"/>
          </a:xfrm>
          <a:prstGeom prst="rect">
            <a:avLst/>
          </a:prstGeom>
        </p:spPr>
        <p:txBody>
          <a:bodyPr wrap="square">
            <a:spAutoFit/>
          </a:bodyPr>
          <a:lstStyle/>
          <a:p>
            <a:pPr algn="ctr"/>
            <a:r>
              <a:rPr lang="en-US" sz="3200" i="1" dirty="0" smtClean="0">
                <a:effectLst>
                  <a:glow rad="101600">
                    <a:schemeClr val="bg1">
                      <a:alpha val="60000"/>
                    </a:schemeClr>
                  </a:glow>
                </a:effectLst>
              </a:rPr>
              <a:t>“Restore unto me the joy of thy salvation; and uphold me with thy free spirit.” </a:t>
            </a:r>
          </a:p>
          <a:p>
            <a:pPr algn="ctr"/>
            <a:r>
              <a:rPr lang="en-US" sz="3200" i="1" dirty="0" smtClean="0">
                <a:effectLst>
                  <a:glow rad="101600">
                    <a:schemeClr val="bg1">
                      <a:alpha val="60000"/>
                    </a:schemeClr>
                  </a:glow>
                </a:effectLst>
              </a:rPr>
              <a:t>(Ps. 51:12)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0"/>
            <a:ext cx="9601200" cy="7010400"/>
          </a:xfrm>
          <a:prstGeom prst="rect">
            <a:avLst/>
          </a:prstGeom>
          <a:noFill/>
          <a:ln w="9525">
            <a:noFill/>
            <a:miter lim="800000"/>
            <a:headEnd/>
            <a:tailEnd/>
          </a:ln>
        </p:spPr>
      </p:pic>
      <p:sp>
        <p:nvSpPr>
          <p:cNvPr id="3" name="Rectangle 2"/>
          <p:cNvSpPr/>
          <p:nvPr/>
        </p:nvSpPr>
        <p:spPr>
          <a:xfrm>
            <a:off x="228600" y="152400"/>
            <a:ext cx="8686800" cy="2062103"/>
          </a:xfrm>
          <a:prstGeom prst="rect">
            <a:avLst/>
          </a:prstGeom>
        </p:spPr>
        <p:txBody>
          <a:bodyPr wrap="square">
            <a:spAutoFit/>
          </a:bodyPr>
          <a:lstStyle/>
          <a:p>
            <a:r>
              <a:rPr lang="en-US" sz="3200" i="1" dirty="0" smtClean="0">
                <a:solidFill>
                  <a:schemeClr val="bg1"/>
                </a:solidFill>
              </a:rPr>
              <a:t>“But let all those that put their trust in thee rejoice: let them ever shout for joy, because thou defendest them: let them also that love thy name be joyful in thee.” Ps. 5:11 </a:t>
            </a:r>
            <a:endParaRPr lang="en-US" sz="3200" i="1" dirty="0">
              <a:solidFill>
                <a:schemeClr val="bg1"/>
              </a:solidFill>
            </a:endParaRPr>
          </a:p>
        </p:txBody>
      </p:sp>
      <p:sp>
        <p:nvSpPr>
          <p:cNvPr id="4" name="Rectangle 3"/>
          <p:cNvSpPr/>
          <p:nvPr/>
        </p:nvSpPr>
        <p:spPr>
          <a:xfrm>
            <a:off x="4267200" y="2286000"/>
            <a:ext cx="4724400" cy="2554545"/>
          </a:xfrm>
          <a:prstGeom prst="rect">
            <a:avLst/>
          </a:prstGeom>
        </p:spPr>
        <p:txBody>
          <a:bodyPr wrap="square">
            <a:spAutoFit/>
          </a:bodyPr>
          <a:lstStyle/>
          <a:p>
            <a:r>
              <a:rPr lang="en-US" sz="3200" i="1" dirty="0" smtClean="0">
                <a:solidFill>
                  <a:schemeClr val="bg1"/>
                </a:solidFill>
              </a:rPr>
              <a:t>“For whatsoever is born of God overcometh the world: and this is the victory that overcometh the world, even our faith.” I John 5:4 </a:t>
            </a:r>
            <a:endParaRPr lang="en-US" sz="32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gapefreetractministry.com/wp-content/uploads/2013/05/carnalchristiaqnbogusimage1.jpg"/>
          <p:cNvPicPr>
            <a:picLocks noChangeAspect="1" noChangeArrowheads="1"/>
          </p:cNvPicPr>
          <p:nvPr/>
        </p:nvPicPr>
        <p:blipFill>
          <a:blip r:embed="rId2" cstate="print"/>
          <a:srcRect/>
          <a:stretch>
            <a:fillRect/>
          </a:stretch>
        </p:blipFill>
        <p:spPr bwMode="auto">
          <a:xfrm>
            <a:off x="0" y="685800"/>
            <a:ext cx="9206203" cy="563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4953000" cy="6629400"/>
          </a:xfrm>
        </p:spPr>
        <p:txBody>
          <a:bodyPr/>
          <a:lstStyle/>
          <a:p>
            <a:r>
              <a:rPr lang="en-US" sz="3600" i="1" dirty="0" smtClean="0">
                <a:effectLst>
                  <a:glow rad="101600">
                    <a:schemeClr val="bg1">
                      <a:alpha val="60000"/>
                    </a:schemeClr>
                  </a:glow>
                </a:effectLst>
              </a:rPr>
              <a:t>Prov. 14:14 “The backslider in heart shall be filled with his own ways.”</a:t>
            </a:r>
          </a:p>
          <a:p>
            <a:r>
              <a:rPr lang="en-US" i="1" dirty="0" smtClean="0">
                <a:effectLst>
                  <a:glow rad="101600">
                    <a:schemeClr val="bg1">
                      <a:alpha val="60000"/>
                    </a:schemeClr>
                  </a:glow>
                </a:effectLst>
              </a:rPr>
              <a:t>Jer. 3:22 “Return, ye backsliding children, and I will heal your backslidings. Behold, we come unto thee; for thou art the LORD our God.” </a:t>
            </a:r>
          </a:p>
        </p:txBody>
      </p:sp>
      <p:pic>
        <p:nvPicPr>
          <p:cNvPr id="3075" name="Picture 3"/>
          <p:cNvPicPr>
            <a:picLocks noChangeAspect="1" noChangeArrowheads="1"/>
          </p:cNvPicPr>
          <p:nvPr/>
        </p:nvPicPr>
        <p:blipFill>
          <a:blip r:embed="rId3" cstate="print"/>
          <a:srcRect/>
          <a:stretch>
            <a:fillRect/>
          </a:stretch>
        </p:blipFill>
        <p:spPr bwMode="auto">
          <a:xfrm rot="21214474">
            <a:off x="5113225" y="3394874"/>
            <a:ext cx="3647758" cy="306820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rot="410153">
            <a:off x="5334000" y="381000"/>
            <a:ext cx="3091322"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to="" calcmode="lin" valueType="num">
                                      <p:cBhvr>
                                        <p:cTn id="11"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102108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cstate="print">
            <a:lum contrast="40000"/>
          </a:blip>
          <a:srcRect/>
          <a:stretch>
            <a:fillRect/>
          </a:stretch>
        </p:blipFill>
        <p:spPr bwMode="auto">
          <a:xfrm>
            <a:off x="5972175" y="4114800"/>
            <a:ext cx="3171825" cy="2171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p:cNvPicPr>
            <a:picLocks noChangeAspect="1" noChangeArrowheads="1"/>
          </p:cNvPicPr>
          <p:nvPr/>
        </p:nvPicPr>
        <p:blipFill>
          <a:blip r:embed="rId4" cstate="print"/>
          <a:srcRect l="10000" t="26000" r="14000" b="16000"/>
          <a:stretch>
            <a:fillRect/>
          </a:stretch>
        </p:blipFill>
        <p:spPr bwMode="auto">
          <a:xfrm>
            <a:off x="3505200" y="4648200"/>
            <a:ext cx="2159876" cy="1098884"/>
          </a:xfrm>
          <a:prstGeom prst="rect">
            <a:avLst/>
          </a:prstGeom>
          <a:ln>
            <a:noFill/>
          </a:ln>
          <a:effectLst>
            <a:softEdge rad="112500"/>
          </a:effectLst>
        </p:spPr>
      </p:pic>
      <p:pic>
        <p:nvPicPr>
          <p:cNvPr id="1030" name="Picture 6" descr="C:\Users\Ptr. Daniel White\Desktop\Bible pictures\faces\Confusedman.jpg"/>
          <p:cNvPicPr>
            <a:picLocks noChangeAspect="1" noChangeArrowheads="1"/>
          </p:cNvPicPr>
          <p:nvPr/>
        </p:nvPicPr>
        <p:blipFill>
          <a:blip r:embed="rId5" cstate="print"/>
          <a:srcRect l="10526" b="67"/>
          <a:stretch>
            <a:fillRect/>
          </a:stretch>
        </p:blipFill>
        <p:spPr bwMode="auto">
          <a:xfrm>
            <a:off x="3276600" y="4419600"/>
            <a:ext cx="2667000" cy="1905000"/>
          </a:xfrm>
          <a:prstGeom prst="rect">
            <a:avLst/>
          </a:prstGeom>
          <a:ln>
            <a:noFill/>
          </a:ln>
          <a:effectLst>
            <a:softEdge rad="112500"/>
          </a:effectLst>
        </p:spPr>
      </p:pic>
      <p:pic>
        <p:nvPicPr>
          <p:cNvPr id="1031" name="Picture 7"/>
          <p:cNvPicPr>
            <a:picLocks noChangeAspect="1" noChangeArrowheads="1"/>
          </p:cNvPicPr>
          <p:nvPr/>
        </p:nvPicPr>
        <p:blipFill>
          <a:blip r:embed="rId6" cstate="print"/>
          <a:srcRect/>
          <a:stretch>
            <a:fillRect/>
          </a:stretch>
        </p:blipFill>
        <p:spPr bwMode="auto">
          <a:xfrm>
            <a:off x="0" y="4191000"/>
            <a:ext cx="3254824"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3" name="Picture 9" descr="C:\Users\Ptr. Daniel White\Desktop\Bible pictures\Satan-Devil and demons\satans_estrangement_from_god.jpg"/>
          <p:cNvPicPr>
            <a:picLocks noChangeAspect="1" noChangeArrowheads="1"/>
          </p:cNvPicPr>
          <p:nvPr/>
        </p:nvPicPr>
        <p:blipFill>
          <a:blip r:embed="rId7" cstate="print"/>
          <a:srcRect/>
          <a:stretch>
            <a:fillRect/>
          </a:stretch>
        </p:blipFill>
        <p:spPr bwMode="auto">
          <a:xfrm>
            <a:off x="0" y="1295400"/>
            <a:ext cx="2057400" cy="2639736"/>
          </a:xfrm>
          <a:prstGeom prst="ellipse">
            <a:avLst/>
          </a:prstGeom>
          <a:ln>
            <a:noFill/>
          </a:ln>
          <a:effectLst>
            <a:softEdge rad="112500"/>
          </a:effectLst>
        </p:spPr>
      </p:pic>
      <p:pic>
        <p:nvPicPr>
          <p:cNvPr id="1034" name="Picture 10"/>
          <p:cNvPicPr>
            <a:picLocks noChangeAspect="1" noChangeArrowheads="1"/>
          </p:cNvPicPr>
          <p:nvPr/>
        </p:nvPicPr>
        <p:blipFill>
          <a:blip r:embed="rId8" cstate="print"/>
          <a:srcRect/>
          <a:stretch>
            <a:fillRect/>
          </a:stretch>
        </p:blipFill>
        <p:spPr bwMode="auto">
          <a:xfrm>
            <a:off x="7086600" y="1905000"/>
            <a:ext cx="2200275" cy="1600200"/>
          </a:xfrm>
          <a:prstGeom prst="rect">
            <a:avLst/>
          </a:prstGeom>
          <a:ln>
            <a:noFill/>
          </a:ln>
          <a:effectLst>
            <a:softEdge rad="112500"/>
          </a:effectLst>
        </p:spPr>
      </p:pic>
      <p:sp>
        <p:nvSpPr>
          <p:cNvPr id="11" name="Content Placeholder 10"/>
          <p:cNvSpPr>
            <a:spLocks noGrp="1"/>
          </p:cNvSpPr>
          <p:nvPr>
            <p:ph idx="1"/>
          </p:nvPr>
        </p:nvSpPr>
        <p:spPr>
          <a:xfrm>
            <a:off x="3048000" y="0"/>
            <a:ext cx="3962400" cy="2666999"/>
          </a:xfrm>
        </p:spPr>
        <p:txBody>
          <a:bodyPr/>
          <a:lstStyle/>
          <a:p>
            <a:r>
              <a:rPr lang="en-US" i="1" dirty="0" smtClean="0">
                <a:solidFill>
                  <a:srgbClr val="FFFF00"/>
                </a:solidFill>
              </a:rPr>
              <a:t>Love of self</a:t>
            </a:r>
          </a:p>
          <a:p>
            <a:r>
              <a:rPr lang="en-US" i="1" dirty="0" smtClean="0">
                <a:solidFill>
                  <a:srgbClr val="FFFF00"/>
                </a:solidFill>
              </a:rPr>
              <a:t>Love of pleasure</a:t>
            </a:r>
          </a:p>
          <a:p>
            <a:r>
              <a:rPr lang="en-US" i="1" dirty="0" smtClean="0">
                <a:solidFill>
                  <a:srgbClr val="FFFF00"/>
                </a:solidFill>
              </a:rPr>
              <a:t>Love of money</a:t>
            </a:r>
          </a:p>
          <a:p>
            <a:r>
              <a:rPr lang="en-US" i="1" dirty="0" smtClean="0">
                <a:solidFill>
                  <a:srgbClr val="FFFF00"/>
                </a:solidFill>
              </a:rPr>
              <a:t>Love of this world</a:t>
            </a:r>
            <a:endParaRPr lang="en-US" i="1" dirty="0">
              <a:solidFill>
                <a:srgbClr val="FFFF00"/>
              </a:solidFill>
            </a:endParaRPr>
          </a:p>
        </p:txBody>
      </p:sp>
      <p:pic>
        <p:nvPicPr>
          <p:cNvPr id="1026" name="Picture 2"/>
          <p:cNvPicPr>
            <a:picLocks noChangeAspect="1" noChangeArrowheads="1"/>
          </p:cNvPicPr>
          <p:nvPr/>
        </p:nvPicPr>
        <p:blipFill>
          <a:blip r:embed="rId9" cstate="print">
            <a:lum bright="-10000" contrast="40000"/>
          </a:blip>
          <a:srcRect/>
          <a:stretch>
            <a:fillRect/>
          </a:stretch>
        </p:blipFill>
        <p:spPr bwMode="auto">
          <a:xfrm>
            <a:off x="2286000" y="-457200"/>
            <a:ext cx="4689231" cy="3581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4817" name="Rectangle 1"/>
          <p:cNvSpPr>
            <a:spLocks noChangeArrowheads="1"/>
          </p:cNvSpPr>
          <p:nvPr/>
        </p:nvSpPr>
        <p:spPr bwMode="auto">
          <a:xfrm>
            <a:off x="0" y="3045953"/>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“Love not the world”</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10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10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026"/>
                                        </p:tgtEl>
                                      </p:cBhvr>
                                    </p:animEffect>
                                    <p:set>
                                      <p:cBhvr>
                                        <p:cTn id="37" dur="1" fill="hold">
                                          <p:stCondLst>
                                            <p:cond delay="1999"/>
                                          </p:stCondLst>
                                        </p:cTn>
                                        <p:tgtEl>
                                          <p:spTgt spid="10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p:cTn id="49"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1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 calcmode="lin" valueType="num">
                                      <p:cBhvr>
                                        <p:cTn id="56"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1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 calcmode="lin" valueType="num">
                                      <p:cBhvr>
                                        <p:cTn id="63"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effectLst>
                  <a:glow rad="101600">
                    <a:schemeClr val="bg1">
                      <a:alpha val="60000"/>
                    </a:schemeClr>
                  </a:glow>
                </a:effectLst>
              </a:rPr>
              <a:t>Jer. 3:6  “Hast thou seen that which backsliding Israel hath done? she is gone up upon every high mountain and under every green tree, and there hath played the harlot.”</a:t>
            </a:r>
          </a:p>
          <a:p>
            <a:r>
              <a:rPr lang="en-US" i="1" dirty="0" smtClean="0">
                <a:effectLst>
                  <a:glow rad="101600">
                    <a:schemeClr val="bg1">
                      <a:alpha val="60000"/>
                    </a:schemeClr>
                  </a:glow>
                </a:effectLst>
              </a:rPr>
              <a:t>Jer. 3:11 “And the LORD said unto me, backsliding Israel hath justified herself.”</a:t>
            </a:r>
          </a:p>
          <a:p>
            <a:r>
              <a:rPr lang="en-US" i="1" dirty="0" smtClean="0">
                <a:effectLst>
                  <a:glow rad="101600">
                    <a:schemeClr val="bg1">
                      <a:alpha val="60000"/>
                    </a:schemeClr>
                  </a:glow>
                </a:effectLst>
              </a:rPr>
              <a:t> Jer</a:t>
            </a:r>
            <a:r>
              <a:rPr lang="en-US" i="1" dirty="0">
                <a:effectLst>
                  <a:glow rad="101600">
                    <a:schemeClr val="bg1">
                      <a:alpha val="60000"/>
                    </a:schemeClr>
                  </a:glow>
                </a:effectLst>
              </a:rPr>
              <a:t>.</a:t>
            </a:r>
            <a:r>
              <a:rPr lang="en-US" i="1" dirty="0" smtClean="0">
                <a:effectLst>
                  <a:glow rad="101600">
                    <a:schemeClr val="bg1">
                      <a:alpha val="60000"/>
                    </a:schemeClr>
                  </a:glow>
                </a:effectLst>
              </a:rPr>
              <a:t>3:12 “Go and proclaim these words toward the north, and say, Return, thou backsliding Israel, saith the LORD; and I will not cause mine anger to fall upon you: for I am merciful, saith the LORD, and I will not keep </a:t>
            </a:r>
            <a:r>
              <a:rPr lang="en-US" i="1" smtClean="0">
                <a:effectLst>
                  <a:glow rad="101600">
                    <a:schemeClr val="bg1">
                      <a:alpha val="60000"/>
                    </a:schemeClr>
                  </a:glow>
                </a:effectLst>
              </a:rPr>
              <a:t>anger forever</a:t>
            </a:r>
            <a:r>
              <a:rPr lang="en-US" i="1" dirty="0" smtClean="0">
                <a:effectLst>
                  <a:glow rad="101600">
                    <a:schemeClr val="bg1">
                      <a:alpha val="60000"/>
                    </a:schemeClr>
                  </a:glow>
                </a:effectLst>
              </a:rPr>
              <a:t>.”</a:t>
            </a:r>
          </a:p>
          <a:p>
            <a:r>
              <a:rPr lang="en-US" i="1" dirty="0" smtClean="0">
                <a:effectLst>
                  <a:glow rad="101600">
                    <a:schemeClr val="bg1">
                      <a:alpha val="60000"/>
                    </a:schemeClr>
                  </a:glow>
                </a:effectLst>
              </a:rPr>
              <a:t> Jer. 3:14 “Turn, O backsliding children, saith the LORD; for I am married unto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i="1" dirty="0" smtClean="0">
                <a:effectLst>
                  <a:glow rad="101600">
                    <a:schemeClr val="bg1">
                      <a:alpha val="60000"/>
                    </a:schemeClr>
                  </a:glow>
                </a:effectLst>
              </a:rPr>
              <a:t> Jer. 7:24 “But they hearkened not, nor inclined their ear, but walked in the counsels and in the imagination of their evil heart, and went backward, and not forward.”</a:t>
            </a:r>
          </a:p>
          <a:p>
            <a:r>
              <a:rPr lang="en-US" i="1" dirty="0" smtClean="0">
                <a:effectLst>
                  <a:glow rad="101600">
                    <a:schemeClr val="bg1">
                      <a:alpha val="60000"/>
                    </a:schemeClr>
                  </a:glow>
                </a:effectLst>
              </a:rPr>
              <a:t>Jer. 8:5 “Why then is this people of Jerusalem slidden back by a perpetual backsliding? </a:t>
            </a:r>
            <a:r>
              <a:rPr lang="en-US" i="1" dirty="0" smtClean="0">
                <a:effectLst>
                  <a:glow rad="101600">
                    <a:schemeClr val="bg1">
                      <a:alpha val="60000"/>
                    </a:schemeClr>
                  </a:glow>
                </a:effectLst>
              </a:rPr>
              <a:t>They </a:t>
            </a:r>
            <a:r>
              <a:rPr lang="en-US" i="1" dirty="0" smtClean="0">
                <a:effectLst>
                  <a:glow rad="101600">
                    <a:schemeClr val="bg1">
                      <a:alpha val="60000"/>
                    </a:schemeClr>
                  </a:glow>
                </a:effectLst>
              </a:rPr>
              <a:t>hold fast deceit, they refuse to return.”</a:t>
            </a:r>
          </a:p>
          <a:p>
            <a:r>
              <a:rPr lang="en-US" i="1" dirty="0" smtClean="0">
                <a:effectLst>
                  <a:glow rad="101600">
                    <a:schemeClr val="bg1">
                      <a:alpha val="60000"/>
                    </a:schemeClr>
                  </a:glow>
                </a:effectLst>
              </a:rPr>
              <a:t>Jer. 49:4 “O backsliding daughter? that trusted in her treasures.”</a:t>
            </a:r>
          </a:p>
          <a:p>
            <a:r>
              <a:rPr lang="en-US" i="1" dirty="0" smtClean="0">
                <a:effectLst>
                  <a:glow rad="101600">
                    <a:schemeClr val="bg1">
                      <a:alpha val="60000"/>
                    </a:schemeClr>
                  </a:glow>
                </a:effectLst>
              </a:rPr>
              <a:t> Hos. 11:7 “And my people are bent to backsliding from me: though they called them to the most High, none at all would exalt him.” </a:t>
            </a:r>
          </a:p>
          <a:p>
            <a:pPr>
              <a:buNone/>
            </a:pPr>
            <a:endParaRPr lang="en-US" i="1" dirty="0" smtClean="0">
              <a:effectLst>
                <a:glow rad="101600">
                  <a:schemeClr val="bg1">
                    <a:alpha val="60000"/>
                  </a:schemeClr>
                </a:glow>
              </a:effectLst>
            </a:endParaRPr>
          </a:p>
          <a:p>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52400"/>
            <a:ext cx="9144000" cy="2514600"/>
          </a:xfrm>
        </p:spPr>
        <p:txBody>
          <a:bodyPr>
            <a:normAutofit/>
          </a:bodyPr>
          <a:lstStyle/>
          <a:p>
            <a:r>
              <a:rPr lang="en-US" i="1" dirty="0" smtClean="0">
                <a:effectLst>
                  <a:glow rad="101600">
                    <a:schemeClr val="bg1">
                      <a:alpha val="60000"/>
                    </a:schemeClr>
                  </a:glow>
                </a:effectLst>
              </a:rPr>
              <a:t> Zec. 7:11 “But they refused to hearken, and </a:t>
            </a:r>
            <a:r>
              <a:rPr lang="en-US" i="1" u="sng" dirty="0" smtClean="0">
                <a:effectLst>
                  <a:glow rad="101600">
                    <a:schemeClr val="bg1">
                      <a:alpha val="60000"/>
                    </a:schemeClr>
                  </a:glow>
                </a:effectLst>
              </a:rPr>
              <a:t>pulled </a:t>
            </a:r>
            <a:r>
              <a:rPr lang="en-US" i="1" dirty="0" smtClean="0">
                <a:effectLst>
                  <a:glow rad="101600">
                    <a:schemeClr val="bg1">
                      <a:alpha val="60000"/>
                    </a:schemeClr>
                  </a:glow>
                </a:effectLst>
              </a:rPr>
              <a:t>away </a:t>
            </a:r>
            <a:r>
              <a:rPr lang="en-US" i="1" dirty="0" smtClean="0">
                <a:effectLst>
                  <a:glow rad="101600">
                    <a:schemeClr val="bg1">
                      <a:alpha val="60000"/>
                    </a:schemeClr>
                  </a:glow>
                </a:effectLst>
              </a:rPr>
              <a:t>the shoulder, and stopped their ears, that they should not hear.”</a:t>
            </a:r>
          </a:p>
          <a:p>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752600" y="1981200"/>
            <a:ext cx="6096000" cy="4552950"/>
          </a:xfrm>
          <a:prstGeom prst="ellipse">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21034729">
            <a:off x="333185" y="2273217"/>
            <a:ext cx="3307157" cy="43434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print"/>
          <a:srcRect/>
          <a:stretch>
            <a:fillRect/>
          </a:stretch>
        </p:blipFill>
        <p:spPr bwMode="auto">
          <a:xfrm rot="1169116">
            <a:off x="4860614" y="2868708"/>
            <a:ext cx="4457700" cy="2952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i="1" dirty="0">
                <a:effectLst>
                  <a:glow rad="101600">
                    <a:schemeClr val="bg1">
                      <a:alpha val="60000"/>
                    </a:schemeClr>
                  </a:glow>
                </a:effectLst>
              </a:rPr>
              <a:t>E</a:t>
            </a:r>
            <a:r>
              <a:rPr lang="en-US" i="1" dirty="0" smtClean="0">
                <a:effectLst>
                  <a:glow rad="101600">
                    <a:schemeClr val="bg1">
                      <a:alpha val="60000"/>
                    </a:schemeClr>
                  </a:glow>
                </a:effectLst>
              </a:rPr>
              <a:t>vidences </a:t>
            </a:r>
            <a:r>
              <a:rPr lang="en-US" i="1" dirty="0">
                <a:effectLst>
                  <a:glow rad="101600">
                    <a:schemeClr val="bg1">
                      <a:alpha val="60000"/>
                    </a:schemeClr>
                  </a:glow>
                </a:effectLst>
              </a:rPr>
              <a:t>of </a:t>
            </a:r>
            <a:r>
              <a:rPr lang="en-US" i="1" dirty="0" smtClean="0">
                <a:effectLst>
                  <a:glow rad="101600">
                    <a:schemeClr val="bg1">
                      <a:alpha val="60000"/>
                    </a:schemeClr>
                  </a:glow>
                </a:effectLst>
              </a:rPr>
              <a:t>Backsliding</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effectLst>
                  <a:glow rad="101600">
                    <a:schemeClr val="bg1">
                      <a:alpha val="60000"/>
                    </a:schemeClr>
                  </a:glow>
                </a:effectLst>
              </a:rPr>
              <a:t>When your desire for Biblical truth ceases and you become content with your Bible knowledge – backsliding is present – </a:t>
            </a:r>
            <a:r>
              <a:rPr lang="en-US" i="1" dirty="0" smtClean="0">
                <a:effectLst>
                  <a:glow rad="101600">
                    <a:schemeClr val="bg1">
                      <a:alpha val="60000"/>
                    </a:schemeClr>
                  </a:glow>
                </a:effectLst>
              </a:rPr>
              <a:t>II Pet. 3:18</a:t>
            </a:r>
          </a:p>
          <a:p>
            <a:r>
              <a:rPr lang="en-US" dirty="0" smtClean="0">
                <a:effectLst>
                  <a:glow rad="101600">
                    <a:schemeClr val="bg1">
                      <a:alpha val="60000"/>
                    </a:schemeClr>
                  </a:glow>
                </a:effectLst>
              </a:rPr>
              <a:t>When the Biblical knowledge you have is not applied – backsliding is present – </a:t>
            </a:r>
            <a:r>
              <a:rPr lang="en-US" i="1" dirty="0" smtClean="0">
                <a:effectLst>
                  <a:glow rad="101600">
                    <a:schemeClr val="bg1">
                      <a:alpha val="60000"/>
                    </a:schemeClr>
                  </a:glow>
                </a:effectLst>
              </a:rPr>
              <a:t>James 1:22</a:t>
            </a:r>
          </a:p>
          <a:p>
            <a:pPr lvl="0"/>
            <a:r>
              <a:rPr lang="en-US" dirty="0" smtClean="0">
                <a:effectLst>
                  <a:glow rad="101600">
                    <a:schemeClr val="bg1">
                      <a:alpha val="60000"/>
                    </a:schemeClr>
                  </a:glow>
                </a:effectLst>
              </a:rPr>
              <a:t>When prayer is no longer an important and vital part of your Christian life – backsliding is present – </a:t>
            </a:r>
            <a:r>
              <a:rPr lang="en-US" i="1" dirty="0" smtClean="0">
                <a:effectLst>
                  <a:glow rad="101600">
                    <a:schemeClr val="bg1">
                      <a:alpha val="60000"/>
                    </a:schemeClr>
                  </a:glow>
                </a:effectLst>
              </a:rPr>
              <a:t>Eph. 6:18</a:t>
            </a:r>
          </a:p>
          <a:p>
            <a:pPr lvl="0"/>
            <a:r>
              <a:rPr lang="en-US" dirty="0" smtClean="0">
                <a:effectLst>
                  <a:glow rad="101600">
                    <a:schemeClr val="bg1">
                      <a:alpha val="60000"/>
                    </a:schemeClr>
                  </a:glow>
                </a:effectLst>
              </a:rPr>
              <a:t>When </a:t>
            </a:r>
            <a:r>
              <a:rPr lang="en-US" dirty="0">
                <a:effectLst>
                  <a:glow rad="101600">
                    <a:schemeClr val="bg1">
                      <a:alpha val="60000"/>
                    </a:schemeClr>
                  </a:glow>
                </a:effectLst>
              </a:rPr>
              <a:t>sports, recreation, and entertainment are a large and necessary part of your life-style – backsliding is present – </a:t>
            </a:r>
            <a:r>
              <a:rPr lang="en-US" i="1" dirty="0">
                <a:effectLst>
                  <a:glow rad="101600">
                    <a:schemeClr val="bg1">
                      <a:alpha val="60000"/>
                    </a:schemeClr>
                  </a:glow>
                </a:effectLst>
              </a:rPr>
              <a:t>I John 2:15-16</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100" dirty="0">
                <a:effectLst>
                  <a:glow rad="101600">
                    <a:schemeClr val="bg1">
                      <a:alpha val="60000"/>
                    </a:schemeClr>
                  </a:glow>
                </a:effectLst>
              </a:rPr>
              <a:t>When acquiring </a:t>
            </a:r>
            <a:r>
              <a:rPr lang="en-US" sz="3100" dirty="0" smtClean="0">
                <a:effectLst>
                  <a:glow rad="101600">
                    <a:schemeClr val="bg1">
                      <a:alpha val="60000"/>
                    </a:schemeClr>
                  </a:glow>
                </a:effectLst>
              </a:rPr>
              <a:t>money </a:t>
            </a:r>
            <a:r>
              <a:rPr lang="en-US" sz="3100" dirty="0">
                <a:effectLst>
                  <a:glow rad="101600">
                    <a:schemeClr val="bg1">
                      <a:alpha val="60000"/>
                    </a:schemeClr>
                  </a:glow>
                </a:effectLst>
              </a:rPr>
              <a:t>and possessions becomes a dominant part of your thinking – backsliding is present – </a:t>
            </a:r>
            <a:r>
              <a:rPr lang="en-US" sz="3100" i="1" dirty="0">
                <a:effectLst>
                  <a:glow rad="101600">
                    <a:schemeClr val="bg1">
                      <a:alpha val="60000"/>
                    </a:schemeClr>
                  </a:glow>
                </a:effectLst>
              </a:rPr>
              <a:t>Matt. </a:t>
            </a:r>
            <a:r>
              <a:rPr lang="en-US" sz="3100" i="1" dirty="0" smtClean="0">
                <a:effectLst>
                  <a:glow rad="101600">
                    <a:schemeClr val="bg1">
                      <a:alpha val="60000"/>
                    </a:schemeClr>
                  </a:glow>
                </a:effectLst>
              </a:rPr>
              <a:t>6:24</a:t>
            </a:r>
            <a:r>
              <a:rPr lang="en-US" sz="3100" i="1" dirty="0">
                <a:effectLst>
                  <a:glow rad="101600">
                    <a:schemeClr val="bg1">
                      <a:alpha val="60000"/>
                    </a:schemeClr>
                  </a:glow>
                </a:effectLst>
              </a:rPr>
              <a:t> </a:t>
            </a:r>
          </a:p>
          <a:p>
            <a:pPr lvl="0"/>
            <a:r>
              <a:rPr lang="en-US" sz="3100" dirty="0">
                <a:effectLst>
                  <a:glow rad="101600">
                    <a:schemeClr val="bg1">
                      <a:alpha val="60000"/>
                    </a:schemeClr>
                  </a:glow>
                </a:effectLst>
              </a:rPr>
              <a:t>When you can mouth religious </a:t>
            </a:r>
            <a:r>
              <a:rPr lang="en-US" sz="3100" dirty="0" smtClean="0">
                <a:effectLst>
                  <a:glow rad="101600">
                    <a:schemeClr val="bg1">
                      <a:alpha val="60000"/>
                    </a:schemeClr>
                  </a:glow>
                </a:effectLst>
              </a:rPr>
              <a:t>songs without a worshipful heart </a:t>
            </a:r>
            <a:r>
              <a:rPr lang="en-US" sz="3100" dirty="0">
                <a:effectLst>
                  <a:glow rad="101600">
                    <a:schemeClr val="bg1">
                      <a:alpha val="60000"/>
                    </a:schemeClr>
                  </a:glow>
                </a:effectLst>
              </a:rPr>
              <a:t>– backsliding is present – </a:t>
            </a:r>
            <a:r>
              <a:rPr lang="en-US" sz="3100" i="1" dirty="0" smtClean="0">
                <a:effectLst>
                  <a:glow rad="101600">
                    <a:schemeClr val="bg1">
                      <a:alpha val="60000"/>
                    </a:schemeClr>
                  </a:glow>
                </a:effectLst>
              </a:rPr>
              <a:t>Ps</a:t>
            </a:r>
            <a:r>
              <a:rPr lang="en-US" sz="3100" i="1" dirty="0">
                <a:effectLst>
                  <a:glow rad="101600">
                    <a:schemeClr val="bg1">
                      <a:alpha val="60000"/>
                    </a:schemeClr>
                  </a:glow>
                </a:effectLst>
              </a:rPr>
              <a:t>. </a:t>
            </a:r>
            <a:r>
              <a:rPr lang="en-US" sz="3100" i="1" dirty="0" smtClean="0">
                <a:effectLst>
                  <a:glow rad="101600">
                    <a:schemeClr val="bg1">
                      <a:alpha val="60000"/>
                    </a:schemeClr>
                  </a:glow>
                </a:effectLst>
              </a:rPr>
              <a:t>40:1-3</a:t>
            </a:r>
            <a:r>
              <a:rPr lang="en-US" sz="3100" i="1" dirty="0">
                <a:effectLst>
                  <a:glow rad="101600">
                    <a:schemeClr val="bg1">
                      <a:alpha val="60000"/>
                    </a:schemeClr>
                  </a:glow>
                </a:effectLst>
              </a:rPr>
              <a:t> </a:t>
            </a:r>
          </a:p>
          <a:p>
            <a:pPr lvl="0"/>
            <a:r>
              <a:rPr lang="en-US" sz="3100" dirty="0">
                <a:effectLst>
                  <a:glow rad="101600">
                    <a:schemeClr val="bg1">
                      <a:alpha val="60000"/>
                    </a:schemeClr>
                  </a:glow>
                </a:effectLst>
              </a:rPr>
              <a:t>When you can watch degrading </a:t>
            </a:r>
            <a:r>
              <a:rPr lang="en-US" sz="3100" dirty="0" smtClean="0">
                <a:effectLst>
                  <a:glow rad="101600">
                    <a:schemeClr val="bg1">
                      <a:alpha val="60000"/>
                    </a:schemeClr>
                  </a:glow>
                </a:effectLst>
              </a:rPr>
              <a:t>movies </a:t>
            </a:r>
            <a:r>
              <a:rPr lang="en-US" sz="3100" dirty="0">
                <a:effectLst>
                  <a:glow rad="101600">
                    <a:schemeClr val="bg1">
                      <a:alpha val="60000"/>
                    </a:schemeClr>
                  </a:glow>
                </a:effectLst>
              </a:rPr>
              <a:t>and read </a:t>
            </a:r>
            <a:r>
              <a:rPr lang="en-US" sz="3100" dirty="0" smtClean="0">
                <a:effectLst>
                  <a:glow rad="101600">
                    <a:schemeClr val="bg1">
                      <a:alpha val="60000"/>
                    </a:schemeClr>
                  </a:glow>
                </a:effectLst>
              </a:rPr>
              <a:t>  immoral literature </a:t>
            </a:r>
            <a:r>
              <a:rPr lang="en-US" sz="3100" dirty="0">
                <a:effectLst>
                  <a:glow rad="101600">
                    <a:schemeClr val="bg1">
                      <a:alpha val="60000"/>
                    </a:schemeClr>
                  </a:glow>
                </a:effectLst>
              </a:rPr>
              <a:t>– backsliding is present – </a:t>
            </a:r>
            <a:r>
              <a:rPr lang="en-US" sz="3100" i="1" dirty="0">
                <a:effectLst>
                  <a:glow rad="101600">
                    <a:schemeClr val="bg1">
                      <a:alpha val="60000"/>
                    </a:schemeClr>
                  </a:glow>
                </a:effectLst>
              </a:rPr>
              <a:t>Phil. </a:t>
            </a:r>
            <a:r>
              <a:rPr lang="en-US" sz="3100" i="1" dirty="0" smtClean="0">
                <a:effectLst>
                  <a:glow rad="101600">
                    <a:schemeClr val="bg1">
                      <a:alpha val="60000"/>
                    </a:schemeClr>
                  </a:glow>
                </a:effectLst>
              </a:rPr>
              <a:t>4:8</a:t>
            </a:r>
            <a:r>
              <a:rPr lang="en-US" sz="3100" i="1" dirty="0">
                <a:effectLst>
                  <a:glow rad="101600">
                    <a:schemeClr val="bg1">
                      <a:alpha val="60000"/>
                    </a:schemeClr>
                  </a:glow>
                </a:effectLst>
              </a:rPr>
              <a:t> </a:t>
            </a:r>
          </a:p>
          <a:p>
            <a:pPr lvl="0"/>
            <a:r>
              <a:rPr lang="en-US" sz="3100" dirty="0">
                <a:effectLst>
                  <a:glow rad="101600">
                    <a:schemeClr val="bg1">
                      <a:alpha val="60000"/>
                    </a:schemeClr>
                  </a:glow>
                </a:effectLst>
              </a:rPr>
              <a:t>When division among </a:t>
            </a:r>
            <a:r>
              <a:rPr lang="en-US" sz="3100" dirty="0" smtClean="0">
                <a:effectLst>
                  <a:glow rad="101600">
                    <a:schemeClr val="bg1">
                      <a:alpha val="60000"/>
                    </a:schemeClr>
                  </a:glow>
                </a:effectLst>
              </a:rPr>
              <a:t>brothers and sisters </a:t>
            </a:r>
            <a:r>
              <a:rPr lang="en-US" sz="3100" dirty="0">
                <a:effectLst>
                  <a:glow rad="101600">
                    <a:schemeClr val="bg1">
                      <a:alpha val="60000"/>
                    </a:schemeClr>
                  </a:glow>
                </a:effectLst>
              </a:rPr>
              <a:t>in Christ is of little or no concern to you – backsliding is present – </a:t>
            </a:r>
            <a:r>
              <a:rPr lang="en-US" sz="3100" dirty="0" smtClean="0">
                <a:effectLst>
                  <a:glow rad="101600">
                    <a:schemeClr val="bg1">
                      <a:alpha val="60000"/>
                    </a:schemeClr>
                  </a:glow>
                </a:effectLst>
              </a:rPr>
              <a:t> </a:t>
            </a:r>
            <a:r>
              <a:rPr lang="en-US" sz="3100" i="1" dirty="0" smtClean="0">
                <a:effectLst>
                  <a:glow rad="101600">
                    <a:schemeClr val="bg1">
                      <a:alpha val="60000"/>
                    </a:schemeClr>
                  </a:glow>
                </a:effectLst>
              </a:rPr>
              <a:t>Prov</a:t>
            </a:r>
            <a:r>
              <a:rPr lang="en-US" sz="3100" i="1" dirty="0">
                <a:effectLst>
                  <a:glow rad="101600">
                    <a:schemeClr val="bg1">
                      <a:alpha val="60000"/>
                    </a:schemeClr>
                  </a:glow>
                </a:effectLst>
              </a:rPr>
              <a:t>. 6:16-19</a:t>
            </a:r>
          </a:p>
          <a:p>
            <a:pPr lvl="0"/>
            <a:r>
              <a:rPr lang="en-US" sz="3100" dirty="0">
                <a:effectLst>
                  <a:glow rad="101600">
                    <a:schemeClr val="bg1">
                      <a:alpha val="60000"/>
                    </a:schemeClr>
                  </a:glow>
                </a:effectLst>
              </a:rPr>
              <a:t>When the slightest excuse keeps you from being faithful to church – backsliding is present – </a:t>
            </a:r>
            <a:r>
              <a:rPr lang="en-US" sz="3100" i="1" dirty="0" smtClean="0">
                <a:effectLst>
                  <a:glow rad="101600">
                    <a:schemeClr val="bg1">
                      <a:alpha val="60000"/>
                    </a:schemeClr>
                  </a:glow>
                </a:effectLst>
              </a:rPr>
              <a:t>Heb</a:t>
            </a:r>
            <a:r>
              <a:rPr lang="en-US" sz="3100" i="1" dirty="0">
                <a:effectLst>
                  <a:glow rad="101600">
                    <a:schemeClr val="bg1">
                      <a:alpha val="60000"/>
                    </a:schemeClr>
                  </a:glow>
                </a:effectLst>
              </a:rPr>
              <a:t>. 10:24-25</a:t>
            </a:r>
          </a:p>
          <a:p>
            <a:endParaRPr lang="en-US" sz="31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922</Words>
  <Application>Microsoft Office PowerPoint</Application>
  <PresentationFormat>On-screen Show (4:3)</PresentationFormat>
  <Paragraphs>71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Are you Backslidden?</vt:lpstr>
      <vt:lpstr>Slide 2</vt:lpstr>
      <vt:lpstr>Slide 3</vt:lpstr>
      <vt:lpstr>Slide 4</vt:lpstr>
      <vt:lpstr>Slide 5</vt:lpstr>
      <vt:lpstr>Slide 6</vt:lpstr>
      <vt:lpstr>Slide 7</vt:lpstr>
      <vt:lpstr>Evidences of Backsliding</vt:lpstr>
      <vt:lpstr>Slide 9</vt:lpstr>
      <vt:lpstr>Slide 10</vt:lpstr>
      <vt:lpstr>Slide 11</vt:lpstr>
      <vt:lpstr>Slide 12</vt:lpstr>
      <vt:lpstr>Slide 13</vt:lpstr>
      <vt:lpstr>Slide 14</vt:lpstr>
      <vt:lpstr>Slide 15</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Backslidden?</dc:title>
  <dc:creator>Ptr. Daniel White</dc:creator>
  <cp:lastModifiedBy>Pastor Daniel White</cp:lastModifiedBy>
  <cp:revision>23</cp:revision>
  <dcterms:created xsi:type="dcterms:W3CDTF">2010-11-09T17:29:11Z</dcterms:created>
  <dcterms:modified xsi:type="dcterms:W3CDTF">2014-03-03T07:53:45Z</dcterms:modified>
</cp:coreProperties>
</file>