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83" r:id="rId2"/>
    <p:sldId id="258" r:id="rId3"/>
    <p:sldId id="259" r:id="rId4"/>
    <p:sldId id="260" r:id="rId5"/>
    <p:sldId id="261" r:id="rId6"/>
    <p:sldId id="262" r:id="rId7"/>
    <p:sldId id="284" r:id="rId8"/>
    <p:sldId id="263" r:id="rId9"/>
    <p:sldId id="264" r:id="rId10"/>
    <p:sldId id="265" r:id="rId11"/>
    <p:sldId id="266" r:id="rId12"/>
    <p:sldId id="267" r:id="rId13"/>
    <p:sldId id="285" r:id="rId14"/>
    <p:sldId id="286" r:id="rId15"/>
    <p:sldId id="287" r:id="rId16"/>
    <p:sldId id="268" r:id="rId17"/>
    <p:sldId id="269" r:id="rId18"/>
    <p:sldId id="270" r:id="rId19"/>
    <p:sldId id="288" r:id="rId20"/>
    <p:sldId id="271" r:id="rId21"/>
    <p:sldId id="272" r:id="rId22"/>
    <p:sldId id="273" r:id="rId23"/>
    <p:sldId id="274" r:id="rId24"/>
    <p:sldId id="275" r:id="rId25"/>
    <p:sldId id="276" r:id="rId26"/>
    <p:sldId id="277" r:id="rId27"/>
    <p:sldId id="278" r:id="rId28"/>
    <p:sldId id="279" r:id="rId29"/>
    <p:sldId id="280" r:id="rId30"/>
    <p:sldId id="281"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1" d="100"/>
          <a:sy n="111" d="100"/>
        </p:scale>
        <p:origin x="-1602"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7C1937-5CF4-4B6A-92D4-2BA8BC96F5E1}" type="datetimeFigureOut">
              <a:rPr lang="en-US" smtClean="0"/>
              <a:t>1/28/2015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33954A-CF7A-47D9-991F-D5B31821E729}" type="slidenum">
              <a:rPr lang="en-US" smtClean="0"/>
              <a:t>‹#›</a:t>
            </a:fld>
            <a:endParaRPr lang="en-US"/>
          </a:p>
        </p:txBody>
      </p:sp>
    </p:spTree>
    <p:extLst>
      <p:ext uri="{BB962C8B-B14F-4D97-AF65-F5344CB8AC3E}">
        <p14:creationId xmlns:p14="http://schemas.microsoft.com/office/powerpoint/2010/main" val="1691927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7FFFAE-449A-435C-89CA-E65AB9216DE7}"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2C7957-313B-468A-829B-A5A5AF04DFFE}" type="slidenum">
              <a:rPr lang="en-US" smtClean="0"/>
              <a:pPr/>
              <a:t>11</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2C7957-313B-468A-829B-A5A5AF04DFFE}" type="slidenum">
              <a:rPr lang="en-US" smtClean="0"/>
              <a:pPr/>
              <a:t>12</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2C7957-313B-468A-829B-A5A5AF04DFFE}" type="slidenum">
              <a:rPr lang="en-US" smtClean="0"/>
              <a:pPr/>
              <a:t>16</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2C7957-313B-468A-829B-A5A5AF04DFFE}" type="slidenum">
              <a:rPr lang="en-US" smtClean="0"/>
              <a:pPr/>
              <a:t>17</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2C7957-313B-468A-829B-A5A5AF04DFFE}" type="slidenum">
              <a:rPr lang="en-US" smtClean="0"/>
              <a:pPr/>
              <a:t>18</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2C7957-313B-468A-829B-A5A5AF04DFFE}" type="slidenum">
              <a:rPr lang="en-US" smtClean="0"/>
              <a:pPr/>
              <a:t>20</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2C7957-313B-468A-829B-A5A5AF04DFFE}" type="slidenum">
              <a:rPr lang="en-US" smtClean="0"/>
              <a:pPr/>
              <a:t>21</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2C7957-313B-468A-829B-A5A5AF04DFFE}" type="slidenum">
              <a:rPr lang="en-US" smtClean="0"/>
              <a:pPr/>
              <a:t>22</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32C7957-313B-468A-829B-A5A5AF04DFFE}" type="slidenum">
              <a:rPr lang="en-US" smtClean="0"/>
              <a:pPr/>
              <a:t>23</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2C7957-313B-468A-829B-A5A5AF04DFFE}" type="slidenum">
              <a:rPr lang="en-US" smtClean="0"/>
              <a:pPr/>
              <a:t>24</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2C7957-313B-468A-829B-A5A5AF04DFFE}"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32C7957-313B-468A-829B-A5A5AF04DFFE}" type="slidenum">
              <a:rPr lang="en-US" smtClean="0"/>
              <a:pPr/>
              <a:t>25</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2C7957-313B-468A-829B-A5A5AF04DFFE}" type="slidenum">
              <a:rPr lang="en-US" smtClean="0"/>
              <a:pPr/>
              <a:t>26</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32C7957-313B-468A-829B-A5A5AF04DFFE}" type="slidenum">
              <a:rPr lang="en-US" smtClean="0"/>
              <a:pPr/>
              <a:t>27</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32C7957-313B-468A-829B-A5A5AF04DFFE}" type="slidenum">
              <a:rPr lang="en-US" smtClean="0"/>
              <a:pPr/>
              <a:t>28</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32C7957-313B-468A-829B-A5A5AF04DFFE}" type="slidenum">
              <a:rPr lang="en-US" smtClean="0"/>
              <a:pPr/>
              <a:t>29</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32C7957-313B-468A-829B-A5A5AF04DFFE}" type="slidenum">
              <a:rPr lang="en-US" smtClean="0"/>
              <a:pPr/>
              <a:t>30</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2C7957-313B-468A-829B-A5A5AF04DFFE}"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2C7957-313B-468A-829B-A5A5AF04DFFE}"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2C7957-313B-468A-829B-A5A5AF04DFFE}"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2C7957-313B-468A-829B-A5A5AF04DFFE}"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2C7957-313B-468A-829B-A5A5AF04DFFE}" type="slidenum">
              <a:rPr lang="en-US" smtClean="0"/>
              <a:pPr/>
              <a:t>8</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2C7957-313B-468A-829B-A5A5AF04DFFE}" type="slidenum">
              <a:rPr lang="en-US" smtClean="0"/>
              <a:pPr/>
              <a:t>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2C7957-313B-468A-829B-A5A5AF04DFFE}" type="slidenum">
              <a:rPr lang="en-US" smtClean="0"/>
              <a:pPr/>
              <a:t>10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C39E9E3-5676-4497-9EC8-DA76BFC46AF8}" type="datetimeFigureOut">
              <a:rPr lang="en-US" smtClean="0"/>
              <a:t>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6D30DD-BA37-42BF-A337-B82ED08D40D5}" type="slidenum">
              <a:rPr lang="en-US" smtClean="0"/>
              <a:t>‹#›</a:t>
            </a:fld>
            <a:endParaRPr lang="en-US"/>
          </a:p>
        </p:txBody>
      </p:sp>
    </p:spTree>
    <p:extLst>
      <p:ext uri="{BB962C8B-B14F-4D97-AF65-F5344CB8AC3E}">
        <p14:creationId xmlns:p14="http://schemas.microsoft.com/office/powerpoint/2010/main" val="2878709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39E9E3-5676-4497-9EC8-DA76BFC46AF8}" type="datetimeFigureOut">
              <a:rPr lang="en-US" smtClean="0"/>
              <a:t>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6D30DD-BA37-42BF-A337-B82ED08D40D5}" type="slidenum">
              <a:rPr lang="en-US" smtClean="0"/>
              <a:t>‹#›</a:t>
            </a:fld>
            <a:endParaRPr lang="en-US"/>
          </a:p>
        </p:txBody>
      </p:sp>
    </p:spTree>
    <p:extLst>
      <p:ext uri="{BB962C8B-B14F-4D97-AF65-F5344CB8AC3E}">
        <p14:creationId xmlns:p14="http://schemas.microsoft.com/office/powerpoint/2010/main" val="3394480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39E9E3-5676-4497-9EC8-DA76BFC46AF8}" type="datetimeFigureOut">
              <a:rPr lang="en-US" smtClean="0"/>
              <a:t>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6D30DD-BA37-42BF-A337-B82ED08D40D5}" type="slidenum">
              <a:rPr lang="en-US" smtClean="0"/>
              <a:t>‹#›</a:t>
            </a:fld>
            <a:endParaRPr lang="en-US"/>
          </a:p>
        </p:txBody>
      </p:sp>
    </p:spTree>
    <p:extLst>
      <p:ext uri="{BB962C8B-B14F-4D97-AF65-F5344CB8AC3E}">
        <p14:creationId xmlns:p14="http://schemas.microsoft.com/office/powerpoint/2010/main" val="942338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39E9E3-5676-4497-9EC8-DA76BFC46AF8}" type="datetimeFigureOut">
              <a:rPr lang="en-US" smtClean="0"/>
              <a:t>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6D30DD-BA37-42BF-A337-B82ED08D40D5}" type="slidenum">
              <a:rPr lang="en-US" smtClean="0"/>
              <a:t>‹#›</a:t>
            </a:fld>
            <a:endParaRPr lang="en-US"/>
          </a:p>
        </p:txBody>
      </p:sp>
    </p:spTree>
    <p:extLst>
      <p:ext uri="{BB962C8B-B14F-4D97-AF65-F5344CB8AC3E}">
        <p14:creationId xmlns:p14="http://schemas.microsoft.com/office/powerpoint/2010/main" val="504510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C39E9E3-5676-4497-9EC8-DA76BFC46AF8}" type="datetimeFigureOut">
              <a:rPr lang="en-US" smtClean="0"/>
              <a:t>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6D30DD-BA37-42BF-A337-B82ED08D40D5}" type="slidenum">
              <a:rPr lang="en-US" smtClean="0"/>
              <a:t>‹#›</a:t>
            </a:fld>
            <a:endParaRPr lang="en-US"/>
          </a:p>
        </p:txBody>
      </p:sp>
    </p:spTree>
    <p:extLst>
      <p:ext uri="{BB962C8B-B14F-4D97-AF65-F5344CB8AC3E}">
        <p14:creationId xmlns:p14="http://schemas.microsoft.com/office/powerpoint/2010/main" val="1721343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C39E9E3-5676-4497-9EC8-DA76BFC46AF8}" type="datetimeFigureOut">
              <a:rPr lang="en-US" smtClean="0"/>
              <a:t>1/28/2015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6D30DD-BA37-42BF-A337-B82ED08D40D5}" type="slidenum">
              <a:rPr lang="en-US" smtClean="0"/>
              <a:t>‹#›</a:t>
            </a:fld>
            <a:endParaRPr lang="en-US"/>
          </a:p>
        </p:txBody>
      </p:sp>
    </p:spTree>
    <p:extLst>
      <p:ext uri="{BB962C8B-B14F-4D97-AF65-F5344CB8AC3E}">
        <p14:creationId xmlns:p14="http://schemas.microsoft.com/office/powerpoint/2010/main" val="1090632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C39E9E3-5676-4497-9EC8-DA76BFC46AF8}" type="datetimeFigureOut">
              <a:rPr lang="en-US" smtClean="0"/>
              <a:t>1/28/2015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6D30DD-BA37-42BF-A337-B82ED08D40D5}" type="slidenum">
              <a:rPr lang="en-US" smtClean="0"/>
              <a:t>‹#›</a:t>
            </a:fld>
            <a:endParaRPr lang="en-US"/>
          </a:p>
        </p:txBody>
      </p:sp>
    </p:spTree>
    <p:extLst>
      <p:ext uri="{BB962C8B-B14F-4D97-AF65-F5344CB8AC3E}">
        <p14:creationId xmlns:p14="http://schemas.microsoft.com/office/powerpoint/2010/main" val="1453899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C39E9E3-5676-4497-9EC8-DA76BFC46AF8}" type="datetimeFigureOut">
              <a:rPr lang="en-US" smtClean="0"/>
              <a:t>1/28/2015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6D30DD-BA37-42BF-A337-B82ED08D40D5}" type="slidenum">
              <a:rPr lang="en-US" smtClean="0"/>
              <a:t>‹#›</a:t>
            </a:fld>
            <a:endParaRPr lang="en-US"/>
          </a:p>
        </p:txBody>
      </p:sp>
    </p:spTree>
    <p:extLst>
      <p:ext uri="{BB962C8B-B14F-4D97-AF65-F5344CB8AC3E}">
        <p14:creationId xmlns:p14="http://schemas.microsoft.com/office/powerpoint/2010/main" val="3258880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39E9E3-5676-4497-9EC8-DA76BFC46AF8}" type="datetimeFigureOut">
              <a:rPr lang="en-US" smtClean="0"/>
              <a:t>1/28/2015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6D30DD-BA37-42BF-A337-B82ED08D40D5}" type="slidenum">
              <a:rPr lang="en-US" smtClean="0"/>
              <a:t>‹#›</a:t>
            </a:fld>
            <a:endParaRPr lang="en-US"/>
          </a:p>
        </p:txBody>
      </p:sp>
    </p:spTree>
    <p:extLst>
      <p:ext uri="{BB962C8B-B14F-4D97-AF65-F5344CB8AC3E}">
        <p14:creationId xmlns:p14="http://schemas.microsoft.com/office/powerpoint/2010/main" val="110238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39E9E3-5676-4497-9EC8-DA76BFC46AF8}" type="datetimeFigureOut">
              <a:rPr lang="en-US" smtClean="0"/>
              <a:t>1/28/2015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6D30DD-BA37-42BF-A337-B82ED08D40D5}" type="slidenum">
              <a:rPr lang="en-US" smtClean="0"/>
              <a:t>‹#›</a:t>
            </a:fld>
            <a:endParaRPr lang="en-US"/>
          </a:p>
        </p:txBody>
      </p:sp>
    </p:spTree>
    <p:extLst>
      <p:ext uri="{BB962C8B-B14F-4D97-AF65-F5344CB8AC3E}">
        <p14:creationId xmlns:p14="http://schemas.microsoft.com/office/powerpoint/2010/main" val="859827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39E9E3-5676-4497-9EC8-DA76BFC46AF8}" type="datetimeFigureOut">
              <a:rPr lang="en-US" smtClean="0"/>
              <a:t>1/28/2015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6D30DD-BA37-42BF-A337-B82ED08D40D5}" type="slidenum">
              <a:rPr lang="en-US" smtClean="0"/>
              <a:t>‹#›</a:t>
            </a:fld>
            <a:endParaRPr lang="en-US"/>
          </a:p>
        </p:txBody>
      </p:sp>
    </p:spTree>
    <p:extLst>
      <p:ext uri="{BB962C8B-B14F-4D97-AF65-F5344CB8AC3E}">
        <p14:creationId xmlns:p14="http://schemas.microsoft.com/office/powerpoint/2010/main" val="3157593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39E9E3-5676-4497-9EC8-DA76BFC46AF8}" type="datetimeFigureOut">
              <a:rPr lang="en-US" smtClean="0"/>
              <a:t>1/28/2015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6D30DD-BA37-42BF-A337-B82ED08D40D5}" type="slidenum">
              <a:rPr lang="en-US" smtClean="0"/>
              <a:t>‹#›</a:t>
            </a:fld>
            <a:endParaRPr lang="en-US"/>
          </a:p>
        </p:txBody>
      </p:sp>
    </p:spTree>
    <p:extLst>
      <p:ext uri="{BB962C8B-B14F-4D97-AF65-F5344CB8AC3E}">
        <p14:creationId xmlns:p14="http://schemas.microsoft.com/office/powerpoint/2010/main" val="325240239"/>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33.jpe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possessthevision.files.wordpress.com/2008/07/jesus-lammet-og-lc3b8ve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p:txBody>
          <a:bodyPr>
            <a:noAutofit/>
          </a:bodyPr>
          <a:lstStyle/>
          <a:p>
            <a:r>
              <a:rPr lang="en-US" sz="4800" b="1" i="1" dirty="0" smtClean="0">
                <a:solidFill>
                  <a:schemeClr val="bg1"/>
                </a:solidFill>
                <a:latin typeface="Times New Roman" pitchFamily="18" charset="0"/>
                <a:cs typeface="Times New Roman" pitchFamily="18" charset="0"/>
              </a:rPr>
              <a:t>The Revelation </a:t>
            </a:r>
            <a:br>
              <a:rPr lang="en-US" sz="4800" b="1" i="1" dirty="0" smtClean="0">
                <a:solidFill>
                  <a:schemeClr val="bg1"/>
                </a:solidFill>
                <a:latin typeface="Times New Roman" pitchFamily="18" charset="0"/>
                <a:cs typeface="Times New Roman" pitchFamily="18" charset="0"/>
              </a:rPr>
            </a:br>
            <a:r>
              <a:rPr lang="en-US" sz="4800" b="1" i="1" dirty="0" smtClean="0">
                <a:solidFill>
                  <a:schemeClr val="bg1"/>
                </a:solidFill>
                <a:latin typeface="Times New Roman" pitchFamily="18" charset="0"/>
                <a:cs typeface="Times New Roman" pitchFamily="18" charset="0"/>
              </a:rPr>
              <a:t>of Jesus Christ</a:t>
            </a:r>
            <a:endParaRPr lang="en-US" sz="4800" b="1" i="1" dirty="0">
              <a:solidFill>
                <a:schemeClr val="bg1"/>
              </a:solidFill>
              <a:latin typeface="Times New Roman" pitchFamily="18" charset="0"/>
              <a:cs typeface="Times New Roman" pitchFamily="18" charset="0"/>
            </a:endParaRPr>
          </a:p>
        </p:txBody>
      </p:sp>
      <p:sp>
        <p:nvSpPr>
          <p:cNvPr id="3" name="Subtitle 2"/>
          <p:cNvSpPr>
            <a:spLocks noGrp="1"/>
          </p:cNvSpPr>
          <p:nvPr>
            <p:ph type="subTitle" idx="1"/>
          </p:nvPr>
        </p:nvSpPr>
        <p:spPr>
          <a:xfrm>
            <a:off x="1371600" y="4191000"/>
            <a:ext cx="6400800" cy="1447800"/>
          </a:xfrm>
        </p:spPr>
        <p:txBody>
          <a:bodyPr>
            <a:normAutofit/>
          </a:bodyPr>
          <a:lstStyle/>
          <a:p>
            <a:r>
              <a:rPr lang="en-US" sz="4000" b="1" i="1" dirty="0" smtClean="0">
                <a:solidFill>
                  <a:schemeClr val="bg1"/>
                </a:solidFill>
                <a:latin typeface="Times New Roman" pitchFamily="18" charset="0"/>
                <a:cs typeface="Times New Roman" pitchFamily="18" charset="0"/>
              </a:rPr>
              <a:t>A study of the book </a:t>
            </a:r>
          </a:p>
          <a:p>
            <a:r>
              <a:rPr lang="en-US" sz="4000" b="1" i="1" dirty="0" smtClean="0">
                <a:solidFill>
                  <a:schemeClr val="bg1"/>
                </a:solidFill>
                <a:latin typeface="Times New Roman" pitchFamily="18" charset="0"/>
                <a:cs typeface="Times New Roman" pitchFamily="18" charset="0"/>
              </a:rPr>
              <a:t>of Revelation</a:t>
            </a:r>
            <a:endParaRPr lang="en-US" sz="4000" b="1" i="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306628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81000"/>
            <a:ext cx="8229600" cy="1036638"/>
          </a:xfrm>
        </p:spPr>
        <p:txBody>
          <a:bodyPr>
            <a:normAutofit fontScale="90000"/>
          </a:bodyPr>
          <a:lstStyle/>
          <a:p>
            <a:r>
              <a:rPr lang="en-US" b="1" i="1" dirty="0" smtClean="0"/>
              <a:t>The Promises to the </a:t>
            </a:r>
            <a:r>
              <a:rPr lang="en-US" b="1" i="1" dirty="0" err="1" smtClean="0"/>
              <a:t>Overcomers</a:t>
            </a:r>
            <a:r>
              <a:rPr lang="en-US" b="1" i="1" dirty="0" smtClean="0"/>
              <a:t> </a:t>
            </a:r>
            <a:br>
              <a:rPr lang="en-US" b="1" i="1" dirty="0" smtClean="0"/>
            </a:br>
            <a:r>
              <a:rPr lang="en-US" b="1" i="1" dirty="0" smtClean="0"/>
              <a:t>is all about their </a:t>
            </a:r>
            <a:r>
              <a:rPr lang="en-US" dirty="0" smtClean="0"/>
              <a:t/>
            </a:r>
            <a:br>
              <a:rPr lang="en-US" dirty="0" smtClean="0"/>
            </a:br>
            <a:r>
              <a:rPr lang="en-US" i="1" dirty="0" smtClean="0">
                <a:solidFill>
                  <a:srgbClr val="FFC000"/>
                </a:solidFill>
              </a:rPr>
              <a:t>“Eternal Inheritance”</a:t>
            </a:r>
            <a:endParaRPr lang="en-US" i="1" dirty="0">
              <a:solidFill>
                <a:srgbClr val="FFC000"/>
              </a:solidFill>
            </a:endParaRPr>
          </a:p>
        </p:txBody>
      </p:sp>
      <p:sp>
        <p:nvSpPr>
          <p:cNvPr id="6" name="Content Placeholder 5"/>
          <p:cNvSpPr>
            <a:spLocks noGrp="1"/>
          </p:cNvSpPr>
          <p:nvPr>
            <p:ph idx="1"/>
          </p:nvPr>
        </p:nvSpPr>
        <p:spPr>
          <a:xfrm>
            <a:off x="1981200" y="2209800"/>
            <a:ext cx="7010400" cy="3916363"/>
          </a:xfrm>
        </p:spPr>
        <p:txBody>
          <a:bodyPr>
            <a:noAutofit/>
          </a:bodyPr>
          <a:lstStyle/>
          <a:p>
            <a:pPr>
              <a:buNone/>
            </a:pPr>
            <a:r>
              <a:rPr lang="en-US" sz="4000" i="1" dirty="0" smtClean="0"/>
              <a:t>“To an inheritance incorruptible, and undefiled, and that fadeth not away, reserved in heaven for you, who are kept by the power of God through faith unto salvation…”</a:t>
            </a:r>
            <a:endParaRPr lang="en-US" sz="4000" i="1" dirty="0"/>
          </a:p>
        </p:txBody>
      </p:sp>
      <p:pic>
        <p:nvPicPr>
          <p:cNvPr id="6146" name="Picture 2" descr="C:\Users\Ptr. Daniel White\Desktop\Bible pictures\faces\scan0019 (3).jpg"/>
          <p:cNvPicPr>
            <a:picLocks noChangeAspect="1" noChangeArrowheads="1"/>
          </p:cNvPicPr>
          <p:nvPr/>
        </p:nvPicPr>
        <p:blipFill>
          <a:blip r:embed="rId3" cstate="print"/>
          <a:srcRect/>
          <a:stretch>
            <a:fillRect/>
          </a:stretch>
        </p:blipFill>
        <p:spPr bwMode="auto">
          <a:xfrm>
            <a:off x="0" y="762000"/>
            <a:ext cx="2185488" cy="2819400"/>
          </a:xfrm>
          <a:prstGeom prst="rect">
            <a:avLst/>
          </a:prstGeom>
          <a:ln>
            <a:noFill/>
          </a:ln>
          <a:effectLst>
            <a:softEdge rad="112500"/>
          </a:effectLst>
        </p:spPr>
      </p:pic>
      <p:pic>
        <p:nvPicPr>
          <p:cNvPr id="6147" name="Picture 3" descr="C:\Users\Ptr. Daniel White\Desktop\Bible pictures\heaven\novajerusalem1.jpg"/>
          <p:cNvPicPr>
            <a:picLocks noChangeAspect="1" noChangeArrowheads="1"/>
          </p:cNvPicPr>
          <p:nvPr/>
        </p:nvPicPr>
        <p:blipFill>
          <a:blip r:embed="rId4" cstate="print">
            <a:lum bright="-20000"/>
          </a:blip>
          <a:srcRect r="921" b="16672"/>
          <a:stretch>
            <a:fillRect/>
          </a:stretch>
        </p:blipFill>
        <p:spPr bwMode="auto">
          <a:xfrm>
            <a:off x="2133600" y="2057400"/>
            <a:ext cx="6629400" cy="4495800"/>
          </a:xfrm>
          <a:prstGeom prst="rect">
            <a:avLst/>
          </a:prstGeom>
          <a:noFill/>
        </p:spPr>
      </p:pic>
    </p:spTree>
    <p:extLst>
      <p:ext uri="{BB962C8B-B14F-4D97-AF65-F5344CB8AC3E}">
        <p14:creationId xmlns:p14="http://schemas.microsoft.com/office/powerpoint/2010/main" val="206818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to="" calcmode="lin" valueType="num">
                                      <p:cBhvr>
                                        <p:cTn id="7" dur="1" fill="hold"/>
                                        <p:tgtEl>
                                          <p:spTgt spid="614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to="" calcmode="lin" valueType="num">
                                      <p:cBhvr>
                                        <p:cTn id="12" dur="1" fill="hold"/>
                                        <p:tgtEl>
                                          <p:spTgt spid="6">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6147"/>
                                        </p:tgtEl>
                                        <p:attrNameLst>
                                          <p:attrName>style.visibility</p:attrName>
                                        </p:attrNameLst>
                                      </p:cBhvr>
                                      <p:to>
                                        <p:strVal val="visible"/>
                                      </p:to>
                                    </p:set>
                                    <p:anim to="" calcmode="lin" valueType="num">
                                      <p:cBhvr>
                                        <p:cTn id="17" dur="1" fill="hold"/>
                                        <p:tgtEl>
                                          <p:spTgt spid="614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Ptr. Daniel White\Desktop\Bible pictures\faces\scan0004 (3).jpg"/>
          <p:cNvPicPr>
            <a:picLocks noChangeAspect="1" noChangeArrowheads="1"/>
          </p:cNvPicPr>
          <p:nvPr/>
        </p:nvPicPr>
        <p:blipFill>
          <a:blip r:embed="rId3" cstate="print"/>
          <a:srcRect/>
          <a:stretch>
            <a:fillRect/>
          </a:stretch>
        </p:blipFill>
        <p:spPr bwMode="auto">
          <a:xfrm>
            <a:off x="152400" y="152400"/>
            <a:ext cx="2057400" cy="2731042"/>
          </a:xfrm>
          <a:prstGeom prst="rect">
            <a:avLst/>
          </a:prstGeom>
          <a:ln>
            <a:noFill/>
          </a:ln>
          <a:effectLst>
            <a:softEdge rad="112500"/>
          </a:effectLst>
        </p:spPr>
      </p:pic>
      <p:sp>
        <p:nvSpPr>
          <p:cNvPr id="3" name="Title 2"/>
          <p:cNvSpPr>
            <a:spLocks noGrp="1"/>
          </p:cNvSpPr>
          <p:nvPr>
            <p:ph type="title"/>
          </p:nvPr>
        </p:nvSpPr>
        <p:spPr>
          <a:xfrm>
            <a:off x="228600" y="609600"/>
            <a:ext cx="8915400" cy="5791200"/>
          </a:xfrm>
        </p:spPr>
        <p:txBody>
          <a:bodyPr>
            <a:normAutofit/>
          </a:bodyPr>
          <a:lstStyle/>
          <a:p>
            <a:pPr algn="l">
              <a:tabLst>
                <a:tab pos="1149350" algn="l"/>
                <a:tab pos="1828800" algn="l"/>
              </a:tabLst>
            </a:pPr>
            <a:r>
              <a:rPr lang="en-US" i="1" dirty="0" smtClean="0">
                <a:solidFill>
                  <a:srgbClr val="FFC000"/>
                </a:solidFill>
              </a:rPr>
              <a:t>               “For whoever is born of                   </a:t>
            </a:r>
            <a:br>
              <a:rPr lang="en-US" i="1" dirty="0" smtClean="0">
                <a:solidFill>
                  <a:srgbClr val="FFC000"/>
                </a:solidFill>
              </a:rPr>
            </a:br>
            <a:r>
              <a:rPr lang="en-US" i="1" dirty="0">
                <a:solidFill>
                  <a:srgbClr val="FFC000"/>
                </a:solidFill>
              </a:rPr>
              <a:t> </a:t>
            </a:r>
            <a:r>
              <a:rPr lang="en-US" i="1" dirty="0" smtClean="0">
                <a:solidFill>
                  <a:srgbClr val="FFC000"/>
                </a:solidFill>
              </a:rPr>
              <a:t>               God overcometh the world: </a:t>
            </a:r>
            <a:br>
              <a:rPr lang="en-US" i="1" dirty="0" smtClean="0">
                <a:solidFill>
                  <a:srgbClr val="FFC000"/>
                </a:solidFill>
              </a:rPr>
            </a:br>
            <a:r>
              <a:rPr lang="en-US" i="1" dirty="0">
                <a:solidFill>
                  <a:srgbClr val="FFC000"/>
                </a:solidFill>
              </a:rPr>
              <a:t> </a:t>
            </a:r>
            <a:r>
              <a:rPr lang="en-US" i="1" dirty="0" smtClean="0">
                <a:solidFill>
                  <a:srgbClr val="FFC000"/>
                </a:solidFill>
              </a:rPr>
              <a:t>               and this is the victory that overcometh the world, even our faith. Who is he that overcometh the world, but he that believeth that Jesus  is the Son of God?  (I John 5:4-5)</a:t>
            </a:r>
            <a:endParaRPr lang="en-US" i="1" dirty="0">
              <a:solidFill>
                <a:srgbClr val="FFC000"/>
              </a:solidFill>
            </a:endParaRPr>
          </a:p>
        </p:txBody>
      </p:sp>
    </p:spTree>
    <p:extLst>
      <p:ext uri="{BB962C8B-B14F-4D97-AF65-F5344CB8AC3E}">
        <p14:creationId xmlns:p14="http://schemas.microsoft.com/office/powerpoint/2010/main" val="2638533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C:\Users\Ptr. Daniel White\Desktop\Bible pictures\faces\scan0003 (3).jpg"/>
          <p:cNvPicPr>
            <a:picLocks noChangeAspect="1" noChangeArrowheads="1"/>
          </p:cNvPicPr>
          <p:nvPr/>
        </p:nvPicPr>
        <p:blipFill>
          <a:blip r:embed="rId3" cstate="print"/>
          <a:srcRect/>
          <a:stretch>
            <a:fillRect/>
          </a:stretch>
        </p:blipFill>
        <p:spPr bwMode="auto">
          <a:xfrm>
            <a:off x="228600" y="228600"/>
            <a:ext cx="1864895" cy="2362200"/>
          </a:xfrm>
          <a:prstGeom prst="rect">
            <a:avLst/>
          </a:prstGeom>
          <a:ln>
            <a:noFill/>
          </a:ln>
          <a:effectLst>
            <a:softEdge rad="112500"/>
          </a:effectLst>
        </p:spPr>
      </p:pic>
      <p:sp>
        <p:nvSpPr>
          <p:cNvPr id="4" name="Title 3"/>
          <p:cNvSpPr>
            <a:spLocks noGrp="1"/>
          </p:cNvSpPr>
          <p:nvPr>
            <p:ph type="title"/>
          </p:nvPr>
        </p:nvSpPr>
        <p:spPr>
          <a:xfrm>
            <a:off x="152400" y="609600"/>
            <a:ext cx="8991600" cy="6248400"/>
          </a:xfrm>
        </p:spPr>
        <p:txBody>
          <a:bodyPr>
            <a:normAutofit/>
          </a:bodyPr>
          <a:lstStyle/>
          <a:p>
            <a:pPr algn="l"/>
            <a:r>
              <a:rPr lang="en-US" sz="4000" i="1" dirty="0" smtClean="0">
                <a:solidFill>
                  <a:srgbClr val="FFC000"/>
                </a:solidFill>
              </a:rPr>
              <a:t>                  “Whom He called, them He also                      </a:t>
            </a:r>
            <a:br>
              <a:rPr lang="en-US" sz="4000" i="1" dirty="0" smtClean="0">
                <a:solidFill>
                  <a:srgbClr val="FFC000"/>
                </a:solidFill>
              </a:rPr>
            </a:br>
            <a:r>
              <a:rPr lang="en-US" sz="4000" i="1" dirty="0">
                <a:solidFill>
                  <a:srgbClr val="FFC000"/>
                </a:solidFill>
              </a:rPr>
              <a:t> </a:t>
            </a:r>
            <a:r>
              <a:rPr lang="en-US" sz="4000" i="1" dirty="0" smtClean="0">
                <a:solidFill>
                  <a:srgbClr val="FFC000"/>
                </a:solidFill>
              </a:rPr>
              <a:t>                  justified: and whom He   </a:t>
            </a:r>
            <a:br>
              <a:rPr lang="en-US" sz="4000" i="1" dirty="0" smtClean="0">
                <a:solidFill>
                  <a:srgbClr val="FFC000"/>
                </a:solidFill>
              </a:rPr>
            </a:br>
            <a:r>
              <a:rPr lang="en-US" sz="4000" i="1" dirty="0">
                <a:solidFill>
                  <a:srgbClr val="FFC000"/>
                </a:solidFill>
              </a:rPr>
              <a:t> </a:t>
            </a:r>
            <a:r>
              <a:rPr lang="en-US" sz="4000" i="1" dirty="0" smtClean="0">
                <a:solidFill>
                  <a:srgbClr val="FFC000"/>
                </a:solidFill>
              </a:rPr>
              <a:t>                  justified, them He also glorified…Who shall lay any thing to the charge of God’s elect? It is God that justifieth. Who is he that condemneth? It is Christ that died, yea rather, that is risen again, who is even at the right hand of God, who also maketh intercession  for us…”  </a:t>
            </a:r>
            <a:endParaRPr lang="en-US" sz="4000" i="1" dirty="0">
              <a:solidFill>
                <a:srgbClr val="FFC000"/>
              </a:solidFill>
            </a:endParaRPr>
          </a:p>
        </p:txBody>
      </p:sp>
      <p:pic>
        <p:nvPicPr>
          <p:cNvPr id="8196" name="Picture 4" descr="C:\Users\Ptr. Daniel White\Desktop\Bible pictures\Jesus\interceding-1.jpg"/>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pic>
        <p:nvPicPr>
          <p:cNvPr id="3074" name="Picture 2" descr="C:\Users\Ptr. Daniel White\Desktop\Bible pictures\Jesus\scan0019.jpg"/>
          <p:cNvPicPr>
            <a:picLocks noChangeAspect="1" noChangeArrowheads="1"/>
          </p:cNvPicPr>
          <p:nvPr/>
        </p:nvPicPr>
        <p:blipFill>
          <a:blip r:embed="rId5" cstate="print">
            <a:lum bright="-20000"/>
          </a:blip>
          <a:srcRect/>
          <a:stretch>
            <a:fillRect/>
          </a:stretch>
        </p:blipFill>
        <p:spPr bwMode="auto">
          <a:xfrm>
            <a:off x="2362200" y="228600"/>
            <a:ext cx="4460875" cy="63231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614647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8196"/>
                                        </p:tgtEl>
                                        <p:attrNameLst>
                                          <p:attrName>style.visibility</p:attrName>
                                        </p:attrNameLst>
                                      </p:cBhvr>
                                      <p:to>
                                        <p:strVal val="visible"/>
                                      </p:to>
                                    </p:set>
                                    <p:anim to="" calcmode="lin" valueType="num">
                                      <p:cBhvr>
                                        <p:cTn id="12" dur="1" fill="hold"/>
                                        <p:tgtEl>
                                          <p:spTgt spid="8196"/>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 calcmode="lin" valueType="num">
                                      <p:cBhvr>
                                        <p:cTn id="17" dur="1000" fill="hold"/>
                                        <p:tgtEl>
                                          <p:spTgt spid="3074"/>
                                        </p:tgtEl>
                                        <p:attrNameLst>
                                          <p:attrName>ppt_w</p:attrName>
                                        </p:attrNameLst>
                                      </p:cBhvr>
                                      <p:tavLst>
                                        <p:tav tm="0">
                                          <p:val>
                                            <p:strVal val="#ppt_w*0.70"/>
                                          </p:val>
                                        </p:tav>
                                        <p:tav tm="100000">
                                          <p:val>
                                            <p:strVal val="#ppt_w"/>
                                          </p:val>
                                        </p:tav>
                                      </p:tavLst>
                                    </p:anim>
                                    <p:anim calcmode="lin" valueType="num">
                                      <p:cBhvr>
                                        <p:cTn id="18" dur="1000" fill="hold"/>
                                        <p:tgtEl>
                                          <p:spTgt spid="3074"/>
                                        </p:tgtEl>
                                        <p:attrNameLst>
                                          <p:attrName>ppt_h</p:attrName>
                                        </p:attrNameLst>
                                      </p:cBhvr>
                                      <p:tavLst>
                                        <p:tav tm="0">
                                          <p:val>
                                            <p:strVal val="#ppt_h"/>
                                          </p:val>
                                        </p:tav>
                                        <p:tav tm="100000">
                                          <p:val>
                                            <p:strVal val="#ppt_h"/>
                                          </p:val>
                                        </p:tav>
                                      </p:tavLst>
                                    </p:anim>
                                    <p:animEffect transition="in" filter="fade">
                                      <p:cBhvr>
                                        <p:cTn id="19"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535362"/>
          </a:xfrm>
        </p:spPr>
        <p:txBody>
          <a:bodyPr>
            <a:normAutofit fontScale="90000"/>
          </a:bodyPr>
          <a:lstStyle/>
          <a:p>
            <a:r>
              <a:rPr lang="en-US" i="1" dirty="0" smtClean="0"/>
              <a:t>“</a:t>
            </a:r>
            <a:r>
              <a:rPr lang="en-US" i="1" dirty="0"/>
              <a:t>My little children, these things write I unto you, that ye sin not. And if any man sin, we have an </a:t>
            </a:r>
            <a:r>
              <a:rPr lang="en-US" i="1" u="sng" dirty="0"/>
              <a:t>advocate</a:t>
            </a:r>
            <a:r>
              <a:rPr lang="en-US" i="1" dirty="0"/>
              <a:t> with the Father, Jesus Christ the righteous</a:t>
            </a:r>
            <a:r>
              <a:rPr lang="en-US" i="1" dirty="0" smtClean="0"/>
              <a:t>.”</a:t>
            </a:r>
            <a:br>
              <a:rPr lang="en-US" i="1" dirty="0" smtClean="0"/>
            </a:br>
            <a:r>
              <a:rPr lang="en-US" i="1" dirty="0" smtClean="0"/>
              <a:t> (I </a:t>
            </a:r>
            <a:r>
              <a:rPr lang="en-US" i="1" dirty="0"/>
              <a:t>John </a:t>
            </a:r>
            <a:r>
              <a:rPr lang="en-US" i="1" dirty="0" smtClean="0"/>
              <a:t>2:1)</a:t>
            </a:r>
            <a:r>
              <a:rPr lang="en-US" i="1" dirty="0"/>
              <a:t/>
            </a:r>
            <a:br>
              <a:rPr lang="en-US" i="1" dirty="0"/>
            </a:br>
            <a:endParaRPr lang="en-US" dirty="0"/>
          </a:p>
        </p:txBody>
      </p:sp>
      <p:pic>
        <p:nvPicPr>
          <p:cNvPr id="2050" name="Picture 2" descr="http://www.bransonwestlaw.com/php-oak/themes/global/admin_images/content/attorney-at-law-uta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581882"/>
            <a:ext cx="5019480" cy="327611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cedricstudio.com/wp-content/uploads/2012/04/kstp-senser-4-25-1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8480" y="3581881"/>
            <a:ext cx="5118931" cy="327611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fc05.deviantart.net/fs71/i/2012/022/4/5/jesus_christ_by_monstermarika-d1z826x.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521" t="10419" r="13861" b="18449"/>
          <a:stretch/>
        </p:blipFill>
        <p:spPr bwMode="auto">
          <a:xfrm>
            <a:off x="5791200" y="3962400"/>
            <a:ext cx="1985445" cy="215567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2079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052"/>
                                        </p:tgtEl>
                                        <p:attrNameLst>
                                          <p:attrName>style.visibility</p:attrName>
                                        </p:attrNameLst>
                                      </p:cBhvr>
                                      <p:to>
                                        <p:strVal val="visible"/>
                                      </p:to>
                                    </p:set>
                                    <p:anim calcmode="lin" valueType="num">
                                      <p:cBhvr additive="base">
                                        <p:cTn id="14" dur="500" fill="hold"/>
                                        <p:tgtEl>
                                          <p:spTgt spid="2052"/>
                                        </p:tgtEl>
                                        <p:attrNameLst>
                                          <p:attrName>ppt_x</p:attrName>
                                        </p:attrNameLst>
                                      </p:cBhvr>
                                      <p:tavLst>
                                        <p:tav tm="0">
                                          <p:val>
                                            <p:strVal val="#ppt_x"/>
                                          </p:val>
                                        </p:tav>
                                        <p:tav tm="100000">
                                          <p:val>
                                            <p:strVal val="#ppt_x"/>
                                          </p:val>
                                        </p:tav>
                                      </p:tavLst>
                                    </p:anim>
                                    <p:anim calcmode="lin" valueType="num">
                                      <p:cBhvr additive="base">
                                        <p:cTn id="15"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54"/>
                                        </p:tgtEl>
                                        <p:attrNameLst>
                                          <p:attrName>style.visibility</p:attrName>
                                        </p:attrNameLst>
                                      </p:cBhvr>
                                      <p:to>
                                        <p:strVal val="visible"/>
                                      </p:to>
                                    </p:set>
                                    <p:animEffect transition="in" filter="fade">
                                      <p:cBhvr>
                                        <p:cTn id="20"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afroimage.co.za/wp-content/uploads/2014/05/jesus-on-cro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206" y="0"/>
            <a:ext cx="1013933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 y="0"/>
            <a:ext cx="4495800" cy="6867258"/>
          </a:xfrm>
        </p:spPr>
        <p:txBody>
          <a:bodyPr>
            <a:normAutofit/>
          </a:bodyPr>
          <a:lstStyle/>
          <a:p>
            <a:r>
              <a:rPr lang="en-US" i="1" dirty="0" smtClean="0">
                <a:effectLst>
                  <a:glow rad="101600">
                    <a:schemeClr val="bg1">
                      <a:alpha val="60000"/>
                    </a:schemeClr>
                  </a:glow>
                </a:effectLst>
              </a:rPr>
              <a:t>“And </a:t>
            </a:r>
            <a:r>
              <a:rPr lang="en-US" i="1" dirty="0">
                <a:effectLst>
                  <a:glow rad="101600">
                    <a:schemeClr val="bg1">
                      <a:alpha val="60000"/>
                    </a:schemeClr>
                  </a:glow>
                </a:effectLst>
              </a:rPr>
              <a:t>he is the </a:t>
            </a:r>
            <a:r>
              <a:rPr lang="en-US" i="1" u="sng" dirty="0" smtClean="0">
                <a:effectLst>
                  <a:glow rad="101600">
                    <a:schemeClr val="bg1">
                      <a:alpha val="60000"/>
                    </a:schemeClr>
                  </a:glow>
                </a:effectLst>
              </a:rPr>
              <a:t>propitiation</a:t>
            </a:r>
            <a:r>
              <a:rPr lang="en-US" i="1" dirty="0" smtClean="0">
                <a:effectLst>
                  <a:glow rad="101600">
                    <a:schemeClr val="bg1">
                      <a:alpha val="60000"/>
                    </a:schemeClr>
                  </a:glow>
                </a:effectLst>
              </a:rPr>
              <a:t> </a:t>
            </a:r>
            <a:r>
              <a:rPr lang="en-US" i="1" dirty="0">
                <a:effectLst>
                  <a:glow rad="101600">
                    <a:schemeClr val="bg1">
                      <a:alpha val="60000"/>
                    </a:schemeClr>
                  </a:glow>
                </a:effectLst>
              </a:rPr>
              <a:t>for our sins: and not for ours only, but also for the sins of the whole world</a:t>
            </a:r>
            <a:r>
              <a:rPr lang="en-US" i="1" dirty="0" smtClean="0">
                <a:effectLst>
                  <a:glow rad="101600">
                    <a:schemeClr val="bg1">
                      <a:alpha val="60000"/>
                    </a:schemeClr>
                  </a:glow>
                </a:effectLst>
              </a:rPr>
              <a:t>.”</a:t>
            </a:r>
            <a:br>
              <a:rPr lang="en-US" i="1" dirty="0" smtClean="0">
                <a:effectLst>
                  <a:glow rad="101600">
                    <a:schemeClr val="bg1">
                      <a:alpha val="60000"/>
                    </a:schemeClr>
                  </a:glow>
                </a:effectLst>
              </a:rPr>
            </a:br>
            <a:r>
              <a:rPr lang="en-US" i="1" dirty="0" smtClean="0">
                <a:effectLst>
                  <a:glow rad="101600">
                    <a:schemeClr val="bg1">
                      <a:alpha val="60000"/>
                    </a:schemeClr>
                  </a:glow>
                </a:effectLst>
              </a:rPr>
              <a:t> (I John 2:2) </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38694789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itscience.org/wp-content/uploads/2014/09/jesus-cross-and-su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9122"/>
            <a:ext cx="9144000" cy="68607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0"/>
            <a:ext cx="8229600" cy="1143000"/>
          </a:xfrm>
        </p:spPr>
        <p:txBody>
          <a:bodyPr/>
          <a:lstStyle/>
          <a:p>
            <a:r>
              <a:rPr lang="en-US" b="1" i="1" dirty="0" smtClean="0">
                <a:solidFill>
                  <a:srgbClr val="FFFF00"/>
                </a:solidFill>
                <a:effectLst>
                  <a:glow rad="101600">
                    <a:schemeClr val="bg1">
                      <a:alpha val="60000"/>
                    </a:schemeClr>
                  </a:glow>
                </a:effectLst>
              </a:rPr>
              <a:t>Propitiation</a:t>
            </a:r>
            <a:endParaRPr lang="en-US" b="1" i="1" dirty="0">
              <a:solidFill>
                <a:srgbClr val="FFFF00"/>
              </a:solidFill>
              <a:effectLst>
                <a:glow rad="101600">
                  <a:schemeClr val="bg1">
                    <a:alpha val="60000"/>
                  </a:schemeClr>
                </a:glow>
              </a:effectLst>
            </a:endParaRPr>
          </a:p>
        </p:txBody>
      </p:sp>
      <p:sp>
        <p:nvSpPr>
          <p:cNvPr id="3" name="Content Placeholder 2"/>
          <p:cNvSpPr>
            <a:spLocks noGrp="1"/>
          </p:cNvSpPr>
          <p:nvPr>
            <p:ph idx="1"/>
          </p:nvPr>
        </p:nvSpPr>
        <p:spPr>
          <a:xfrm>
            <a:off x="228600" y="1219200"/>
            <a:ext cx="8915400" cy="5638800"/>
          </a:xfrm>
        </p:spPr>
        <p:txBody>
          <a:bodyPr>
            <a:normAutofit/>
          </a:bodyPr>
          <a:lstStyle/>
          <a:p>
            <a:pPr marL="0" indent="0">
              <a:buNone/>
            </a:pPr>
            <a:r>
              <a:rPr lang="en-US" b="1" i="1" dirty="0">
                <a:effectLst>
                  <a:glow rad="101600">
                    <a:schemeClr val="bg1">
                      <a:alpha val="60000"/>
                    </a:schemeClr>
                  </a:glow>
                </a:effectLst>
              </a:rPr>
              <a:t>Romans </a:t>
            </a:r>
            <a:r>
              <a:rPr lang="en-US" b="1" i="1" dirty="0" smtClean="0">
                <a:effectLst>
                  <a:glow rad="101600">
                    <a:schemeClr val="bg1">
                      <a:alpha val="60000"/>
                    </a:schemeClr>
                  </a:glow>
                </a:effectLst>
              </a:rPr>
              <a:t>3:25</a:t>
            </a:r>
            <a:r>
              <a:rPr lang="en-US" i="1" dirty="0" smtClean="0">
                <a:effectLst>
                  <a:glow rad="101600">
                    <a:schemeClr val="bg1">
                      <a:alpha val="60000"/>
                    </a:schemeClr>
                  </a:glow>
                </a:effectLst>
              </a:rPr>
              <a:t> </a:t>
            </a:r>
            <a:r>
              <a:rPr lang="en-US" dirty="0" smtClean="0">
                <a:effectLst>
                  <a:glow rad="101600">
                    <a:schemeClr val="bg1">
                      <a:alpha val="60000"/>
                    </a:schemeClr>
                  </a:glow>
                </a:effectLst>
              </a:rPr>
              <a:t>-</a:t>
            </a:r>
            <a:r>
              <a:rPr lang="en-US" dirty="0">
                <a:effectLst>
                  <a:glow rad="101600">
                    <a:schemeClr val="bg1">
                      <a:alpha val="60000"/>
                    </a:schemeClr>
                  </a:glow>
                </a:effectLst>
              </a:rPr>
              <a:t> </a:t>
            </a:r>
            <a:r>
              <a:rPr lang="en-US" dirty="0" smtClean="0">
                <a:effectLst>
                  <a:glow rad="101600">
                    <a:schemeClr val="bg1">
                      <a:alpha val="60000"/>
                    </a:schemeClr>
                  </a:glow>
                </a:effectLst>
              </a:rPr>
              <a:t>Propitiation </a:t>
            </a:r>
            <a:r>
              <a:rPr lang="en-US" dirty="0">
                <a:effectLst>
                  <a:glow rad="101600">
                    <a:schemeClr val="bg1">
                      <a:alpha val="60000"/>
                    </a:schemeClr>
                  </a:glow>
                </a:effectLst>
              </a:rPr>
              <a:t>is the act of God, motivated by His immense love, whereby He accepts the blood of Christ as the complete and satisfying sacrifice for all human sin, thus establishing a means of reconciliation between God and man.  While the offering of the blood of Christ was a sufficient propitiation for the sins of the whole world, the complete benefits of His sacrifice are available only to those who by faith accept this provision for </a:t>
            </a:r>
            <a:r>
              <a:rPr lang="en-US" dirty="0">
                <a:effectLst>
                  <a:glow rad="101600">
                    <a:schemeClr val="bg1">
                      <a:alpha val="60000"/>
                    </a:schemeClr>
                  </a:glow>
                </a:effectLst>
              </a:rPr>
              <a:t>sin -  </a:t>
            </a:r>
            <a:r>
              <a:rPr lang="en-US" i="1" dirty="0" smtClean="0">
                <a:effectLst>
                  <a:glow rad="101600">
                    <a:schemeClr val="bg1">
                      <a:alpha val="60000"/>
                    </a:schemeClr>
                  </a:glow>
                </a:effectLst>
              </a:rPr>
              <a:t>Eph. </a:t>
            </a:r>
            <a:r>
              <a:rPr lang="en-US" i="1" dirty="0">
                <a:effectLst>
                  <a:glow rad="101600">
                    <a:schemeClr val="bg1">
                      <a:alpha val="60000"/>
                    </a:schemeClr>
                  </a:glow>
                </a:effectLst>
              </a:rPr>
              <a:t>2:8 </a:t>
            </a:r>
            <a:r>
              <a:rPr lang="en-US" i="1" dirty="0" smtClean="0">
                <a:effectLst>
                  <a:glow rad="101600">
                    <a:schemeClr val="bg1">
                      <a:alpha val="60000"/>
                    </a:schemeClr>
                  </a:glow>
                </a:effectLst>
              </a:rPr>
              <a:t>“For </a:t>
            </a:r>
            <a:r>
              <a:rPr lang="en-US" i="1" dirty="0">
                <a:effectLst>
                  <a:glow rad="101600">
                    <a:schemeClr val="bg1">
                      <a:alpha val="60000"/>
                    </a:schemeClr>
                  </a:glow>
                </a:effectLst>
              </a:rPr>
              <a:t>by grace are ye saved through faith; and that not of yourselves: it is the gift of </a:t>
            </a:r>
            <a:r>
              <a:rPr lang="en-US" i="1" dirty="0" smtClean="0">
                <a:effectLst>
                  <a:glow rad="101600">
                    <a:schemeClr val="bg1">
                      <a:alpha val="60000"/>
                    </a:schemeClr>
                  </a:glow>
                </a:effectLst>
              </a:rPr>
              <a:t>God.”</a:t>
            </a:r>
            <a:endParaRPr lang="en-US" i="1" dirty="0">
              <a:effectLst>
                <a:glow rad="101600">
                  <a:schemeClr val="bg1">
                    <a:alpha val="60000"/>
                  </a:schemeClr>
                </a:glow>
              </a:effectLst>
            </a:endParaRPr>
          </a:p>
          <a:p>
            <a:endParaRPr lang="en-US" dirty="0">
              <a:effectLst>
                <a:glow rad="101600">
                  <a:schemeClr val="bg1">
                    <a:alpha val="60000"/>
                  </a:schemeClr>
                </a:glow>
              </a:effectLst>
            </a:endParaRPr>
          </a:p>
        </p:txBody>
      </p:sp>
    </p:spTree>
    <p:extLst>
      <p:ext uri="{BB962C8B-B14F-4D97-AF65-F5344CB8AC3E}">
        <p14:creationId xmlns:p14="http://schemas.microsoft.com/office/powerpoint/2010/main" val="7772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83362"/>
          </a:xfrm>
        </p:spPr>
        <p:txBody>
          <a:bodyPr>
            <a:normAutofit/>
          </a:bodyPr>
          <a:lstStyle/>
          <a:p>
            <a:r>
              <a:rPr lang="en-US" sz="4000" i="1" dirty="0" smtClean="0">
                <a:solidFill>
                  <a:srgbClr val="FFC000"/>
                </a:solidFill>
              </a:rPr>
              <a:t>“Who shall separate us from the love of Christ…Nay in all things we are more that conquerors through Him that loved us…(Nothing) shall be able to separate us from the love of God which is in Christ Jesus our Lord…” (Romans 8:28-39)</a:t>
            </a:r>
            <a:endParaRPr lang="en-US" sz="4000" i="1" dirty="0">
              <a:solidFill>
                <a:srgbClr val="FFC000"/>
              </a:solidFill>
            </a:endParaRPr>
          </a:p>
        </p:txBody>
      </p:sp>
      <p:pic>
        <p:nvPicPr>
          <p:cNvPr id="9218" name="Picture 2" descr="C:\Users\Ptr. Daniel White\Desktop\Bible pictures\Prophecy pictures\prophecy pictures\rapture and second coming\greeting.jpg"/>
          <p:cNvPicPr>
            <a:picLocks noChangeAspect="1" noChangeArrowheads="1"/>
          </p:cNvPicPr>
          <p:nvPr/>
        </p:nvPicPr>
        <p:blipFill>
          <a:blip r:embed="rId3" cstate="print">
            <a:lum bright="-20000"/>
          </a:blip>
          <a:srcRect l="5441" t="6083" r="5090" b="13659"/>
          <a:stretch>
            <a:fillRect/>
          </a:stretch>
        </p:blipFill>
        <p:spPr bwMode="auto">
          <a:xfrm>
            <a:off x="0" y="5255"/>
            <a:ext cx="9351981" cy="68527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67886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4" presetClass="entr" presetSubtype="0" fill="hold" nodeType="clickEffect">
                                  <p:stCondLst>
                                    <p:cond delay="0"/>
                                  </p:stCondLst>
                                  <p:childTnLst>
                                    <p:set>
                                      <p:cBhvr>
                                        <p:cTn id="18" dur="1" fill="hold">
                                          <p:stCondLst>
                                            <p:cond delay="0"/>
                                          </p:stCondLst>
                                        </p:cTn>
                                        <p:tgtEl>
                                          <p:spTgt spid="9218"/>
                                        </p:tgtEl>
                                        <p:attrNameLst>
                                          <p:attrName>style.visibility</p:attrName>
                                        </p:attrNameLst>
                                      </p:cBhvr>
                                      <p:to>
                                        <p:strVal val="visible"/>
                                      </p:to>
                                    </p:set>
                                    <p:anim to="" calcmode="lin" valueType="num">
                                      <p:cBhvr>
                                        <p:cTn id="19" dur="1" fill="hold"/>
                                        <p:tgtEl>
                                          <p:spTgt spid="921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b="1" i="1" dirty="0" smtClean="0"/>
              <a:t>The Believers Identification</a:t>
            </a:r>
            <a:r>
              <a:rPr lang="en-US" dirty="0" smtClean="0"/>
              <a:t/>
            </a:r>
            <a:br>
              <a:rPr lang="en-US" dirty="0" smtClean="0"/>
            </a:br>
            <a:r>
              <a:rPr lang="en-US" i="1" dirty="0" smtClean="0">
                <a:solidFill>
                  <a:srgbClr val="FFC000"/>
                </a:solidFill>
              </a:rPr>
              <a:t>“In Christ”</a:t>
            </a:r>
            <a:endParaRPr lang="en-US" i="1" dirty="0">
              <a:solidFill>
                <a:srgbClr val="FFC000"/>
              </a:solidFill>
            </a:endParaRPr>
          </a:p>
        </p:txBody>
      </p:sp>
      <p:sp>
        <p:nvSpPr>
          <p:cNvPr id="3" name="Content Placeholder 2"/>
          <p:cNvSpPr>
            <a:spLocks noGrp="1"/>
          </p:cNvSpPr>
          <p:nvPr>
            <p:ph idx="1"/>
          </p:nvPr>
        </p:nvSpPr>
        <p:spPr/>
        <p:txBody>
          <a:bodyPr>
            <a:normAutofit/>
          </a:bodyPr>
          <a:lstStyle/>
          <a:p>
            <a:r>
              <a:rPr lang="en-US" sz="3600" dirty="0" smtClean="0"/>
              <a:t>“In Christ” favorite expression of Paul’s – </a:t>
            </a:r>
            <a:r>
              <a:rPr lang="en-US" sz="3600" i="1" dirty="0" smtClean="0"/>
              <a:t>Ephesians 1:3-4, 10. 2:6, 13; Colossians 2:10; Hebrews 10:14</a:t>
            </a:r>
          </a:p>
          <a:p>
            <a:r>
              <a:rPr lang="en-US" sz="3600" dirty="0" smtClean="0"/>
              <a:t>Used 74 times</a:t>
            </a:r>
          </a:p>
          <a:p>
            <a:endParaRPr lang="en-US" sz="3600" dirty="0"/>
          </a:p>
        </p:txBody>
      </p:sp>
      <p:pic>
        <p:nvPicPr>
          <p:cNvPr id="10242" name="Picture 2" descr="C:\Users\Ptr. Daniel White\Desktop\Bible pictures\Jesus\handshake w Christ.jpg"/>
          <p:cNvPicPr>
            <a:picLocks noChangeAspect="1" noChangeArrowheads="1"/>
          </p:cNvPicPr>
          <p:nvPr/>
        </p:nvPicPr>
        <p:blipFill>
          <a:blip r:embed="rId3" cstate="print"/>
          <a:srcRect/>
          <a:stretch>
            <a:fillRect/>
          </a:stretch>
        </p:blipFill>
        <p:spPr bwMode="auto">
          <a:xfrm>
            <a:off x="2057400" y="4114800"/>
            <a:ext cx="5261971" cy="2286000"/>
          </a:xfrm>
          <a:prstGeom prst="rect">
            <a:avLst/>
          </a:prstGeom>
          <a:noFill/>
        </p:spPr>
      </p:pic>
    </p:spTree>
    <p:extLst>
      <p:ext uri="{BB962C8B-B14F-4D97-AF65-F5344CB8AC3E}">
        <p14:creationId xmlns:p14="http://schemas.microsoft.com/office/powerpoint/2010/main" val="142973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04800"/>
            <a:ext cx="9144000" cy="1219200"/>
          </a:xfrm>
        </p:spPr>
        <p:txBody>
          <a:bodyPr>
            <a:noAutofit/>
          </a:bodyPr>
          <a:lstStyle/>
          <a:p>
            <a:r>
              <a:rPr lang="en-US" sz="4000" b="1" i="1" dirty="0" smtClean="0"/>
              <a:t>Believers are Placed into Christ  </a:t>
            </a:r>
            <a:br>
              <a:rPr lang="en-US" sz="4000" b="1" i="1" dirty="0" smtClean="0"/>
            </a:br>
            <a:r>
              <a:rPr lang="en-US" sz="4000" b="1" i="1" dirty="0" smtClean="0"/>
              <a:t>at the Time of Salvation</a:t>
            </a:r>
            <a:br>
              <a:rPr lang="en-US" sz="4000" b="1" i="1" dirty="0" smtClean="0"/>
            </a:br>
            <a:r>
              <a:rPr lang="en-US" sz="4000" i="1" dirty="0" smtClean="0"/>
              <a:t>(I Corinthians 13:12)</a:t>
            </a:r>
            <a:endParaRPr lang="en-US" sz="4000" i="1" dirty="0"/>
          </a:p>
        </p:txBody>
      </p:sp>
      <p:pic>
        <p:nvPicPr>
          <p:cNvPr id="11266" name="Picture 2" descr="C:\Users\Ptr. Daniel White\Desktop\Bible pictures\Jesus\scan0034.jpg"/>
          <p:cNvPicPr>
            <a:picLocks noChangeAspect="1" noChangeArrowheads="1"/>
          </p:cNvPicPr>
          <p:nvPr/>
        </p:nvPicPr>
        <p:blipFill>
          <a:blip r:embed="rId3" cstate="print">
            <a:lum bright="-20000"/>
          </a:blip>
          <a:srcRect/>
          <a:stretch>
            <a:fillRect/>
          </a:stretch>
        </p:blipFill>
        <p:spPr bwMode="auto">
          <a:xfrm>
            <a:off x="2819400" y="1981200"/>
            <a:ext cx="3549921" cy="4724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4691460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3154362"/>
          </a:xfrm>
        </p:spPr>
        <p:txBody>
          <a:bodyPr>
            <a:normAutofit fontScale="90000"/>
          </a:bodyPr>
          <a:lstStyle/>
          <a:p>
            <a:r>
              <a:rPr lang="en-US" i="1" dirty="0" smtClean="0"/>
              <a:t>“For </a:t>
            </a:r>
            <a:r>
              <a:rPr lang="en-US" i="1" dirty="0"/>
              <a:t>by one Spirit are we all baptized into one body, whether we be Jews or Gentiles, whether we be bond or free; and have been all made to drink into one </a:t>
            </a:r>
            <a:r>
              <a:rPr lang="en-US" i="1" dirty="0" smtClean="0"/>
              <a:t>Spirit.”</a:t>
            </a:r>
            <a:br>
              <a:rPr lang="en-US" i="1" dirty="0" smtClean="0"/>
            </a:br>
            <a:r>
              <a:rPr lang="en-US" i="1" dirty="0" smtClean="0"/>
              <a:t>(I Cor. 12:13) </a:t>
            </a:r>
            <a:endParaRPr lang="en-US" i="1" dirty="0"/>
          </a:p>
        </p:txBody>
      </p:sp>
      <p:pic>
        <p:nvPicPr>
          <p:cNvPr id="5122" name="Picture 2" descr="https://witzend.files.wordpress.com/2013/05/the-baptism-of-the-holy-spir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495842"/>
            <a:ext cx="5988842" cy="33621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2609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The Promises to the Overcomers</a:t>
            </a:r>
            <a:endParaRPr lang="en-US" b="1" i="1" dirty="0"/>
          </a:p>
        </p:txBody>
      </p:sp>
      <p:sp>
        <p:nvSpPr>
          <p:cNvPr id="3" name="Content Placeholder 2"/>
          <p:cNvSpPr>
            <a:spLocks noGrp="1"/>
          </p:cNvSpPr>
          <p:nvPr>
            <p:ph idx="1"/>
          </p:nvPr>
        </p:nvSpPr>
        <p:spPr>
          <a:xfrm>
            <a:off x="762000" y="1600200"/>
            <a:ext cx="7924800" cy="4953000"/>
          </a:xfrm>
        </p:spPr>
        <p:txBody>
          <a:bodyPr>
            <a:noAutofit/>
          </a:bodyPr>
          <a:lstStyle/>
          <a:p>
            <a:pPr>
              <a:buNone/>
            </a:pPr>
            <a:r>
              <a:rPr lang="en-US" sz="4000" dirty="0" smtClean="0"/>
              <a:t>    Ephesus – </a:t>
            </a:r>
            <a:r>
              <a:rPr lang="en-US" sz="4000" i="1" dirty="0" smtClean="0"/>
              <a:t>2:7</a:t>
            </a:r>
          </a:p>
          <a:p>
            <a:pPr>
              <a:buNone/>
            </a:pPr>
            <a:r>
              <a:rPr lang="en-US" sz="4000" dirty="0" smtClean="0"/>
              <a:t>    Smyrna – </a:t>
            </a:r>
            <a:r>
              <a:rPr lang="en-US" sz="4000" i="1" dirty="0" smtClean="0"/>
              <a:t>2:11</a:t>
            </a:r>
          </a:p>
          <a:p>
            <a:pPr>
              <a:buNone/>
            </a:pPr>
            <a:r>
              <a:rPr lang="en-US" sz="4000" dirty="0" smtClean="0"/>
              <a:t>    Pergamos – </a:t>
            </a:r>
            <a:r>
              <a:rPr lang="en-US" sz="4000" i="1" dirty="0" smtClean="0"/>
              <a:t>2:17</a:t>
            </a:r>
          </a:p>
          <a:p>
            <a:pPr>
              <a:buNone/>
            </a:pPr>
            <a:r>
              <a:rPr lang="en-US" sz="4000" dirty="0" smtClean="0"/>
              <a:t>    Thyatira - </a:t>
            </a:r>
            <a:r>
              <a:rPr lang="en-US" sz="4000" i="1" dirty="0" smtClean="0"/>
              <a:t>2:26-29</a:t>
            </a:r>
          </a:p>
          <a:p>
            <a:pPr>
              <a:buNone/>
            </a:pPr>
            <a:r>
              <a:rPr lang="en-US" sz="4000" dirty="0" smtClean="0"/>
              <a:t>    Sardis - </a:t>
            </a:r>
            <a:r>
              <a:rPr lang="en-US" sz="4000" i="1" dirty="0" smtClean="0"/>
              <a:t>3:5-6</a:t>
            </a:r>
          </a:p>
          <a:p>
            <a:pPr>
              <a:buNone/>
            </a:pPr>
            <a:r>
              <a:rPr lang="en-US" sz="4000" dirty="0" smtClean="0"/>
              <a:t>    Philadelphia – </a:t>
            </a:r>
            <a:r>
              <a:rPr lang="en-US" sz="4000" i="1" dirty="0" smtClean="0"/>
              <a:t>3:12</a:t>
            </a:r>
          </a:p>
          <a:p>
            <a:pPr>
              <a:buNone/>
            </a:pPr>
            <a:r>
              <a:rPr lang="en-US" sz="4000" dirty="0" smtClean="0"/>
              <a:t>    Laodicea – </a:t>
            </a:r>
            <a:r>
              <a:rPr lang="en-US" sz="4000" i="1" dirty="0" smtClean="0"/>
              <a:t>3:21-22</a:t>
            </a:r>
            <a:endParaRPr lang="en-US" sz="4000" i="1" dirty="0"/>
          </a:p>
        </p:txBody>
      </p:sp>
      <p:pic>
        <p:nvPicPr>
          <p:cNvPr id="1026" name="Picture 2" descr="C:\Users\Ptr. Daniel White\Desktop\Bible pictures\Churches\scan0001.jpg"/>
          <p:cNvPicPr>
            <a:picLocks noChangeAspect="1" noChangeArrowheads="1"/>
          </p:cNvPicPr>
          <p:nvPr/>
        </p:nvPicPr>
        <p:blipFill>
          <a:blip r:embed="rId3" cstate="print"/>
          <a:srcRect/>
          <a:stretch>
            <a:fillRect/>
          </a:stretch>
        </p:blipFill>
        <p:spPr bwMode="auto">
          <a:xfrm>
            <a:off x="228600" y="6019801"/>
            <a:ext cx="877888" cy="838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2" descr="C:\Users\Ptr. Daniel White\Desktop\Bible pictures\Churches\scan0001.jpg"/>
          <p:cNvPicPr>
            <a:picLocks noChangeAspect="1" noChangeArrowheads="1"/>
          </p:cNvPicPr>
          <p:nvPr/>
        </p:nvPicPr>
        <p:blipFill>
          <a:blip r:embed="rId3" cstate="print"/>
          <a:srcRect/>
          <a:stretch>
            <a:fillRect/>
          </a:stretch>
        </p:blipFill>
        <p:spPr bwMode="auto">
          <a:xfrm>
            <a:off x="228600" y="5257800"/>
            <a:ext cx="877888" cy="7778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2" descr="C:\Users\Ptr. Daniel White\Desktop\Bible pictures\Churches\scan0001.jpg"/>
          <p:cNvPicPr>
            <a:picLocks noChangeAspect="1" noChangeArrowheads="1"/>
          </p:cNvPicPr>
          <p:nvPr/>
        </p:nvPicPr>
        <p:blipFill>
          <a:blip r:embed="rId3" cstate="print"/>
          <a:srcRect/>
          <a:stretch>
            <a:fillRect/>
          </a:stretch>
        </p:blipFill>
        <p:spPr bwMode="auto">
          <a:xfrm>
            <a:off x="228600" y="4495800"/>
            <a:ext cx="877888" cy="7778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2" descr="C:\Users\Ptr. Daniel White\Desktop\Bible pictures\Churches\scan0001.jpg"/>
          <p:cNvPicPr>
            <a:picLocks noChangeAspect="1" noChangeArrowheads="1"/>
          </p:cNvPicPr>
          <p:nvPr/>
        </p:nvPicPr>
        <p:blipFill>
          <a:blip r:embed="rId3" cstate="print"/>
          <a:srcRect/>
          <a:stretch>
            <a:fillRect/>
          </a:stretch>
        </p:blipFill>
        <p:spPr bwMode="auto">
          <a:xfrm>
            <a:off x="228600" y="3733800"/>
            <a:ext cx="877888" cy="7778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2" descr="C:\Users\Ptr. Daniel White\Desktop\Bible pictures\Churches\scan0001.jpg"/>
          <p:cNvPicPr>
            <a:picLocks noChangeAspect="1" noChangeArrowheads="1"/>
          </p:cNvPicPr>
          <p:nvPr/>
        </p:nvPicPr>
        <p:blipFill>
          <a:blip r:embed="rId3" cstate="print"/>
          <a:srcRect/>
          <a:stretch>
            <a:fillRect/>
          </a:stretch>
        </p:blipFill>
        <p:spPr bwMode="auto">
          <a:xfrm>
            <a:off x="228600" y="2971800"/>
            <a:ext cx="877888" cy="7778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2" descr="C:\Users\Ptr. Daniel White\Desktop\Bible pictures\Churches\scan0001.jpg"/>
          <p:cNvPicPr>
            <a:picLocks noChangeAspect="1" noChangeArrowheads="1"/>
          </p:cNvPicPr>
          <p:nvPr/>
        </p:nvPicPr>
        <p:blipFill>
          <a:blip r:embed="rId3" cstate="print"/>
          <a:srcRect/>
          <a:stretch>
            <a:fillRect/>
          </a:stretch>
        </p:blipFill>
        <p:spPr bwMode="auto">
          <a:xfrm>
            <a:off x="228600" y="2209800"/>
            <a:ext cx="877888" cy="7778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2" descr="C:\Users\Ptr. Daniel White\Desktop\Bible pictures\Churches\scan0001.jpg"/>
          <p:cNvPicPr>
            <a:picLocks noChangeAspect="1" noChangeArrowheads="1"/>
          </p:cNvPicPr>
          <p:nvPr/>
        </p:nvPicPr>
        <p:blipFill>
          <a:blip r:embed="rId3" cstate="print"/>
          <a:srcRect/>
          <a:stretch>
            <a:fillRect/>
          </a:stretch>
        </p:blipFill>
        <p:spPr bwMode="auto">
          <a:xfrm>
            <a:off x="228600" y="1447800"/>
            <a:ext cx="877888" cy="7778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170" name="Picture 2" descr="C:\Users\Ptr. Daniel White\Desktop\Bible pictures\bibles and book of life\Bible spirit dove.jpg"/>
          <p:cNvPicPr>
            <a:picLocks noChangeAspect="1" noChangeArrowheads="1"/>
          </p:cNvPicPr>
          <p:nvPr/>
        </p:nvPicPr>
        <p:blipFill>
          <a:blip r:embed="rId4" cstate="print"/>
          <a:srcRect/>
          <a:stretch>
            <a:fillRect/>
          </a:stretch>
        </p:blipFill>
        <p:spPr bwMode="auto">
          <a:xfrm flipH="1">
            <a:off x="5791200" y="1676400"/>
            <a:ext cx="2514600" cy="1955800"/>
          </a:xfrm>
          <a:prstGeom prst="rect">
            <a:avLst/>
          </a:prstGeom>
          <a:noFill/>
          <a:effectLst>
            <a:reflection blurRad="6350" stA="50000" endA="295" endPos="92000" dist="101600" dir="5400000" sy="-100000" algn="bl" rotWithShape="0"/>
          </a:effectLst>
        </p:spPr>
      </p:pic>
    </p:spTree>
    <p:extLst>
      <p:ext uri="{BB962C8B-B14F-4D97-AF65-F5344CB8AC3E}">
        <p14:creationId xmlns:p14="http://schemas.microsoft.com/office/powerpoint/2010/main" val="4040828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to="" calcmode="lin" valueType="num">
                                      <p:cBhvr>
                                        <p:cTn id="37" dur="1" fill="hold"/>
                                        <p:tgtEl>
                                          <p:spTgt spid="3">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Ptr. Daniel White\Desktop\Bible pictures\Daniel &amp; Bab Captvty\Daniel In Lions Den\Darius signs decree 1414-12a.jpg"/>
          <p:cNvPicPr>
            <a:picLocks noChangeAspect="1" noChangeArrowheads="1"/>
          </p:cNvPicPr>
          <p:nvPr/>
        </p:nvPicPr>
        <p:blipFill>
          <a:blip r:embed="rId3" cstate="print"/>
          <a:srcRect/>
          <a:stretch>
            <a:fillRect/>
          </a:stretch>
        </p:blipFill>
        <p:spPr bwMode="auto">
          <a:xfrm>
            <a:off x="2590800" y="1600200"/>
            <a:ext cx="3894667" cy="4876800"/>
          </a:xfrm>
          <a:prstGeom prst="rect">
            <a:avLst/>
          </a:prstGeom>
          <a:ln>
            <a:noFill/>
          </a:ln>
          <a:effectLst>
            <a:softEdge rad="112500"/>
          </a:effectLst>
        </p:spPr>
      </p:pic>
      <p:sp>
        <p:nvSpPr>
          <p:cNvPr id="2" name="Title 1"/>
          <p:cNvSpPr>
            <a:spLocks noGrp="1"/>
          </p:cNvSpPr>
          <p:nvPr>
            <p:ph type="title"/>
          </p:nvPr>
        </p:nvSpPr>
        <p:spPr/>
        <p:txBody>
          <a:bodyPr>
            <a:noAutofit/>
          </a:bodyPr>
          <a:lstStyle/>
          <a:p>
            <a:r>
              <a:rPr lang="en-US" sz="3600" b="1" i="1" dirty="0" smtClean="0"/>
              <a:t>The Believer Remains in Christ </a:t>
            </a:r>
            <a:r>
              <a:rPr lang="en-US" sz="3600" b="1" i="1" dirty="0" smtClean="0"/>
              <a:t>                  until the day of Glorification</a:t>
            </a:r>
            <a:r>
              <a:rPr lang="en-US" sz="3600" dirty="0" smtClean="0"/>
              <a:t/>
            </a:r>
            <a:br>
              <a:rPr lang="en-US" sz="3600" dirty="0" smtClean="0"/>
            </a:br>
            <a:r>
              <a:rPr lang="en-US" sz="3600" i="1" dirty="0" smtClean="0"/>
              <a:t>(Ephesians 1:12-14)</a:t>
            </a:r>
            <a:endParaRPr lang="en-US" sz="3600" i="1" dirty="0"/>
          </a:p>
        </p:txBody>
      </p:sp>
      <p:pic>
        <p:nvPicPr>
          <p:cNvPr id="2051" name="Picture 3" descr="c:\Users\Ptr. Daniel White\Desktop\Bible pictures\Bible pictures Old Testament\Esther\Ahasuerus' ring 1049-176.jpg"/>
          <p:cNvPicPr>
            <a:picLocks noChangeAspect="1" noChangeArrowheads="1"/>
          </p:cNvPicPr>
          <p:nvPr/>
        </p:nvPicPr>
        <p:blipFill>
          <a:blip r:embed="rId4" cstate="print">
            <a:duotone>
              <a:prstClr val="black"/>
              <a:schemeClr val="accent3">
                <a:tint val="45000"/>
                <a:satMod val="400000"/>
              </a:schemeClr>
            </a:duotone>
          </a:blip>
          <a:srcRect/>
          <a:stretch>
            <a:fillRect/>
          </a:stretch>
        </p:blipFill>
        <p:spPr bwMode="auto">
          <a:xfrm>
            <a:off x="457200" y="1752600"/>
            <a:ext cx="1443038" cy="19074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148" name="Picture 4" descr="https://rapturewatcher.files.wordpress.com/2013/07/raptured-saints-rejoicing-before-jesu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6476" y="1652899"/>
            <a:ext cx="4383313" cy="49636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2112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524000"/>
          </a:xfrm>
        </p:spPr>
        <p:txBody>
          <a:bodyPr>
            <a:normAutofit fontScale="90000"/>
          </a:bodyPr>
          <a:lstStyle/>
          <a:p>
            <a:r>
              <a:rPr lang="en-US" b="1" i="1" dirty="0" smtClean="0"/>
              <a:t>The Believer has Overcome </a:t>
            </a:r>
            <a:r>
              <a:rPr lang="en-US" b="1" i="1" dirty="0"/>
              <a:t>b</a:t>
            </a:r>
            <a:r>
              <a:rPr lang="en-US" b="1" i="1" dirty="0" smtClean="0"/>
              <a:t>ecause of his Crucifixion with Christ</a:t>
            </a:r>
            <a:r>
              <a:rPr lang="en-US" dirty="0" smtClean="0"/>
              <a:t/>
            </a:r>
            <a:br>
              <a:rPr lang="en-US" dirty="0" smtClean="0"/>
            </a:br>
            <a:r>
              <a:rPr lang="en-US" sz="4000" i="1" dirty="0" smtClean="0"/>
              <a:t>(Romans 6:1-14; Galatians 2:20;          </a:t>
            </a:r>
            <a:br>
              <a:rPr lang="en-US" sz="4000" i="1" dirty="0" smtClean="0"/>
            </a:br>
            <a:r>
              <a:rPr lang="en-US" sz="4000" i="1" dirty="0" smtClean="0"/>
              <a:t>I Corinthians 5:17; Colossians 2:11-3:10)</a:t>
            </a:r>
            <a:endParaRPr lang="en-US" sz="4000" i="1" dirty="0"/>
          </a:p>
        </p:txBody>
      </p:sp>
      <p:pic>
        <p:nvPicPr>
          <p:cNvPr id="15362" name="Picture 2" descr="C:\Users\Ptr. Daniel White\Desktop\Bible pictures\preaching\scan0082.jpg"/>
          <p:cNvPicPr>
            <a:picLocks noChangeAspect="1" noChangeArrowheads="1"/>
          </p:cNvPicPr>
          <p:nvPr/>
        </p:nvPicPr>
        <p:blipFill>
          <a:blip r:embed="rId3" cstate="print"/>
          <a:srcRect/>
          <a:stretch>
            <a:fillRect/>
          </a:stretch>
        </p:blipFill>
        <p:spPr bwMode="auto">
          <a:xfrm>
            <a:off x="2209800" y="2590800"/>
            <a:ext cx="4344988" cy="3534604"/>
          </a:xfrm>
          <a:prstGeom prst="rect">
            <a:avLst/>
          </a:prstGeom>
          <a:noFill/>
          <a:effectLst>
            <a:reflection blurRad="6350" stA="50000" endA="295" endPos="92000" dist="101600" dir="5400000" sy="-100000" algn="bl" rotWithShape="0"/>
          </a:effectLst>
        </p:spPr>
      </p:pic>
    </p:spTree>
    <p:extLst>
      <p:ext uri="{BB962C8B-B14F-4D97-AF65-F5344CB8AC3E}">
        <p14:creationId xmlns:p14="http://schemas.microsoft.com/office/powerpoint/2010/main" val="128226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 to="" calcmode="lin" valueType="num">
                                      <p:cBhvr>
                                        <p:cTn id="7" dur="1" fill="hold"/>
                                        <p:tgtEl>
                                          <p:spTgt spid="1536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r>
              <a:rPr lang="en-US" sz="4000" dirty="0" smtClean="0"/>
              <a:t>Because of our faith </a:t>
            </a:r>
            <a:r>
              <a:rPr lang="en-US" sz="4000" i="1" dirty="0" smtClean="0"/>
              <a:t>– I John 5:4-5</a:t>
            </a:r>
          </a:p>
          <a:p>
            <a:r>
              <a:rPr lang="en-US" sz="4000" dirty="0" smtClean="0"/>
              <a:t>Because of our position “in Christ” – </a:t>
            </a:r>
            <a:r>
              <a:rPr lang="en-US" sz="4000" i="1" dirty="0" smtClean="0"/>
              <a:t>Romans 28-39</a:t>
            </a:r>
          </a:p>
          <a:p>
            <a:r>
              <a:rPr lang="en-US" sz="4000" dirty="0" smtClean="0"/>
              <a:t>Because Christ has overcome </a:t>
            </a:r>
            <a:r>
              <a:rPr lang="en-US" sz="4000" i="1" dirty="0" smtClean="0"/>
              <a:t>– John 16:33; Revelation 3:231; Hebrews 10:12</a:t>
            </a:r>
            <a:endParaRPr lang="en-US" sz="4000" i="1" dirty="0"/>
          </a:p>
        </p:txBody>
      </p:sp>
      <p:pic>
        <p:nvPicPr>
          <p:cNvPr id="13316" name="Picture 4" descr="C:\Users\Ptr. Daniel White\Desktop\Bible pictures\Jesus\14 Resurrection\He is rise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1026" name="Picture 2" descr="C:\Users\Ptr. Daniel White\Desktop\Bible pictures\Jesus\14 Resurrection\Jesus_out_of_Tomb_Z.jpg"/>
          <p:cNvPicPr>
            <a:picLocks noChangeAspect="1" noChangeArrowheads="1"/>
          </p:cNvPicPr>
          <p:nvPr/>
        </p:nvPicPr>
        <p:blipFill>
          <a:blip r:embed="rId4" cstate="print"/>
          <a:srcRect t="15662" r="1344"/>
          <a:stretch>
            <a:fillRect/>
          </a:stretch>
        </p:blipFill>
        <p:spPr bwMode="auto">
          <a:xfrm>
            <a:off x="4419600" y="990600"/>
            <a:ext cx="3962401" cy="5419725"/>
          </a:xfrm>
          <a:prstGeom prst="ellipse">
            <a:avLst/>
          </a:prstGeom>
          <a:ln>
            <a:noFill/>
          </a:ln>
          <a:effectLst>
            <a:softEdge rad="112500"/>
          </a:effectLst>
        </p:spPr>
      </p:pic>
      <p:pic>
        <p:nvPicPr>
          <p:cNvPr id="13317" name="Picture 5" descr="C:\Users\Ptr. Daniel White\Desktop\Bible pictures\Jesus\14 Resurrection\med_1152085135-13412.jpg"/>
          <p:cNvPicPr>
            <a:picLocks noChangeAspect="1" noChangeArrowheads="1"/>
          </p:cNvPicPr>
          <p:nvPr/>
        </p:nvPicPr>
        <p:blipFill>
          <a:blip r:embed="rId5" cstate="print">
            <a:lum bright="-20000"/>
          </a:blip>
          <a:srcRect/>
          <a:stretch>
            <a:fillRect/>
          </a:stretch>
        </p:blipFill>
        <p:spPr bwMode="auto">
          <a:xfrm>
            <a:off x="838200" y="762000"/>
            <a:ext cx="7642225" cy="5731669"/>
          </a:xfrm>
          <a:prstGeom prst="rect">
            <a:avLst/>
          </a:prstGeom>
          <a:ln>
            <a:noFill/>
          </a:ln>
          <a:effectLst>
            <a:softEdge rad="112500"/>
          </a:effectLst>
        </p:spPr>
      </p:pic>
    </p:spTree>
    <p:extLst>
      <p:ext uri="{BB962C8B-B14F-4D97-AF65-F5344CB8AC3E}">
        <p14:creationId xmlns:p14="http://schemas.microsoft.com/office/powerpoint/2010/main" val="1310474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to="" calcmode="lin" valueType="num">
                                      <p:cBhvr>
                                        <p:cTn id="17" dur="1" fill="hold"/>
                                        <p:tgtEl>
                                          <p:spTgt spid="4">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316"/>
                                        </p:tgtEl>
                                        <p:attrNameLst>
                                          <p:attrName>style.visibility</p:attrName>
                                        </p:attrNameLst>
                                      </p:cBhvr>
                                      <p:to>
                                        <p:strVal val="visible"/>
                                      </p:to>
                                    </p:set>
                                    <p:animEffect transition="in" filter="fade">
                                      <p:cBhvr>
                                        <p:cTn id="22" dur="1000"/>
                                        <p:tgtEl>
                                          <p:spTgt spid="13316"/>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 calcmode="lin" valueType="num">
                                      <p:cBhvr>
                                        <p:cTn id="27" dur="1000" fill="hold"/>
                                        <p:tgtEl>
                                          <p:spTgt spid="1026"/>
                                        </p:tgtEl>
                                        <p:attrNameLst>
                                          <p:attrName>ppt_w</p:attrName>
                                        </p:attrNameLst>
                                      </p:cBhvr>
                                      <p:tavLst>
                                        <p:tav tm="0">
                                          <p:val>
                                            <p:fltVal val="0"/>
                                          </p:val>
                                        </p:tav>
                                        <p:tav tm="100000">
                                          <p:val>
                                            <p:strVal val="#ppt_w"/>
                                          </p:val>
                                        </p:tav>
                                      </p:tavLst>
                                    </p:anim>
                                    <p:anim calcmode="lin" valueType="num">
                                      <p:cBhvr>
                                        <p:cTn id="28" dur="1000" fill="hold"/>
                                        <p:tgtEl>
                                          <p:spTgt spid="1026"/>
                                        </p:tgtEl>
                                        <p:attrNameLst>
                                          <p:attrName>ppt_h</p:attrName>
                                        </p:attrNameLst>
                                      </p:cBhvr>
                                      <p:tavLst>
                                        <p:tav tm="0">
                                          <p:val>
                                            <p:fltVal val="0"/>
                                          </p:val>
                                        </p:tav>
                                        <p:tav tm="100000">
                                          <p:val>
                                            <p:strVal val="#ppt_h"/>
                                          </p:val>
                                        </p:tav>
                                      </p:tavLst>
                                    </p:anim>
                                    <p:animEffect transition="in" filter="fade">
                                      <p:cBhvr>
                                        <p:cTn id="29" dur="1000"/>
                                        <p:tgtEl>
                                          <p:spTgt spid="102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3317"/>
                                        </p:tgtEl>
                                        <p:attrNameLst>
                                          <p:attrName>style.visibility</p:attrName>
                                        </p:attrNameLst>
                                      </p:cBhvr>
                                      <p:to>
                                        <p:strVal val="visible"/>
                                      </p:to>
                                    </p:set>
                                    <p:animEffect transition="in" filter="fade">
                                      <p:cBhvr>
                                        <p:cTn id="34" dur="500"/>
                                        <p:tgtEl>
                                          <p:spTgt spid="13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38400"/>
            <a:ext cx="8229600" cy="4114800"/>
          </a:xfrm>
        </p:spPr>
        <p:txBody>
          <a:bodyPr>
            <a:normAutofit/>
          </a:bodyPr>
          <a:lstStyle/>
          <a:p>
            <a:r>
              <a:rPr lang="en-US" sz="5400" dirty="0" smtClean="0"/>
              <a:t>The word </a:t>
            </a:r>
            <a:r>
              <a:rPr lang="en-US" sz="5400" i="1" dirty="0" smtClean="0">
                <a:solidFill>
                  <a:srgbClr val="FFC000"/>
                </a:solidFill>
              </a:rPr>
              <a:t>“Overcome” </a:t>
            </a:r>
            <a:r>
              <a:rPr lang="en-US" sz="5400" dirty="0" smtClean="0"/>
              <a:t>is in the aorist tense in the Greek. This shows a once and for all action!</a:t>
            </a:r>
            <a:endParaRPr lang="en-US" sz="5400" dirty="0"/>
          </a:p>
        </p:txBody>
      </p:sp>
      <p:pic>
        <p:nvPicPr>
          <p:cNvPr id="2050" name="Picture 2" descr="C:\Users\Ptr. Daniel White\Desktop\Bible pictures\Prophecy pictures\prophecy pictures\revelation\greek_alphabet.gif"/>
          <p:cNvPicPr>
            <a:picLocks noChangeAspect="1" noChangeArrowheads="1"/>
          </p:cNvPicPr>
          <p:nvPr/>
        </p:nvPicPr>
        <p:blipFill>
          <a:blip r:embed="rId3" cstate="print"/>
          <a:srcRect/>
          <a:stretch>
            <a:fillRect/>
          </a:stretch>
        </p:blipFill>
        <p:spPr bwMode="auto">
          <a:xfrm>
            <a:off x="533400" y="152400"/>
            <a:ext cx="3100735" cy="2590800"/>
          </a:xfrm>
          <a:prstGeom prst="rect">
            <a:avLst/>
          </a:prstGeom>
          <a:ln>
            <a:noFill/>
          </a:ln>
          <a:effectLst>
            <a:softEdge rad="112500"/>
          </a:effectLst>
        </p:spPr>
      </p:pic>
      <p:pic>
        <p:nvPicPr>
          <p:cNvPr id="2051" name="Picture 3" descr="C:\Users\Ptr. Daniel White\Desktop\Bible pictures\Jesus\14 Resurrection\0259 Jesus ressuscitou.jpg"/>
          <p:cNvPicPr>
            <a:picLocks noChangeAspect="1" noChangeArrowheads="1"/>
          </p:cNvPicPr>
          <p:nvPr/>
        </p:nvPicPr>
        <p:blipFill>
          <a:blip r:embed="rId4" cstate="print"/>
          <a:srcRect l="8905" r="10946"/>
          <a:stretch>
            <a:fillRect/>
          </a:stretch>
        </p:blipFill>
        <p:spPr bwMode="auto">
          <a:xfrm>
            <a:off x="5410200" y="90556"/>
            <a:ext cx="3200400" cy="2777805"/>
          </a:xfrm>
          <a:prstGeom prst="rect">
            <a:avLst/>
          </a:prstGeom>
          <a:ln>
            <a:noFill/>
          </a:ln>
          <a:effectLst>
            <a:softEdge rad="112500"/>
          </a:effectLst>
        </p:spPr>
      </p:pic>
    </p:spTree>
    <p:extLst>
      <p:ext uri="{BB962C8B-B14F-4D97-AF65-F5344CB8AC3E}">
        <p14:creationId xmlns:p14="http://schemas.microsoft.com/office/powerpoint/2010/main" val="3112515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646238"/>
          </a:xfrm>
        </p:spPr>
        <p:txBody>
          <a:bodyPr/>
          <a:lstStyle/>
          <a:p>
            <a:r>
              <a:rPr lang="en-US" b="1" i="1" dirty="0" smtClean="0"/>
              <a:t>The Believers Position in Christ</a:t>
            </a:r>
            <a:endParaRPr lang="en-US" b="1" i="1" dirty="0"/>
          </a:p>
        </p:txBody>
      </p:sp>
      <p:sp>
        <p:nvSpPr>
          <p:cNvPr id="3" name="Content Placeholder 2"/>
          <p:cNvSpPr>
            <a:spLocks noGrp="1"/>
          </p:cNvSpPr>
          <p:nvPr>
            <p:ph idx="1"/>
          </p:nvPr>
        </p:nvSpPr>
        <p:spPr>
          <a:xfrm>
            <a:off x="152400" y="1295400"/>
            <a:ext cx="4648200" cy="5562600"/>
          </a:xfrm>
        </p:spPr>
        <p:txBody>
          <a:bodyPr>
            <a:noAutofit/>
          </a:bodyPr>
          <a:lstStyle/>
          <a:p>
            <a:r>
              <a:rPr lang="en-US" sz="3600" dirty="0" smtClean="0"/>
              <a:t>Seated with Christ – </a:t>
            </a:r>
            <a:r>
              <a:rPr lang="en-US" sz="3600" i="1" dirty="0" smtClean="0"/>
              <a:t>Ephesians 1:19-22,   2: 1-10</a:t>
            </a:r>
          </a:p>
          <a:p>
            <a:r>
              <a:rPr lang="en-US" sz="3600" dirty="0" smtClean="0"/>
              <a:t>Justified in Christ – </a:t>
            </a:r>
            <a:r>
              <a:rPr lang="en-US" sz="3600" i="1" dirty="0" smtClean="0"/>
              <a:t>Romans 5:1</a:t>
            </a:r>
          </a:p>
          <a:p>
            <a:r>
              <a:rPr lang="en-US" sz="3600" dirty="0" smtClean="0"/>
              <a:t>Glorified with Christ – </a:t>
            </a:r>
            <a:r>
              <a:rPr lang="en-US" sz="3600" i="1" dirty="0" smtClean="0"/>
              <a:t>Philippians 3:20-21</a:t>
            </a:r>
          </a:p>
          <a:p>
            <a:r>
              <a:rPr lang="en-US" sz="3600" i="1" dirty="0" smtClean="0"/>
              <a:t>Joint-heir with Christ – Romans 8:1, 9-18</a:t>
            </a:r>
          </a:p>
          <a:p>
            <a:endParaRPr lang="en-US" sz="3600" dirty="0"/>
          </a:p>
        </p:txBody>
      </p:sp>
      <p:pic>
        <p:nvPicPr>
          <p:cNvPr id="14338" name="Picture 2" descr="C:\Users\Ptr. Daniel White\Desktop\Bible pictures\heaven\image05.jpg"/>
          <p:cNvPicPr>
            <a:picLocks noChangeAspect="1" noChangeArrowheads="1"/>
          </p:cNvPicPr>
          <p:nvPr/>
        </p:nvPicPr>
        <p:blipFill>
          <a:blip r:embed="rId3" cstate="print"/>
          <a:srcRect l="2421" t="2329" b="6841"/>
          <a:stretch>
            <a:fillRect/>
          </a:stretch>
        </p:blipFill>
        <p:spPr bwMode="auto">
          <a:xfrm>
            <a:off x="4724400" y="2286000"/>
            <a:ext cx="4419600" cy="3048000"/>
          </a:xfrm>
          <a:prstGeom prst="rect">
            <a:avLst/>
          </a:prstGeom>
          <a:ln>
            <a:noFill/>
          </a:ln>
          <a:effectLst>
            <a:softEdge rad="112500"/>
          </a:effectLst>
        </p:spPr>
      </p:pic>
      <p:pic>
        <p:nvPicPr>
          <p:cNvPr id="14340" name="Picture 4" descr="C:\Users\Ptr. Daniel White\Desktop\Bible pictures\Praying\scan0053.jpg"/>
          <p:cNvPicPr>
            <a:picLocks noChangeAspect="1" noChangeArrowheads="1"/>
          </p:cNvPicPr>
          <p:nvPr/>
        </p:nvPicPr>
        <p:blipFill>
          <a:blip r:embed="rId4" cstate="print">
            <a:lum bright="-10000"/>
          </a:blip>
          <a:srcRect l="4467" t="6320" r="45965" b="12480"/>
          <a:stretch>
            <a:fillRect/>
          </a:stretch>
        </p:blipFill>
        <p:spPr bwMode="auto">
          <a:xfrm>
            <a:off x="4800600" y="1524000"/>
            <a:ext cx="4191000" cy="4800600"/>
          </a:xfrm>
          <a:prstGeom prst="rect">
            <a:avLst/>
          </a:prstGeom>
          <a:noFill/>
        </p:spPr>
      </p:pic>
      <p:pic>
        <p:nvPicPr>
          <p:cNvPr id="14339" name="Picture 3" descr="C:\Users\Ptr. Daniel White\Desktop\Bible pictures\heaven\Before the Throne.jpg"/>
          <p:cNvPicPr>
            <a:picLocks noChangeAspect="1" noChangeArrowheads="1"/>
          </p:cNvPicPr>
          <p:nvPr/>
        </p:nvPicPr>
        <p:blipFill>
          <a:blip r:embed="rId5" cstate="print">
            <a:lum bright="-20000"/>
          </a:blip>
          <a:srcRect/>
          <a:stretch>
            <a:fillRect/>
          </a:stretch>
        </p:blipFill>
        <p:spPr bwMode="auto">
          <a:xfrm>
            <a:off x="4724400" y="1447800"/>
            <a:ext cx="4267200" cy="5105400"/>
          </a:xfrm>
          <a:prstGeom prst="rect">
            <a:avLst/>
          </a:prstGeom>
          <a:noFill/>
        </p:spPr>
      </p:pic>
      <p:pic>
        <p:nvPicPr>
          <p:cNvPr id="14342" name="Picture 6" descr="C:\Users\Ptr. Daniel White\Desktop\Bible pictures\kingdom\m175149588.jpg"/>
          <p:cNvPicPr>
            <a:picLocks noChangeAspect="1" noChangeArrowheads="1"/>
          </p:cNvPicPr>
          <p:nvPr/>
        </p:nvPicPr>
        <p:blipFill>
          <a:blip r:embed="rId6" cstate="print"/>
          <a:srcRect/>
          <a:stretch>
            <a:fillRect/>
          </a:stretch>
        </p:blipFill>
        <p:spPr bwMode="auto">
          <a:xfrm>
            <a:off x="4724400" y="1447800"/>
            <a:ext cx="4267200" cy="5181600"/>
          </a:xfrm>
          <a:prstGeom prst="rect">
            <a:avLst/>
          </a:prstGeom>
          <a:noFill/>
        </p:spPr>
      </p:pic>
    </p:spTree>
    <p:extLst>
      <p:ext uri="{BB962C8B-B14F-4D97-AF65-F5344CB8AC3E}">
        <p14:creationId xmlns:p14="http://schemas.microsoft.com/office/powerpoint/2010/main" val="3604261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4338"/>
                                        </p:tgtEl>
                                        <p:attrNameLst>
                                          <p:attrName>style.visibility</p:attrName>
                                        </p:attrNameLst>
                                      </p:cBhvr>
                                      <p:to>
                                        <p:strVal val="visible"/>
                                      </p:to>
                                    </p:set>
                                    <p:anim to="" calcmode="lin" valueType="num">
                                      <p:cBhvr>
                                        <p:cTn id="12" dur="1" fill="hold"/>
                                        <p:tgtEl>
                                          <p:spTgt spid="14338"/>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to="" calcmode="lin" valueType="num">
                                      <p:cBhvr>
                                        <p:cTn id="17" dur="1" fill="hold"/>
                                        <p:tgtEl>
                                          <p:spTgt spid="3">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14340"/>
                                        </p:tgtEl>
                                        <p:attrNameLst>
                                          <p:attrName>style.visibility</p:attrName>
                                        </p:attrNameLst>
                                      </p:cBhvr>
                                      <p:to>
                                        <p:strVal val="visible"/>
                                      </p:to>
                                    </p:set>
                                    <p:anim to="" calcmode="lin" valueType="num">
                                      <p:cBhvr>
                                        <p:cTn id="22" dur="1" fill="hold"/>
                                        <p:tgtEl>
                                          <p:spTgt spid="14340"/>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to="" calcmode="lin" valueType="num">
                                      <p:cBhvr>
                                        <p:cTn id="27" dur="1" fill="hold"/>
                                        <p:tgtEl>
                                          <p:spTgt spid="3">
                                            <p:txEl>
                                              <p:pRg st="2" end="2"/>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14339"/>
                                        </p:tgtEl>
                                        <p:attrNameLst>
                                          <p:attrName>style.visibility</p:attrName>
                                        </p:attrNameLst>
                                      </p:cBhvr>
                                      <p:to>
                                        <p:strVal val="visible"/>
                                      </p:to>
                                    </p:set>
                                    <p:anim to="" calcmode="lin" valueType="num">
                                      <p:cBhvr>
                                        <p:cTn id="32" dur="1" fill="hold"/>
                                        <p:tgtEl>
                                          <p:spTgt spid="14339"/>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to="" calcmode="lin" valueType="num">
                                      <p:cBhvr>
                                        <p:cTn id="37" dur="1" fill="hold"/>
                                        <p:tgtEl>
                                          <p:spTgt spid="3">
                                            <p:txEl>
                                              <p:pRg st="3" end="3"/>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14342"/>
                                        </p:tgtEl>
                                        <p:attrNameLst>
                                          <p:attrName>style.visibility</p:attrName>
                                        </p:attrNameLst>
                                      </p:cBhvr>
                                      <p:to>
                                        <p:strVal val="visible"/>
                                      </p:to>
                                    </p:set>
                                    <p:anim to="" calcmode="lin" valueType="num">
                                      <p:cBhvr>
                                        <p:cTn id="42" dur="1" fill="hold"/>
                                        <p:tgtEl>
                                          <p:spTgt spid="1434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Practicing Your Position</a:t>
            </a:r>
            <a:endParaRPr lang="en-US" b="1" i="1" dirty="0"/>
          </a:p>
        </p:txBody>
      </p:sp>
      <p:sp>
        <p:nvSpPr>
          <p:cNvPr id="3" name="Content Placeholder 2"/>
          <p:cNvSpPr>
            <a:spLocks noGrp="1"/>
          </p:cNvSpPr>
          <p:nvPr>
            <p:ph sz="half" idx="1"/>
          </p:nvPr>
        </p:nvSpPr>
        <p:spPr>
          <a:xfrm>
            <a:off x="457200" y="1600200"/>
            <a:ext cx="4038600" cy="5257800"/>
          </a:xfrm>
        </p:spPr>
        <p:txBody>
          <a:bodyPr>
            <a:normAutofit lnSpcReduction="10000"/>
          </a:bodyPr>
          <a:lstStyle/>
          <a:p>
            <a:r>
              <a:rPr lang="en-US" sz="3600" dirty="0" smtClean="0"/>
              <a:t>Spiritually alive </a:t>
            </a:r>
          </a:p>
          <a:p>
            <a:r>
              <a:rPr lang="en-US" sz="3600" dirty="0" smtClean="0"/>
              <a:t>Dead to sin</a:t>
            </a:r>
          </a:p>
          <a:p>
            <a:r>
              <a:rPr lang="en-US" sz="3600" dirty="0" smtClean="0"/>
              <a:t>Forgiven</a:t>
            </a:r>
          </a:p>
          <a:p>
            <a:r>
              <a:rPr lang="en-US" sz="3600" dirty="0" smtClean="0"/>
              <a:t>Righteous</a:t>
            </a:r>
          </a:p>
          <a:p>
            <a:r>
              <a:rPr lang="en-US" sz="3600" dirty="0" smtClean="0"/>
              <a:t>Children of God</a:t>
            </a:r>
          </a:p>
          <a:p>
            <a:r>
              <a:rPr lang="en-US" sz="3600" dirty="0" smtClean="0"/>
              <a:t>God’s possession</a:t>
            </a:r>
          </a:p>
          <a:p>
            <a:r>
              <a:rPr lang="en-US" sz="3600" dirty="0" smtClean="0"/>
              <a:t>Heirs of God</a:t>
            </a:r>
          </a:p>
          <a:p>
            <a:endParaRPr lang="en-US" sz="3600" dirty="0" smtClean="0"/>
          </a:p>
        </p:txBody>
      </p:sp>
      <p:sp>
        <p:nvSpPr>
          <p:cNvPr id="4" name="Content Placeholder 3"/>
          <p:cNvSpPr>
            <a:spLocks noGrp="1"/>
          </p:cNvSpPr>
          <p:nvPr>
            <p:ph sz="half" idx="2"/>
          </p:nvPr>
        </p:nvSpPr>
        <p:spPr>
          <a:xfrm>
            <a:off x="4648200" y="1600200"/>
            <a:ext cx="4495800" cy="5257800"/>
          </a:xfrm>
        </p:spPr>
        <p:txBody>
          <a:bodyPr>
            <a:normAutofit lnSpcReduction="10000"/>
          </a:bodyPr>
          <a:lstStyle/>
          <a:p>
            <a:r>
              <a:rPr lang="en-US" sz="3600" dirty="0" smtClean="0"/>
              <a:t>Live the life</a:t>
            </a:r>
          </a:p>
          <a:p>
            <a:r>
              <a:rPr lang="en-US" sz="3600" dirty="0" smtClean="0"/>
              <a:t>Give no place to sin</a:t>
            </a:r>
          </a:p>
          <a:p>
            <a:r>
              <a:rPr lang="en-US" sz="3600" dirty="0" smtClean="0"/>
              <a:t>Count on it</a:t>
            </a:r>
          </a:p>
          <a:p>
            <a:r>
              <a:rPr lang="en-US" sz="3600" dirty="0" smtClean="0"/>
              <a:t>Live righteously</a:t>
            </a:r>
          </a:p>
          <a:p>
            <a:r>
              <a:rPr lang="en-US" sz="3600" dirty="0" smtClean="0"/>
              <a:t>Act like God’s children</a:t>
            </a:r>
          </a:p>
          <a:p>
            <a:r>
              <a:rPr lang="en-US" sz="3600" dirty="0" smtClean="0"/>
              <a:t>Yield to God</a:t>
            </a:r>
          </a:p>
          <a:p>
            <a:r>
              <a:rPr lang="en-US" sz="3600" dirty="0" smtClean="0"/>
              <a:t>Add to your inheritance</a:t>
            </a:r>
          </a:p>
          <a:p>
            <a:endParaRPr lang="en-US" sz="3600" dirty="0"/>
          </a:p>
        </p:txBody>
      </p:sp>
    </p:spTree>
    <p:extLst>
      <p:ext uri="{BB962C8B-B14F-4D97-AF65-F5344CB8AC3E}">
        <p14:creationId xmlns:p14="http://schemas.microsoft.com/office/powerpoint/2010/main" val="277665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to="" calcmode="lin" valueType="num">
                                      <p:cBhvr>
                                        <p:cTn id="12" dur="1" fill="hold"/>
                                        <p:tgtEl>
                                          <p:spTgt spid="4">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to="" calcmode="lin" valueType="num">
                                      <p:cBhvr>
                                        <p:cTn id="17" dur="1" fill="hold"/>
                                        <p:tgtEl>
                                          <p:spTgt spid="3">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to="" calcmode="lin" valueType="num">
                                      <p:cBhvr>
                                        <p:cTn id="22" dur="1" fill="hold"/>
                                        <p:tgtEl>
                                          <p:spTgt spid="4">
                                            <p:txEl>
                                              <p:pRg st="1" end="1"/>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to="" calcmode="lin" valueType="num">
                                      <p:cBhvr>
                                        <p:cTn id="27" dur="1" fill="hold"/>
                                        <p:tgtEl>
                                          <p:spTgt spid="3">
                                            <p:txEl>
                                              <p:pRg st="2" end="2"/>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 to="" calcmode="lin" valueType="num">
                                      <p:cBhvr>
                                        <p:cTn id="32" dur="1" fill="hold"/>
                                        <p:tgtEl>
                                          <p:spTgt spid="4">
                                            <p:txEl>
                                              <p:pRg st="2" end="2"/>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to="" calcmode="lin" valueType="num">
                                      <p:cBhvr>
                                        <p:cTn id="37" dur="1" fill="hold"/>
                                        <p:tgtEl>
                                          <p:spTgt spid="3">
                                            <p:txEl>
                                              <p:pRg st="3" end="3"/>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4">
                                            <p:txEl>
                                              <p:pRg st="3" end="3"/>
                                            </p:txEl>
                                          </p:spTgt>
                                        </p:tgtEl>
                                        <p:attrNameLst>
                                          <p:attrName>style.visibility</p:attrName>
                                        </p:attrNameLst>
                                      </p:cBhvr>
                                      <p:to>
                                        <p:strVal val="visible"/>
                                      </p:to>
                                    </p:set>
                                    <p:anim to="" calcmode="lin" valueType="num">
                                      <p:cBhvr>
                                        <p:cTn id="42" dur="1" fill="hold"/>
                                        <p:tgtEl>
                                          <p:spTgt spid="4">
                                            <p:txEl>
                                              <p:pRg st="3" end="3"/>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 to="" calcmode="lin" valueType="num">
                                      <p:cBhvr>
                                        <p:cTn id="47" dur="1" fill="hold"/>
                                        <p:tgtEl>
                                          <p:spTgt spid="3">
                                            <p:txEl>
                                              <p:pRg st="4" end="4"/>
                                            </p:txEl>
                                          </p:spTgt>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4">
                                            <p:txEl>
                                              <p:pRg st="4" end="4"/>
                                            </p:txEl>
                                          </p:spTgt>
                                        </p:tgtEl>
                                        <p:attrNameLst>
                                          <p:attrName>style.visibility</p:attrName>
                                        </p:attrNameLst>
                                      </p:cBhvr>
                                      <p:to>
                                        <p:strVal val="visible"/>
                                      </p:to>
                                    </p:set>
                                    <p:anim to="" calcmode="lin" valueType="num">
                                      <p:cBhvr>
                                        <p:cTn id="52" dur="1" fill="hold"/>
                                        <p:tgtEl>
                                          <p:spTgt spid="4">
                                            <p:txEl>
                                              <p:pRg st="4" end="4"/>
                                            </p:txEl>
                                          </p:spTgt>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3">
                                            <p:txEl>
                                              <p:pRg st="5" end="5"/>
                                            </p:txEl>
                                          </p:spTgt>
                                        </p:tgtEl>
                                        <p:attrNameLst>
                                          <p:attrName>style.visibility</p:attrName>
                                        </p:attrNameLst>
                                      </p:cBhvr>
                                      <p:to>
                                        <p:strVal val="visible"/>
                                      </p:to>
                                    </p:set>
                                    <p:anim to="" calcmode="lin" valueType="num">
                                      <p:cBhvr>
                                        <p:cTn id="57" dur="1" fill="hold"/>
                                        <p:tgtEl>
                                          <p:spTgt spid="3">
                                            <p:txEl>
                                              <p:pRg st="5" end="5"/>
                                            </p:txEl>
                                          </p:spTgt>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0"/>
                                          </p:stCondLst>
                                        </p:cTn>
                                        <p:tgtEl>
                                          <p:spTgt spid="4">
                                            <p:txEl>
                                              <p:pRg st="5" end="5"/>
                                            </p:txEl>
                                          </p:spTgt>
                                        </p:tgtEl>
                                        <p:attrNameLst>
                                          <p:attrName>style.visibility</p:attrName>
                                        </p:attrNameLst>
                                      </p:cBhvr>
                                      <p:to>
                                        <p:strVal val="visible"/>
                                      </p:to>
                                    </p:set>
                                    <p:anim to="" calcmode="lin" valueType="num">
                                      <p:cBhvr>
                                        <p:cTn id="62" dur="1" fill="hold"/>
                                        <p:tgtEl>
                                          <p:spTgt spid="4">
                                            <p:txEl>
                                              <p:pRg st="5" end="5"/>
                                            </p:txEl>
                                          </p:spTgt>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nodeType="clickEffect">
                                  <p:stCondLst>
                                    <p:cond delay="0"/>
                                  </p:stCondLst>
                                  <p:childTnLst>
                                    <p:set>
                                      <p:cBhvr>
                                        <p:cTn id="66" dur="1" fill="hold">
                                          <p:stCondLst>
                                            <p:cond delay="0"/>
                                          </p:stCondLst>
                                        </p:cTn>
                                        <p:tgtEl>
                                          <p:spTgt spid="3">
                                            <p:txEl>
                                              <p:pRg st="6" end="6"/>
                                            </p:txEl>
                                          </p:spTgt>
                                        </p:tgtEl>
                                        <p:attrNameLst>
                                          <p:attrName>style.visibility</p:attrName>
                                        </p:attrNameLst>
                                      </p:cBhvr>
                                      <p:to>
                                        <p:strVal val="visible"/>
                                      </p:to>
                                    </p:set>
                                    <p:anim to="" calcmode="lin" valueType="num">
                                      <p:cBhvr>
                                        <p:cTn id="67" dur="1" fill="hold"/>
                                        <p:tgtEl>
                                          <p:spTgt spid="3">
                                            <p:txEl>
                                              <p:pRg st="6" end="6"/>
                                            </p:txEl>
                                          </p:spTgt>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nodeType="clickEffect">
                                  <p:stCondLst>
                                    <p:cond delay="0"/>
                                  </p:stCondLst>
                                  <p:childTnLst>
                                    <p:set>
                                      <p:cBhvr>
                                        <p:cTn id="71" dur="1" fill="hold">
                                          <p:stCondLst>
                                            <p:cond delay="0"/>
                                          </p:stCondLst>
                                        </p:cTn>
                                        <p:tgtEl>
                                          <p:spTgt spid="4">
                                            <p:txEl>
                                              <p:pRg st="6" end="6"/>
                                            </p:txEl>
                                          </p:spTgt>
                                        </p:tgtEl>
                                        <p:attrNameLst>
                                          <p:attrName>style.visibility</p:attrName>
                                        </p:attrNameLst>
                                      </p:cBhvr>
                                      <p:to>
                                        <p:strVal val="visible"/>
                                      </p:to>
                                    </p:set>
                                    <p:anim to="" calcmode="lin" valueType="num">
                                      <p:cBhvr>
                                        <p:cTn id="72" dur="1" fill="hold"/>
                                        <p:tgtEl>
                                          <p:spTgt spid="4">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0"/>
            <a:ext cx="4495800" cy="6858000"/>
          </a:xfrm>
        </p:spPr>
        <p:txBody>
          <a:bodyPr>
            <a:normAutofit fontScale="92500"/>
          </a:bodyPr>
          <a:lstStyle/>
          <a:p>
            <a:r>
              <a:rPr lang="en-US" sz="3600" dirty="0" smtClean="0"/>
              <a:t>Blessed with all spiritual blessings in heavenly places</a:t>
            </a:r>
          </a:p>
          <a:p>
            <a:r>
              <a:rPr lang="en-US" sz="3600" dirty="0" smtClean="0"/>
              <a:t>Heavenly citizenship</a:t>
            </a:r>
          </a:p>
          <a:p>
            <a:r>
              <a:rPr lang="en-US" sz="3600" dirty="0" smtClean="0"/>
              <a:t>Servants of God</a:t>
            </a:r>
          </a:p>
          <a:p>
            <a:r>
              <a:rPr lang="en-US" sz="3600" dirty="0" smtClean="0"/>
              <a:t>New life in Christ</a:t>
            </a:r>
          </a:p>
          <a:p>
            <a:r>
              <a:rPr lang="en-US" sz="3600" dirty="0" smtClean="0"/>
              <a:t>Free from the curse of the Law</a:t>
            </a:r>
          </a:p>
          <a:p>
            <a:r>
              <a:rPr lang="en-US" sz="3600" dirty="0" smtClean="0"/>
              <a:t>Crucified to the world</a:t>
            </a:r>
          </a:p>
          <a:p>
            <a:r>
              <a:rPr lang="en-US" sz="3600" dirty="0" smtClean="0"/>
              <a:t>Light of the world</a:t>
            </a:r>
          </a:p>
          <a:p>
            <a:endParaRPr lang="en-US" sz="3600" dirty="0"/>
          </a:p>
        </p:txBody>
      </p:sp>
      <p:sp>
        <p:nvSpPr>
          <p:cNvPr id="4" name="Content Placeholder 3"/>
          <p:cNvSpPr>
            <a:spLocks noGrp="1"/>
          </p:cNvSpPr>
          <p:nvPr>
            <p:ph sz="half" idx="2"/>
          </p:nvPr>
        </p:nvSpPr>
        <p:spPr>
          <a:xfrm>
            <a:off x="4648200" y="0"/>
            <a:ext cx="4267200" cy="7086600"/>
          </a:xfrm>
        </p:spPr>
        <p:txBody>
          <a:bodyPr>
            <a:normAutofit fontScale="92500"/>
          </a:bodyPr>
          <a:lstStyle/>
          <a:p>
            <a:r>
              <a:rPr lang="en-US" sz="3600" dirty="0" smtClean="0"/>
              <a:t>Set your affections on things above</a:t>
            </a:r>
          </a:p>
          <a:p>
            <a:r>
              <a:rPr lang="en-US" sz="3600" dirty="0" smtClean="0"/>
              <a:t>Live as citizens of heaven</a:t>
            </a:r>
          </a:p>
          <a:p>
            <a:r>
              <a:rPr lang="en-US" sz="3600" dirty="0" smtClean="0"/>
              <a:t>Act like servants of God</a:t>
            </a:r>
          </a:p>
          <a:p>
            <a:r>
              <a:rPr lang="en-US" sz="3600" dirty="0" smtClean="0"/>
              <a:t>Live out that new life</a:t>
            </a:r>
          </a:p>
          <a:p>
            <a:r>
              <a:rPr lang="en-US" sz="3600" dirty="0" smtClean="0"/>
              <a:t>Keep fulfilling the Law</a:t>
            </a:r>
          </a:p>
          <a:p>
            <a:r>
              <a:rPr lang="en-US" sz="3600" dirty="0" smtClean="0"/>
              <a:t>Avoid worldly things</a:t>
            </a:r>
          </a:p>
          <a:p>
            <a:r>
              <a:rPr lang="en-US" sz="3600" dirty="0" smtClean="0"/>
              <a:t>Walk as children of light</a:t>
            </a:r>
          </a:p>
        </p:txBody>
      </p:sp>
    </p:spTree>
    <p:extLst>
      <p:ext uri="{BB962C8B-B14F-4D97-AF65-F5344CB8AC3E}">
        <p14:creationId xmlns:p14="http://schemas.microsoft.com/office/powerpoint/2010/main" val="1553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to="" calcmode="lin" valueType="num">
                                      <p:cBhvr>
                                        <p:cTn id="12" dur="1" fill="hold"/>
                                        <p:tgtEl>
                                          <p:spTgt spid="4">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to="" calcmode="lin" valueType="num">
                                      <p:cBhvr>
                                        <p:cTn id="17" dur="1" fill="hold"/>
                                        <p:tgtEl>
                                          <p:spTgt spid="3">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to="" calcmode="lin" valueType="num">
                                      <p:cBhvr>
                                        <p:cTn id="22" dur="1" fill="hold"/>
                                        <p:tgtEl>
                                          <p:spTgt spid="4">
                                            <p:txEl>
                                              <p:pRg st="1" end="1"/>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to="" calcmode="lin" valueType="num">
                                      <p:cBhvr>
                                        <p:cTn id="27" dur="1" fill="hold"/>
                                        <p:tgtEl>
                                          <p:spTgt spid="3">
                                            <p:txEl>
                                              <p:pRg st="2" end="2"/>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 to="" calcmode="lin" valueType="num">
                                      <p:cBhvr>
                                        <p:cTn id="32" dur="1" fill="hold"/>
                                        <p:tgtEl>
                                          <p:spTgt spid="4">
                                            <p:txEl>
                                              <p:pRg st="2" end="2"/>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to="" calcmode="lin" valueType="num">
                                      <p:cBhvr>
                                        <p:cTn id="37" dur="1" fill="hold"/>
                                        <p:tgtEl>
                                          <p:spTgt spid="3">
                                            <p:txEl>
                                              <p:pRg st="3" end="3"/>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4">
                                            <p:txEl>
                                              <p:pRg st="3" end="3"/>
                                            </p:txEl>
                                          </p:spTgt>
                                        </p:tgtEl>
                                        <p:attrNameLst>
                                          <p:attrName>style.visibility</p:attrName>
                                        </p:attrNameLst>
                                      </p:cBhvr>
                                      <p:to>
                                        <p:strVal val="visible"/>
                                      </p:to>
                                    </p:set>
                                    <p:anim to="" calcmode="lin" valueType="num">
                                      <p:cBhvr>
                                        <p:cTn id="42" dur="1" fill="hold"/>
                                        <p:tgtEl>
                                          <p:spTgt spid="4">
                                            <p:txEl>
                                              <p:pRg st="3" end="3"/>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 to="" calcmode="lin" valueType="num">
                                      <p:cBhvr>
                                        <p:cTn id="47" dur="1" fill="hold"/>
                                        <p:tgtEl>
                                          <p:spTgt spid="3">
                                            <p:txEl>
                                              <p:pRg st="4" end="4"/>
                                            </p:txEl>
                                          </p:spTgt>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4">
                                            <p:txEl>
                                              <p:pRg st="4" end="4"/>
                                            </p:txEl>
                                          </p:spTgt>
                                        </p:tgtEl>
                                        <p:attrNameLst>
                                          <p:attrName>style.visibility</p:attrName>
                                        </p:attrNameLst>
                                      </p:cBhvr>
                                      <p:to>
                                        <p:strVal val="visible"/>
                                      </p:to>
                                    </p:set>
                                    <p:anim to="" calcmode="lin" valueType="num">
                                      <p:cBhvr>
                                        <p:cTn id="52" dur="1" fill="hold"/>
                                        <p:tgtEl>
                                          <p:spTgt spid="4">
                                            <p:txEl>
                                              <p:pRg st="4" end="4"/>
                                            </p:txEl>
                                          </p:spTgt>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3">
                                            <p:txEl>
                                              <p:pRg st="5" end="5"/>
                                            </p:txEl>
                                          </p:spTgt>
                                        </p:tgtEl>
                                        <p:attrNameLst>
                                          <p:attrName>style.visibility</p:attrName>
                                        </p:attrNameLst>
                                      </p:cBhvr>
                                      <p:to>
                                        <p:strVal val="visible"/>
                                      </p:to>
                                    </p:set>
                                    <p:anim to="" calcmode="lin" valueType="num">
                                      <p:cBhvr>
                                        <p:cTn id="57" dur="1" fill="hold"/>
                                        <p:tgtEl>
                                          <p:spTgt spid="3">
                                            <p:txEl>
                                              <p:pRg st="5" end="5"/>
                                            </p:txEl>
                                          </p:spTgt>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0"/>
                                          </p:stCondLst>
                                        </p:cTn>
                                        <p:tgtEl>
                                          <p:spTgt spid="4">
                                            <p:txEl>
                                              <p:pRg st="5" end="5"/>
                                            </p:txEl>
                                          </p:spTgt>
                                        </p:tgtEl>
                                        <p:attrNameLst>
                                          <p:attrName>style.visibility</p:attrName>
                                        </p:attrNameLst>
                                      </p:cBhvr>
                                      <p:to>
                                        <p:strVal val="visible"/>
                                      </p:to>
                                    </p:set>
                                    <p:anim to="" calcmode="lin" valueType="num">
                                      <p:cBhvr>
                                        <p:cTn id="62" dur="1" fill="hold"/>
                                        <p:tgtEl>
                                          <p:spTgt spid="4">
                                            <p:txEl>
                                              <p:pRg st="5" end="5"/>
                                            </p:txEl>
                                          </p:spTgt>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nodeType="clickEffect">
                                  <p:stCondLst>
                                    <p:cond delay="0"/>
                                  </p:stCondLst>
                                  <p:childTnLst>
                                    <p:set>
                                      <p:cBhvr>
                                        <p:cTn id="66" dur="1" fill="hold">
                                          <p:stCondLst>
                                            <p:cond delay="0"/>
                                          </p:stCondLst>
                                        </p:cTn>
                                        <p:tgtEl>
                                          <p:spTgt spid="3">
                                            <p:txEl>
                                              <p:pRg st="6" end="6"/>
                                            </p:txEl>
                                          </p:spTgt>
                                        </p:tgtEl>
                                        <p:attrNameLst>
                                          <p:attrName>style.visibility</p:attrName>
                                        </p:attrNameLst>
                                      </p:cBhvr>
                                      <p:to>
                                        <p:strVal val="visible"/>
                                      </p:to>
                                    </p:set>
                                    <p:anim to="" calcmode="lin" valueType="num">
                                      <p:cBhvr>
                                        <p:cTn id="67" dur="1" fill="hold"/>
                                        <p:tgtEl>
                                          <p:spTgt spid="3">
                                            <p:txEl>
                                              <p:pRg st="6" end="6"/>
                                            </p:txEl>
                                          </p:spTgt>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nodeType="clickEffect">
                                  <p:stCondLst>
                                    <p:cond delay="0"/>
                                  </p:stCondLst>
                                  <p:childTnLst>
                                    <p:set>
                                      <p:cBhvr>
                                        <p:cTn id="71" dur="1" fill="hold">
                                          <p:stCondLst>
                                            <p:cond delay="0"/>
                                          </p:stCondLst>
                                        </p:cTn>
                                        <p:tgtEl>
                                          <p:spTgt spid="4">
                                            <p:txEl>
                                              <p:pRg st="6" end="6"/>
                                            </p:txEl>
                                          </p:spTgt>
                                        </p:tgtEl>
                                        <p:attrNameLst>
                                          <p:attrName>style.visibility</p:attrName>
                                        </p:attrNameLst>
                                      </p:cBhvr>
                                      <p:to>
                                        <p:strVal val="visible"/>
                                      </p:to>
                                    </p:set>
                                    <p:anim to="" calcmode="lin" valueType="num">
                                      <p:cBhvr>
                                        <p:cTn id="72" dur="1" fill="hold"/>
                                        <p:tgtEl>
                                          <p:spTgt spid="4">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304800"/>
            <a:ext cx="4343400" cy="6324600"/>
          </a:xfrm>
        </p:spPr>
        <p:txBody>
          <a:bodyPr>
            <a:normAutofit lnSpcReduction="10000"/>
          </a:bodyPr>
          <a:lstStyle/>
          <a:p>
            <a:r>
              <a:rPr lang="en-US" sz="3600" dirty="0" smtClean="0"/>
              <a:t>Victorious over Satan</a:t>
            </a:r>
          </a:p>
          <a:p>
            <a:r>
              <a:rPr lang="en-US" sz="3600" dirty="0" smtClean="0"/>
              <a:t>Cleansed</a:t>
            </a:r>
          </a:p>
          <a:p>
            <a:r>
              <a:rPr lang="en-US" sz="3600" dirty="0" smtClean="0"/>
              <a:t>Holy and without blame</a:t>
            </a:r>
          </a:p>
          <a:p>
            <a:r>
              <a:rPr lang="en-US" sz="3600" dirty="0" smtClean="0"/>
              <a:t>Free in Christ</a:t>
            </a:r>
          </a:p>
          <a:p>
            <a:r>
              <a:rPr lang="en-US" sz="3600" dirty="0" smtClean="0"/>
              <a:t>In Christ</a:t>
            </a:r>
          </a:p>
          <a:p>
            <a:r>
              <a:rPr lang="en-US" sz="3600" dirty="0" smtClean="0"/>
              <a:t>Secure in Christ</a:t>
            </a:r>
          </a:p>
          <a:p>
            <a:r>
              <a:rPr lang="en-US" sz="3600" dirty="0" smtClean="0"/>
              <a:t>Possessors of peace</a:t>
            </a:r>
          </a:p>
          <a:p>
            <a:r>
              <a:rPr lang="en-US" sz="3600" dirty="0" smtClean="0"/>
              <a:t>One in Christ</a:t>
            </a:r>
            <a:endParaRPr lang="en-US" sz="3600" dirty="0"/>
          </a:p>
        </p:txBody>
      </p:sp>
      <p:sp>
        <p:nvSpPr>
          <p:cNvPr id="4" name="Content Placeholder 3"/>
          <p:cNvSpPr>
            <a:spLocks noGrp="1"/>
          </p:cNvSpPr>
          <p:nvPr>
            <p:ph sz="half" idx="2"/>
          </p:nvPr>
        </p:nvSpPr>
        <p:spPr>
          <a:xfrm>
            <a:off x="4648200" y="381000"/>
            <a:ext cx="4267200" cy="6248400"/>
          </a:xfrm>
        </p:spPr>
        <p:txBody>
          <a:bodyPr>
            <a:normAutofit lnSpcReduction="10000"/>
          </a:bodyPr>
          <a:lstStyle/>
          <a:p>
            <a:r>
              <a:rPr lang="en-US" sz="3600" dirty="0" smtClean="0"/>
              <a:t>Claim your victory</a:t>
            </a:r>
          </a:p>
          <a:p>
            <a:r>
              <a:rPr lang="en-US" sz="3600" dirty="0" smtClean="0"/>
              <a:t>Cleanse yourself</a:t>
            </a:r>
          </a:p>
          <a:p>
            <a:r>
              <a:rPr lang="en-US" sz="3600" dirty="0" smtClean="0"/>
              <a:t>Live a holy life</a:t>
            </a:r>
          </a:p>
          <a:p>
            <a:r>
              <a:rPr lang="en-US" sz="3600" dirty="0" smtClean="0"/>
              <a:t>Enjoy your freedom</a:t>
            </a:r>
          </a:p>
          <a:p>
            <a:r>
              <a:rPr lang="en-US" sz="3600" dirty="0" smtClean="0"/>
              <a:t>Abide in Christ</a:t>
            </a:r>
          </a:p>
          <a:p>
            <a:r>
              <a:rPr lang="en-US" sz="3600" dirty="0" smtClean="0"/>
              <a:t>Enjoy your security</a:t>
            </a:r>
          </a:p>
          <a:p>
            <a:r>
              <a:rPr lang="en-US" sz="3600" dirty="0" smtClean="0"/>
              <a:t>Follow after peace and let it rule in your heart</a:t>
            </a:r>
          </a:p>
          <a:p>
            <a:r>
              <a:rPr lang="en-US" sz="3600" dirty="0" smtClean="0"/>
              <a:t>Live in unity</a:t>
            </a:r>
          </a:p>
        </p:txBody>
      </p:sp>
    </p:spTree>
    <p:extLst>
      <p:ext uri="{BB962C8B-B14F-4D97-AF65-F5344CB8AC3E}">
        <p14:creationId xmlns:p14="http://schemas.microsoft.com/office/powerpoint/2010/main" val="308975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to="" calcmode="lin" valueType="num">
                                      <p:cBhvr>
                                        <p:cTn id="12" dur="1" fill="hold"/>
                                        <p:tgtEl>
                                          <p:spTgt spid="4">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to="" calcmode="lin" valueType="num">
                                      <p:cBhvr>
                                        <p:cTn id="17" dur="1" fill="hold"/>
                                        <p:tgtEl>
                                          <p:spTgt spid="3">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to="" calcmode="lin" valueType="num">
                                      <p:cBhvr>
                                        <p:cTn id="22" dur="1" fill="hold"/>
                                        <p:tgtEl>
                                          <p:spTgt spid="4">
                                            <p:txEl>
                                              <p:pRg st="1" end="1"/>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to="" calcmode="lin" valueType="num">
                                      <p:cBhvr>
                                        <p:cTn id="27" dur="1" fill="hold"/>
                                        <p:tgtEl>
                                          <p:spTgt spid="3">
                                            <p:txEl>
                                              <p:pRg st="2" end="2"/>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 to="" calcmode="lin" valueType="num">
                                      <p:cBhvr>
                                        <p:cTn id="32" dur="1" fill="hold"/>
                                        <p:tgtEl>
                                          <p:spTgt spid="4">
                                            <p:txEl>
                                              <p:pRg st="2" end="2"/>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to="" calcmode="lin" valueType="num">
                                      <p:cBhvr>
                                        <p:cTn id="37" dur="1" fill="hold"/>
                                        <p:tgtEl>
                                          <p:spTgt spid="3">
                                            <p:txEl>
                                              <p:pRg st="3" end="3"/>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4">
                                            <p:txEl>
                                              <p:pRg st="3" end="3"/>
                                            </p:txEl>
                                          </p:spTgt>
                                        </p:tgtEl>
                                        <p:attrNameLst>
                                          <p:attrName>style.visibility</p:attrName>
                                        </p:attrNameLst>
                                      </p:cBhvr>
                                      <p:to>
                                        <p:strVal val="visible"/>
                                      </p:to>
                                    </p:set>
                                    <p:anim to="" calcmode="lin" valueType="num">
                                      <p:cBhvr>
                                        <p:cTn id="42" dur="1" fill="hold"/>
                                        <p:tgtEl>
                                          <p:spTgt spid="4">
                                            <p:txEl>
                                              <p:pRg st="3" end="3"/>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 to="" calcmode="lin" valueType="num">
                                      <p:cBhvr>
                                        <p:cTn id="47" dur="1" fill="hold"/>
                                        <p:tgtEl>
                                          <p:spTgt spid="3">
                                            <p:txEl>
                                              <p:pRg st="4" end="4"/>
                                            </p:txEl>
                                          </p:spTgt>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4">
                                            <p:txEl>
                                              <p:pRg st="4" end="4"/>
                                            </p:txEl>
                                          </p:spTgt>
                                        </p:tgtEl>
                                        <p:attrNameLst>
                                          <p:attrName>style.visibility</p:attrName>
                                        </p:attrNameLst>
                                      </p:cBhvr>
                                      <p:to>
                                        <p:strVal val="visible"/>
                                      </p:to>
                                    </p:set>
                                    <p:anim to="" calcmode="lin" valueType="num">
                                      <p:cBhvr>
                                        <p:cTn id="52" dur="1" fill="hold"/>
                                        <p:tgtEl>
                                          <p:spTgt spid="4">
                                            <p:txEl>
                                              <p:pRg st="4" end="4"/>
                                            </p:txEl>
                                          </p:spTgt>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3">
                                            <p:txEl>
                                              <p:pRg st="5" end="5"/>
                                            </p:txEl>
                                          </p:spTgt>
                                        </p:tgtEl>
                                        <p:attrNameLst>
                                          <p:attrName>style.visibility</p:attrName>
                                        </p:attrNameLst>
                                      </p:cBhvr>
                                      <p:to>
                                        <p:strVal val="visible"/>
                                      </p:to>
                                    </p:set>
                                    <p:anim to="" calcmode="lin" valueType="num">
                                      <p:cBhvr>
                                        <p:cTn id="57" dur="1" fill="hold"/>
                                        <p:tgtEl>
                                          <p:spTgt spid="3">
                                            <p:txEl>
                                              <p:pRg st="5" end="5"/>
                                            </p:txEl>
                                          </p:spTgt>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0"/>
                                          </p:stCondLst>
                                        </p:cTn>
                                        <p:tgtEl>
                                          <p:spTgt spid="4">
                                            <p:txEl>
                                              <p:pRg st="5" end="5"/>
                                            </p:txEl>
                                          </p:spTgt>
                                        </p:tgtEl>
                                        <p:attrNameLst>
                                          <p:attrName>style.visibility</p:attrName>
                                        </p:attrNameLst>
                                      </p:cBhvr>
                                      <p:to>
                                        <p:strVal val="visible"/>
                                      </p:to>
                                    </p:set>
                                    <p:anim to="" calcmode="lin" valueType="num">
                                      <p:cBhvr>
                                        <p:cTn id="62" dur="1" fill="hold"/>
                                        <p:tgtEl>
                                          <p:spTgt spid="4">
                                            <p:txEl>
                                              <p:pRg st="5" end="5"/>
                                            </p:txEl>
                                          </p:spTgt>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nodeType="clickEffect">
                                  <p:stCondLst>
                                    <p:cond delay="0"/>
                                  </p:stCondLst>
                                  <p:childTnLst>
                                    <p:set>
                                      <p:cBhvr>
                                        <p:cTn id="66" dur="1" fill="hold">
                                          <p:stCondLst>
                                            <p:cond delay="0"/>
                                          </p:stCondLst>
                                        </p:cTn>
                                        <p:tgtEl>
                                          <p:spTgt spid="3">
                                            <p:txEl>
                                              <p:pRg st="6" end="6"/>
                                            </p:txEl>
                                          </p:spTgt>
                                        </p:tgtEl>
                                        <p:attrNameLst>
                                          <p:attrName>style.visibility</p:attrName>
                                        </p:attrNameLst>
                                      </p:cBhvr>
                                      <p:to>
                                        <p:strVal val="visible"/>
                                      </p:to>
                                    </p:set>
                                    <p:anim to="" calcmode="lin" valueType="num">
                                      <p:cBhvr>
                                        <p:cTn id="67" dur="1" fill="hold"/>
                                        <p:tgtEl>
                                          <p:spTgt spid="3">
                                            <p:txEl>
                                              <p:pRg st="6" end="6"/>
                                            </p:txEl>
                                          </p:spTgt>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nodeType="clickEffect">
                                  <p:stCondLst>
                                    <p:cond delay="0"/>
                                  </p:stCondLst>
                                  <p:childTnLst>
                                    <p:set>
                                      <p:cBhvr>
                                        <p:cTn id="71" dur="1" fill="hold">
                                          <p:stCondLst>
                                            <p:cond delay="0"/>
                                          </p:stCondLst>
                                        </p:cTn>
                                        <p:tgtEl>
                                          <p:spTgt spid="4">
                                            <p:txEl>
                                              <p:pRg st="6" end="6"/>
                                            </p:txEl>
                                          </p:spTgt>
                                        </p:tgtEl>
                                        <p:attrNameLst>
                                          <p:attrName>style.visibility</p:attrName>
                                        </p:attrNameLst>
                                      </p:cBhvr>
                                      <p:to>
                                        <p:strVal val="visible"/>
                                      </p:to>
                                    </p:set>
                                    <p:anim to="" calcmode="lin" valueType="num">
                                      <p:cBhvr>
                                        <p:cTn id="72" dur="1" fill="hold"/>
                                        <p:tgtEl>
                                          <p:spTgt spid="4">
                                            <p:txEl>
                                              <p:pRg st="6" end="6"/>
                                            </p:txEl>
                                          </p:spTgt>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nodeType="clickEffect">
                                  <p:stCondLst>
                                    <p:cond delay="0"/>
                                  </p:stCondLst>
                                  <p:childTnLst>
                                    <p:set>
                                      <p:cBhvr>
                                        <p:cTn id="76" dur="1" fill="hold">
                                          <p:stCondLst>
                                            <p:cond delay="0"/>
                                          </p:stCondLst>
                                        </p:cTn>
                                        <p:tgtEl>
                                          <p:spTgt spid="3">
                                            <p:txEl>
                                              <p:pRg st="7" end="7"/>
                                            </p:txEl>
                                          </p:spTgt>
                                        </p:tgtEl>
                                        <p:attrNameLst>
                                          <p:attrName>style.visibility</p:attrName>
                                        </p:attrNameLst>
                                      </p:cBhvr>
                                      <p:to>
                                        <p:strVal val="visible"/>
                                      </p:to>
                                    </p:set>
                                    <p:anim to="" calcmode="lin" valueType="num">
                                      <p:cBhvr>
                                        <p:cTn id="77" dur="1" fill="hold"/>
                                        <p:tgtEl>
                                          <p:spTgt spid="3">
                                            <p:txEl>
                                              <p:pRg st="7" end="7"/>
                                            </p:txEl>
                                          </p:spTgt>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16" presetClass="entr" presetSubtype="26" fill="hold" nodeType="clickEffect">
                                  <p:stCondLst>
                                    <p:cond delay="0"/>
                                  </p:stCondLst>
                                  <p:childTnLst>
                                    <p:set>
                                      <p:cBhvr>
                                        <p:cTn id="81" dur="1" fill="hold">
                                          <p:stCondLst>
                                            <p:cond delay="0"/>
                                          </p:stCondLst>
                                        </p:cTn>
                                        <p:tgtEl>
                                          <p:spTgt spid="4">
                                            <p:txEl>
                                              <p:pRg st="7" end="7"/>
                                            </p:txEl>
                                          </p:spTgt>
                                        </p:tgtEl>
                                        <p:attrNameLst>
                                          <p:attrName>style.visibility</p:attrName>
                                        </p:attrNameLst>
                                      </p:cBhvr>
                                      <p:to>
                                        <p:strVal val="visible"/>
                                      </p:to>
                                    </p:set>
                                    <p:animEffect transition="in" filter="barn(inHorizontal)">
                                      <p:cBhvr>
                                        <p:cTn id="8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152400"/>
            <a:ext cx="4343400" cy="5973763"/>
          </a:xfrm>
        </p:spPr>
        <p:txBody>
          <a:bodyPr>
            <a:normAutofit fontScale="92500" lnSpcReduction="10000"/>
          </a:bodyPr>
          <a:lstStyle/>
          <a:p>
            <a:r>
              <a:rPr lang="en-US" sz="3600" dirty="0" smtClean="0"/>
              <a:t>In grace</a:t>
            </a:r>
          </a:p>
          <a:p>
            <a:r>
              <a:rPr lang="en-US" sz="3600" dirty="0" smtClean="0"/>
              <a:t>In fellowship</a:t>
            </a:r>
          </a:p>
          <a:p>
            <a:r>
              <a:rPr lang="en-US" sz="3600" dirty="0" smtClean="0"/>
              <a:t>Joyful</a:t>
            </a:r>
          </a:p>
          <a:p>
            <a:r>
              <a:rPr lang="en-US" sz="3600" dirty="0" smtClean="0"/>
              <a:t>Spirit indwelt</a:t>
            </a:r>
          </a:p>
          <a:p>
            <a:r>
              <a:rPr lang="en-US" sz="3600" dirty="0" smtClean="0"/>
              <a:t>Spirit led</a:t>
            </a:r>
          </a:p>
          <a:p>
            <a:r>
              <a:rPr lang="en-US" sz="3600" dirty="0" smtClean="0"/>
              <a:t>Spirit gifted</a:t>
            </a:r>
          </a:p>
          <a:p>
            <a:r>
              <a:rPr lang="en-US" sz="3600" dirty="0" smtClean="0"/>
              <a:t>Empowered for service</a:t>
            </a:r>
          </a:p>
          <a:p>
            <a:r>
              <a:rPr lang="en-US" sz="3600" dirty="0" smtClean="0"/>
              <a:t>Loved</a:t>
            </a:r>
            <a:endParaRPr lang="en-US" sz="3600" dirty="0"/>
          </a:p>
        </p:txBody>
      </p:sp>
      <p:sp>
        <p:nvSpPr>
          <p:cNvPr id="4" name="Content Placeholder 3"/>
          <p:cNvSpPr>
            <a:spLocks noGrp="1"/>
          </p:cNvSpPr>
          <p:nvPr>
            <p:ph sz="half" idx="2"/>
          </p:nvPr>
        </p:nvSpPr>
        <p:spPr>
          <a:xfrm>
            <a:off x="4648200" y="152400"/>
            <a:ext cx="4191000" cy="6705600"/>
          </a:xfrm>
        </p:spPr>
        <p:txBody>
          <a:bodyPr>
            <a:normAutofit fontScale="92500" lnSpcReduction="10000"/>
          </a:bodyPr>
          <a:lstStyle/>
          <a:p>
            <a:r>
              <a:rPr lang="en-US" sz="3600" dirty="0" smtClean="0"/>
              <a:t>Grow in grace</a:t>
            </a:r>
          </a:p>
          <a:p>
            <a:r>
              <a:rPr lang="en-US" sz="3600" dirty="0" smtClean="0"/>
              <a:t>Experience the fellowship</a:t>
            </a:r>
          </a:p>
          <a:p>
            <a:r>
              <a:rPr lang="en-US" sz="3600" dirty="0" smtClean="0"/>
              <a:t>Experience the joy</a:t>
            </a:r>
          </a:p>
          <a:p>
            <a:r>
              <a:rPr lang="en-US" sz="3600" dirty="0" smtClean="0"/>
              <a:t>Yield to the Spirit’s control</a:t>
            </a:r>
          </a:p>
          <a:p>
            <a:r>
              <a:rPr lang="en-US" sz="3600" dirty="0" smtClean="0"/>
              <a:t>Follow the Spirit’s leading</a:t>
            </a:r>
          </a:p>
          <a:p>
            <a:r>
              <a:rPr lang="en-US" sz="3600" dirty="0" smtClean="0"/>
              <a:t>Use your spiritual gift</a:t>
            </a:r>
          </a:p>
          <a:p>
            <a:r>
              <a:rPr lang="en-US" sz="3600" dirty="0" smtClean="0"/>
              <a:t>Demonstrate that power</a:t>
            </a:r>
          </a:p>
          <a:p>
            <a:r>
              <a:rPr lang="en-US" sz="3600" dirty="0" smtClean="0"/>
              <a:t>Love</a:t>
            </a:r>
            <a:endParaRPr lang="en-US" sz="3600" dirty="0"/>
          </a:p>
        </p:txBody>
      </p:sp>
    </p:spTree>
    <p:extLst>
      <p:ext uri="{BB962C8B-B14F-4D97-AF65-F5344CB8AC3E}">
        <p14:creationId xmlns:p14="http://schemas.microsoft.com/office/powerpoint/2010/main" val="3251234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to="" calcmode="lin" valueType="num">
                                      <p:cBhvr>
                                        <p:cTn id="12" dur="1" fill="hold"/>
                                        <p:tgtEl>
                                          <p:spTgt spid="4">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to="" calcmode="lin" valueType="num">
                                      <p:cBhvr>
                                        <p:cTn id="17" dur="1" fill="hold"/>
                                        <p:tgtEl>
                                          <p:spTgt spid="3">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to="" calcmode="lin" valueType="num">
                                      <p:cBhvr>
                                        <p:cTn id="22" dur="1" fill="hold"/>
                                        <p:tgtEl>
                                          <p:spTgt spid="4">
                                            <p:txEl>
                                              <p:pRg st="1" end="1"/>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to="" calcmode="lin" valueType="num">
                                      <p:cBhvr>
                                        <p:cTn id="27" dur="1" fill="hold"/>
                                        <p:tgtEl>
                                          <p:spTgt spid="3">
                                            <p:txEl>
                                              <p:pRg st="2" end="2"/>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 to="" calcmode="lin" valueType="num">
                                      <p:cBhvr>
                                        <p:cTn id="32" dur="1" fill="hold"/>
                                        <p:tgtEl>
                                          <p:spTgt spid="4">
                                            <p:txEl>
                                              <p:pRg st="2" end="2"/>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to="" calcmode="lin" valueType="num">
                                      <p:cBhvr>
                                        <p:cTn id="37" dur="1" fill="hold"/>
                                        <p:tgtEl>
                                          <p:spTgt spid="3">
                                            <p:txEl>
                                              <p:pRg st="3" end="3"/>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4">
                                            <p:txEl>
                                              <p:pRg st="3" end="3"/>
                                            </p:txEl>
                                          </p:spTgt>
                                        </p:tgtEl>
                                        <p:attrNameLst>
                                          <p:attrName>style.visibility</p:attrName>
                                        </p:attrNameLst>
                                      </p:cBhvr>
                                      <p:to>
                                        <p:strVal val="visible"/>
                                      </p:to>
                                    </p:set>
                                    <p:anim to="" calcmode="lin" valueType="num">
                                      <p:cBhvr>
                                        <p:cTn id="42" dur="1" fill="hold"/>
                                        <p:tgtEl>
                                          <p:spTgt spid="4">
                                            <p:txEl>
                                              <p:pRg st="3" end="3"/>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 to="" calcmode="lin" valueType="num">
                                      <p:cBhvr>
                                        <p:cTn id="47" dur="1" fill="hold"/>
                                        <p:tgtEl>
                                          <p:spTgt spid="3">
                                            <p:txEl>
                                              <p:pRg st="4" end="4"/>
                                            </p:txEl>
                                          </p:spTgt>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4">
                                            <p:txEl>
                                              <p:pRg st="4" end="4"/>
                                            </p:txEl>
                                          </p:spTgt>
                                        </p:tgtEl>
                                        <p:attrNameLst>
                                          <p:attrName>style.visibility</p:attrName>
                                        </p:attrNameLst>
                                      </p:cBhvr>
                                      <p:to>
                                        <p:strVal val="visible"/>
                                      </p:to>
                                    </p:set>
                                    <p:anim to="" calcmode="lin" valueType="num">
                                      <p:cBhvr>
                                        <p:cTn id="52" dur="1" fill="hold"/>
                                        <p:tgtEl>
                                          <p:spTgt spid="4">
                                            <p:txEl>
                                              <p:pRg st="4" end="4"/>
                                            </p:txEl>
                                          </p:spTgt>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3">
                                            <p:txEl>
                                              <p:pRg st="5" end="5"/>
                                            </p:txEl>
                                          </p:spTgt>
                                        </p:tgtEl>
                                        <p:attrNameLst>
                                          <p:attrName>style.visibility</p:attrName>
                                        </p:attrNameLst>
                                      </p:cBhvr>
                                      <p:to>
                                        <p:strVal val="visible"/>
                                      </p:to>
                                    </p:set>
                                    <p:anim to="" calcmode="lin" valueType="num">
                                      <p:cBhvr>
                                        <p:cTn id="57" dur="1" fill="hold"/>
                                        <p:tgtEl>
                                          <p:spTgt spid="3">
                                            <p:txEl>
                                              <p:pRg st="5" end="5"/>
                                            </p:txEl>
                                          </p:spTgt>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0"/>
                                          </p:stCondLst>
                                        </p:cTn>
                                        <p:tgtEl>
                                          <p:spTgt spid="4">
                                            <p:txEl>
                                              <p:pRg st="5" end="5"/>
                                            </p:txEl>
                                          </p:spTgt>
                                        </p:tgtEl>
                                        <p:attrNameLst>
                                          <p:attrName>style.visibility</p:attrName>
                                        </p:attrNameLst>
                                      </p:cBhvr>
                                      <p:to>
                                        <p:strVal val="visible"/>
                                      </p:to>
                                    </p:set>
                                    <p:anim to="" calcmode="lin" valueType="num">
                                      <p:cBhvr>
                                        <p:cTn id="62" dur="1" fill="hold"/>
                                        <p:tgtEl>
                                          <p:spTgt spid="4">
                                            <p:txEl>
                                              <p:pRg st="5" end="5"/>
                                            </p:txEl>
                                          </p:spTgt>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nodeType="clickEffect">
                                  <p:stCondLst>
                                    <p:cond delay="0"/>
                                  </p:stCondLst>
                                  <p:childTnLst>
                                    <p:set>
                                      <p:cBhvr>
                                        <p:cTn id="66" dur="1" fill="hold">
                                          <p:stCondLst>
                                            <p:cond delay="0"/>
                                          </p:stCondLst>
                                        </p:cTn>
                                        <p:tgtEl>
                                          <p:spTgt spid="3">
                                            <p:txEl>
                                              <p:pRg st="6" end="6"/>
                                            </p:txEl>
                                          </p:spTgt>
                                        </p:tgtEl>
                                        <p:attrNameLst>
                                          <p:attrName>style.visibility</p:attrName>
                                        </p:attrNameLst>
                                      </p:cBhvr>
                                      <p:to>
                                        <p:strVal val="visible"/>
                                      </p:to>
                                    </p:set>
                                    <p:anim to="" calcmode="lin" valueType="num">
                                      <p:cBhvr>
                                        <p:cTn id="67" dur="1" fill="hold"/>
                                        <p:tgtEl>
                                          <p:spTgt spid="3">
                                            <p:txEl>
                                              <p:pRg st="6" end="6"/>
                                            </p:txEl>
                                          </p:spTgt>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nodeType="clickEffect">
                                  <p:stCondLst>
                                    <p:cond delay="0"/>
                                  </p:stCondLst>
                                  <p:childTnLst>
                                    <p:set>
                                      <p:cBhvr>
                                        <p:cTn id="71" dur="1" fill="hold">
                                          <p:stCondLst>
                                            <p:cond delay="0"/>
                                          </p:stCondLst>
                                        </p:cTn>
                                        <p:tgtEl>
                                          <p:spTgt spid="4">
                                            <p:txEl>
                                              <p:pRg st="6" end="6"/>
                                            </p:txEl>
                                          </p:spTgt>
                                        </p:tgtEl>
                                        <p:attrNameLst>
                                          <p:attrName>style.visibility</p:attrName>
                                        </p:attrNameLst>
                                      </p:cBhvr>
                                      <p:to>
                                        <p:strVal val="visible"/>
                                      </p:to>
                                    </p:set>
                                    <p:anim to="" calcmode="lin" valueType="num">
                                      <p:cBhvr>
                                        <p:cTn id="72" dur="1" fill="hold"/>
                                        <p:tgtEl>
                                          <p:spTgt spid="4">
                                            <p:txEl>
                                              <p:pRg st="6" end="6"/>
                                            </p:txEl>
                                          </p:spTgt>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nodeType="clickEffect">
                                  <p:stCondLst>
                                    <p:cond delay="0"/>
                                  </p:stCondLst>
                                  <p:childTnLst>
                                    <p:set>
                                      <p:cBhvr>
                                        <p:cTn id="76" dur="1" fill="hold">
                                          <p:stCondLst>
                                            <p:cond delay="0"/>
                                          </p:stCondLst>
                                        </p:cTn>
                                        <p:tgtEl>
                                          <p:spTgt spid="3">
                                            <p:txEl>
                                              <p:pRg st="7" end="7"/>
                                            </p:txEl>
                                          </p:spTgt>
                                        </p:tgtEl>
                                        <p:attrNameLst>
                                          <p:attrName>style.visibility</p:attrName>
                                        </p:attrNameLst>
                                      </p:cBhvr>
                                      <p:to>
                                        <p:strVal val="visible"/>
                                      </p:to>
                                    </p:set>
                                    <p:anim to="" calcmode="lin" valueType="num">
                                      <p:cBhvr>
                                        <p:cTn id="77" dur="1" fill="hold"/>
                                        <p:tgtEl>
                                          <p:spTgt spid="3">
                                            <p:txEl>
                                              <p:pRg st="7" end="7"/>
                                            </p:txEl>
                                          </p:spTgt>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nodeType="clickEffect">
                                  <p:stCondLst>
                                    <p:cond delay="0"/>
                                  </p:stCondLst>
                                  <p:childTnLst>
                                    <p:set>
                                      <p:cBhvr>
                                        <p:cTn id="81" dur="1" fill="hold">
                                          <p:stCondLst>
                                            <p:cond delay="0"/>
                                          </p:stCondLst>
                                        </p:cTn>
                                        <p:tgtEl>
                                          <p:spTgt spid="4">
                                            <p:txEl>
                                              <p:pRg st="7" end="7"/>
                                            </p:txEl>
                                          </p:spTgt>
                                        </p:tgtEl>
                                        <p:attrNameLst>
                                          <p:attrName>style.visibility</p:attrName>
                                        </p:attrNameLst>
                                      </p:cBhvr>
                                      <p:to>
                                        <p:strVal val="visible"/>
                                      </p:to>
                                    </p:set>
                                    <p:anim to="" calcmode="lin" valueType="num">
                                      <p:cBhvr>
                                        <p:cTn id="82" dur="1" fill="hold"/>
                                        <p:tgtEl>
                                          <p:spTgt spid="4">
                                            <p:txEl>
                                              <p:pRg st="7" end="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Live Like An </a:t>
            </a:r>
            <a:r>
              <a:rPr lang="en-US" b="1" i="1" dirty="0" err="1" smtClean="0"/>
              <a:t>Overcomer</a:t>
            </a:r>
            <a:endParaRPr lang="en-US" b="1" i="1" dirty="0"/>
          </a:p>
        </p:txBody>
      </p:sp>
      <p:sp>
        <p:nvSpPr>
          <p:cNvPr id="3" name="Content Placeholder 2"/>
          <p:cNvSpPr>
            <a:spLocks noGrp="1"/>
          </p:cNvSpPr>
          <p:nvPr>
            <p:ph idx="1"/>
          </p:nvPr>
        </p:nvSpPr>
        <p:spPr>
          <a:xfrm>
            <a:off x="457200" y="1600200"/>
            <a:ext cx="4419600" cy="5257800"/>
          </a:xfrm>
        </p:spPr>
        <p:txBody>
          <a:bodyPr>
            <a:normAutofit fontScale="92500"/>
          </a:bodyPr>
          <a:lstStyle/>
          <a:p>
            <a:r>
              <a:rPr lang="en-US" sz="3600" dirty="0" smtClean="0"/>
              <a:t>Claim your identity – </a:t>
            </a:r>
            <a:r>
              <a:rPr lang="en-US" sz="3600" i="1" dirty="0" smtClean="0"/>
              <a:t>Revelations 12:10-11</a:t>
            </a:r>
          </a:p>
          <a:p>
            <a:r>
              <a:rPr lang="en-US" sz="3600" dirty="0" smtClean="0"/>
              <a:t>Declare your authority – </a:t>
            </a:r>
            <a:r>
              <a:rPr lang="en-US" sz="3600" i="1" dirty="0" smtClean="0"/>
              <a:t>Matthew 28:19-20</a:t>
            </a:r>
          </a:p>
          <a:p>
            <a:r>
              <a:rPr lang="en-US" sz="3600" dirty="0" smtClean="0"/>
              <a:t>Use your spiritual weapons –                    </a:t>
            </a:r>
            <a:r>
              <a:rPr lang="en-US" sz="3600" i="1" dirty="0" smtClean="0"/>
              <a:t>II Corinthians 10:3-6</a:t>
            </a:r>
          </a:p>
          <a:p>
            <a:r>
              <a:rPr lang="en-US" sz="3600" dirty="0" smtClean="0"/>
              <a:t>Live in victory - </a:t>
            </a:r>
            <a:r>
              <a:rPr lang="en-US" sz="3600" i="1" dirty="0" smtClean="0"/>
              <a:t>I John 2:13-14</a:t>
            </a:r>
            <a:endParaRPr lang="en-US" sz="3600" i="1" dirty="0"/>
          </a:p>
        </p:txBody>
      </p:sp>
      <p:pic>
        <p:nvPicPr>
          <p:cNvPr id="3074" name="Picture 2" descr="C:\Users\Ptr. Daniel White\Desktop\Bible pictures\Jesus\handshake w Christ.jpg"/>
          <p:cNvPicPr>
            <a:picLocks noChangeAspect="1" noChangeArrowheads="1"/>
          </p:cNvPicPr>
          <p:nvPr/>
        </p:nvPicPr>
        <p:blipFill>
          <a:blip r:embed="rId3" cstate="print"/>
          <a:srcRect/>
          <a:stretch>
            <a:fillRect/>
          </a:stretch>
        </p:blipFill>
        <p:spPr bwMode="auto">
          <a:xfrm>
            <a:off x="5410200" y="2375320"/>
            <a:ext cx="3433930" cy="1491829"/>
          </a:xfrm>
          <a:prstGeom prst="rect">
            <a:avLst/>
          </a:prstGeom>
          <a:noFill/>
        </p:spPr>
      </p:pic>
      <p:pic>
        <p:nvPicPr>
          <p:cNvPr id="3075" name="Picture 3" descr="C:\Users\Ptr. Daniel White\Desktop\Bible pictures\Jesus\Jesus w missionary 1-c.jpg"/>
          <p:cNvPicPr>
            <a:picLocks noChangeAspect="1" noChangeArrowheads="1"/>
          </p:cNvPicPr>
          <p:nvPr/>
        </p:nvPicPr>
        <p:blipFill>
          <a:blip r:embed="rId4" cstate="print"/>
          <a:srcRect/>
          <a:stretch>
            <a:fillRect/>
          </a:stretch>
        </p:blipFill>
        <p:spPr bwMode="auto">
          <a:xfrm>
            <a:off x="5334000" y="1295400"/>
            <a:ext cx="3581400" cy="5029796"/>
          </a:xfrm>
          <a:prstGeom prst="rect">
            <a:avLst/>
          </a:prstGeom>
          <a:noFill/>
        </p:spPr>
      </p:pic>
      <p:pic>
        <p:nvPicPr>
          <p:cNvPr id="3077" name="Picture 5" descr="C:\Users\Ptr. Daniel White\Desktop\Bible pictures\Armor of God\scan0045.jpg"/>
          <p:cNvPicPr>
            <a:picLocks noChangeAspect="1" noChangeArrowheads="1"/>
          </p:cNvPicPr>
          <p:nvPr/>
        </p:nvPicPr>
        <p:blipFill>
          <a:blip r:embed="rId5" cstate="print">
            <a:lum bright="-10000"/>
          </a:blip>
          <a:srcRect/>
          <a:stretch>
            <a:fillRect/>
          </a:stretch>
        </p:blipFill>
        <p:spPr bwMode="auto">
          <a:xfrm>
            <a:off x="5334000" y="1295399"/>
            <a:ext cx="3593575" cy="5520303"/>
          </a:xfrm>
          <a:prstGeom prst="rect">
            <a:avLst/>
          </a:prstGeom>
          <a:noFill/>
        </p:spPr>
      </p:pic>
      <p:pic>
        <p:nvPicPr>
          <p:cNvPr id="3078" name="Picture 6" descr="C:\Users\Ptr. Daniel White\Desktop\Bible pictures\Praying\37489_82505.jpg"/>
          <p:cNvPicPr>
            <a:picLocks noChangeAspect="1" noChangeArrowheads="1"/>
          </p:cNvPicPr>
          <p:nvPr/>
        </p:nvPicPr>
        <p:blipFill>
          <a:blip r:embed="rId6" cstate="print"/>
          <a:srcRect/>
          <a:stretch>
            <a:fillRect/>
          </a:stretch>
        </p:blipFill>
        <p:spPr bwMode="auto">
          <a:xfrm>
            <a:off x="5334000" y="2438400"/>
            <a:ext cx="3657600" cy="3200400"/>
          </a:xfrm>
          <a:prstGeom prst="rect">
            <a:avLst/>
          </a:prstGeom>
          <a:ln>
            <a:noFill/>
          </a:ln>
          <a:effectLst>
            <a:softEdge rad="112500"/>
          </a:effectLst>
        </p:spPr>
      </p:pic>
    </p:spTree>
    <p:extLst>
      <p:ext uri="{BB962C8B-B14F-4D97-AF65-F5344CB8AC3E}">
        <p14:creationId xmlns:p14="http://schemas.microsoft.com/office/powerpoint/2010/main" val="1666561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 to="" calcmode="lin" valueType="num">
                                      <p:cBhvr>
                                        <p:cTn id="12" dur="1" fill="hold"/>
                                        <p:tgtEl>
                                          <p:spTgt spid="307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to="" calcmode="lin" valueType="num">
                                      <p:cBhvr>
                                        <p:cTn id="17" dur="1" fill="hold"/>
                                        <p:tgtEl>
                                          <p:spTgt spid="3">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075"/>
                                        </p:tgtEl>
                                        <p:attrNameLst>
                                          <p:attrName>style.visibility</p:attrName>
                                        </p:attrNameLst>
                                      </p:cBhvr>
                                      <p:to>
                                        <p:strVal val="visible"/>
                                      </p:to>
                                    </p:set>
                                    <p:anim to="" calcmode="lin" valueType="num">
                                      <p:cBhvr>
                                        <p:cTn id="22" dur="1" fill="hold"/>
                                        <p:tgtEl>
                                          <p:spTgt spid="307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to="" calcmode="lin" valueType="num">
                                      <p:cBhvr>
                                        <p:cTn id="27" dur="1" fill="hold"/>
                                        <p:tgtEl>
                                          <p:spTgt spid="3">
                                            <p:txEl>
                                              <p:pRg st="2" end="2"/>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3077"/>
                                        </p:tgtEl>
                                        <p:attrNameLst>
                                          <p:attrName>style.visibility</p:attrName>
                                        </p:attrNameLst>
                                      </p:cBhvr>
                                      <p:to>
                                        <p:strVal val="visible"/>
                                      </p:to>
                                    </p:set>
                                    <p:anim to="" calcmode="lin" valueType="num">
                                      <p:cBhvr>
                                        <p:cTn id="32" dur="1" fill="hold"/>
                                        <p:tgtEl>
                                          <p:spTgt spid="307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to="" calcmode="lin" valueType="num">
                                      <p:cBhvr>
                                        <p:cTn id="37" dur="1" fill="hold"/>
                                        <p:tgtEl>
                                          <p:spTgt spid="3">
                                            <p:txEl>
                                              <p:pRg st="3" end="3"/>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3078"/>
                                        </p:tgtEl>
                                        <p:attrNameLst>
                                          <p:attrName>style.visibility</p:attrName>
                                        </p:attrNameLst>
                                      </p:cBhvr>
                                      <p:to>
                                        <p:strVal val="visible"/>
                                      </p:to>
                                    </p:set>
                                    <p:anim to="" calcmode="lin" valueType="num">
                                      <p:cBhvr>
                                        <p:cTn id="42" dur="1" fill="hold"/>
                                        <p:tgtEl>
                                          <p:spTgt spid="307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9144000" cy="1143000"/>
          </a:xfrm>
        </p:spPr>
        <p:txBody>
          <a:bodyPr/>
          <a:lstStyle/>
          <a:p>
            <a:r>
              <a:rPr lang="en-US" b="1" i="1" dirty="0" smtClean="0"/>
              <a:t>The Identity of the Overcomers</a:t>
            </a:r>
            <a:endParaRPr lang="en-US" b="1" i="1" dirty="0"/>
          </a:p>
        </p:txBody>
      </p:sp>
      <p:sp>
        <p:nvSpPr>
          <p:cNvPr id="3" name="Content Placeholder 2"/>
          <p:cNvSpPr>
            <a:spLocks noGrp="1"/>
          </p:cNvSpPr>
          <p:nvPr>
            <p:ph idx="4294967295"/>
          </p:nvPr>
        </p:nvSpPr>
        <p:spPr>
          <a:xfrm>
            <a:off x="0" y="1600200"/>
            <a:ext cx="9144000" cy="5257800"/>
          </a:xfrm>
        </p:spPr>
        <p:txBody>
          <a:bodyPr>
            <a:normAutofit/>
          </a:bodyPr>
          <a:lstStyle/>
          <a:p>
            <a:pPr algn="ctr">
              <a:buNone/>
            </a:pPr>
            <a:r>
              <a:rPr lang="en-US" sz="3600" dirty="0" smtClean="0">
                <a:solidFill>
                  <a:srgbClr val="FFC000"/>
                </a:solidFill>
              </a:rPr>
              <a:t>These promises are not for every one, only  those who are identified as “overcomers” </a:t>
            </a:r>
          </a:p>
          <a:p>
            <a:r>
              <a:rPr lang="en-US" sz="3600" i="1" dirty="0" smtClean="0"/>
              <a:t>Hebrews 6:17 </a:t>
            </a:r>
            <a:r>
              <a:rPr lang="en-US" sz="3600" dirty="0" smtClean="0"/>
              <a:t>– Only believers are </a:t>
            </a:r>
            <a:r>
              <a:rPr lang="en-US" sz="3600" i="1" dirty="0" smtClean="0"/>
              <a:t>“Heirs of His promises…”</a:t>
            </a:r>
          </a:p>
          <a:p>
            <a:r>
              <a:rPr lang="en-US" sz="3600" i="1" dirty="0" smtClean="0"/>
              <a:t>Ephesians 2:12 – “Covenant Promises”</a:t>
            </a:r>
          </a:p>
          <a:p>
            <a:r>
              <a:rPr lang="en-US" sz="3600" i="1" dirty="0" smtClean="0"/>
              <a:t>II Corinthians 1:20 “For all the promises of God in Him (Jesus) are yea, and in Him Amen, unto the glory of God by us.”</a:t>
            </a:r>
          </a:p>
        </p:txBody>
      </p:sp>
    </p:spTree>
    <p:extLst>
      <p:ext uri="{BB962C8B-B14F-4D97-AF65-F5344CB8AC3E}">
        <p14:creationId xmlns:p14="http://schemas.microsoft.com/office/powerpoint/2010/main" val="314400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533400" y="685800"/>
            <a:ext cx="3848100" cy="5391150"/>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rcRect/>
          <a:stretch>
            <a:fillRect/>
          </a:stretch>
        </p:blipFill>
        <p:spPr bwMode="auto">
          <a:xfrm>
            <a:off x="4419600" y="1066800"/>
            <a:ext cx="4358613" cy="4933950"/>
          </a:xfrm>
          <a:prstGeom prst="rect">
            <a:avLst/>
          </a:prstGeom>
          <a:noFill/>
          <a:ln w="9525">
            <a:noFill/>
            <a:miter lim="800000"/>
            <a:headEnd/>
            <a:tailEnd/>
          </a:ln>
        </p:spPr>
      </p:pic>
    </p:spTree>
    <p:extLst>
      <p:ext uri="{BB962C8B-B14F-4D97-AF65-F5344CB8AC3E}">
        <p14:creationId xmlns:p14="http://schemas.microsoft.com/office/powerpoint/2010/main" val="1052820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to="" calcmode="lin" valueType="num">
                                      <p:cBhvr>
                                        <p:cTn id="7" dur="1" fill="hold"/>
                                        <p:tgtEl>
                                          <p:spTgt spid="4098"/>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099"/>
                                        </p:tgtEl>
                                        <p:attrNameLst>
                                          <p:attrName>style.visibility</p:attrName>
                                        </p:attrNameLst>
                                      </p:cBhvr>
                                      <p:to>
                                        <p:strVal val="visible"/>
                                      </p:to>
                                    </p:set>
                                    <p:anim to="" calcmode="lin" valueType="num">
                                      <p:cBhvr>
                                        <p:cTn id="12" dur="1" fill="hold"/>
                                        <p:tgtEl>
                                          <p:spTgt spid="409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629400"/>
          </a:xfrm>
        </p:spPr>
        <p:txBody>
          <a:bodyPr>
            <a:normAutofit/>
          </a:bodyPr>
          <a:lstStyle/>
          <a:p>
            <a:r>
              <a:rPr lang="en-US" sz="4000" i="1" dirty="0" smtClean="0"/>
              <a:t>II Peter 1:4 “Whereby are given unto us exceeding great and precious promises…”</a:t>
            </a:r>
          </a:p>
          <a:p>
            <a:r>
              <a:rPr lang="en-US" sz="4000" dirty="0" smtClean="0"/>
              <a:t>Believers are </a:t>
            </a:r>
            <a:r>
              <a:rPr lang="en-US" sz="4000" i="1" dirty="0" smtClean="0"/>
              <a:t>“In Christ” (Ephesians 1:3) </a:t>
            </a:r>
          </a:p>
          <a:p>
            <a:r>
              <a:rPr lang="en-US" sz="4000" dirty="0" smtClean="0"/>
              <a:t>Believers are </a:t>
            </a:r>
            <a:r>
              <a:rPr lang="en-US" sz="4000" i="1" dirty="0" smtClean="0"/>
              <a:t>“Heirs of the promises of God.” (Romans 8:17)</a:t>
            </a:r>
          </a:p>
          <a:p>
            <a:r>
              <a:rPr lang="en-US" sz="4000" i="1" dirty="0" smtClean="0"/>
              <a:t>II Corinthians 7:1 “Having these </a:t>
            </a:r>
            <a:r>
              <a:rPr lang="en-US" sz="4000" i="1" u="sng" dirty="0" smtClean="0"/>
              <a:t>promises</a:t>
            </a:r>
            <a:r>
              <a:rPr lang="en-US" sz="4000" i="1" dirty="0" smtClean="0"/>
              <a:t> let us cleanse ourselves from all filthiness of the flesh and spirit, perfecting holiness in the fear of God.”</a:t>
            </a:r>
          </a:p>
        </p:txBody>
      </p:sp>
    </p:spTree>
    <p:extLst>
      <p:ext uri="{BB962C8B-B14F-4D97-AF65-F5344CB8AC3E}">
        <p14:creationId xmlns:p14="http://schemas.microsoft.com/office/powerpoint/2010/main" val="11664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754326"/>
          </a:xfrm>
          <a:prstGeom prst="rect">
            <a:avLst/>
          </a:prstGeom>
        </p:spPr>
        <p:txBody>
          <a:bodyPr wrap="square">
            <a:spAutoFit/>
          </a:bodyPr>
          <a:lstStyle/>
          <a:p>
            <a:pPr algn="ctr"/>
            <a:r>
              <a:rPr lang="en-US" sz="5400" b="1" i="1" dirty="0" smtClean="0">
                <a:solidFill>
                  <a:srgbClr val="FFC000"/>
                </a:solidFill>
              </a:rPr>
              <a:t>Who are the </a:t>
            </a:r>
          </a:p>
          <a:p>
            <a:pPr algn="ctr"/>
            <a:r>
              <a:rPr lang="en-US" sz="5400" b="1" i="1" dirty="0" smtClean="0">
                <a:solidFill>
                  <a:srgbClr val="FFC000"/>
                </a:solidFill>
              </a:rPr>
              <a:t>“Heirs of His promises?”</a:t>
            </a:r>
            <a:endParaRPr lang="en-US" sz="5400" b="1" i="1" dirty="0">
              <a:solidFill>
                <a:srgbClr val="FFC000"/>
              </a:solidFill>
            </a:endParaRPr>
          </a:p>
        </p:txBody>
      </p:sp>
      <p:pic>
        <p:nvPicPr>
          <p:cNvPr id="3074" name="Picture 2" descr="C:\Users\Ptr. Daniel White\Desktop\Bible pictures\faces\scan0005.jpg"/>
          <p:cNvPicPr>
            <a:picLocks noChangeAspect="1" noChangeArrowheads="1"/>
          </p:cNvPicPr>
          <p:nvPr/>
        </p:nvPicPr>
        <p:blipFill>
          <a:blip r:embed="rId3" cstate="print">
            <a:lum bright="-20000"/>
          </a:blip>
          <a:srcRect/>
          <a:stretch>
            <a:fillRect/>
          </a:stretch>
        </p:blipFill>
        <p:spPr bwMode="auto">
          <a:xfrm>
            <a:off x="1905000" y="2133600"/>
            <a:ext cx="5494587" cy="4191000"/>
          </a:xfrm>
          <a:prstGeom prst="rect">
            <a:avLst/>
          </a:prstGeom>
          <a:ln>
            <a:noFill/>
          </a:ln>
          <a:effectLst>
            <a:softEdge rad="112500"/>
          </a:effectLst>
        </p:spPr>
      </p:pic>
    </p:spTree>
    <p:extLst>
      <p:ext uri="{BB962C8B-B14F-4D97-AF65-F5344CB8AC3E}">
        <p14:creationId xmlns:p14="http://schemas.microsoft.com/office/powerpoint/2010/main" val="1161684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Ptr. Daniel White\Desktop\Bible pictures\faces\1 Dad's Pix (108).jpg"/>
          <p:cNvPicPr>
            <a:picLocks noChangeAspect="1" noChangeArrowheads="1"/>
          </p:cNvPicPr>
          <p:nvPr/>
        </p:nvPicPr>
        <p:blipFill>
          <a:blip r:embed="rId3" cstate="print"/>
          <a:srcRect/>
          <a:stretch>
            <a:fillRect/>
          </a:stretch>
        </p:blipFill>
        <p:spPr bwMode="auto">
          <a:xfrm>
            <a:off x="5486400" y="2209800"/>
            <a:ext cx="3105150" cy="2315555"/>
          </a:xfrm>
          <a:prstGeom prst="rect">
            <a:avLst/>
          </a:prstGeom>
          <a:noFill/>
        </p:spPr>
      </p:pic>
      <p:sp>
        <p:nvSpPr>
          <p:cNvPr id="3" name="Content Placeholder 2"/>
          <p:cNvSpPr>
            <a:spLocks noGrp="1"/>
          </p:cNvSpPr>
          <p:nvPr>
            <p:ph idx="1"/>
          </p:nvPr>
        </p:nvSpPr>
        <p:spPr>
          <a:xfrm>
            <a:off x="152400" y="228600"/>
            <a:ext cx="5105400" cy="6629400"/>
          </a:xfrm>
        </p:spPr>
        <p:txBody>
          <a:bodyPr>
            <a:normAutofit/>
          </a:bodyPr>
          <a:lstStyle/>
          <a:p>
            <a:r>
              <a:rPr lang="en-US" sz="3600" dirty="0" smtClean="0"/>
              <a:t>Are the overcomers the most spiritual Christians in the Church?</a:t>
            </a:r>
          </a:p>
          <a:p>
            <a:r>
              <a:rPr lang="en-US" sz="3600" dirty="0" smtClean="0"/>
              <a:t>Are the overcomers those who have reached a certain level of sanctification?</a:t>
            </a:r>
          </a:p>
          <a:p>
            <a:r>
              <a:rPr lang="en-US" sz="3600" dirty="0" smtClean="0"/>
              <a:t>Are the overcomers only those who have been faithful in their attendance and service?</a:t>
            </a:r>
            <a:endParaRPr lang="en-US" sz="3600" dirty="0"/>
          </a:p>
        </p:txBody>
      </p:sp>
      <p:pic>
        <p:nvPicPr>
          <p:cNvPr id="2052" name="Picture 4" descr="C:\Users\Ptr. Daniel White\Desktop\Bible pictures\Praying\1 Dad's Pix (126).jpg"/>
          <p:cNvPicPr>
            <a:picLocks noChangeAspect="1" noChangeArrowheads="1"/>
          </p:cNvPicPr>
          <p:nvPr/>
        </p:nvPicPr>
        <p:blipFill>
          <a:blip r:embed="rId4" cstate="print"/>
          <a:srcRect/>
          <a:stretch>
            <a:fillRect/>
          </a:stretch>
        </p:blipFill>
        <p:spPr bwMode="auto">
          <a:xfrm>
            <a:off x="5867400" y="152400"/>
            <a:ext cx="2864208" cy="1905000"/>
          </a:xfrm>
          <a:prstGeom prst="rect">
            <a:avLst/>
          </a:prstGeom>
          <a:noFill/>
        </p:spPr>
      </p:pic>
      <p:pic>
        <p:nvPicPr>
          <p:cNvPr id="1026" name="Picture 2" descr="C:\Users\Ptr. Daniel White\Desktop\Bible pictures\Churches\people in church 2.jpg"/>
          <p:cNvPicPr>
            <a:picLocks noChangeAspect="1" noChangeArrowheads="1"/>
          </p:cNvPicPr>
          <p:nvPr/>
        </p:nvPicPr>
        <p:blipFill>
          <a:blip r:embed="rId5" cstate="print"/>
          <a:srcRect/>
          <a:stretch>
            <a:fillRect/>
          </a:stretch>
        </p:blipFill>
        <p:spPr bwMode="auto">
          <a:xfrm>
            <a:off x="5867400" y="4751784"/>
            <a:ext cx="2819400" cy="1943100"/>
          </a:xfrm>
          <a:prstGeom prst="rect">
            <a:avLst/>
          </a:prstGeom>
          <a:noFill/>
        </p:spPr>
      </p:pic>
    </p:spTree>
    <p:extLst>
      <p:ext uri="{BB962C8B-B14F-4D97-AF65-F5344CB8AC3E}">
        <p14:creationId xmlns:p14="http://schemas.microsoft.com/office/powerpoint/2010/main" val="337226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 to="" calcmode="lin" valueType="num">
                                      <p:cBhvr>
                                        <p:cTn id="12" dur="1" fill="hold"/>
                                        <p:tgtEl>
                                          <p:spTgt spid="205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to="" calcmode="lin" valueType="num">
                                      <p:cBhvr>
                                        <p:cTn id="17" dur="1" fill="hold"/>
                                        <p:tgtEl>
                                          <p:spTgt spid="3">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2051"/>
                                        </p:tgtEl>
                                        <p:attrNameLst>
                                          <p:attrName>style.visibility</p:attrName>
                                        </p:attrNameLst>
                                      </p:cBhvr>
                                      <p:to>
                                        <p:strVal val="visible"/>
                                      </p:to>
                                    </p:set>
                                    <p:anim to="" calcmode="lin" valueType="num">
                                      <p:cBhvr>
                                        <p:cTn id="22" dur="1" fill="hold"/>
                                        <p:tgtEl>
                                          <p:spTgt spid="2051"/>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to="" calcmode="lin" valueType="num">
                                      <p:cBhvr>
                                        <p:cTn id="27" dur="1" fill="hold"/>
                                        <p:tgtEl>
                                          <p:spTgt spid="3">
                                            <p:txEl>
                                              <p:pRg st="2" end="2"/>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 to="" calcmode="lin" valueType="num">
                                      <p:cBhvr>
                                        <p:cTn id="32" dur="1" fill="hold"/>
                                        <p:tgtEl>
                                          <p:spTgt spid="102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990600"/>
            <a:ext cx="8229600" cy="427038"/>
          </a:xfrm>
        </p:spPr>
        <p:txBody>
          <a:bodyPr>
            <a:noAutofit/>
          </a:bodyPr>
          <a:lstStyle/>
          <a:p>
            <a:r>
              <a:rPr lang="en-US" b="1" i="1" dirty="0" smtClean="0"/>
              <a:t>The Answer to These Questions is</a:t>
            </a:r>
            <a:br>
              <a:rPr lang="en-US" b="1" i="1" dirty="0" smtClean="0"/>
            </a:br>
            <a:r>
              <a:rPr lang="en-US" dirty="0" smtClean="0"/>
              <a:t/>
            </a:r>
            <a:br>
              <a:rPr lang="en-US" dirty="0" smtClean="0"/>
            </a:br>
            <a:endParaRPr lang="en-US" i="1" dirty="0"/>
          </a:p>
        </p:txBody>
      </p:sp>
      <p:pic>
        <p:nvPicPr>
          <p:cNvPr id="1026" name="Picture 2" descr="http://theplantsince1969.files.wordpress.com/2012/03/no_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066800"/>
            <a:ext cx="7620000" cy="547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42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Desktop\Bible pictures\Courtship\teens.jpg"/>
          <p:cNvPicPr>
            <a:picLocks noChangeAspect="1" noChangeArrowheads="1"/>
          </p:cNvPicPr>
          <p:nvPr/>
        </p:nvPicPr>
        <p:blipFill>
          <a:blip r:embed="rId3" cstate="print"/>
          <a:srcRect/>
          <a:stretch>
            <a:fillRect/>
          </a:stretch>
        </p:blipFill>
        <p:spPr bwMode="auto">
          <a:xfrm>
            <a:off x="5334000" y="2590800"/>
            <a:ext cx="3657600" cy="3657600"/>
          </a:xfrm>
          <a:prstGeom prst="rect">
            <a:avLst/>
          </a:prstGeom>
          <a:noFill/>
        </p:spPr>
      </p:pic>
      <p:sp>
        <p:nvSpPr>
          <p:cNvPr id="2" name="Title 1"/>
          <p:cNvSpPr>
            <a:spLocks noGrp="1"/>
          </p:cNvSpPr>
          <p:nvPr>
            <p:ph type="title"/>
          </p:nvPr>
        </p:nvSpPr>
        <p:spPr>
          <a:xfrm>
            <a:off x="457200" y="76200"/>
            <a:ext cx="8229600" cy="685800"/>
          </a:xfrm>
        </p:spPr>
        <p:txBody>
          <a:bodyPr>
            <a:normAutofit fontScale="90000"/>
          </a:bodyPr>
          <a:lstStyle/>
          <a:p>
            <a:r>
              <a:rPr lang="en-US" dirty="0" smtClean="0"/>
              <a:t/>
            </a:r>
            <a:br>
              <a:rPr lang="en-US" dirty="0" smtClean="0"/>
            </a:br>
            <a:r>
              <a:rPr lang="en-US" sz="4000" i="1" dirty="0" smtClean="0"/>
              <a:t>(Romans 7:15-21)</a:t>
            </a:r>
            <a:endParaRPr lang="en-US" sz="4000" i="1" dirty="0"/>
          </a:p>
        </p:txBody>
      </p:sp>
      <p:sp>
        <p:nvSpPr>
          <p:cNvPr id="3" name="Content Placeholder 2"/>
          <p:cNvSpPr>
            <a:spLocks noGrp="1"/>
          </p:cNvSpPr>
          <p:nvPr>
            <p:ph idx="1"/>
          </p:nvPr>
        </p:nvSpPr>
        <p:spPr>
          <a:xfrm>
            <a:off x="0" y="1371600"/>
            <a:ext cx="5181600" cy="5486400"/>
          </a:xfrm>
        </p:spPr>
        <p:txBody>
          <a:bodyPr>
            <a:normAutofit/>
          </a:bodyPr>
          <a:lstStyle/>
          <a:p>
            <a:pPr>
              <a:buFont typeface="Arial" charset="0"/>
              <a:buChar char="•"/>
            </a:pPr>
            <a:r>
              <a:rPr lang="en-US" dirty="0" smtClean="0"/>
              <a:t>There are those who are spiritual and those who are carnal – </a:t>
            </a:r>
            <a:r>
              <a:rPr lang="en-US" i="1" dirty="0" smtClean="0"/>
              <a:t>I Corinthians 3:1-3</a:t>
            </a:r>
          </a:p>
          <a:p>
            <a:pPr>
              <a:buFont typeface="Arial" charset="0"/>
              <a:buChar char="•"/>
            </a:pPr>
            <a:r>
              <a:rPr lang="en-US" dirty="0" smtClean="0"/>
              <a:t>There are different levels of spiritual growth – </a:t>
            </a:r>
            <a:r>
              <a:rPr lang="en-US" i="1" dirty="0" smtClean="0"/>
              <a:t>I John 2:12-14</a:t>
            </a:r>
          </a:p>
          <a:p>
            <a:pPr>
              <a:buFont typeface="Arial" charset="0"/>
              <a:buChar char="•"/>
            </a:pPr>
            <a:r>
              <a:rPr lang="en-US" dirty="0" smtClean="0"/>
              <a:t>There are different degrees of reward for faithful service – </a:t>
            </a:r>
            <a:r>
              <a:rPr lang="en-US" i="1" dirty="0" smtClean="0"/>
              <a:t>Matthew 10, 16, 25 </a:t>
            </a:r>
            <a:endParaRPr lang="en-US" i="1" dirty="0"/>
          </a:p>
        </p:txBody>
      </p:sp>
      <p:pic>
        <p:nvPicPr>
          <p:cNvPr id="4099" name="Picture 3" descr="C:\Users\Ptr. Daniel White\Desktop\Bible pictures\Courtship\scan0012.jpg"/>
          <p:cNvPicPr>
            <a:picLocks noChangeAspect="1" noChangeArrowheads="1"/>
          </p:cNvPicPr>
          <p:nvPr/>
        </p:nvPicPr>
        <p:blipFill>
          <a:blip r:embed="rId4" cstate="print">
            <a:lum bright="-20000"/>
          </a:blip>
          <a:srcRect/>
          <a:stretch>
            <a:fillRect/>
          </a:stretch>
        </p:blipFill>
        <p:spPr bwMode="auto">
          <a:xfrm>
            <a:off x="5181600" y="2438400"/>
            <a:ext cx="3962400" cy="3962400"/>
          </a:xfrm>
          <a:prstGeom prst="rect">
            <a:avLst/>
          </a:prstGeom>
          <a:ln>
            <a:noFill/>
          </a:ln>
          <a:effectLst>
            <a:softEdge rad="112500"/>
          </a:effectLst>
        </p:spPr>
      </p:pic>
      <p:pic>
        <p:nvPicPr>
          <p:cNvPr id="4100" name="Picture 4" descr="C:\Users\Ptr. Daniel White\Desktop\Bible pictures\faces\People listening 4.jpg"/>
          <p:cNvPicPr>
            <a:picLocks noChangeAspect="1" noChangeArrowheads="1"/>
          </p:cNvPicPr>
          <p:nvPr/>
        </p:nvPicPr>
        <p:blipFill>
          <a:blip r:embed="rId5" cstate="print"/>
          <a:srcRect/>
          <a:stretch>
            <a:fillRect/>
          </a:stretch>
        </p:blipFill>
        <p:spPr bwMode="auto">
          <a:xfrm>
            <a:off x="5181600" y="2438400"/>
            <a:ext cx="3962400" cy="3962400"/>
          </a:xfrm>
          <a:prstGeom prst="rect">
            <a:avLst/>
          </a:prstGeom>
          <a:ln>
            <a:noFill/>
          </a:ln>
          <a:effectLst>
            <a:softEdge rad="112500"/>
          </a:effectLst>
        </p:spPr>
      </p:pic>
      <p:pic>
        <p:nvPicPr>
          <p:cNvPr id="4101" name="Picture 5" descr="C:\Users\Ptr. Daniel White\Desktop\Bible pictures\Prophecy pictures\prophecy pictures\rapture and second coming\jesus_king_1 (2).jpg"/>
          <p:cNvPicPr>
            <a:picLocks noChangeAspect="1" noChangeArrowheads="1"/>
          </p:cNvPicPr>
          <p:nvPr/>
        </p:nvPicPr>
        <p:blipFill>
          <a:blip r:embed="rId6" cstate="print">
            <a:lum bright="-10000"/>
          </a:blip>
          <a:srcRect/>
          <a:stretch>
            <a:fillRect/>
          </a:stretch>
        </p:blipFill>
        <p:spPr bwMode="auto">
          <a:xfrm>
            <a:off x="5181600" y="2438400"/>
            <a:ext cx="3962400" cy="3962400"/>
          </a:xfrm>
          <a:prstGeom prst="rect">
            <a:avLst/>
          </a:prstGeom>
          <a:ln>
            <a:noFill/>
          </a:ln>
          <a:effectLst>
            <a:softEdge rad="112500"/>
          </a:effectLst>
        </p:spPr>
      </p:pic>
      <p:pic>
        <p:nvPicPr>
          <p:cNvPr id="4102" name="Picture 6" descr="C:\Users\Ptr. Daniel White\Desktop\Bible pictures\crowns\1 Dad's Pix (39).jpg"/>
          <p:cNvPicPr>
            <a:picLocks noChangeAspect="1" noChangeArrowheads="1"/>
          </p:cNvPicPr>
          <p:nvPr/>
        </p:nvPicPr>
        <p:blipFill>
          <a:blip r:embed="rId7" cstate="print"/>
          <a:srcRect/>
          <a:stretch>
            <a:fillRect/>
          </a:stretch>
        </p:blipFill>
        <p:spPr bwMode="auto">
          <a:xfrm>
            <a:off x="5334000" y="2743200"/>
            <a:ext cx="1694688" cy="1828800"/>
          </a:xfrm>
          <a:prstGeom prst="ellipse">
            <a:avLst/>
          </a:prstGeom>
          <a:ln>
            <a:noFill/>
          </a:ln>
          <a:effectLst>
            <a:softEdge rad="112500"/>
          </a:effectLst>
        </p:spPr>
      </p:pic>
      <p:pic>
        <p:nvPicPr>
          <p:cNvPr id="10" name="Picture 6" descr="C:\Users\Ptr. Daniel White\Desktop\Bible pictures\crowns\1 Dad's Pix (39).jpg"/>
          <p:cNvPicPr>
            <a:picLocks noChangeAspect="1" noChangeArrowheads="1"/>
          </p:cNvPicPr>
          <p:nvPr/>
        </p:nvPicPr>
        <p:blipFill>
          <a:blip r:embed="rId7" cstate="print"/>
          <a:srcRect/>
          <a:stretch>
            <a:fillRect/>
          </a:stretch>
        </p:blipFill>
        <p:spPr bwMode="auto">
          <a:xfrm>
            <a:off x="7239000" y="2743200"/>
            <a:ext cx="1694688" cy="1828800"/>
          </a:xfrm>
          <a:prstGeom prst="ellipse">
            <a:avLst/>
          </a:prstGeom>
          <a:ln>
            <a:noFill/>
          </a:ln>
          <a:effectLst>
            <a:softEdge rad="112500"/>
          </a:effectLst>
        </p:spPr>
      </p:pic>
      <p:pic>
        <p:nvPicPr>
          <p:cNvPr id="11" name="Picture 6" descr="C:\Users\Ptr. Daniel White\Desktop\Bible pictures\crowns\1 Dad's Pix (39).jpg"/>
          <p:cNvPicPr>
            <a:picLocks noChangeAspect="1" noChangeArrowheads="1"/>
          </p:cNvPicPr>
          <p:nvPr/>
        </p:nvPicPr>
        <p:blipFill>
          <a:blip r:embed="rId7" cstate="print"/>
          <a:srcRect/>
          <a:stretch>
            <a:fillRect/>
          </a:stretch>
        </p:blipFill>
        <p:spPr bwMode="auto">
          <a:xfrm>
            <a:off x="5257800" y="4495800"/>
            <a:ext cx="1694688" cy="1828800"/>
          </a:xfrm>
          <a:prstGeom prst="ellipse">
            <a:avLst/>
          </a:prstGeom>
          <a:ln>
            <a:noFill/>
          </a:ln>
          <a:effectLst>
            <a:softEdge rad="112500"/>
          </a:effectLst>
        </p:spPr>
      </p:pic>
      <p:pic>
        <p:nvPicPr>
          <p:cNvPr id="12" name="Picture 6" descr="C:\Users\Ptr. Daniel White\Desktop\Bible pictures\crowns\1 Dad's Pix (39).jpg"/>
          <p:cNvPicPr>
            <a:picLocks noChangeAspect="1" noChangeArrowheads="1"/>
          </p:cNvPicPr>
          <p:nvPr/>
        </p:nvPicPr>
        <p:blipFill>
          <a:blip r:embed="rId7" cstate="print"/>
          <a:srcRect/>
          <a:stretch>
            <a:fillRect/>
          </a:stretch>
        </p:blipFill>
        <p:spPr bwMode="auto">
          <a:xfrm>
            <a:off x="7315200" y="4572000"/>
            <a:ext cx="1694688" cy="1828800"/>
          </a:xfrm>
          <a:prstGeom prst="ellipse">
            <a:avLst/>
          </a:prstGeom>
          <a:ln>
            <a:noFill/>
          </a:ln>
          <a:effectLst>
            <a:softEdge rad="112500"/>
          </a:effectLst>
        </p:spPr>
      </p:pic>
    </p:spTree>
    <p:extLst>
      <p:ext uri="{BB962C8B-B14F-4D97-AF65-F5344CB8AC3E}">
        <p14:creationId xmlns:p14="http://schemas.microsoft.com/office/powerpoint/2010/main" val="622478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 to="" calcmode="lin" valueType="num">
                                      <p:cBhvr>
                                        <p:cTn id="12" dur="1" fill="hold"/>
                                        <p:tgtEl>
                                          <p:spTgt spid="512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099"/>
                                        </p:tgtEl>
                                        <p:attrNameLst>
                                          <p:attrName>style.visibility</p:attrName>
                                        </p:attrNameLst>
                                      </p:cBhvr>
                                      <p:to>
                                        <p:strVal val="visible"/>
                                      </p:to>
                                    </p:set>
                                    <p:anim to="" calcmode="lin" valueType="num">
                                      <p:cBhvr>
                                        <p:cTn id="17" dur="1" fill="hold"/>
                                        <p:tgtEl>
                                          <p:spTgt spid="4099"/>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to="" calcmode="lin" valueType="num">
                                      <p:cBhvr>
                                        <p:cTn id="22" dur="1" fill="hold"/>
                                        <p:tgtEl>
                                          <p:spTgt spid="3">
                                            <p:txEl>
                                              <p:pRg st="1" end="1"/>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4100"/>
                                        </p:tgtEl>
                                        <p:attrNameLst>
                                          <p:attrName>style.visibility</p:attrName>
                                        </p:attrNameLst>
                                      </p:cBhvr>
                                      <p:to>
                                        <p:strVal val="visible"/>
                                      </p:to>
                                    </p:set>
                                    <p:anim to="" calcmode="lin" valueType="num">
                                      <p:cBhvr>
                                        <p:cTn id="27" dur="1" fill="hold"/>
                                        <p:tgtEl>
                                          <p:spTgt spid="4100"/>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 to="" calcmode="lin" valueType="num">
                                      <p:cBhvr>
                                        <p:cTn id="32" dur="1" fill="hold"/>
                                        <p:tgtEl>
                                          <p:spTgt spid="3">
                                            <p:txEl>
                                              <p:pRg st="2" end="2"/>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4101"/>
                                        </p:tgtEl>
                                        <p:attrNameLst>
                                          <p:attrName>style.visibility</p:attrName>
                                        </p:attrNameLst>
                                      </p:cBhvr>
                                      <p:to>
                                        <p:strVal val="visible"/>
                                      </p:to>
                                    </p:set>
                                    <p:anim to="" calcmode="lin" valueType="num">
                                      <p:cBhvr>
                                        <p:cTn id="37" dur="1" fill="hold"/>
                                        <p:tgtEl>
                                          <p:spTgt spid="4101"/>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4102"/>
                                        </p:tgtEl>
                                        <p:attrNameLst>
                                          <p:attrName>style.visibility</p:attrName>
                                        </p:attrNameLst>
                                      </p:cBhvr>
                                      <p:to>
                                        <p:strVal val="visible"/>
                                      </p:to>
                                    </p:set>
                                    <p:anim to="" calcmode="lin" valueType="num">
                                      <p:cBhvr>
                                        <p:cTn id="42" dur="1" fill="hold"/>
                                        <p:tgtEl>
                                          <p:spTgt spid="4102"/>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 to="" calcmode="lin" valueType="num">
                                      <p:cBhvr>
                                        <p:cTn id="47" dur="1" fill="hold"/>
                                        <p:tgtEl>
                                          <p:spTgt spid="10"/>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 to="" calcmode="lin" valueType="num">
                                      <p:cBhvr>
                                        <p:cTn id="52" dur="1" fill="hold"/>
                                        <p:tgtEl>
                                          <p:spTgt spid="11"/>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 to="" calcmode="lin" valueType="num">
                                      <p:cBhvr>
                                        <p:cTn id="57" dur="1" fill="hold"/>
                                        <p:tgtEl>
                                          <p:spTgt spid="1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r>
              <a:rPr lang="en-US" dirty="0" smtClean="0"/>
              <a:t>It is possible to lose your reward – </a:t>
            </a:r>
            <a:r>
              <a:rPr lang="en-US" i="1" dirty="0" smtClean="0"/>
              <a:t>Revelation 3:11; II John </a:t>
            </a:r>
            <a:r>
              <a:rPr lang="en-US" i="1" dirty="0" smtClean="0"/>
              <a:t>1:9</a:t>
            </a:r>
            <a:endParaRPr lang="en-US" i="1" dirty="0" smtClean="0"/>
          </a:p>
          <a:p>
            <a:r>
              <a:rPr lang="en-US" dirty="0" smtClean="0"/>
              <a:t>It is impossible to lose your salvation </a:t>
            </a:r>
            <a:r>
              <a:rPr lang="en-US" i="1" dirty="0" smtClean="0"/>
              <a:t>– John 6:37-40; 10:27-30</a:t>
            </a:r>
          </a:p>
          <a:p>
            <a:endParaRPr lang="en-US" dirty="0"/>
          </a:p>
        </p:txBody>
      </p:sp>
      <p:pic>
        <p:nvPicPr>
          <p:cNvPr id="4" name="Picture 5" descr="C:\Users\Ptr. Daniel White\Desktop\Bible pictures\Prophecy pictures\prophecy pictures\rapture and second coming\jesus_king_1 (2).jpg"/>
          <p:cNvPicPr>
            <a:picLocks noChangeAspect="1" noChangeArrowheads="1"/>
          </p:cNvPicPr>
          <p:nvPr/>
        </p:nvPicPr>
        <p:blipFill>
          <a:blip r:embed="rId3" cstate="print">
            <a:lum bright="-10000"/>
          </a:blip>
          <a:srcRect/>
          <a:stretch>
            <a:fillRect/>
          </a:stretch>
        </p:blipFill>
        <p:spPr bwMode="auto">
          <a:xfrm>
            <a:off x="2743200" y="2667000"/>
            <a:ext cx="4114800" cy="3810000"/>
          </a:xfrm>
          <a:prstGeom prst="rect">
            <a:avLst/>
          </a:prstGeom>
          <a:ln>
            <a:noFill/>
          </a:ln>
          <a:effectLst>
            <a:softEdge rad="112500"/>
          </a:effectLst>
        </p:spPr>
      </p:pic>
      <p:pic>
        <p:nvPicPr>
          <p:cNvPr id="5" name="Picture 6" descr="C:\Users\Ptr. Daniel White\Desktop\Bible pictures\crowns\1 Dad's Pix (39).jpg"/>
          <p:cNvPicPr>
            <a:picLocks noChangeAspect="1" noChangeArrowheads="1"/>
          </p:cNvPicPr>
          <p:nvPr/>
        </p:nvPicPr>
        <p:blipFill>
          <a:blip r:embed="rId4" cstate="print"/>
          <a:srcRect/>
          <a:stretch>
            <a:fillRect/>
          </a:stretch>
        </p:blipFill>
        <p:spPr bwMode="auto">
          <a:xfrm>
            <a:off x="2971800" y="2895600"/>
            <a:ext cx="1694688" cy="1828800"/>
          </a:xfrm>
          <a:prstGeom prst="ellipse">
            <a:avLst/>
          </a:prstGeom>
          <a:ln>
            <a:noFill/>
          </a:ln>
          <a:effectLst>
            <a:softEdge rad="112500"/>
          </a:effectLst>
        </p:spPr>
      </p:pic>
      <p:pic>
        <p:nvPicPr>
          <p:cNvPr id="6147" name="Picture 3" descr="c:\Users\Ptr. Daniel White\Desktop\Bible pictures\Prophecy pictures\prophecy pictures\revelation\13_BowingDown.jpg"/>
          <p:cNvPicPr>
            <a:picLocks noChangeAspect="1" noChangeArrowheads="1"/>
          </p:cNvPicPr>
          <p:nvPr/>
        </p:nvPicPr>
        <p:blipFill>
          <a:blip r:embed="rId5" cstate="print"/>
          <a:srcRect l="13229" t="23841" r="14271" b="-3841"/>
          <a:stretch>
            <a:fillRect/>
          </a:stretch>
        </p:blipFill>
        <p:spPr bwMode="auto">
          <a:xfrm flipH="1">
            <a:off x="4876800" y="5105400"/>
            <a:ext cx="1905000" cy="1447800"/>
          </a:xfrm>
          <a:prstGeom prst="ellipse">
            <a:avLst/>
          </a:prstGeom>
          <a:ln>
            <a:noFill/>
          </a:ln>
          <a:effectLst>
            <a:softEdge rad="112500"/>
          </a:effectLst>
        </p:spPr>
      </p:pic>
      <p:pic>
        <p:nvPicPr>
          <p:cNvPr id="5122" name="Picture 2" descr="C:\Users\Ptr. Daniel White\Desktop\Bible pictures\Jesus\judgement_1844 (2).jpg"/>
          <p:cNvPicPr>
            <a:picLocks noChangeAspect="1" noChangeArrowheads="1"/>
          </p:cNvPicPr>
          <p:nvPr/>
        </p:nvPicPr>
        <p:blipFill>
          <a:blip r:embed="rId6" cstate="print"/>
          <a:srcRect/>
          <a:stretch>
            <a:fillRect/>
          </a:stretch>
        </p:blipFill>
        <p:spPr bwMode="auto">
          <a:xfrm>
            <a:off x="2590800" y="2438400"/>
            <a:ext cx="4343400" cy="4419600"/>
          </a:xfrm>
          <a:prstGeom prst="rect">
            <a:avLst/>
          </a:prstGeom>
          <a:ln>
            <a:noFill/>
          </a:ln>
          <a:effectLst>
            <a:softEdge rad="112500"/>
          </a:effectLst>
        </p:spPr>
      </p:pic>
    </p:spTree>
    <p:extLst>
      <p:ext uri="{BB962C8B-B14F-4D97-AF65-F5344CB8AC3E}">
        <p14:creationId xmlns:p14="http://schemas.microsoft.com/office/powerpoint/2010/main" val="163068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53" presetClass="exit" presetSubtype="0" fill="hold" nodeType="clickEffect">
                                  <p:stCondLst>
                                    <p:cond delay="0"/>
                                  </p:stCondLst>
                                  <p:childTnLst>
                                    <p:anim calcmode="lin" valueType="num">
                                      <p:cBhvr>
                                        <p:cTn id="11" dur="1000"/>
                                        <p:tgtEl>
                                          <p:spTgt spid="5"/>
                                        </p:tgtEl>
                                        <p:attrNameLst>
                                          <p:attrName>ppt_w</p:attrName>
                                        </p:attrNameLst>
                                      </p:cBhvr>
                                      <p:tavLst>
                                        <p:tav tm="0">
                                          <p:val>
                                            <p:strVal val="ppt_w"/>
                                          </p:val>
                                        </p:tav>
                                        <p:tav tm="100000">
                                          <p:val>
                                            <p:fltVal val="0"/>
                                          </p:val>
                                        </p:tav>
                                      </p:tavLst>
                                    </p:anim>
                                    <p:anim calcmode="lin" valueType="num">
                                      <p:cBhvr>
                                        <p:cTn id="12" dur="1000"/>
                                        <p:tgtEl>
                                          <p:spTgt spid="5"/>
                                        </p:tgtEl>
                                        <p:attrNameLst>
                                          <p:attrName>ppt_h</p:attrName>
                                        </p:attrNameLst>
                                      </p:cBhvr>
                                      <p:tavLst>
                                        <p:tav tm="0">
                                          <p:val>
                                            <p:strVal val="ppt_h"/>
                                          </p:val>
                                        </p:tav>
                                        <p:tav tm="100000">
                                          <p:val>
                                            <p:fltVal val="0"/>
                                          </p:val>
                                        </p:tav>
                                      </p:tavLst>
                                    </p:anim>
                                    <p:animEffect transition="out" filter="fade">
                                      <p:cBhvr>
                                        <p:cTn id="13" dur="1000"/>
                                        <p:tgtEl>
                                          <p:spTgt spid="5"/>
                                        </p:tgtEl>
                                      </p:cBhvr>
                                    </p:animEffect>
                                    <p:set>
                                      <p:cBhvr>
                                        <p:cTn id="14" dur="1" fill="hold">
                                          <p:stCondLst>
                                            <p:cond delay="9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4"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to="" calcmode="lin" valueType="num">
                                      <p:cBhvr>
                                        <p:cTn id="19" dur="1" fill="hold"/>
                                        <p:tgtEl>
                                          <p:spTgt spid="3">
                                            <p:txEl>
                                              <p:pRg st="1" end="1"/>
                                            </p:txEl>
                                          </p:spTgt>
                                        </p:tgtEl>
                                        <p:attrNameLst>
                                          <p:attrName/>
                                        </p:attrNameLst>
                                      </p:cBhvr>
                                    </p:anim>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nodeType="clickEffect">
                                  <p:stCondLst>
                                    <p:cond delay="0"/>
                                  </p:stCondLst>
                                  <p:childTnLst>
                                    <p:set>
                                      <p:cBhvr>
                                        <p:cTn id="23" dur="1" fill="hold">
                                          <p:stCondLst>
                                            <p:cond delay="0"/>
                                          </p:stCondLst>
                                        </p:cTn>
                                        <p:tgtEl>
                                          <p:spTgt spid="5122"/>
                                        </p:tgtEl>
                                        <p:attrNameLst>
                                          <p:attrName>style.visibility</p:attrName>
                                        </p:attrNameLst>
                                      </p:cBhvr>
                                      <p:to>
                                        <p:strVal val="visible"/>
                                      </p:to>
                                    </p:set>
                                    <p:anim to="" calcmode="lin" valueType="num">
                                      <p:cBhvr>
                                        <p:cTn id="24" dur="1" fill="hold"/>
                                        <p:tgtEl>
                                          <p:spTgt spid="512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533</TotalTime>
  <Words>1020</Words>
  <Application>Microsoft Office PowerPoint</Application>
  <PresentationFormat>On-screen Show (4:3)</PresentationFormat>
  <Paragraphs>148</Paragraphs>
  <Slides>30</Slides>
  <Notes>25</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The Revelation  of Jesus Christ</vt:lpstr>
      <vt:lpstr>The Promises to the Overcomers</vt:lpstr>
      <vt:lpstr>The Identity of the Overcomers</vt:lpstr>
      <vt:lpstr>PowerPoint Presentation</vt:lpstr>
      <vt:lpstr>PowerPoint Presentation</vt:lpstr>
      <vt:lpstr>PowerPoint Presentation</vt:lpstr>
      <vt:lpstr>The Answer to These Questions is  </vt:lpstr>
      <vt:lpstr> (Romans 7:15-21)</vt:lpstr>
      <vt:lpstr>PowerPoint Presentation</vt:lpstr>
      <vt:lpstr>The Promises to the Overcomers  is all about their  “Eternal Inheritance”</vt:lpstr>
      <vt:lpstr>               “For whoever is born of                                    God overcometh the world:                  and this is the victory that overcometh the world, even our faith. Who is he that overcometh the world, but he that believeth that Jesus  is the Son of God?  (I John 5:4-5)</vt:lpstr>
      <vt:lpstr>                  “Whom He called, them He also                                          justified: and whom He                       justified, them He also glorified…Who shall lay any thing to the charge of God’s elect? It is God that justifieth. Who is he that condemneth? It is Christ that died, yea rather, that is risen again, who is even at the right hand of God, who also maketh intercession  for us…”  </vt:lpstr>
      <vt:lpstr>“My little children, these things write I unto you, that ye sin not. And if any man sin, we have an advocate with the Father, Jesus Christ the righteous.”  (I John 2:1) </vt:lpstr>
      <vt:lpstr>“And he is the propitiation for our sins: and not for ours only, but also for the sins of the whole world.”  (I John 2:2) </vt:lpstr>
      <vt:lpstr>Propitiation</vt:lpstr>
      <vt:lpstr>“Who shall separate us from the love of Christ…Nay in all things we are more that conquerors through Him that loved us…(Nothing) shall be able to separate us from the love of God which is in Christ Jesus our Lord…” (Romans 8:28-39)</vt:lpstr>
      <vt:lpstr>The Believers Identification “In Christ”</vt:lpstr>
      <vt:lpstr>Believers are Placed into Christ   at the Time of Salvation (I Corinthians 13:12)</vt:lpstr>
      <vt:lpstr>“For by one Spirit are we all baptized into one body, whether we be Jews or Gentiles, whether we be bond or free; and have been all made to drink into one Spirit.” (I Cor. 12:13) </vt:lpstr>
      <vt:lpstr>The Believer Remains in Christ                   until the day of Glorification (Ephesians 1:12-14)</vt:lpstr>
      <vt:lpstr>The Believer has Overcome because of his Crucifixion with Christ (Romans 6:1-14; Galatians 2:20;           I Corinthians 5:17; Colossians 2:11-3:10)</vt:lpstr>
      <vt:lpstr>PowerPoint Presentation</vt:lpstr>
      <vt:lpstr>The word “Overcome” is in the aorist tense in the Greek. This shows a once and for all action!</vt:lpstr>
      <vt:lpstr>The Believers Position in Christ</vt:lpstr>
      <vt:lpstr>Practicing Your Position</vt:lpstr>
      <vt:lpstr>PowerPoint Presentation</vt:lpstr>
      <vt:lpstr>PowerPoint Presentation</vt:lpstr>
      <vt:lpstr>PowerPoint Presentation</vt:lpstr>
      <vt:lpstr>Live Like An Overcomer</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Revelation  of Jesus Christ</dc:title>
  <dc:creator>Dan White</dc:creator>
  <cp:lastModifiedBy>Dan White</cp:lastModifiedBy>
  <cp:revision>13</cp:revision>
  <dcterms:created xsi:type="dcterms:W3CDTF">2015-01-26T19:45:55Z</dcterms:created>
  <dcterms:modified xsi:type="dcterms:W3CDTF">2015-01-28T22:12:53Z</dcterms:modified>
</cp:coreProperties>
</file>