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69" d="100"/>
          <a:sy n="69" d="100"/>
        </p:scale>
        <p:origin x="-1182"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8D20F10-0A0A-4C34-9CA7-285E41D7E07F}" type="datetimeFigureOut">
              <a:rPr lang="en-US" smtClean="0"/>
              <a:t>3/19/2015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AEBF2B-C782-45AF-B754-47D98EF08224}" type="slidenum">
              <a:rPr lang="en-US" smtClean="0"/>
              <a:t>‹#›</a:t>
            </a:fld>
            <a:endParaRPr lang="en-US"/>
          </a:p>
        </p:txBody>
      </p:sp>
    </p:spTree>
    <p:extLst>
      <p:ext uri="{BB962C8B-B14F-4D97-AF65-F5344CB8AC3E}">
        <p14:creationId xmlns:p14="http://schemas.microsoft.com/office/powerpoint/2010/main" val="358163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67FFFAE-449A-435C-89CA-E65AB9216DE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13</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18</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23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24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25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26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27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28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29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C7A9CA-9A38-4694-B819-75968DDA20A9}"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06150BF-2234-410B-B704-0CB2B58AB23C}" type="slidenum">
              <a:rPr lang="en-US" smtClean="0"/>
              <a:pPr/>
              <a:t>30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2F708DC-EE45-44CB-802F-499CC4504620}" type="slidenum">
              <a:rPr lang="en-US" smtClean="0"/>
              <a:pPr/>
              <a:t>31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32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33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34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35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3AB33B1-8500-4FAC-AC38-3B42C4DED8E7}" type="slidenum">
              <a:rPr lang="en-US" smtClean="0"/>
              <a:pPr/>
              <a:t>36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43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44</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45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46</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47</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3AB33B1-8500-4FAC-AC38-3B42C4DED8E7}" type="slidenum">
              <a:rPr lang="en-US" smtClean="0"/>
              <a:pPr/>
              <a:t>48</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49</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3792AB7-9BBA-4342-A6D7-2D0410B54271}" type="slidenum">
              <a:rPr lang="en-US" smtClean="0"/>
              <a:pPr/>
              <a:t>50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9FA1CB1-29D1-4A22-97AB-30A25C9034BC}"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7</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8</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10</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06150BF-2234-410B-B704-0CB2B58AB23C}" type="slidenum">
              <a:rPr lang="en-US" smtClean="0"/>
              <a:pPr/>
              <a:t>12</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96C7E26-85B0-4994-9E13-5A1DD7E7DE2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33069493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C7E26-85B0-4994-9E13-5A1DD7E7DE2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4090963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C7E26-85B0-4994-9E13-5A1DD7E7DE2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1780931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96C7E26-85B0-4994-9E13-5A1DD7E7DE2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2854863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96C7E26-85B0-4994-9E13-5A1DD7E7DE2E}" type="datetimeFigureOut">
              <a:rPr lang="en-US" smtClean="0"/>
              <a:t>3/19/2015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4014692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96C7E26-85B0-4994-9E13-5A1DD7E7DE2E}"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1995925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96C7E26-85B0-4994-9E13-5A1DD7E7DE2E}" type="datetimeFigureOut">
              <a:rPr lang="en-US" smtClean="0"/>
              <a:t>3/19/2015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3270995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96C7E26-85B0-4994-9E13-5A1DD7E7DE2E}" type="datetimeFigureOut">
              <a:rPr lang="en-US" smtClean="0"/>
              <a:t>3/19/2015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61476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C7E26-85B0-4994-9E13-5A1DD7E7DE2E}" type="datetimeFigureOut">
              <a:rPr lang="en-US" smtClean="0"/>
              <a:t>3/19/2015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1631838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C7E26-85B0-4994-9E13-5A1DD7E7DE2E}"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2436793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96C7E26-85B0-4994-9E13-5A1DD7E7DE2E}" type="datetimeFigureOut">
              <a:rPr lang="en-US" smtClean="0"/>
              <a:t>3/19/2015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B7E19F-6585-4E61-9A1D-3C333F6D1944}" type="slidenum">
              <a:rPr lang="en-US" smtClean="0"/>
              <a:t>‹#›</a:t>
            </a:fld>
            <a:endParaRPr lang="en-US"/>
          </a:p>
        </p:txBody>
      </p:sp>
    </p:spTree>
    <p:extLst>
      <p:ext uri="{BB962C8B-B14F-4D97-AF65-F5344CB8AC3E}">
        <p14:creationId xmlns:p14="http://schemas.microsoft.com/office/powerpoint/2010/main" val="1960509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6C7E26-85B0-4994-9E13-5A1DD7E7DE2E}" type="datetimeFigureOut">
              <a:rPr lang="en-US" smtClean="0"/>
              <a:t>3/19/2015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B7E19F-6585-4E61-9A1D-3C333F6D1944}" type="slidenum">
              <a:rPr lang="en-US" smtClean="0"/>
              <a:t>‹#›</a:t>
            </a:fld>
            <a:endParaRPr lang="en-US"/>
          </a:p>
        </p:txBody>
      </p:sp>
    </p:spTree>
    <p:extLst>
      <p:ext uri="{BB962C8B-B14F-4D97-AF65-F5344CB8AC3E}">
        <p14:creationId xmlns:p14="http://schemas.microsoft.com/office/powerpoint/2010/main" val="289885088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p:txBody>
          <a:bodyPr>
            <a:noAutofit/>
          </a:bodyPr>
          <a:lstStyle/>
          <a:p>
            <a:r>
              <a:rPr lang="en-US" sz="4800" b="1" i="1" dirty="0" smtClean="0">
                <a:solidFill>
                  <a:schemeClr val="bg1"/>
                </a:solidFill>
                <a:latin typeface="Times New Roman" pitchFamily="18" charset="0"/>
                <a:cs typeface="Times New Roman" pitchFamily="18" charset="0"/>
              </a:rPr>
              <a:t>The Revelation </a:t>
            </a:r>
            <a:br>
              <a:rPr lang="en-US" sz="4800" b="1" i="1" dirty="0" smtClean="0">
                <a:solidFill>
                  <a:schemeClr val="bg1"/>
                </a:solidFill>
                <a:latin typeface="Times New Roman" pitchFamily="18" charset="0"/>
                <a:cs typeface="Times New Roman" pitchFamily="18" charset="0"/>
              </a:rPr>
            </a:br>
            <a:r>
              <a:rPr lang="en-US" sz="4800" b="1" i="1" dirty="0" smtClean="0">
                <a:solidFill>
                  <a:schemeClr val="bg1"/>
                </a:solidFill>
                <a:latin typeface="Times New Roman" pitchFamily="18" charset="0"/>
                <a:cs typeface="Times New Roman" pitchFamily="18" charset="0"/>
              </a:rPr>
              <a:t>of Jesus Christ</a:t>
            </a:r>
            <a:endParaRPr lang="en-US" sz="4800" b="1" i="1" dirty="0">
              <a:solidFill>
                <a:schemeClr val="bg1"/>
              </a:solidFill>
              <a:latin typeface="Times New Roman" pitchFamily="18" charset="0"/>
              <a:cs typeface="Times New Roman" pitchFamily="18" charset="0"/>
            </a:endParaRPr>
          </a:p>
        </p:txBody>
      </p:sp>
      <p:sp>
        <p:nvSpPr>
          <p:cNvPr id="3" name="Subtitle 2"/>
          <p:cNvSpPr>
            <a:spLocks noGrp="1"/>
          </p:cNvSpPr>
          <p:nvPr>
            <p:ph type="subTitle" idx="1"/>
          </p:nvPr>
        </p:nvSpPr>
        <p:spPr>
          <a:xfrm>
            <a:off x="1371600" y="4191000"/>
            <a:ext cx="6400800" cy="1447800"/>
          </a:xfrm>
        </p:spPr>
        <p:txBody>
          <a:bodyPr>
            <a:normAutofit/>
          </a:bodyPr>
          <a:lstStyle/>
          <a:p>
            <a:r>
              <a:rPr lang="en-US" sz="4000" b="1" i="1" dirty="0" smtClean="0">
                <a:solidFill>
                  <a:schemeClr val="bg1"/>
                </a:solidFill>
                <a:latin typeface="Times New Roman" pitchFamily="18" charset="0"/>
                <a:cs typeface="Times New Roman" pitchFamily="18" charset="0"/>
              </a:rPr>
              <a:t>A study of the book </a:t>
            </a:r>
          </a:p>
          <a:p>
            <a:r>
              <a:rPr lang="en-US" sz="4000" b="1" i="1" dirty="0" smtClean="0">
                <a:solidFill>
                  <a:schemeClr val="bg1"/>
                </a:solidFill>
                <a:latin typeface="Times New Roman" pitchFamily="18" charset="0"/>
                <a:cs typeface="Times New Roman" pitchFamily="18" charset="0"/>
              </a:rPr>
              <a:t>of Revelation</a:t>
            </a:r>
            <a:endParaRPr lang="en-US" sz="4000" b="1" i="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71670851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Users\Ptr. Daniel White\Desktop\Bible pictures\heaven\Heaven 5 (2).jpg"/>
          <p:cNvPicPr>
            <a:picLocks noChangeAspect="1" noChangeArrowheads="1"/>
          </p:cNvPicPr>
          <p:nvPr/>
        </p:nvPicPr>
        <p:blipFill>
          <a:blip r:embed="rId3" cstate="print">
            <a:lum bright="-10000" contrast="10000"/>
          </a:blip>
          <a:srcRect/>
          <a:stretch>
            <a:fillRect/>
          </a:stretch>
        </p:blipFill>
        <p:spPr bwMode="auto">
          <a:xfrm>
            <a:off x="-123568" y="0"/>
            <a:ext cx="9267568" cy="6858000"/>
          </a:xfrm>
          <a:prstGeom prst="rect">
            <a:avLst/>
          </a:prstGeom>
          <a:noFill/>
        </p:spPr>
      </p:pic>
      <p:pic>
        <p:nvPicPr>
          <p:cNvPr id="3" name="Picture 4" descr="C:\Users\Ptr. Daniel White\Desktop\Bible pictures\heaven\Twentyfour%20elders.jpg"/>
          <p:cNvPicPr>
            <a:picLocks noChangeAspect="1" noChangeArrowheads="1"/>
          </p:cNvPicPr>
          <p:nvPr/>
        </p:nvPicPr>
        <p:blipFill>
          <a:blip r:embed="rId4" cstate="print"/>
          <a:srcRect r="8108" b="493"/>
          <a:stretch>
            <a:fillRect/>
          </a:stretch>
        </p:blipFill>
        <p:spPr bwMode="auto">
          <a:xfrm>
            <a:off x="2743200" y="304800"/>
            <a:ext cx="3646714" cy="4129368"/>
          </a:xfrm>
          <a:prstGeom prst="ellipse">
            <a:avLst/>
          </a:prstGeom>
          <a:ln>
            <a:noFill/>
          </a:ln>
          <a:effectLst>
            <a:softEdge rad="112500"/>
          </a:effectLst>
        </p:spPr>
      </p:pic>
    </p:spTree>
    <p:extLst>
      <p:ext uri="{BB962C8B-B14F-4D97-AF65-F5344CB8AC3E}">
        <p14:creationId xmlns:p14="http://schemas.microsoft.com/office/powerpoint/2010/main" val="334377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Bible pictures\heaven\ch6_pat_12_under altar_small.jpg"/>
          <p:cNvPicPr>
            <a:picLocks noChangeAspect="1" noChangeArrowheads="1"/>
          </p:cNvPicPr>
          <p:nvPr/>
        </p:nvPicPr>
        <p:blipFill>
          <a:blip r:embed="rId3" cstate="print">
            <a:lum bright="-10000"/>
          </a:blip>
          <a:srcRect r="-563" b="5556"/>
          <a:stretch>
            <a:fillRect/>
          </a:stretch>
        </p:blipFill>
        <p:spPr bwMode="auto">
          <a:xfrm>
            <a:off x="-1" y="0"/>
            <a:ext cx="9296401" cy="6858000"/>
          </a:xfrm>
          <a:prstGeom prst="rect">
            <a:avLst/>
          </a:prstGeom>
          <a:noFill/>
        </p:spPr>
      </p:pic>
      <p:sp>
        <p:nvSpPr>
          <p:cNvPr id="2" name="Rectangle 1"/>
          <p:cNvSpPr/>
          <p:nvPr/>
        </p:nvSpPr>
        <p:spPr>
          <a:xfrm>
            <a:off x="152400" y="914400"/>
            <a:ext cx="8686800" cy="5016758"/>
          </a:xfrm>
          <a:prstGeom prst="rect">
            <a:avLst/>
          </a:prstGeom>
        </p:spPr>
        <p:txBody>
          <a:bodyPr wrap="square">
            <a:spAutoFit/>
          </a:bodyPr>
          <a:lstStyle/>
          <a:p>
            <a:pPr algn="ctr"/>
            <a:r>
              <a:rPr lang="en-US" sz="4000" i="1" dirty="0" smtClean="0">
                <a:effectLst>
                  <a:glow rad="101600">
                    <a:schemeClr val="bg1">
                      <a:alpha val="60000"/>
                    </a:schemeClr>
                  </a:glow>
                </a:effectLst>
              </a:rPr>
              <a:t>“And I saw the souls of them that were beheaded for the witness of Jesus, and for the word of God, and which had not worshipped the beast, neither his image, neither had received his mark upon their foreheads, or in their hands; and they lived and reigned with Christ a    thousand years.”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273999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evelation\guillotine[1].jpg"/>
          <p:cNvPicPr>
            <a:picLocks noChangeAspect="1" noChangeArrowheads="1"/>
          </p:cNvPicPr>
          <p:nvPr/>
        </p:nvPicPr>
        <p:blipFill>
          <a:blip r:embed="rId3" cstate="print"/>
          <a:srcRect/>
          <a:stretch>
            <a:fillRect/>
          </a:stretch>
        </p:blipFill>
        <p:spPr bwMode="auto">
          <a:xfrm>
            <a:off x="-25400" y="0"/>
            <a:ext cx="9169400" cy="6877050"/>
          </a:xfrm>
          <a:prstGeom prst="rect">
            <a:avLst/>
          </a:prstGeom>
          <a:noFill/>
        </p:spPr>
      </p:pic>
      <p:pic>
        <p:nvPicPr>
          <p:cNvPr id="4099" name="Picture 3" descr="C:\Users\Ptr. Daniel White\Desktop\Bible pictures\Persecution and suffering, poverity\1 Dad's Pix (82).jpg"/>
          <p:cNvPicPr>
            <a:picLocks noChangeAspect="1" noChangeArrowheads="1"/>
          </p:cNvPicPr>
          <p:nvPr/>
        </p:nvPicPr>
        <p:blipFill>
          <a:blip r:embed="rId4" cstate="print"/>
          <a:srcRect/>
          <a:stretch>
            <a:fillRect/>
          </a:stretch>
        </p:blipFill>
        <p:spPr bwMode="auto">
          <a:xfrm>
            <a:off x="0" y="3009900"/>
            <a:ext cx="4114800" cy="3848100"/>
          </a:xfrm>
          <a:prstGeom prst="rect">
            <a:avLst/>
          </a:prstGeom>
          <a:ln>
            <a:noFill/>
          </a:ln>
          <a:effectLst>
            <a:softEdge rad="112500"/>
          </a:effectLst>
        </p:spPr>
      </p:pic>
      <p:pic>
        <p:nvPicPr>
          <p:cNvPr id="4103" name="Picture 7" descr="C:\Users\Ptr. Daniel White\Desktop\Bible pictures\Persecution and suffering, poverity\1 Dad's Pix (83).jpg"/>
          <p:cNvPicPr>
            <a:picLocks noChangeAspect="1" noChangeArrowheads="1"/>
          </p:cNvPicPr>
          <p:nvPr/>
        </p:nvPicPr>
        <p:blipFill>
          <a:blip r:embed="rId5" cstate="print">
            <a:duotone>
              <a:prstClr val="black"/>
              <a:schemeClr val="accent6">
                <a:tint val="45000"/>
                <a:satMod val="400000"/>
              </a:schemeClr>
            </a:duotone>
            <a:lum bright="10000"/>
          </a:blip>
          <a:srcRect/>
          <a:stretch>
            <a:fillRect/>
          </a:stretch>
        </p:blipFill>
        <p:spPr bwMode="auto">
          <a:xfrm>
            <a:off x="3886200" y="-91059"/>
            <a:ext cx="5257800" cy="6949059"/>
          </a:xfrm>
          <a:prstGeom prst="rect">
            <a:avLst/>
          </a:prstGeom>
          <a:ln>
            <a:noFill/>
          </a:ln>
          <a:effectLst>
            <a:softEdge rad="112500"/>
          </a:effectLst>
        </p:spPr>
      </p:pic>
      <p:pic>
        <p:nvPicPr>
          <p:cNvPr id="4102" name="Picture 6" descr="C:\Users\Ptr. Daniel White\Desktop\Bible pictures\Persecution and suffering, poverity\Martyrdom 1193-168.jpg"/>
          <p:cNvPicPr>
            <a:picLocks noChangeAspect="1" noChangeArrowheads="1"/>
          </p:cNvPicPr>
          <p:nvPr/>
        </p:nvPicPr>
        <p:blipFill>
          <a:blip r:embed="rId6" cstate="print"/>
          <a:srcRect/>
          <a:stretch>
            <a:fillRect/>
          </a:stretch>
        </p:blipFill>
        <p:spPr bwMode="auto">
          <a:xfrm>
            <a:off x="0" y="0"/>
            <a:ext cx="4648200" cy="3352800"/>
          </a:xfrm>
          <a:prstGeom prst="rect">
            <a:avLst/>
          </a:prstGeom>
          <a:ln>
            <a:noFill/>
          </a:ln>
          <a:effectLst>
            <a:softEdge rad="112500"/>
          </a:effectLst>
        </p:spPr>
      </p:pic>
      <p:pic>
        <p:nvPicPr>
          <p:cNvPr id="4101" name="Picture 5" descr="C:\Users\Ptr. Daniel White\Desktop\Bible pictures\Persecution and suffering, poverity\Jacquerie_beheading.jpg"/>
          <p:cNvPicPr>
            <a:picLocks noChangeAspect="1" noChangeArrowheads="1"/>
          </p:cNvPicPr>
          <p:nvPr/>
        </p:nvPicPr>
        <p:blipFill>
          <a:blip r:embed="rId7" cstate="print"/>
          <a:srcRect l="4000" t="3733" r="4000" b="4011"/>
          <a:stretch>
            <a:fillRect/>
          </a:stretch>
        </p:blipFill>
        <p:spPr bwMode="auto">
          <a:xfrm>
            <a:off x="2438400" y="1143000"/>
            <a:ext cx="5029200" cy="5029200"/>
          </a:xfrm>
          <a:prstGeom prst="rect">
            <a:avLst/>
          </a:prstGeom>
          <a:ln>
            <a:noFill/>
          </a:ln>
          <a:effectLst>
            <a:softEdge rad="112500"/>
          </a:effectLst>
        </p:spPr>
      </p:pic>
      <p:pic>
        <p:nvPicPr>
          <p:cNvPr id="4104" name="Picture 8" descr="C:\Users\Ptr. Daniel White\Desktop\Bible pictures\Prophecy pictures\prophecy pictures\False prophets\1000103930.gif"/>
          <p:cNvPicPr>
            <a:picLocks noChangeAspect="1" noChangeArrowheads="1"/>
          </p:cNvPicPr>
          <p:nvPr/>
        </p:nvPicPr>
        <p:blipFill>
          <a:blip r:embed="rId8" cstate="print"/>
          <a:srcRect/>
          <a:stretch>
            <a:fillRect/>
          </a:stretch>
        </p:blipFill>
        <p:spPr bwMode="auto">
          <a:xfrm>
            <a:off x="0" y="762000"/>
            <a:ext cx="9119795" cy="5273351"/>
          </a:xfrm>
          <a:prstGeom prst="rect">
            <a:avLst/>
          </a:prstGeom>
          <a:noFill/>
        </p:spPr>
      </p:pic>
    </p:spTree>
    <p:extLst>
      <p:ext uri="{BB962C8B-B14F-4D97-AF65-F5344CB8AC3E}">
        <p14:creationId xmlns:p14="http://schemas.microsoft.com/office/powerpoint/2010/main" val="244208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2000"/>
                                        <p:tgtEl>
                                          <p:spTgt spid="410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03"/>
                                        </p:tgtEl>
                                        <p:attrNameLst>
                                          <p:attrName>style.visibility</p:attrName>
                                        </p:attrNameLst>
                                      </p:cBhvr>
                                      <p:to>
                                        <p:strVal val="visible"/>
                                      </p:to>
                                    </p:set>
                                    <p:animEffect transition="in" filter="fade">
                                      <p:cBhvr>
                                        <p:cTn id="12" dur="2000"/>
                                        <p:tgtEl>
                                          <p:spTgt spid="410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fade">
                                      <p:cBhvr>
                                        <p:cTn id="17" dur="20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01"/>
                                        </p:tgtEl>
                                        <p:attrNameLst>
                                          <p:attrName>style.visibility</p:attrName>
                                        </p:attrNameLst>
                                      </p:cBhvr>
                                      <p:to>
                                        <p:strVal val="visible"/>
                                      </p:to>
                                    </p:set>
                                    <p:animEffect transition="in" filter="fade">
                                      <p:cBhvr>
                                        <p:cTn id="22" dur="2000"/>
                                        <p:tgtEl>
                                          <p:spTgt spid="41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04"/>
                                        </p:tgtEl>
                                        <p:attrNameLst>
                                          <p:attrName>style.visibility</p:attrName>
                                        </p:attrNameLst>
                                      </p:cBhvr>
                                      <p:to>
                                        <p:strVal val="visible"/>
                                      </p:to>
                                    </p:set>
                                    <p:animEffect transition="in" filter="fade">
                                      <p:cBhvr>
                                        <p:cTn id="27" dur="20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Ptr. Daniel White\Desktop\Bible pictures\kingdom\scan0015.jpg"/>
          <p:cNvPicPr>
            <a:picLocks noChangeAspect="1" noChangeArrowheads="1"/>
          </p:cNvPicPr>
          <p:nvPr/>
        </p:nvPicPr>
        <p:blipFill>
          <a:blip r:embed="rId3" cstate="print"/>
          <a:srcRect/>
          <a:stretch>
            <a:fillRect/>
          </a:stretch>
        </p:blipFill>
        <p:spPr bwMode="auto">
          <a:xfrm>
            <a:off x="1800208" y="3581400"/>
            <a:ext cx="5057792" cy="3276600"/>
          </a:xfrm>
          <a:prstGeom prst="rect">
            <a:avLst/>
          </a:prstGeom>
          <a:ln>
            <a:noFill/>
          </a:ln>
          <a:effectLst>
            <a:softEdge rad="112500"/>
          </a:effectLst>
        </p:spPr>
      </p:pic>
      <p:pic>
        <p:nvPicPr>
          <p:cNvPr id="32771" name="Picture 3" descr="C:\Users\Ptr. Daniel White\Desktop\Bible pictures\kingdom\scan0002.jpg"/>
          <p:cNvPicPr>
            <a:picLocks noChangeAspect="1" noChangeArrowheads="1"/>
          </p:cNvPicPr>
          <p:nvPr/>
        </p:nvPicPr>
        <p:blipFill>
          <a:blip r:embed="rId4" cstate="print"/>
          <a:srcRect/>
          <a:stretch>
            <a:fillRect/>
          </a:stretch>
        </p:blipFill>
        <p:spPr bwMode="auto">
          <a:xfrm>
            <a:off x="0" y="0"/>
            <a:ext cx="5575755" cy="3810000"/>
          </a:xfrm>
          <a:prstGeom prst="rect">
            <a:avLst/>
          </a:prstGeom>
          <a:ln>
            <a:noFill/>
          </a:ln>
          <a:effectLst>
            <a:softEdge rad="112500"/>
          </a:effectLst>
        </p:spPr>
      </p:pic>
      <p:pic>
        <p:nvPicPr>
          <p:cNvPr id="32772" name="Picture 4" descr="C:\Users\Ptr. Daniel White\Desktop\Bible pictures\kingdom\scan0019.jpg"/>
          <p:cNvPicPr>
            <a:picLocks noChangeAspect="1" noChangeArrowheads="1"/>
          </p:cNvPicPr>
          <p:nvPr/>
        </p:nvPicPr>
        <p:blipFill>
          <a:blip r:embed="rId5" cstate="print"/>
          <a:srcRect/>
          <a:stretch>
            <a:fillRect/>
          </a:stretch>
        </p:blipFill>
        <p:spPr bwMode="auto">
          <a:xfrm>
            <a:off x="0" y="3505200"/>
            <a:ext cx="2514600" cy="3352800"/>
          </a:xfrm>
          <a:prstGeom prst="rect">
            <a:avLst/>
          </a:prstGeom>
          <a:ln>
            <a:noFill/>
          </a:ln>
          <a:effectLst>
            <a:softEdge rad="112500"/>
          </a:effectLst>
        </p:spPr>
      </p:pic>
      <p:pic>
        <p:nvPicPr>
          <p:cNvPr id="32773" name="Picture 5" descr="C:\Users\Ptr. Daniel White\Desktop\Bible pictures\kingdom\scan0014.jpg"/>
          <p:cNvPicPr>
            <a:picLocks noChangeAspect="1" noChangeArrowheads="1"/>
          </p:cNvPicPr>
          <p:nvPr/>
        </p:nvPicPr>
        <p:blipFill>
          <a:blip r:embed="rId6" cstate="print"/>
          <a:srcRect l="3394" r="7209" b="1275"/>
          <a:stretch>
            <a:fillRect/>
          </a:stretch>
        </p:blipFill>
        <p:spPr bwMode="auto">
          <a:xfrm>
            <a:off x="4419600" y="0"/>
            <a:ext cx="4724400" cy="3810000"/>
          </a:xfrm>
          <a:prstGeom prst="rect">
            <a:avLst/>
          </a:prstGeom>
          <a:ln>
            <a:noFill/>
          </a:ln>
          <a:effectLst>
            <a:softEdge rad="112500"/>
          </a:effectLst>
        </p:spPr>
      </p:pic>
      <p:pic>
        <p:nvPicPr>
          <p:cNvPr id="32774" name="Picture 6" descr="C:\Users\Ptr. Daniel White\Desktop\Bible pictures\kingdom\scan0118.jpg"/>
          <p:cNvPicPr>
            <a:picLocks noChangeAspect="1" noChangeArrowheads="1"/>
          </p:cNvPicPr>
          <p:nvPr/>
        </p:nvPicPr>
        <p:blipFill>
          <a:blip r:embed="rId7" cstate="print"/>
          <a:srcRect/>
          <a:stretch>
            <a:fillRect/>
          </a:stretch>
        </p:blipFill>
        <p:spPr bwMode="auto">
          <a:xfrm>
            <a:off x="6477001" y="3342968"/>
            <a:ext cx="2667000" cy="3515032"/>
          </a:xfrm>
          <a:prstGeom prst="rect">
            <a:avLst/>
          </a:prstGeom>
          <a:ln>
            <a:noFill/>
          </a:ln>
          <a:effectLst>
            <a:softEdge rad="112500"/>
          </a:effectLst>
        </p:spPr>
      </p:pic>
      <p:pic>
        <p:nvPicPr>
          <p:cNvPr id="32775" name="Picture 7" descr="C:\Users\Ptr. Daniel White\Desktop\Bible pictures\kingdom\scan0016.jpg"/>
          <p:cNvPicPr>
            <a:picLocks noChangeAspect="1" noChangeArrowheads="1"/>
          </p:cNvPicPr>
          <p:nvPr/>
        </p:nvPicPr>
        <p:blipFill>
          <a:blip r:embed="rId8" cstate="print"/>
          <a:srcRect/>
          <a:stretch>
            <a:fillRect/>
          </a:stretch>
        </p:blipFill>
        <p:spPr bwMode="auto">
          <a:xfrm>
            <a:off x="7239000" y="0"/>
            <a:ext cx="1905000" cy="1891990"/>
          </a:xfrm>
          <a:prstGeom prst="rect">
            <a:avLst/>
          </a:prstGeom>
          <a:ln>
            <a:noFill/>
          </a:ln>
          <a:effectLst>
            <a:softEdge rad="112500"/>
          </a:effectLst>
        </p:spPr>
      </p:pic>
      <p:sp>
        <p:nvSpPr>
          <p:cNvPr id="8" name="Rectangle 7"/>
          <p:cNvSpPr/>
          <p:nvPr/>
        </p:nvSpPr>
        <p:spPr>
          <a:xfrm>
            <a:off x="838200" y="838200"/>
            <a:ext cx="7696200" cy="5661600"/>
          </a:xfrm>
          <a:prstGeom prst="rect">
            <a:avLst/>
          </a:prstGeom>
        </p:spPr>
        <p:txBody>
          <a:bodyPr wrap="square">
            <a:spAutoFit/>
          </a:bodyPr>
          <a:lstStyle/>
          <a:p>
            <a:pPr algn="ctr"/>
            <a:r>
              <a:rPr lang="en-US" sz="4400" i="1" dirty="0" smtClean="0">
                <a:effectLst>
                  <a:glow rad="101600">
                    <a:schemeClr val="bg1">
                      <a:alpha val="60000"/>
                    </a:schemeClr>
                  </a:glow>
                </a:effectLst>
              </a:rPr>
              <a:t>“And he shall judge among the nations, and shall rebuke many people: and they shall beat their swords into plowshares, and their spears into </a:t>
            </a:r>
            <a:r>
              <a:rPr lang="en-US" sz="4400" i="1" dirty="0" err="1" smtClean="0">
                <a:effectLst>
                  <a:glow rad="101600">
                    <a:schemeClr val="bg1">
                      <a:alpha val="60000"/>
                    </a:schemeClr>
                  </a:glow>
                </a:effectLst>
              </a:rPr>
              <a:t>pruninghooks</a:t>
            </a:r>
            <a:r>
              <a:rPr lang="en-US" sz="4400" i="1" dirty="0" smtClean="0">
                <a:effectLst>
                  <a:glow rad="101600">
                    <a:schemeClr val="bg1">
                      <a:alpha val="60000"/>
                    </a:schemeClr>
                  </a:glow>
                </a:effectLst>
              </a:rPr>
              <a:t>: nation shall not lift up sword against nation, neither shall they learn war any more.”  (Isa. 2:4)</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355986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kingdom\8bcb0a7ca07a6b8a.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3" name="Rectangle 2"/>
          <p:cNvSpPr/>
          <p:nvPr/>
        </p:nvSpPr>
        <p:spPr>
          <a:xfrm>
            <a:off x="228600" y="457200"/>
            <a:ext cx="8458200" cy="6186309"/>
          </a:xfrm>
          <a:prstGeom prst="rect">
            <a:avLst/>
          </a:prstGeom>
        </p:spPr>
        <p:txBody>
          <a:bodyPr wrap="square">
            <a:spAutoFit/>
          </a:bodyPr>
          <a:lstStyle/>
          <a:p>
            <a:pPr algn="ctr"/>
            <a:r>
              <a:rPr lang="en-US" sz="4400" i="1" dirty="0" smtClean="0">
                <a:effectLst>
                  <a:glow rad="101600">
                    <a:schemeClr val="bg1">
                      <a:alpha val="60000"/>
                    </a:schemeClr>
                  </a:glow>
                </a:effectLst>
              </a:rPr>
              <a:t>“The wolf also shall dwell with the lamb, and the leopard shall lie down with the kid; and the calf and the young lion and the fatling together; and a little child shall lead them. And the cow and the bear shall feed; their young ones shall lie down together: and the lion shall eat straw like the ox.” </a:t>
            </a:r>
            <a:r>
              <a:rPr lang="en-US" sz="4400" i="1" dirty="0">
                <a:effectLst>
                  <a:glow rad="101600">
                    <a:schemeClr val="bg1">
                      <a:alpha val="60000"/>
                    </a:schemeClr>
                  </a:glow>
                </a:effectLst>
              </a:rPr>
              <a:t>(</a:t>
            </a:r>
            <a:r>
              <a:rPr lang="en-US" sz="4400" i="1" dirty="0" smtClean="0">
                <a:effectLst>
                  <a:glow rad="101600">
                    <a:schemeClr val="bg1">
                      <a:alpha val="60000"/>
                    </a:schemeClr>
                  </a:glow>
                </a:effectLst>
              </a:rPr>
              <a:t>Isa.11:6)</a:t>
            </a:r>
            <a:endParaRPr lang="en-US" sz="4400" i="1" dirty="0">
              <a:effectLst>
                <a:glow rad="101600">
                  <a:schemeClr val="bg1">
                    <a:alpha val="60000"/>
                  </a:schemeClr>
                </a:glow>
              </a:effectLst>
            </a:endParaRPr>
          </a:p>
        </p:txBody>
      </p:sp>
    </p:spTree>
    <p:extLst>
      <p:ext uri="{BB962C8B-B14F-4D97-AF65-F5344CB8AC3E}">
        <p14:creationId xmlns:p14="http://schemas.microsoft.com/office/powerpoint/2010/main" val="154442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an White\Pictures\Bible pictures\kingdom\scan0039.jpg"/>
          <p:cNvPicPr>
            <a:picLocks noChangeAspect="1" noChangeArrowheads="1"/>
          </p:cNvPicPr>
          <p:nvPr/>
        </p:nvPicPr>
        <p:blipFill>
          <a:blip r:embed="rId2" cstate="print"/>
          <a:srcRect/>
          <a:stretch>
            <a:fillRect/>
          </a:stretch>
        </p:blipFill>
        <p:spPr bwMode="auto">
          <a:xfrm>
            <a:off x="1066800" y="-308715"/>
            <a:ext cx="6934200" cy="7166715"/>
          </a:xfrm>
          <a:prstGeom prst="rect">
            <a:avLst/>
          </a:prstGeom>
          <a:noFill/>
        </p:spPr>
      </p:pic>
      <p:sp>
        <p:nvSpPr>
          <p:cNvPr id="2" name="Title 1"/>
          <p:cNvSpPr>
            <a:spLocks noGrp="1"/>
          </p:cNvSpPr>
          <p:nvPr>
            <p:ph type="title"/>
          </p:nvPr>
        </p:nvSpPr>
        <p:spPr>
          <a:xfrm>
            <a:off x="1143000" y="304800"/>
            <a:ext cx="6781800" cy="2743200"/>
          </a:xfrm>
        </p:spPr>
        <p:txBody>
          <a:bodyPr>
            <a:normAutofit fontScale="90000"/>
          </a:bodyPr>
          <a:lstStyle/>
          <a:p>
            <a:r>
              <a:rPr lang="en-US" i="1" dirty="0" smtClean="0">
                <a:effectLst>
                  <a:glow rad="101600">
                    <a:schemeClr val="bg1">
                      <a:alpha val="60000"/>
                    </a:schemeClr>
                  </a:glow>
                </a:effectLst>
              </a:rPr>
              <a:t> “The wilderness and the solitary place shall be glad for them; and the desert shall rejoice, and blossom as the rose.” (Isa. 35:1)</a:t>
            </a:r>
            <a:endParaRPr lang="en-US" i="1" dirty="0">
              <a:effectLst>
                <a:glow rad="101600">
                  <a:schemeClr val="bg1">
                    <a:alpha val="60000"/>
                  </a:schemeClr>
                </a:glow>
              </a:effectLst>
            </a:endParaRPr>
          </a:p>
        </p:txBody>
      </p:sp>
      <p:pic>
        <p:nvPicPr>
          <p:cNvPr id="2051" name="Picture 3" descr="C:\Users\Dan White\Pictures\Bible pictures\kingdom\scan0016.jpg"/>
          <p:cNvPicPr>
            <a:picLocks noChangeAspect="1" noChangeArrowheads="1"/>
          </p:cNvPicPr>
          <p:nvPr/>
        </p:nvPicPr>
        <p:blipFill>
          <a:blip r:embed="rId3" cstate="print"/>
          <a:srcRect/>
          <a:stretch>
            <a:fillRect/>
          </a:stretch>
        </p:blipFill>
        <p:spPr bwMode="auto">
          <a:xfrm>
            <a:off x="2743200" y="3225379"/>
            <a:ext cx="3657600" cy="3632621"/>
          </a:xfrm>
          <a:prstGeom prst="rect">
            <a:avLst/>
          </a:prstGeom>
          <a:noFill/>
        </p:spPr>
      </p:pic>
    </p:spTree>
    <p:extLst>
      <p:ext uri="{BB962C8B-B14F-4D97-AF65-F5344CB8AC3E}">
        <p14:creationId xmlns:p14="http://schemas.microsoft.com/office/powerpoint/2010/main" val="265563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Ptr. Daniel White\Desktop\Bible pictures\kingdom\900195999_24f4213c3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Rectangle 2"/>
          <p:cNvSpPr/>
          <p:nvPr/>
        </p:nvSpPr>
        <p:spPr>
          <a:xfrm>
            <a:off x="533400" y="228600"/>
            <a:ext cx="5638800" cy="1938992"/>
          </a:xfrm>
          <a:prstGeom prst="rect">
            <a:avLst/>
          </a:prstGeom>
        </p:spPr>
        <p:txBody>
          <a:bodyPr wrap="square">
            <a:spAutoFit/>
          </a:bodyPr>
          <a:lstStyle/>
          <a:p>
            <a:pPr algn="ctr"/>
            <a:r>
              <a:rPr lang="en-US" sz="4000" i="1" dirty="0" smtClean="0">
                <a:effectLst>
                  <a:glow rad="101600">
                    <a:schemeClr val="bg1">
                      <a:alpha val="60000"/>
                    </a:schemeClr>
                  </a:glow>
                </a:effectLst>
              </a:rPr>
              <a:t>“Do ye not know that the saints shall judge the world?” (I Cor. </a:t>
            </a:r>
            <a:r>
              <a:rPr lang="en-US" sz="4000" i="1" smtClean="0">
                <a:effectLst>
                  <a:glow rad="101600">
                    <a:schemeClr val="bg1">
                      <a:alpha val="60000"/>
                    </a:schemeClr>
                  </a:glow>
                </a:effectLst>
              </a:rPr>
              <a:t>6:2) </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609860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effectLst>
                  <a:glow rad="101600">
                    <a:schemeClr val="bg1">
                      <a:alpha val="60000"/>
                    </a:schemeClr>
                  </a:glow>
                </a:effectLst>
              </a:rPr>
              <a:t>“…and (they) shall reign with him (Jesus) a thousand years.”</a:t>
            </a:r>
            <a:endParaRPr lang="en-US" i="1" dirty="0">
              <a:effectLst>
                <a:glow rad="101600">
                  <a:schemeClr val="bg1">
                    <a:alpha val="60000"/>
                  </a:schemeClr>
                </a:glow>
              </a:effectLst>
            </a:endParaRPr>
          </a:p>
        </p:txBody>
      </p:sp>
      <p:pic>
        <p:nvPicPr>
          <p:cNvPr id="3074" name="Picture 2" descr="C:\Users\Dan White\Pictures\Bible pictures\Prophecy pictures\prophecy pictures\rapture and second coming\revelation_worship.jpg"/>
          <p:cNvPicPr>
            <a:picLocks noChangeAspect="1" noChangeArrowheads="1"/>
          </p:cNvPicPr>
          <p:nvPr/>
        </p:nvPicPr>
        <p:blipFill>
          <a:blip r:embed="rId2" cstate="print"/>
          <a:srcRect/>
          <a:stretch>
            <a:fillRect/>
          </a:stretch>
        </p:blipFill>
        <p:spPr bwMode="auto">
          <a:xfrm>
            <a:off x="1295400" y="1905000"/>
            <a:ext cx="6334990"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239317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http://riversofgrue.files.wordpress.com/2013/07/06e16d0c36ea96f9c5a4a93401fa9095.jpg"/>
          <p:cNvPicPr>
            <a:picLocks noChangeAspect="1" noChangeArrowheads="1"/>
          </p:cNvPicPr>
          <p:nvPr/>
        </p:nvPicPr>
        <p:blipFill>
          <a:blip r:embed="rId3" cstate="print"/>
          <a:srcRect/>
          <a:stretch>
            <a:fillRect/>
          </a:stretch>
        </p:blipFill>
        <p:spPr bwMode="auto">
          <a:xfrm>
            <a:off x="-76200" y="1676400"/>
            <a:ext cx="9463006" cy="5181600"/>
          </a:xfrm>
          <a:prstGeom prst="rect">
            <a:avLst/>
          </a:prstGeom>
          <a:ln>
            <a:noFill/>
          </a:ln>
          <a:effectLst>
            <a:softEdge rad="112500"/>
          </a:effectLst>
        </p:spPr>
      </p:pic>
      <p:sp>
        <p:nvSpPr>
          <p:cNvPr id="2" name="Title 1"/>
          <p:cNvSpPr>
            <a:spLocks noGrp="1"/>
          </p:cNvSpPr>
          <p:nvPr>
            <p:ph type="title"/>
          </p:nvPr>
        </p:nvSpPr>
        <p:spPr>
          <a:xfrm>
            <a:off x="457200" y="274638"/>
            <a:ext cx="8229600" cy="2392362"/>
          </a:xfrm>
        </p:spPr>
        <p:txBody>
          <a:bodyPr>
            <a:normAutofit/>
          </a:bodyPr>
          <a:lstStyle/>
          <a:p>
            <a:r>
              <a:rPr lang="en-US" i="1" dirty="0" smtClean="0"/>
              <a:t>“But the rest of the dead (unbelievers) lived not again until the thousand years were finished.”</a:t>
            </a:r>
            <a:endParaRPr lang="en-US" i="1" dirty="0"/>
          </a:p>
        </p:txBody>
      </p:sp>
    </p:spTree>
    <p:extLst>
      <p:ext uri="{BB962C8B-B14F-4D97-AF65-F5344CB8AC3E}">
        <p14:creationId xmlns:p14="http://schemas.microsoft.com/office/powerpoint/2010/main" val="38631578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b="1" dirty="0" smtClean="0">
                <a:effectLst>
                  <a:glow rad="101600">
                    <a:schemeClr val="accent6">
                      <a:satMod val="175000"/>
                      <a:alpha val="40000"/>
                    </a:schemeClr>
                  </a:glow>
                </a:effectLst>
              </a:rPr>
              <a:t>“Great White Throne Judgment”</a:t>
            </a:r>
            <a:br>
              <a:rPr lang="en-US" b="1" dirty="0" smtClean="0">
                <a:effectLst>
                  <a:glow rad="101600">
                    <a:schemeClr val="accent6">
                      <a:satMod val="175000"/>
                      <a:alpha val="40000"/>
                    </a:schemeClr>
                  </a:glow>
                </a:effectLst>
              </a:rPr>
            </a:br>
            <a:r>
              <a:rPr lang="en-US" b="1" i="1" dirty="0" smtClean="0">
                <a:effectLst>
                  <a:glow rad="101600">
                    <a:schemeClr val="accent6">
                      <a:satMod val="175000"/>
                      <a:alpha val="40000"/>
                    </a:schemeClr>
                  </a:glow>
                </a:effectLst>
              </a:rPr>
              <a:t>(Revelation  20:11-15)</a:t>
            </a:r>
            <a:endParaRPr lang="en-US" b="1" i="1" dirty="0">
              <a:effectLst>
                <a:glow rad="101600">
                  <a:schemeClr val="accent6">
                    <a:satMod val="175000"/>
                    <a:alpha val="40000"/>
                  </a:schemeClr>
                </a:glow>
              </a:effectLst>
            </a:endParaRPr>
          </a:p>
        </p:txBody>
      </p:sp>
      <p:pic>
        <p:nvPicPr>
          <p:cNvPr id="3"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0" y="1752600"/>
            <a:ext cx="9144000" cy="4905724"/>
          </a:xfrm>
          <a:prstGeom prst="rect">
            <a:avLst/>
          </a:prstGeom>
          <a:noFill/>
        </p:spPr>
      </p:pic>
    </p:spTree>
    <p:extLst>
      <p:ext uri="{BB962C8B-B14F-4D97-AF65-F5344CB8AC3E}">
        <p14:creationId xmlns:p14="http://schemas.microsoft.com/office/powerpoint/2010/main" val="1656863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Rectangle 2"/>
          <p:cNvSpPr/>
          <p:nvPr/>
        </p:nvSpPr>
        <p:spPr>
          <a:xfrm>
            <a:off x="1295400" y="1752600"/>
            <a:ext cx="6705600" cy="1261884"/>
          </a:xfrm>
          <a:prstGeom prst="rect">
            <a:avLst/>
          </a:prstGeom>
        </p:spPr>
        <p:txBody>
          <a:bodyPr wrap="square">
            <a:spAutoFit/>
          </a:bodyPr>
          <a:lstStyle/>
          <a:p>
            <a:pPr algn="ct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20:1-6</a:t>
            </a:r>
          </a:p>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“Satan Bound for 1000 Years”</a:t>
            </a:r>
          </a:p>
        </p:txBody>
      </p:sp>
    </p:spTree>
    <p:extLst>
      <p:ext uri="{BB962C8B-B14F-4D97-AF65-F5344CB8AC3E}">
        <p14:creationId xmlns:p14="http://schemas.microsoft.com/office/powerpoint/2010/main" val="2459656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www.jesus-is-savior.com/Hells_Truth/hell_forever_and_ever.jpg"/>
          <p:cNvPicPr>
            <a:picLocks noChangeAspect="1" noChangeArrowheads="1"/>
          </p:cNvPicPr>
          <p:nvPr/>
        </p:nvPicPr>
        <p:blipFill>
          <a:blip r:embed="rId2" cstate="print">
            <a:lum bright="-10000" contrast="20000"/>
          </a:blip>
          <a:srcRect/>
          <a:stretch>
            <a:fillRect/>
          </a:stretch>
        </p:blipFill>
        <p:spPr bwMode="auto">
          <a:xfrm>
            <a:off x="1" y="-5537"/>
            <a:ext cx="9144000" cy="6863537"/>
          </a:xfrm>
          <a:prstGeom prst="rect">
            <a:avLst/>
          </a:prstGeom>
          <a:noFill/>
        </p:spPr>
      </p:pic>
    </p:spTree>
    <p:extLst>
      <p:ext uri="{BB962C8B-B14F-4D97-AF65-F5344CB8AC3E}">
        <p14:creationId xmlns:p14="http://schemas.microsoft.com/office/powerpoint/2010/main" val="292601370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Jesus\14 Resurrection\He is risen (2).jpg"/>
          <p:cNvPicPr>
            <a:picLocks noChangeAspect="1" noChangeArrowheads="1"/>
          </p:cNvPicPr>
          <p:nvPr/>
        </p:nvPicPr>
        <p:blipFill>
          <a:blip r:embed="rId2" cstate="print"/>
          <a:srcRect/>
          <a:stretch>
            <a:fillRect/>
          </a:stretch>
        </p:blipFill>
        <p:spPr bwMode="auto">
          <a:xfrm>
            <a:off x="152400" y="1295400"/>
            <a:ext cx="4038600" cy="3028950"/>
          </a:xfrm>
          <a:prstGeom prst="rect">
            <a:avLst/>
          </a:prstGeom>
          <a:ln>
            <a:noFill/>
          </a:ln>
          <a:effectLst>
            <a:softEdge rad="112500"/>
          </a:effectLst>
        </p:spPr>
      </p:pic>
      <p:sp>
        <p:nvSpPr>
          <p:cNvPr id="2" name="Title 1"/>
          <p:cNvSpPr>
            <a:spLocks noGrp="1"/>
          </p:cNvSpPr>
          <p:nvPr>
            <p:ph type="title"/>
          </p:nvPr>
        </p:nvSpPr>
        <p:spPr>
          <a:xfrm>
            <a:off x="0" y="0"/>
            <a:ext cx="9144000" cy="1219200"/>
          </a:xfrm>
        </p:spPr>
        <p:txBody>
          <a:bodyPr>
            <a:normAutofit fontScale="90000"/>
          </a:bodyPr>
          <a:lstStyle/>
          <a:p>
            <a:pPr lvl="0"/>
            <a:r>
              <a:rPr lang="en-US" dirty="0" smtClean="0"/>
              <a:t/>
            </a:r>
            <a:br>
              <a:rPr lang="en-US" dirty="0" smtClean="0"/>
            </a:br>
            <a:r>
              <a:rPr lang="en-US" b="1" i="1" dirty="0" smtClean="0">
                <a:solidFill>
                  <a:srgbClr val="FFFF00"/>
                </a:solidFill>
              </a:rPr>
              <a:t>Three Phases of the                       </a:t>
            </a:r>
            <a:br>
              <a:rPr lang="en-US" b="1" i="1" dirty="0" smtClean="0">
                <a:solidFill>
                  <a:srgbClr val="FFFF00"/>
                </a:solidFill>
              </a:rPr>
            </a:br>
            <a:r>
              <a:rPr lang="en-US" b="1" i="1" dirty="0" smtClean="0">
                <a:solidFill>
                  <a:srgbClr val="FFFF00"/>
                </a:solidFill>
              </a:rPr>
              <a:t> First Resurrection</a:t>
            </a:r>
            <a:br>
              <a:rPr lang="en-US" b="1" i="1" dirty="0" smtClean="0">
                <a:solidFill>
                  <a:srgbClr val="FFFF00"/>
                </a:solidFill>
              </a:rPr>
            </a:br>
            <a:endParaRPr lang="en-US" dirty="0"/>
          </a:p>
        </p:txBody>
      </p:sp>
      <p:pic>
        <p:nvPicPr>
          <p:cNvPr id="3" name="Picture 2" descr="http://www.ldsces.org/content/images/manuals/nt-trm/spirits.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5635521" y="1066800"/>
            <a:ext cx="3508479" cy="3429001"/>
          </a:xfrm>
          <a:prstGeom prst="rect">
            <a:avLst/>
          </a:prstGeom>
          <a:ln>
            <a:noFill/>
          </a:ln>
          <a:effectLst>
            <a:softEdge rad="112500"/>
          </a:effectLst>
        </p:spPr>
      </p:pic>
      <p:pic>
        <p:nvPicPr>
          <p:cNvPr id="4" name="Picture 2" descr="C:\Users\Ptr. Daniel White\Pictures\Prophecy pictures\Internet Pictures\jesus_rapture.jpg"/>
          <p:cNvPicPr>
            <a:picLocks noChangeAspect="1" noChangeArrowheads="1"/>
          </p:cNvPicPr>
          <p:nvPr/>
        </p:nvPicPr>
        <p:blipFill>
          <a:blip r:embed="rId4" cstate="print"/>
          <a:srcRect/>
          <a:stretch>
            <a:fillRect/>
          </a:stretch>
        </p:blipFill>
        <p:spPr bwMode="auto">
          <a:xfrm>
            <a:off x="2667000" y="3962400"/>
            <a:ext cx="4118186" cy="2895600"/>
          </a:xfrm>
          <a:prstGeom prst="rect">
            <a:avLst/>
          </a:prstGeom>
          <a:ln>
            <a:noFill/>
          </a:ln>
          <a:effectLst>
            <a:softEdge rad="112500"/>
          </a:effectLst>
        </p:spPr>
      </p:pic>
      <p:sp>
        <p:nvSpPr>
          <p:cNvPr id="6" name="Rectangle 5"/>
          <p:cNvSpPr/>
          <p:nvPr/>
        </p:nvSpPr>
        <p:spPr>
          <a:xfrm>
            <a:off x="304801" y="2286000"/>
            <a:ext cx="3352799" cy="707886"/>
          </a:xfrm>
          <a:prstGeom prst="rect">
            <a:avLst/>
          </a:prstGeom>
        </p:spPr>
        <p:txBody>
          <a:bodyPr wrap="square">
            <a:spAutoFit/>
          </a:bodyPr>
          <a:lstStyle/>
          <a:p>
            <a:pPr algn="ctr"/>
            <a:r>
              <a:rPr lang="en-US" sz="4000" dirty="0" smtClean="0">
                <a:effectLst>
                  <a:glow rad="101600">
                    <a:schemeClr val="bg1">
                      <a:alpha val="60000"/>
                    </a:schemeClr>
                  </a:glow>
                </a:effectLst>
              </a:rPr>
              <a:t>Jesus Christ</a:t>
            </a:r>
            <a:endParaRPr lang="en-US" sz="4000" dirty="0">
              <a:effectLst>
                <a:glow rad="101600">
                  <a:schemeClr val="bg1">
                    <a:alpha val="60000"/>
                  </a:schemeClr>
                </a:glow>
              </a:effectLst>
            </a:endParaRPr>
          </a:p>
        </p:txBody>
      </p:sp>
      <p:sp>
        <p:nvSpPr>
          <p:cNvPr id="7" name="Rectangle 6"/>
          <p:cNvSpPr/>
          <p:nvPr/>
        </p:nvSpPr>
        <p:spPr>
          <a:xfrm>
            <a:off x="2895600" y="5105400"/>
            <a:ext cx="3581400" cy="1323439"/>
          </a:xfrm>
          <a:prstGeom prst="rect">
            <a:avLst/>
          </a:prstGeom>
        </p:spPr>
        <p:txBody>
          <a:bodyPr wrap="square">
            <a:spAutoFit/>
          </a:bodyPr>
          <a:lstStyle/>
          <a:p>
            <a:pPr algn="ctr"/>
            <a:r>
              <a:rPr lang="en-US" sz="4000" dirty="0" smtClean="0">
                <a:effectLst>
                  <a:glow rad="101600">
                    <a:schemeClr val="bg1">
                      <a:alpha val="60000"/>
                    </a:schemeClr>
                  </a:glow>
                </a:effectLst>
              </a:rPr>
              <a:t>Church Age Saints</a:t>
            </a:r>
            <a:endParaRPr lang="en-US" sz="4000" dirty="0">
              <a:effectLst>
                <a:glow rad="101600">
                  <a:schemeClr val="bg1">
                    <a:alpha val="60000"/>
                  </a:schemeClr>
                </a:glow>
              </a:effectLst>
            </a:endParaRPr>
          </a:p>
        </p:txBody>
      </p:sp>
      <p:sp>
        <p:nvSpPr>
          <p:cNvPr id="8" name="Rectangle 7"/>
          <p:cNvSpPr/>
          <p:nvPr/>
        </p:nvSpPr>
        <p:spPr>
          <a:xfrm>
            <a:off x="5486400" y="1981200"/>
            <a:ext cx="3657600" cy="1938992"/>
          </a:xfrm>
          <a:prstGeom prst="rect">
            <a:avLst/>
          </a:prstGeom>
        </p:spPr>
        <p:txBody>
          <a:bodyPr wrap="square">
            <a:spAutoFit/>
          </a:bodyPr>
          <a:lstStyle/>
          <a:p>
            <a:pPr algn="ctr"/>
            <a:r>
              <a:rPr lang="en-US" sz="4000" dirty="0" smtClean="0">
                <a:effectLst>
                  <a:glow rad="101600">
                    <a:schemeClr val="bg1">
                      <a:alpha val="60000"/>
                    </a:schemeClr>
                  </a:glow>
                </a:effectLst>
              </a:rPr>
              <a:t>Old Testament and Tribulation Saints</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3802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0" y="0"/>
            <a:ext cx="5715000" cy="6858000"/>
          </a:xfrm>
          <a:prstGeom prst="rect">
            <a:avLst/>
          </a:prstGeom>
        </p:spPr>
        <p:txBody>
          <a:bodyPr>
            <a:normAutofit fontScale="92500"/>
          </a:bodyPr>
          <a:lstStyle/>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Resurrection of Jesus Christ</a:t>
            </a:r>
            <a:r>
              <a:rPr kumimoji="0" lang="en-US" sz="4000" b="0" i="0" u="none" strike="noStrike" kern="1200" cap="none" spc="0" normalizeH="0" noProof="0" dirty="0" smtClean="0">
                <a:ln>
                  <a:noFill/>
                </a:ln>
                <a:solidFill>
                  <a:schemeClr val="tx1"/>
                </a:solidFill>
                <a:effectLst/>
                <a:uLnTx/>
                <a:uFillTx/>
                <a:latin typeface="+mn-lt"/>
                <a:ea typeface="+mn-ea"/>
                <a:cs typeface="+mn-cs"/>
              </a:rPr>
              <a:t>  </a:t>
            </a:r>
            <a:r>
              <a:rPr kumimoji="0" lang="en-US" sz="4000" b="0" i="0" u="none" strike="noStrike" kern="1200" cap="none" spc="0" normalizeH="0" baseline="0" noProof="0" dirty="0" smtClean="0">
                <a:ln>
                  <a:noFill/>
                </a:ln>
                <a:solidFill>
                  <a:schemeClr val="tx1"/>
                </a:solidFill>
                <a:effectLst/>
                <a:uLnTx/>
                <a:uFillTx/>
                <a:latin typeface="+mn-lt"/>
                <a:ea typeface="+mn-ea"/>
                <a:cs typeface="+mn-cs"/>
              </a:rPr>
              <a:t>– The first-fruits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(I Corinthians 15:23)</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Resurrection of the church – Dead in Christ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Rapture – (I Thessalonians 4:16)</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0" i="0" u="none" strike="noStrike" kern="1200" cap="none" spc="0" normalizeH="0" baseline="0" noProof="0" dirty="0" smtClean="0">
                <a:ln>
                  <a:noFill/>
                </a:ln>
                <a:solidFill>
                  <a:schemeClr val="tx1"/>
                </a:solidFill>
                <a:effectLst/>
                <a:uLnTx/>
                <a:uFillTx/>
                <a:latin typeface="+mn-lt"/>
                <a:ea typeface="+mn-ea"/>
                <a:cs typeface="+mn-cs"/>
              </a:rPr>
              <a:t>3.  Resurrection of Old Testament saints and Tribulation saints – </a:t>
            </a:r>
            <a:r>
              <a:rPr kumimoji="0" lang="en-US" sz="4000" b="0" i="1" u="none" strike="noStrike" kern="1200" cap="none" spc="0" normalizeH="0" baseline="0" noProof="0" dirty="0" smtClean="0">
                <a:ln>
                  <a:noFill/>
                </a:ln>
                <a:solidFill>
                  <a:schemeClr val="tx1"/>
                </a:solidFill>
                <a:effectLst/>
                <a:uLnTx/>
                <a:uFillTx/>
                <a:latin typeface="+mn-lt"/>
                <a:ea typeface="+mn-ea"/>
                <a:cs typeface="+mn-cs"/>
              </a:rPr>
              <a:t>(Daniel 12:2, Isaiah 26:19)</a:t>
            </a:r>
          </a:p>
          <a:p>
            <a:pPr marL="514350" marR="0" lvl="0" indent="-514350" algn="l" defTabSz="914400" rtl="0" eaLnBrk="1" fontAlgn="auto" latinLnBrk="0" hangingPunct="1">
              <a:lnSpc>
                <a:spcPct val="100000"/>
              </a:lnSpc>
              <a:spcBef>
                <a:spcPct val="20000"/>
              </a:spcBef>
              <a:spcAft>
                <a:spcPts val="0"/>
              </a:spcAft>
              <a:buClrTx/>
              <a:buSzTx/>
              <a:buFont typeface="Arial" pitchFamily="34" charset="0"/>
              <a:buAutoNum type="arabicPeriod"/>
              <a:tabLst/>
              <a:defRPr/>
            </a:pP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pic>
        <p:nvPicPr>
          <p:cNvPr id="1026" name="Picture 2" descr="C:\Users\Dan White\Pictures\Bible pictures\Jesus\14 Resurrection\0261 Jesus aparece à Maria Madalena primeiramente (2).jpg"/>
          <p:cNvPicPr>
            <a:picLocks noChangeAspect="1" noChangeArrowheads="1"/>
          </p:cNvPicPr>
          <p:nvPr/>
        </p:nvPicPr>
        <p:blipFill>
          <a:blip r:embed="rId2" cstate="print"/>
          <a:srcRect l="14572" r="16940"/>
          <a:stretch>
            <a:fillRect/>
          </a:stretch>
        </p:blipFill>
        <p:spPr bwMode="auto">
          <a:xfrm>
            <a:off x="5693069" y="0"/>
            <a:ext cx="3450931" cy="3505200"/>
          </a:xfrm>
          <a:prstGeom prst="rect">
            <a:avLst/>
          </a:prstGeom>
          <a:noFill/>
        </p:spPr>
      </p:pic>
      <p:pic>
        <p:nvPicPr>
          <p:cNvPr id="1027" name="Picture 3" descr="C:\Users\Dan White\Pictures\Bible pictures\Prophecy pictures\prophecy pictures\rapture and second coming\rapturecem_9hgh.jpg"/>
          <p:cNvPicPr>
            <a:picLocks noChangeAspect="1" noChangeArrowheads="1"/>
          </p:cNvPicPr>
          <p:nvPr/>
        </p:nvPicPr>
        <p:blipFill>
          <a:blip r:embed="rId3" cstate="print"/>
          <a:srcRect/>
          <a:stretch>
            <a:fillRect/>
          </a:stretch>
        </p:blipFill>
        <p:spPr bwMode="auto">
          <a:xfrm>
            <a:off x="5689600" y="2209800"/>
            <a:ext cx="3454400" cy="2590800"/>
          </a:xfrm>
          <a:prstGeom prst="rect">
            <a:avLst/>
          </a:prstGeom>
          <a:noFill/>
        </p:spPr>
      </p:pic>
      <p:pic>
        <p:nvPicPr>
          <p:cNvPr id="7" name="Picture 4" descr="http://www.freecdtracts.com/images/HEAVENLYTHRONE.jpg"/>
          <p:cNvPicPr>
            <a:picLocks noChangeAspect="1" noChangeArrowheads="1"/>
          </p:cNvPicPr>
          <p:nvPr/>
        </p:nvPicPr>
        <p:blipFill>
          <a:blip r:embed="rId4" cstate="print"/>
          <a:srcRect l="34167" t="38542"/>
          <a:stretch>
            <a:fillRect/>
          </a:stretch>
        </p:blipFill>
        <p:spPr bwMode="auto">
          <a:xfrm>
            <a:off x="5674964" y="4267200"/>
            <a:ext cx="3469036" cy="2590800"/>
          </a:xfrm>
          <a:prstGeom prst="rect">
            <a:avLst/>
          </a:prstGeom>
          <a:noFill/>
        </p:spPr>
      </p:pic>
    </p:spTree>
    <p:extLst>
      <p:ext uri="{BB962C8B-B14F-4D97-AF65-F5344CB8AC3E}">
        <p14:creationId xmlns:p14="http://schemas.microsoft.com/office/powerpoint/2010/main" val="3210500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to="" calcmode="lin" valueType="num">
                                      <p:cBhvr>
                                        <p:cTn id="7" dur="1" fill="hold"/>
                                        <p:tgtEl>
                                          <p:spTgt spid="1026"/>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20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9144000" cy="5410200"/>
          </a:xfrm>
        </p:spPr>
        <p:txBody>
          <a:bodyPr>
            <a:noAutofit/>
          </a:bodyPr>
          <a:lstStyle/>
          <a:p>
            <a:r>
              <a:rPr lang="en-US" sz="5400" i="1" dirty="0" smtClean="0"/>
              <a:t>“Blessed and holy is he that hath part in the first resurrection: on such the second death hath no power, but they shall be priests of God and of Christ, and shall reign with him a thousand years.”</a:t>
            </a:r>
            <a:endParaRPr lang="en-US" sz="5400" i="1" dirty="0"/>
          </a:p>
        </p:txBody>
      </p:sp>
    </p:spTree>
    <p:extLst>
      <p:ext uri="{BB962C8B-B14F-4D97-AF65-F5344CB8AC3E}">
        <p14:creationId xmlns:p14="http://schemas.microsoft.com/office/powerpoint/2010/main" val="21134826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5181600" cy="6354762"/>
          </a:xfrm>
        </p:spPr>
        <p:txBody>
          <a:bodyPr>
            <a:normAutofit/>
          </a:bodyPr>
          <a:lstStyle/>
          <a:p>
            <a:r>
              <a:rPr lang="en-US" i="1" dirty="0" smtClean="0"/>
              <a:t>“For I know that my redeemer </a:t>
            </a:r>
            <a:r>
              <a:rPr lang="en-US" i="1" dirty="0" err="1" smtClean="0"/>
              <a:t>liveth</a:t>
            </a:r>
            <a:r>
              <a:rPr lang="en-US" i="1" dirty="0" smtClean="0"/>
              <a:t>, and that he shall stand</a:t>
            </a:r>
            <a:br>
              <a:rPr lang="en-US" i="1" dirty="0" smtClean="0"/>
            </a:br>
            <a:r>
              <a:rPr lang="en-US" i="1" dirty="0" smtClean="0"/>
              <a:t> at the latter day </a:t>
            </a:r>
            <a:br>
              <a:rPr lang="en-US" i="1" dirty="0" smtClean="0"/>
            </a:br>
            <a:r>
              <a:rPr lang="en-US" i="1" dirty="0" smtClean="0"/>
              <a:t>upon the earth.”   </a:t>
            </a:r>
            <a:br>
              <a:rPr lang="en-US" i="1" dirty="0" smtClean="0"/>
            </a:br>
            <a:r>
              <a:rPr lang="en-US" i="1" dirty="0" smtClean="0"/>
              <a:t> (Job 19:25) </a:t>
            </a:r>
            <a:endParaRPr lang="en-US" i="1" dirty="0"/>
          </a:p>
        </p:txBody>
      </p:sp>
      <p:pic>
        <p:nvPicPr>
          <p:cNvPr id="39938" name="Picture 2" descr="C:\Users\Ptr. Daniel White\Desktop\Bible pictures\Bible pictures Old Testament\Job\Job's submission 1153 vol 6-1042.jpg"/>
          <p:cNvPicPr>
            <a:picLocks noChangeAspect="1" noChangeArrowheads="1"/>
          </p:cNvPicPr>
          <p:nvPr/>
        </p:nvPicPr>
        <p:blipFill>
          <a:blip r:embed="rId3" cstate="print"/>
          <a:srcRect/>
          <a:stretch>
            <a:fillRect/>
          </a:stretch>
        </p:blipFill>
        <p:spPr bwMode="auto">
          <a:xfrm>
            <a:off x="5715000" y="762000"/>
            <a:ext cx="3100387" cy="30433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267483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38600" y="0"/>
            <a:ext cx="5105400" cy="6494085"/>
          </a:xfrm>
          <a:prstGeom prst="rect">
            <a:avLst/>
          </a:prstGeom>
        </p:spPr>
        <p:txBody>
          <a:bodyPr wrap="square">
            <a:spAutoFit/>
          </a:bodyPr>
          <a:lstStyle/>
          <a:p>
            <a:pPr algn="ctr"/>
            <a:r>
              <a:rPr lang="en-US" sz="3200" i="1" dirty="0" smtClean="0"/>
              <a:t> “For in the resurrection they neither marry, nor are given in marriage, but are as the angels of God in heaven. But as touching the resurrection of the dead, have ye not read that which was spoken unto you by God, saying, I am the God of Abraham, and the God of Isaac, and the God of Jacob? God is not the God of the dead, but      of the living</a:t>
            </a:r>
            <a:r>
              <a:rPr lang="en-US" sz="3200" i="1" dirty="0" smtClean="0"/>
              <a:t>.” (Matt.22:30-33)</a:t>
            </a:r>
            <a:endParaRPr lang="en-US" sz="3200" i="1" dirty="0"/>
          </a:p>
        </p:txBody>
      </p:sp>
      <p:pic>
        <p:nvPicPr>
          <p:cNvPr id="38914" name="Picture 2" descr="C:\Users\Ptr. Daniel White\Desktop\Bible pictures\Jesus\06 MINISTRY\Jesus teaching\Jesus Teaching Crowd 002.jpg"/>
          <p:cNvPicPr>
            <a:picLocks noChangeAspect="1" noChangeArrowheads="1"/>
          </p:cNvPicPr>
          <p:nvPr/>
        </p:nvPicPr>
        <p:blipFill>
          <a:blip r:embed="rId3" cstate="print"/>
          <a:srcRect r="25163" b="1049"/>
          <a:stretch>
            <a:fillRect/>
          </a:stretch>
        </p:blipFill>
        <p:spPr bwMode="auto">
          <a:xfrm>
            <a:off x="0" y="0"/>
            <a:ext cx="4038600" cy="40386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3036401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0600" y="533400"/>
            <a:ext cx="4191000" cy="6186309"/>
          </a:xfrm>
          <a:prstGeom prst="rect">
            <a:avLst/>
          </a:prstGeom>
        </p:spPr>
        <p:txBody>
          <a:bodyPr wrap="square">
            <a:spAutoFit/>
          </a:bodyPr>
          <a:lstStyle/>
          <a:p>
            <a:pPr algn="ctr"/>
            <a:r>
              <a:rPr lang="en-US" sz="3600" i="1" dirty="0" smtClean="0"/>
              <a:t> “Jesus said unto her, I am the resurrection, and the life: he that believeth in me, though he were dead, yet shall he live: And whosoever </a:t>
            </a:r>
            <a:r>
              <a:rPr lang="en-US" sz="3600" i="1" dirty="0" err="1" smtClean="0"/>
              <a:t>liveth</a:t>
            </a:r>
            <a:r>
              <a:rPr lang="en-US" sz="3600" i="1" dirty="0" smtClean="0"/>
              <a:t> and believeth in me shall never die. </a:t>
            </a:r>
            <a:r>
              <a:rPr lang="en-US" sz="3600" i="1" dirty="0" err="1" smtClean="0"/>
              <a:t>Believest</a:t>
            </a:r>
            <a:r>
              <a:rPr lang="en-US" sz="3600" i="1" dirty="0" smtClean="0"/>
              <a:t> thou this</a:t>
            </a:r>
            <a:r>
              <a:rPr lang="en-US" sz="3600" i="1" dirty="0" smtClean="0"/>
              <a:t>?”</a:t>
            </a:r>
          </a:p>
          <a:p>
            <a:pPr algn="ctr"/>
            <a:r>
              <a:rPr lang="en-US" sz="3600" i="1" dirty="0" smtClean="0"/>
              <a:t>(John 11:25-26)</a:t>
            </a:r>
            <a:endParaRPr lang="en-US" sz="3600" i="1" dirty="0"/>
          </a:p>
        </p:txBody>
      </p:sp>
      <p:pic>
        <p:nvPicPr>
          <p:cNvPr id="37890" name="Picture 2" descr="C:\Users\Ptr. Daniel White\Desktop\Bible pictures\Jesus\Jesus_heaven.gif"/>
          <p:cNvPicPr>
            <a:picLocks noChangeAspect="1" noChangeArrowheads="1"/>
          </p:cNvPicPr>
          <p:nvPr/>
        </p:nvPicPr>
        <p:blipFill>
          <a:blip r:embed="rId3" cstate="print"/>
          <a:srcRect/>
          <a:stretch>
            <a:fillRect/>
          </a:stretch>
        </p:blipFill>
        <p:spPr bwMode="auto">
          <a:xfrm>
            <a:off x="381000" y="609600"/>
            <a:ext cx="4153853" cy="2967038"/>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33825839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524863"/>
          </a:xfrm>
          <a:prstGeom prst="rect">
            <a:avLst/>
          </a:prstGeom>
        </p:spPr>
        <p:txBody>
          <a:bodyPr wrap="square">
            <a:spAutoFit/>
          </a:bodyPr>
          <a:lstStyle/>
          <a:p>
            <a:pPr algn="ctr"/>
            <a:r>
              <a:rPr lang="en-US" sz="3800" i="1" dirty="0" smtClean="0">
                <a:solidFill>
                  <a:srgbClr val="FFFF00"/>
                </a:solidFill>
              </a:rPr>
              <a:t>(</a:t>
            </a:r>
            <a:r>
              <a:rPr lang="en-US" sz="3800" i="1" dirty="0">
                <a:solidFill>
                  <a:srgbClr val="FFFF00"/>
                </a:solidFill>
              </a:rPr>
              <a:t>John 5:24-29</a:t>
            </a:r>
            <a:r>
              <a:rPr lang="en-US" sz="3800" i="1" dirty="0" smtClean="0">
                <a:solidFill>
                  <a:srgbClr val="FFFF00"/>
                </a:solidFill>
              </a:rPr>
              <a:t>) </a:t>
            </a:r>
          </a:p>
          <a:p>
            <a:pPr algn="ctr"/>
            <a:r>
              <a:rPr lang="en-US" sz="3800" i="1" dirty="0" smtClean="0">
                <a:solidFill>
                  <a:srgbClr val="FFFF00"/>
                </a:solidFill>
              </a:rPr>
              <a:t>“</a:t>
            </a:r>
            <a:r>
              <a:rPr lang="en-US" sz="3800" i="1" dirty="0" smtClean="0">
                <a:solidFill>
                  <a:srgbClr val="FFFF00"/>
                </a:solidFill>
              </a:rPr>
              <a:t>Verily, verily, I say unto you, He that </a:t>
            </a:r>
            <a:r>
              <a:rPr lang="en-US" sz="3800" i="1" dirty="0" err="1" smtClean="0">
                <a:solidFill>
                  <a:srgbClr val="FFFF00"/>
                </a:solidFill>
              </a:rPr>
              <a:t>heareth</a:t>
            </a:r>
            <a:r>
              <a:rPr lang="en-US" sz="3800" i="1" dirty="0" smtClean="0">
                <a:solidFill>
                  <a:srgbClr val="FFFF00"/>
                </a:solidFill>
              </a:rPr>
              <a:t> my word, and believeth on him that sent me, hath everlasting life, and shall not come into condemnation; but is passed from death unto life. Verily, verily, I say unto you, The hour is coming, and now is, when the dead shall hear the voice of the Son of God: and they that hear shall live. For as the Father hath life in </a:t>
            </a:r>
          </a:p>
          <a:p>
            <a:pPr algn="ctr"/>
            <a:r>
              <a:rPr lang="en-US" sz="3800" i="1" dirty="0" smtClean="0">
                <a:solidFill>
                  <a:srgbClr val="FFFF00"/>
                </a:solidFill>
              </a:rPr>
              <a:t>himself; so hath he given to the Son </a:t>
            </a:r>
          </a:p>
          <a:p>
            <a:pPr algn="ctr"/>
            <a:r>
              <a:rPr lang="en-US" sz="3800" i="1" dirty="0" smtClean="0">
                <a:solidFill>
                  <a:srgbClr val="FFFF00"/>
                </a:solidFill>
              </a:rPr>
              <a:t>to have life in himself;</a:t>
            </a:r>
            <a:endParaRPr lang="en-US" sz="3800" i="1" dirty="0">
              <a:solidFill>
                <a:srgbClr val="FFFF00"/>
              </a:solidFill>
            </a:endParaRPr>
          </a:p>
        </p:txBody>
      </p:sp>
    </p:spTree>
    <p:extLst>
      <p:ext uri="{BB962C8B-B14F-4D97-AF65-F5344CB8AC3E}">
        <p14:creationId xmlns:p14="http://schemas.microsoft.com/office/powerpoint/2010/main" val="10639410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fontScale="90000"/>
          </a:bodyPr>
          <a:lstStyle/>
          <a:p>
            <a:r>
              <a:rPr lang="en-US" i="1" dirty="0" smtClean="0">
                <a:solidFill>
                  <a:srgbClr val="FFFF00"/>
                </a:solidFill>
              </a:rPr>
              <a:t>And hath given him authority to execute judgment also, because he is the Son of man. Marvel not at this: for the hour is coming, in the which all that are in the graves shall hear his voice, And shall come forth; they that have done good, unto the resurrection </a:t>
            </a:r>
            <a:br>
              <a:rPr lang="en-US" i="1" dirty="0" smtClean="0">
                <a:solidFill>
                  <a:srgbClr val="FFFF00"/>
                </a:solidFill>
              </a:rPr>
            </a:br>
            <a:r>
              <a:rPr lang="en-US" i="1" dirty="0" smtClean="0">
                <a:solidFill>
                  <a:srgbClr val="FFFF00"/>
                </a:solidFill>
              </a:rPr>
              <a:t>of life; and they that have done evil, unto the resurrection of damnation</a:t>
            </a:r>
            <a:r>
              <a:rPr lang="en-US" i="1" dirty="0" smtClean="0">
                <a:solidFill>
                  <a:srgbClr val="FFFF00"/>
                </a:solidFill>
              </a:rPr>
              <a:t>.”</a:t>
            </a:r>
            <a:endParaRPr lang="en-US" dirty="0"/>
          </a:p>
        </p:txBody>
      </p:sp>
    </p:spTree>
    <p:extLst>
      <p:ext uri="{BB962C8B-B14F-4D97-AF65-F5344CB8AC3E}">
        <p14:creationId xmlns:p14="http://schemas.microsoft.com/office/powerpoint/2010/main" val="6559555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Users\Ptr. Daniel White\Desktop\Bible pictures\Jesus\Cross_Salvation_Heaven.jpg"/>
          <p:cNvPicPr>
            <a:picLocks noChangeAspect="1" noChangeArrowheads="1"/>
          </p:cNvPicPr>
          <p:nvPr/>
        </p:nvPicPr>
        <p:blipFill>
          <a:blip r:embed="rId3" cstate="print">
            <a:lum bright="-10000"/>
          </a:blip>
          <a:srcRect/>
          <a:stretch>
            <a:fillRect/>
          </a:stretch>
        </p:blipFill>
        <p:spPr bwMode="auto">
          <a:xfrm>
            <a:off x="0" y="3429000"/>
            <a:ext cx="9187543" cy="3429000"/>
          </a:xfrm>
          <a:prstGeom prst="rect">
            <a:avLst/>
          </a:prstGeom>
          <a:ln>
            <a:noFill/>
          </a:ln>
          <a:effectLst>
            <a:softEdge rad="112500"/>
          </a:effectLst>
        </p:spPr>
      </p:pic>
      <p:sp>
        <p:nvSpPr>
          <p:cNvPr id="3" name="Title 2"/>
          <p:cNvSpPr>
            <a:spLocks noGrp="1"/>
          </p:cNvSpPr>
          <p:nvPr>
            <p:ph type="title"/>
          </p:nvPr>
        </p:nvSpPr>
        <p:spPr>
          <a:xfrm>
            <a:off x="457200" y="533400"/>
            <a:ext cx="8229600" cy="2362200"/>
          </a:xfrm>
        </p:spPr>
        <p:txBody>
          <a:bodyPr>
            <a:normAutofit fontScale="90000"/>
          </a:bodyPr>
          <a:lstStyle/>
          <a:p>
            <a:r>
              <a:rPr lang="en-US" i="1" dirty="0" smtClean="0"/>
              <a:t>“That if thou shalt confess with thy mouth the Lord Jesus, and shalt believe in thine heart that God hath raised him from the dead, thou       shalt be saved</a:t>
            </a:r>
            <a:r>
              <a:rPr lang="en-US" i="1" dirty="0" smtClean="0"/>
              <a:t>.” (Rom.10:9)</a:t>
            </a:r>
            <a:endParaRPr lang="en-US" i="1" dirty="0"/>
          </a:p>
        </p:txBody>
      </p:sp>
    </p:spTree>
    <p:extLst>
      <p:ext uri="{BB962C8B-B14F-4D97-AF65-F5344CB8AC3E}">
        <p14:creationId xmlns:p14="http://schemas.microsoft.com/office/powerpoint/2010/main" val="38700375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897562"/>
          </a:xfrm>
        </p:spPr>
        <p:txBody>
          <a:bodyPr>
            <a:normAutofit/>
          </a:bodyPr>
          <a:lstStyle/>
          <a:p>
            <a:r>
              <a:rPr lang="en-US" sz="4800" i="1" dirty="0" smtClean="0"/>
              <a:t>“And I saw an angel come down from heaven, having the key of the bottomless pit and a great chain in his hand.”</a:t>
            </a:r>
            <a:endParaRPr lang="en-US" sz="4800" i="1" dirty="0"/>
          </a:p>
        </p:txBody>
      </p:sp>
    </p:spTree>
    <p:extLst>
      <p:ext uri="{BB962C8B-B14F-4D97-AF65-F5344CB8AC3E}">
        <p14:creationId xmlns:p14="http://schemas.microsoft.com/office/powerpoint/2010/main" val="32988472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0" y="304800"/>
            <a:ext cx="4724400" cy="6553200"/>
          </a:xfrm>
        </p:spPr>
        <p:txBody>
          <a:bodyPr/>
          <a:lstStyle/>
          <a:p>
            <a:pPr algn="ctr">
              <a:buNone/>
            </a:pPr>
            <a:r>
              <a:rPr lang="en-US" sz="3200" i="1" dirty="0" smtClean="0"/>
              <a:t>   “On such (believers)      the Second Death </a:t>
            </a:r>
            <a:br>
              <a:rPr lang="en-US" sz="3200" i="1" dirty="0" smtClean="0"/>
            </a:br>
            <a:r>
              <a:rPr lang="en-US" sz="3200" i="1" dirty="0" smtClean="0"/>
              <a:t> hath no power…”</a:t>
            </a:r>
          </a:p>
          <a:p>
            <a:endParaRPr lang="en-US" dirty="0"/>
          </a:p>
        </p:txBody>
      </p:sp>
      <p:sp>
        <p:nvSpPr>
          <p:cNvPr id="4" name="Content Placeholder 3"/>
          <p:cNvSpPr>
            <a:spLocks noGrp="1"/>
          </p:cNvSpPr>
          <p:nvPr>
            <p:ph sz="half" idx="2"/>
          </p:nvPr>
        </p:nvSpPr>
        <p:spPr>
          <a:xfrm>
            <a:off x="4648200" y="152400"/>
            <a:ext cx="4038600" cy="6248400"/>
          </a:xfrm>
        </p:spPr>
        <p:txBody>
          <a:bodyPr>
            <a:normAutofit/>
          </a:bodyPr>
          <a:lstStyle/>
          <a:p>
            <a:pPr algn="ctr">
              <a:buNone/>
            </a:pPr>
            <a:r>
              <a:rPr lang="en-US" sz="3200" i="1" dirty="0" smtClean="0"/>
              <a:t>“But they shall be priest of God and of Christ, and shall reign with him a thousand years.”</a:t>
            </a:r>
            <a:endParaRPr lang="en-US" sz="3200" i="1" dirty="0"/>
          </a:p>
        </p:txBody>
      </p:sp>
      <p:pic>
        <p:nvPicPr>
          <p:cNvPr id="40965" name="Picture 5" descr="C:\Users\Ptr. Daniel White\Desktop\Bible pictures\hell\Lake of Fire.jpg"/>
          <p:cNvPicPr>
            <a:picLocks noChangeAspect="1" noChangeArrowheads="1"/>
          </p:cNvPicPr>
          <p:nvPr/>
        </p:nvPicPr>
        <p:blipFill>
          <a:blip r:embed="rId3" cstate="print"/>
          <a:srcRect/>
          <a:stretch>
            <a:fillRect/>
          </a:stretch>
        </p:blipFill>
        <p:spPr bwMode="auto">
          <a:xfrm>
            <a:off x="533400" y="1828800"/>
            <a:ext cx="3657600" cy="2743200"/>
          </a:xfrm>
          <a:prstGeom prst="rect">
            <a:avLst/>
          </a:prstGeom>
          <a:noFill/>
        </p:spPr>
      </p:pic>
      <p:sp>
        <p:nvSpPr>
          <p:cNvPr id="9" name="Rectangle 8"/>
          <p:cNvSpPr/>
          <p:nvPr/>
        </p:nvSpPr>
        <p:spPr>
          <a:xfrm>
            <a:off x="152400" y="4800600"/>
            <a:ext cx="4419600" cy="1569660"/>
          </a:xfrm>
          <a:prstGeom prst="rect">
            <a:avLst/>
          </a:prstGeom>
        </p:spPr>
        <p:txBody>
          <a:bodyPr wrap="square">
            <a:spAutoFit/>
          </a:bodyPr>
          <a:lstStyle/>
          <a:p>
            <a:pPr algn="ctr"/>
            <a:r>
              <a:rPr lang="en-US" sz="3200" i="1" dirty="0" smtClean="0"/>
              <a:t>“And death and hell were cast into the lake of fire. This is the second death.”</a:t>
            </a:r>
            <a:endParaRPr lang="en-US" sz="3200" i="1" dirty="0"/>
          </a:p>
        </p:txBody>
      </p:sp>
      <p:pic>
        <p:nvPicPr>
          <p:cNvPr id="40966" name="Picture 6" descr="C:\Users\Ptr. Daniel White\Desktop\Bible pictures\Prophecy pictures\prophecy pictures\rapture and second coming\revelation_worship.jpg"/>
          <p:cNvPicPr>
            <a:picLocks noChangeAspect="1" noChangeArrowheads="1"/>
          </p:cNvPicPr>
          <p:nvPr/>
        </p:nvPicPr>
        <p:blipFill>
          <a:blip r:embed="rId4" cstate="print"/>
          <a:srcRect/>
          <a:stretch>
            <a:fillRect/>
          </a:stretch>
        </p:blipFill>
        <p:spPr bwMode="auto">
          <a:xfrm>
            <a:off x="4724400" y="3124200"/>
            <a:ext cx="4219575" cy="2994537"/>
          </a:xfrm>
          <a:prstGeom prst="rect">
            <a:avLst/>
          </a:prstGeom>
          <a:ln>
            <a:noFill/>
          </a:ln>
          <a:effectLst>
            <a:softEdge rad="112500"/>
          </a:effectLst>
        </p:spPr>
      </p:pic>
    </p:spTree>
    <p:extLst>
      <p:ext uri="{BB962C8B-B14F-4D97-AF65-F5344CB8AC3E}">
        <p14:creationId xmlns:p14="http://schemas.microsoft.com/office/powerpoint/2010/main" val="2729893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40966"/>
                                        </p:tgtEl>
                                        <p:attrNameLst>
                                          <p:attrName>style.visibility</p:attrName>
                                        </p:attrNameLst>
                                      </p:cBhvr>
                                      <p:to>
                                        <p:strVal val="visible"/>
                                      </p:to>
                                    </p:set>
                                    <p:animEffect transition="in" filter="checkerboard(across)">
                                      <p:cBhvr>
                                        <p:cTn id="20"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Desktop\book of life.jpg"/>
          <p:cNvPicPr>
            <a:picLocks noChangeAspect="1" noChangeArrowheads="1"/>
          </p:cNvPicPr>
          <p:nvPr/>
        </p:nvPicPr>
        <p:blipFill>
          <a:blip r:embed="rId3" cstate="print"/>
          <a:srcRect/>
          <a:stretch>
            <a:fillRect/>
          </a:stretch>
        </p:blipFill>
        <p:spPr bwMode="auto">
          <a:xfrm>
            <a:off x="990600" y="228600"/>
            <a:ext cx="7010400" cy="6326459"/>
          </a:xfrm>
          <a:prstGeom prst="rect">
            <a:avLst/>
          </a:prstGeom>
          <a:noFill/>
        </p:spPr>
      </p:pic>
      <p:sp>
        <p:nvSpPr>
          <p:cNvPr id="3" name="Rectangle 2"/>
          <p:cNvSpPr/>
          <p:nvPr/>
        </p:nvSpPr>
        <p:spPr>
          <a:xfrm>
            <a:off x="1295400" y="1676400"/>
            <a:ext cx="6705600" cy="1754326"/>
          </a:xfrm>
          <a:prstGeom prst="rect">
            <a:avLst/>
          </a:prstGeom>
        </p:spPr>
        <p:txBody>
          <a:bodyPr wrap="square">
            <a:spAutoFit/>
          </a:bodyPr>
          <a:lstStyle/>
          <a:p>
            <a:pPr algn="ctr"/>
            <a:r>
              <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20:7-15</a:t>
            </a:r>
          </a:p>
          <a:p>
            <a:pPr algn="ctr"/>
            <a:r>
              <a:rPr lang="en-US" sz="32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Great White Throne Judgment”</a:t>
            </a:r>
          </a:p>
          <a:p>
            <a:pPr algn="ctr"/>
            <a:endParaRPr lang="en-US" sz="36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40854511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C:\Users\Ptr. Daniel White\Desktop\Bible pictures\backgrounds\earth and space\Sci-Fi-Planets-44984.jpg"/>
          <p:cNvPicPr>
            <a:picLocks noChangeAspect="1" noChangeArrowheads="1"/>
          </p:cNvPicPr>
          <p:nvPr/>
        </p:nvPicPr>
        <p:blipFill>
          <a:blip r:embed="rId3" cstate="print">
            <a:lum bright="-20000"/>
          </a:blip>
          <a:srcRect/>
          <a:stretch>
            <a:fillRect/>
          </a:stretch>
        </p:blipFill>
        <p:spPr bwMode="auto">
          <a:xfrm>
            <a:off x="-2438400" y="0"/>
            <a:ext cx="16002001" cy="10001250"/>
          </a:xfrm>
          <a:prstGeom prst="rect">
            <a:avLst/>
          </a:prstGeom>
          <a:noFill/>
        </p:spPr>
      </p:pic>
      <p:pic>
        <p:nvPicPr>
          <p:cNvPr id="2" name="Picture 4" descr="C:\Users\Ptr. Daniel White\Desktop\Bible pictures\angels\Angel Midair.jpg"/>
          <p:cNvPicPr>
            <a:picLocks noChangeAspect="1" noChangeArrowheads="1"/>
          </p:cNvPicPr>
          <p:nvPr/>
        </p:nvPicPr>
        <p:blipFill>
          <a:blip r:embed="rId4" cstate="print"/>
          <a:srcRect l="24981" t="2434" r="26694" b="72787"/>
          <a:stretch>
            <a:fillRect/>
          </a:stretch>
        </p:blipFill>
        <p:spPr bwMode="auto">
          <a:xfrm>
            <a:off x="0" y="1752600"/>
            <a:ext cx="6289765" cy="4808538"/>
          </a:xfrm>
          <a:prstGeom prst="ellipse">
            <a:avLst/>
          </a:prstGeom>
          <a:ln>
            <a:noFill/>
          </a:ln>
          <a:effectLst>
            <a:softEdge rad="112500"/>
          </a:effectLst>
        </p:spPr>
      </p:pic>
      <p:pic>
        <p:nvPicPr>
          <p:cNvPr id="21507" name="Picture 3" descr="C:\Users\Ptr. Daniel White\Desktop\Bible pictures\Satan-Devil and demons\drgchain.jpg"/>
          <p:cNvPicPr>
            <a:picLocks noChangeAspect="1" noChangeArrowheads="1"/>
          </p:cNvPicPr>
          <p:nvPr/>
        </p:nvPicPr>
        <p:blipFill>
          <a:blip r:embed="rId5" cstate="print"/>
          <a:srcRect l="17527" t="49102" r="16357" b="3459"/>
          <a:stretch>
            <a:fillRect/>
          </a:stretch>
        </p:blipFill>
        <p:spPr bwMode="auto">
          <a:xfrm>
            <a:off x="1143000" y="2057400"/>
            <a:ext cx="3962400" cy="4274820"/>
          </a:xfrm>
          <a:prstGeom prst="ellipse">
            <a:avLst/>
          </a:prstGeom>
          <a:ln>
            <a:noFill/>
          </a:ln>
          <a:effectLst>
            <a:softEdge rad="112500"/>
          </a:effectLst>
        </p:spPr>
      </p:pic>
      <p:sp>
        <p:nvSpPr>
          <p:cNvPr id="7" name="Rectangle 6"/>
          <p:cNvSpPr/>
          <p:nvPr/>
        </p:nvSpPr>
        <p:spPr>
          <a:xfrm>
            <a:off x="457200" y="152401"/>
            <a:ext cx="5257800" cy="1569660"/>
          </a:xfrm>
          <a:prstGeom prst="rect">
            <a:avLst/>
          </a:prstGeom>
        </p:spPr>
        <p:txBody>
          <a:bodyPr wrap="square">
            <a:spAutoFit/>
          </a:bodyPr>
          <a:lstStyle/>
          <a:p>
            <a:pPr algn="ctr"/>
            <a:r>
              <a:rPr lang="en-US" sz="3200" i="1" dirty="0" smtClean="0">
                <a:effectLst>
                  <a:glow rad="101600">
                    <a:schemeClr val="bg1">
                      <a:alpha val="60000"/>
                    </a:schemeClr>
                  </a:glow>
                </a:effectLst>
              </a:rPr>
              <a:t>“And when the thousand years                  are expired, Satan shall </a:t>
            </a:r>
          </a:p>
          <a:p>
            <a:pPr algn="ctr"/>
            <a:r>
              <a:rPr lang="en-US" sz="3200" i="1" dirty="0" smtClean="0">
                <a:effectLst>
                  <a:glow rad="101600">
                    <a:schemeClr val="bg1">
                      <a:alpha val="60000"/>
                    </a:schemeClr>
                  </a:glow>
                </a:effectLst>
              </a:rPr>
              <a:t>be loosed out of his prison.”</a:t>
            </a:r>
            <a:endParaRPr lang="en-US" sz="3200" i="1" dirty="0">
              <a:effectLst>
                <a:glow rad="101600">
                  <a:schemeClr val="bg1">
                    <a:alpha val="60000"/>
                  </a:schemeClr>
                </a:glow>
              </a:effectLst>
            </a:endParaRPr>
          </a:p>
        </p:txBody>
      </p:sp>
      <p:pic>
        <p:nvPicPr>
          <p:cNvPr id="8" name="Picture 3" descr="C:\Users\Ptr. Daniel White\Desktop\Bible pictures\Satan-Devil and demons\image28.jpg"/>
          <p:cNvPicPr>
            <a:picLocks noChangeAspect="1" noChangeArrowheads="1"/>
          </p:cNvPicPr>
          <p:nvPr/>
        </p:nvPicPr>
        <p:blipFill>
          <a:blip r:embed="rId6" cstate="print"/>
          <a:srcRect r="22618" b="5107"/>
          <a:stretch>
            <a:fillRect/>
          </a:stretch>
        </p:blipFill>
        <p:spPr bwMode="auto">
          <a:xfrm flipH="1">
            <a:off x="1001529" y="2048669"/>
            <a:ext cx="4680814" cy="4199731"/>
          </a:xfrm>
          <a:prstGeom prst="ellipse">
            <a:avLst/>
          </a:prstGeom>
          <a:ln>
            <a:noFill/>
          </a:ln>
          <a:effectLst>
            <a:softEdge rad="112500"/>
          </a:effectLst>
        </p:spPr>
      </p:pic>
    </p:spTree>
    <p:extLst>
      <p:ext uri="{BB962C8B-B14F-4D97-AF65-F5344CB8AC3E}">
        <p14:creationId xmlns:p14="http://schemas.microsoft.com/office/powerpoint/2010/main" val="193375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fade">
                                      <p:cBhvr>
                                        <p:cTn id="7" dur="2000"/>
                                        <p:tgtEl>
                                          <p:spTgt spid="2150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500"/>
                                        <p:tgtEl>
                                          <p:spTgt spid="21507"/>
                                        </p:tgtEl>
                                        <p:attrNameLst>
                                          <p:attrName>ppt_w</p:attrName>
                                        </p:attrNameLst>
                                      </p:cBhvr>
                                      <p:tavLst>
                                        <p:tav tm="0">
                                          <p:val>
                                            <p:strVal val="ppt_w"/>
                                          </p:val>
                                        </p:tav>
                                        <p:tav tm="100000">
                                          <p:val>
                                            <p:fltVal val="0"/>
                                          </p:val>
                                        </p:tav>
                                      </p:tavLst>
                                    </p:anim>
                                    <p:anim calcmode="lin" valueType="num">
                                      <p:cBhvr>
                                        <p:cTn id="12" dur="500"/>
                                        <p:tgtEl>
                                          <p:spTgt spid="21507"/>
                                        </p:tgtEl>
                                        <p:attrNameLst>
                                          <p:attrName>ppt_h</p:attrName>
                                        </p:attrNameLst>
                                      </p:cBhvr>
                                      <p:tavLst>
                                        <p:tav tm="0">
                                          <p:val>
                                            <p:strVal val="ppt_h"/>
                                          </p:val>
                                        </p:tav>
                                        <p:tav tm="100000">
                                          <p:val>
                                            <p:fltVal val="0"/>
                                          </p:val>
                                        </p:tav>
                                      </p:tavLst>
                                    </p:anim>
                                    <p:animEffect transition="out" filter="fade">
                                      <p:cBhvr>
                                        <p:cTn id="13" dur="500"/>
                                        <p:tgtEl>
                                          <p:spTgt spid="21507"/>
                                        </p:tgtEl>
                                      </p:cBhvr>
                                    </p:animEffect>
                                    <p:set>
                                      <p:cBhvr>
                                        <p:cTn id="14" dur="1" fill="hold">
                                          <p:stCondLst>
                                            <p:cond delay="499"/>
                                          </p:stCondLst>
                                        </p:cTn>
                                        <p:tgtEl>
                                          <p:spTgt spid="2150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8600"/>
            <a:ext cx="8915400" cy="2862322"/>
          </a:xfrm>
          <a:prstGeom prst="rect">
            <a:avLst/>
          </a:prstGeom>
        </p:spPr>
        <p:txBody>
          <a:bodyPr wrap="square">
            <a:spAutoFit/>
          </a:bodyPr>
          <a:lstStyle/>
          <a:p>
            <a:pPr algn="ctr"/>
            <a:r>
              <a:rPr lang="en-US" sz="3600" i="1" dirty="0" smtClean="0"/>
              <a:t>“And shall go out to deceive the nations which are in the four quarters of the earth, </a:t>
            </a:r>
            <a:r>
              <a:rPr lang="en-US" sz="3600" i="1" u="sng" dirty="0" smtClean="0"/>
              <a:t>Gog</a:t>
            </a:r>
            <a:r>
              <a:rPr lang="en-US" sz="3600" i="1" dirty="0" smtClean="0"/>
              <a:t> </a:t>
            </a:r>
            <a:r>
              <a:rPr lang="en-US" sz="3600" i="1" dirty="0" smtClean="0">
                <a:solidFill>
                  <a:srgbClr val="FFFF00"/>
                </a:solidFill>
              </a:rPr>
              <a:t>(ruler) </a:t>
            </a:r>
            <a:r>
              <a:rPr lang="en-US" sz="3600" i="1" dirty="0" smtClean="0"/>
              <a:t>and </a:t>
            </a:r>
            <a:r>
              <a:rPr lang="en-US" sz="3600" i="1" u="sng" dirty="0" smtClean="0"/>
              <a:t>Magog</a:t>
            </a:r>
            <a:r>
              <a:rPr lang="en-US" sz="3600" i="1" dirty="0" smtClean="0"/>
              <a:t> </a:t>
            </a:r>
            <a:r>
              <a:rPr lang="en-US" sz="3600" i="1" dirty="0" smtClean="0">
                <a:solidFill>
                  <a:srgbClr val="FFFF00"/>
                </a:solidFill>
              </a:rPr>
              <a:t>(head)</a:t>
            </a:r>
            <a:r>
              <a:rPr lang="en-US" sz="3600" i="1" dirty="0" smtClean="0"/>
              <a:t>,</a:t>
            </a:r>
            <a:r>
              <a:rPr lang="en-US" sz="3600" i="1" dirty="0" smtClean="0">
                <a:solidFill>
                  <a:srgbClr val="FFFF00"/>
                </a:solidFill>
              </a:rPr>
              <a:t> </a:t>
            </a:r>
            <a:r>
              <a:rPr lang="en-US" sz="3600" i="1" dirty="0" smtClean="0"/>
              <a:t>to gather them together to battle: the number of </a:t>
            </a:r>
          </a:p>
          <a:p>
            <a:pPr algn="ctr"/>
            <a:r>
              <a:rPr lang="en-US" sz="3600" i="1" dirty="0" smtClean="0"/>
              <a:t>whom is as the sand of the sea.”</a:t>
            </a:r>
            <a:endParaRPr lang="en-US" sz="3600" i="1" dirty="0"/>
          </a:p>
        </p:txBody>
      </p:sp>
      <p:pic>
        <p:nvPicPr>
          <p:cNvPr id="1026" name="Picture 2" descr="C:\Users\Ptr. Daniel White\Desktop\Bible pictures\Satan-Devil and demons\Devil Watching Arrivals in Hell.jpg"/>
          <p:cNvPicPr>
            <a:picLocks noChangeAspect="1" noChangeArrowheads="1"/>
          </p:cNvPicPr>
          <p:nvPr/>
        </p:nvPicPr>
        <p:blipFill>
          <a:blip r:embed="rId3" cstate="print">
            <a:duotone>
              <a:prstClr val="black"/>
              <a:schemeClr val="accent6">
                <a:tint val="45000"/>
                <a:satMod val="400000"/>
              </a:schemeClr>
            </a:duotone>
            <a:lum bright="-10000" contrast="30000"/>
          </a:blip>
          <a:srcRect l="28814" t="4916" r="8475" b="9053"/>
          <a:stretch>
            <a:fillRect/>
          </a:stretch>
        </p:blipFill>
        <p:spPr bwMode="auto">
          <a:xfrm flipH="1">
            <a:off x="1143000" y="3352800"/>
            <a:ext cx="3429000" cy="3243649"/>
          </a:xfrm>
          <a:prstGeom prst="rect">
            <a:avLst/>
          </a:prstGeom>
          <a:ln>
            <a:noFill/>
          </a:ln>
          <a:effectLst>
            <a:softEdge rad="112500"/>
          </a:effectLst>
          <a:scene3d>
            <a:camera prst="perspectiveRight"/>
            <a:lightRig rig="threePt" dir="t"/>
          </a:scene3d>
        </p:spPr>
      </p:pic>
      <p:pic>
        <p:nvPicPr>
          <p:cNvPr id="1027" name="Picture 3" descr="C:\Users\Ptr. Daniel White\Desktop\Bible pictures\faces\4-World-Flags.jpg"/>
          <p:cNvPicPr>
            <a:picLocks noChangeAspect="1" noChangeArrowheads="1"/>
          </p:cNvPicPr>
          <p:nvPr/>
        </p:nvPicPr>
        <p:blipFill>
          <a:blip r:embed="rId4" cstate="print"/>
          <a:srcRect/>
          <a:stretch>
            <a:fillRect/>
          </a:stretch>
        </p:blipFill>
        <p:spPr bwMode="auto">
          <a:xfrm>
            <a:off x="4800600" y="3200400"/>
            <a:ext cx="4020052" cy="2667000"/>
          </a:xfrm>
          <a:prstGeom prst="rect">
            <a:avLst/>
          </a:prstGeom>
          <a:ln>
            <a:noFill/>
          </a:ln>
          <a:effectLst>
            <a:softEdge rad="112500"/>
          </a:effectLst>
          <a:scene3d>
            <a:camera prst="perspectiveLeft"/>
            <a:lightRig rig="threePt" dir="t"/>
          </a:scene3d>
        </p:spPr>
      </p:pic>
      <p:sp>
        <p:nvSpPr>
          <p:cNvPr id="9" name="Title 8"/>
          <p:cNvSpPr>
            <a:spLocks noGrp="1"/>
          </p:cNvSpPr>
          <p:nvPr>
            <p:ph type="title"/>
          </p:nvPr>
        </p:nvSpPr>
        <p:spPr>
          <a:xfrm>
            <a:off x="4724400" y="5638800"/>
            <a:ext cx="4267200" cy="1219200"/>
          </a:xfrm>
        </p:spPr>
        <p:txBody>
          <a:bodyPr>
            <a:normAutofit/>
          </a:bodyPr>
          <a:lstStyle/>
          <a:p>
            <a:r>
              <a:rPr lang="en-US" sz="3600" i="1" dirty="0" smtClean="0">
                <a:solidFill>
                  <a:srgbClr val="FFFF00"/>
                </a:solidFill>
              </a:rPr>
              <a:t>(Ezekiel 38)</a:t>
            </a:r>
            <a:endParaRPr lang="en-US" sz="3600" i="1" dirty="0">
              <a:solidFill>
                <a:srgbClr val="FFFF00"/>
              </a:solidFill>
            </a:endParaRPr>
          </a:p>
        </p:txBody>
      </p:sp>
    </p:spTree>
    <p:extLst>
      <p:ext uri="{BB962C8B-B14F-4D97-AF65-F5344CB8AC3E}">
        <p14:creationId xmlns:p14="http://schemas.microsoft.com/office/powerpoint/2010/main" val="365411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heaven\New City.bmp"/>
          <p:cNvPicPr>
            <a:picLocks noChangeAspect="1" noChangeArrowheads="1"/>
          </p:cNvPicPr>
          <p:nvPr/>
        </p:nvPicPr>
        <p:blipFill>
          <a:blip r:embed="rId3" cstate="print"/>
          <a:srcRect/>
          <a:stretch>
            <a:fillRect/>
          </a:stretch>
        </p:blipFill>
        <p:spPr bwMode="auto">
          <a:xfrm>
            <a:off x="-84956" y="0"/>
            <a:ext cx="9228956" cy="6858001"/>
          </a:xfrm>
          <a:prstGeom prst="rect">
            <a:avLst/>
          </a:prstGeom>
          <a:noFill/>
        </p:spPr>
      </p:pic>
      <p:sp>
        <p:nvSpPr>
          <p:cNvPr id="2" name="Rectangle 1"/>
          <p:cNvSpPr/>
          <p:nvPr/>
        </p:nvSpPr>
        <p:spPr>
          <a:xfrm>
            <a:off x="228600" y="0"/>
            <a:ext cx="8686800" cy="2062103"/>
          </a:xfrm>
          <a:prstGeom prst="rect">
            <a:avLst/>
          </a:prstGeom>
        </p:spPr>
        <p:txBody>
          <a:bodyPr wrap="square">
            <a:spAutoFit/>
          </a:bodyPr>
          <a:lstStyle/>
          <a:p>
            <a:pPr algn="ctr"/>
            <a:r>
              <a:rPr lang="en-US" sz="3200" i="1" dirty="0" smtClean="0">
                <a:effectLst>
                  <a:glow rad="101600">
                    <a:schemeClr val="bg1">
                      <a:alpha val="60000"/>
                    </a:schemeClr>
                  </a:glow>
                </a:effectLst>
              </a:rPr>
              <a:t>“And they went up on the breadth of the earth, and compassed the camp of the saints about, and the beloved city: and fire came down from God out of heaven, and devoured them.”</a:t>
            </a:r>
            <a:endParaRPr lang="en-US" sz="3200" i="1" dirty="0">
              <a:effectLst>
                <a:glow rad="101600">
                  <a:schemeClr val="bg1">
                    <a:alpha val="60000"/>
                  </a:schemeClr>
                </a:glow>
              </a:effectLst>
            </a:endParaRPr>
          </a:p>
        </p:txBody>
      </p:sp>
      <p:pic>
        <p:nvPicPr>
          <p:cNvPr id="9218" name="Picture 2" descr="C:\Users\Ptr. Daniel White\Desktop\Bible pictures\angels\scan0163.jpg"/>
          <p:cNvPicPr>
            <a:picLocks noChangeAspect="1" noChangeArrowheads="1"/>
          </p:cNvPicPr>
          <p:nvPr/>
        </p:nvPicPr>
        <p:blipFill>
          <a:blip r:embed="rId4" cstate="print">
            <a:lum bright="-10000"/>
          </a:blip>
          <a:srcRect/>
          <a:stretch>
            <a:fillRect/>
          </a:stretch>
        </p:blipFill>
        <p:spPr bwMode="auto">
          <a:xfrm>
            <a:off x="2133600" y="2438400"/>
            <a:ext cx="4806950" cy="4419600"/>
          </a:xfrm>
          <a:prstGeom prst="rect">
            <a:avLst/>
          </a:prstGeom>
          <a:ln>
            <a:noFill/>
          </a:ln>
          <a:effectLst>
            <a:softEdge rad="112500"/>
          </a:effectLst>
        </p:spPr>
      </p:pic>
      <p:pic>
        <p:nvPicPr>
          <p:cNvPr id="32772" name="Picture 4" descr="C:\Users\Ptr. Daniel White\Desktop\Bible pictures\war\Atomic Bomb.bmp"/>
          <p:cNvPicPr>
            <a:picLocks noChangeAspect="1" noChangeArrowheads="1"/>
          </p:cNvPicPr>
          <p:nvPr/>
        </p:nvPicPr>
        <p:blipFill>
          <a:blip r:embed="rId5" cstate="print"/>
          <a:srcRect/>
          <a:stretch>
            <a:fillRect/>
          </a:stretch>
        </p:blipFill>
        <p:spPr bwMode="auto">
          <a:xfrm>
            <a:off x="1828800" y="2133600"/>
            <a:ext cx="5334000" cy="4953000"/>
          </a:xfrm>
          <a:prstGeom prst="rect">
            <a:avLst/>
          </a:prstGeom>
          <a:ln>
            <a:noFill/>
          </a:ln>
          <a:effectLst>
            <a:softEdge rad="112500"/>
          </a:effectLst>
        </p:spPr>
      </p:pic>
      <p:pic>
        <p:nvPicPr>
          <p:cNvPr id="32771" name="Picture 3" descr="C:\Users\Ptr. Daniel White\Desktop\Bible pictures\war\Warfare\Sword and crown C-122.jpg"/>
          <p:cNvPicPr>
            <a:picLocks noChangeAspect="1" noChangeArrowheads="1"/>
          </p:cNvPicPr>
          <p:nvPr/>
        </p:nvPicPr>
        <p:blipFill>
          <a:blip r:embed="rId6" cstate="print">
            <a:lum bright="-10000"/>
          </a:blip>
          <a:srcRect/>
          <a:stretch>
            <a:fillRect/>
          </a:stretch>
        </p:blipFill>
        <p:spPr bwMode="auto">
          <a:xfrm>
            <a:off x="2514600" y="2443606"/>
            <a:ext cx="3928877" cy="441439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Rectangle 5"/>
          <p:cNvSpPr/>
          <p:nvPr/>
        </p:nvSpPr>
        <p:spPr>
          <a:xfrm>
            <a:off x="2438400" y="3244334"/>
            <a:ext cx="3962401" cy="1077218"/>
          </a:xfrm>
          <a:prstGeom prst="rect">
            <a:avLst/>
          </a:prstGeom>
        </p:spPr>
        <p:txBody>
          <a:bodyPr wrap="square">
            <a:spAutoFit/>
          </a:bodyPr>
          <a:lstStyle/>
          <a:p>
            <a:pPr algn="ctr"/>
            <a:r>
              <a:rPr lang="en-US" sz="3200" b="1" i="1" dirty="0" smtClean="0">
                <a:solidFill>
                  <a:schemeClr val="bg1"/>
                </a:solidFill>
                <a:effectLst>
                  <a:glow rad="228600">
                    <a:schemeClr val="accent6">
                      <a:satMod val="175000"/>
                      <a:alpha val="40000"/>
                    </a:schemeClr>
                  </a:glow>
                </a:effectLst>
              </a:rPr>
              <a:t>“Of his kingdom there shall be no end.”</a:t>
            </a:r>
            <a:endParaRPr lang="en-US" sz="3200" b="1" i="1" dirty="0">
              <a:solidFill>
                <a:schemeClr val="bg1"/>
              </a:solidFill>
              <a:effectLst>
                <a:glow rad="228600">
                  <a:schemeClr val="accent6">
                    <a:satMod val="175000"/>
                    <a:alpha val="40000"/>
                  </a:schemeClr>
                </a:glow>
              </a:effectLst>
            </a:endParaRPr>
          </a:p>
        </p:txBody>
      </p:sp>
      <p:sp>
        <p:nvSpPr>
          <p:cNvPr id="7" name="Rectangle 6"/>
          <p:cNvSpPr/>
          <p:nvPr/>
        </p:nvSpPr>
        <p:spPr>
          <a:xfrm>
            <a:off x="2590800" y="4495800"/>
            <a:ext cx="3746555" cy="1077218"/>
          </a:xfrm>
          <a:prstGeom prst="rect">
            <a:avLst/>
          </a:prstGeom>
        </p:spPr>
        <p:txBody>
          <a:bodyPr wrap="square">
            <a:spAutoFit/>
          </a:bodyPr>
          <a:lstStyle/>
          <a:p>
            <a:pPr algn="ctr"/>
            <a:r>
              <a:rPr lang="en-US" sz="3200" b="1" i="1" dirty="0" smtClean="0">
                <a:solidFill>
                  <a:schemeClr val="bg1"/>
                </a:solidFill>
                <a:effectLst>
                  <a:glow rad="228600">
                    <a:schemeClr val="accent6">
                      <a:satMod val="175000"/>
                      <a:alpha val="40000"/>
                    </a:schemeClr>
                  </a:glow>
                </a:effectLst>
              </a:rPr>
              <a:t>“And he shall reign for ever and ever.”</a:t>
            </a:r>
            <a:endParaRPr lang="en-US" sz="3200" b="1" i="1" dirty="0">
              <a:solidFill>
                <a:schemeClr val="bg1"/>
              </a:solidFill>
              <a:effectLst>
                <a:glow rad="228600">
                  <a:schemeClr val="accent6">
                    <a:satMod val="175000"/>
                    <a:alpha val="40000"/>
                  </a:schemeClr>
                </a:glow>
              </a:effectLst>
            </a:endParaRPr>
          </a:p>
        </p:txBody>
      </p:sp>
    </p:spTree>
    <p:extLst>
      <p:ext uri="{BB962C8B-B14F-4D97-AF65-F5344CB8AC3E}">
        <p14:creationId xmlns:p14="http://schemas.microsoft.com/office/powerpoint/2010/main" val="227649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to="" calcmode="lin" valueType="num">
                                      <p:cBhvr>
                                        <p:cTn id="7" dur="1" fill="hold"/>
                                        <p:tgtEl>
                                          <p:spTgt spid="921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772"/>
                                        </p:tgtEl>
                                        <p:attrNameLst>
                                          <p:attrName>style.visibility</p:attrName>
                                        </p:attrNameLst>
                                      </p:cBhvr>
                                      <p:to>
                                        <p:strVal val="visible"/>
                                      </p:to>
                                    </p:set>
                                    <p:animEffect transition="in" filter="fade">
                                      <p:cBhvr>
                                        <p:cTn id="12" dur="2000"/>
                                        <p:tgtEl>
                                          <p:spTgt spid="32772"/>
                                        </p:tgtEl>
                                      </p:cBhvr>
                                    </p:animEffect>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2771"/>
                                        </p:tgtEl>
                                        <p:attrNameLst>
                                          <p:attrName>style.visibility</p:attrName>
                                        </p:attrNameLst>
                                      </p:cBhvr>
                                      <p:to>
                                        <p:strVal val="visible"/>
                                      </p:to>
                                    </p:set>
                                    <p:anim to="" calcmode="lin" valueType="num">
                                      <p:cBhvr>
                                        <p:cTn id="17" dur="1" fill="hold"/>
                                        <p:tgtEl>
                                          <p:spTgt spid="32771"/>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strVal val="#ppt_w*0.70"/>
                                          </p:val>
                                        </p:tav>
                                        <p:tav tm="100000">
                                          <p:val>
                                            <p:strVal val="#ppt_w"/>
                                          </p:val>
                                        </p:tav>
                                      </p:tavLst>
                                    </p:anim>
                                    <p:anim calcmode="lin" valueType="num">
                                      <p:cBhvr>
                                        <p:cTn id="30" dur="1000" fill="hold"/>
                                        <p:tgtEl>
                                          <p:spTgt spid="7"/>
                                        </p:tgtEl>
                                        <p:attrNameLst>
                                          <p:attrName>ppt_h</p:attrName>
                                        </p:attrNameLst>
                                      </p:cBhvr>
                                      <p:tavLst>
                                        <p:tav tm="0">
                                          <p:val>
                                            <p:strVal val="#ppt_h"/>
                                          </p:val>
                                        </p:tav>
                                        <p:tav tm="100000">
                                          <p:val>
                                            <p:strVal val="#ppt_h"/>
                                          </p:val>
                                        </p:tav>
                                      </p:tavLst>
                                    </p:anim>
                                    <p:animEffect transition="in" filter="fade">
                                      <p:cBhvr>
                                        <p:cTn id="3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Users\Ptr. Daniel White\Desktop\Bible pictures\Satan-Devil and demons\Devil cast int Lake of Fire.jpg"/>
          <p:cNvPicPr>
            <a:picLocks noChangeAspect="1" noChangeArrowheads="1"/>
          </p:cNvPicPr>
          <p:nvPr/>
        </p:nvPicPr>
        <p:blipFill>
          <a:blip r:embed="rId3" cstate="print">
            <a:lum bright="-20000" contrast="30000"/>
          </a:blip>
          <a:srcRect/>
          <a:stretch>
            <a:fillRect/>
          </a:stretch>
        </p:blipFill>
        <p:spPr bwMode="auto">
          <a:xfrm>
            <a:off x="-838200" y="0"/>
            <a:ext cx="10517188" cy="7773987"/>
          </a:xfrm>
          <a:prstGeom prst="rect">
            <a:avLst/>
          </a:prstGeom>
          <a:noFill/>
        </p:spPr>
      </p:pic>
      <p:sp>
        <p:nvSpPr>
          <p:cNvPr id="3" name="Title 2"/>
          <p:cNvSpPr>
            <a:spLocks noGrp="1"/>
          </p:cNvSpPr>
          <p:nvPr>
            <p:ph type="title"/>
          </p:nvPr>
        </p:nvSpPr>
        <p:spPr>
          <a:xfrm>
            <a:off x="5257800" y="838200"/>
            <a:ext cx="3733800" cy="5257800"/>
          </a:xfrm>
        </p:spPr>
        <p:txBody>
          <a:bodyPr>
            <a:noAutofit/>
          </a:bodyPr>
          <a:lstStyle/>
          <a:p>
            <a:r>
              <a:rPr lang="en-US" sz="3600" b="1" i="1" dirty="0" smtClean="0">
                <a:solidFill>
                  <a:schemeClr val="bg1"/>
                </a:solidFill>
                <a:effectLst>
                  <a:glow rad="139700">
                    <a:schemeClr val="accent6">
                      <a:satMod val="175000"/>
                      <a:alpha val="40000"/>
                    </a:schemeClr>
                  </a:glow>
                </a:effectLst>
              </a:rPr>
              <a:t>“And the devil that deceived them was cast into the lake         of fire and brimstone, where the beast and the false prophet are, and shall be tormented day and night for ever and ever.”</a:t>
            </a:r>
            <a:endParaRPr lang="en-US" sz="3600" b="1" i="1" dirty="0">
              <a:solidFill>
                <a:schemeClr val="bg1"/>
              </a:solidFill>
              <a:effectLst>
                <a:glow rad="139700">
                  <a:schemeClr val="accent6">
                    <a:satMod val="175000"/>
                    <a:alpha val="40000"/>
                  </a:schemeClr>
                </a:glow>
              </a:effectLst>
            </a:endParaRPr>
          </a:p>
        </p:txBody>
      </p:sp>
    </p:spTree>
    <p:extLst>
      <p:ext uri="{BB962C8B-B14F-4D97-AF65-F5344CB8AC3E}">
        <p14:creationId xmlns:p14="http://schemas.microsoft.com/office/powerpoint/2010/main" val="2678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Satan-Devil and demons\dragcast.jpg"/>
          <p:cNvPicPr>
            <a:picLocks noChangeAspect="1" noChangeArrowheads="1"/>
          </p:cNvPicPr>
          <p:nvPr/>
        </p:nvPicPr>
        <p:blipFill>
          <a:blip r:embed="rId3" cstate="print"/>
          <a:srcRect/>
          <a:stretch>
            <a:fillRect/>
          </a:stretch>
        </p:blipFill>
        <p:spPr bwMode="auto">
          <a:xfrm>
            <a:off x="1963400" y="0"/>
            <a:ext cx="5037475" cy="6858000"/>
          </a:xfrm>
          <a:prstGeom prst="rect">
            <a:avLst/>
          </a:prstGeom>
          <a:ln>
            <a:noFill/>
          </a:ln>
          <a:effectLst>
            <a:softEdge rad="112500"/>
          </a:effectLst>
        </p:spPr>
      </p:pic>
      <p:sp>
        <p:nvSpPr>
          <p:cNvPr id="3" name="Rectangle 2"/>
          <p:cNvSpPr/>
          <p:nvPr/>
        </p:nvSpPr>
        <p:spPr>
          <a:xfrm>
            <a:off x="1905000" y="4572000"/>
            <a:ext cx="5029200" cy="1938992"/>
          </a:xfrm>
          <a:prstGeom prst="rect">
            <a:avLst/>
          </a:prstGeom>
        </p:spPr>
        <p:txBody>
          <a:bodyPr wrap="square">
            <a:spAutoFit/>
          </a:bodyPr>
          <a:lstStyle/>
          <a:p>
            <a:pPr algn="ctr"/>
            <a:r>
              <a:rPr lang="en-US" sz="4000" i="1" dirty="0" smtClean="0">
                <a:effectLst>
                  <a:glow rad="101600">
                    <a:schemeClr val="bg1">
                      <a:alpha val="60000"/>
                    </a:schemeClr>
                  </a:glow>
                </a:effectLst>
              </a:rPr>
              <a:t>“Never </a:t>
            </a:r>
            <a:r>
              <a:rPr lang="en-US" sz="4000" i="1" dirty="0" err="1" smtClean="0">
                <a:effectLst>
                  <a:glow rad="101600">
                    <a:schemeClr val="bg1">
                      <a:alpha val="60000"/>
                    </a:schemeClr>
                  </a:glow>
                </a:effectLst>
              </a:rPr>
              <a:t>shalt</a:t>
            </a:r>
            <a:r>
              <a:rPr lang="en-US" sz="4000" i="1" dirty="0" smtClean="0">
                <a:effectLst>
                  <a:glow rad="101600">
                    <a:schemeClr val="bg1">
                      <a:alpha val="60000"/>
                    </a:schemeClr>
                  </a:glow>
                </a:effectLst>
              </a:rPr>
              <a:t> thou be any more.” </a:t>
            </a:r>
          </a:p>
          <a:p>
            <a:pPr algn="ctr"/>
            <a:r>
              <a:rPr lang="en-US" sz="4000" i="1" dirty="0" smtClean="0">
                <a:effectLst>
                  <a:glow rad="101600">
                    <a:schemeClr val="bg1">
                      <a:alpha val="60000"/>
                    </a:schemeClr>
                  </a:glow>
                </a:effectLst>
              </a:rPr>
              <a:t>(Ezekiel 28:19)</a:t>
            </a:r>
            <a:endParaRPr lang="en-US" sz="4000" dirty="0">
              <a:effectLst>
                <a:glow rad="101600">
                  <a:schemeClr val="bg1">
                    <a:alpha val="60000"/>
                  </a:schemeClr>
                </a:glow>
              </a:effectLst>
            </a:endParaRPr>
          </a:p>
        </p:txBody>
      </p:sp>
    </p:spTree>
    <p:extLst>
      <p:ext uri="{BB962C8B-B14F-4D97-AF65-F5344CB8AC3E}">
        <p14:creationId xmlns:p14="http://schemas.microsoft.com/office/powerpoint/2010/main" val="27820881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495800"/>
            <a:ext cx="8001000" cy="1828800"/>
          </a:xfrm>
        </p:spPr>
        <p:txBody>
          <a:bodyPr>
            <a:normAutofit/>
          </a:bodyPr>
          <a:lstStyle/>
          <a:p>
            <a:r>
              <a:rPr lang="en-US" sz="4800" i="1" dirty="0" smtClean="0">
                <a:effectLst>
                  <a:reflection blurRad="6350" stA="55000" endA="300" endPos="45500" dir="5400000" sy="-100000" algn="bl" rotWithShape="0"/>
                </a:effectLst>
              </a:rPr>
              <a:t>The Great White Throne</a:t>
            </a:r>
            <a:br>
              <a:rPr lang="en-US" sz="4800" i="1" dirty="0" smtClean="0">
                <a:effectLst>
                  <a:reflection blurRad="6350" stA="55000" endA="300" endPos="45500" dir="5400000" sy="-100000" algn="bl" rotWithShape="0"/>
                </a:effectLst>
              </a:rPr>
            </a:br>
            <a:r>
              <a:rPr lang="en-US" sz="4800" i="1" dirty="0" smtClean="0">
                <a:effectLst>
                  <a:reflection blurRad="6350" stA="55000" endA="300" endPos="45500" dir="5400000" sy="-100000" algn="bl" rotWithShape="0"/>
                </a:effectLst>
              </a:rPr>
              <a:t>(Revelation 20:11-15)</a:t>
            </a:r>
            <a:endParaRPr lang="en-US" sz="4800" i="1" dirty="0">
              <a:effectLst>
                <a:reflection blurRad="6350" stA="55000" endA="300" endPos="45500" dir="5400000" sy="-100000" algn="bl" rotWithShape="0"/>
              </a:effectLst>
            </a:endParaRPr>
          </a:p>
        </p:txBody>
      </p:sp>
      <p:pic>
        <p:nvPicPr>
          <p:cNvPr id="99330" name="Picture 2" descr="http://2.bp.blogspot.com/-g0HTOtLSpQo/TcniRfHe_oI/AAAAAAAABrI/JvgyFrVrXLA/s1600/Great+White+Throne.jpg"/>
          <p:cNvPicPr>
            <a:picLocks noChangeAspect="1" noChangeArrowheads="1"/>
          </p:cNvPicPr>
          <p:nvPr/>
        </p:nvPicPr>
        <p:blipFill>
          <a:blip r:embed="rId2" cstate="print">
            <a:lum contrast="10000"/>
          </a:blip>
          <a:srcRect t="8214" r="-317" b="6365"/>
          <a:stretch>
            <a:fillRect/>
          </a:stretch>
        </p:blipFill>
        <p:spPr bwMode="auto">
          <a:xfrm>
            <a:off x="1219200" y="228600"/>
            <a:ext cx="6858000" cy="4514127"/>
          </a:xfrm>
          <a:prstGeom prst="rect">
            <a:avLst/>
          </a:prstGeom>
          <a:ln>
            <a:noFill/>
          </a:ln>
          <a:effectLst>
            <a:softEdge rad="112500"/>
          </a:effectLst>
        </p:spPr>
      </p:pic>
    </p:spTree>
    <p:extLst>
      <p:ext uri="{BB962C8B-B14F-4D97-AF65-F5344CB8AC3E}">
        <p14:creationId xmlns:p14="http://schemas.microsoft.com/office/powerpoint/2010/main" val="33590902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6000" i="1" dirty="0" smtClean="0"/>
              <a:t>“And as it is appointed unto men once to die, but after this the judgment”</a:t>
            </a:r>
            <a:br>
              <a:rPr lang="en-US" sz="6000" i="1" dirty="0" smtClean="0"/>
            </a:br>
            <a:r>
              <a:rPr lang="en-US" sz="6000" i="1" dirty="0" smtClean="0"/>
              <a:t>(Heb 9:27) </a:t>
            </a:r>
            <a:endParaRPr lang="en-US" sz="6000" i="1" dirty="0"/>
          </a:p>
        </p:txBody>
      </p:sp>
    </p:spTree>
    <p:extLst>
      <p:ext uri="{BB962C8B-B14F-4D97-AF65-F5344CB8AC3E}">
        <p14:creationId xmlns:p14="http://schemas.microsoft.com/office/powerpoint/2010/main" val="34553859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1323439"/>
          </a:xfrm>
          <a:prstGeom prst="rect">
            <a:avLst/>
          </a:prstGeom>
        </p:spPr>
        <p:txBody>
          <a:bodyPr wrap="square">
            <a:spAutoFit/>
          </a:bodyPr>
          <a:lstStyle/>
          <a:p>
            <a:pPr algn="ctr"/>
            <a:r>
              <a:rPr lang="en-US" sz="4000" i="1" dirty="0" smtClean="0"/>
              <a:t>“And I saw the dead, small and </a:t>
            </a:r>
          </a:p>
          <a:p>
            <a:pPr algn="ctr"/>
            <a:r>
              <a:rPr lang="en-US" sz="4000" i="1" dirty="0" smtClean="0"/>
              <a:t>great, stand before God”</a:t>
            </a:r>
            <a:endParaRPr lang="en-US" sz="4000" i="1" dirty="0"/>
          </a:p>
        </p:txBody>
      </p:sp>
      <p:pic>
        <p:nvPicPr>
          <p:cNvPr id="4" name="Picture 7" descr="C:\Users\Ptr. Daniel White\Desktop\Prophet.jpg"/>
          <p:cNvPicPr>
            <a:picLocks noChangeAspect="1" noChangeArrowheads="1"/>
          </p:cNvPicPr>
          <p:nvPr/>
        </p:nvPicPr>
        <p:blipFill>
          <a:blip r:embed="rId2" cstate="print"/>
          <a:srcRect/>
          <a:stretch>
            <a:fillRect/>
          </a:stretch>
        </p:blipFill>
        <p:spPr bwMode="auto">
          <a:xfrm>
            <a:off x="1524000" y="1524000"/>
            <a:ext cx="6282266" cy="5334000"/>
          </a:xfrm>
          <a:prstGeom prst="rect">
            <a:avLst/>
          </a:prstGeom>
          <a:ln>
            <a:noFill/>
          </a:ln>
          <a:effectLst>
            <a:softEdge rad="112500"/>
          </a:effectLst>
        </p:spPr>
      </p:pic>
    </p:spTree>
    <p:extLst>
      <p:ext uri="{BB962C8B-B14F-4D97-AF65-F5344CB8AC3E}">
        <p14:creationId xmlns:p14="http://schemas.microsoft.com/office/powerpoint/2010/main" val="183482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tr. Daniel White\Desktop\Bible pictures\heaven\Heaven_New 3.jpg"/>
          <p:cNvPicPr>
            <a:picLocks noChangeAspect="1" noChangeArrowheads="1"/>
          </p:cNvPicPr>
          <p:nvPr/>
        </p:nvPicPr>
        <p:blipFill>
          <a:blip r:embed="rId3" cstate="print">
            <a:lum bright="-20000" contrast="40000"/>
          </a:blip>
          <a:srcRect r="1333" b="8333"/>
          <a:stretch>
            <a:fillRect/>
          </a:stretch>
        </p:blipFill>
        <p:spPr bwMode="auto">
          <a:xfrm>
            <a:off x="-101139" y="0"/>
            <a:ext cx="9227127" cy="6858000"/>
          </a:xfrm>
          <a:prstGeom prst="rect">
            <a:avLst/>
          </a:prstGeom>
          <a:noFill/>
        </p:spPr>
      </p:pic>
      <p:pic>
        <p:nvPicPr>
          <p:cNvPr id="83970" name="Picture 2" descr="http://www.temkit.com/08-Bible-Prophecy/Knowing-Prophecy/images/angelchainb.jpg"/>
          <p:cNvPicPr>
            <a:picLocks noChangeAspect="1" noChangeArrowheads="1"/>
          </p:cNvPicPr>
          <p:nvPr/>
        </p:nvPicPr>
        <p:blipFill>
          <a:blip r:embed="rId4" cstate="print"/>
          <a:srcRect/>
          <a:stretch>
            <a:fillRect/>
          </a:stretch>
        </p:blipFill>
        <p:spPr bwMode="auto">
          <a:xfrm>
            <a:off x="2286000" y="2438400"/>
            <a:ext cx="4648200" cy="3423336"/>
          </a:xfrm>
          <a:prstGeom prst="ellipse">
            <a:avLst/>
          </a:prstGeom>
          <a:ln>
            <a:noFill/>
          </a:ln>
          <a:effectLst>
            <a:softEdge rad="112500"/>
          </a:effectLst>
        </p:spPr>
      </p:pic>
    </p:spTree>
    <p:extLst>
      <p:ext uri="{BB962C8B-B14F-4D97-AF65-F5344CB8AC3E}">
        <p14:creationId xmlns:p14="http://schemas.microsoft.com/office/powerpoint/2010/main" val="748705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 calcmode="lin" valueType="num">
                                      <p:cBhvr>
                                        <p:cTn id="7" dur="2000" fill="hold"/>
                                        <p:tgtEl>
                                          <p:spTgt spid="83970"/>
                                        </p:tgtEl>
                                        <p:attrNameLst>
                                          <p:attrName>ppt_w</p:attrName>
                                        </p:attrNameLst>
                                      </p:cBhvr>
                                      <p:tavLst>
                                        <p:tav tm="0">
                                          <p:val>
                                            <p:fltVal val="0"/>
                                          </p:val>
                                        </p:tav>
                                        <p:tav tm="100000">
                                          <p:val>
                                            <p:strVal val="#ppt_w"/>
                                          </p:val>
                                        </p:tav>
                                      </p:tavLst>
                                    </p:anim>
                                    <p:anim calcmode="lin" valueType="num">
                                      <p:cBhvr>
                                        <p:cTn id="8" dur="2000" fill="hold"/>
                                        <p:tgtEl>
                                          <p:spTgt spid="83970"/>
                                        </p:tgtEl>
                                        <p:attrNameLst>
                                          <p:attrName>ppt_h</p:attrName>
                                        </p:attrNameLst>
                                      </p:cBhvr>
                                      <p:tavLst>
                                        <p:tav tm="0">
                                          <p:val>
                                            <p:fltVal val="0"/>
                                          </p:val>
                                        </p:tav>
                                        <p:tav tm="100000">
                                          <p:val>
                                            <p:strVal val="#ppt_h"/>
                                          </p:val>
                                        </p:tav>
                                      </p:tavLst>
                                    </p:anim>
                                    <p:animEffect transition="in" filter="fade">
                                      <p:cBhvr>
                                        <p:cTn id="9"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i292.photobucket.com/albums/mm27/iam733_photos/_The-judgement-seat-of-King-Jesus_.jpg"/>
          <p:cNvPicPr>
            <a:picLocks noChangeAspect="1" noChangeArrowheads="1"/>
          </p:cNvPicPr>
          <p:nvPr/>
        </p:nvPicPr>
        <p:blipFill>
          <a:blip r:embed="rId2" cstate="print"/>
          <a:srcRect/>
          <a:stretch>
            <a:fillRect/>
          </a:stretch>
        </p:blipFill>
        <p:spPr bwMode="auto">
          <a:xfrm>
            <a:off x="-228600" y="762000"/>
            <a:ext cx="9601200" cy="5354321"/>
          </a:xfrm>
          <a:prstGeom prst="rect">
            <a:avLst/>
          </a:prstGeom>
          <a:ln>
            <a:noFill/>
          </a:ln>
          <a:effectLst>
            <a:softEdge rad="112500"/>
          </a:effectLst>
        </p:spPr>
      </p:pic>
    </p:spTree>
    <p:extLst>
      <p:ext uri="{BB962C8B-B14F-4D97-AF65-F5344CB8AC3E}">
        <p14:creationId xmlns:p14="http://schemas.microsoft.com/office/powerpoint/2010/main" val="26788376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xFiWDjAlvUE/T843hAoHfHI/AAAAAAAAEpk/mKagW-VVtb8/s1600/jsoc.jpg"/>
          <p:cNvPicPr>
            <a:picLocks noChangeAspect="1" noChangeArrowheads="1"/>
          </p:cNvPicPr>
          <p:nvPr/>
        </p:nvPicPr>
        <p:blipFill>
          <a:blip r:embed="rId2" cstate="print">
            <a:lum bright="-10000"/>
          </a:blip>
          <a:srcRect/>
          <a:stretch>
            <a:fillRect/>
          </a:stretch>
        </p:blipFill>
        <p:spPr bwMode="auto">
          <a:xfrm>
            <a:off x="0" y="0"/>
            <a:ext cx="9144000" cy="4905724"/>
          </a:xfrm>
          <a:prstGeom prst="rect">
            <a:avLst/>
          </a:prstGeom>
          <a:noFill/>
        </p:spPr>
      </p:pic>
      <p:sp>
        <p:nvSpPr>
          <p:cNvPr id="5" name="Title 4"/>
          <p:cNvSpPr>
            <a:spLocks noGrp="1"/>
          </p:cNvSpPr>
          <p:nvPr>
            <p:ph type="title"/>
          </p:nvPr>
        </p:nvSpPr>
        <p:spPr>
          <a:xfrm>
            <a:off x="457200" y="5105400"/>
            <a:ext cx="8229600" cy="1524000"/>
          </a:xfrm>
        </p:spPr>
        <p:txBody>
          <a:bodyPr/>
          <a:lstStyle/>
          <a:p>
            <a:r>
              <a:rPr lang="en-US" i="1" dirty="0" smtClean="0"/>
              <a:t>“And the books were opened…”</a:t>
            </a:r>
            <a:endParaRPr lang="en-US" i="1" dirty="0"/>
          </a:p>
        </p:txBody>
      </p:sp>
    </p:spTree>
    <p:extLst>
      <p:ext uri="{BB962C8B-B14F-4D97-AF65-F5344CB8AC3E}">
        <p14:creationId xmlns:p14="http://schemas.microsoft.com/office/powerpoint/2010/main" val="273294532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0" y="0"/>
            <a:ext cx="3352800" cy="6858000"/>
          </a:xfrm>
        </p:spPr>
        <p:txBody>
          <a:bodyPr>
            <a:normAutofit/>
          </a:bodyPr>
          <a:lstStyle/>
          <a:p>
            <a:r>
              <a:rPr lang="en-US" i="1" smtClean="0"/>
              <a:t>“And </a:t>
            </a:r>
            <a:r>
              <a:rPr lang="en-US" i="1" dirty="0" smtClean="0"/>
              <a:t>another book was opened, which is the book of life.”</a:t>
            </a:r>
            <a:endParaRPr lang="en-US" i="1" dirty="0"/>
          </a:p>
        </p:txBody>
      </p:sp>
      <p:pic>
        <p:nvPicPr>
          <p:cNvPr id="3" name="Picture 2" descr="http://www.lamblion.com/images/publications/articles/white_throne.jpg"/>
          <p:cNvPicPr>
            <a:picLocks noChangeAspect="1" noChangeArrowheads="1"/>
          </p:cNvPicPr>
          <p:nvPr/>
        </p:nvPicPr>
        <p:blipFill>
          <a:blip r:embed="rId2" cstate="print">
            <a:lum bright="-10000"/>
          </a:blip>
          <a:srcRect/>
          <a:stretch>
            <a:fillRect/>
          </a:stretch>
        </p:blipFill>
        <p:spPr bwMode="auto">
          <a:xfrm>
            <a:off x="0" y="0"/>
            <a:ext cx="5792227" cy="6858000"/>
          </a:xfrm>
          <a:prstGeom prst="rect">
            <a:avLst/>
          </a:prstGeom>
          <a:noFill/>
        </p:spPr>
      </p:pic>
    </p:spTree>
    <p:extLst>
      <p:ext uri="{BB962C8B-B14F-4D97-AF65-F5344CB8AC3E}">
        <p14:creationId xmlns:p14="http://schemas.microsoft.com/office/powerpoint/2010/main" val="31161324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5410200"/>
            <a:ext cx="9144000" cy="1447800"/>
          </a:xfrm>
        </p:spPr>
        <p:txBody>
          <a:bodyPr>
            <a:normAutofit fontScale="90000"/>
          </a:bodyPr>
          <a:lstStyle/>
          <a:p>
            <a:r>
              <a:rPr lang="en-US" i="1" dirty="0" smtClean="0"/>
              <a:t>“And the dead were judged out of those things which were written in the books.”</a:t>
            </a:r>
            <a:endParaRPr lang="en-US" i="1" dirty="0"/>
          </a:p>
        </p:txBody>
      </p:sp>
      <p:pic>
        <p:nvPicPr>
          <p:cNvPr id="18434" name="Picture 2" descr="http://snowhillmbc.webs.com/White%20Throne%20Judgment.jpg"/>
          <p:cNvPicPr>
            <a:picLocks noChangeAspect="1" noChangeArrowheads="1"/>
          </p:cNvPicPr>
          <p:nvPr/>
        </p:nvPicPr>
        <p:blipFill>
          <a:blip r:embed="rId3" cstate="print"/>
          <a:srcRect r="395" b="9091"/>
          <a:stretch>
            <a:fillRect/>
          </a:stretch>
        </p:blipFill>
        <p:spPr bwMode="auto">
          <a:xfrm>
            <a:off x="838200" y="152400"/>
            <a:ext cx="7315200" cy="5225143"/>
          </a:xfrm>
          <a:prstGeom prst="rect">
            <a:avLst/>
          </a:prstGeom>
          <a:ln>
            <a:noFill/>
          </a:ln>
          <a:effectLst>
            <a:softEdge rad="112500"/>
          </a:effectLst>
        </p:spPr>
      </p:pic>
    </p:spTree>
    <p:extLst>
      <p:ext uri="{BB962C8B-B14F-4D97-AF65-F5344CB8AC3E}">
        <p14:creationId xmlns:p14="http://schemas.microsoft.com/office/powerpoint/2010/main" val="3398007467"/>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Ptr. Daniel White\Desktop\Dad- Wallpaper\abstract_0006.jpg"/>
          <p:cNvPicPr>
            <a:picLocks noChangeAspect="1" noChangeArrowheads="1"/>
          </p:cNvPicPr>
          <p:nvPr/>
        </p:nvPicPr>
        <p:blipFill>
          <a:blip r:embed="rId3" cstate="print">
            <a:lum/>
          </a:blip>
          <a:srcRect/>
          <a:stretch>
            <a:fillRect/>
          </a:stretch>
        </p:blipFill>
        <p:spPr bwMode="auto">
          <a:xfrm>
            <a:off x="-2362200" y="-2133600"/>
            <a:ext cx="15240000" cy="11430001"/>
          </a:xfrm>
          <a:prstGeom prst="rect">
            <a:avLst/>
          </a:prstGeom>
          <a:noFill/>
        </p:spPr>
      </p:pic>
      <p:sp>
        <p:nvSpPr>
          <p:cNvPr id="2" name="Rectangle 1"/>
          <p:cNvSpPr/>
          <p:nvPr/>
        </p:nvSpPr>
        <p:spPr>
          <a:xfrm>
            <a:off x="381000" y="533400"/>
            <a:ext cx="6477000" cy="1077218"/>
          </a:xfrm>
          <a:prstGeom prst="rect">
            <a:avLst/>
          </a:prstGeom>
        </p:spPr>
        <p:txBody>
          <a:bodyPr wrap="square">
            <a:spAutoFit/>
          </a:bodyPr>
          <a:lstStyle/>
          <a:p>
            <a:pPr algn="ctr"/>
            <a:r>
              <a:rPr lang="en-US" sz="3200" i="1" dirty="0" smtClean="0">
                <a:effectLst>
                  <a:glow rad="101600">
                    <a:schemeClr val="bg1">
                      <a:alpha val="60000"/>
                    </a:schemeClr>
                  </a:glow>
                </a:effectLst>
              </a:rPr>
              <a:t> “But we are sure that the judgment of God is according to truth.”</a:t>
            </a:r>
            <a:endParaRPr lang="en-US" sz="3200" i="1" dirty="0">
              <a:effectLst>
                <a:glow rad="101600">
                  <a:schemeClr val="bg1">
                    <a:alpha val="60000"/>
                  </a:schemeClr>
                </a:glow>
              </a:effectLst>
            </a:endParaRPr>
          </a:p>
        </p:txBody>
      </p:sp>
      <p:sp>
        <p:nvSpPr>
          <p:cNvPr id="3" name="Rectangle 2"/>
          <p:cNvSpPr/>
          <p:nvPr/>
        </p:nvSpPr>
        <p:spPr>
          <a:xfrm>
            <a:off x="1600200" y="2362200"/>
            <a:ext cx="7315200" cy="1569660"/>
          </a:xfrm>
          <a:prstGeom prst="rect">
            <a:avLst/>
          </a:prstGeom>
        </p:spPr>
        <p:txBody>
          <a:bodyPr wrap="square">
            <a:spAutoFit/>
          </a:bodyPr>
          <a:lstStyle/>
          <a:p>
            <a:pPr algn="ctr"/>
            <a:r>
              <a:rPr lang="en-US" sz="3200" i="1" dirty="0" smtClean="0">
                <a:effectLst>
                  <a:glow rad="101600">
                    <a:schemeClr val="bg1">
                      <a:alpha val="60000"/>
                    </a:schemeClr>
                  </a:glow>
                </a:effectLst>
              </a:rPr>
              <a:t>“And thinkest thou this, O man</a:t>
            </a:r>
          </a:p>
          <a:p>
            <a:pPr algn="ctr"/>
            <a:r>
              <a:rPr lang="en-US" sz="3200" i="1" dirty="0" smtClean="0">
                <a:effectLst>
                  <a:glow rad="101600">
                    <a:schemeClr val="bg1">
                      <a:alpha val="60000"/>
                    </a:schemeClr>
                  </a:glow>
                </a:effectLst>
              </a:rPr>
              <a:t>…that thou shalt escape the </a:t>
            </a:r>
          </a:p>
          <a:p>
            <a:pPr algn="ctr"/>
            <a:r>
              <a:rPr lang="en-US" sz="3200" i="1" dirty="0" smtClean="0">
                <a:effectLst>
                  <a:glow rad="101600">
                    <a:schemeClr val="bg1">
                      <a:alpha val="60000"/>
                    </a:schemeClr>
                  </a:glow>
                </a:effectLst>
              </a:rPr>
              <a:t>judgment of God.”</a:t>
            </a:r>
            <a:endParaRPr lang="en-US" sz="3200" i="1" dirty="0">
              <a:effectLst>
                <a:glow rad="101600">
                  <a:schemeClr val="bg1">
                    <a:alpha val="60000"/>
                  </a:schemeClr>
                </a:glow>
              </a:effectLst>
            </a:endParaRPr>
          </a:p>
        </p:txBody>
      </p:sp>
      <p:sp>
        <p:nvSpPr>
          <p:cNvPr id="4" name="Rectangle 3"/>
          <p:cNvSpPr/>
          <p:nvPr/>
        </p:nvSpPr>
        <p:spPr>
          <a:xfrm>
            <a:off x="914400" y="4343400"/>
            <a:ext cx="7086600" cy="1569660"/>
          </a:xfrm>
          <a:prstGeom prst="rect">
            <a:avLst/>
          </a:prstGeom>
        </p:spPr>
        <p:txBody>
          <a:bodyPr wrap="square">
            <a:spAutoFit/>
          </a:bodyPr>
          <a:lstStyle/>
          <a:p>
            <a:pPr algn="ctr"/>
            <a:r>
              <a:rPr lang="en-US" sz="3200" i="1" dirty="0" smtClean="0">
                <a:effectLst>
                  <a:glow rad="101600">
                    <a:schemeClr val="bg1">
                      <a:alpha val="60000"/>
                    </a:schemeClr>
                  </a:glow>
                </a:effectLst>
              </a:rPr>
              <a:t>“But a certain fearful looking for of judgment and fiery indignation, which shall devour the adversaries.”</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6991082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Ptr. Daniel White\Desktop\Bible pictures\backgrounds\earth and space\comet_1294349c.jpg"/>
          <p:cNvPicPr>
            <a:picLocks noChangeAspect="1" noChangeArrowheads="1"/>
          </p:cNvPicPr>
          <p:nvPr/>
        </p:nvPicPr>
        <p:blipFill>
          <a:blip r:embed="rId3" cstate="print">
            <a:lum bright="-10000"/>
          </a:blip>
          <a:srcRect/>
          <a:stretch>
            <a:fillRect/>
          </a:stretch>
        </p:blipFill>
        <p:spPr bwMode="auto">
          <a:xfrm>
            <a:off x="304800" y="533400"/>
            <a:ext cx="8493281" cy="5791200"/>
          </a:xfrm>
          <a:prstGeom prst="rect">
            <a:avLst/>
          </a:prstGeom>
          <a:ln>
            <a:noFill/>
          </a:ln>
          <a:effectLst>
            <a:softEdge rad="112500"/>
          </a:effectLst>
        </p:spPr>
      </p:pic>
      <p:sp>
        <p:nvSpPr>
          <p:cNvPr id="2" name="Rectangle 1"/>
          <p:cNvSpPr/>
          <p:nvPr/>
        </p:nvSpPr>
        <p:spPr>
          <a:xfrm>
            <a:off x="762000" y="762000"/>
            <a:ext cx="6858000" cy="1077218"/>
          </a:xfrm>
          <a:prstGeom prst="rect">
            <a:avLst/>
          </a:prstGeom>
        </p:spPr>
        <p:txBody>
          <a:bodyPr wrap="square">
            <a:spAutoFit/>
          </a:bodyPr>
          <a:lstStyle/>
          <a:p>
            <a:r>
              <a:rPr lang="en-US" sz="3200" i="1" dirty="0" smtClean="0">
                <a:effectLst>
                  <a:glow rad="101600">
                    <a:schemeClr val="bg1">
                      <a:alpha val="60000"/>
                    </a:schemeClr>
                  </a:glow>
                </a:effectLst>
              </a:rPr>
              <a:t>“Fear God, and give glory to him; for the hour of his judgment is come.”</a:t>
            </a:r>
            <a:endParaRPr lang="en-US" sz="3200" i="1" dirty="0">
              <a:effectLst>
                <a:glow rad="101600">
                  <a:schemeClr val="bg1">
                    <a:alpha val="60000"/>
                  </a:schemeClr>
                </a:glow>
              </a:effectLst>
            </a:endParaRPr>
          </a:p>
        </p:txBody>
      </p:sp>
      <p:sp>
        <p:nvSpPr>
          <p:cNvPr id="3" name="Rectangle 2"/>
          <p:cNvSpPr/>
          <p:nvPr/>
        </p:nvSpPr>
        <p:spPr>
          <a:xfrm>
            <a:off x="1066800" y="2819400"/>
            <a:ext cx="7467600" cy="2554545"/>
          </a:xfrm>
          <a:prstGeom prst="rect">
            <a:avLst/>
          </a:prstGeom>
        </p:spPr>
        <p:txBody>
          <a:bodyPr wrap="square">
            <a:spAutoFit/>
          </a:bodyPr>
          <a:lstStyle/>
          <a:p>
            <a:pPr algn="ctr"/>
            <a:r>
              <a:rPr lang="en-US" sz="3200" i="1" dirty="0" smtClean="0">
                <a:effectLst>
                  <a:glow rad="101600">
                    <a:schemeClr val="bg1">
                      <a:alpha val="60000"/>
                    </a:schemeClr>
                  </a:glow>
                </a:effectLst>
              </a:rPr>
              <a:t>“For the Father judgeth no man, but hath committed all judgment unto the Son…And hath given him authority to execute judgment also, because he is the </a:t>
            </a:r>
          </a:p>
          <a:p>
            <a:pPr algn="ctr"/>
            <a:r>
              <a:rPr lang="en-US" sz="3200" i="1" dirty="0" smtClean="0">
                <a:effectLst>
                  <a:glow rad="101600">
                    <a:schemeClr val="bg1">
                      <a:alpha val="60000"/>
                    </a:schemeClr>
                  </a:glow>
                </a:effectLst>
              </a:rPr>
              <a:t>Son of man.”</a:t>
            </a:r>
            <a:endParaRPr lang="en-US" sz="3200" i="1" dirty="0">
              <a:effectLst>
                <a:glow rad="101600">
                  <a:schemeClr val="bg1">
                    <a:alpha val="60000"/>
                  </a:schemeClr>
                </a:glow>
              </a:effectLst>
            </a:endParaRPr>
          </a:p>
        </p:txBody>
      </p:sp>
    </p:spTree>
    <p:extLst>
      <p:ext uri="{BB962C8B-B14F-4D97-AF65-F5344CB8AC3E}">
        <p14:creationId xmlns:p14="http://schemas.microsoft.com/office/powerpoint/2010/main" val="23787225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hell\Artistic-Elemental-416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C:\Users\Ptr. Daniel White\Desktop\Bible pictures\Prophecy pictures\prophecy pictures\revelation\eyes like fire.bmp"/>
          <p:cNvPicPr>
            <a:picLocks noChangeAspect="1" noChangeArrowheads="1"/>
          </p:cNvPicPr>
          <p:nvPr/>
        </p:nvPicPr>
        <p:blipFill>
          <a:blip r:embed="rId4" cstate="print"/>
          <a:srcRect l="3895" t="2962" r="4584" b="5229"/>
          <a:stretch>
            <a:fillRect/>
          </a:stretch>
        </p:blipFill>
        <p:spPr bwMode="auto">
          <a:xfrm>
            <a:off x="152400" y="1447800"/>
            <a:ext cx="4191000" cy="3352800"/>
          </a:xfrm>
          <a:prstGeom prst="ellipse">
            <a:avLst/>
          </a:prstGeom>
          <a:ln>
            <a:noFill/>
          </a:ln>
          <a:effectLst>
            <a:softEdge rad="112500"/>
          </a:effectLst>
        </p:spPr>
      </p:pic>
      <p:pic>
        <p:nvPicPr>
          <p:cNvPr id="4" name="Picture 3" descr="C:\Users\Ptr. Daniel White\Desktop\Bible pictures\Prophecy pictures\prophecy pictures\revelation\eyes like fire.bmp"/>
          <p:cNvPicPr>
            <a:picLocks noChangeAspect="1" noChangeArrowheads="1"/>
          </p:cNvPicPr>
          <p:nvPr/>
        </p:nvPicPr>
        <p:blipFill>
          <a:blip r:embed="rId4" cstate="print"/>
          <a:srcRect l="3846" t="5834" r="3846" b="3739"/>
          <a:stretch>
            <a:fillRect/>
          </a:stretch>
        </p:blipFill>
        <p:spPr bwMode="auto">
          <a:xfrm flipH="1">
            <a:off x="4648200" y="1447800"/>
            <a:ext cx="4343400" cy="3429000"/>
          </a:xfrm>
          <a:prstGeom prst="ellipse">
            <a:avLst/>
          </a:prstGeom>
          <a:ln>
            <a:noFill/>
          </a:ln>
          <a:effectLst>
            <a:softEdge rad="112500"/>
          </a:effectLst>
        </p:spPr>
      </p:pic>
      <p:sp>
        <p:nvSpPr>
          <p:cNvPr id="6" name="Rectangle 5"/>
          <p:cNvSpPr/>
          <p:nvPr/>
        </p:nvSpPr>
        <p:spPr>
          <a:xfrm>
            <a:off x="609600" y="304800"/>
            <a:ext cx="8077200" cy="1200329"/>
          </a:xfrm>
          <a:prstGeom prst="rect">
            <a:avLst/>
          </a:prstGeom>
        </p:spPr>
        <p:txBody>
          <a:bodyPr wrap="square">
            <a:spAutoFit/>
          </a:bodyPr>
          <a:lstStyle/>
          <a:p>
            <a:pPr algn="ctr"/>
            <a:r>
              <a:rPr lang="en-US" sz="3600" i="1" dirty="0" smtClean="0">
                <a:effectLst>
                  <a:glow rad="101600">
                    <a:schemeClr val="bg1">
                      <a:alpha val="60000"/>
                    </a:schemeClr>
                  </a:glow>
                </a:effectLst>
              </a:rPr>
              <a:t>“These things </a:t>
            </a:r>
            <a:r>
              <a:rPr lang="en-US" sz="3600" i="1" dirty="0" err="1" smtClean="0">
                <a:effectLst>
                  <a:glow rad="101600">
                    <a:schemeClr val="bg1">
                      <a:alpha val="60000"/>
                    </a:schemeClr>
                  </a:glow>
                </a:effectLst>
              </a:rPr>
              <a:t>saith</a:t>
            </a:r>
            <a:r>
              <a:rPr lang="en-US" sz="3600" i="1" dirty="0" smtClean="0">
                <a:effectLst>
                  <a:glow rad="101600">
                    <a:schemeClr val="bg1">
                      <a:alpha val="60000"/>
                    </a:schemeClr>
                  </a:glow>
                </a:effectLst>
              </a:rPr>
              <a:t> the Son of God, who hath his eyes like unto a flame of fire.”</a:t>
            </a:r>
            <a:endParaRPr lang="en-US" sz="3600" i="1" dirty="0">
              <a:effectLst>
                <a:glow rad="101600">
                  <a:schemeClr val="bg1">
                    <a:alpha val="60000"/>
                  </a:schemeClr>
                </a:glow>
              </a:effectLst>
            </a:endParaRPr>
          </a:p>
        </p:txBody>
      </p:sp>
      <p:sp>
        <p:nvSpPr>
          <p:cNvPr id="7" name="Rectangle 6"/>
          <p:cNvSpPr/>
          <p:nvPr/>
        </p:nvSpPr>
        <p:spPr>
          <a:xfrm>
            <a:off x="381000" y="4953000"/>
            <a:ext cx="8618461" cy="830997"/>
          </a:xfrm>
          <a:prstGeom prst="rect">
            <a:avLst/>
          </a:prstGeom>
        </p:spPr>
        <p:txBody>
          <a:bodyPr wrap="square">
            <a:spAutoFit/>
          </a:bodyPr>
          <a:lstStyle/>
          <a:p>
            <a:pPr algn="ctr"/>
            <a:r>
              <a:rPr lang="en-US" sz="4800" i="1" dirty="0" smtClean="0">
                <a:effectLst>
                  <a:glow rad="101600">
                    <a:schemeClr val="bg1">
                      <a:alpha val="60000"/>
                    </a:schemeClr>
                  </a:glow>
                </a:effectLst>
              </a:rPr>
              <a:t>“His eyes were as a flame of fire.”</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81000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hell\Artistic-Elemental-416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C:\Users\Ptr. Daniel White\Desktop\Bible pictures\Prophecy pictures\prophecy pictures\revelation\eyes like fire.bmp"/>
          <p:cNvPicPr>
            <a:picLocks noChangeAspect="1" noChangeArrowheads="1"/>
          </p:cNvPicPr>
          <p:nvPr/>
        </p:nvPicPr>
        <p:blipFill>
          <a:blip r:embed="rId4" cstate="print"/>
          <a:srcRect l="3895" t="2962" r="4584" b="5229"/>
          <a:stretch>
            <a:fillRect/>
          </a:stretch>
        </p:blipFill>
        <p:spPr bwMode="auto">
          <a:xfrm>
            <a:off x="152400" y="1447800"/>
            <a:ext cx="4191000" cy="3352800"/>
          </a:xfrm>
          <a:prstGeom prst="ellipse">
            <a:avLst/>
          </a:prstGeom>
          <a:ln>
            <a:noFill/>
          </a:ln>
          <a:effectLst>
            <a:softEdge rad="112500"/>
          </a:effectLst>
        </p:spPr>
      </p:pic>
      <p:pic>
        <p:nvPicPr>
          <p:cNvPr id="4" name="Picture 3" descr="C:\Users\Ptr. Daniel White\Desktop\Bible pictures\Prophecy pictures\prophecy pictures\revelation\eyes like fire.bmp"/>
          <p:cNvPicPr>
            <a:picLocks noChangeAspect="1" noChangeArrowheads="1"/>
          </p:cNvPicPr>
          <p:nvPr/>
        </p:nvPicPr>
        <p:blipFill>
          <a:blip r:embed="rId4" cstate="print"/>
          <a:srcRect l="3846" t="5834" r="3846" b="3739"/>
          <a:stretch>
            <a:fillRect/>
          </a:stretch>
        </p:blipFill>
        <p:spPr bwMode="auto">
          <a:xfrm flipH="1">
            <a:off x="4648200" y="1447800"/>
            <a:ext cx="4343400" cy="3429000"/>
          </a:xfrm>
          <a:prstGeom prst="ellipse">
            <a:avLst/>
          </a:prstGeom>
          <a:ln>
            <a:noFill/>
          </a:ln>
          <a:effectLst>
            <a:softEdge rad="112500"/>
          </a:effectLst>
        </p:spPr>
      </p:pic>
      <p:sp>
        <p:nvSpPr>
          <p:cNvPr id="5" name="Rectangle 4"/>
          <p:cNvSpPr/>
          <p:nvPr/>
        </p:nvSpPr>
        <p:spPr>
          <a:xfrm>
            <a:off x="228600" y="533400"/>
            <a:ext cx="8534400" cy="6001643"/>
          </a:xfrm>
          <a:prstGeom prst="rect">
            <a:avLst/>
          </a:prstGeom>
        </p:spPr>
        <p:txBody>
          <a:bodyPr wrap="square">
            <a:spAutoFit/>
          </a:bodyPr>
          <a:lstStyle/>
          <a:p>
            <a:pPr algn="ctr"/>
            <a:r>
              <a:rPr lang="en-US" sz="4800" i="1" dirty="0" smtClean="0">
                <a:effectLst>
                  <a:glow rad="101600">
                    <a:schemeClr val="bg1">
                      <a:alpha val="60000"/>
                    </a:schemeClr>
                  </a:glow>
                </a:effectLst>
              </a:rPr>
              <a:t>“A fiery stream issued and came forth from before him: thousand thousands ministered unto him, and ten thousand times ten thousand stood before him: the judgment was set, and the</a:t>
            </a:r>
          </a:p>
          <a:p>
            <a:pPr algn="ctr"/>
            <a:r>
              <a:rPr lang="en-US" sz="4800" i="1" dirty="0" smtClean="0">
                <a:effectLst>
                  <a:glow rad="101600">
                    <a:schemeClr val="bg1">
                      <a:alpha val="60000"/>
                    </a:schemeClr>
                  </a:glow>
                </a:effectLst>
              </a:rPr>
              <a:t> books were opened.” </a:t>
            </a:r>
          </a:p>
          <a:p>
            <a:pPr algn="ctr"/>
            <a:r>
              <a:rPr lang="en-US" sz="4800" i="1" dirty="0" smtClean="0">
                <a:effectLst>
                  <a:glow rad="101600">
                    <a:schemeClr val="bg1">
                      <a:alpha val="60000"/>
                    </a:schemeClr>
                  </a:glow>
                </a:effectLst>
              </a:rPr>
              <a:t>(Daniel 7:10) </a:t>
            </a:r>
            <a:endParaRPr lang="en-US" sz="4800" i="1" dirty="0">
              <a:effectLst>
                <a:glow rad="101600">
                  <a:schemeClr val="bg1">
                    <a:alpha val="60000"/>
                  </a:schemeClr>
                </a:glow>
              </a:effectLst>
            </a:endParaRPr>
          </a:p>
        </p:txBody>
      </p:sp>
    </p:spTree>
    <p:extLst>
      <p:ext uri="{BB962C8B-B14F-4D97-AF65-F5344CB8AC3E}">
        <p14:creationId xmlns:p14="http://schemas.microsoft.com/office/powerpoint/2010/main" val="115834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95800"/>
            <a:ext cx="9144000" cy="2308324"/>
          </a:xfrm>
          <a:prstGeom prst="rect">
            <a:avLst/>
          </a:prstGeom>
        </p:spPr>
        <p:txBody>
          <a:bodyPr wrap="square">
            <a:spAutoFit/>
          </a:bodyPr>
          <a:lstStyle/>
          <a:p>
            <a:pPr algn="ctr"/>
            <a:r>
              <a:rPr lang="en-US" sz="3600" i="1" dirty="0" smtClean="0">
                <a:effectLst>
                  <a:glow rad="139700">
                    <a:srgbClr val="FFFF00">
                      <a:alpha val="40000"/>
                    </a:srgbClr>
                  </a:glow>
                </a:effectLst>
              </a:rPr>
              <a:t>“And the sea gave up the dead which were in it; and death and hell delivered up the dead which were in them: and they were judged every man according to their works.”</a:t>
            </a:r>
          </a:p>
        </p:txBody>
      </p:sp>
      <p:pic>
        <p:nvPicPr>
          <p:cNvPr id="25605" name="Picture 5" descr="C:\Users\Ptr. Daniel White\Desktop\Bible pictures\heaven\godthrone.jpg"/>
          <p:cNvPicPr>
            <a:picLocks noChangeAspect="1" noChangeArrowheads="1"/>
          </p:cNvPicPr>
          <p:nvPr/>
        </p:nvPicPr>
        <p:blipFill>
          <a:blip r:embed="rId3" cstate="print"/>
          <a:srcRect/>
          <a:stretch>
            <a:fillRect/>
          </a:stretch>
        </p:blipFill>
        <p:spPr bwMode="auto">
          <a:xfrm>
            <a:off x="0" y="0"/>
            <a:ext cx="9144000" cy="4572000"/>
          </a:xfrm>
          <a:prstGeom prst="rect">
            <a:avLst/>
          </a:prstGeom>
          <a:ln>
            <a:noFill/>
          </a:ln>
          <a:effectLst>
            <a:softEdge rad="112500"/>
          </a:effectLst>
        </p:spPr>
      </p:pic>
    </p:spTree>
    <p:extLst>
      <p:ext uri="{BB962C8B-B14F-4D97-AF65-F5344CB8AC3E}">
        <p14:creationId xmlns:p14="http://schemas.microsoft.com/office/powerpoint/2010/main" val="31498698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Ptr. Daniel White\Desktop\Bible pictures\hell\scan0005.jpg"/>
          <p:cNvPicPr>
            <a:picLocks noChangeAspect="1" noChangeArrowheads="1"/>
          </p:cNvPicPr>
          <p:nvPr/>
        </p:nvPicPr>
        <p:blipFill>
          <a:blip r:embed="rId3" cstate="print"/>
          <a:srcRect l="3455" t="13149" r="-1106" b="12452"/>
          <a:stretch>
            <a:fillRect/>
          </a:stretch>
        </p:blipFill>
        <p:spPr bwMode="auto">
          <a:xfrm>
            <a:off x="4724400" y="2514600"/>
            <a:ext cx="3634740" cy="4114800"/>
          </a:xfrm>
          <a:prstGeom prst="ellipse">
            <a:avLst/>
          </a:prstGeom>
          <a:ln>
            <a:noFill/>
          </a:ln>
          <a:effectLst>
            <a:softEdge rad="112500"/>
          </a:effectLst>
        </p:spPr>
      </p:pic>
      <p:pic>
        <p:nvPicPr>
          <p:cNvPr id="3074" name="Picture 2" descr="C:\Users\Ptr. Daniel White\Desktop\Bible pictures\Persecution and suffering, poverity\001120_0567_0029_nslsw_419337.jpgToJpeg20008080.jpg"/>
          <p:cNvPicPr>
            <a:picLocks noChangeAspect="1" noChangeArrowheads="1"/>
          </p:cNvPicPr>
          <p:nvPr/>
        </p:nvPicPr>
        <p:blipFill>
          <a:blip r:embed="rId4" cstate="print"/>
          <a:srcRect l="12649" r="13986" b="4872"/>
          <a:stretch>
            <a:fillRect/>
          </a:stretch>
        </p:blipFill>
        <p:spPr bwMode="auto">
          <a:xfrm>
            <a:off x="1066800" y="3886200"/>
            <a:ext cx="2762250" cy="2286000"/>
          </a:xfrm>
          <a:prstGeom prst="rect">
            <a:avLst/>
          </a:prstGeom>
          <a:ln>
            <a:noFill/>
          </a:ln>
          <a:effectLst>
            <a:softEdge rad="112500"/>
          </a:effectLst>
        </p:spPr>
      </p:pic>
      <p:sp>
        <p:nvSpPr>
          <p:cNvPr id="2" name="Title 1"/>
          <p:cNvSpPr>
            <a:spLocks noGrp="1"/>
          </p:cNvSpPr>
          <p:nvPr>
            <p:ph type="title"/>
          </p:nvPr>
        </p:nvSpPr>
        <p:spPr>
          <a:xfrm>
            <a:off x="0" y="0"/>
            <a:ext cx="8839200" cy="1981200"/>
          </a:xfrm>
        </p:spPr>
        <p:txBody>
          <a:bodyPr>
            <a:noAutofit/>
          </a:bodyPr>
          <a:lstStyle/>
          <a:p>
            <a:r>
              <a:rPr lang="en-US" i="1" dirty="0" smtClean="0">
                <a:effectLst>
                  <a:glow rad="101600">
                    <a:schemeClr val="bg1">
                      <a:alpha val="60000"/>
                    </a:schemeClr>
                  </a:glow>
                </a:effectLst>
              </a:rPr>
              <a:t/>
            </a:r>
            <a:br>
              <a:rPr lang="en-US" i="1" dirty="0" smtClean="0">
                <a:effectLst>
                  <a:glow rad="101600">
                    <a:schemeClr val="bg1">
                      <a:alpha val="60000"/>
                    </a:schemeClr>
                  </a:glow>
                </a:effectLst>
              </a:rPr>
            </a:br>
            <a:r>
              <a:rPr lang="en-US" i="1" dirty="0" smtClean="0">
                <a:effectLst>
                  <a:glow rad="101600">
                    <a:schemeClr val="bg1">
                      <a:alpha val="60000"/>
                    </a:schemeClr>
                  </a:glow>
                </a:effectLst>
              </a:rPr>
              <a:t>“And death and hell were cast into the lake of fire. This is the second death.”</a:t>
            </a:r>
            <a:br>
              <a:rPr lang="en-US" i="1" dirty="0" smtClean="0">
                <a:effectLst>
                  <a:glow rad="101600">
                    <a:schemeClr val="bg1">
                      <a:alpha val="60000"/>
                    </a:schemeClr>
                  </a:glow>
                </a:effectLst>
              </a:rPr>
            </a:br>
            <a:endParaRPr lang="en-US" i="1" dirty="0" smtClean="0">
              <a:effectLst>
                <a:glow rad="101600">
                  <a:schemeClr val="bg1">
                    <a:alpha val="60000"/>
                  </a:schemeClr>
                </a:glow>
              </a:effectLst>
            </a:endParaRPr>
          </a:p>
        </p:txBody>
      </p:sp>
      <p:pic>
        <p:nvPicPr>
          <p:cNvPr id="7" name="Picture 2" descr="http://www.sluniverse.com/php/vb/attachments/commercial-announcements/14832d1287163840-introducing-lake-fire-now-open-lake-fire-copy.jpg"/>
          <p:cNvPicPr>
            <a:picLocks noChangeAspect="1" noChangeArrowheads="1"/>
          </p:cNvPicPr>
          <p:nvPr/>
        </p:nvPicPr>
        <p:blipFill>
          <a:blip r:embed="rId5" cstate="print"/>
          <a:srcRect/>
          <a:stretch>
            <a:fillRect/>
          </a:stretch>
        </p:blipFill>
        <p:spPr bwMode="auto">
          <a:xfrm>
            <a:off x="0" y="2286000"/>
            <a:ext cx="9144000" cy="4572000"/>
          </a:xfrm>
          <a:prstGeom prst="rect">
            <a:avLst/>
          </a:prstGeom>
          <a:noFill/>
        </p:spPr>
      </p:pic>
    </p:spTree>
    <p:extLst>
      <p:ext uri="{BB962C8B-B14F-4D97-AF65-F5344CB8AC3E}">
        <p14:creationId xmlns:p14="http://schemas.microsoft.com/office/powerpoint/2010/main" val="1059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818"/>
                                        </p:tgtEl>
                                        <p:attrNameLst>
                                          <p:attrName>style.visibility</p:attrName>
                                        </p:attrNameLst>
                                      </p:cBhvr>
                                      <p:to>
                                        <p:strVal val="visible"/>
                                      </p:to>
                                    </p:set>
                                    <p:animEffect transition="in" filter="fade">
                                      <p:cBhvr>
                                        <p:cTn id="12" dur="2000"/>
                                        <p:tgtEl>
                                          <p:spTgt spid="3481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0.70"/>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430962"/>
          </a:xfrm>
        </p:spPr>
        <p:txBody>
          <a:bodyPr>
            <a:normAutofit/>
          </a:bodyPr>
          <a:lstStyle/>
          <a:p>
            <a:r>
              <a:rPr lang="en-US" sz="4800" i="1" dirty="0" smtClean="0"/>
              <a:t>“And he laid hold on the dragon, that old serpent, which is the Devil, and Satan, and bound him a thousand years.”</a:t>
            </a:r>
            <a:br>
              <a:rPr lang="en-US" sz="4800" i="1" dirty="0" smtClean="0"/>
            </a:br>
            <a:endParaRPr lang="en-US" sz="4800" i="1" dirty="0"/>
          </a:p>
        </p:txBody>
      </p:sp>
    </p:spTree>
    <p:extLst>
      <p:ext uri="{BB962C8B-B14F-4D97-AF65-F5344CB8AC3E}">
        <p14:creationId xmlns:p14="http://schemas.microsoft.com/office/powerpoint/2010/main" val="36062429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Ptr. Daniel White\Desktop\Bible pictures\bibles and book of life\1 Dad's Pix (15).jpg"/>
          <p:cNvPicPr>
            <a:picLocks noChangeAspect="1" noChangeArrowheads="1"/>
          </p:cNvPicPr>
          <p:nvPr/>
        </p:nvPicPr>
        <p:blipFill>
          <a:blip r:embed="rId3" cstate="print"/>
          <a:srcRect/>
          <a:stretch>
            <a:fillRect/>
          </a:stretch>
        </p:blipFill>
        <p:spPr bwMode="auto">
          <a:xfrm>
            <a:off x="-1" y="0"/>
            <a:ext cx="4634385" cy="3962400"/>
          </a:xfrm>
          <a:prstGeom prst="rect">
            <a:avLst/>
          </a:prstGeom>
          <a:ln>
            <a:noFill/>
          </a:ln>
          <a:effectLst>
            <a:softEdge rad="112500"/>
          </a:effectLst>
        </p:spPr>
      </p:pic>
      <p:sp>
        <p:nvSpPr>
          <p:cNvPr id="3" name="Title 2"/>
          <p:cNvSpPr>
            <a:spLocks noGrp="1"/>
          </p:cNvSpPr>
          <p:nvPr>
            <p:ph type="title"/>
          </p:nvPr>
        </p:nvSpPr>
        <p:spPr>
          <a:xfrm>
            <a:off x="152400" y="4038600"/>
            <a:ext cx="8839200" cy="2819400"/>
          </a:xfrm>
        </p:spPr>
        <p:txBody>
          <a:bodyPr/>
          <a:lstStyle/>
          <a:p>
            <a:r>
              <a:rPr lang="en-US" i="1" dirty="0" smtClean="0"/>
              <a:t>“And whosoever was not found written in the book of life was cast into the lake of fire.”</a:t>
            </a:r>
            <a:endParaRPr lang="en-US" i="1" dirty="0"/>
          </a:p>
        </p:txBody>
      </p:sp>
      <p:pic>
        <p:nvPicPr>
          <p:cNvPr id="5" name="Picture 12" descr="http://mikeduran.com/wp-content/uploads/2012/04/hell-1.jpg"/>
          <p:cNvPicPr>
            <a:picLocks noChangeAspect="1" noChangeArrowheads="1"/>
          </p:cNvPicPr>
          <p:nvPr/>
        </p:nvPicPr>
        <p:blipFill>
          <a:blip r:embed="rId4" cstate="print"/>
          <a:srcRect l="11399" t="2174" r="11655"/>
          <a:stretch>
            <a:fillRect/>
          </a:stretch>
        </p:blipFill>
        <p:spPr bwMode="auto">
          <a:xfrm>
            <a:off x="4648200" y="-1"/>
            <a:ext cx="4495800" cy="3913011"/>
          </a:xfrm>
          <a:prstGeom prst="rect">
            <a:avLst/>
          </a:prstGeom>
          <a:ln>
            <a:noFill/>
          </a:ln>
          <a:effectLst>
            <a:softEdge rad="112500"/>
          </a:effectLst>
        </p:spPr>
      </p:pic>
    </p:spTree>
    <p:extLst>
      <p:ext uri="{BB962C8B-B14F-4D97-AF65-F5344CB8AC3E}">
        <p14:creationId xmlns:p14="http://schemas.microsoft.com/office/powerpoint/2010/main" val="315984177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Bible pictures\bibles and book of life\book of life 4.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 name="Title 2"/>
          <p:cNvSpPr>
            <a:spLocks noGrp="1"/>
          </p:cNvSpPr>
          <p:nvPr>
            <p:ph type="title"/>
          </p:nvPr>
        </p:nvSpPr>
        <p:spPr>
          <a:xfrm rot="2272077">
            <a:off x="3930537" y="1765123"/>
            <a:ext cx="3201241" cy="3005828"/>
          </a:xfrm>
        </p:spPr>
        <p:txBody>
          <a:bodyPr>
            <a:normAutofit/>
          </a:bodyPr>
          <a:lstStyle/>
          <a:p>
            <a:r>
              <a:rPr lang="en-US" sz="3200" i="1" dirty="0" smtClean="0">
                <a:solidFill>
                  <a:schemeClr val="bg1"/>
                </a:solidFill>
                <a:latin typeface="Adobe Caslon Pro Bold" pitchFamily="18" charset="0"/>
              </a:rPr>
              <a:t>Is your  name in the book of life?</a:t>
            </a:r>
            <a:endParaRPr lang="en-US" sz="3200" i="1" dirty="0">
              <a:solidFill>
                <a:schemeClr val="bg1"/>
              </a:solidFill>
              <a:latin typeface="Adobe Caslon Pro Bold" pitchFamily="18" charset="0"/>
            </a:endParaRPr>
          </a:p>
        </p:txBody>
      </p:sp>
    </p:spTree>
    <p:extLst>
      <p:ext uri="{BB962C8B-B14F-4D97-AF65-F5344CB8AC3E}">
        <p14:creationId xmlns:p14="http://schemas.microsoft.com/office/powerpoint/2010/main" val="299254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Bible pictures\angels\`Angel w dragon on chain 1365-NT-165.jpg"/>
          <p:cNvPicPr>
            <a:picLocks noChangeAspect="1" noChangeArrowheads="1"/>
          </p:cNvPicPr>
          <p:nvPr/>
        </p:nvPicPr>
        <p:blipFill>
          <a:blip r:embed="rId3" cstate="print">
            <a:duotone>
              <a:prstClr val="black"/>
              <a:srgbClr val="C00000">
                <a:tint val="45000"/>
                <a:satMod val="400000"/>
              </a:srgbClr>
            </a:duotone>
          </a:blip>
          <a:srcRect/>
          <a:stretch>
            <a:fillRect/>
          </a:stretch>
        </p:blipFill>
        <p:spPr bwMode="auto">
          <a:xfrm>
            <a:off x="0" y="1"/>
            <a:ext cx="9144000" cy="6858000"/>
          </a:xfrm>
          <a:prstGeom prst="rect">
            <a:avLst/>
          </a:prstGeom>
          <a:noFill/>
        </p:spPr>
      </p:pic>
    </p:spTree>
    <p:extLst>
      <p:ext uri="{BB962C8B-B14F-4D97-AF65-F5344CB8AC3E}">
        <p14:creationId xmlns:p14="http://schemas.microsoft.com/office/powerpoint/2010/main" val="12422073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angels\image27.jpg"/>
          <p:cNvPicPr>
            <a:picLocks noChangeAspect="1" noChangeArrowheads="1"/>
          </p:cNvPicPr>
          <p:nvPr/>
        </p:nvPicPr>
        <p:blipFill>
          <a:blip r:embed="rId3" cstate="print"/>
          <a:srcRect r="827" b="2965"/>
          <a:stretch>
            <a:fillRect/>
          </a:stretch>
        </p:blipFill>
        <p:spPr bwMode="auto">
          <a:xfrm>
            <a:off x="4572000" y="0"/>
            <a:ext cx="4572000" cy="6858000"/>
          </a:xfrm>
          <a:prstGeom prst="rect">
            <a:avLst/>
          </a:prstGeom>
          <a:ln>
            <a:noFill/>
          </a:ln>
          <a:effectLst>
            <a:softEdge rad="112500"/>
          </a:effectLst>
        </p:spPr>
      </p:pic>
      <p:sp>
        <p:nvSpPr>
          <p:cNvPr id="3" name="Title 1"/>
          <p:cNvSpPr txBox="1">
            <a:spLocks/>
          </p:cNvSpPr>
          <p:nvPr/>
        </p:nvSpPr>
        <p:spPr>
          <a:xfrm>
            <a:off x="152400" y="76200"/>
            <a:ext cx="4191000" cy="6629400"/>
          </a:xfrm>
          <a:prstGeom prst="rect">
            <a:avLst/>
          </a:prstGeom>
        </p:spPr>
        <p:txBody>
          <a:bodyP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smtClean="0">
                <a:ln>
                  <a:noFill/>
                </a:ln>
                <a:solidFill>
                  <a:schemeClr val="tx1"/>
                </a:solidFill>
                <a:effectLst/>
                <a:uLnTx/>
                <a:uFillTx/>
                <a:latin typeface="+mj-lt"/>
                <a:ea typeface="+mj-ea"/>
                <a:cs typeface="+mj-cs"/>
              </a:rPr>
              <a:t>“And cast him into the bottomless pit, and shut him up, and set a seal upon him, that he should deceive the nations no more, till the thousand years should be fulfilled: and after that he must be loosed a little season.”</a:t>
            </a:r>
            <a:endParaRPr kumimoji="0" lang="en-US" sz="4800" b="0" i="1"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40437261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Ptr. Daniel White\Desktop\Bible pictures\Satan-Devil and demons\gather.jpg"/>
          <p:cNvPicPr>
            <a:picLocks noChangeAspect="1" noChangeArrowheads="1"/>
          </p:cNvPicPr>
          <p:nvPr/>
        </p:nvPicPr>
        <p:blipFill>
          <a:blip r:embed="rId3" cstate="print"/>
          <a:srcRect/>
          <a:stretch>
            <a:fillRect/>
          </a:stretch>
        </p:blipFill>
        <p:spPr bwMode="auto">
          <a:xfrm>
            <a:off x="0" y="0"/>
            <a:ext cx="9364621" cy="6858000"/>
          </a:xfrm>
          <a:prstGeom prst="rect">
            <a:avLst/>
          </a:prstGeom>
          <a:noFill/>
        </p:spPr>
      </p:pic>
      <p:sp>
        <p:nvSpPr>
          <p:cNvPr id="5" name="Rectangle 4"/>
          <p:cNvSpPr/>
          <p:nvPr/>
        </p:nvSpPr>
        <p:spPr>
          <a:xfrm>
            <a:off x="0" y="0"/>
            <a:ext cx="8915400" cy="2308324"/>
          </a:xfrm>
          <a:prstGeom prst="rect">
            <a:avLst/>
          </a:prstGeom>
        </p:spPr>
        <p:txBody>
          <a:bodyPr wrap="square">
            <a:spAutoFit/>
          </a:bodyPr>
          <a:lstStyle/>
          <a:p>
            <a:pPr algn="ctr"/>
            <a:r>
              <a:rPr lang="en-US" sz="3600" i="1" dirty="0" smtClean="0">
                <a:effectLst>
                  <a:glow rad="101600">
                    <a:schemeClr val="bg1">
                      <a:alpha val="60000"/>
                    </a:schemeClr>
                  </a:glow>
                </a:effectLst>
              </a:rPr>
              <a:t>“And the devil that deceived them was cast into the lake of fire and brimstone, where the beast and the false prophet are, and shall be tormented day and night for ever and ever.”</a:t>
            </a:r>
            <a:endParaRPr lang="en-US" sz="3600" i="1" dirty="0">
              <a:effectLst>
                <a:glow rad="101600">
                  <a:schemeClr val="bg1">
                    <a:alpha val="60000"/>
                  </a:schemeClr>
                </a:glow>
              </a:effectLst>
            </a:endParaRPr>
          </a:p>
        </p:txBody>
      </p:sp>
      <p:pic>
        <p:nvPicPr>
          <p:cNvPr id="75778" name="Picture 2" descr="http://raptureorwrath.net/wp-content/uploads/2013/09/beast-prophet.jpg"/>
          <p:cNvPicPr>
            <a:picLocks noChangeAspect="1" noChangeArrowheads="1"/>
          </p:cNvPicPr>
          <p:nvPr/>
        </p:nvPicPr>
        <p:blipFill>
          <a:blip r:embed="rId4" cstate="print"/>
          <a:srcRect t="23104" r="1031"/>
          <a:stretch>
            <a:fillRect/>
          </a:stretch>
        </p:blipFill>
        <p:spPr bwMode="auto">
          <a:xfrm>
            <a:off x="5791200" y="3429000"/>
            <a:ext cx="3657600" cy="3429000"/>
          </a:xfrm>
          <a:prstGeom prst="rect">
            <a:avLst/>
          </a:prstGeom>
          <a:ln>
            <a:noFill/>
          </a:ln>
          <a:effectLst>
            <a:softEdge rad="112500"/>
          </a:effectLst>
        </p:spPr>
      </p:pic>
      <p:pic>
        <p:nvPicPr>
          <p:cNvPr id="23555" name="Picture 3" descr="C:\Users\Ptr. Daniel White\Desktop\Bible pictures\Satan-Devil and demons\Devil cast int Lake of Fire.jpg"/>
          <p:cNvPicPr>
            <a:picLocks noChangeAspect="1" noChangeArrowheads="1"/>
          </p:cNvPicPr>
          <p:nvPr/>
        </p:nvPicPr>
        <p:blipFill>
          <a:blip r:embed="rId5" cstate="print"/>
          <a:srcRect r="14996"/>
          <a:stretch>
            <a:fillRect/>
          </a:stretch>
        </p:blipFill>
        <p:spPr bwMode="auto">
          <a:xfrm>
            <a:off x="5562600" y="3505200"/>
            <a:ext cx="3855720" cy="3429000"/>
          </a:xfrm>
          <a:prstGeom prst="rect">
            <a:avLst/>
          </a:prstGeom>
          <a:ln>
            <a:noFill/>
          </a:ln>
          <a:effectLst>
            <a:softEdge rad="112500"/>
          </a:effectLst>
        </p:spPr>
      </p:pic>
    </p:spTree>
    <p:extLst>
      <p:ext uri="{BB962C8B-B14F-4D97-AF65-F5344CB8AC3E}">
        <p14:creationId xmlns:p14="http://schemas.microsoft.com/office/powerpoint/2010/main" val="4119832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6705600" cy="6858000"/>
          </a:xfrm>
        </p:spPr>
        <p:txBody>
          <a:bodyPr>
            <a:normAutofit/>
          </a:bodyPr>
          <a:lstStyle/>
          <a:p>
            <a:r>
              <a:rPr lang="en-US" sz="5400" i="1" dirty="0" smtClean="0"/>
              <a:t>“And I saw thrones, and they sat upon them, and judgment was given unto them.”</a:t>
            </a:r>
            <a:endParaRPr lang="en-US" sz="5400" i="1" dirty="0"/>
          </a:p>
        </p:txBody>
      </p:sp>
    </p:spTree>
    <p:extLst>
      <p:ext uri="{BB962C8B-B14F-4D97-AF65-F5344CB8AC3E}">
        <p14:creationId xmlns:p14="http://schemas.microsoft.com/office/powerpoint/2010/main" val="314194958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TotalTime>
  <Words>1495</Words>
  <Application>Microsoft Office PowerPoint</Application>
  <PresentationFormat>On-screen Show (4:3)</PresentationFormat>
  <Paragraphs>111</Paragraphs>
  <Slides>51</Slides>
  <Notes>35</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The Revelation  of Jesus Christ</vt:lpstr>
      <vt:lpstr>PowerPoint Presentation</vt:lpstr>
      <vt:lpstr>“And I saw an angel come down from heaven, having the key of the bottomless pit and a great chain in his hand.”</vt:lpstr>
      <vt:lpstr>PowerPoint Presentation</vt:lpstr>
      <vt:lpstr>“And he laid hold on the dragon, that old serpent, which is the Devil, and Satan, and bound him a thousand years.” </vt:lpstr>
      <vt:lpstr>PowerPoint Presentation</vt:lpstr>
      <vt:lpstr>PowerPoint Presentation</vt:lpstr>
      <vt:lpstr>PowerPoint Presentation</vt:lpstr>
      <vt:lpstr>“And I saw thrones, and they sat upon them, and judgment was given unto them.”</vt:lpstr>
      <vt:lpstr>PowerPoint Presentation</vt:lpstr>
      <vt:lpstr>PowerPoint Presentation</vt:lpstr>
      <vt:lpstr>PowerPoint Presentation</vt:lpstr>
      <vt:lpstr>PowerPoint Presentation</vt:lpstr>
      <vt:lpstr>PowerPoint Presentation</vt:lpstr>
      <vt:lpstr> “The wilderness and the solitary place shall be glad for them; and the desert shall rejoice, and blossom as the rose.” (Isa. 35:1)</vt:lpstr>
      <vt:lpstr>PowerPoint Presentation</vt:lpstr>
      <vt:lpstr>“…and (they) shall reign with him (Jesus) a thousand years.”</vt:lpstr>
      <vt:lpstr>“But the rest of the dead (unbelievers) lived not again until the thousand years were finished.”</vt:lpstr>
      <vt:lpstr>“Great White Throne Judgment” (Revelation  20:11-15)</vt:lpstr>
      <vt:lpstr>PowerPoint Presentation</vt:lpstr>
      <vt:lpstr> Three Phases of the                         First Resurrection </vt:lpstr>
      <vt:lpstr>PowerPoint Presentation</vt:lpstr>
      <vt:lpstr>“Blessed and holy is he that hath part in the first resurrection: on such the second death hath no power, but they shall be priests of God and of Christ, and shall reign with him a thousand years.”</vt:lpstr>
      <vt:lpstr>“For I know that my redeemer liveth, and that he shall stand  at the latter day  upon the earth.”     (Job 19:25) </vt:lpstr>
      <vt:lpstr>PowerPoint Presentation</vt:lpstr>
      <vt:lpstr>PowerPoint Presentation</vt:lpstr>
      <vt:lpstr>PowerPoint Presentation</vt:lpstr>
      <vt:lpstr>And hath given him authority to execute judgment also, because he is the Son of man. Marvel not at this: for the hour is coming, in the which all that are in the graves shall hear his voice, And shall come forth; they that have done good, unto the resurrection  of life; and they that have done evil, unto the resurrection of damnation.”</vt:lpstr>
      <vt:lpstr>“That if thou shalt confess with thy mouth the Lord Jesus, and shalt believe in thine heart that God hath raised him from the dead, thou       shalt be saved.” (Rom.10:9)</vt:lpstr>
      <vt:lpstr>PowerPoint Presentation</vt:lpstr>
      <vt:lpstr>PowerPoint Presentation</vt:lpstr>
      <vt:lpstr>PowerPoint Presentation</vt:lpstr>
      <vt:lpstr>(Ezekiel 38)</vt:lpstr>
      <vt:lpstr>PowerPoint Presentation</vt:lpstr>
      <vt:lpstr>“And the devil that deceived them was cast into the lake         of fire and brimstone, where the beast and the false prophet are, and shall be tormented day and night for ever and ever.”</vt:lpstr>
      <vt:lpstr>PowerPoint Presentation</vt:lpstr>
      <vt:lpstr>The Great White Throne (Revelation 20:11-15)</vt:lpstr>
      <vt:lpstr>“And as it is appointed unto men once to die, but after this the judgment” (Heb 9:27) </vt:lpstr>
      <vt:lpstr>PowerPoint Presentation</vt:lpstr>
      <vt:lpstr>PowerPoint Presentation</vt:lpstr>
      <vt:lpstr>“And the books were opened…”</vt:lpstr>
      <vt:lpstr>“And another book was opened, which is the book of life.”</vt:lpstr>
      <vt:lpstr>“And the dead were judged out of those things which were written in the books.”</vt:lpstr>
      <vt:lpstr>PowerPoint Presentation</vt:lpstr>
      <vt:lpstr>PowerPoint Presentation</vt:lpstr>
      <vt:lpstr>PowerPoint Presentation</vt:lpstr>
      <vt:lpstr>PowerPoint Presentation</vt:lpstr>
      <vt:lpstr>PowerPoint Presentation</vt:lpstr>
      <vt:lpstr> “And death and hell were cast into the lake of fire. This is the second death.” </vt:lpstr>
      <vt:lpstr>“And whosoever was not found written in the book of life was cast into the lake of fire.”</vt:lpstr>
      <vt:lpstr>Is your  name in the book of life?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5</cp:revision>
  <dcterms:created xsi:type="dcterms:W3CDTF">2015-02-16T19:04:07Z</dcterms:created>
  <dcterms:modified xsi:type="dcterms:W3CDTF">2015-03-19T13:50:52Z</dcterms:modified>
</cp:coreProperties>
</file>