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7" r:id="rId2"/>
    <p:sldId id="258" r:id="rId3"/>
    <p:sldId id="259" r:id="rId4"/>
    <p:sldId id="260" r:id="rId5"/>
    <p:sldId id="261" r:id="rId6"/>
    <p:sldId id="262" r:id="rId7"/>
    <p:sldId id="263" r:id="rId8"/>
    <p:sldId id="360" r:id="rId9"/>
    <p:sldId id="264" r:id="rId10"/>
    <p:sldId id="265" r:id="rId11"/>
    <p:sldId id="266" r:id="rId12"/>
    <p:sldId id="267" r:id="rId13"/>
    <p:sldId id="270" r:id="rId14"/>
    <p:sldId id="268" r:id="rId15"/>
    <p:sldId id="271"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58" r:id="rId44"/>
    <p:sldId id="309" r:id="rId45"/>
    <p:sldId id="310" r:id="rId46"/>
    <p:sldId id="311" r:id="rId47"/>
    <p:sldId id="312"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50" r:id="rId76"/>
    <p:sldId id="351" r:id="rId77"/>
    <p:sldId id="352" r:id="rId78"/>
    <p:sldId id="356" r:id="rId79"/>
    <p:sldId id="357"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9" d="100"/>
          <a:sy n="69" d="100"/>
        </p:scale>
        <p:origin x="-118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4776E5-2397-47D3-921F-697BA7D4B04B}" type="datetimeFigureOut">
              <a:rPr lang="en-US" smtClean="0"/>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DBBB5A-3C1F-42D1-8EF3-13F6FA85C57B}" type="slidenum">
              <a:rPr lang="en-US" smtClean="0"/>
              <a:t>‹#›</a:t>
            </a:fld>
            <a:endParaRPr lang="en-US"/>
          </a:p>
        </p:txBody>
      </p:sp>
    </p:spTree>
    <p:extLst>
      <p:ext uri="{BB962C8B-B14F-4D97-AF65-F5344CB8AC3E}">
        <p14:creationId xmlns:p14="http://schemas.microsoft.com/office/powerpoint/2010/main" val="345484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29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32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33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35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36</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37</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38</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1AD3C-47D1-40C1-AD43-95A99A8AC65F}" type="slidenum">
              <a:rPr lang="en-US" smtClean="0"/>
              <a:pPr/>
              <a:t>39</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40</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41</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42</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44</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46</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47</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50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51</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1AD3C-47D1-40C1-AD43-95A99A8AC65F}" type="slidenum">
              <a:rPr lang="en-US" smtClean="0"/>
              <a:pPr/>
              <a:t>52</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1AD3C-47D1-40C1-AD43-95A99A8AC65F}" type="slidenum">
              <a:rPr lang="en-US" smtClean="0"/>
              <a:pPr/>
              <a:t>53</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54</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56</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58</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61</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66</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67</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68</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69</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70</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71</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72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7</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73</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74</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11E1C1-A67B-4811-8AD1-81B57ADCEA50}" type="slidenum">
              <a:rPr lang="en-US" smtClean="0"/>
              <a:pPr/>
              <a:t>76</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77</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79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F2A8B9-5293-4FC6-978C-F3B4DFE5F76C}"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225254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F2A8B9-5293-4FC6-978C-F3B4DFE5F76C}"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14013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F2A8B9-5293-4FC6-978C-F3B4DFE5F76C}"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380928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F2A8B9-5293-4FC6-978C-F3B4DFE5F76C}"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135474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F2A8B9-5293-4FC6-978C-F3B4DFE5F76C}"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231198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F2A8B9-5293-4FC6-978C-F3B4DFE5F76C}"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296114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F2A8B9-5293-4FC6-978C-F3B4DFE5F76C}" type="datetimeFigureOut">
              <a:rPr lang="en-US" smtClean="0"/>
              <a:t>3/19/2015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275418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F2A8B9-5293-4FC6-978C-F3B4DFE5F76C}" type="datetimeFigureOut">
              <a:rPr lang="en-US" smtClean="0"/>
              <a:t>3/19/2015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77949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2A8B9-5293-4FC6-978C-F3B4DFE5F76C}" type="datetimeFigureOut">
              <a:rPr lang="en-US" smtClean="0"/>
              <a:t>3/19/2015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398397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F2A8B9-5293-4FC6-978C-F3B4DFE5F76C}"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68104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F2A8B9-5293-4FC6-978C-F3B4DFE5F76C}"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282E2-ABC2-4603-B8ED-97E7E53537F2}" type="slidenum">
              <a:rPr lang="en-US" smtClean="0"/>
              <a:t>‹#›</a:t>
            </a:fld>
            <a:endParaRPr lang="en-US"/>
          </a:p>
        </p:txBody>
      </p:sp>
    </p:spTree>
    <p:extLst>
      <p:ext uri="{BB962C8B-B14F-4D97-AF65-F5344CB8AC3E}">
        <p14:creationId xmlns:p14="http://schemas.microsoft.com/office/powerpoint/2010/main" val="309005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2A8B9-5293-4FC6-978C-F3B4DFE5F76C}" type="datetimeFigureOut">
              <a:rPr lang="en-US" smtClean="0"/>
              <a:t>3/19/2015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282E2-ABC2-4603-B8ED-97E7E53537F2}" type="slidenum">
              <a:rPr lang="en-US" smtClean="0"/>
              <a:t>‹#›</a:t>
            </a:fld>
            <a:endParaRPr lang="en-US"/>
          </a:p>
        </p:txBody>
      </p:sp>
    </p:spTree>
    <p:extLst>
      <p:ext uri="{BB962C8B-B14F-4D97-AF65-F5344CB8AC3E}">
        <p14:creationId xmlns:p14="http://schemas.microsoft.com/office/powerpoint/2010/main" val="340537655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5.jpeg"/><Relationship Id="rId7"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39.jpeg"/><Relationship Id="rId9"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gif"/></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98.jpeg"/><Relationship Id="rId7" Type="http://schemas.openxmlformats.org/officeDocument/2006/relationships/image" Target="../media/image102.png"/><Relationship Id="rId12"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5.jpeg"/><Relationship Id="rId4" Type="http://schemas.openxmlformats.org/officeDocument/2006/relationships/image" Target="../media/image114.jpeg"/></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1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6649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Autofit/>
          </a:bodyPr>
          <a:lstStyle/>
          <a:p>
            <a:r>
              <a:rPr lang="en-US" sz="3400" dirty="0" smtClean="0"/>
              <a:t>Spiritual men who are morally pure – </a:t>
            </a:r>
            <a:r>
              <a:rPr lang="en-US" sz="3400" i="1" dirty="0" smtClean="0"/>
              <a:t>Revelation 14:1, 4-5</a:t>
            </a:r>
          </a:p>
          <a:p>
            <a:pPr>
              <a:buFont typeface="Wingdings"/>
              <a:buChar char="Ø"/>
            </a:pPr>
            <a:r>
              <a:rPr lang="en-US" sz="3400" i="1" dirty="0" smtClean="0">
                <a:solidFill>
                  <a:srgbClr val="FFFF00"/>
                </a:solidFill>
              </a:rPr>
              <a:t>They are redeemed</a:t>
            </a:r>
          </a:p>
          <a:p>
            <a:pPr>
              <a:buFont typeface="Wingdings"/>
              <a:buChar char="Ø"/>
            </a:pPr>
            <a:r>
              <a:rPr lang="en-US" sz="3400" i="1" dirty="0" smtClean="0">
                <a:solidFill>
                  <a:srgbClr val="FFFF00"/>
                </a:solidFill>
              </a:rPr>
              <a:t>They are the “first fruits” to be saved</a:t>
            </a:r>
          </a:p>
          <a:p>
            <a:pPr>
              <a:buFont typeface="Wingdings"/>
              <a:buChar char="Ø"/>
            </a:pPr>
            <a:r>
              <a:rPr lang="en-US" sz="3400" i="1" dirty="0" smtClean="0">
                <a:solidFill>
                  <a:srgbClr val="FFFF00"/>
                </a:solidFill>
              </a:rPr>
              <a:t>They possess the seal of God on their foreheads</a:t>
            </a:r>
          </a:p>
          <a:p>
            <a:pPr>
              <a:buFont typeface="Wingdings"/>
              <a:buChar char="Ø"/>
            </a:pPr>
            <a:r>
              <a:rPr lang="en-US" sz="3400" i="1" dirty="0" smtClean="0">
                <a:solidFill>
                  <a:srgbClr val="FFFF00"/>
                </a:solidFill>
              </a:rPr>
              <a:t>They are virgins</a:t>
            </a:r>
          </a:p>
          <a:p>
            <a:pPr>
              <a:buFont typeface="Wingdings"/>
              <a:buChar char="Ø"/>
            </a:pPr>
            <a:r>
              <a:rPr lang="en-US" sz="3400" i="1" dirty="0" smtClean="0">
                <a:solidFill>
                  <a:srgbClr val="FFFF00"/>
                </a:solidFill>
              </a:rPr>
              <a:t>They follow the Lamb of God where ever He leads them </a:t>
            </a:r>
            <a:r>
              <a:rPr lang="en-US" sz="3400" i="1" dirty="0" smtClean="0"/>
              <a:t>“The righteous are as bold as a lion”</a:t>
            </a:r>
          </a:p>
          <a:p>
            <a:pPr>
              <a:buFont typeface="Wingdings"/>
              <a:buChar char="Ø"/>
            </a:pPr>
            <a:r>
              <a:rPr lang="en-US" sz="3400" i="1" dirty="0" smtClean="0">
                <a:solidFill>
                  <a:srgbClr val="FFFF00"/>
                </a:solidFill>
              </a:rPr>
              <a:t>No guile (deceit) is found in their mouth</a:t>
            </a:r>
          </a:p>
          <a:p>
            <a:pPr>
              <a:buFont typeface="Wingdings"/>
              <a:buChar char="Ø"/>
            </a:pPr>
            <a:r>
              <a:rPr lang="en-US" sz="3400" i="1" dirty="0" smtClean="0">
                <a:solidFill>
                  <a:srgbClr val="FFFF00"/>
                </a:solidFill>
              </a:rPr>
              <a:t>They are without fault before God</a:t>
            </a:r>
          </a:p>
          <a:p>
            <a:pPr>
              <a:buFont typeface="Wingdings"/>
              <a:buChar char="Ø"/>
            </a:pPr>
            <a:endParaRPr lang="en-US" sz="3400" i="1" dirty="0" smtClean="0"/>
          </a:p>
          <a:p>
            <a:pPr>
              <a:buFont typeface="Wingdings"/>
              <a:buChar char="Ø"/>
            </a:pPr>
            <a:endParaRPr lang="en-US" sz="3400" i="1" dirty="0" smtClean="0"/>
          </a:p>
          <a:p>
            <a:pPr>
              <a:buFont typeface="Wingdings"/>
              <a:buChar char="Ø"/>
            </a:pPr>
            <a:endParaRPr lang="en-US" sz="3400" i="1" dirty="0"/>
          </a:p>
        </p:txBody>
      </p:sp>
    </p:spTree>
    <p:extLst>
      <p:ext uri="{BB962C8B-B14F-4D97-AF65-F5344CB8AC3E}">
        <p14:creationId xmlns:p14="http://schemas.microsoft.com/office/powerpoint/2010/main" val="44917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trum\GOSPEL-ANGEL-.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pic>
        <p:nvPicPr>
          <p:cNvPr id="3" name="Picture 2" descr="C:\Users\Ptr. Daniel White\Desktop\Bible pictures\trum\GOSPEL-ANGEL-.jpg"/>
          <p:cNvPicPr>
            <a:picLocks noChangeAspect="1" noChangeArrowheads="1"/>
          </p:cNvPicPr>
          <p:nvPr/>
        </p:nvPicPr>
        <p:blipFill>
          <a:blip r:embed="rId3" cstate="print">
            <a:lum bright="-10000"/>
          </a:blip>
          <a:srcRect t="4395" r="65934" b="83883"/>
          <a:stretch>
            <a:fillRect/>
          </a:stretch>
        </p:blipFill>
        <p:spPr bwMode="auto">
          <a:xfrm>
            <a:off x="533400" y="609600"/>
            <a:ext cx="2362200" cy="762000"/>
          </a:xfrm>
          <a:prstGeom prst="rect">
            <a:avLst/>
          </a:prstGeom>
          <a:ln>
            <a:noFill/>
          </a:ln>
          <a:effectLst>
            <a:softEdge rad="112500"/>
          </a:effectLst>
        </p:spPr>
      </p:pic>
      <p:pic>
        <p:nvPicPr>
          <p:cNvPr id="6147" name="Picture 3" descr="C:\Users\Ptr. Daniel White\Desktop\Bible pictures\backgrounds\earth and space\1024-Landscapes-B008.jpg"/>
          <p:cNvPicPr>
            <a:picLocks noChangeAspect="1" noChangeArrowheads="1"/>
          </p:cNvPicPr>
          <p:nvPr/>
        </p:nvPicPr>
        <p:blipFill>
          <a:blip r:embed="rId4" cstate="print"/>
          <a:srcRect l="16097" t="2300" r="12809" b="3949"/>
          <a:stretch>
            <a:fillRect/>
          </a:stretch>
        </p:blipFill>
        <p:spPr bwMode="auto">
          <a:xfrm>
            <a:off x="7239000" y="4973935"/>
            <a:ext cx="1905000" cy="1884066"/>
          </a:xfrm>
          <a:prstGeom prst="ellipse">
            <a:avLst/>
          </a:prstGeom>
          <a:ln>
            <a:noFill/>
          </a:ln>
          <a:effectLst>
            <a:softEdge rad="112500"/>
          </a:effectLst>
        </p:spPr>
      </p:pic>
      <p:sp>
        <p:nvSpPr>
          <p:cNvPr id="5" name="Rectangle 4"/>
          <p:cNvSpPr/>
          <p:nvPr/>
        </p:nvSpPr>
        <p:spPr>
          <a:xfrm>
            <a:off x="0" y="0"/>
            <a:ext cx="9144000" cy="3170099"/>
          </a:xfrm>
          <a:prstGeom prst="rect">
            <a:avLst/>
          </a:prstGeom>
        </p:spPr>
        <p:txBody>
          <a:bodyPr wrap="square">
            <a:spAutoFit/>
          </a:bodyPr>
          <a:lstStyle/>
          <a:p>
            <a:pPr algn="ctr"/>
            <a:r>
              <a:rPr lang="en-US" sz="4000" i="1" dirty="0" smtClean="0">
                <a:effectLst>
                  <a:glow rad="101600">
                    <a:schemeClr val="bg1">
                      <a:alpha val="60000"/>
                    </a:schemeClr>
                  </a:glow>
                </a:effectLst>
              </a:rPr>
              <a:t>“And I saw another angel fly in the midst of heaven, having the everlasting gospel to preach unto them that dwell on the earth, and to every nation, and kindred, and tongue, and people.”</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33119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trum\GOSPEL-ANGEL-.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381000"/>
            <a:ext cx="9144000" cy="2895600"/>
          </a:xfrm>
        </p:spPr>
        <p:txBody>
          <a:bodyPr>
            <a:noAutofit/>
          </a:bodyPr>
          <a:lstStyle/>
          <a:p>
            <a:r>
              <a:rPr lang="en-US" sz="4000" i="1" dirty="0" smtClean="0">
                <a:effectLst>
                  <a:glow rad="101600">
                    <a:schemeClr val="bg1">
                      <a:alpha val="60000"/>
                    </a:schemeClr>
                  </a:glow>
                </a:effectLst>
              </a:rPr>
              <a:t>“Saying with a loud voice, Fear God, and give glory to him; for the hour of his judgment is come: and worship him that made heaven, and earth, and the sea, and the fountains of waters.”</a:t>
            </a:r>
            <a:endParaRPr lang="en-US" sz="4000" i="1" dirty="0">
              <a:effectLst>
                <a:glow rad="101600">
                  <a:schemeClr val="bg1">
                    <a:alpha val="60000"/>
                  </a:schemeClr>
                </a:glow>
              </a:effectLst>
            </a:endParaRPr>
          </a:p>
        </p:txBody>
      </p:sp>
      <p:pic>
        <p:nvPicPr>
          <p:cNvPr id="4" name="Picture 3" descr="C:\Users\Ptr. Daniel White\Desktop\Bible pictures\backgrounds\earth and space\1024-Landscapes-B008.jpg"/>
          <p:cNvPicPr>
            <a:picLocks noChangeAspect="1" noChangeArrowheads="1"/>
          </p:cNvPicPr>
          <p:nvPr/>
        </p:nvPicPr>
        <p:blipFill>
          <a:blip r:embed="rId3" cstate="print"/>
          <a:srcRect l="16097" t="2300" r="12809" b="3949"/>
          <a:stretch>
            <a:fillRect/>
          </a:stretch>
        </p:blipFill>
        <p:spPr bwMode="auto">
          <a:xfrm>
            <a:off x="7239000" y="4973935"/>
            <a:ext cx="1905000" cy="1884066"/>
          </a:xfrm>
          <a:prstGeom prst="ellipse">
            <a:avLst/>
          </a:prstGeom>
          <a:ln>
            <a:noFill/>
          </a:ln>
          <a:effectLst>
            <a:softEdge rad="112500"/>
          </a:effectLst>
        </p:spPr>
      </p:pic>
    </p:spTree>
    <p:extLst>
      <p:ext uri="{BB962C8B-B14F-4D97-AF65-F5344CB8AC3E}">
        <p14:creationId xmlns:p14="http://schemas.microsoft.com/office/powerpoint/2010/main" val="361453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375504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apture and second coming\Jesus talking to antichrist and casting into lake 3.jpg"/>
          <p:cNvPicPr>
            <a:picLocks noChangeAspect="1" noChangeArrowheads="1"/>
          </p:cNvPicPr>
          <p:nvPr/>
        </p:nvPicPr>
        <p:blipFill>
          <a:blip r:embed="rId3" cstate="print"/>
          <a:srcRect l="4910" t="4567" r="5005" b="6375"/>
          <a:stretch>
            <a:fillRect/>
          </a:stretch>
        </p:blipFill>
        <p:spPr bwMode="auto">
          <a:xfrm>
            <a:off x="5791200" y="0"/>
            <a:ext cx="3352800" cy="3302000"/>
          </a:xfrm>
          <a:prstGeom prst="rect">
            <a:avLst/>
          </a:prstGeom>
          <a:ln>
            <a:noFill/>
          </a:ln>
          <a:effectLst>
            <a:softEdge rad="112500"/>
          </a:effectLst>
        </p:spPr>
      </p:pic>
      <p:pic>
        <p:nvPicPr>
          <p:cNvPr id="4" name="Picture 3" descr="C:\Users\Ptr. Daniel White\Desktop\Bible pictures\trum\GOSPEL-ANGEL-.jpg"/>
          <p:cNvPicPr>
            <a:picLocks noChangeAspect="1" noChangeArrowheads="1"/>
          </p:cNvPicPr>
          <p:nvPr/>
        </p:nvPicPr>
        <p:blipFill>
          <a:blip r:embed="rId4" cstate="print">
            <a:lum bright="-10000"/>
          </a:blip>
          <a:srcRect t="1460" r="62715" b="82845"/>
          <a:stretch>
            <a:fillRect/>
          </a:stretch>
        </p:blipFill>
        <p:spPr bwMode="auto">
          <a:xfrm rot="19141637">
            <a:off x="2287895" y="3227925"/>
            <a:ext cx="1174163" cy="652536"/>
          </a:xfrm>
          <a:prstGeom prst="rect">
            <a:avLst/>
          </a:prstGeom>
          <a:ln>
            <a:noFill/>
          </a:ln>
          <a:effectLst>
            <a:softEdge rad="112500"/>
          </a:effectLst>
        </p:spPr>
      </p:pic>
      <p:pic>
        <p:nvPicPr>
          <p:cNvPr id="7174" name="Picture 6" descr="C:\Users\Ptr. Daniel White\Desktop\Bible pictures\backgrounds\earth and space\earth.jpg"/>
          <p:cNvPicPr>
            <a:picLocks noChangeAspect="1" noChangeArrowheads="1"/>
          </p:cNvPicPr>
          <p:nvPr/>
        </p:nvPicPr>
        <p:blipFill>
          <a:blip r:embed="rId5" cstate="print"/>
          <a:srcRect l="12142" t="-677"/>
          <a:stretch>
            <a:fillRect/>
          </a:stretch>
        </p:blipFill>
        <p:spPr bwMode="auto">
          <a:xfrm>
            <a:off x="5715000" y="4267200"/>
            <a:ext cx="3429000" cy="2590800"/>
          </a:xfrm>
          <a:prstGeom prst="rect">
            <a:avLst/>
          </a:prstGeom>
          <a:ln>
            <a:noFill/>
          </a:ln>
          <a:effectLst>
            <a:softEdge rad="112500"/>
          </a:effectLst>
        </p:spPr>
      </p:pic>
      <p:pic>
        <p:nvPicPr>
          <p:cNvPr id="7175" name="Picture 7" descr="C:\Users\Ptr. Daniel White\Desktop\Bible pictures\backgrounds\earth and space\nebula.jpg"/>
          <p:cNvPicPr>
            <a:picLocks noChangeAspect="1" noChangeArrowheads="1"/>
          </p:cNvPicPr>
          <p:nvPr/>
        </p:nvPicPr>
        <p:blipFill>
          <a:blip r:embed="rId6" cstate="print"/>
          <a:srcRect/>
          <a:stretch>
            <a:fillRect/>
          </a:stretch>
        </p:blipFill>
        <p:spPr bwMode="auto">
          <a:xfrm>
            <a:off x="0" y="0"/>
            <a:ext cx="3505200" cy="2628900"/>
          </a:xfrm>
          <a:prstGeom prst="rect">
            <a:avLst/>
          </a:prstGeom>
          <a:ln>
            <a:noFill/>
          </a:ln>
          <a:effectLst>
            <a:softEdge rad="112500"/>
          </a:effectLst>
        </p:spPr>
      </p:pic>
      <p:pic>
        <p:nvPicPr>
          <p:cNvPr id="7176" name="Picture 8" descr="C:\Users\Ptr. Daniel White\Desktop\Bible pictures\backgrounds\Ocean, lakes, rivers\102_4730.JPG"/>
          <p:cNvPicPr>
            <a:picLocks noChangeAspect="1" noChangeArrowheads="1"/>
          </p:cNvPicPr>
          <p:nvPr/>
        </p:nvPicPr>
        <p:blipFill>
          <a:blip r:embed="rId7" cstate="print"/>
          <a:srcRect/>
          <a:stretch>
            <a:fillRect/>
          </a:stretch>
        </p:blipFill>
        <p:spPr bwMode="auto">
          <a:xfrm>
            <a:off x="0" y="4343400"/>
            <a:ext cx="3276600" cy="2514600"/>
          </a:xfrm>
          <a:prstGeom prst="rect">
            <a:avLst/>
          </a:prstGeom>
          <a:ln>
            <a:noFill/>
          </a:ln>
          <a:effectLst>
            <a:softEdge rad="112500"/>
          </a:effectLst>
        </p:spPr>
      </p:pic>
      <p:pic>
        <p:nvPicPr>
          <p:cNvPr id="7173" name="Picture 5" descr="C:\Users\Ptr. Daniel White\Desktop\Bible pictures\backgrounds\Ocean, lakes, rivers\1024-Landscapes-A013.jpg"/>
          <p:cNvPicPr>
            <a:picLocks noChangeAspect="1" noChangeArrowheads="1"/>
          </p:cNvPicPr>
          <p:nvPr/>
        </p:nvPicPr>
        <p:blipFill>
          <a:blip r:embed="rId8" cstate="print"/>
          <a:srcRect/>
          <a:stretch>
            <a:fillRect/>
          </a:stretch>
        </p:blipFill>
        <p:spPr bwMode="auto">
          <a:xfrm>
            <a:off x="0" y="4343400"/>
            <a:ext cx="3352801" cy="2514600"/>
          </a:xfrm>
          <a:prstGeom prst="rect">
            <a:avLst/>
          </a:prstGeom>
          <a:ln>
            <a:noFill/>
          </a:ln>
          <a:effectLst>
            <a:softEdge rad="112500"/>
          </a:effectLst>
        </p:spPr>
      </p:pic>
      <p:pic>
        <p:nvPicPr>
          <p:cNvPr id="3" name="Picture 2" descr="C:\Users\Ptr. Daniel White\Desktop\Bible pictures\trum\GOSPEL-ANGEL-.jpg"/>
          <p:cNvPicPr>
            <a:picLocks noChangeAspect="1" noChangeArrowheads="1"/>
          </p:cNvPicPr>
          <p:nvPr/>
        </p:nvPicPr>
        <p:blipFill>
          <a:blip r:embed="rId4" cstate="print">
            <a:lum bright="-10000"/>
          </a:blip>
          <a:srcRect/>
          <a:stretch>
            <a:fillRect/>
          </a:stretch>
        </p:blipFill>
        <p:spPr bwMode="auto">
          <a:xfrm rot="19141637">
            <a:off x="2100715" y="1788690"/>
            <a:ext cx="4673600" cy="3505200"/>
          </a:xfrm>
          <a:prstGeom prst="ellipse">
            <a:avLst/>
          </a:prstGeom>
          <a:ln>
            <a:noFill/>
          </a:ln>
          <a:effectLst>
            <a:softEdge rad="112500"/>
          </a:effectLst>
        </p:spPr>
      </p:pic>
      <p:sp>
        <p:nvSpPr>
          <p:cNvPr id="2" name="Rectangle 1"/>
          <p:cNvSpPr/>
          <p:nvPr/>
        </p:nvSpPr>
        <p:spPr>
          <a:xfrm>
            <a:off x="76200" y="3105835"/>
            <a:ext cx="8915400" cy="1200329"/>
          </a:xfrm>
          <a:prstGeom prst="rect">
            <a:avLst/>
          </a:prstGeom>
        </p:spPr>
        <p:txBody>
          <a:bodyPr wrap="square">
            <a:spAutoFit/>
          </a:bodyPr>
          <a:lstStyle/>
          <a:p>
            <a:pPr algn="ctr"/>
            <a:r>
              <a:rPr lang="en-US" sz="3600" i="1" dirty="0" smtClean="0">
                <a:effectLst>
                  <a:glow rad="101600">
                    <a:schemeClr val="bg1">
                      <a:alpha val="60000"/>
                    </a:schemeClr>
                  </a:glow>
                </a:effectLst>
              </a:rPr>
              <a:t>“Worship </a:t>
            </a:r>
            <a:r>
              <a:rPr lang="en-US" sz="3600" i="1" dirty="0">
                <a:effectLst>
                  <a:glow rad="101600">
                    <a:schemeClr val="bg1">
                      <a:alpha val="60000"/>
                    </a:schemeClr>
                  </a:glow>
                </a:effectLst>
              </a:rPr>
              <a:t>him that made heaven, and earth, and the sea, and the fountains of </a:t>
            </a:r>
            <a:r>
              <a:rPr lang="en-US" sz="3600" i="1" dirty="0" smtClean="0">
                <a:effectLst>
                  <a:glow rad="101600">
                    <a:schemeClr val="bg1">
                      <a:alpha val="60000"/>
                    </a:schemeClr>
                  </a:glow>
                </a:effectLst>
              </a:rPr>
              <a:t>waters.”</a:t>
            </a:r>
            <a:endParaRPr lang="en-US" sz="3600" dirty="0"/>
          </a:p>
        </p:txBody>
      </p:sp>
    </p:spTree>
    <p:extLst>
      <p:ext uri="{BB962C8B-B14F-4D97-AF65-F5344CB8AC3E}">
        <p14:creationId xmlns:p14="http://schemas.microsoft.com/office/powerpoint/2010/main" val="371969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175"/>
                                        </p:tgtEl>
                                        <p:attrNameLst>
                                          <p:attrName>style.visibility</p:attrName>
                                        </p:attrNameLst>
                                      </p:cBhvr>
                                      <p:to>
                                        <p:strVal val="visible"/>
                                      </p:to>
                                    </p:set>
                                    <p:anim to="" calcmode="lin" valueType="num">
                                      <p:cBhvr>
                                        <p:cTn id="12" dur="1" fill="hold"/>
                                        <p:tgtEl>
                                          <p:spTgt spid="717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 to="" calcmode="lin" valueType="num">
                                      <p:cBhvr>
                                        <p:cTn id="17" dur="1" fill="hold"/>
                                        <p:tgtEl>
                                          <p:spTgt spid="717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 to="" calcmode="lin" valueType="num">
                                      <p:cBhvr>
                                        <p:cTn id="22" dur="1" fill="hold"/>
                                        <p:tgtEl>
                                          <p:spTgt spid="717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173"/>
                                        </p:tgtEl>
                                        <p:attrNameLst>
                                          <p:attrName>style.visibility</p:attrName>
                                        </p:attrNameLst>
                                      </p:cBhvr>
                                      <p:to>
                                        <p:strVal val="visible"/>
                                      </p:to>
                                    </p:set>
                                    <p:anim to="" calcmode="lin" valueType="num">
                                      <p:cBhvr>
                                        <p:cTn id="27" dur="1" fill="hold"/>
                                        <p:tgtEl>
                                          <p:spTgt spid="71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1.bp.blogspot.com/-PmLlwxK3IMI/T4T4uoQnTQI/AAAAAAAAAA0/_sE8h-Fe49M/s1600/CreatingAdam.jpg"/>
          <p:cNvPicPr>
            <a:picLocks noChangeAspect="1" noChangeArrowheads="1"/>
          </p:cNvPicPr>
          <p:nvPr/>
        </p:nvPicPr>
        <p:blipFill>
          <a:blip r:embed="rId2" cstate="print"/>
          <a:srcRect/>
          <a:stretch>
            <a:fillRect/>
          </a:stretch>
        </p:blipFill>
        <p:spPr bwMode="auto">
          <a:xfrm>
            <a:off x="0" y="152400"/>
            <a:ext cx="9248703" cy="6858000"/>
          </a:xfrm>
          <a:prstGeom prst="rect">
            <a:avLst/>
          </a:prstGeom>
          <a:ln>
            <a:noFill/>
          </a:ln>
          <a:effectLst>
            <a:softEdge rad="112500"/>
          </a:effectLst>
        </p:spPr>
      </p:pic>
      <p:sp>
        <p:nvSpPr>
          <p:cNvPr id="3" name="Title 2"/>
          <p:cNvSpPr>
            <a:spLocks noGrp="1"/>
          </p:cNvSpPr>
          <p:nvPr>
            <p:ph type="title"/>
          </p:nvPr>
        </p:nvSpPr>
        <p:spPr>
          <a:xfrm>
            <a:off x="685800" y="990600"/>
            <a:ext cx="8229600" cy="1143000"/>
          </a:xfrm>
        </p:spPr>
        <p:txBody>
          <a:bodyPr>
            <a:normAutofit/>
          </a:bodyPr>
          <a:lstStyle/>
          <a:p>
            <a:r>
              <a:rPr lang="en-US" sz="5400" i="1" dirty="0" smtClean="0">
                <a:effectLst>
                  <a:glow rad="101600">
                    <a:schemeClr val="bg1">
                      <a:alpha val="60000"/>
                    </a:schemeClr>
                  </a:glow>
                </a:effectLst>
              </a:rPr>
              <a:t>Worship Him</a:t>
            </a:r>
            <a:endParaRPr lang="en-US" sz="5400" i="1" dirty="0">
              <a:effectLst>
                <a:glow rad="101600">
                  <a:schemeClr val="bg1">
                    <a:alpha val="60000"/>
                  </a:schemeClr>
                </a:glow>
              </a:effectLst>
            </a:endParaRPr>
          </a:p>
        </p:txBody>
      </p:sp>
      <p:sp>
        <p:nvSpPr>
          <p:cNvPr id="4" name="Rectangle 3"/>
          <p:cNvSpPr/>
          <p:nvPr/>
        </p:nvSpPr>
        <p:spPr>
          <a:xfrm>
            <a:off x="464127" y="3048000"/>
            <a:ext cx="8686800" cy="2308324"/>
          </a:xfrm>
          <a:prstGeom prst="rect">
            <a:avLst/>
          </a:prstGeom>
        </p:spPr>
        <p:txBody>
          <a:bodyPr wrap="square">
            <a:spAutoFit/>
          </a:bodyPr>
          <a:lstStyle/>
          <a:p>
            <a:pPr algn="ctr"/>
            <a:r>
              <a:rPr lang="en-US" sz="3600" i="1" dirty="0">
                <a:effectLst>
                  <a:glow rad="101600">
                    <a:schemeClr val="bg1">
                      <a:alpha val="60000"/>
                    </a:schemeClr>
                  </a:glow>
                </a:effectLst>
              </a:rPr>
              <a:t> </a:t>
            </a:r>
            <a:r>
              <a:rPr lang="en-US" sz="3600" i="1" dirty="0" smtClean="0">
                <a:effectLst>
                  <a:glow rad="101600">
                    <a:schemeClr val="bg1">
                      <a:alpha val="60000"/>
                    </a:schemeClr>
                  </a:glow>
                </a:effectLst>
              </a:rPr>
              <a:t>“Thou </a:t>
            </a:r>
            <a:r>
              <a:rPr lang="en-US" sz="3600" i="1" dirty="0">
                <a:effectLst>
                  <a:glow rad="101600">
                    <a:schemeClr val="bg1">
                      <a:alpha val="60000"/>
                    </a:schemeClr>
                  </a:glow>
                </a:effectLst>
              </a:rPr>
              <a:t>art worthy, O Lord, to receive glory and </a:t>
            </a:r>
            <a:r>
              <a:rPr lang="en-US" sz="3600" i="1" dirty="0" err="1">
                <a:effectLst>
                  <a:glow rad="101600">
                    <a:schemeClr val="bg1">
                      <a:alpha val="60000"/>
                    </a:schemeClr>
                  </a:glow>
                </a:effectLst>
              </a:rPr>
              <a:t>honour</a:t>
            </a:r>
            <a:r>
              <a:rPr lang="en-US" sz="3600" i="1" dirty="0">
                <a:effectLst>
                  <a:glow rad="101600">
                    <a:schemeClr val="bg1">
                      <a:alpha val="60000"/>
                    </a:schemeClr>
                  </a:glow>
                </a:effectLst>
              </a:rPr>
              <a:t> and power: for thou hast created all things, and for thy pleasure they are and were created</a:t>
            </a:r>
            <a:r>
              <a:rPr lang="en-US" sz="3600" i="1" dirty="0" smtClean="0">
                <a:effectLst>
                  <a:glow rad="101600">
                    <a:schemeClr val="bg1">
                      <a:alpha val="60000"/>
                    </a:schemeClr>
                  </a:glow>
                </a:effectLst>
              </a:rPr>
              <a:t>.”</a:t>
            </a:r>
            <a:r>
              <a:rPr lang="en-US" sz="3600" i="1" dirty="0">
                <a:effectLst>
                  <a:glow rad="101600">
                    <a:schemeClr val="bg1">
                      <a:alpha val="60000"/>
                    </a:schemeClr>
                  </a:glow>
                </a:effectLst>
              </a:rPr>
              <a:t> </a:t>
            </a:r>
            <a:r>
              <a:rPr lang="en-US" sz="3600" i="1" dirty="0" smtClean="0">
                <a:effectLst>
                  <a:glow rad="101600">
                    <a:schemeClr val="bg1">
                      <a:alpha val="60000"/>
                    </a:schemeClr>
                  </a:glow>
                </a:effectLst>
              </a:rPr>
              <a:t>(Rev. 4:11)</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44060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files.abovetopsecret.com/images/member/41da75043ee3.jpg"/>
          <p:cNvPicPr>
            <a:picLocks noChangeAspect="1" noChangeArrowheads="1"/>
          </p:cNvPicPr>
          <p:nvPr/>
        </p:nvPicPr>
        <p:blipFill>
          <a:blip r:embed="rId3" cstate="print"/>
          <a:srcRect/>
          <a:stretch>
            <a:fillRect/>
          </a:stretch>
        </p:blipFill>
        <p:spPr bwMode="auto">
          <a:xfrm>
            <a:off x="0" y="1912620"/>
            <a:ext cx="9144000" cy="4800601"/>
          </a:xfrm>
          <a:prstGeom prst="rect">
            <a:avLst/>
          </a:prstGeom>
          <a:noFill/>
        </p:spPr>
      </p:pic>
      <p:pic>
        <p:nvPicPr>
          <p:cNvPr id="9218" name="Picture 2" descr="C:\Users\Ptr. Daniel White\Desktop\Bible pictures\angels\Angels\Angel fly w sword BBL85-97.gif"/>
          <p:cNvPicPr>
            <a:picLocks noChangeAspect="1" noChangeArrowheads="1"/>
          </p:cNvPicPr>
          <p:nvPr/>
        </p:nvPicPr>
        <p:blipFill>
          <a:blip r:embed="rId4" cstate="print"/>
          <a:srcRect l="30833" t="26667" r="24167" b="21111"/>
          <a:stretch>
            <a:fillRect/>
          </a:stretch>
        </p:blipFill>
        <p:spPr bwMode="auto">
          <a:xfrm rot="20410496">
            <a:off x="317839" y="-95216"/>
            <a:ext cx="3577521" cy="3113768"/>
          </a:xfrm>
          <a:prstGeom prst="rect">
            <a:avLst/>
          </a:prstGeom>
          <a:noFill/>
        </p:spPr>
      </p:pic>
      <p:sp>
        <p:nvSpPr>
          <p:cNvPr id="5" name="Title 4"/>
          <p:cNvSpPr>
            <a:spLocks noGrp="1"/>
          </p:cNvSpPr>
          <p:nvPr>
            <p:ph type="title"/>
          </p:nvPr>
        </p:nvSpPr>
        <p:spPr>
          <a:xfrm>
            <a:off x="4114800" y="152400"/>
            <a:ext cx="4572000" cy="4648200"/>
          </a:xfrm>
        </p:spPr>
        <p:txBody>
          <a:bodyPr>
            <a:noAutofit/>
          </a:bodyPr>
          <a:lstStyle/>
          <a:p>
            <a:r>
              <a:rPr lang="en-US" i="1" dirty="0" smtClean="0"/>
              <a:t>“And there followed another angel, saying, Babylon is fallen, is fallen, that great city.”</a:t>
            </a:r>
            <a:endParaRPr lang="en-US" i="1" dirty="0"/>
          </a:p>
        </p:txBody>
      </p:sp>
    </p:spTree>
    <p:extLst>
      <p:ext uri="{BB962C8B-B14F-4D97-AF65-F5344CB8AC3E}">
        <p14:creationId xmlns:p14="http://schemas.microsoft.com/office/powerpoint/2010/main" val="1972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2057400"/>
          </a:xfrm>
        </p:spPr>
        <p:txBody>
          <a:bodyPr>
            <a:normAutofit fontScale="90000"/>
          </a:bodyPr>
          <a:lstStyle/>
          <a:p>
            <a:r>
              <a:rPr lang="en-US" i="1" dirty="0" smtClean="0"/>
              <a:t>“…because she made all nations drink of the wine of the wrath of her fornication.”</a:t>
            </a:r>
            <a:endParaRPr lang="en-US" dirty="0"/>
          </a:p>
        </p:txBody>
      </p:sp>
      <p:pic>
        <p:nvPicPr>
          <p:cNvPr id="185346" name="Picture 2" descr="http://explorethebible.com/site/wp-content/uploads/2011/12/small101328479.jpg"/>
          <p:cNvPicPr>
            <a:picLocks noChangeAspect="1" noChangeArrowheads="1"/>
          </p:cNvPicPr>
          <p:nvPr/>
        </p:nvPicPr>
        <p:blipFill>
          <a:blip r:embed="rId2" cstate="print"/>
          <a:srcRect/>
          <a:stretch>
            <a:fillRect/>
          </a:stretch>
        </p:blipFill>
        <p:spPr bwMode="auto">
          <a:xfrm>
            <a:off x="1371600" y="2590800"/>
            <a:ext cx="6248400" cy="4170250"/>
          </a:xfrm>
          <a:prstGeom prst="rect">
            <a:avLst/>
          </a:prstGeom>
          <a:noFill/>
        </p:spPr>
      </p:pic>
      <p:pic>
        <p:nvPicPr>
          <p:cNvPr id="185348" name="Picture 4" descr="http://www.mcneillifestories.com/wp-content/uploads/2013/09/pope-benedict11.jpg"/>
          <p:cNvPicPr>
            <a:picLocks noChangeAspect="1" noChangeArrowheads="1"/>
          </p:cNvPicPr>
          <p:nvPr/>
        </p:nvPicPr>
        <p:blipFill>
          <a:blip r:embed="rId3" cstate="print"/>
          <a:srcRect t="709" r="8889"/>
          <a:stretch>
            <a:fillRect/>
          </a:stretch>
        </p:blipFill>
        <p:spPr bwMode="auto">
          <a:xfrm>
            <a:off x="1371600" y="2590800"/>
            <a:ext cx="6248400" cy="4267200"/>
          </a:xfrm>
          <a:prstGeom prst="rect">
            <a:avLst/>
          </a:prstGeom>
          <a:noFill/>
        </p:spPr>
      </p:pic>
      <p:pic>
        <p:nvPicPr>
          <p:cNvPr id="5" name="Picture 2" descr="C:\Users\Ptr. Daniel White\Desktop\Babylon upon the beast.jpg"/>
          <p:cNvPicPr>
            <a:picLocks noChangeAspect="1" noChangeArrowheads="1"/>
          </p:cNvPicPr>
          <p:nvPr/>
        </p:nvPicPr>
        <p:blipFill>
          <a:blip r:embed="rId4" cstate="print"/>
          <a:srcRect l="36226" t="-163" r="30445" b="70758"/>
          <a:stretch>
            <a:fillRect/>
          </a:stretch>
        </p:blipFill>
        <p:spPr bwMode="auto">
          <a:xfrm>
            <a:off x="5207958" y="1981200"/>
            <a:ext cx="4047554" cy="3131127"/>
          </a:xfrm>
          <a:prstGeom prst="ellipse">
            <a:avLst/>
          </a:prstGeom>
          <a:ln>
            <a:noFill/>
          </a:ln>
          <a:effectLst>
            <a:softEdge rad="112500"/>
          </a:effectLst>
        </p:spPr>
      </p:pic>
    </p:spTree>
    <p:extLst>
      <p:ext uri="{BB962C8B-B14F-4D97-AF65-F5344CB8AC3E}">
        <p14:creationId xmlns:p14="http://schemas.microsoft.com/office/powerpoint/2010/main" val="236850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85348"/>
                                        </p:tgtEl>
                                      </p:cBhvr>
                                    </p:animEffect>
                                    <p:set>
                                      <p:cBhvr>
                                        <p:cTn id="7" dur="1" fill="hold">
                                          <p:stCondLst>
                                            <p:cond delay="2999"/>
                                          </p:stCondLst>
                                        </p:cTn>
                                        <p:tgtEl>
                                          <p:spTgt spid="18534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9144000" cy="3886200"/>
          </a:xfrm>
        </p:spPr>
        <p:txBody>
          <a:bodyPr>
            <a:noAutofit/>
          </a:bodyPr>
          <a:lstStyle/>
          <a:p>
            <a:r>
              <a:rPr lang="en-US" sz="8000" i="1" dirty="0" smtClean="0">
                <a:effectLst>
                  <a:glow rad="101600">
                    <a:srgbClr val="FF0000">
                      <a:alpha val="60000"/>
                    </a:srgbClr>
                  </a:glow>
                </a:effectLst>
              </a:rPr>
              <a:t>Babylon Identified</a:t>
            </a:r>
            <a:br>
              <a:rPr lang="en-US" sz="8000" i="1" dirty="0" smtClean="0">
                <a:effectLst>
                  <a:glow rad="101600">
                    <a:srgbClr val="FF0000">
                      <a:alpha val="60000"/>
                    </a:srgbClr>
                  </a:glow>
                </a:effectLst>
              </a:rPr>
            </a:br>
            <a:r>
              <a:rPr lang="en-US" sz="7200" i="1" dirty="0" smtClean="0">
                <a:effectLst>
                  <a:glow rad="101600">
                    <a:srgbClr val="FF0000">
                      <a:alpha val="60000"/>
                    </a:srgbClr>
                  </a:glow>
                </a:effectLst>
              </a:rPr>
              <a:t>(Revelation 17:1-18)</a:t>
            </a:r>
            <a:endParaRPr lang="en-US" sz="7200" i="1" dirty="0">
              <a:effectLst>
                <a:glow rad="101600">
                  <a:srgbClr val="FF0000">
                    <a:alpha val="60000"/>
                  </a:srgbClr>
                </a:glow>
              </a:effectLst>
            </a:endParaRPr>
          </a:p>
        </p:txBody>
      </p:sp>
    </p:spTree>
    <p:extLst>
      <p:ext uri="{BB962C8B-B14F-4D97-AF65-F5344CB8AC3E}">
        <p14:creationId xmlns:p14="http://schemas.microsoft.com/office/powerpoint/2010/main" val="301815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C:\Users\Ptr. Daniel White\Desktop\babyl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5800" y="2895600"/>
            <a:ext cx="7772400" cy="704850"/>
          </a:xfrm>
        </p:spPr>
        <p:txBody>
          <a:bodyPr>
            <a:noAutofit/>
          </a:bodyPr>
          <a:lstStyle/>
          <a:p>
            <a:r>
              <a:rPr lang="en-US" sz="6600" b="1" dirty="0" smtClean="0">
                <a:solidFill>
                  <a:schemeClr val="bg1"/>
                </a:solidFill>
                <a:effectLst>
                  <a:glow rad="101600">
                    <a:schemeClr val="tx1">
                      <a:alpha val="60000"/>
                    </a:schemeClr>
                  </a:glow>
                </a:effectLst>
                <a:latin typeface="Pare" pitchFamily="2" charset="0"/>
              </a:rPr>
              <a:t>“Mystery, Babylon </a:t>
            </a:r>
            <a:br>
              <a:rPr lang="en-US" sz="6600" b="1" dirty="0" smtClean="0">
                <a:solidFill>
                  <a:schemeClr val="bg1"/>
                </a:solidFill>
                <a:effectLst>
                  <a:glow rad="101600">
                    <a:schemeClr val="tx1">
                      <a:alpha val="60000"/>
                    </a:schemeClr>
                  </a:glow>
                </a:effectLst>
                <a:latin typeface="Pare" pitchFamily="2" charset="0"/>
              </a:rPr>
            </a:br>
            <a:r>
              <a:rPr lang="en-US" sz="6600" b="1" dirty="0" smtClean="0">
                <a:solidFill>
                  <a:schemeClr val="bg1"/>
                </a:solidFill>
                <a:effectLst>
                  <a:glow rad="101600">
                    <a:schemeClr val="tx1">
                      <a:alpha val="60000"/>
                    </a:schemeClr>
                  </a:glow>
                </a:effectLst>
                <a:latin typeface="Pare" pitchFamily="2" charset="0"/>
              </a:rPr>
              <a:t>the Great, The Mother of Harlots and Abominations of the Earth.”</a:t>
            </a:r>
            <a:endParaRPr lang="en-US" sz="6600" b="1" dirty="0">
              <a:solidFill>
                <a:schemeClr val="bg1"/>
              </a:solidFill>
              <a:effectLst>
                <a:glow rad="101600">
                  <a:schemeClr val="tx1">
                    <a:alpha val="60000"/>
                  </a:schemeClr>
                </a:glow>
              </a:effectLst>
              <a:latin typeface="Pare" pitchFamily="2" charset="0"/>
            </a:endParaRPr>
          </a:p>
        </p:txBody>
      </p:sp>
    </p:spTree>
    <p:extLst>
      <p:ext uri="{BB962C8B-B14F-4D97-AF65-F5344CB8AC3E}">
        <p14:creationId xmlns:p14="http://schemas.microsoft.com/office/powerpoint/2010/main" val="83898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676400"/>
            <a:ext cx="67056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14:1-20</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harvest of the earth and the wrath and mercy of God”</a:t>
            </a:r>
          </a:p>
        </p:txBody>
      </p:sp>
    </p:spTree>
    <p:extLst>
      <p:ext uri="{BB962C8B-B14F-4D97-AF65-F5344CB8AC3E}">
        <p14:creationId xmlns:p14="http://schemas.microsoft.com/office/powerpoint/2010/main" val="416411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 y="-152400"/>
            <a:ext cx="96012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 name="Picture 2" descr="C:\Users\Ptr. Daniel White\Pictures\Prophecy pictures\Nimrod\z158541693.jpg"/>
          <p:cNvPicPr>
            <a:picLocks noChangeAspect="1" noChangeArrowheads="1"/>
          </p:cNvPicPr>
          <p:nvPr/>
        </p:nvPicPr>
        <p:blipFill>
          <a:blip r:embed="rId3" cstate="print"/>
          <a:srcRect/>
          <a:stretch>
            <a:fillRect/>
          </a:stretch>
        </p:blipFill>
        <p:spPr bwMode="auto">
          <a:xfrm>
            <a:off x="152400" y="-140239"/>
            <a:ext cx="5283505" cy="6998239"/>
          </a:xfrm>
          <a:prstGeom prst="rect">
            <a:avLst/>
          </a:prstGeom>
          <a:ln>
            <a:noFill/>
          </a:ln>
          <a:effectLst>
            <a:outerShdw blurRad="292100" dist="139700" dir="2700000" algn="tl" rotWithShape="0">
              <a:srgbClr val="333333">
                <a:alpha val="65000"/>
              </a:srgbClr>
            </a:outerShdw>
          </a:effectLst>
        </p:spPr>
      </p:pic>
      <p:pic>
        <p:nvPicPr>
          <p:cNvPr id="2050" name="Picture 2" descr="C:\Users\Ptr. Daniel White\Desktop\Bible pictures\fales teachers, churches, idols, temples\tower of bab\Nimrod\queen_of_hell-4.jpg"/>
          <p:cNvPicPr>
            <a:picLocks noChangeAspect="1" noChangeArrowheads="1"/>
          </p:cNvPicPr>
          <p:nvPr/>
        </p:nvPicPr>
        <p:blipFill>
          <a:blip r:embed="rId4" cstate="print"/>
          <a:srcRect/>
          <a:stretch>
            <a:fillRect/>
          </a:stretch>
        </p:blipFill>
        <p:spPr bwMode="auto">
          <a:xfrm>
            <a:off x="381000" y="381000"/>
            <a:ext cx="4653818" cy="4648200"/>
          </a:xfrm>
          <a:prstGeom prst="ellipse">
            <a:avLst/>
          </a:prstGeom>
          <a:ln>
            <a:noFill/>
          </a:ln>
          <a:effectLst>
            <a:softEdge rad="112500"/>
          </a:effectLst>
        </p:spPr>
      </p:pic>
      <p:sp>
        <p:nvSpPr>
          <p:cNvPr id="6" name="Title 5"/>
          <p:cNvSpPr>
            <a:spLocks noGrp="1"/>
          </p:cNvSpPr>
          <p:nvPr>
            <p:ph type="title"/>
          </p:nvPr>
        </p:nvSpPr>
        <p:spPr>
          <a:xfrm>
            <a:off x="5410200" y="-381000"/>
            <a:ext cx="3733800" cy="7239000"/>
          </a:xfrm>
        </p:spPr>
        <p:txBody>
          <a:bodyPr>
            <a:normAutofit/>
          </a:bodyPr>
          <a:lstStyle/>
          <a:p>
            <a:r>
              <a:rPr lang="en-US" sz="7200" b="1" i="1" dirty="0" smtClean="0">
                <a:solidFill>
                  <a:srgbClr val="FFFF00"/>
                </a:solidFill>
              </a:rPr>
              <a:t>Nimrod</a:t>
            </a:r>
            <a:r>
              <a:rPr lang="en-US" sz="7200" dirty="0" smtClean="0"/>
              <a:t> </a:t>
            </a:r>
            <a:r>
              <a:rPr lang="en-US" sz="6000" dirty="0" smtClean="0"/>
              <a:t> </a:t>
            </a:r>
            <a:br>
              <a:rPr lang="en-US" sz="6000" dirty="0" smtClean="0"/>
            </a:br>
            <a:r>
              <a:rPr lang="en-US" sz="6000" dirty="0" smtClean="0"/>
              <a:t>Rebellion against God</a:t>
            </a:r>
            <a:br>
              <a:rPr lang="en-US" sz="6000" dirty="0" smtClean="0"/>
            </a:br>
            <a:r>
              <a:rPr lang="en-US" sz="6000" dirty="0" smtClean="0"/>
              <a:t>To Revolt against God</a:t>
            </a:r>
            <a:endParaRPr lang="en-US" sz="6000" dirty="0"/>
          </a:p>
        </p:txBody>
      </p:sp>
    </p:spTree>
    <p:extLst>
      <p:ext uri="{BB962C8B-B14F-4D97-AF65-F5344CB8AC3E}">
        <p14:creationId xmlns:p14="http://schemas.microsoft.com/office/powerpoint/2010/main" val="425489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Prophecy pictures\Revelation 1\2009-01 (Jan)\scan0001.jpg"/>
          <p:cNvPicPr>
            <a:picLocks noChangeAspect="1" noChangeArrowheads="1"/>
          </p:cNvPicPr>
          <p:nvPr/>
        </p:nvPicPr>
        <p:blipFill>
          <a:blip r:embed="rId3" cstate="print">
            <a:duotone>
              <a:prstClr val="black"/>
              <a:schemeClr val="accent4">
                <a:tint val="45000"/>
                <a:satMod val="400000"/>
              </a:schemeClr>
            </a:duotone>
          </a:blip>
          <a:srcRect l="2639" t="1250" r="2344" b="3750"/>
          <a:stretch>
            <a:fillRect/>
          </a:stretch>
        </p:blipFill>
        <p:spPr bwMode="auto">
          <a:xfrm>
            <a:off x="0" y="0"/>
            <a:ext cx="9144000" cy="6858000"/>
          </a:xfrm>
          <a:prstGeom prst="rect">
            <a:avLst/>
          </a:prstGeom>
          <a:noFill/>
        </p:spPr>
      </p:pic>
      <p:pic>
        <p:nvPicPr>
          <p:cNvPr id="1027" name="Picture 3" descr="C:\Users\Ptr. Daniel White\Desktop\Prophecy pictures\Revelation 1\Babylonian religion.jpg"/>
          <p:cNvPicPr>
            <a:picLocks noChangeAspect="1" noChangeArrowheads="1"/>
          </p:cNvPicPr>
          <p:nvPr/>
        </p:nvPicPr>
        <p:blipFill>
          <a:blip r:embed="rId4" cstate="print"/>
          <a:srcRect/>
          <a:stretch>
            <a:fillRect/>
          </a:stretch>
        </p:blipFill>
        <p:spPr bwMode="auto">
          <a:xfrm>
            <a:off x="2438400" y="1676400"/>
            <a:ext cx="4114800" cy="3810000"/>
          </a:xfrm>
          <a:prstGeom prst="ellipse">
            <a:avLst/>
          </a:prstGeom>
          <a:ln>
            <a:noFill/>
          </a:ln>
          <a:effectLst>
            <a:softEdge rad="112500"/>
          </a:effectLst>
        </p:spPr>
      </p:pic>
    </p:spTree>
    <p:extLst>
      <p:ext uri="{BB962C8B-B14F-4D97-AF65-F5344CB8AC3E}">
        <p14:creationId xmlns:p14="http://schemas.microsoft.com/office/powerpoint/2010/main" val="214022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Babylonian religion.jpg"/>
          <p:cNvPicPr>
            <a:picLocks noChangeAspect="1" noChangeArrowheads="1"/>
          </p:cNvPicPr>
          <p:nvPr/>
        </p:nvPicPr>
        <p:blipFill>
          <a:blip r:embed="rId3" cstate="print"/>
          <a:srcRect/>
          <a:stretch>
            <a:fillRect/>
          </a:stretch>
        </p:blipFill>
        <p:spPr bwMode="auto">
          <a:xfrm>
            <a:off x="-990600" y="-820738"/>
            <a:ext cx="10517188" cy="7773988"/>
          </a:xfrm>
          <a:prstGeom prst="rect">
            <a:avLst/>
          </a:prstGeom>
          <a:noFill/>
        </p:spPr>
      </p:pic>
    </p:spTree>
    <p:extLst>
      <p:ext uri="{BB962C8B-B14F-4D97-AF65-F5344CB8AC3E}">
        <p14:creationId xmlns:p14="http://schemas.microsoft.com/office/powerpoint/2010/main" val="279620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Ptr. Daniel White\Desktop\Bible pictures\Catholic\Catholicism\vatican18_02.jpg"/>
          <p:cNvPicPr>
            <a:picLocks noChangeAspect="1" noChangeArrowheads="1"/>
          </p:cNvPicPr>
          <p:nvPr/>
        </p:nvPicPr>
        <p:blipFill>
          <a:blip r:embed="rId3" cstate="print">
            <a:lum bright="-10000" contrast="20000"/>
          </a:blip>
          <a:srcRect/>
          <a:stretch>
            <a:fillRect/>
          </a:stretch>
        </p:blipFill>
        <p:spPr bwMode="auto">
          <a:xfrm>
            <a:off x="0" y="9144"/>
            <a:ext cx="9144000" cy="6848856"/>
          </a:xfrm>
          <a:prstGeom prst="rect">
            <a:avLst/>
          </a:prstGeom>
          <a:noFill/>
        </p:spPr>
      </p:pic>
      <p:pic>
        <p:nvPicPr>
          <p:cNvPr id="24578" name="Picture 2" descr="C:\Users\Ptr. Daniel White\Desktop\Vatican St. Peter Cathedral 5.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0" y="-1"/>
            <a:ext cx="9144000" cy="6858001"/>
          </a:xfrm>
          <a:prstGeom prst="rect">
            <a:avLst/>
          </a:prstGeom>
          <a:noFill/>
        </p:spPr>
      </p:pic>
      <p:pic>
        <p:nvPicPr>
          <p:cNvPr id="24580" name="Picture 4" descr="C:\Users\Ptr. Daniel White\Desktop\Tower of Babylon.jpg"/>
          <p:cNvPicPr>
            <a:picLocks noChangeAspect="1" noChangeArrowheads="1"/>
          </p:cNvPicPr>
          <p:nvPr/>
        </p:nvPicPr>
        <p:blipFill>
          <a:blip r:embed="rId5" cstate="print"/>
          <a:srcRect/>
          <a:stretch>
            <a:fillRect/>
          </a:stretch>
        </p:blipFill>
        <p:spPr bwMode="auto">
          <a:xfrm>
            <a:off x="2133600" y="0"/>
            <a:ext cx="4192731" cy="5157280"/>
          </a:xfrm>
          <a:prstGeom prst="ellipse">
            <a:avLst/>
          </a:prstGeom>
          <a:ln>
            <a:noFill/>
          </a:ln>
          <a:effectLst>
            <a:softEdge rad="112500"/>
          </a:effectLst>
        </p:spPr>
      </p:pic>
    </p:spTree>
    <p:extLst>
      <p:ext uri="{BB962C8B-B14F-4D97-AF65-F5344CB8AC3E}">
        <p14:creationId xmlns:p14="http://schemas.microsoft.com/office/powerpoint/2010/main" val="237919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fade">
                                      <p:cBhvr>
                                        <p:cTn id="12" dur="2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pic>
        <p:nvPicPr>
          <p:cNvPr id="3075" name="Picture 3" descr="C:\Users\Ptr. Daniel White\Pictures\Prophecy pictures\Catholic\vatican12.jpg"/>
          <p:cNvPicPr>
            <a:picLocks noChangeAspect="1" noChangeArrowheads="1"/>
          </p:cNvPicPr>
          <p:nvPr/>
        </p:nvPicPr>
        <p:blipFill>
          <a:blip r:embed="rId4" cstate="print"/>
          <a:srcRect/>
          <a:stretch>
            <a:fillRect/>
          </a:stretch>
        </p:blipFill>
        <p:spPr bwMode="auto">
          <a:xfrm>
            <a:off x="5793100" y="1"/>
            <a:ext cx="3350900" cy="2514600"/>
          </a:xfrm>
          <a:prstGeom prst="ellipse">
            <a:avLst/>
          </a:prstGeom>
          <a:ln>
            <a:noFill/>
          </a:ln>
          <a:effectLst>
            <a:softEdge rad="112500"/>
          </a:effectLst>
        </p:spPr>
      </p:pic>
      <p:sp>
        <p:nvSpPr>
          <p:cNvPr id="4" name="Title 3"/>
          <p:cNvSpPr>
            <a:spLocks noGrp="1"/>
          </p:cNvSpPr>
          <p:nvPr>
            <p:ph type="ctrTitle"/>
          </p:nvPr>
        </p:nvSpPr>
        <p:spPr>
          <a:xfrm>
            <a:off x="685800" y="1143000"/>
            <a:ext cx="7772400" cy="2971799"/>
          </a:xfrm>
        </p:spPr>
        <p:txBody>
          <a:bodyPr>
            <a:normAutofit fontScale="90000"/>
          </a:bodyPr>
          <a:lstStyle/>
          <a:p>
            <a:r>
              <a:rPr lang="en-US" i="1" dirty="0" smtClean="0">
                <a:effectLst>
                  <a:glow rad="101600">
                    <a:schemeClr val="bg1">
                      <a:alpha val="60000"/>
                    </a:schemeClr>
                  </a:glow>
                </a:effectLst>
              </a:rPr>
              <a:t>“And he said unto me, the waters which thou sawest, where the whore sitteth, and peoples, and multitudes, and nations and tongues.”</a:t>
            </a:r>
            <a:endParaRPr lang="en-US" i="1" dirty="0">
              <a:effectLst>
                <a:glow rad="101600">
                  <a:schemeClr val="bg1">
                    <a:alpha val="60000"/>
                  </a:schemeClr>
                </a:glow>
              </a:effectLst>
            </a:endParaRPr>
          </a:p>
        </p:txBody>
      </p:sp>
      <p:sp>
        <p:nvSpPr>
          <p:cNvPr id="5" name="Subtitle 4"/>
          <p:cNvSpPr>
            <a:spLocks noGrp="1"/>
          </p:cNvSpPr>
          <p:nvPr>
            <p:ph type="subTitle" idx="1"/>
          </p:nvPr>
        </p:nvSpPr>
        <p:spPr>
          <a:xfrm>
            <a:off x="1371600" y="4876800"/>
            <a:ext cx="6400800" cy="762000"/>
          </a:xfrm>
        </p:spPr>
        <p:txBody>
          <a:bodyPr>
            <a:noAutofit/>
          </a:bodyPr>
          <a:lstStyle/>
          <a:p>
            <a:r>
              <a:rPr lang="en-US" sz="4800" b="1" dirty="0" smtClean="0">
                <a:ln w="28575">
                  <a:solidFill>
                    <a:sysClr val="windowText" lastClr="000000"/>
                  </a:solidFill>
                </a:ln>
                <a:solidFill>
                  <a:schemeClr val="tx1"/>
                </a:solidFill>
                <a:effectLst>
                  <a:glow rad="228600">
                    <a:schemeClr val="accent6">
                      <a:satMod val="175000"/>
                      <a:alpha val="40000"/>
                    </a:schemeClr>
                  </a:glow>
                </a:effectLst>
              </a:rPr>
              <a:t>Catholic = Universal</a:t>
            </a:r>
            <a:endParaRPr lang="en-US" sz="4800" b="1" dirty="0">
              <a:ln w="28575">
                <a:solidFill>
                  <a:sysClr val="windowText" lastClr="000000"/>
                </a:solidFill>
              </a:ln>
              <a:solidFill>
                <a:schemeClr val="tx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63764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Catholic\Pope and Church\abc_pope_arafat_050401_ssh.jpg"/>
          <p:cNvPicPr>
            <a:picLocks noChangeAspect="1" noChangeArrowheads="1"/>
          </p:cNvPicPr>
          <p:nvPr/>
        </p:nvPicPr>
        <p:blipFill>
          <a:blip r:embed="rId3" cstate="print"/>
          <a:srcRect/>
          <a:stretch>
            <a:fillRect/>
          </a:stretch>
        </p:blipFill>
        <p:spPr bwMode="auto">
          <a:xfrm>
            <a:off x="0" y="0"/>
            <a:ext cx="2595563" cy="2438400"/>
          </a:xfrm>
          <a:prstGeom prst="rect">
            <a:avLst/>
          </a:prstGeom>
          <a:noFill/>
        </p:spPr>
      </p:pic>
      <p:pic>
        <p:nvPicPr>
          <p:cNvPr id="14339" name="Picture 3" descr="C:\Users\Ptr. Daniel White\Desktop\Bible pictures\Catholic\Pope and Church\abc_pope_bush_050401_ssh.jpg"/>
          <p:cNvPicPr>
            <a:picLocks noChangeAspect="1" noChangeArrowheads="1"/>
          </p:cNvPicPr>
          <p:nvPr/>
        </p:nvPicPr>
        <p:blipFill>
          <a:blip r:embed="rId4" cstate="print"/>
          <a:srcRect/>
          <a:stretch>
            <a:fillRect/>
          </a:stretch>
        </p:blipFill>
        <p:spPr bwMode="auto">
          <a:xfrm>
            <a:off x="4800600" y="0"/>
            <a:ext cx="4343400" cy="3361841"/>
          </a:xfrm>
          <a:prstGeom prst="rect">
            <a:avLst/>
          </a:prstGeom>
          <a:noFill/>
        </p:spPr>
      </p:pic>
      <p:pic>
        <p:nvPicPr>
          <p:cNvPr id="14340" name="Picture 4" descr="C:\Users\Ptr. Daniel White\Desktop\Bible pictures\Catholic\Pope and Church\abc_pope_castro_050401_ssh.jpg"/>
          <p:cNvPicPr>
            <a:picLocks noChangeAspect="1" noChangeArrowheads="1"/>
          </p:cNvPicPr>
          <p:nvPr/>
        </p:nvPicPr>
        <p:blipFill>
          <a:blip r:embed="rId5" cstate="print"/>
          <a:srcRect/>
          <a:stretch>
            <a:fillRect/>
          </a:stretch>
        </p:blipFill>
        <p:spPr bwMode="auto">
          <a:xfrm>
            <a:off x="0" y="2362200"/>
            <a:ext cx="3942029" cy="3051175"/>
          </a:xfrm>
          <a:prstGeom prst="rect">
            <a:avLst/>
          </a:prstGeom>
          <a:noFill/>
        </p:spPr>
      </p:pic>
      <p:pic>
        <p:nvPicPr>
          <p:cNvPr id="14341" name="Picture 5" descr="C:\Users\Ptr. Daniel White\Desktop\Bible pictures\Catholic\Pope and Church\abc_pope_chirac_050401_ssh.jpg"/>
          <p:cNvPicPr>
            <a:picLocks noChangeAspect="1" noChangeArrowheads="1"/>
          </p:cNvPicPr>
          <p:nvPr/>
        </p:nvPicPr>
        <p:blipFill>
          <a:blip r:embed="rId6" cstate="print"/>
          <a:srcRect/>
          <a:stretch>
            <a:fillRect/>
          </a:stretch>
        </p:blipFill>
        <p:spPr bwMode="auto">
          <a:xfrm>
            <a:off x="6172200" y="2884568"/>
            <a:ext cx="2971800" cy="2300207"/>
          </a:xfrm>
          <a:prstGeom prst="rect">
            <a:avLst/>
          </a:prstGeom>
          <a:noFill/>
        </p:spPr>
      </p:pic>
      <p:pic>
        <p:nvPicPr>
          <p:cNvPr id="14342" name="Picture 6" descr="C:\Users\Ptr. Daniel White\Desktop\Bible pictures\Catholic\Pope and Church\abc_pope_clint_050401_ssh.jpg"/>
          <p:cNvPicPr>
            <a:picLocks noChangeAspect="1" noChangeArrowheads="1"/>
          </p:cNvPicPr>
          <p:nvPr/>
        </p:nvPicPr>
        <p:blipFill>
          <a:blip r:embed="rId7" cstate="print"/>
          <a:srcRect/>
          <a:stretch>
            <a:fillRect/>
          </a:stretch>
        </p:blipFill>
        <p:spPr bwMode="auto">
          <a:xfrm>
            <a:off x="3352800" y="2362200"/>
            <a:ext cx="2869355" cy="2220913"/>
          </a:xfrm>
          <a:prstGeom prst="rect">
            <a:avLst/>
          </a:prstGeom>
          <a:noFill/>
        </p:spPr>
      </p:pic>
      <p:pic>
        <p:nvPicPr>
          <p:cNvPr id="14343" name="Picture 7" descr="C:\Users\Ptr. Daniel White\Desktop\Bible pictures\Catholic\Pope and Church\ap_pope_russia_050224_ssh.jpg"/>
          <p:cNvPicPr>
            <a:picLocks noChangeAspect="1" noChangeArrowheads="1"/>
          </p:cNvPicPr>
          <p:nvPr/>
        </p:nvPicPr>
        <p:blipFill>
          <a:blip r:embed="rId8" cstate="print"/>
          <a:srcRect/>
          <a:stretch>
            <a:fillRect/>
          </a:stretch>
        </p:blipFill>
        <p:spPr bwMode="auto">
          <a:xfrm>
            <a:off x="2438400" y="0"/>
            <a:ext cx="2833688" cy="2370246"/>
          </a:xfrm>
          <a:prstGeom prst="rect">
            <a:avLst/>
          </a:prstGeom>
          <a:noFill/>
        </p:spPr>
      </p:pic>
      <p:pic>
        <p:nvPicPr>
          <p:cNvPr id="14344" name="Picture 8" descr="C:\Users\Ptr. Daniel White\Desktop\Bible pictures\Catholic\Pope and Church\abc_pope_mandela_050401_ssh.jpg"/>
          <p:cNvPicPr>
            <a:picLocks noChangeAspect="1" noChangeArrowheads="1"/>
          </p:cNvPicPr>
          <p:nvPr/>
        </p:nvPicPr>
        <p:blipFill>
          <a:blip r:embed="rId9" cstate="print"/>
          <a:srcRect/>
          <a:stretch>
            <a:fillRect/>
          </a:stretch>
        </p:blipFill>
        <p:spPr bwMode="auto">
          <a:xfrm>
            <a:off x="2895600" y="4321875"/>
            <a:ext cx="3276600" cy="2536125"/>
          </a:xfrm>
          <a:prstGeom prst="rect">
            <a:avLst/>
          </a:prstGeom>
          <a:noFill/>
        </p:spPr>
      </p:pic>
      <p:pic>
        <p:nvPicPr>
          <p:cNvPr id="14346" name="Picture 10" descr="C:\Users\Ptr. Daniel White\Desktop\Bible pictures\Catholic\Pope and Church\abc_pope_iran_050401_ssh.jpg"/>
          <p:cNvPicPr>
            <a:picLocks noChangeAspect="1" noChangeArrowheads="1"/>
          </p:cNvPicPr>
          <p:nvPr/>
        </p:nvPicPr>
        <p:blipFill>
          <a:blip r:embed="rId10" cstate="print"/>
          <a:srcRect/>
          <a:stretch>
            <a:fillRect/>
          </a:stretch>
        </p:blipFill>
        <p:spPr bwMode="auto">
          <a:xfrm>
            <a:off x="6054725" y="4466866"/>
            <a:ext cx="3089275" cy="2391134"/>
          </a:xfrm>
          <a:prstGeom prst="rect">
            <a:avLst/>
          </a:prstGeom>
          <a:noFill/>
        </p:spPr>
      </p:pic>
      <p:sp>
        <p:nvSpPr>
          <p:cNvPr id="11" name="Title 10"/>
          <p:cNvSpPr>
            <a:spLocks noGrp="1"/>
          </p:cNvSpPr>
          <p:nvPr>
            <p:ph type="title"/>
          </p:nvPr>
        </p:nvSpPr>
        <p:spPr>
          <a:xfrm>
            <a:off x="0" y="685800"/>
            <a:ext cx="9144000" cy="4800600"/>
          </a:xfrm>
        </p:spPr>
        <p:txBody>
          <a:bodyPr>
            <a:noAutofit/>
          </a:bodyPr>
          <a:lstStyle/>
          <a:p>
            <a:r>
              <a:rPr lang="en-US" sz="6000" i="1" dirty="0" smtClean="0">
                <a:effectLst>
                  <a:glow rad="101600">
                    <a:schemeClr val="bg1">
                      <a:alpha val="60000"/>
                    </a:schemeClr>
                  </a:glow>
                </a:effectLst>
              </a:rPr>
              <a:t>“With whom the kings of the earth have committed fornication.”</a:t>
            </a:r>
            <a:endParaRPr lang="en-US" sz="6000" i="1" dirty="0">
              <a:effectLst>
                <a:glow rad="101600">
                  <a:schemeClr val="bg1">
                    <a:alpha val="60000"/>
                  </a:schemeClr>
                </a:glow>
              </a:effectLst>
            </a:endParaRPr>
          </a:p>
        </p:txBody>
      </p:sp>
      <p:pic>
        <p:nvPicPr>
          <p:cNvPr id="125954" name="Picture 2" descr="http://l1.yimg.com/bt/api/res/1.2/MyUC.phV9tmVjUT8_GwMXQ--/YXBwaWQ9eW5ld3M7Zmk9ZmlsbDtoPTQyMTtweG9mZj01MDtweW9mZj0wO3E9NzU7dz03NDk-/http:/media.zenfs.com/en_us/News/Reuters/2014-03-27T113601Z_666959526_GM1EA3R1I6D01_RTRMADP_3_POPE-OBAMA.JPG"/>
          <p:cNvPicPr>
            <a:picLocks noChangeAspect="1" noChangeArrowheads="1"/>
          </p:cNvPicPr>
          <p:nvPr/>
        </p:nvPicPr>
        <p:blipFill>
          <a:blip r:embed="rId11" cstate="print"/>
          <a:srcRect/>
          <a:stretch>
            <a:fillRect/>
          </a:stretch>
        </p:blipFill>
        <p:spPr bwMode="auto">
          <a:xfrm>
            <a:off x="1" y="4973448"/>
            <a:ext cx="3352800" cy="1884552"/>
          </a:xfrm>
          <a:prstGeom prst="rect">
            <a:avLst/>
          </a:prstGeom>
          <a:noFill/>
        </p:spPr>
      </p:pic>
    </p:spTree>
    <p:extLst>
      <p:ext uri="{BB962C8B-B14F-4D97-AF65-F5344CB8AC3E}">
        <p14:creationId xmlns:p14="http://schemas.microsoft.com/office/powerpoint/2010/main" val="248147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Pictures\Prophecy pictures\Revelation 1\scan0009.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C:\Users\Ptr. Daniel White\Pictures\Prophecy pictures\Revelation 1\Harlot drunk with the blood of saints.jpg"/>
          <p:cNvPicPr>
            <a:picLocks noChangeAspect="1" noChangeArrowheads="1"/>
          </p:cNvPicPr>
          <p:nvPr/>
        </p:nvPicPr>
        <p:blipFill>
          <a:blip r:embed="rId4" cstate="print">
            <a:duotone>
              <a:prstClr val="black"/>
              <a:schemeClr val="accent5">
                <a:tint val="45000"/>
                <a:satMod val="400000"/>
              </a:schemeClr>
            </a:duotone>
          </a:blip>
          <a:srcRect l="60833" t="28889"/>
          <a:stretch>
            <a:fillRect/>
          </a:stretch>
        </p:blipFill>
        <p:spPr bwMode="auto">
          <a:xfrm flipH="1">
            <a:off x="2286000" y="762000"/>
            <a:ext cx="4495800" cy="5641788"/>
          </a:xfrm>
          <a:prstGeom prst="ellipse">
            <a:avLst/>
          </a:prstGeom>
          <a:ln>
            <a:noFill/>
          </a:ln>
          <a:effectLst>
            <a:softEdge rad="112500"/>
          </a:effectLst>
        </p:spPr>
      </p:pic>
      <p:sp>
        <p:nvSpPr>
          <p:cNvPr id="4" name="Rectangle 3"/>
          <p:cNvSpPr/>
          <p:nvPr/>
        </p:nvSpPr>
        <p:spPr>
          <a:xfrm>
            <a:off x="533400" y="4724400"/>
            <a:ext cx="7772400" cy="1938992"/>
          </a:xfrm>
          <a:prstGeom prst="rect">
            <a:avLst/>
          </a:prstGeom>
        </p:spPr>
        <p:txBody>
          <a:bodyPr wrap="square">
            <a:spAutoFit/>
          </a:bodyPr>
          <a:lstStyle/>
          <a:p>
            <a:pPr algn="ctr"/>
            <a:r>
              <a:rPr lang="en-US" sz="4000" i="1" dirty="0" smtClean="0">
                <a:effectLst>
                  <a:glow rad="101600">
                    <a:schemeClr val="bg1">
                      <a:alpha val="60000"/>
                    </a:schemeClr>
                  </a:glow>
                </a:effectLst>
              </a:rPr>
              <a:t>“…and the inhabitants of the earth have been made drunk with the wine of her fornication.”</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16299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abylon upon the beast.jpg"/>
          <p:cNvPicPr>
            <a:picLocks noChangeAspect="1" noChangeArrowheads="1"/>
          </p:cNvPicPr>
          <p:nvPr/>
        </p:nvPicPr>
        <p:blipFill>
          <a:blip r:embed="rId3" cstate="print"/>
          <a:srcRect l="36226" t="-163" r="30445" b="70758"/>
          <a:stretch>
            <a:fillRect/>
          </a:stretch>
        </p:blipFill>
        <p:spPr bwMode="auto">
          <a:xfrm>
            <a:off x="4612888" y="0"/>
            <a:ext cx="4531112" cy="3505200"/>
          </a:xfrm>
          <a:prstGeom prst="rect">
            <a:avLst/>
          </a:prstGeom>
          <a:ln>
            <a:noFill/>
          </a:ln>
          <a:effectLst>
            <a:softEdge rad="112500"/>
          </a:effectLst>
        </p:spPr>
      </p:pic>
      <p:sp>
        <p:nvSpPr>
          <p:cNvPr id="3" name="Title 2"/>
          <p:cNvSpPr>
            <a:spLocks noGrp="1"/>
          </p:cNvSpPr>
          <p:nvPr>
            <p:ph type="title"/>
          </p:nvPr>
        </p:nvSpPr>
        <p:spPr>
          <a:xfrm>
            <a:off x="0" y="3124200"/>
            <a:ext cx="9144000" cy="3733800"/>
          </a:xfrm>
        </p:spPr>
        <p:txBody>
          <a:bodyPr>
            <a:normAutofit/>
          </a:bodyPr>
          <a:lstStyle/>
          <a:p>
            <a:r>
              <a:rPr lang="en-US" sz="4800" i="1" dirty="0" smtClean="0"/>
              <a:t>“She made all nations drink of the wine of the wrath of her fornication.”</a:t>
            </a:r>
            <a:endParaRPr lang="en-US" sz="4800" i="1" dirty="0"/>
          </a:p>
        </p:txBody>
      </p:sp>
      <p:pic>
        <p:nvPicPr>
          <p:cNvPr id="4" name="Picture 2" descr="C:\Users\Ptr. Daniel White\Desktop\New Pix\Catholic Cathedral 5.jpg"/>
          <p:cNvPicPr>
            <a:picLocks noChangeAspect="1" noChangeArrowheads="1"/>
          </p:cNvPicPr>
          <p:nvPr/>
        </p:nvPicPr>
        <p:blipFill>
          <a:blip r:embed="rId4" cstate="print"/>
          <a:srcRect/>
          <a:stretch>
            <a:fillRect/>
          </a:stretch>
        </p:blipFill>
        <p:spPr bwMode="auto">
          <a:xfrm>
            <a:off x="0" y="0"/>
            <a:ext cx="4673601" cy="3505200"/>
          </a:xfrm>
          <a:prstGeom prst="rect">
            <a:avLst/>
          </a:prstGeom>
          <a:ln>
            <a:noFill/>
          </a:ln>
          <a:effectLst>
            <a:softEdge rad="112500"/>
          </a:effectLst>
        </p:spPr>
      </p:pic>
    </p:spTree>
    <p:extLst>
      <p:ext uri="{BB962C8B-B14F-4D97-AF65-F5344CB8AC3E}">
        <p14:creationId xmlns:p14="http://schemas.microsoft.com/office/powerpoint/2010/main" val="370405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angelrod.jpg"/>
          <p:cNvPicPr>
            <a:picLocks noChangeAspect="1" noChangeArrowheads="1"/>
          </p:cNvPicPr>
          <p:nvPr/>
        </p:nvPicPr>
        <p:blipFill>
          <a:blip r:embed="rId3" cstate="print"/>
          <a:srcRect/>
          <a:stretch>
            <a:fillRect/>
          </a:stretch>
        </p:blipFill>
        <p:spPr bwMode="auto">
          <a:xfrm>
            <a:off x="-84667" y="0"/>
            <a:ext cx="9228667" cy="6858000"/>
          </a:xfrm>
          <a:prstGeom prst="rect">
            <a:avLst/>
          </a:prstGeom>
          <a:noFill/>
        </p:spPr>
      </p:pic>
      <p:pic>
        <p:nvPicPr>
          <p:cNvPr id="3" name="Picture 3" descr="C:\Users\Ptr. Daniel White\Desktop\Bible pictures\Prophecy pictures\prophecy pictures\antichrist\scan0160.jpg"/>
          <p:cNvPicPr>
            <a:picLocks noChangeAspect="1" noChangeArrowheads="1"/>
          </p:cNvPicPr>
          <p:nvPr/>
        </p:nvPicPr>
        <p:blipFill>
          <a:blip r:embed="rId4" cstate="print"/>
          <a:srcRect/>
          <a:stretch>
            <a:fillRect/>
          </a:stretch>
        </p:blipFill>
        <p:spPr bwMode="auto">
          <a:xfrm flipH="1">
            <a:off x="0" y="0"/>
            <a:ext cx="3168612" cy="2835424"/>
          </a:xfrm>
          <a:prstGeom prst="ellipse">
            <a:avLst/>
          </a:prstGeom>
          <a:ln>
            <a:noFill/>
          </a:ln>
          <a:effectLst>
            <a:softEdge rad="112500"/>
          </a:effectLst>
        </p:spPr>
      </p:pic>
      <p:sp>
        <p:nvSpPr>
          <p:cNvPr id="8" name="Title 7"/>
          <p:cNvSpPr>
            <a:spLocks noGrp="1"/>
          </p:cNvSpPr>
          <p:nvPr>
            <p:ph type="title"/>
          </p:nvPr>
        </p:nvSpPr>
        <p:spPr>
          <a:xfrm>
            <a:off x="0" y="4038600"/>
            <a:ext cx="9144000" cy="2819400"/>
          </a:xfrm>
        </p:spPr>
        <p:txBody>
          <a:bodyPr>
            <a:normAutofit/>
          </a:bodyPr>
          <a:lstStyle/>
          <a:p>
            <a:r>
              <a:rPr lang="en-US" i="1" dirty="0" smtClean="0">
                <a:effectLst>
                  <a:glow rad="101600">
                    <a:schemeClr val="bg1">
                      <a:alpha val="60000"/>
                    </a:schemeClr>
                  </a:glow>
                </a:effectLst>
              </a:rPr>
              <a:t>“So he carried me away in the spirit into the wilderness: and I saw a woman sit upon a scarlet </a:t>
            </a:r>
            <a:r>
              <a:rPr lang="en-US" i="1" dirty="0" err="1" smtClean="0">
                <a:effectLst>
                  <a:glow rad="101600">
                    <a:schemeClr val="bg1">
                      <a:alpha val="60000"/>
                    </a:schemeClr>
                  </a:glow>
                </a:effectLst>
              </a:rPr>
              <a:t>coloured</a:t>
            </a:r>
            <a:r>
              <a:rPr lang="en-US" i="1" dirty="0" smtClean="0">
                <a:effectLst>
                  <a:glow rad="101600">
                    <a:schemeClr val="bg1">
                      <a:alpha val="60000"/>
                    </a:schemeClr>
                  </a:glow>
                </a:effectLst>
              </a:rPr>
              <a:t> beast.” </a:t>
            </a:r>
            <a:br>
              <a:rPr lang="en-US" i="1" dirty="0" smtClean="0">
                <a:effectLst>
                  <a:glow rad="101600">
                    <a:schemeClr val="bg1">
                      <a:alpha val="60000"/>
                    </a:schemeClr>
                  </a:glow>
                </a:effectLst>
              </a:rPr>
            </a:br>
            <a:r>
              <a:rPr lang="en-US" i="1" dirty="0" smtClean="0">
                <a:effectLst>
                  <a:glow rad="101600">
                    <a:schemeClr val="bg1">
                      <a:alpha val="60000"/>
                    </a:schemeClr>
                  </a:glow>
                </a:effectLst>
              </a:rPr>
              <a:t>(Rev. 17:3)</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38797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Prophecy pictures\prophecy pictures\antichrist\ch17_pat_28_woman rides beast_small.jpg"/>
          <p:cNvPicPr>
            <a:picLocks noChangeAspect="1" noChangeArrowheads="1"/>
          </p:cNvPicPr>
          <p:nvPr/>
        </p:nvPicPr>
        <p:blipFill>
          <a:blip r:embed="rId3" cstate="print"/>
          <a:srcRect r="1595" b="4328"/>
          <a:stretch>
            <a:fillRect/>
          </a:stretch>
        </p:blipFill>
        <p:spPr bwMode="auto">
          <a:xfrm>
            <a:off x="0" y="0"/>
            <a:ext cx="4629150" cy="6858000"/>
          </a:xfrm>
          <a:prstGeom prst="rect">
            <a:avLst/>
          </a:prstGeom>
          <a:noFill/>
        </p:spPr>
      </p:pic>
      <p:sp>
        <p:nvSpPr>
          <p:cNvPr id="4" name="Content Placeholder 3"/>
          <p:cNvSpPr>
            <a:spLocks noGrp="1"/>
          </p:cNvSpPr>
          <p:nvPr>
            <p:ph idx="1"/>
          </p:nvPr>
        </p:nvSpPr>
        <p:spPr>
          <a:xfrm>
            <a:off x="4724400" y="0"/>
            <a:ext cx="4419600" cy="6858000"/>
          </a:xfrm>
        </p:spPr>
        <p:txBody>
          <a:bodyPr>
            <a:normAutofit fontScale="92500" lnSpcReduction="10000"/>
          </a:bodyPr>
          <a:lstStyle/>
          <a:p>
            <a:r>
              <a:rPr lang="en-US" sz="3600" i="1" dirty="0" smtClean="0">
                <a:solidFill>
                  <a:srgbClr val="FFFF00"/>
                </a:solidFill>
              </a:rPr>
              <a:t>Full of the names of blasphemy -</a:t>
            </a:r>
          </a:p>
          <a:p>
            <a:r>
              <a:rPr lang="en-US" sz="3600" i="1" dirty="0" smtClean="0">
                <a:solidFill>
                  <a:srgbClr val="FFFF00"/>
                </a:solidFill>
              </a:rPr>
              <a:t> Seven heads – vs. 15</a:t>
            </a:r>
          </a:p>
          <a:p>
            <a:r>
              <a:rPr lang="en-US" sz="3600" i="1" dirty="0" smtClean="0">
                <a:solidFill>
                  <a:srgbClr val="FFFF00"/>
                </a:solidFill>
              </a:rPr>
              <a:t>10 horns – vs. 12</a:t>
            </a:r>
          </a:p>
          <a:p>
            <a:r>
              <a:rPr lang="en-US" sz="3600" i="1" dirty="0" smtClean="0">
                <a:solidFill>
                  <a:srgbClr val="FFFF00"/>
                </a:solidFill>
              </a:rPr>
              <a:t>Arrayed in purple and scarlet –</a:t>
            </a:r>
          </a:p>
          <a:p>
            <a:r>
              <a:rPr lang="en-US" sz="3600" i="1" dirty="0" smtClean="0">
                <a:solidFill>
                  <a:srgbClr val="FFFF00"/>
                </a:solidFill>
              </a:rPr>
              <a:t>Decked with gold and precious stones and pearls –</a:t>
            </a:r>
          </a:p>
          <a:p>
            <a:r>
              <a:rPr lang="en-US" sz="3600" i="1" dirty="0" smtClean="0">
                <a:solidFill>
                  <a:srgbClr val="FFFF00"/>
                </a:solidFill>
              </a:rPr>
              <a:t>Golden cup full of abominations and filthiness of her fornication -</a:t>
            </a:r>
          </a:p>
          <a:p>
            <a:endParaRPr lang="en-US" sz="3600" i="1" dirty="0">
              <a:solidFill>
                <a:srgbClr val="FFFF00"/>
              </a:solidFill>
            </a:endParaRPr>
          </a:p>
        </p:txBody>
      </p:sp>
    </p:spTree>
    <p:extLst>
      <p:ext uri="{BB962C8B-B14F-4D97-AF65-F5344CB8AC3E}">
        <p14:creationId xmlns:p14="http://schemas.microsoft.com/office/powerpoint/2010/main" val="216047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ch7_pat_15_12k per tribe_small.jpg"/>
          <p:cNvPicPr>
            <a:picLocks noChangeAspect="1" noChangeArrowheads="1"/>
          </p:cNvPicPr>
          <p:nvPr/>
        </p:nvPicPr>
        <p:blipFill>
          <a:blip r:embed="rId3" cstate="print"/>
          <a:srcRect t="37778" r="23370" b="5556"/>
          <a:stretch>
            <a:fillRect/>
          </a:stretch>
        </p:blipFill>
        <p:spPr bwMode="auto">
          <a:xfrm>
            <a:off x="1" y="0"/>
            <a:ext cx="9228666" cy="6858000"/>
          </a:xfrm>
          <a:prstGeom prst="rect">
            <a:avLst/>
          </a:prstGeom>
          <a:noFill/>
        </p:spPr>
      </p:pic>
      <p:pic>
        <p:nvPicPr>
          <p:cNvPr id="1026" name="Picture 2" descr="C:\Users\Ptr. Daniel White\Desktop\Bible pictures\Prophecy pictures\prophecy pictures\antichrist\Nation bow before beast.jpg"/>
          <p:cNvPicPr>
            <a:picLocks noChangeAspect="1" noChangeArrowheads="1"/>
          </p:cNvPicPr>
          <p:nvPr/>
        </p:nvPicPr>
        <p:blipFill>
          <a:blip r:embed="rId4" cstate="print">
            <a:duotone>
              <a:prstClr val="black"/>
              <a:schemeClr val="accent4">
                <a:tint val="45000"/>
                <a:satMod val="400000"/>
              </a:schemeClr>
            </a:duotone>
          </a:blip>
          <a:srcRect l="14580" t="-60" r="4064" b="70354"/>
          <a:stretch>
            <a:fillRect/>
          </a:stretch>
        </p:blipFill>
        <p:spPr bwMode="auto">
          <a:xfrm>
            <a:off x="152400" y="0"/>
            <a:ext cx="4651917" cy="2895600"/>
          </a:xfrm>
          <a:prstGeom prst="ellipse">
            <a:avLst/>
          </a:prstGeom>
          <a:ln>
            <a:noFill/>
          </a:ln>
          <a:effectLst>
            <a:softEdge rad="112500"/>
          </a:effectLst>
        </p:spPr>
      </p:pic>
      <p:sp>
        <p:nvSpPr>
          <p:cNvPr id="6" name="Title 1"/>
          <p:cNvSpPr txBox="1">
            <a:spLocks/>
          </p:cNvSpPr>
          <p:nvPr/>
        </p:nvSpPr>
        <p:spPr>
          <a:xfrm>
            <a:off x="0" y="3276600"/>
            <a:ext cx="9144000" cy="3276600"/>
          </a:xfrm>
          <a:prstGeom prst="rect">
            <a:avLst/>
          </a:prstGeom>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“And I looked, and, lo, a Lamb stood on the mount Sion, and with him an hundred forty and four thousand, having his Father's name written in their foreheads.”</a:t>
            </a:r>
            <a:endParaRPr kumimoji="0" lang="en-US" sz="5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pic>
        <p:nvPicPr>
          <p:cNvPr id="3" name="Picture 2" descr="C:\Users\Ptr. Daniel White\Desktop\Bible pictures\angels\holyseal.jpg"/>
          <p:cNvPicPr>
            <a:picLocks noChangeAspect="1" noChangeArrowheads="1"/>
          </p:cNvPicPr>
          <p:nvPr/>
        </p:nvPicPr>
        <p:blipFill>
          <a:blip r:embed="rId5" cstate="print"/>
          <a:srcRect/>
          <a:stretch>
            <a:fillRect/>
          </a:stretch>
        </p:blipFill>
        <p:spPr bwMode="auto">
          <a:xfrm>
            <a:off x="4921248" y="1"/>
            <a:ext cx="4222751" cy="3124200"/>
          </a:xfrm>
          <a:prstGeom prst="ellipse">
            <a:avLst/>
          </a:prstGeom>
          <a:ln>
            <a:noFill/>
          </a:ln>
          <a:effectLst>
            <a:softEdge rad="112500"/>
          </a:effectLst>
        </p:spPr>
      </p:pic>
    </p:spTree>
    <p:extLst>
      <p:ext uri="{BB962C8B-B14F-4D97-AF65-F5344CB8AC3E}">
        <p14:creationId xmlns:p14="http://schemas.microsoft.com/office/powerpoint/2010/main" val="251882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500px-Seven_Hills_of_Rome.svg.png"/>
          <p:cNvPicPr>
            <a:picLocks noChangeAspect="1" noChangeArrowheads="1"/>
          </p:cNvPicPr>
          <p:nvPr/>
        </p:nvPicPr>
        <p:blipFill>
          <a:blip r:embed="rId3" cstate="print"/>
          <a:srcRect/>
          <a:stretch>
            <a:fillRect/>
          </a:stretch>
        </p:blipFill>
        <p:spPr bwMode="auto">
          <a:xfrm>
            <a:off x="1" y="-44475"/>
            <a:ext cx="9426048" cy="6902475"/>
          </a:xfrm>
          <a:prstGeom prst="rect">
            <a:avLst/>
          </a:prstGeom>
          <a:noFill/>
        </p:spPr>
      </p:pic>
      <p:pic>
        <p:nvPicPr>
          <p:cNvPr id="24579" name="Picture 3" descr="C:\Users\Ptr. Daniel White\Pictures\Prophecy pictures\Revelation 1\revelation 2\01rome121.JPG"/>
          <p:cNvPicPr>
            <a:picLocks noChangeAspect="1" noChangeArrowheads="1"/>
          </p:cNvPicPr>
          <p:nvPr/>
        </p:nvPicPr>
        <p:blipFill>
          <a:blip r:embed="rId4" cstate="print"/>
          <a:srcRect/>
          <a:stretch>
            <a:fillRect/>
          </a:stretch>
        </p:blipFill>
        <p:spPr bwMode="auto">
          <a:xfrm>
            <a:off x="2819400" y="1828800"/>
            <a:ext cx="3962400" cy="31951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p:cNvSpPr>
            <a:spLocks noGrp="1"/>
          </p:cNvSpPr>
          <p:nvPr>
            <p:ph type="ctrTitle"/>
          </p:nvPr>
        </p:nvSpPr>
        <p:spPr>
          <a:xfrm>
            <a:off x="0" y="3962400"/>
            <a:ext cx="2286000" cy="2514600"/>
          </a:xfrm>
        </p:spPr>
        <p:txBody>
          <a:bodyPr>
            <a:normAutofit/>
          </a:bodyPr>
          <a:lstStyle/>
          <a:p>
            <a:r>
              <a:rPr lang="en-US" dirty="0" smtClean="0">
                <a:solidFill>
                  <a:schemeClr val="accent6">
                    <a:lumMod val="75000"/>
                  </a:schemeClr>
                </a:solidFill>
                <a:effectLst>
                  <a:glow rad="101600">
                    <a:schemeClr val="bg1">
                      <a:alpha val="60000"/>
                    </a:schemeClr>
                  </a:glow>
                </a:effectLst>
              </a:rPr>
              <a:t>The city of seven hills</a:t>
            </a:r>
            <a:endParaRPr lang="en-US" dirty="0">
              <a:solidFill>
                <a:schemeClr val="accent6">
                  <a:lumMod val="75000"/>
                </a:schemeClr>
              </a:solidFill>
              <a:effectLst>
                <a:glow rad="101600">
                  <a:schemeClr val="bg1">
                    <a:alpha val="60000"/>
                  </a:schemeClr>
                </a:glow>
              </a:effectLst>
            </a:endParaRPr>
          </a:p>
        </p:txBody>
      </p:sp>
      <p:sp>
        <p:nvSpPr>
          <p:cNvPr id="5" name="Subtitle 4"/>
          <p:cNvSpPr>
            <a:spLocks noGrp="1"/>
          </p:cNvSpPr>
          <p:nvPr>
            <p:ph type="subTitle" idx="1"/>
          </p:nvPr>
        </p:nvSpPr>
        <p:spPr>
          <a:xfrm>
            <a:off x="4343400" y="0"/>
            <a:ext cx="5029200" cy="1295400"/>
          </a:xfrm>
        </p:spPr>
        <p:txBody>
          <a:bodyPr>
            <a:normAutofit/>
          </a:bodyPr>
          <a:lstStyle/>
          <a:p>
            <a:r>
              <a:rPr lang="en-US" sz="6000" b="1" dirty="0" smtClean="0">
                <a:solidFill>
                  <a:schemeClr val="bg1"/>
                </a:solidFill>
              </a:rPr>
              <a:t>“Seven heads</a:t>
            </a:r>
            <a:endParaRPr lang="en-US" sz="6000" b="1" dirty="0">
              <a:solidFill>
                <a:schemeClr val="bg1"/>
              </a:solidFill>
            </a:endParaRPr>
          </a:p>
        </p:txBody>
      </p:sp>
      <p:pic>
        <p:nvPicPr>
          <p:cNvPr id="3074" name="Picture 2" descr="C:\Users\Ptr. Daniel White\Desktop\Bible pictures\Prophecy pictures\prophecy pictures\antichrist\Babylon upon the beast.jpg"/>
          <p:cNvPicPr>
            <a:picLocks noChangeAspect="1" noChangeArrowheads="1"/>
          </p:cNvPicPr>
          <p:nvPr/>
        </p:nvPicPr>
        <p:blipFill>
          <a:blip r:embed="rId5" cstate="print"/>
          <a:srcRect/>
          <a:stretch>
            <a:fillRect/>
          </a:stretch>
        </p:blipFill>
        <p:spPr bwMode="auto">
          <a:xfrm>
            <a:off x="2819400" y="1828800"/>
            <a:ext cx="3944256" cy="3200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763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Prophecy pictures\Revelation 1\revelation 2\Rome_airal_pictu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9306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Bible pictures\Prophecy pictures\prophecy pictures\antichrist\image032.jpg"/>
          <p:cNvPicPr>
            <a:picLocks noChangeAspect="1" noChangeArrowheads="1"/>
          </p:cNvPicPr>
          <p:nvPr/>
        </p:nvPicPr>
        <p:blipFill>
          <a:blip r:embed="rId3" cstate="print"/>
          <a:srcRect/>
          <a:stretch>
            <a:fillRect/>
          </a:stretch>
        </p:blipFill>
        <p:spPr bwMode="auto">
          <a:xfrm>
            <a:off x="1143000" y="1066800"/>
            <a:ext cx="6754374" cy="5086055"/>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0" y="0"/>
            <a:ext cx="9144000" cy="1066800"/>
          </a:xfrm>
        </p:spPr>
        <p:txBody>
          <a:bodyPr>
            <a:normAutofit/>
          </a:bodyPr>
          <a:lstStyle/>
          <a:p>
            <a:r>
              <a:rPr lang="en-US" sz="4800" b="1" i="1" dirty="0" smtClean="0">
                <a:effectLst>
                  <a:glow rad="101600">
                    <a:srgbClr val="FF0000">
                      <a:alpha val="60000"/>
                    </a:srgbClr>
                  </a:glow>
                </a:effectLst>
              </a:rPr>
              <a:t>“The Ten Horns.”</a:t>
            </a:r>
            <a:endParaRPr lang="en-US" sz="4800" b="1" i="1" dirty="0">
              <a:effectLst>
                <a:glow rad="101600">
                  <a:srgbClr val="FF0000">
                    <a:alpha val="60000"/>
                  </a:srgbClr>
                </a:glow>
              </a:effectLst>
            </a:endParaRPr>
          </a:p>
        </p:txBody>
      </p:sp>
    </p:spTree>
    <p:extLst>
      <p:ext uri="{BB962C8B-B14F-4D97-AF65-F5344CB8AC3E}">
        <p14:creationId xmlns:p14="http://schemas.microsoft.com/office/powerpoint/2010/main" val="385484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48200" y="0"/>
            <a:ext cx="4267200" cy="6858000"/>
          </a:xfrm>
        </p:spPr>
        <p:txBody>
          <a:bodyPr>
            <a:normAutofit/>
          </a:bodyPr>
          <a:lstStyle/>
          <a:p>
            <a:r>
              <a:rPr lang="en-US" i="1" dirty="0" smtClean="0"/>
              <a:t>“The ten horns which thou sawest are ten kings…these have one mind, and shall give their power and strength unto </a:t>
            </a:r>
            <a:br>
              <a:rPr lang="en-US" i="1" dirty="0" smtClean="0"/>
            </a:br>
            <a:r>
              <a:rPr lang="en-US" i="1" dirty="0" smtClean="0"/>
              <a:t>the beast</a:t>
            </a:r>
            <a:br>
              <a:rPr lang="en-US" i="1" dirty="0" smtClean="0"/>
            </a:br>
            <a:r>
              <a:rPr lang="en-US" i="1" dirty="0" smtClean="0"/>
              <a:t> (Anti-</a:t>
            </a:r>
            <a:r>
              <a:rPr lang="en-US" i="1" dirty="0" err="1" smtClean="0"/>
              <a:t>christ</a:t>
            </a:r>
            <a:r>
              <a:rPr lang="en-US" i="1" dirty="0" smtClean="0"/>
              <a:t>).”</a:t>
            </a:r>
            <a:endParaRPr lang="en-US" i="1" dirty="0"/>
          </a:p>
        </p:txBody>
      </p:sp>
      <p:pic>
        <p:nvPicPr>
          <p:cNvPr id="17410" name="Picture 2" descr="C:\Users\Ptr. Daniel White\Desktop\Bible pictures\Prophecy pictures\prophecy pictures\antichrist\Nation bow before beast.jpg"/>
          <p:cNvPicPr>
            <a:picLocks noChangeAspect="1" noChangeArrowheads="1"/>
          </p:cNvPicPr>
          <p:nvPr/>
        </p:nvPicPr>
        <p:blipFill>
          <a:blip r:embed="rId3" cstate="print"/>
          <a:srcRect/>
          <a:stretch>
            <a:fillRect/>
          </a:stretch>
        </p:blipFill>
        <p:spPr bwMode="auto">
          <a:xfrm>
            <a:off x="0" y="0"/>
            <a:ext cx="4505979" cy="60960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166727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Catholic\Pope and Church\06 11 30 procession.jpg"/>
          <p:cNvPicPr>
            <a:picLocks noChangeAspect="1" noChangeArrowheads="1"/>
          </p:cNvPicPr>
          <p:nvPr/>
        </p:nvPicPr>
        <p:blipFill>
          <a:blip r:embed="rId3" cstate="print"/>
          <a:srcRect/>
          <a:stretch>
            <a:fillRect/>
          </a:stretch>
        </p:blipFill>
        <p:spPr bwMode="auto">
          <a:xfrm>
            <a:off x="1295400" y="1524000"/>
            <a:ext cx="6400800" cy="5136252"/>
          </a:xfrm>
          <a:prstGeom prst="rect">
            <a:avLst/>
          </a:prstGeom>
          <a:noFill/>
        </p:spPr>
      </p:pic>
      <p:sp>
        <p:nvSpPr>
          <p:cNvPr id="3" name="Title 2"/>
          <p:cNvSpPr>
            <a:spLocks noGrp="1"/>
          </p:cNvSpPr>
          <p:nvPr>
            <p:ph type="title"/>
          </p:nvPr>
        </p:nvSpPr>
        <p:spPr>
          <a:xfrm>
            <a:off x="152400" y="274638"/>
            <a:ext cx="8991600" cy="1143000"/>
          </a:xfrm>
        </p:spPr>
        <p:txBody>
          <a:bodyPr>
            <a:normAutofit/>
          </a:bodyPr>
          <a:lstStyle/>
          <a:p>
            <a:r>
              <a:rPr lang="en-US" i="1" dirty="0" smtClean="0">
                <a:effectLst>
                  <a:glow rad="228600">
                    <a:schemeClr val="accent2">
                      <a:satMod val="175000"/>
                      <a:alpha val="40000"/>
                    </a:schemeClr>
                  </a:glow>
                </a:effectLst>
              </a:rPr>
              <a:t>“Arrayed in purple and scarlet color.”</a:t>
            </a:r>
            <a:endParaRPr lang="en-US" i="1" dirty="0">
              <a:effectLst>
                <a:glow rad="228600">
                  <a:schemeClr val="accent2">
                    <a:satMod val="175000"/>
                    <a:alpha val="40000"/>
                  </a:schemeClr>
                </a:glow>
              </a:effectLst>
            </a:endParaRPr>
          </a:p>
        </p:txBody>
      </p:sp>
    </p:spTree>
    <p:extLst>
      <p:ext uri="{BB962C8B-B14F-4D97-AF65-F5344CB8AC3E}">
        <p14:creationId xmlns:p14="http://schemas.microsoft.com/office/powerpoint/2010/main" val="183985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Catholic\Catholicism\vatican.jpg 2.bmp"/>
          <p:cNvPicPr>
            <a:picLocks noChangeAspect="1" noChangeArrowheads="1"/>
          </p:cNvPicPr>
          <p:nvPr/>
        </p:nvPicPr>
        <p:blipFill>
          <a:blip r:embed="rId3" cstate="print"/>
          <a:srcRect/>
          <a:stretch>
            <a:fillRect/>
          </a:stretch>
        </p:blipFill>
        <p:spPr bwMode="auto">
          <a:xfrm>
            <a:off x="-5588" y="0"/>
            <a:ext cx="9149588" cy="6858000"/>
          </a:xfrm>
          <a:prstGeom prst="rect">
            <a:avLst/>
          </a:prstGeom>
          <a:noFill/>
        </p:spPr>
      </p:pic>
      <p:pic>
        <p:nvPicPr>
          <p:cNvPr id="12291" name="Picture 3" descr="C:\Users\Ptr. Daniel White\Desktop\Bible pictures\Catholic\Catholicism\Vatican St. Peter Cathedral 3.jpg"/>
          <p:cNvPicPr>
            <a:picLocks noChangeAspect="1" noChangeArrowheads="1"/>
          </p:cNvPicPr>
          <p:nvPr/>
        </p:nvPicPr>
        <p:blipFill>
          <a:blip r:embed="rId4" cstate="print"/>
          <a:srcRect/>
          <a:stretch>
            <a:fillRect/>
          </a:stretch>
        </p:blipFill>
        <p:spPr bwMode="auto">
          <a:xfrm>
            <a:off x="1219200" y="1752600"/>
            <a:ext cx="6350000"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3"/>
          <p:cNvSpPr>
            <a:spLocks noGrp="1"/>
          </p:cNvSpPr>
          <p:nvPr>
            <p:ph type="title"/>
          </p:nvPr>
        </p:nvSpPr>
        <p:spPr/>
        <p:txBody>
          <a:bodyPr>
            <a:normAutofit fontScale="90000"/>
          </a:bodyPr>
          <a:lstStyle/>
          <a:p>
            <a:r>
              <a:rPr lang="en-US" i="1" dirty="0" smtClean="0">
                <a:solidFill>
                  <a:srgbClr val="FFC000"/>
                </a:solidFill>
                <a:effectLst>
                  <a:glow rad="101600">
                    <a:schemeClr val="bg1">
                      <a:alpha val="60000"/>
                    </a:schemeClr>
                  </a:glow>
                </a:effectLst>
              </a:rPr>
              <a:t>“Decked with gold and precious</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 stones and pearls.”</a:t>
            </a:r>
            <a:endParaRPr lang="en-US" i="1" dirty="0">
              <a:solidFill>
                <a:srgbClr val="FFC000"/>
              </a:solidFill>
              <a:effectLst>
                <a:glow rad="101600">
                  <a:schemeClr val="bg1">
                    <a:alpha val="60000"/>
                  </a:schemeClr>
                </a:glow>
              </a:effectLst>
            </a:endParaRPr>
          </a:p>
        </p:txBody>
      </p:sp>
    </p:spTree>
    <p:extLst>
      <p:ext uri="{BB962C8B-B14F-4D97-AF65-F5344CB8AC3E}">
        <p14:creationId xmlns:p14="http://schemas.microsoft.com/office/powerpoint/2010/main" val="65867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wheel(4)">
                                      <p:cBhvr>
                                        <p:cTn id="7"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Ptr. Daniel White\Desktop\Bible pictures\Catholic\idol2cp.jpg"/>
          <p:cNvPicPr>
            <a:picLocks noChangeAspect="1" noChangeArrowheads="1"/>
          </p:cNvPicPr>
          <p:nvPr/>
        </p:nvPicPr>
        <p:blipFill>
          <a:blip r:embed="rId3" cstate="print"/>
          <a:srcRect/>
          <a:stretch>
            <a:fillRect/>
          </a:stretch>
        </p:blipFill>
        <p:spPr bwMode="auto">
          <a:xfrm>
            <a:off x="0" y="4495800"/>
            <a:ext cx="3216614" cy="2362200"/>
          </a:xfrm>
          <a:prstGeom prst="rect">
            <a:avLst/>
          </a:prstGeom>
          <a:ln>
            <a:noFill/>
          </a:ln>
          <a:effectLst>
            <a:softEdge rad="112500"/>
          </a:effectLst>
        </p:spPr>
      </p:pic>
      <p:pic>
        <p:nvPicPr>
          <p:cNvPr id="11266" name="Picture 2" descr="C:\Users\Ptr. Daniel White\Desktop\Babylon upon the beast.jpg"/>
          <p:cNvPicPr>
            <a:picLocks noChangeAspect="1" noChangeArrowheads="1"/>
          </p:cNvPicPr>
          <p:nvPr/>
        </p:nvPicPr>
        <p:blipFill>
          <a:blip r:embed="rId4" cstate="print"/>
          <a:srcRect l="36226" t="-163" r="30445" b="70758"/>
          <a:stretch>
            <a:fillRect/>
          </a:stretch>
        </p:blipFill>
        <p:spPr bwMode="auto">
          <a:xfrm>
            <a:off x="5105400" y="0"/>
            <a:ext cx="4038600" cy="3124200"/>
          </a:xfrm>
          <a:prstGeom prst="rect">
            <a:avLst/>
          </a:prstGeom>
          <a:ln>
            <a:noFill/>
          </a:ln>
          <a:effectLst>
            <a:softEdge rad="112500"/>
          </a:effectLst>
        </p:spPr>
      </p:pic>
      <p:pic>
        <p:nvPicPr>
          <p:cNvPr id="11272" name="Picture 8" descr="C:\Users\Ptr. Daniel White\Desktop\papalmass.jpg"/>
          <p:cNvPicPr>
            <a:picLocks noChangeAspect="1" noChangeArrowheads="1"/>
          </p:cNvPicPr>
          <p:nvPr/>
        </p:nvPicPr>
        <p:blipFill>
          <a:blip r:embed="rId5" cstate="print"/>
          <a:srcRect/>
          <a:stretch>
            <a:fillRect/>
          </a:stretch>
        </p:blipFill>
        <p:spPr bwMode="auto">
          <a:xfrm>
            <a:off x="2743200" y="2362200"/>
            <a:ext cx="3124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2" name="Picture 2" descr="C:\Users\Ptr. Daniel White\Desktop\Bible pictures\Catholic\Catholicism\rosary-meditation.jpg"/>
          <p:cNvPicPr>
            <a:picLocks noChangeAspect="1" noChangeArrowheads="1"/>
          </p:cNvPicPr>
          <p:nvPr/>
        </p:nvPicPr>
        <p:blipFill>
          <a:blip r:embed="rId6" cstate="print"/>
          <a:srcRect/>
          <a:stretch>
            <a:fillRect/>
          </a:stretch>
        </p:blipFill>
        <p:spPr bwMode="auto">
          <a:xfrm>
            <a:off x="6096000" y="3230096"/>
            <a:ext cx="2819400" cy="3627904"/>
          </a:xfrm>
          <a:prstGeom prst="rect">
            <a:avLst/>
          </a:prstGeom>
          <a:ln>
            <a:noFill/>
          </a:ln>
          <a:effectLst>
            <a:softEdge rad="112500"/>
          </a:effectLst>
        </p:spPr>
      </p:pic>
      <p:pic>
        <p:nvPicPr>
          <p:cNvPr id="15364" name="Picture 4" descr="C:\Users\Ptr. Daniel White\Desktop\Bible pictures\Catholic\Pope and Church\AshWednesday.jpg"/>
          <p:cNvPicPr>
            <a:picLocks noChangeAspect="1" noChangeArrowheads="1"/>
          </p:cNvPicPr>
          <p:nvPr/>
        </p:nvPicPr>
        <p:blipFill>
          <a:blip r:embed="rId7" cstate="print"/>
          <a:srcRect/>
          <a:stretch>
            <a:fillRect/>
          </a:stretch>
        </p:blipFill>
        <p:spPr bwMode="auto">
          <a:xfrm>
            <a:off x="3276600" y="4953000"/>
            <a:ext cx="2585647" cy="1735137"/>
          </a:xfrm>
          <a:prstGeom prst="rect">
            <a:avLst/>
          </a:prstGeom>
          <a:ln>
            <a:noFill/>
          </a:ln>
          <a:effectLst>
            <a:softEdge rad="112500"/>
          </a:effectLst>
        </p:spPr>
      </p:pic>
      <p:pic>
        <p:nvPicPr>
          <p:cNvPr id="15365" name="Picture 5" descr="C:\Users\Ptr. Daniel White\Desktop\Bible pictures\Catholic\Pope and Church\holyname6.jpg"/>
          <p:cNvPicPr>
            <a:picLocks noChangeAspect="1" noChangeArrowheads="1"/>
          </p:cNvPicPr>
          <p:nvPr/>
        </p:nvPicPr>
        <p:blipFill>
          <a:blip r:embed="rId8" cstate="print"/>
          <a:srcRect/>
          <a:stretch>
            <a:fillRect/>
          </a:stretch>
        </p:blipFill>
        <p:spPr bwMode="auto">
          <a:xfrm>
            <a:off x="0" y="0"/>
            <a:ext cx="2974848" cy="2133600"/>
          </a:xfrm>
          <a:prstGeom prst="rect">
            <a:avLst/>
          </a:prstGeom>
          <a:ln>
            <a:noFill/>
          </a:ln>
          <a:effectLst>
            <a:softEdge rad="112500"/>
          </a:effectLst>
        </p:spPr>
      </p:pic>
      <p:pic>
        <p:nvPicPr>
          <p:cNvPr id="15366" name="Picture 6" descr="C:\Users\Ptr. Daniel White\Desktop\Bible pictures\Catholic\Catholicism\BaptismWinterBaby.JPG"/>
          <p:cNvPicPr>
            <a:picLocks noChangeAspect="1" noChangeArrowheads="1"/>
          </p:cNvPicPr>
          <p:nvPr/>
        </p:nvPicPr>
        <p:blipFill>
          <a:blip r:embed="rId9" cstate="print"/>
          <a:srcRect/>
          <a:stretch>
            <a:fillRect/>
          </a:stretch>
        </p:blipFill>
        <p:spPr bwMode="auto">
          <a:xfrm>
            <a:off x="0" y="2057400"/>
            <a:ext cx="2590800" cy="2458522"/>
          </a:xfrm>
          <a:prstGeom prst="rect">
            <a:avLst/>
          </a:prstGeom>
          <a:ln>
            <a:noFill/>
          </a:ln>
          <a:effectLst>
            <a:softEdge rad="112500"/>
          </a:effectLst>
        </p:spPr>
      </p:pic>
      <p:pic>
        <p:nvPicPr>
          <p:cNvPr id="15367" name="Picture 7" descr="C:\Users\Ptr. Daniel White\Desktop\Bible pictures\Catholic\Catholicism\Idol worship 4.jpg"/>
          <p:cNvPicPr>
            <a:picLocks noChangeAspect="1" noChangeArrowheads="1"/>
          </p:cNvPicPr>
          <p:nvPr/>
        </p:nvPicPr>
        <p:blipFill>
          <a:blip r:embed="rId10" cstate="print"/>
          <a:srcRect/>
          <a:stretch>
            <a:fillRect/>
          </a:stretch>
        </p:blipFill>
        <p:spPr bwMode="auto">
          <a:xfrm>
            <a:off x="2895600" y="76082"/>
            <a:ext cx="2667000" cy="2133718"/>
          </a:xfrm>
          <a:prstGeom prst="rect">
            <a:avLst/>
          </a:prstGeom>
          <a:ln>
            <a:noFill/>
          </a:ln>
          <a:effectLst>
            <a:softEdge rad="112500"/>
          </a:effectLst>
        </p:spPr>
      </p:pic>
      <p:sp>
        <p:nvSpPr>
          <p:cNvPr id="10" name="Title 9"/>
          <p:cNvSpPr>
            <a:spLocks noGrp="1"/>
          </p:cNvSpPr>
          <p:nvPr>
            <p:ph type="title"/>
          </p:nvPr>
        </p:nvSpPr>
        <p:spPr>
          <a:xfrm>
            <a:off x="457200" y="274638"/>
            <a:ext cx="8229600" cy="6202362"/>
          </a:xfrm>
        </p:spPr>
        <p:txBody>
          <a:bodyPr>
            <a:normAutofit/>
          </a:bodyPr>
          <a:lstStyle/>
          <a:p>
            <a:r>
              <a:rPr lang="en-US" sz="7200" i="1" dirty="0" smtClean="0">
                <a:effectLst>
                  <a:glow rad="101600">
                    <a:schemeClr val="bg1">
                      <a:alpha val="60000"/>
                    </a:schemeClr>
                  </a:glow>
                </a:effectLst>
              </a:rPr>
              <a:t>“Golden cup full of abominations and filthiness of her fornication.”</a:t>
            </a:r>
            <a:endParaRPr lang="en-US" sz="7200" i="1" dirty="0">
              <a:effectLst>
                <a:glow rad="101600">
                  <a:schemeClr val="bg1">
                    <a:alpha val="60000"/>
                  </a:schemeClr>
                </a:glow>
              </a:effectLst>
            </a:endParaRPr>
          </a:p>
        </p:txBody>
      </p:sp>
    </p:spTree>
    <p:extLst>
      <p:ext uri="{BB962C8B-B14F-4D97-AF65-F5344CB8AC3E}">
        <p14:creationId xmlns:p14="http://schemas.microsoft.com/office/powerpoint/2010/main" val="245858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Prophecy pictures\Revelation 1\Harlot drunk with the blood of saints.jpg"/>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5257800" y="274638"/>
            <a:ext cx="3886200" cy="2011362"/>
          </a:xfrm>
        </p:spPr>
        <p:txBody>
          <a:bodyPr>
            <a:normAutofit fontScale="90000"/>
          </a:bodyPr>
          <a:lstStyle/>
          <a:p>
            <a:r>
              <a:rPr lang="en-US" i="1" dirty="0" smtClean="0">
                <a:solidFill>
                  <a:schemeClr val="accent2">
                    <a:lumMod val="60000"/>
                    <a:lumOff val="40000"/>
                  </a:schemeClr>
                </a:solidFill>
                <a:effectLst>
                  <a:glow rad="101600">
                    <a:schemeClr val="bg1">
                      <a:alpha val="60000"/>
                    </a:schemeClr>
                  </a:glow>
                </a:effectLst>
              </a:rPr>
              <a:t>“Drunk with the blood of the saints.”</a:t>
            </a:r>
            <a:endParaRPr lang="en-US" i="1" dirty="0">
              <a:solidFill>
                <a:schemeClr val="accent2">
                  <a:lumMod val="60000"/>
                  <a:lumOff val="40000"/>
                </a:schemeClr>
              </a:solidFill>
              <a:effectLst>
                <a:glow rad="101600">
                  <a:schemeClr val="bg1">
                    <a:alpha val="60000"/>
                  </a:schemeClr>
                </a:glow>
              </a:effectLst>
            </a:endParaRPr>
          </a:p>
        </p:txBody>
      </p:sp>
    </p:spTree>
    <p:extLst>
      <p:ext uri="{BB962C8B-B14F-4D97-AF65-F5344CB8AC3E}">
        <p14:creationId xmlns:p14="http://schemas.microsoft.com/office/powerpoint/2010/main" val="339641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Prophecy pictures\Revelation 1\Persecution.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18434" name="Picture 2" descr="C:\Users\Ptr. Daniel White\Desktop\Bible pictures\Persecution and suffering, poverity\Picture1.jpg"/>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609600" y="2057400"/>
            <a:ext cx="5908899" cy="4495800"/>
          </a:xfrm>
          <a:prstGeom prst="rect">
            <a:avLst/>
          </a:prstGeom>
          <a:noFill/>
        </p:spPr>
      </p:pic>
    </p:spTree>
    <p:extLst>
      <p:ext uri="{BB962C8B-B14F-4D97-AF65-F5344CB8AC3E}">
        <p14:creationId xmlns:p14="http://schemas.microsoft.com/office/powerpoint/2010/main" val="307771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Effect transition="in" filter="fade">
                                      <p:cBhvr>
                                        <p:cTn id="9" dur="1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Angels\Angel fly w sword BBL85-97.gif"/>
          <p:cNvPicPr>
            <a:picLocks noChangeAspect="1" noChangeArrowheads="1"/>
          </p:cNvPicPr>
          <p:nvPr/>
        </p:nvPicPr>
        <p:blipFill>
          <a:blip r:embed="rId3" cstate="print"/>
          <a:srcRect l="30833" t="26667" r="24167" b="21111"/>
          <a:stretch>
            <a:fillRect/>
          </a:stretch>
        </p:blipFill>
        <p:spPr bwMode="auto">
          <a:xfrm rot="20410496">
            <a:off x="-962422" y="-246564"/>
            <a:ext cx="4114800" cy="3581400"/>
          </a:xfrm>
          <a:prstGeom prst="rect">
            <a:avLst/>
          </a:prstGeom>
          <a:noFill/>
          <a:scene3d>
            <a:camera prst="isometricOffAxis1Right"/>
            <a:lightRig rig="threePt" dir="t"/>
          </a:scene3d>
        </p:spPr>
      </p:pic>
      <p:sp>
        <p:nvSpPr>
          <p:cNvPr id="3" name="Title 2"/>
          <p:cNvSpPr>
            <a:spLocks noGrp="1"/>
          </p:cNvSpPr>
          <p:nvPr>
            <p:ph type="title"/>
          </p:nvPr>
        </p:nvSpPr>
        <p:spPr>
          <a:xfrm>
            <a:off x="2362200" y="1066800"/>
            <a:ext cx="4419600" cy="4572000"/>
          </a:xfrm>
        </p:spPr>
        <p:txBody>
          <a:bodyPr>
            <a:normAutofit fontScale="90000"/>
          </a:bodyPr>
          <a:lstStyle/>
          <a:p>
            <a:r>
              <a:rPr lang="en-US" i="1" dirty="0" smtClean="0"/>
              <a:t>“And the Angel said unto me, I will tell thee the mystery of the woman, and of the beast that </a:t>
            </a:r>
            <a:r>
              <a:rPr lang="en-US" i="1" dirty="0" err="1" smtClean="0"/>
              <a:t>carrieth</a:t>
            </a:r>
            <a:r>
              <a:rPr lang="en-US" i="1" dirty="0" smtClean="0"/>
              <a:t> her, which hath the seven heads and ten horns.”</a:t>
            </a:r>
            <a:endParaRPr lang="en-US" i="1" dirty="0"/>
          </a:p>
        </p:txBody>
      </p:sp>
      <p:pic>
        <p:nvPicPr>
          <p:cNvPr id="4" name="Picture 2" descr="C:\Users\Ptr. Daniel White\Desktop\Bible pictures\Prophecy pictures\prophecy pictures\revelation\Angel with foot on land and Sea.jpg"/>
          <p:cNvPicPr>
            <a:picLocks noChangeAspect="1" noChangeArrowheads="1"/>
          </p:cNvPicPr>
          <p:nvPr/>
        </p:nvPicPr>
        <p:blipFill>
          <a:blip r:embed="rId4" cstate="print">
            <a:duotone>
              <a:prstClr val="black"/>
              <a:schemeClr val="accent1">
                <a:tint val="45000"/>
                <a:satMod val="400000"/>
              </a:schemeClr>
            </a:duotone>
          </a:blip>
          <a:srcRect l="38088" t="45556" r="699"/>
          <a:stretch>
            <a:fillRect/>
          </a:stretch>
        </p:blipFill>
        <p:spPr bwMode="auto">
          <a:xfrm>
            <a:off x="6553200" y="4088524"/>
            <a:ext cx="2376948" cy="2540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939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HeavenlyJerusalem.jpg"/>
          <p:cNvPicPr>
            <a:picLocks noChangeAspect="1" noChangeArrowheads="1"/>
          </p:cNvPicPr>
          <p:nvPr/>
        </p:nvPicPr>
        <p:blipFill>
          <a:blip r:embed="rId3" cstate="print">
            <a:lum bright="-10000" contrast="40000"/>
          </a:blip>
          <a:srcRect l="1416" t="10367" r="2301" b="4968"/>
          <a:stretch>
            <a:fillRect/>
          </a:stretch>
        </p:blipFill>
        <p:spPr bwMode="auto">
          <a:xfrm>
            <a:off x="49764" y="0"/>
            <a:ext cx="9094236" cy="6858000"/>
          </a:xfrm>
          <a:prstGeom prst="rect">
            <a:avLst/>
          </a:prstGeom>
          <a:ln>
            <a:noFill/>
          </a:ln>
          <a:effectLst>
            <a:softEdge rad="112500"/>
          </a:effectLst>
        </p:spPr>
      </p:pic>
      <p:pic>
        <p:nvPicPr>
          <p:cNvPr id="2050" name="Picture 2" descr="C:\Users\Ptr. Daniel White\Desktop\Bible pictures\backgrounds\Ocean, lakes, rivers\1024-Landscapes-008-09.jpg"/>
          <p:cNvPicPr>
            <a:picLocks noChangeAspect="1" noChangeArrowheads="1"/>
          </p:cNvPicPr>
          <p:nvPr/>
        </p:nvPicPr>
        <p:blipFill>
          <a:blip r:embed="rId4" cstate="print"/>
          <a:srcRect/>
          <a:stretch>
            <a:fillRect/>
          </a:stretch>
        </p:blipFill>
        <p:spPr bwMode="auto">
          <a:xfrm>
            <a:off x="-1" y="0"/>
            <a:ext cx="9144001" cy="6858001"/>
          </a:xfrm>
          <a:prstGeom prst="rect">
            <a:avLst/>
          </a:prstGeom>
          <a:noFill/>
        </p:spPr>
      </p:pic>
      <p:pic>
        <p:nvPicPr>
          <p:cNvPr id="2053" name="Picture 5" descr="C:\Users\Ptr. Daniel White\Desktop\Bible pictures\backgrounds\Sky\1 Dad's Pix (70).jpg"/>
          <p:cNvPicPr>
            <a:picLocks noChangeAspect="1" noChangeArrowheads="1"/>
          </p:cNvPicPr>
          <p:nvPr/>
        </p:nvPicPr>
        <p:blipFill>
          <a:blip r:embed="rId5" cstate="print">
            <a:lum bright="-10000"/>
          </a:blip>
          <a:srcRect r="21132" b="10596"/>
          <a:stretch>
            <a:fillRect/>
          </a:stretch>
        </p:blipFill>
        <p:spPr bwMode="auto">
          <a:xfrm>
            <a:off x="-105896" y="0"/>
            <a:ext cx="9249896" cy="6858000"/>
          </a:xfrm>
          <a:prstGeom prst="rect">
            <a:avLst/>
          </a:prstGeom>
          <a:noFill/>
        </p:spPr>
      </p:pic>
      <p:pic>
        <p:nvPicPr>
          <p:cNvPr id="2052" name="Picture 4" descr="C:\Users\Ptr. Daniel White\Desktop\Bible pictures\heaven\Before the Throne.jpg"/>
          <p:cNvPicPr>
            <a:picLocks noChangeAspect="1" noChangeArrowheads="1"/>
          </p:cNvPicPr>
          <p:nvPr/>
        </p:nvPicPr>
        <p:blipFill>
          <a:blip r:embed="rId6" cstate="print">
            <a:lum/>
          </a:blip>
          <a:srcRect l="22381" t="30" r="46253" b="83306"/>
          <a:stretch>
            <a:fillRect/>
          </a:stretch>
        </p:blipFill>
        <p:spPr bwMode="auto">
          <a:xfrm>
            <a:off x="3429000" y="762000"/>
            <a:ext cx="2514600" cy="1981200"/>
          </a:xfrm>
          <a:prstGeom prst="ellipse">
            <a:avLst/>
          </a:prstGeom>
          <a:ln>
            <a:noFill/>
          </a:ln>
          <a:effectLst>
            <a:softEdge rad="112500"/>
          </a:effectLst>
        </p:spPr>
      </p:pic>
      <p:sp>
        <p:nvSpPr>
          <p:cNvPr id="6" name="Rectangle 5"/>
          <p:cNvSpPr/>
          <p:nvPr/>
        </p:nvSpPr>
        <p:spPr>
          <a:xfrm>
            <a:off x="152400" y="3733799"/>
            <a:ext cx="8686800" cy="2123658"/>
          </a:xfrm>
          <a:prstGeom prst="rect">
            <a:avLst/>
          </a:prstGeom>
        </p:spPr>
        <p:txBody>
          <a:bodyPr wrap="square">
            <a:spAutoFit/>
          </a:bodyPr>
          <a:lstStyle/>
          <a:p>
            <a:pPr algn="ctr"/>
            <a:r>
              <a:rPr lang="en-US" sz="4400" i="1" dirty="0" smtClean="0">
                <a:effectLst>
                  <a:glow rad="101600">
                    <a:schemeClr val="bg1">
                      <a:alpha val="60000"/>
                    </a:schemeClr>
                  </a:glow>
                </a:effectLst>
              </a:rPr>
              <a:t>“And I heard a voice from heaven, as the voice of many waters, and as the voice of a great thunder.”</a:t>
            </a:r>
            <a:endParaRPr lang="en-US" sz="4400" dirty="0">
              <a:effectLst>
                <a:glow rad="101600">
                  <a:schemeClr val="bg1">
                    <a:alpha val="60000"/>
                  </a:schemeClr>
                </a:glow>
              </a:effectLst>
            </a:endParaRPr>
          </a:p>
        </p:txBody>
      </p:sp>
    </p:spTree>
    <p:extLst>
      <p:ext uri="{BB962C8B-B14F-4D97-AF65-F5344CB8AC3E}">
        <p14:creationId xmlns:p14="http://schemas.microsoft.com/office/powerpoint/2010/main" val="215249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053"/>
                                        </p:tgtEl>
                                        <p:attrNameLst>
                                          <p:attrName>style.visibility</p:attrName>
                                        </p:attrNameLst>
                                      </p:cBhvr>
                                      <p:to>
                                        <p:strVal val="visible"/>
                                      </p:to>
                                    </p:set>
                                    <p:anim calcmode="lin" valueType="num">
                                      <p:cBhvr>
                                        <p:cTn id="14" dur="1000" fill="hold"/>
                                        <p:tgtEl>
                                          <p:spTgt spid="2053"/>
                                        </p:tgtEl>
                                        <p:attrNameLst>
                                          <p:attrName>ppt_w</p:attrName>
                                        </p:attrNameLst>
                                      </p:cBhvr>
                                      <p:tavLst>
                                        <p:tav tm="0">
                                          <p:val>
                                            <p:strVal val="#ppt_w*0.70"/>
                                          </p:val>
                                        </p:tav>
                                        <p:tav tm="100000">
                                          <p:val>
                                            <p:strVal val="#ppt_w"/>
                                          </p:val>
                                        </p:tav>
                                      </p:tavLst>
                                    </p:anim>
                                    <p:anim calcmode="lin" valueType="num">
                                      <p:cBhvr>
                                        <p:cTn id="15" dur="1000" fill="hold"/>
                                        <p:tgtEl>
                                          <p:spTgt spid="2053"/>
                                        </p:tgtEl>
                                        <p:attrNameLst>
                                          <p:attrName>ppt_h</p:attrName>
                                        </p:attrNameLst>
                                      </p:cBhvr>
                                      <p:tavLst>
                                        <p:tav tm="0">
                                          <p:val>
                                            <p:strVal val="#ppt_h"/>
                                          </p:val>
                                        </p:tav>
                                        <p:tav tm="100000">
                                          <p:val>
                                            <p:strVal val="#ppt_h"/>
                                          </p:val>
                                        </p:tav>
                                      </p:tavLst>
                                    </p:anim>
                                    <p:animEffect transition="in" filter="fade">
                                      <p:cBhvr>
                                        <p:cTn id="16" dur="1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ivarfjeld.files.wordpress.com/2012/01/basillica.jpg"/>
          <p:cNvPicPr>
            <a:picLocks noChangeAspect="1" noChangeArrowheads="1"/>
          </p:cNvPicPr>
          <p:nvPr/>
        </p:nvPicPr>
        <p:blipFill>
          <a:blip r:embed="rId3" cstate="print"/>
          <a:srcRect/>
          <a:stretch>
            <a:fillRect/>
          </a:stretch>
        </p:blipFill>
        <p:spPr bwMode="auto">
          <a:xfrm>
            <a:off x="-457200" y="0"/>
            <a:ext cx="9898142" cy="6858000"/>
          </a:xfrm>
          <a:prstGeom prst="rect">
            <a:avLst/>
          </a:prstGeom>
          <a:noFill/>
        </p:spPr>
      </p:pic>
      <p:sp>
        <p:nvSpPr>
          <p:cNvPr id="2" name="Title 1"/>
          <p:cNvSpPr>
            <a:spLocks noGrp="1"/>
          </p:cNvSpPr>
          <p:nvPr>
            <p:ph type="ctrTitle"/>
          </p:nvPr>
        </p:nvSpPr>
        <p:spPr>
          <a:xfrm>
            <a:off x="0" y="228601"/>
            <a:ext cx="9144000" cy="1523999"/>
          </a:xfrm>
        </p:spPr>
        <p:txBody>
          <a:bodyPr>
            <a:noAutofit/>
          </a:bodyPr>
          <a:lstStyle/>
          <a:p>
            <a:r>
              <a:rPr lang="en-US" sz="4800" b="1" i="1" dirty="0" smtClean="0">
                <a:ln w="12700">
                  <a:solidFill>
                    <a:schemeClr val="accent5">
                      <a:lumMod val="50000"/>
                    </a:schemeClr>
                  </a:solidFill>
                  <a:prstDash val="solid"/>
                </a:ln>
                <a:solidFill>
                  <a:schemeClr val="bg1"/>
                </a:solidFill>
                <a:effectLst>
                  <a:outerShdw blurRad="41275" dist="20320" dir="1800000" algn="tl" rotWithShape="0">
                    <a:srgbClr val="000000">
                      <a:alpha val="40000"/>
                    </a:srgbClr>
                  </a:outerShdw>
                </a:effectLst>
              </a:rPr>
              <a:t>The Apostate Church</a:t>
            </a:r>
            <a:br>
              <a:rPr lang="en-US" sz="4800" b="1" i="1" dirty="0" smtClean="0">
                <a:ln w="12700">
                  <a:solidFill>
                    <a:schemeClr val="accent5">
                      <a:lumMod val="50000"/>
                    </a:schemeClr>
                  </a:solidFill>
                  <a:prstDash val="solid"/>
                </a:ln>
                <a:solidFill>
                  <a:schemeClr val="bg1"/>
                </a:solidFill>
                <a:effectLst>
                  <a:outerShdw blurRad="41275" dist="20320" dir="1800000" algn="tl" rotWithShape="0">
                    <a:srgbClr val="000000">
                      <a:alpha val="40000"/>
                    </a:srgbClr>
                  </a:outerShdw>
                </a:effectLst>
              </a:rPr>
            </a:br>
            <a:r>
              <a:rPr lang="en-US" sz="4800" b="1" i="1" dirty="0" smtClean="0">
                <a:ln w="12700">
                  <a:solidFill>
                    <a:schemeClr val="accent5">
                      <a:lumMod val="50000"/>
                    </a:schemeClr>
                  </a:solidFill>
                  <a:prstDash val="solid"/>
                </a:ln>
                <a:solidFill>
                  <a:schemeClr val="bg1"/>
                </a:solidFill>
                <a:effectLst>
                  <a:outerShdw blurRad="41275" dist="20320" dir="1800000" algn="tl" rotWithShape="0">
                    <a:srgbClr val="000000">
                      <a:alpha val="40000"/>
                    </a:srgbClr>
                  </a:outerShdw>
                </a:effectLst>
              </a:rPr>
              <a:t>“The identity of the great whore”</a:t>
            </a:r>
            <a:endParaRPr lang="en-US" sz="4800" b="1" i="1" dirty="0">
              <a:ln w="12700">
                <a:solidFill>
                  <a:schemeClr val="accent5">
                    <a:lumMod val="50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3" name="Subtitle 2"/>
          <p:cNvSpPr>
            <a:spLocks noGrp="1"/>
          </p:cNvSpPr>
          <p:nvPr>
            <p:ph type="subTitle" idx="1"/>
          </p:nvPr>
        </p:nvSpPr>
        <p:spPr>
          <a:xfrm>
            <a:off x="1291471" y="5486400"/>
            <a:ext cx="6400800" cy="1981200"/>
          </a:xfrm>
          <a:effectLst>
            <a:glow rad="101600">
              <a:schemeClr val="tx1">
                <a:alpha val="60000"/>
              </a:schemeClr>
            </a:glow>
          </a:effectLst>
        </p:spPr>
        <p:txBody>
          <a:bodyPr>
            <a:noAutofit/>
          </a:bodyPr>
          <a:lstStyle/>
          <a:p>
            <a:r>
              <a:rPr lang="en-US" sz="4800" b="1" i="1" dirty="0" smtClean="0">
                <a:ln>
                  <a:solidFill>
                    <a:schemeClr val="accent5">
                      <a:lumMod val="50000"/>
                    </a:schemeClr>
                  </a:solidFill>
                </a:ln>
                <a:solidFill>
                  <a:schemeClr val="bg1"/>
                </a:solidFill>
                <a:effectLst/>
                <a:latin typeface="+mj-lt"/>
              </a:rPr>
              <a:t>(Revelation 17:1-19:10)</a:t>
            </a:r>
            <a:endParaRPr lang="en-US" sz="4800" b="1" i="1" dirty="0">
              <a:ln>
                <a:solidFill>
                  <a:schemeClr val="accent5">
                    <a:lumMod val="50000"/>
                  </a:schemeClr>
                </a:solidFill>
              </a:ln>
              <a:solidFill>
                <a:schemeClr val="bg1"/>
              </a:solidFill>
              <a:effectLst/>
              <a:latin typeface="+mj-lt"/>
            </a:endParaRPr>
          </a:p>
        </p:txBody>
      </p:sp>
      <p:pic>
        <p:nvPicPr>
          <p:cNvPr id="5" name="Picture 2" descr="C:\Users\Ptr. Daniel White\Desktop\Babylon upon the beast.jpg"/>
          <p:cNvPicPr>
            <a:picLocks noChangeAspect="1" noChangeArrowheads="1"/>
          </p:cNvPicPr>
          <p:nvPr/>
        </p:nvPicPr>
        <p:blipFill>
          <a:blip r:embed="rId4" cstate="print"/>
          <a:srcRect l="51442" t="980" r="36241" b="78436"/>
          <a:stretch>
            <a:fillRect/>
          </a:stretch>
        </p:blipFill>
        <p:spPr bwMode="auto">
          <a:xfrm>
            <a:off x="3084828" y="1851028"/>
            <a:ext cx="2814086" cy="3517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610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abylon-angel.jpg"/>
          <p:cNvPicPr>
            <a:picLocks noChangeAspect="1" noChangeArrowheads="1"/>
          </p:cNvPicPr>
          <p:nvPr/>
        </p:nvPicPr>
        <p:blipFill>
          <a:blip r:embed="rId3" cstate="print"/>
          <a:srcRect/>
          <a:stretch>
            <a:fillRect/>
          </a:stretch>
        </p:blipFill>
        <p:spPr bwMode="auto">
          <a:xfrm>
            <a:off x="0" y="50962"/>
            <a:ext cx="9144000" cy="6807038"/>
          </a:xfrm>
          <a:prstGeom prst="rect">
            <a:avLst/>
          </a:prstGeom>
          <a:ln>
            <a:noFill/>
          </a:ln>
          <a:effectLst>
            <a:outerShdw blurRad="292100" dist="139700" dir="2700000" algn="tl" rotWithShape="0">
              <a:srgbClr val="333333">
                <a:alpha val="65000"/>
              </a:srgbClr>
            </a:outerShdw>
          </a:effectLst>
        </p:spPr>
      </p:pic>
      <p:sp>
        <p:nvSpPr>
          <p:cNvPr id="2" name="Title 1"/>
          <p:cNvSpPr txBox="1">
            <a:spLocks/>
          </p:cNvSpPr>
          <p:nvPr/>
        </p:nvSpPr>
        <p:spPr>
          <a:xfrm>
            <a:off x="0" y="1676400"/>
            <a:ext cx="9144000" cy="3886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smtClean="0">
                <a:ln>
                  <a:noFill/>
                </a:ln>
                <a:solidFill>
                  <a:schemeClr val="tx1"/>
                </a:solidFill>
                <a:effectLst>
                  <a:glow rad="101600">
                    <a:srgbClr val="FF0000">
                      <a:alpha val="60000"/>
                    </a:srgbClr>
                  </a:glow>
                </a:effectLst>
                <a:uLnTx/>
                <a:uFillTx/>
                <a:latin typeface="+mj-lt"/>
                <a:ea typeface="+mj-ea"/>
                <a:cs typeface="+mj-cs"/>
              </a:rPr>
              <a:t>Babylon Destroyed</a:t>
            </a:r>
            <a:br>
              <a:rPr kumimoji="0" lang="en-US" sz="8000" b="0" i="1" u="none" strike="noStrike" kern="1200" cap="none" spc="0" normalizeH="0" baseline="0" noProof="0" dirty="0" smtClean="0">
                <a:ln>
                  <a:noFill/>
                </a:ln>
                <a:solidFill>
                  <a:schemeClr val="tx1"/>
                </a:solidFill>
                <a:effectLst>
                  <a:glow rad="101600">
                    <a:srgbClr val="FF0000">
                      <a:alpha val="60000"/>
                    </a:srgbClr>
                  </a:glow>
                </a:effectLst>
                <a:uLnTx/>
                <a:uFillTx/>
                <a:latin typeface="+mj-lt"/>
                <a:ea typeface="+mj-ea"/>
                <a:cs typeface="+mj-cs"/>
              </a:rPr>
            </a:br>
            <a:r>
              <a:rPr kumimoji="0" lang="en-US" sz="6600" b="0" i="1" u="none" strike="noStrike" kern="1200" cap="none" spc="0" normalizeH="0" baseline="0" noProof="0" dirty="0" smtClean="0">
                <a:ln>
                  <a:noFill/>
                </a:ln>
                <a:solidFill>
                  <a:schemeClr val="tx1"/>
                </a:solidFill>
                <a:effectLst>
                  <a:glow rad="101600">
                    <a:srgbClr val="FF0000">
                      <a:alpha val="60000"/>
                    </a:srgbClr>
                  </a:glow>
                </a:effectLst>
                <a:uLnTx/>
                <a:uFillTx/>
                <a:latin typeface="+mj-lt"/>
                <a:ea typeface="+mj-ea"/>
                <a:cs typeface="+mj-cs"/>
              </a:rPr>
              <a:t>(Revelation 17:16,</a:t>
            </a:r>
            <a:r>
              <a:rPr kumimoji="0" lang="en-US" sz="6600" b="0" i="1" u="none" strike="noStrike" kern="1200" cap="none" spc="0" normalizeH="0" noProof="0" dirty="0" smtClean="0">
                <a:ln>
                  <a:noFill/>
                </a:ln>
                <a:solidFill>
                  <a:schemeClr val="tx1"/>
                </a:solidFill>
                <a:effectLst>
                  <a:glow rad="101600">
                    <a:srgbClr val="FF0000">
                      <a:alpha val="60000"/>
                    </a:srgbClr>
                  </a:glow>
                </a:effectLst>
                <a:uLnTx/>
                <a:uFillTx/>
                <a:latin typeface="+mj-lt"/>
                <a:ea typeface="+mj-ea"/>
                <a:cs typeface="+mj-cs"/>
              </a:rPr>
              <a:t> 19:1-5</a:t>
            </a:r>
            <a:r>
              <a:rPr kumimoji="0" lang="en-US" sz="6600" b="0" i="1" u="none" strike="noStrike" kern="1200" cap="none" spc="0" normalizeH="0" baseline="0" noProof="0" dirty="0" smtClean="0">
                <a:ln>
                  <a:noFill/>
                </a:ln>
                <a:solidFill>
                  <a:schemeClr val="tx1"/>
                </a:solidFill>
                <a:effectLst>
                  <a:glow rad="101600">
                    <a:srgbClr val="FF0000">
                      <a:alpha val="60000"/>
                    </a:srgbClr>
                  </a:glow>
                </a:effectLst>
                <a:uLnTx/>
                <a:uFillTx/>
                <a:latin typeface="+mj-lt"/>
                <a:ea typeface="+mj-ea"/>
                <a:cs typeface="+mj-cs"/>
              </a:rPr>
              <a:t>)</a:t>
            </a:r>
            <a:endParaRPr kumimoji="0" lang="en-US" sz="6600" b="0" i="1" u="none" strike="noStrike" kern="1200" cap="none" spc="0" normalizeH="0" baseline="0" noProof="0" dirty="0">
              <a:ln>
                <a:noFill/>
              </a:ln>
              <a:solidFill>
                <a:schemeClr val="tx1"/>
              </a:solidFill>
              <a:effectLst>
                <a:glow rad="101600">
                  <a:srgbClr val="FF0000">
                    <a:alpha val="60000"/>
                  </a:srgbClr>
                </a:glow>
              </a:effectLst>
              <a:uLnTx/>
              <a:uFillTx/>
              <a:latin typeface="+mj-lt"/>
              <a:ea typeface="+mj-ea"/>
              <a:cs typeface="+mj-cs"/>
            </a:endParaRPr>
          </a:p>
        </p:txBody>
      </p:sp>
    </p:spTree>
    <p:extLst>
      <p:ext uri="{BB962C8B-B14F-4D97-AF65-F5344CB8AC3E}">
        <p14:creationId xmlns:p14="http://schemas.microsoft.com/office/powerpoint/2010/main" val="301468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6186309"/>
          </a:xfrm>
          <a:prstGeom prst="rect">
            <a:avLst/>
          </a:prstGeom>
        </p:spPr>
        <p:txBody>
          <a:bodyPr wrap="square">
            <a:spAutoFit/>
          </a:bodyPr>
          <a:lstStyle/>
          <a:p>
            <a:pPr algn="ctr"/>
            <a:r>
              <a:rPr lang="en-US" sz="4400" i="1" dirty="0" smtClean="0"/>
              <a:t>“And the ten horns which thou sawest upon the beast, these shall hate the whore, and shall make her desolate and naked, and shall eat her flesh, and burn her with fire. For God hath put in their hearts to fulfill his will, and to agree, and give their kingdom unto the beast, until the words of God shall be fulfilled.”(Revelation 17:16-17)</a:t>
            </a:r>
            <a:endParaRPr lang="en-US" sz="4400" i="1" dirty="0"/>
          </a:p>
        </p:txBody>
      </p:sp>
    </p:spTree>
    <p:extLst>
      <p:ext uri="{BB962C8B-B14F-4D97-AF65-F5344CB8AC3E}">
        <p14:creationId xmlns:p14="http://schemas.microsoft.com/office/powerpoint/2010/main" val="381725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http://trackingbibleprophecy.com/images/harlot_beast.jpg"/>
          <p:cNvPicPr>
            <a:picLocks noChangeAspect="1" noChangeArrowheads="1"/>
          </p:cNvPicPr>
          <p:nvPr/>
        </p:nvPicPr>
        <p:blipFill>
          <a:blip r:embed="rId2" cstate="print"/>
          <a:srcRect/>
          <a:stretch>
            <a:fillRect/>
          </a:stretch>
        </p:blipFill>
        <p:spPr bwMode="auto">
          <a:xfrm>
            <a:off x="845127" y="-13855"/>
            <a:ext cx="7524449" cy="6858000"/>
          </a:xfrm>
          <a:prstGeom prst="rect">
            <a:avLst/>
          </a:prstGeom>
          <a:noFill/>
        </p:spPr>
      </p:pic>
      <p:pic>
        <p:nvPicPr>
          <p:cNvPr id="3" name="Picture 2" descr="http://trackingbibleprophecy.com/images/harlot_beast.jpg"/>
          <p:cNvPicPr>
            <a:picLocks noChangeAspect="1" noChangeArrowheads="1"/>
          </p:cNvPicPr>
          <p:nvPr/>
        </p:nvPicPr>
        <p:blipFill>
          <a:blip r:embed="rId2" cstate="print"/>
          <a:srcRect t="87778" r="40255" b="6667"/>
          <a:stretch>
            <a:fillRect/>
          </a:stretch>
        </p:blipFill>
        <p:spPr bwMode="auto">
          <a:xfrm>
            <a:off x="1828800" y="6172200"/>
            <a:ext cx="4572000" cy="685800"/>
          </a:xfrm>
          <a:prstGeom prst="rect">
            <a:avLst/>
          </a:prstGeom>
          <a:ln>
            <a:noFill/>
          </a:ln>
          <a:effectLst>
            <a:softEdge rad="112500"/>
          </a:effectLst>
        </p:spPr>
      </p:pic>
    </p:spTree>
    <p:extLst>
      <p:ext uri="{BB962C8B-B14F-4D97-AF65-F5344CB8AC3E}">
        <p14:creationId xmlns:p14="http://schemas.microsoft.com/office/powerpoint/2010/main" val="3094313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esktop\scan0144.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609600"/>
            <a:ext cx="8229600" cy="1143000"/>
          </a:xfrm>
        </p:spPr>
        <p:txBody>
          <a:bodyPr>
            <a:noAutofit/>
          </a:bodyPr>
          <a:lstStyle/>
          <a:p>
            <a:r>
              <a:rPr lang="en-US" sz="4800" b="1" i="1" dirty="0" smtClean="0">
                <a:ln>
                  <a:solidFill>
                    <a:schemeClr val="accent6">
                      <a:lumMod val="50000"/>
                    </a:schemeClr>
                  </a:solidFill>
                </a:ln>
                <a:solidFill>
                  <a:schemeClr val="bg1"/>
                </a:solidFill>
                <a:effectLst>
                  <a:glow rad="101600">
                    <a:schemeClr val="tx1">
                      <a:alpha val="60000"/>
                    </a:schemeClr>
                  </a:glow>
                </a:effectLst>
                <a:latin typeface="Times New Roman" pitchFamily="18" charset="0"/>
                <a:cs typeface="Times New Roman" pitchFamily="18" charset="0"/>
              </a:rPr>
              <a:t>“And she shall be utterly burned with fire…” </a:t>
            </a:r>
            <a:br>
              <a:rPr lang="en-US" sz="4800" b="1" i="1" dirty="0" smtClean="0">
                <a:ln>
                  <a:solidFill>
                    <a:schemeClr val="accent6">
                      <a:lumMod val="50000"/>
                    </a:schemeClr>
                  </a:solidFill>
                </a:ln>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ln>
                  <a:solidFill>
                    <a:schemeClr val="accent6">
                      <a:lumMod val="50000"/>
                    </a:schemeClr>
                  </a:solidFill>
                </a:ln>
                <a:solidFill>
                  <a:schemeClr val="bg1"/>
                </a:solidFill>
                <a:effectLst>
                  <a:glow rad="101600">
                    <a:schemeClr val="tx1">
                      <a:alpha val="60000"/>
                    </a:schemeClr>
                  </a:glow>
                </a:effectLst>
                <a:latin typeface="Times New Roman" pitchFamily="18" charset="0"/>
                <a:cs typeface="Times New Roman" pitchFamily="18" charset="0"/>
              </a:rPr>
              <a:t>Revelation 18:8</a:t>
            </a:r>
            <a:endParaRPr lang="en-US" sz="4800" b="1" i="1" dirty="0">
              <a:ln>
                <a:solidFill>
                  <a:schemeClr val="accent6">
                    <a:lumMod val="50000"/>
                  </a:schemeClr>
                </a:solidFill>
              </a:ln>
              <a:solidFill>
                <a:schemeClr val="bg1"/>
              </a:solidFill>
              <a:effectLst>
                <a:glow rad="101600">
                  <a:schemeClr val="tx1">
                    <a:alpha val="60000"/>
                  </a:schemeClr>
                </a:glow>
              </a:effectLst>
              <a:latin typeface="Times New Roman" pitchFamily="18" charset="0"/>
              <a:cs typeface="Times New Roman" pitchFamily="18" charset="0"/>
            </a:endParaRPr>
          </a:p>
        </p:txBody>
      </p:sp>
      <p:pic>
        <p:nvPicPr>
          <p:cNvPr id="1026" name="Picture 2" descr="C:\Users\Ptr. Daniel White\Desktop\BabylonCoals.jpg"/>
          <p:cNvPicPr>
            <a:picLocks noChangeAspect="1" noChangeArrowheads="1"/>
          </p:cNvPicPr>
          <p:nvPr/>
        </p:nvPicPr>
        <p:blipFill>
          <a:blip r:embed="rId4" cstate="print"/>
          <a:srcRect/>
          <a:stretch>
            <a:fillRect/>
          </a:stretch>
        </p:blipFill>
        <p:spPr bwMode="auto">
          <a:xfrm>
            <a:off x="0" y="2590800"/>
            <a:ext cx="5689600" cy="4267200"/>
          </a:xfrm>
          <a:prstGeom prst="rect">
            <a:avLst/>
          </a:prstGeom>
          <a:ln>
            <a:noFill/>
          </a:ln>
          <a:effectLst>
            <a:softEdge rad="112500"/>
          </a:effectLst>
        </p:spPr>
      </p:pic>
    </p:spTree>
    <p:extLst>
      <p:ext uri="{BB962C8B-B14F-4D97-AF65-F5344CB8AC3E}">
        <p14:creationId xmlns:p14="http://schemas.microsoft.com/office/powerpoint/2010/main" val="170350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judgement-d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1749" name="Picture 5" descr="C:\Users\Ptr. Daniel White\Desktop\Rev%2009%20Locust%20Swarm.jpg"/>
          <p:cNvPicPr>
            <a:picLocks noChangeAspect="1" noChangeArrowheads="1"/>
          </p:cNvPicPr>
          <p:nvPr/>
        </p:nvPicPr>
        <p:blipFill>
          <a:blip r:embed="rId4" cstate="print"/>
          <a:srcRect/>
          <a:stretch>
            <a:fillRect/>
          </a:stretch>
        </p:blipFill>
        <p:spPr bwMode="auto">
          <a:xfrm>
            <a:off x="5867400" y="2819400"/>
            <a:ext cx="3276600" cy="3048000"/>
          </a:xfrm>
          <a:prstGeom prst="ellipse">
            <a:avLst/>
          </a:prstGeom>
          <a:ln>
            <a:noFill/>
          </a:ln>
          <a:effectLst>
            <a:softEdge rad="112500"/>
          </a:effectLst>
        </p:spPr>
      </p:pic>
      <p:pic>
        <p:nvPicPr>
          <p:cNvPr id="31751" name="Picture 7" descr="C:\Users\Ptr. Daniel White\Desktop\WelcomeTribulation.jpg"/>
          <p:cNvPicPr>
            <a:picLocks noChangeAspect="1" noChangeArrowheads="1"/>
          </p:cNvPicPr>
          <p:nvPr/>
        </p:nvPicPr>
        <p:blipFill>
          <a:blip r:embed="rId5" cstate="print"/>
          <a:srcRect/>
          <a:stretch>
            <a:fillRect/>
          </a:stretch>
        </p:blipFill>
        <p:spPr bwMode="auto">
          <a:xfrm>
            <a:off x="762000" y="0"/>
            <a:ext cx="2895600" cy="2438400"/>
          </a:xfrm>
          <a:prstGeom prst="ellipse">
            <a:avLst/>
          </a:prstGeom>
          <a:ln>
            <a:noFill/>
          </a:ln>
          <a:effectLst>
            <a:softEdge rad="112500"/>
          </a:effectLst>
        </p:spPr>
      </p:pic>
      <p:pic>
        <p:nvPicPr>
          <p:cNvPr id="31752" name="Picture 8" descr="C:\Users\Ptr. Daniel White\Desktop\dragon_5.jpg"/>
          <p:cNvPicPr>
            <a:picLocks noChangeAspect="1" noChangeArrowheads="1"/>
          </p:cNvPicPr>
          <p:nvPr/>
        </p:nvPicPr>
        <p:blipFill>
          <a:blip r:embed="rId6" cstate="print"/>
          <a:srcRect/>
          <a:stretch>
            <a:fillRect/>
          </a:stretch>
        </p:blipFill>
        <p:spPr bwMode="auto">
          <a:xfrm>
            <a:off x="457200" y="2667000"/>
            <a:ext cx="1946275" cy="2971800"/>
          </a:xfrm>
          <a:prstGeom prst="ellipse">
            <a:avLst/>
          </a:prstGeom>
          <a:ln>
            <a:noFill/>
          </a:ln>
          <a:effectLst>
            <a:softEdge rad="112500"/>
          </a:effectLst>
        </p:spPr>
      </p:pic>
      <p:pic>
        <p:nvPicPr>
          <p:cNvPr id="31753" name="Picture 9" descr="C:\Users\Ptr. Daniel White\Desktop\dragon's%20lair.jpg"/>
          <p:cNvPicPr>
            <a:picLocks noChangeAspect="1" noChangeArrowheads="1"/>
          </p:cNvPicPr>
          <p:nvPr/>
        </p:nvPicPr>
        <p:blipFill>
          <a:blip r:embed="rId7" cstate="print"/>
          <a:srcRect/>
          <a:stretch>
            <a:fillRect/>
          </a:stretch>
        </p:blipFill>
        <p:spPr bwMode="auto">
          <a:xfrm rot="679772">
            <a:off x="2787208" y="4310630"/>
            <a:ext cx="2887662" cy="2286000"/>
          </a:xfrm>
          <a:prstGeom prst="ellipse">
            <a:avLst/>
          </a:prstGeom>
          <a:ln>
            <a:noFill/>
          </a:ln>
          <a:effectLst>
            <a:softEdge rad="112500"/>
          </a:effectLst>
        </p:spPr>
      </p:pic>
      <p:pic>
        <p:nvPicPr>
          <p:cNvPr id="23554" name="Picture 2" descr="C:\Users\Ptr. Daniel White\Desktop\Prophecy pictures\Revelation 1\dragon_2.jpg"/>
          <p:cNvPicPr>
            <a:picLocks noChangeAspect="1" noChangeArrowheads="1"/>
          </p:cNvPicPr>
          <p:nvPr/>
        </p:nvPicPr>
        <p:blipFill>
          <a:blip r:embed="rId8" cstate="print"/>
          <a:srcRect/>
          <a:stretch>
            <a:fillRect/>
          </a:stretch>
        </p:blipFill>
        <p:spPr bwMode="auto">
          <a:xfrm>
            <a:off x="5562600" y="228600"/>
            <a:ext cx="2770188" cy="2062163"/>
          </a:xfrm>
          <a:prstGeom prst="ellipse">
            <a:avLst/>
          </a:prstGeom>
          <a:ln>
            <a:noFill/>
          </a:ln>
          <a:effectLst>
            <a:softEdge rad="112500"/>
          </a:effectLst>
        </p:spPr>
      </p:pic>
      <p:pic>
        <p:nvPicPr>
          <p:cNvPr id="2050" name="Picture 2" descr="C:\Users\Ptr. Daniel White\Desktop\Devils and evil spirits coiming out of Babylon &amp; Vatican 1.gif"/>
          <p:cNvPicPr>
            <a:picLocks noChangeAspect="1" noChangeArrowheads="1"/>
          </p:cNvPicPr>
          <p:nvPr/>
        </p:nvPicPr>
        <p:blipFill>
          <a:blip r:embed="rId9" cstate="print"/>
          <a:srcRect/>
          <a:stretch>
            <a:fillRect/>
          </a:stretch>
        </p:blipFill>
        <p:spPr bwMode="auto">
          <a:xfrm>
            <a:off x="3155950" y="1955800"/>
            <a:ext cx="2559050" cy="2311400"/>
          </a:xfrm>
          <a:prstGeom prst="ellipse">
            <a:avLst/>
          </a:prstGeom>
          <a:ln>
            <a:noFill/>
          </a:ln>
          <a:effectLst>
            <a:softEdge rad="112500"/>
          </a:effectLst>
        </p:spPr>
      </p:pic>
      <p:sp>
        <p:nvSpPr>
          <p:cNvPr id="9" name="Title 8"/>
          <p:cNvSpPr>
            <a:spLocks noGrp="1"/>
          </p:cNvSpPr>
          <p:nvPr>
            <p:ph type="title"/>
          </p:nvPr>
        </p:nvSpPr>
        <p:spPr>
          <a:xfrm>
            <a:off x="457200" y="304800"/>
            <a:ext cx="8229600" cy="3048000"/>
          </a:xfrm>
        </p:spPr>
        <p:txBody>
          <a:bodyPr>
            <a:noAutofit/>
          </a:bodyPr>
          <a:lstStyle/>
          <a:p>
            <a:r>
              <a:rPr lang="en-US" sz="4800" i="1" dirty="0" smtClean="0">
                <a:ln>
                  <a:solidFill>
                    <a:schemeClr val="accent6">
                      <a:lumMod val="20000"/>
                      <a:lumOff val="80000"/>
                    </a:schemeClr>
                  </a:solidFill>
                </a:ln>
                <a:effectLst>
                  <a:glow rad="101600">
                    <a:schemeClr val="bg1">
                      <a:alpha val="60000"/>
                    </a:schemeClr>
                  </a:glow>
                </a:effectLst>
              </a:rPr>
              <a:t>“…the habitation of devils, and every foul spirit…”</a:t>
            </a:r>
            <a:br>
              <a:rPr lang="en-US" sz="4800" i="1" dirty="0" smtClean="0">
                <a:ln>
                  <a:solidFill>
                    <a:schemeClr val="accent6">
                      <a:lumMod val="20000"/>
                      <a:lumOff val="80000"/>
                    </a:schemeClr>
                  </a:solidFill>
                </a:ln>
                <a:effectLst>
                  <a:glow rad="101600">
                    <a:schemeClr val="bg1">
                      <a:alpha val="60000"/>
                    </a:schemeClr>
                  </a:glow>
                </a:effectLst>
              </a:rPr>
            </a:br>
            <a:endParaRPr lang="en-US" sz="4800" i="1" dirty="0">
              <a:ln>
                <a:solidFill>
                  <a:schemeClr val="accent6">
                    <a:lumMod val="20000"/>
                    <a:lumOff val="80000"/>
                  </a:schemeClr>
                </a:solidFill>
              </a:ln>
              <a:effectLst>
                <a:glow rad="101600">
                  <a:schemeClr val="bg1">
                    <a:alpha val="60000"/>
                  </a:schemeClr>
                </a:glow>
              </a:effectLst>
            </a:endParaRPr>
          </a:p>
        </p:txBody>
      </p:sp>
    </p:spTree>
    <p:extLst>
      <p:ext uri="{BB962C8B-B14F-4D97-AF65-F5344CB8AC3E}">
        <p14:creationId xmlns:p14="http://schemas.microsoft.com/office/powerpoint/2010/main" val="299708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Prophecy pictures\Revelation 1\new-jerusalem2.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8435" name="Picture 3" descr="C:\Users\Ptr. Daniel White\Desktop\Prophecy pictures\Revelation 1\Catholic\vatican.jpg 2.bmp"/>
          <p:cNvPicPr>
            <a:picLocks noChangeAspect="1" noChangeArrowheads="1"/>
          </p:cNvPicPr>
          <p:nvPr/>
        </p:nvPicPr>
        <p:blipFill>
          <a:blip r:embed="rId4" cstate="print"/>
          <a:srcRect/>
          <a:stretch>
            <a:fillRect/>
          </a:stretch>
        </p:blipFill>
        <p:spPr bwMode="auto">
          <a:xfrm>
            <a:off x="1219200" y="3505200"/>
            <a:ext cx="6629400" cy="3352800"/>
          </a:xfrm>
          <a:prstGeom prst="rect">
            <a:avLst/>
          </a:prstGeom>
          <a:ln>
            <a:noFill/>
          </a:ln>
          <a:effectLst>
            <a:softEdge rad="112500"/>
          </a:effectLst>
        </p:spPr>
      </p:pic>
      <p:sp>
        <p:nvSpPr>
          <p:cNvPr id="4" name="Title 3"/>
          <p:cNvSpPr>
            <a:spLocks noGrp="1"/>
          </p:cNvSpPr>
          <p:nvPr>
            <p:ph type="title"/>
          </p:nvPr>
        </p:nvSpPr>
        <p:spPr>
          <a:xfrm>
            <a:off x="0" y="228600"/>
            <a:ext cx="9144000" cy="1295400"/>
          </a:xfrm>
        </p:spPr>
        <p:txBody>
          <a:bodyPr>
            <a:noAutofit/>
          </a:bodyPr>
          <a:lstStyle/>
          <a:p>
            <a:r>
              <a:rPr lang="en-US" sz="4000" i="1" dirty="0" smtClean="0">
                <a:effectLst>
                  <a:glow rad="228600">
                    <a:schemeClr val="bg1">
                      <a:alpha val="40000"/>
                    </a:schemeClr>
                  </a:glow>
                </a:effectLst>
              </a:rPr>
              <a:t>“Her sins have reached unto heaven…”</a:t>
            </a:r>
            <a:br>
              <a:rPr lang="en-US" sz="4000" i="1" dirty="0" smtClean="0">
                <a:effectLst>
                  <a:glow rad="228600">
                    <a:schemeClr val="bg1">
                      <a:alpha val="40000"/>
                    </a:schemeClr>
                  </a:glow>
                </a:effectLst>
              </a:rPr>
            </a:br>
            <a:endParaRPr lang="en-US" sz="4000" i="1" dirty="0">
              <a:effectLst>
                <a:glow rad="228600">
                  <a:schemeClr val="bg1">
                    <a:alpha val="40000"/>
                  </a:schemeClr>
                </a:glow>
              </a:effectLst>
            </a:endParaRPr>
          </a:p>
        </p:txBody>
      </p:sp>
    </p:spTree>
    <p:extLst>
      <p:ext uri="{BB962C8B-B14F-4D97-AF65-F5344CB8AC3E}">
        <p14:creationId xmlns:p14="http://schemas.microsoft.com/office/powerpoint/2010/main" val="3921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C:\Users\Ptr. Daniel White\Desktop\fire.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026" name="Picture 2" descr="C:\Users\Ptr. Daniel White\Desktop\The fall of babylon 7.jpg"/>
          <p:cNvPicPr>
            <a:picLocks noChangeAspect="1" noChangeArrowheads="1"/>
          </p:cNvPicPr>
          <p:nvPr/>
        </p:nvPicPr>
        <p:blipFill>
          <a:blip r:embed="rId4" cstate="print"/>
          <a:srcRect/>
          <a:stretch>
            <a:fillRect/>
          </a:stretch>
        </p:blipFill>
        <p:spPr bwMode="auto">
          <a:xfrm>
            <a:off x="1981200" y="1676400"/>
            <a:ext cx="5257800" cy="4704347"/>
          </a:xfrm>
          <a:prstGeom prst="rect">
            <a:avLst/>
          </a:prstGeom>
          <a:ln>
            <a:noFill/>
          </a:ln>
          <a:effectLst>
            <a:softEdge rad="112500"/>
          </a:effectLst>
        </p:spPr>
      </p:pic>
      <p:pic>
        <p:nvPicPr>
          <p:cNvPr id="5122" name="Picture 2" descr="C:\Users\Ptr. Daniel White\Desktop\Bible pictures\Catholic\Catholicism\baptism_set___baby_boy_2.JPG"/>
          <p:cNvPicPr>
            <a:picLocks noChangeAspect="1" noChangeArrowheads="1"/>
          </p:cNvPicPr>
          <p:nvPr/>
        </p:nvPicPr>
        <p:blipFill>
          <a:blip r:embed="rId5" cstate="print"/>
          <a:srcRect/>
          <a:stretch>
            <a:fillRect/>
          </a:stretch>
        </p:blipFill>
        <p:spPr bwMode="auto">
          <a:xfrm rot="21237315">
            <a:off x="274452" y="1064173"/>
            <a:ext cx="1524000" cy="2398533"/>
          </a:xfrm>
          <a:prstGeom prst="rect">
            <a:avLst/>
          </a:prstGeom>
          <a:ln>
            <a:noFill/>
          </a:ln>
          <a:effectLst>
            <a:softEdge rad="112500"/>
          </a:effectLst>
        </p:spPr>
      </p:pic>
      <p:pic>
        <p:nvPicPr>
          <p:cNvPr id="5123" name="Picture 3" descr="C:\Users\Ptr. Daniel White\Desktop\Bible pictures\Catholic\Catholicism\359014927_5ea34dc09c.jpg"/>
          <p:cNvPicPr>
            <a:picLocks noChangeAspect="1" noChangeArrowheads="1"/>
          </p:cNvPicPr>
          <p:nvPr/>
        </p:nvPicPr>
        <p:blipFill>
          <a:blip r:embed="rId6" cstate="print"/>
          <a:srcRect/>
          <a:stretch>
            <a:fillRect/>
          </a:stretch>
        </p:blipFill>
        <p:spPr bwMode="auto">
          <a:xfrm rot="20828946">
            <a:off x="6974473" y="4084607"/>
            <a:ext cx="1735138" cy="2613160"/>
          </a:xfrm>
          <a:prstGeom prst="rect">
            <a:avLst/>
          </a:prstGeom>
          <a:ln>
            <a:noFill/>
          </a:ln>
          <a:effectLst>
            <a:softEdge rad="112500"/>
          </a:effectLst>
        </p:spPr>
      </p:pic>
      <p:pic>
        <p:nvPicPr>
          <p:cNvPr id="5124" name="Picture 4" descr="C:\Users\Ptr. Daniel White\Desktop\Bible pictures\Catholic\Catholicism\Idols in the catholic church 9.bmp"/>
          <p:cNvPicPr>
            <a:picLocks noChangeAspect="1" noChangeArrowheads="1"/>
          </p:cNvPicPr>
          <p:nvPr/>
        </p:nvPicPr>
        <p:blipFill>
          <a:blip r:embed="rId7" cstate="print"/>
          <a:srcRect/>
          <a:stretch>
            <a:fillRect/>
          </a:stretch>
        </p:blipFill>
        <p:spPr bwMode="auto">
          <a:xfrm rot="282948">
            <a:off x="228600" y="3645584"/>
            <a:ext cx="2133600" cy="3212416"/>
          </a:xfrm>
          <a:prstGeom prst="rect">
            <a:avLst/>
          </a:prstGeom>
          <a:ln>
            <a:noFill/>
          </a:ln>
          <a:effectLst>
            <a:softEdge rad="112500"/>
          </a:effectLst>
        </p:spPr>
      </p:pic>
      <p:pic>
        <p:nvPicPr>
          <p:cNvPr id="5125" name="Picture 5" descr="C:\Users\Ptr. Daniel White\Desktop\Bible pictures\Catholic\Catholicism\Iniquities of the Church 8.jpg"/>
          <p:cNvPicPr>
            <a:picLocks noChangeAspect="1" noChangeArrowheads="1"/>
          </p:cNvPicPr>
          <p:nvPr/>
        </p:nvPicPr>
        <p:blipFill>
          <a:blip r:embed="rId8" cstate="print"/>
          <a:srcRect/>
          <a:stretch>
            <a:fillRect/>
          </a:stretch>
        </p:blipFill>
        <p:spPr bwMode="auto">
          <a:xfrm rot="20997233">
            <a:off x="2590270" y="4917462"/>
            <a:ext cx="1219200" cy="1848369"/>
          </a:xfrm>
          <a:prstGeom prst="rect">
            <a:avLst/>
          </a:prstGeom>
          <a:ln>
            <a:noFill/>
          </a:ln>
          <a:effectLst>
            <a:softEdge rad="112500"/>
          </a:effectLst>
        </p:spPr>
      </p:pic>
      <p:pic>
        <p:nvPicPr>
          <p:cNvPr id="5126" name="Picture 6" descr="C:\Users\Ptr. Daniel White\Desktop\Bible pictures\Catholic\Catholicism\russian_cross-idolatry.jpg"/>
          <p:cNvPicPr>
            <a:picLocks noChangeAspect="1" noChangeArrowheads="1"/>
          </p:cNvPicPr>
          <p:nvPr/>
        </p:nvPicPr>
        <p:blipFill>
          <a:blip r:embed="rId9" cstate="print"/>
          <a:srcRect/>
          <a:stretch>
            <a:fillRect/>
          </a:stretch>
        </p:blipFill>
        <p:spPr bwMode="auto">
          <a:xfrm rot="251806">
            <a:off x="4191000" y="4805632"/>
            <a:ext cx="2549525" cy="2052368"/>
          </a:xfrm>
          <a:prstGeom prst="rect">
            <a:avLst/>
          </a:prstGeom>
          <a:ln>
            <a:noFill/>
          </a:ln>
          <a:effectLst>
            <a:softEdge rad="112500"/>
          </a:effectLst>
        </p:spPr>
      </p:pic>
      <p:pic>
        <p:nvPicPr>
          <p:cNvPr id="5127" name="Picture 7" descr="C:\Users\Ptr. Daniel White\Desktop\Bible pictures\Catholic\Catholicism\false prophets.jpg"/>
          <p:cNvPicPr>
            <a:picLocks noChangeAspect="1" noChangeArrowheads="1"/>
          </p:cNvPicPr>
          <p:nvPr/>
        </p:nvPicPr>
        <p:blipFill>
          <a:blip r:embed="rId10" cstate="print"/>
          <a:srcRect/>
          <a:stretch>
            <a:fillRect/>
          </a:stretch>
        </p:blipFill>
        <p:spPr bwMode="auto">
          <a:xfrm rot="21068463">
            <a:off x="5329123" y="2253438"/>
            <a:ext cx="3686629" cy="1951104"/>
          </a:xfrm>
          <a:prstGeom prst="rect">
            <a:avLst/>
          </a:prstGeom>
          <a:ln>
            <a:noFill/>
          </a:ln>
          <a:effectLst>
            <a:softEdge rad="112500"/>
          </a:effectLst>
        </p:spPr>
      </p:pic>
      <p:pic>
        <p:nvPicPr>
          <p:cNvPr id="5128" name="Picture 8" descr="C:\Users\Ptr. Daniel White\Desktop\Bible pictures\Catholic\Catholicism\474488132_49aca2bf51.jpg"/>
          <p:cNvPicPr>
            <a:picLocks noChangeAspect="1" noChangeArrowheads="1"/>
          </p:cNvPicPr>
          <p:nvPr/>
        </p:nvPicPr>
        <p:blipFill>
          <a:blip r:embed="rId11" cstate="print"/>
          <a:srcRect/>
          <a:stretch>
            <a:fillRect/>
          </a:stretch>
        </p:blipFill>
        <p:spPr bwMode="auto">
          <a:xfrm rot="1014416">
            <a:off x="2071655" y="1587544"/>
            <a:ext cx="1852091" cy="2469454"/>
          </a:xfrm>
          <a:prstGeom prst="rect">
            <a:avLst/>
          </a:prstGeom>
          <a:ln>
            <a:noFill/>
          </a:ln>
          <a:effectLst>
            <a:softEdge rad="112500"/>
          </a:effectLst>
        </p:spPr>
      </p:pic>
      <p:pic>
        <p:nvPicPr>
          <p:cNvPr id="5129" name="Picture 9" descr="C:\Users\Ptr. Daniel White\Desktop\Bible pictures\Catholic\Pope and Church\2004496113574720851_rs.jpg"/>
          <p:cNvPicPr>
            <a:picLocks noChangeAspect="1" noChangeArrowheads="1"/>
          </p:cNvPicPr>
          <p:nvPr/>
        </p:nvPicPr>
        <p:blipFill>
          <a:blip r:embed="rId12" cstate="print"/>
          <a:srcRect/>
          <a:stretch>
            <a:fillRect/>
          </a:stretch>
        </p:blipFill>
        <p:spPr bwMode="auto">
          <a:xfrm>
            <a:off x="4267200" y="228600"/>
            <a:ext cx="2085975" cy="2205714"/>
          </a:xfrm>
          <a:prstGeom prst="rect">
            <a:avLst/>
          </a:prstGeom>
          <a:ln>
            <a:noFill/>
          </a:ln>
          <a:effectLst>
            <a:softEdge rad="112500"/>
          </a:effectLst>
        </p:spPr>
      </p:pic>
      <p:pic>
        <p:nvPicPr>
          <p:cNvPr id="5130" name="Picture 10" descr="C:\Users\Ptr. Daniel White\Desktop\Bible pictures\Catholic\Pope and Church\image647015x.jpg"/>
          <p:cNvPicPr>
            <a:picLocks noChangeAspect="1" noChangeArrowheads="1"/>
          </p:cNvPicPr>
          <p:nvPr/>
        </p:nvPicPr>
        <p:blipFill>
          <a:blip r:embed="rId13" cstate="print"/>
          <a:srcRect/>
          <a:stretch>
            <a:fillRect/>
          </a:stretch>
        </p:blipFill>
        <p:spPr bwMode="auto">
          <a:xfrm rot="532856">
            <a:off x="6550348" y="384238"/>
            <a:ext cx="2123607" cy="1595575"/>
          </a:xfrm>
          <a:prstGeom prst="rect">
            <a:avLst/>
          </a:prstGeom>
          <a:ln>
            <a:noFill/>
          </a:ln>
          <a:effectLst>
            <a:softEdge rad="112500"/>
          </a:effectLst>
        </p:spPr>
      </p:pic>
      <p:pic>
        <p:nvPicPr>
          <p:cNvPr id="5131" name="Picture 11" descr="C:\Users\Ptr. Daniel White\Desktop\Bible pictures\Catholic\Pope and Church\popecross.jpg"/>
          <p:cNvPicPr>
            <a:picLocks noChangeAspect="1" noChangeArrowheads="1"/>
          </p:cNvPicPr>
          <p:nvPr/>
        </p:nvPicPr>
        <p:blipFill>
          <a:blip r:embed="rId14" cstate="print"/>
          <a:srcRect/>
          <a:stretch>
            <a:fillRect/>
          </a:stretch>
        </p:blipFill>
        <p:spPr bwMode="auto">
          <a:xfrm rot="20275593">
            <a:off x="2334421" y="10413"/>
            <a:ext cx="1232923" cy="1717838"/>
          </a:xfrm>
          <a:prstGeom prst="rect">
            <a:avLst/>
          </a:prstGeom>
          <a:ln>
            <a:noFill/>
          </a:ln>
          <a:effectLst>
            <a:softEdge rad="112500"/>
          </a:effectLst>
        </p:spPr>
      </p:pic>
      <p:sp>
        <p:nvSpPr>
          <p:cNvPr id="4" name="Title 3"/>
          <p:cNvSpPr>
            <a:spLocks noGrp="1"/>
          </p:cNvSpPr>
          <p:nvPr>
            <p:ph type="title"/>
          </p:nvPr>
        </p:nvSpPr>
        <p:spPr>
          <a:xfrm>
            <a:off x="0" y="228600"/>
            <a:ext cx="9144000" cy="2133600"/>
          </a:xfrm>
        </p:spPr>
        <p:txBody>
          <a:bodyPr>
            <a:noAutofit/>
          </a:bodyPr>
          <a:lstStyle/>
          <a:p>
            <a:r>
              <a:rPr lang="en-US" sz="5400" i="1" dirty="0" smtClean="0">
                <a:effectLst>
                  <a:glow rad="101600">
                    <a:schemeClr val="bg1">
                      <a:alpha val="60000"/>
                    </a:schemeClr>
                  </a:glow>
                </a:effectLst>
              </a:rPr>
              <a:t>“Babylon the great is fallen…”</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46768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Heaven sounds it's fianl victory.jpg"/>
          <p:cNvPicPr>
            <a:picLocks noChangeAspect="1" noChangeArrowheads="1"/>
          </p:cNvPicPr>
          <p:nvPr/>
        </p:nvPicPr>
        <p:blipFill>
          <a:blip r:embed="rId3" cstate="print">
            <a:lum bright="-30000"/>
          </a:blip>
          <a:srcRect/>
          <a:stretch>
            <a:fillRect/>
          </a:stretch>
        </p:blipFill>
        <p:spPr bwMode="auto">
          <a:xfrm>
            <a:off x="3" y="0"/>
            <a:ext cx="9143997" cy="6857999"/>
          </a:xfrm>
          <a:prstGeom prst="rect">
            <a:avLst/>
          </a:prstGeom>
          <a:noFill/>
        </p:spPr>
      </p:pic>
      <p:sp>
        <p:nvSpPr>
          <p:cNvPr id="3" name="Rectangle 2"/>
          <p:cNvSpPr/>
          <p:nvPr/>
        </p:nvSpPr>
        <p:spPr>
          <a:xfrm>
            <a:off x="685800" y="2438400"/>
            <a:ext cx="3276600" cy="8382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Heaven rejoices over the judgment of the whore</a:t>
            </a:r>
            <a:endParaRPr lang="en-US" b="1" dirty="0"/>
          </a:p>
        </p:txBody>
      </p:sp>
      <p:sp>
        <p:nvSpPr>
          <p:cNvPr id="4" name="Title 3"/>
          <p:cNvSpPr>
            <a:spLocks noGrp="1"/>
          </p:cNvSpPr>
          <p:nvPr>
            <p:ph type="title"/>
          </p:nvPr>
        </p:nvSpPr>
        <p:spPr>
          <a:xfrm>
            <a:off x="228600" y="274638"/>
            <a:ext cx="8458200" cy="6354762"/>
          </a:xfrm>
        </p:spPr>
        <p:txBody>
          <a:bodyPr>
            <a:noAutofit/>
          </a:bodyPr>
          <a:lstStyle/>
          <a:p>
            <a:r>
              <a:rPr lang="en-US" sz="4800" i="1" dirty="0" smtClean="0">
                <a:effectLst>
                  <a:glow rad="101600">
                    <a:schemeClr val="bg1">
                      <a:alpha val="60000"/>
                    </a:schemeClr>
                  </a:glow>
                </a:effectLst>
              </a:rPr>
              <a:t>“I heard a great voice of much people in heaven, saying, Alleluia…for He hath judged the great whore, which did corrupt the earth with her fornication, and hath avenged the blood of his servants at her hand…And her smoke rose up forever and ever.” (Revelation 19:1-3)</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64100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an White\Pictures\Bible pictures\Prophecy pictures\prophecy pictures\barcode and 666\666_mark_of_the_beast (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219200"/>
            <a:ext cx="8229600" cy="4267200"/>
          </a:xfrm>
        </p:spPr>
        <p:txBody>
          <a:bodyPr>
            <a:normAutofit/>
          </a:bodyPr>
          <a:lstStyle/>
          <a:p>
            <a:r>
              <a:rPr lang="en-US" sz="6600" i="1" dirty="0" smtClean="0">
                <a:effectLst>
                  <a:glow rad="101600">
                    <a:schemeClr val="bg1">
                      <a:alpha val="40000"/>
                    </a:schemeClr>
                  </a:glow>
                </a:effectLst>
              </a:rPr>
              <a:t>Revelation 14:9-13</a:t>
            </a:r>
            <a:br>
              <a:rPr lang="en-US" sz="6600" i="1" dirty="0" smtClean="0">
                <a:effectLst>
                  <a:glow rad="101600">
                    <a:schemeClr val="bg1">
                      <a:alpha val="40000"/>
                    </a:schemeClr>
                  </a:glow>
                </a:effectLst>
              </a:rPr>
            </a:br>
            <a:r>
              <a:rPr lang="en-US" sz="6600" i="1" dirty="0" smtClean="0">
                <a:effectLst>
                  <a:glow rad="101600">
                    <a:schemeClr val="bg1">
                      <a:alpha val="40000"/>
                    </a:schemeClr>
                  </a:glow>
                </a:effectLst>
              </a:rPr>
              <a:t>“The Warning”</a:t>
            </a:r>
            <a:endParaRPr lang="en-US" sz="6600" i="1" dirty="0">
              <a:effectLst>
                <a:glow rad="101600">
                  <a:schemeClr val="bg1">
                    <a:alpha val="40000"/>
                  </a:schemeClr>
                </a:glow>
              </a:effectLst>
            </a:endParaRPr>
          </a:p>
        </p:txBody>
      </p:sp>
    </p:spTree>
    <p:extLst>
      <p:ext uri="{BB962C8B-B14F-4D97-AF65-F5344CB8AC3E}">
        <p14:creationId xmlns:p14="http://schemas.microsoft.com/office/powerpoint/2010/main" val="25614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trackingbibleprophecy.com/images/two_elders.jpg"/>
          <p:cNvPicPr>
            <a:picLocks noChangeAspect="1" noChangeArrowheads="1"/>
          </p:cNvPicPr>
          <p:nvPr/>
        </p:nvPicPr>
        <p:blipFill>
          <a:blip r:embed="rId3" cstate="print"/>
          <a:srcRect r="1714" b="5344"/>
          <a:stretch>
            <a:fillRect/>
          </a:stretch>
        </p:blipFill>
        <p:spPr bwMode="auto">
          <a:xfrm>
            <a:off x="-9832" y="10634"/>
            <a:ext cx="9153832" cy="6847366"/>
          </a:xfrm>
          <a:prstGeom prst="rect">
            <a:avLst/>
          </a:prstGeom>
          <a:noFill/>
        </p:spPr>
      </p:pic>
      <p:sp>
        <p:nvSpPr>
          <p:cNvPr id="3" name="Title 1"/>
          <p:cNvSpPr txBox="1">
            <a:spLocks/>
          </p:cNvSpPr>
          <p:nvPr/>
        </p:nvSpPr>
        <p:spPr>
          <a:xfrm>
            <a:off x="152400" y="0"/>
            <a:ext cx="8763000" cy="2209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“…and I heard the voice of harpers harping with their harps.”</a:t>
            </a:r>
            <a:endParaRPr kumimoji="0" lang="en-US" sz="4000" b="0" i="0"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299137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angels\jcworthy.jpg"/>
          <p:cNvPicPr>
            <a:picLocks noChangeAspect="1" noChangeArrowheads="1"/>
          </p:cNvPicPr>
          <p:nvPr/>
        </p:nvPicPr>
        <p:blipFill>
          <a:blip r:embed="rId3" cstate="print"/>
          <a:srcRect r="15847"/>
          <a:stretch>
            <a:fillRect/>
          </a:stretch>
        </p:blipFill>
        <p:spPr bwMode="auto">
          <a:xfrm>
            <a:off x="-62826" y="0"/>
            <a:ext cx="9206826" cy="6858000"/>
          </a:xfrm>
          <a:prstGeom prst="rect">
            <a:avLst/>
          </a:prstGeom>
          <a:noFill/>
        </p:spPr>
      </p:pic>
      <p:sp>
        <p:nvSpPr>
          <p:cNvPr id="3" name="Title 2"/>
          <p:cNvSpPr>
            <a:spLocks noGrp="1"/>
          </p:cNvSpPr>
          <p:nvPr>
            <p:ph type="title"/>
          </p:nvPr>
        </p:nvSpPr>
        <p:spPr>
          <a:xfrm>
            <a:off x="0" y="274638"/>
            <a:ext cx="4953000" cy="6354762"/>
          </a:xfrm>
        </p:spPr>
        <p:txBody>
          <a:bodyPr>
            <a:noAutofit/>
          </a:bodyPr>
          <a:lstStyle/>
          <a:p>
            <a:r>
              <a:rPr lang="en-US" sz="3200" i="1" dirty="0" smtClean="0">
                <a:effectLst>
                  <a:glow rad="101600">
                    <a:schemeClr val="bg1">
                      <a:alpha val="60000"/>
                    </a:schemeClr>
                  </a:glow>
                </a:effectLst>
              </a:rPr>
              <a:t>“And the third angel followed them, saying with a loud voice, If any man worship the beast and his image, and receive his mark in his forehead, or in his hand, The same shall drink of the wine of the wrath of God, which is poured out without mixture into the cup of his indignation; and he shall be tormented with fire and brimstone.”</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365132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Bible pictures\hell\0269 Os portões do inferno.jpg"/>
          <p:cNvPicPr>
            <a:picLocks noChangeAspect="1" noChangeArrowheads="1"/>
          </p:cNvPicPr>
          <p:nvPr/>
        </p:nvPicPr>
        <p:blipFill>
          <a:blip r:embed="rId3" cstate="print"/>
          <a:srcRect t="4041" r="1759" b="10863"/>
          <a:stretch>
            <a:fillRect/>
          </a:stretch>
        </p:blipFill>
        <p:spPr bwMode="auto">
          <a:xfrm>
            <a:off x="0" y="0"/>
            <a:ext cx="9144000" cy="6858000"/>
          </a:xfrm>
          <a:prstGeom prst="rect">
            <a:avLst/>
          </a:prstGeom>
          <a:ln>
            <a:noFill/>
          </a:ln>
          <a:effectLst>
            <a:softEdge rad="112500"/>
          </a:effectLst>
        </p:spPr>
      </p:pic>
      <p:pic>
        <p:nvPicPr>
          <p:cNvPr id="2053" name="Picture 5" descr="C:\Users\Ptr. Daniel White\Desktop\Bible pictures\hell\scan0005.jpg"/>
          <p:cNvPicPr>
            <a:picLocks noChangeAspect="1" noChangeArrowheads="1"/>
          </p:cNvPicPr>
          <p:nvPr/>
        </p:nvPicPr>
        <p:blipFill>
          <a:blip r:embed="rId4" cstate="print"/>
          <a:srcRect l="16783" t="20793" r="14750" b="21364"/>
          <a:stretch>
            <a:fillRect/>
          </a:stretch>
        </p:blipFill>
        <p:spPr bwMode="auto">
          <a:xfrm>
            <a:off x="3352800" y="3510064"/>
            <a:ext cx="2667000" cy="3347936"/>
          </a:xfrm>
          <a:prstGeom prst="rect">
            <a:avLst/>
          </a:prstGeom>
          <a:ln>
            <a:noFill/>
          </a:ln>
          <a:effectLst>
            <a:softEdge rad="112500"/>
          </a:effectLst>
        </p:spPr>
      </p:pic>
      <p:pic>
        <p:nvPicPr>
          <p:cNvPr id="3074" name="Picture 2" descr="C:\Users\Ptr. Daniel White\Desktop\Bible pictures\Prophecy pictures\prophecy pictures\revelation\Hail stones.jpg"/>
          <p:cNvPicPr>
            <a:picLocks noChangeAspect="1" noChangeArrowheads="1"/>
          </p:cNvPicPr>
          <p:nvPr/>
        </p:nvPicPr>
        <p:blipFill>
          <a:blip r:embed="rId5" cstate="print"/>
          <a:srcRect l="51862" b="50147"/>
          <a:stretch>
            <a:fillRect/>
          </a:stretch>
        </p:blipFill>
        <p:spPr bwMode="auto">
          <a:xfrm rot="20542919">
            <a:off x="4823262" y="125527"/>
            <a:ext cx="4368858" cy="3344383"/>
          </a:xfrm>
          <a:prstGeom prst="ellipse">
            <a:avLst/>
          </a:prstGeom>
          <a:ln>
            <a:noFill/>
          </a:ln>
          <a:effectLst>
            <a:softEdge rad="112500"/>
          </a:effectLst>
        </p:spPr>
      </p:pic>
      <p:pic>
        <p:nvPicPr>
          <p:cNvPr id="3075" name="Picture 3" descr="C:\Users\Ptr. Daniel White\Desktop\Bible pictures\Prophecy pictures\prophecy pictures\barcode and 666\666_mark_of_the_beast (2).jpg"/>
          <p:cNvPicPr>
            <a:picLocks noChangeAspect="1" noChangeArrowheads="1"/>
          </p:cNvPicPr>
          <p:nvPr/>
        </p:nvPicPr>
        <p:blipFill>
          <a:blip r:embed="rId6" cstate="print"/>
          <a:srcRect/>
          <a:stretch>
            <a:fillRect/>
          </a:stretch>
        </p:blipFill>
        <p:spPr bwMode="auto">
          <a:xfrm>
            <a:off x="228600" y="228600"/>
            <a:ext cx="4191000" cy="3143250"/>
          </a:xfrm>
          <a:prstGeom prst="rect">
            <a:avLst/>
          </a:prstGeom>
          <a:ln>
            <a:noFill/>
          </a:ln>
          <a:effectLst>
            <a:softEdge rad="112500"/>
          </a:effectLst>
        </p:spPr>
      </p:pic>
      <p:sp>
        <p:nvSpPr>
          <p:cNvPr id="6" name="Title 5"/>
          <p:cNvSpPr>
            <a:spLocks noGrp="1"/>
          </p:cNvSpPr>
          <p:nvPr>
            <p:ph type="title"/>
          </p:nvPr>
        </p:nvSpPr>
        <p:spPr>
          <a:xfrm>
            <a:off x="5257800" y="1371600"/>
            <a:ext cx="3429000" cy="1447800"/>
          </a:xfrm>
        </p:spPr>
        <p:txBody>
          <a:bodyPr>
            <a:normAutofit/>
          </a:bodyPr>
          <a:lstStyle/>
          <a:p>
            <a:r>
              <a:rPr lang="en-US" b="1" i="1" dirty="0" smtClean="0">
                <a:solidFill>
                  <a:schemeClr val="bg1"/>
                </a:solidFill>
                <a:effectLst>
                  <a:glow rad="101600">
                    <a:schemeClr val="tx1">
                      <a:alpha val="60000"/>
                    </a:schemeClr>
                  </a:glow>
                </a:effectLst>
              </a:rPr>
              <a:t>Wrath of God</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2316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10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hell\Artistic-Elemental-4163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a:off x="381000" y="609600"/>
            <a:ext cx="8305800" cy="5632311"/>
          </a:xfrm>
          <a:prstGeom prst="rect">
            <a:avLst/>
          </a:prstGeom>
        </p:spPr>
        <p:txBody>
          <a:bodyPr wrap="square">
            <a:spAutoFit/>
          </a:bodyPr>
          <a:lstStyle/>
          <a:p>
            <a:pPr algn="ctr"/>
            <a:r>
              <a:rPr lang="en-US" sz="4000" i="1" dirty="0" smtClean="0">
                <a:effectLst>
                  <a:glow rad="101600">
                    <a:schemeClr val="bg1">
                      <a:alpha val="60000"/>
                    </a:schemeClr>
                  </a:glow>
                </a:effectLst>
              </a:rPr>
              <a:t>“And he shall be tormented with fire and brimstone in the presence of the holy angels, and in the presence of the Lamb: And the smoke of their torment </a:t>
            </a:r>
            <a:r>
              <a:rPr lang="en-US" sz="4000" i="1" dirty="0" err="1" smtClean="0">
                <a:effectLst>
                  <a:glow rad="101600">
                    <a:schemeClr val="bg1">
                      <a:alpha val="60000"/>
                    </a:schemeClr>
                  </a:glow>
                </a:effectLst>
              </a:rPr>
              <a:t>ascendeth</a:t>
            </a:r>
            <a:r>
              <a:rPr lang="en-US" sz="4000" i="1" dirty="0" smtClean="0">
                <a:effectLst>
                  <a:glow rad="101600">
                    <a:schemeClr val="bg1">
                      <a:alpha val="60000"/>
                    </a:schemeClr>
                  </a:glow>
                </a:effectLst>
              </a:rPr>
              <a:t> up for ever and ever: and they have no rest day nor night, who worship the beast and his image,</a:t>
            </a:r>
          </a:p>
          <a:p>
            <a:pPr algn="ctr"/>
            <a:r>
              <a:rPr lang="en-US" sz="4000" i="1" dirty="0" smtClean="0">
                <a:effectLst>
                  <a:glow rad="101600">
                    <a:schemeClr val="bg1">
                      <a:alpha val="60000"/>
                    </a:schemeClr>
                  </a:glow>
                </a:effectLst>
              </a:rPr>
              <a:t> and whosoever </a:t>
            </a:r>
            <a:r>
              <a:rPr lang="en-US" sz="4000" i="1" dirty="0" err="1" smtClean="0">
                <a:effectLst>
                  <a:glow rad="101600">
                    <a:schemeClr val="bg1">
                      <a:alpha val="60000"/>
                    </a:schemeClr>
                  </a:glow>
                </a:effectLst>
              </a:rPr>
              <a:t>receiveth</a:t>
            </a:r>
            <a:r>
              <a:rPr lang="en-US" sz="4000" i="1" dirty="0" smtClean="0">
                <a:effectLst>
                  <a:glow rad="101600">
                    <a:schemeClr val="bg1">
                      <a:alpha val="60000"/>
                    </a:schemeClr>
                  </a:glow>
                </a:effectLst>
              </a:rPr>
              <a:t> the </a:t>
            </a:r>
          </a:p>
          <a:p>
            <a:pPr algn="ctr"/>
            <a:r>
              <a:rPr lang="en-US" sz="4000" i="1" dirty="0" smtClean="0">
                <a:effectLst>
                  <a:glow rad="101600">
                    <a:schemeClr val="bg1">
                      <a:alpha val="60000"/>
                    </a:schemeClr>
                  </a:glow>
                </a:effectLst>
              </a:rPr>
              <a:t>mark of his name.”</a:t>
            </a:r>
            <a:endParaRPr lang="en-US" sz="4000" i="1" dirty="0">
              <a:effectLst>
                <a:glow rad="101600">
                  <a:schemeClr val="bg1">
                    <a:alpha val="60000"/>
                  </a:schemeClr>
                </a:glow>
              </a:effectLst>
            </a:endParaRPr>
          </a:p>
        </p:txBody>
      </p:sp>
      <p:pic>
        <p:nvPicPr>
          <p:cNvPr id="5" name="Picture 12" descr="http://mikeduran.com/wp-content/uploads/2012/04/hell-1.jpg"/>
          <p:cNvPicPr>
            <a:picLocks noChangeAspect="1" noChangeArrowheads="1"/>
          </p:cNvPicPr>
          <p:nvPr/>
        </p:nvPicPr>
        <p:blipFill>
          <a:blip r:embed="rId4" cstate="print"/>
          <a:srcRect l="11399" t="2174" r="11655"/>
          <a:stretch>
            <a:fillRect/>
          </a:stretch>
        </p:blipFill>
        <p:spPr bwMode="auto">
          <a:xfrm>
            <a:off x="457200" y="-152400"/>
            <a:ext cx="8229600" cy="7182555"/>
          </a:xfrm>
          <a:prstGeom prst="rect">
            <a:avLst/>
          </a:prstGeom>
          <a:ln>
            <a:noFill/>
          </a:ln>
          <a:effectLst>
            <a:softEdge rad="112500"/>
          </a:effectLst>
        </p:spPr>
      </p:pic>
    </p:spTree>
    <p:extLst>
      <p:ext uri="{BB962C8B-B14F-4D97-AF65-F5344CB8AC3E}">
        <p14:creationId xmlns:p14="http://schemas.microsoft.com/office/powerpoint/2010/main" val="423052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before the throne of god.jpg"/>
          <p:cNvPicPr>
            <a:picLocks noChangeAspect="1" noChangeArrowheads="1"/>
          </p:cNvPicPr>
          <p:nvPr/>
        </p:nvPicPr>
        <p:blipFill>
          <a:blip r:embed="rId3" cstate="print"/>
          <a:srcRect/>
          <a:stretch>
            <a:fillRect/>
          </a:stretch>
        </p:blipFill>
        <p:spPr bwMode="auto">
          <a:xfrm>
            <a:off x="152400" y="0"/>
            <a:ext cx="3657600" cy="4586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733800" y="228600"/>
            <a:ext cx="5410200" cy="6370975"/>
          </a:xfrm>
          <a:prstGeom prst="rect">
            <a:avLst/>
          </a:prstGeom>
        </p:spPr>
        <p:txBody>
          <a:bodyPr wrap="square">
            <a:spAutoFit/>
          </a:bodyPr>
          <a:lstStyle/>
          <a:p>
            <a:pPr algn="ctr"/>
            <a:r>
              <a:rPr lang="en-US" sz="3400" i="1" dirty="0" smtClean="0"/>
              <a:t>“Here is the patience of the saints: here are they that keep the commandments of God, and the faith of Jesus. And I heard a voice from heaven saying unto me, Write, Blessed are the dead which die in the Lord from henceforth: Yea, saith the Spirit, that they may rest from their </a:t>
            </a:r>
            <a:r>
              <a:rPr lang="en-US" sz="3400" i="1" dirty="0" err="1" smtClean="0"/>
              <a:t>labours</a:t>
            </a:r>
            <a:r>
              <a:rPr lang="en-US" sz="3400" i="1" dirty="0" smtClean="0"/>
              <a:t>; and their works do follow them.”</a:t>
            </a:r>
            <a:endParaRPr lang="en-US" sz="3400" i="1" dirty="0"/>
          </a:p>
        </p:txBody>
      </p:sp>
    </p:spTree>
    <p:extLst>
      <p:ext uri="{BB962C8B-B14F-4D97-AF65-F5344CB8AC3E}">
        <p14:creationId xmlns:p14="http://schemas.microsoft.com/office/powerpoint/2010/main" val="30242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angels\harvest-time.jpg"/>
          <p:cNvPicPr>
            <a:picLocks noChangeAspect="1" noChangeArrowheads="1"/>
          </p:cNvPicPr>
          <p:nvPr/>
        </p:nvPicPr>
        <p:blipFill>
          <a:blip r:embed="rId3" cstate="print"/>
          <a:srcRect/>
          <a:stretch>
            <a:fillRect/>
          </a:stretch>
        </p:blipFill>
        <p:spPr bwMode="auto">
          <a:xfrm flipH="1">
            <a:off x="990600" y="0"/>
            <a:ext cx="7338391" cy="6889102"/>
          </a:xfrm>
          <a:prstGeom prst="rect">
            <a:avLst/>
          </a:prstGeom>
          <a:ln>
            <a:noFill/>
          </a:ln>
          <a:effectLst>
            <a:softEdge rad="112500"/>
          </a:effectLst>
        </p:spPr>
      </p:pic>
      <p:sp>
        <p:nvSpPr>
          <p:cNvPr id="2" name="Title 1"/>
          <p:cNvSpPr>
            <a:spLocks noGrp="1"/>
          </p:cNvSpPr>
          <p:nvPr>
            <p:ph type="title"/>
          </p:nvPr>
        </p:nvSpPr>
        <p:spPr>
          <a:xfrm>
            <a:off x="457200" y="1219200"/>
            <a:ext cx="8229600" cy="4267200"/>
          </a:xfrm>
        </p:spPr>
        <p:txBody>
          <a:bodyPr>
            <a:normAutofit/>
          </a:bodyPr>
          <a:lstStyle/>
          <a:p>
            <a:r>
              <a:rPr lang="en-US" sz="6600" i="1" dirty="0" smtClean="0">
                <a:effectLst>
                  <a:glow rad="101600">
                    <a:schemeClr val="bg1">
                      <a:alpha val="40000"/>
                    </a:schemeClr>
                  </a:glow>
                </a:effectLst>
              </a:rPr>
              <a:t>Revelation 14:14-20</a:t>
            </a:r>
            <a:br>
              <a:rPr lang="en-US" sz="6600" i="1" dirty="0" smtClean="0">
                <a:effectLst>
                  <a:glow rad="101600">
                    <a:schemeClr val="bg1">
                      <a:alpha val="40000"/>
                    </a:schemeClr>
                  </a:glow>
                </a:effectLst>
              </a:rPr>
            </a:br>
            <a:r>
              <a:rPr lang="en-US" sz="6600" i="1" dirty="0" smtClean="0">
                <a:effectLst>
                  <a:glow rad="101600">
                    <a:schemeClr val="bg1">
                      <a:alpha val="40000"/>
                    </a:schemeClr>
                  </a:glow>
                </a:effectLst>
              </a:rPr>
              <a:t>“The Harvest”</a:t>
            </a:r>
            <a:endParaRPr lang="en-US" sz="6600" i="1" dirty="0">
              <a:effectLst>
                <a:glow rad="101600">
                  <a:schemeClr val="bg1">
                    <a:alpha val="40000"/>
                  </a:schemeClr>
                </a:glow>
              </a:effectLst>
            </a:endParaRPr>
          </a:p>
        </p:txBody>
      </p:sp>
    </p:spTree>
    <p:extLst>
      <p:ext uri="{BB962C8B-B14F-4D97-AF65-F5344CB8AC3E}">
        <p14:creationId xmlns:p14="http://schemas.microsoft.com/office/powerpoint/2010/main" val="50340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apture and second coming\God and angels reap.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sp>
        <p:nvSpPr>
          <p:cNvPr id="4" name="Rectangle 3"/>
          <p:cNvSpPr/>
          <p:nvPr/>
        </p:nvSpPr>
        <p:spPr>
          <a:xfrm>
            <a:off x="0" y="2667000"/>
            <a:ext cx="4953000" cy="3970318"/>
          </a:xfrm>
          <a:prstGeom prst="rect">
            <a:avLst/>
          </a:prstGeom>
        </p:spPr>
        <p:txBody>
          <a:bodyPr wrap="square">
            <a:spAutoFit/>
          </a:bodyPr>
          <a:lstStyle/>
          <a:p>
            <a:pPr algn="ctr"/>
            <a:r>
              <a:rPr lang="en-US" sz="3600" b="1" i="1" dirty="0" smtClean="0">
                <a:solidFill>
                  <a:schemeClr val="bg1"/>
                </a:solidFill>
                <a:effectLst>
                  <a:glow rad="228600">
                    <a:schemeClr val="accent6">
                      <a:satMod val="175000"/>
                      <a:alpha val="40000"/>
                    </a:schemeClr>
                  </a:glow>
                </a:effectLst>
              </a:rPr>
              <a:t> “And I looked, and behold a white cloud, and upon the cloud one sat like unto the Son of man, having on his head a golden crown, and in his hand a sharp sickle.”</a:t>
            </a:r>
            <a:endParaRPr lang="en-US" sz="36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268830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heaven\novajerusalem1.jpg"/>
          <p:cNvPicPr>
            <a:picLocks noChangeAspect="1" noChangeArrowheads="1"/>
          </p:cNvPicPr>
          <p:nvPr/>
        </p:nvPicPr>
        <p:blipFill>
          <a:blip r:embed="rId3" cstate="print"/>
          <a:srcRect r="1563" b="16250"/>
          <a:stretch>
            <a:fillRect/>
          </a:stretch>
        </p:blipFill>
        <p:spPr bwMode="auto">
          <a:xfrm>
            <a:off x="0" y="0"/>
            <a:ext cx="9144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2" descr="C:\Users\Ptr. Daniel White\Desktop\Bible pictures\Prophecy pictures\prophecy pictures\rapture and second coming\901051412_dfddaf3860.jpg"/>
          <p:cNvPicPr>
            <a:picLocks noChangeAspect="1" noChangeArrowheads="1"/>
          </p:cNvPicPr>
          <p:nvPr/>
        </p:nvPicPr>
        <p:blipFill>
          <a:blip r:embed="rId4" cstate="print">
            <a:lum bright="-10000"/>
          </a:blip>
          <a:srcRect l="21825" r="27775" b="1000"/>
          <a:stretch>
            <a:fillRect/>
          </a:stretch>
        </p:blipFill>
        <p:spPr bwMode="auto">
          <a:xfrm>
            <a:off x="1981199" y="-61913"/>
            <a:ext cx="4758267" cy="6691313"/>
          </a:xfrm>
          <a:prstGeom prst="ellipse">
            <a:avLst/>
          </a:prstGeom>
          <a:ln>
            <a:noFill/>
          </a:ln>
          <a:effectLst>
            <a:softEdge rad="112500"/>
          </a:effectLst>
        </p:spPr>
      </p:pic>
    </p:spTree>
    <p:extLst>
      <p:ext uri="{BB962C8B-B14F-4D97-AF65-F5344CB8AC3E}">
        <p14:creationId xmlns:p14="http://schemas.microsoft.com/office/powerpoint/2010/main" val="306521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angels\Reaper.jpg"/>
          <p:cNvPicPr>
            <a:picLocks noChangeAspect="1" noChangeArrowheads="1"/>
          </p:cNvPicPr>
          <p:nvPr/>
        </p:nvPicPr>
        <p:blipFill>
          <a:blip r:embed="rId2" cstate="print"/>
          <a:srcRect t="10146" r="2598" b="2597"/>
          <a:stretch>
            <a:fillRect/>
          </a:stretch>
        </p:blipFill>
        <p:spPr bwMode="auto">
          <a:xfrm>
            <a:off x="457200" y="0"/>
            <a:ext cx="8165805" cy="7010400"/>
          </a:xfrm>
          <a:prstGeom prst="rect">
            <a:avLst/>
          </a:prstGeom>
          <a:ln>
            <a:noFill/>
          </a:ln>
          <a:effectLst>
            <a:softEdge rad="112500"/>
          </a:effectLst>
        </p:spPr>
      </p:pic>
      <p:sp>
        <p:nvSpPr>
          <p:cNvPr id="2" name="Title 1"/>
          <p:cNvSpPr>
            <a:spLocks noGrp="1"/>
          </p:cNvSpPr>
          <p:nvPr>
            <p:ph type="title"/>
          </p:nvPr>
        </p:nvSpPr>
        <p:spPr>
          <a:xfrm>
            <a:off x="685800" y="0"/>
            <a:ext cx="7772400" cy="6858000"/>
          </a:xfrm>
        </p:spPr>
        <p:txBody>
          <a:bodyPr>
            <a:normAutofit/>
          </a:bodyPr>
          <a:lstStyle/>
          <a:p>
            <a:r>
              <a:rPr lang="en-US" i="1" dirty="0" smtClean="0">
                <a:effectLst>
                  <a:glow rad="101600">
                    <a:schemeClr val="bg1">
                      <a:alpha val="60000"/>
                    </a:schemeClr>
                  </a:glow>
                </a:effectLst>
              </a:rPr>
              <a:t>“And another angel came out of the temple, crying with a loud voice to him that sat on the cloud, Thrust in thy sickle, and reap: for the time is come for thee to reap; for the </a:t>
            </a:r>
            <a:r>
              <a:rPr lang="en-US" i="1" smtClean="0">
                <a:effectLst>
                  <a:glow rad="101600">
                    <a:schemeClr val="bg1">
                      <a:alpha val="60000"/>
                    </a:schemeClr>
                  </a:glow>
                </a:effectLst>
              </a:rPr>
              <a:t>harvest </a:t>
            </a:r>
            <a:br>
              <a:rPr lang="en-US" i="1" smtClean="0">
                <a:effectLst>
                  <a:glow rad="101600">
                    <a:schemeClr val="bg1">
                      <a:alpha val="60000"/>
                    </a:schemeClr>
                  </a:glow>
                </a:effectLst>
              </a:rPr>
            </a:br>
            <a:r>
              <a:rPr lang="en-US" i="1" smtClean="0">
                <a:effectLst>
                  <a:glow rad="101600">
                    <a:schemeClr val="bg1">
                      <a:alpha val="60000"/>
                    </a:schemeClr>
                  </a:glow>
                </a:effectLst>
              </a:rPr>
              <a:t>of </a:t>
            </a:r>
            <a:r>
              <a:rPr lang="en-US" i="1" dirty="0" smtClean="0">
                <a:effectLst>
                  <a:glow rad="101600">
                    <a:schemeClr val="bg1">
                      <a:alpha val="60000"/>
                    </a:schemeClr>
                  </a:glow>
                </a:effectLst>
              </a:rPr>
              <a:t>the earth is ripe.”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41551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novajerusalem1.jpg"/>
          <p:cNvPicPr>
            <a:picLocks noChangeAspect="1" noChangeArrowheads="1"/>
          </p:cNvPicPr>
          <p:nvPr/>
        </p:nvPicPr>
        <p:blipFill>
          <a:blip r:embed="rId3" cstate="print"/>
          <a:srcRect r="1563" b="16250"/>
          <a:stretch>
            <a:fillRect/>
          </a:stretch>
        </p:blipFill>
        <p:spPr bwMode="auto">
          <a:xfrm>
            <a:off x="0" y="0"/>
            <a:ext cx="9144000" cy="6858000"/>
          </a:xfrm>
          <a:prstGeom prst="rect">
            <a:avLst/>
          </a:prstGeom>
          <a:ln>
            <a:noFill/>
          </a:ln>
          <a:effectLst>
            <a:softEdge rad="112500"/>
          </a:effectLst>
        </p:spPr>
      </p:pic>
      <p:pic>
        <p:nvPicPr>
          <p:cNvPr id="6" name="Picture 2" descr="C:\Users\Ptr. Daniel White\Desktop\Bible pictures\angels\harvest-time.jpg"/>
          <p:cNvPicPr>
            <a:picLocks noChangeAspect="1" noChangeArrowheads="1"/>
          </p:cNvPicPr>
          <p:nvPr/>
        </p:nvPicPr>
        <p:blipFill>
          <a:blip r:embed="rId4" cstate="print"/>
          <a:srcRect/>
          <a:stretch>
            <a:fillRect/>
          </a:stretch>
        </p:blipFill>
        <p:spPr bwMode="auto">
          <a:xfrm flipH="1">
            <a:off x="1981200" y="1828800"/>
            <a:ext cx="3962400" cy="3719804"/>
          </a:xfrm>
          <a:prstGeom prst="ellipse">
            <a:avLst/>
          </a:prstGeom>
          <a:ln>
            <a:noFill/>
          </a:ln>
          <a:effectLst>
            <a:softEdge rad="112500"/>
          </a:effectLst>
        </p:spPr>
      </p:pic>
      <p:sp>
        <p:nvSpPr>
          <p:cNvPr id="5" name="Rectangle 4"/>
          <p:cNvSpPr/>
          <p:nvPr/>
        </p:nvSpPr>
        <p:spPr>
          <a:xfrm>
            <a:off x="381000" y="533400"/>
            <a:ext cx="8381999" cy="707886"/>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“Thrust in thy sickle, and reap.”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65138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Prophecy pictures\prophecy pictures\rapture and second coming\God and angels reap.jpg"/>
          <p:cNvPicPr>
            <a:picLocks noChangeAspect="1" noChangeArrowheads="1"/>
          </p:cNvPicPr>
          <p:nvPr/>
        </p:nvPicPr>
        <p:blipFill>
          <a:blip r:embed="rId2" cstate="print">
            <a:lum bright="-10000"/>
          </a:blip>
          <a:srcRect/>
          <a:stretch>
            <a:fillRect/>
          </a:stretch>
        </p:blipFill>
        <p:spPr bwMode="auto">
          <a:xfrm>
            <a:off x="-228600" y="-171450"/>
            <a:ext cx="9372600" cy="7029450"/>
          </a:xfrm>
          <a:prstGeom prst="rect">
            <a:avLst/>
          </a:prstGeom>
          <a:noFill/>
        </p:spPr>
      </p:pic>
      <p:sp>
        <p:nvSpPr>
          <p:cNvPr id="5" name="Title 4"/>
          <p:cNvSpPr>
            <a:spLocks noGrp="1"/>
          </p:cNvSpPr>
          <p:nvPr>
            <p:ph type="title"/>
          </p:nvPr>
        </p:nvSpPr>
        <p:spPr>
          <a:xfrm>
            <a:off x="0" y="3657600"/>
            <a:ext cx="4800600" cy="2895600"/>
          </a:xfrm>
        </p:spPr>
        <p:txBody>
          <a:bodyPr>
            <a:normAutofit fontScale="90000"/>
          </a:bodyPr>
          <a:lstStyle/>
          <a:p>
            <a:r>
              <a:rPr lang="en-US" b="1" i="1" dirty="0" smtClean="0">
                <a:solidFill>
                  <a:schemeClr val="bg1"/>
                </a:solidFill>
                <a:effectLst>
                  <a:glow rad="101600">
                    <a:schemeClr val="accent6">
                      <a:satMod val="175000"/>
                      <a:alpha val="40000"/>
                    </a:schemeClr>
                  </a:glow>
                </a:effectLst>
              </a:rPr>
              <a:t>“And he that sat on the cloud thrust in his sickle on the earth; and the earth was reaped.”</a:t>
            </a:r>
            <a:endParaRPr lang="en-US" b="1" i="1" dirty="0">
              <a:solidFill>
                <a:schemeClr val="bg1"/>
              </a:solidFill>
              <a:effectLst>
                <a:glow rad="101600">
                  <a:schemeClr val="accent6">
                    <a:satMod val="175000"/>
                    <a:alpha val="40000"/>
                  </a:schemeClr>
                </a:glow>
              </a:effectLst>
            </a:endParaRPr>
          </a:p>
        </p:txBody>
      </p:sp>
      <p:pic>
        <p:nvPicPr>
          <p:cNvPr id="6" name="Picture 2" descr="c:\Users\Ptr. Daniel White\Desktop\Bible pictures\Prophecy pictures\prophecy pictures\revelation\Harvest.jpg"/>
          <p:cNvPicPr>
            <a:picLocks noChangeAspect="1" noChangeArrowheads="1"/>
          </p:cNvPicPr>
          <p:nvPr/>
        </p:nvPicPr>
        <p:blipFill>
          <a:blip r:embed="rId3" cstate="print">
            <a:lum bright="-10000" contrast="20000"/>
          </a:blip>
          <a:srcRect/>
          <a:stretch>
            <a:fillRect/>
          </a:stretch>
        </p:blipFill>
        <p:spPr bwMode="auto">
          <a:xfrm>
            <a:off x="4800600" y="2895600"/>
            <a:ext cx="3810000" cy="3733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4185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3581400"/>
          </a:xfrm>
        </p:spPr>
        <p:txBody>
          <a:bodyPr>
            <a:normAutofit fontScale="90000"/>
          </a:bodyPr>
          <a:lstStyle/>
          <a:p>
            <a:r>
              <a:rPr lang="en-US" sz="4000" i="1" dirty="0" smtClean="0"/>
              <a:t>“And they sung as it were a new song before the throne, and before the four beasts, and the elders: and no man could learn that song but the hundred and forty and four thousand, which were redeemed from the earth.”</a:t>
            </a:r>
            <a:endParaRPr lang="en-US" sz="4000" i="1" dirty="0"/>
          </a:p>
        </p:txBody>
      </p:sp>
      <p:pic>
        <p:nvPicPr>
          <p:cNvPr id="3" name="Picture 2" descr="http://www.jw.org/assets/m/w06/20060715/w06_20060715.art/2006521_univ_lsr_lg.jpg"/>
          <p:cNvPicPr>
            <a:picLocks noChangeAspect="1" noChangeArrowheads="1"/>
          </p:cNvPicPr>
          <p:nvPr/>
        </p:nvPicPr>
        <p:blipFill>
          <a:blip r:embed="rId2" cstate="print"/>
          <a:srcRect/>
          <a:stretch>
            <a:fillRect/>
          </a:stretch>
        </p:blipFill>
        <p:spPr bwMode="auto">
          <a:xfrm>
            <a:off x="1143000" y="3352800"/>
            <a:ext cx="6705600" cy="3352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32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6583362"/>
          </a:xfrm>
        </p:spPr>
        <p:txBody>
          <a:bodyPr>
            <a:normAutofit/>
          </a:bodyPr>
          <a:lstStyle/>
          <a:p>
            <a:r>
              <a:rPr lang="en-US" sz="5400" i="1" dirty="0" smtClean="0"/>
              <a:t>“And another angel came out of the temple which is in heaven, he also having a sharp sickle.”</a:t>
            </a:r>
            <a:endParaRPr lang="en-US" sz="5400" i="1" dirty="0"/>
          </a:p>
        </p:txBody>
      </p:sp>
    </p:spTree>
    <p:extLst>
      <p:ext uri="{BB962C8B-B14F-4D97-AF65-F5344CB8AC3E}">
        <p14:creationId xmlns:p14="http://schemas.microsoft.com/office/powerpoint/2010/main" val="395602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novajerusalem1.jpg"/>
          <p:cNvPicPr>
            <a:picLocks noChangeAspect="1" noChangeArrowheads="1"/>
          </p:cNvPicPr>
          <p:nvPr/>
        </p:nvPicPr>
        <p:blipFill>
          <a:blip r:embed="rId3" cstate="print"/>
          <a:srcRect r="1563" b="16250"/>
          <a:stretch>
            <a:fillRect/>
          </a:stretch>
        </p:blipFill>
        <p:spPr bwMode="auto">
          <a:xfrm>
            <a:off x="0" y="0"/>
            <a:ext cx="9144000" cy="6858000"/>
          </a:xfrm>
          <a:prstGeom prst="rect">
            <a:avLst/>
          </a:prstGeom>
          <a:ln>
            <a:noFill/>
          </a:ln>
          <a:effectLst>
            <a:softEdge rad="112500"/>
          </a:effectLst>
        </p:spPr>
      </p:pic>
      <p:pic>
        <p:nvPicPr>
          <p:cNvPr id="6" name="Picture 2" descr="C:\Users\Ptr. Daniel White\Desktop\Bible pictures\angels\harvest-time.jpg"/>
          <p:cNvPicPr>
            <a:picLocks noChangeAspect="1" noChangeArrowheads="1"/>
          </p:cNvPicPr>
          <p:nvPr/>
        </p:nvPicPr>
        <p:blipFill>
          <a:blip r:embed="rId4" cstate="print"/>
          <a:srcRect/>
          <a:stretch>
            <a:fillRect/>
          </a:stretch>
        </p:blipFill>
        <p:spPr bwMode="auto">
          <a:xfrm flipH="1">
            <a:off x="2057400" y="1600200"/>
            <a:ext cx="3962400" cy="3719804"/>
          </a:xfrm>
          <a:prstGeom prst="ellipse">
            <a:avLst/>
          </a:prstGeom>
          <a:ln>
            <a:noFill/>
          </a:ln>
          <a:effectLst>
            <a:softEdge rad="112500"/>
          </a:effectLst>
        </p:spPr>
      </p:pic>
    </p:spTree>
    <p:extLst>
      <p:ext uri="{BB962C8B-B14F-4D97-AF65-F5344CB8AC3E}">
        <p14:creationId xmlns:p14="http://schemas.microsoft.com/office/powerpoint/2010/main" val="176530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82000" cy="6858000"/>
          </a:xfrm>
        </p:spPr>
        <p:txBody>
          <a:bodyPr>
            <a:normAutofit/>
          </a:bodyPr>
          <a:lstStyle/>
          <a:p>
            <a:r>
              <a:rPr lang="en-US" sz="5400" i="1" dirty="0" smtClean="0"/>
              <a:t>“And another angel came out from the altar, which had power over fire; and cried with a loud cry to him that had the sharp sickle.”</a:t>
            </a:r>
            <a:endParaRPr lang="en-US" sz="5400" i="1" dirty="0"/>
          </a:p>
        </p:txBody>
      </p:sp>
    </p:spTree>
    <p:extLst>
      <p:ext uri="{BB962C8B-B14F-4D97-AF65-F5344CB8AC3E}">
        <p14:creationId xmlns:p14="http://schemas.microsoft.com/office/powerpoint/2010/main" val="85398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novajerusalem1.jpg"/>
          <p:cNvPicPr>
            <a:picLocks noChangeAspect="1" noChangeArrowheads="1"/>
          </p:cNvPicPr>
          <p:nvPr/>
        </p:nvPicPr>
        <p:blipFill>
          <a:blip r:embed="rId2" cstate="print"/>
          <a:srcRect r="1563" b="16250"/>
          <a:stretch>
            <a:fillRect/>
          </a:stretch>
        </p:blipFill>
        <p:spPr bwMode="auto">
          <a:xfrm>
            <a:off x="0" y="0"/>
            <a:ext cx="9144000" cy="6858000"/>
          </a:xfrm>
          <a:prstGeom prst="rect">
            <a:avLst/>
          </a:prstGeom>
          <a:ln>
            <a:noFill/>
          </a:ln>
          <a:effectLst>
            <a:softEdge rad="112500"/>
          </a:effectLst>
        </p:spPr>
      </p:pic>
      <p:pic>
        <p:nvPicPr>
          <p:cNvPr id="3" name="Picture 3" descr="C:\Users\Ptr. Daniel White\Desktop\Bible pictures\heaven\Ark-within-the-Holy-of-Holi.jpg"/>
          <p:cNvPicPr>
            <a:picLocks noChangeAspect="1" noChangeArrowheads="1"/>
          </p:cNvPicPr>
          <p:nvPr/>
        </p:nvPicPr>
        <p:blipFill>
          <a:blip r:embed="rId3" cstate="print"/>
          <a:srcRect/>
          <a:stretch>
            <a:fillRect/>
          </a:stretch>
        </p:blipFill>
        <p:spPr bwMode="auto">
          <a:xfrm>
            <a:off x="1676400" y="1219200"/>
            <a:ext cx="4833257" cy="5074920"/>
          </a:xfrm>
          <a:prstGeom prst="ellipse">
            <a:avLst/>
          </a:prstGeom>
          <a:ln>
            <a:noFill/>
          </a:ln>
          <a:effectLst>
            <a:softEdge rad="112500"/>
          </a:effectLst>
        </p:spPr>
      </p:pic>
      <p:pic>
        <p:nvPicPr>
          <p:cNvPr id="4" name="Picture 3" descr="C:\Users\Ptr. Daniel White\Desktop\Bible pictures\angels\harvest-time.jpg"/>
          <p:cNvPicPr>
            <a:picLocks noChangeAspect="1" noChangeArrowheads="1"/>
          </p:cNvPicPr>
          <p:nvPr/>
        </p:nvPicPr>
        <p:blipFill>
          <a:blip r:embed="rId4" cstate="print"/>
          <a:srcRect/>
          <a:stretch>
            <a:fillRect/>
          </a:stretch>
        </p:blipFill>
        <p:spPr bwMode="auto">
          <a:xfrm flipH="1">
            <a:off x="1600200" y="1219200"/>
            <a:ext cx="4876798" cy="5105400"/>
          </a:xfrm>
          <a:prstGeom prst="ellipse">
            <a:avLst/>
          </a:prstGeom>
          <a:ln>
            <a:noFill/>
          </a:ln>
          <a:effectLst>
            <a:softEdge rad="112500"/>
          </a:effectLst>
        </p:spPr>
      </p:pic>
    </p:spTree>
    <p:extLst>
      <p:ext uri="{BB962C8B-B14F-4D97-AF65-F5344CB8AC3E}">
        <p14:creationId xmlns:p14="http://schemas.microsoft.com/office/powerpoint/2010/main" val="26390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838200" y="0"/>
            <a:ext cx="7620000" cy="6898918"/>
          </a:xfrm>
          <a:prstGeom prst="rect">
            <a:avLst/>
          </a:prstGeom>
          <a:noFill/>
          <a:ln w="9525">
            <a:noFill/>
            <a:miter lim="800000"/>
            <a:headEnd/>
            <a:tailEnd/>
          </a:ln>
        </p:spPr>
      </p:pic>
      <p:sp>
        <p:nvSpPr>
          <p:cNvPr id="2" name="Title 1"/>
          <p:cNvSpPr>
            <a:spLocks noGrp="1"/>
          </p:cNvSpPr>
          <p:nvPr>
            <p:ph type="title"/>
          </p:nvPr>
        </p:nvSpPr>
        <p:spPr>
          <a:xfrm>
            <a:off x="914400" y="274638"/>
            <a:ext cx="6934200" cy="6583362"/>
          </a:xfrm>
        </p:spPr>
        <p:txBody>
          <a:bodyPr>
            <a:normAutofit/>
          </a:bodyPr>
          <a:lstStyle/>
          <a:p>
            <a:r>
              <a:rPr lang="en-US" i="1" dirty="0" smtClean="0">
                <a:effectLst>
                  <a:glow rad="101600">
                    <a:schemeClr val="bg1">
                      <a:alpha val="60000"/>
                    </a:schemeClr>
                  </a:glow>
                </a:effectLst>
              </a:rPr>
              <a:t>“Thrust in thy sharp sickle, and gather the clusters of the vine of the earth; for her grapes are fully ripe.”</a:t>
            </a:r>
            <a:endParaRPr lang="en-US" dirty="0">
              <a:effectLst>
                <a:glow rad="101600">
                  <a:schemeClr val="bg1">
                    <a:alpha val="60000"/>
                  </a:schemeClr>
                </a:glow>
              </a:effectLst>
            </a:endParaRPr>
          </a:p>
        </p:txBody>
      </p:sp>
      <p:pic>
        <p:nvPicPr>
          <p:cNvPr id="3" name="Picture 2" descr="C:\Users\Ptr. Daniel White\Desktop\Bible pictures\angels\harvest-time.jpg"/>
          <p:cNvPicPr>
            <a:picLocks noChangeAspect="1" noChangeArrowheads="1"/>
          </p:cNvPicPr>
          <p:nvPr/>
        </p:nvPicPr>
        <p:blipFill>
          <a:blip r:embed="rId3" cstate="print"/>
          <a:srcRect/>
          <a:stretch>
            <a:fillRect/>
          </a:stretch>
        </p:blipFill>
        <p:spPr bwMode="auto">
          <a:xfrm flipH="1">
            <a:off x="304800" y="4926563"/>
            <a:ext cx="2057400" cy="1931437"/>
          </a:xfrm>
          <a:prstGeom prst="ellipse">
            <a:avLst/>
          </a:prstGeom>
          <a:ln>
            <a:noFill/>
          </a:ln>
          <a:effectLst>
            <a:softEdge rad="112500"/>
          </a:effectLst>
        </p:spPr>
      </p:pic>
      <p:pic>
        <p:nvPicPr>
          <p:cNvPr id="5" name="Picture 4" descr="C:\Users\Ptr. Daniel White\Desktop\Bible pictures\angels\harvest-time.jpg"/>
          <p:cNvPicPr>
            <a:picLocks noChangeAspect="1" noChangeArrowheads="1"/>
          </p:cNvPicPr>
          <p:nvPr/>
        </p:nvPicPr>
        <p:blipFill>
          <a:blip r:embed="rId3" cstate="print"/>
          <a:srcRect/>
          <a:stretch>
            <a:fillRect/>
          </a:stretch>
        </p:blipFill>
        <p:spPr bwMode="auto">
          <a:xfrm flipH="1">
            <a:off x="6781800" y="152400"/>
            <a:ext cx="2057400" cy="1931437"/>
          </a:xfrm>
          <a:prstGeom prst="ellipse">
            <a:avLst/>
          </a:prstGeom>
          <a:ln>
            <a:noFill/>
          </a:ln>
          <a:effectLst>
            <a:softEdge rad="112500"/>
          </a:effectLst>
        </p:spPr>
      </p:pic>
      <p:pic>
        <p:nvPicPr>
          <p:cNvPr id="6" name="Picture 5" descr="C:\Users\Ptr. Daniel White\Desktop\Bible pictures\angels\harvest-time.jpg"/>
          <p:cNvPicPr>
            <a:picLocks noChangeAspect="1" noChangeArrowheads="1"/>
          </p:cNvPicPr>
          <p:nvPr/>
        </p:nvPicPr>
        <p:blipFill>
          <a:blip r:embed="rId3" cstate="print"/>
          <a:srcRect/>
          <a:stretch>
            <a:fillRect/>
          </a:stretch>
        </p:blipFill>
        <p:spPr bwMode="auto">
          <a:xfrm flipH="1">
            <a:off x="6781800" y="4926563"/>
            <a:ext cx="2057400" cy="1931437"/>
          </a:xfrm>
          <a:prstGeom prst="ellipse">
            <a:avLst/>
          </a:prstGeom>
          <a:ln>
            <a:noFill/>
          </a:ln>
          <a:effectLst>
            <a:softEdge rad="112500"/>
          </a:effectLst>
        </p:spPr>
      </p:pic>
      <p:pic>
        <p:nvPicPr>
          <p:cNvPr id="7" name="Picture 6" descr="C:\Users\Ptr. Daniel White\Desktop\Bible pictures\angels\harvest-time.jpg"/>
          <p:cNvPicPr>
            <a:picLocks noChangeAspect="1" noChangeArrowheads="1"/>
          </p:cNvPicPr>
          <p:nvPr/>
        </p:nvPicPr>
        <p:blipFill>
          <a:blip r:embed="rId3" cstate="print"/>
          <a:srcRect/>
          <a:stretch>
            <a:fillRect/>
          </a:stretch>
        </p:blipFill>
        <p:spPr bwMode="auto">
          <a:xfrm flipH="1">
            <a:off x="228600" y="228600"/>
            <a:ext cx="2057400" cy="1931437"/>
          </a:xfrm>
          <a:prstGeom prst="ellipse">
            <a:avLst/>
          </a:prstGeom>
          <a:ln>
            <a:noFill/>
          </a:ln>
          <a:effectLst>
            <a:softEdge rad="112500"/>
          </a:effectLst>
        </p:spPr>
      </p:pic>
    </p:spTree>
    <p:extLst>
      <p:ext uri="{BB962C8B-B14F-4D97-AF65-F5344CB8AC3E}">
        <p14:creationId xmlns:p14="http://schemas.microsoft.com/office/powerpoint/2010/main" val="363228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3810000"/>
          </a:xfrm>
        </p:spPr>
        <p:txBody>
          <a:bodyPr>
            <a:normAutofit/>
          </a:bodyPr>
          <a:lstStyle/>
          <a:p>
            <a:r>
              <a:rPr lang="en-US" sz="4000" i="1" dirty="0" smtClean="0"/>
              <a:t>“And the angel thrust in his sickle into the earth, and gathered the vine of the earth, and cast it into the great winepress of the wrath of God.”</a:t>
            </a:r>
            <a:br>
              <a:rPr lang="en-US" sz="4000" i="1" dirty="0" smtClean="0"/>
            </a:br>
            <a:endParaRPr lang="en-US" sz="4000" i="1" dirty="0"/>
          </a:p>
        </p:txBody>
      </p:sp>
      <p:pic>
        <p:nvPicPr>
          <p:cNvPr id="3" name="Picture 2" descr="C:\Users\Ptr. Daniel White\Desktop\Bible pictures\angels\harvest-time.jpg"/>
          <p:cNvPicPr>
            <a:picLocks noChangeAspect="1" noChangeArrowheads="1"/>
          </p:cNvPicPr>
          <p:nvPr/>
        </p:nvPicPr>
        <p:blipFill>
          <a:blip r:embed="rId2" cstate="print"/>
          <a:srcRect/>
          <a:stretch>
            <a:fillRect/>
          </a:stretch>
        </p:blipFill>
        <p:spPr bwMode="auto">
          <a:xfrm flipH="1">
            <a:off x="304800" y="4926563"/>
            <a:ext cx="2057400" cy="1931437"/>
          </a:xfrm>
          <a:prstGeom prst="ellipse">
            <a:avLst/>
          </a:prstGeom>
          <a:ln>
            <a:noFill/>
          </a:ln>
          <a:effectLst>
            <a:softEdge rad="112500"/>
          </a:effectLst>
        </p:spPr>
      </p:pic>
      <p:pic>
        <p:nvPicPr>
          <p:cNvPr id="5" name="Picture 4" descr="C:\Users\Ptr. Daniel White\Desktop\Bible pictures\angels\harvest-time.jpg"/>
          <p:cNvPicPr>
            <a:picLocks noChangeAspect="1" noChangeArrowheads="1"/>
          </p:cNvPicPr>
          <p:nvPr/>
        </p:nvPicPr>
        <p:blipFill>
          <a:blip r:embed="rId2" cstate="print"/>
          <a:srcRect/>
          <a:stretch>
            <a:fillRect/>
          </a:stretch>
        </p:blipFill>
        <p:spPr bwMode="auto">
          <a:xfrm flipH="1">
            <a:off x="6781800" y="152400"/>
            <a:ext cx="2057400" cy="1931437"/>
          </a:xfrm>
          <a:prstGeom prst="ellipse">
            <a:avLst/>
          </a:prstGeom>
          <a:ln>
            <a:noFill/>
          </a:ln>
          <a:effectLst>
            <a:softEdge rad="112500"/>
          </a:effectLst>
        </p:spPr>
      </p:pic>
      <p:pic>
        <p:nvPicPr>
          <p:cNvPr id="6" name="Picture 5" descr="C:\Users\Ptr. Daniel White\Desktop\Bible pictures\angels\harvest-time.jpg"/>
          <p:cNvPicPr>
            <a:picLocks noChangeAspect="1" noChangeArrowheads="1"/>
          </p:cNvPicPr>
          <p:nvPr/>
        </p:nvPicPr>
        <p:blipFill>
          <a:blip r:embed="rId2" cstate="print"/>
          <a:srcRect/>
          <a:stretch>
            <a:fillRect/>
          </a:stretch>
        </p:blipFill>
        <p:spPr bwMode="auto">
          <a:xfrm flipH="1">
            <a:off x="6781800" y="4926563"/>
            <a:ext cx="2057400" cy="1931437"/>
          </a:xfrm>
          <a:prstGeom prst="ellipse">
            <a:avLst/>
          </a:prstGeom>
          <a:ln>
            <a:noFill/>
          </a:ln>
          <a:effectLst>
            <a:softEdge rad="112500"/>
          </a:effectLst>
        </p:spPr>
      </p:pic>
      <p:pic>
        <p:nvPicPr>
          <p:cNvPr id="7" name="Picture 6" descr="C:\Users\Ptr. Daniel White\Desktop\Bible pictures\angels\harvest-time.jpg"/>
          <p:cNvPicPr>
            <a:picLocks noChangeAspect="1" noChangeArrowheads="1"/>
          </p:cNvPicPr>
          <p:nvPr/>
        </p:nvPicPr>
        <p:blipFill>
          <a:blip r:embed="rId2" cstate="print"/>
          <a:srcRect/>
          <a:stretch>
            <a:fillRect/>
          </a:stretch>
        </p:blipFill>
        <p:spPr bwMode="auto">
          <a:xfrm flipH="1">
            <a:off x="228600" y="228600"/>
            <a:ext cx="2057400" cy="1931437"/>
          </a:xfrm>
          <a:prstGeom prst="ellipse">
            <a:avLst/>
          </a:prstGeom>
          <a:ln>
            <a:noFill/>
          </a:ln>
          <a:effectLst>
            <a:softEdge rad="112500"/>
          </a:effectLst>
        </p:spPr>
      </p:pic>
    </p:spTree>
    <p:extLst>
      <p:ext uri="{BB962C8B-B14F-4D97-AF65-F5344CB8AC3E}">
        <p14:creationId xmlns:p14="http://schemas.microsoft.com/office/powerpoint/2010/main" val="41669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ackgrounds\earth and space\earth.jpg"/>
          <p:cNvPicPr>
            <a:picLocks noChangeAspect="1" noChangeArrowheads="1"/>
          </p:cNvPicPr>
          <p:nvPr/>
        </p:nvPicPr>
        <p:blipFill>
          <a:blip r:embed="rId3" cstate="print"/>
          <a:srcRect l="19040"/>
          <a:stretch>
            <a:fillRect/>
          </a:stretch>
        </p:blipFill>
        <p:spPr bwMode="auto">
          <a:xfrm>
            <a:off x="838200" y="533400"/>
            <a:ext cx="7452360" cy="5638800"/>
          </a:xfrm>
          <a:prstGeom prst="rect">
            <a:avLst/>
          </a:prstGeom>
          <a:ln>
            <a:noFill/>
          </a:ln>
          <a:effectLst>
            <a:softEdge rad="112500"/>
          </a:effectLst>
        </p:spPr>
      </p:pic>
      <p:pic>
        <p:nvPicPr>
          <p:cNvPr id="3" name="Picture 2" descr="C:\Users\Ptr. Daniel White\Desktop\Bible pictures\angels\harvest-time.jpg"/>
          <p:cNvPicPr>
            <a:picLocks noChangeAspect="1" noChangeArrowheads="1"/>
          </p:cNvPicPr>
          <p:nvPr/>
        </p:nvPicPr>
        <p:blipFill>
          <a:blip r:embed="rId4" cstate="print"/>
          <a:srcRect l="40690" t="8304" r="12158" b="46902"/>
          <a:stretch>
            <a:fillRect/>
          </a:stretch>
        </p:blipFill>
        <p:spPr bwMode="auto">
          <a:xfrm flipH="1">
            <a:off x="2971800" y="914400"/>
            <a:ext cx="3586196" cy="3581400"/>
          </a:xfrm>
          <a:prstGeom prst="ellipse">
            <a:avLst/>
          </a:prstGeom>
          <a:ln>
            <a:noFill/>
          </a:ln>
          <a:effectLst>
            <a:softEdge rad="112500"/>
          </a:effectLst>
        </p:spPr>
      </p:pic>
      <p:pic>
        <p:nvPicPr>
          <p:cNvPr id="4098" name="Picture 2" descr="C:\Users\Ptr. Daniel White\Desktop\Bible pictures\angels\CD081_lg.jpg"/>
          <p:cNvPicPr>
            <a:picLocks noChangeAspect="1" noChangeArrowheads="1"/>
          </p:cNvPicPr>
          <p:nvPr/>
        </p:nvPicPr>
        <p:blipFill>
          <a:blip r:embed="rId5" cstate="print"/>
          <a:srcRect/>
          <a:stretch>
            <a:fillRect/>
          </a:stretch>
        </p:blipFill>
        <p:spPr bwMode="auto">
          <a:xfrm>
            <a:off x="-1" y="0"/>
            <a:ext cx="9144002" cy="6858000"/>
          </a:xfrm>
          <a:prstGeom prst="rect">
            <a:avLst/>
          </a:prstGeom>
          <a:noFill/>
        </p:spPr>
      </p:pic>
      <p:pic>
        <p:nvPicPr>
          <p:cNvPr id="7" name="Picture 2" descr="c:\Users\Ptr. Daniel White\Desktop\Bible pictures\Bible mis\CUSTOMS\Wine press 22-277.jpg"/>
          <p:cNvPicPr>
            <a:picLocks noChangeAspect="1" noChangeArrowheads="1"/>
          </p:cNvPicPr>
          <p:nvPr/>
        </p:nvPicPr>
        <p:blipFill>
          <a:blip r:embed="rId6" cstate="print">
            <a:duotone>
              <a:prstClr val="black"/>
              <a:schemeClr val="accent4">
                <a:tint val="45000"/>
                <a:satMod val="400000"/>
              </a:schemeClr>
            </a:duotone>
          </a:blip>
          <a:srcRect l="2498" t="-2222"/>
          <a:stretch>
            <a:fillRect/>
          </a:stretch>
        </p:blipFill>
        <p:spPr bwMode="auto">
          <a:xfrm>
            <a:off x="0" y="-152400"/>
            <a:ext cx="9144000" cy="7239000"/>
          </a:xfrm>
          <a:prstGeom prst="rect">
            <a:avLst/>
          </a:prstGeom>
          <a:noFill/>
        </p:spPr>
      </p:pic>
    </p:spTree>
    <p:extLst>
      <p:ext uri="{BB962C8B-B14F-4D97-AF65-F5344CB8AC3E}">
        <p14:creationId xmlns:p14="http://schemas.microsoft.com/office/powerpoint/2010/main" val="187011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20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effectLst>
                  <a:glow rad="101600">
                    <a:srgbClr val="C00000">
                      <a:alpha val="60000"/>
                    </a:srgbClr>
                  </a:glow>
                </a:effectLst>
              </a:rPr>
              <a:t> “Wherefore art thou red in thine apparel, and thy garments like him that treadeth in the winepress? I have trodden the winepress alone; I will tread them in mine anger, and trample them in my fury; and their blood shall be sprinkled upon my garments, and I will stain all my raiment.” </a:t>
            </a:r>
            <a:br>
              <a:rPr lang="en-US" i="1" dirty="0" smtClean="0">
                <a:effectLst>
                  <a:glow rad="101600">
                    <a:srgbClr val="C00000">
                      <a:alpha val="60000"/>
                    </a:srgbClr>
                  </a:glow>
                </a:effectLst>
              </a:rPr>
            </a:br>
            <a:r>
              <a:rPr lang="en-US" i="1" dirty="0" smtClean="0">
                <a:effectLst>
                  <a:glow rad="101600">
                    <a:srgbClr val="C00000">
                      <a:alpha val="60000"/>
                    </a:srgbClr>
                  </a:glow>
                </a:effectLst>
              </a:rPr>
              <a:t>(Isaiah 63:2-3)</a:t>
            </a:r>
            <a:endParaRPr lang="en-US" i="1" dirty="0">
              <a:effectLst>
                <a:glow rad="101600">
                  <a:srgbClr val="C00000">
                    <a:alpha val="60000"/>
                  </a:srgbClr>
                </a:glow>
              </a:effectLst>
            </a:endParaRPr>
          </a:p>
        </p:txBody>
      </p:sp>
    </p:spTree>
    <p:extLst>
      <p:ext uri="{BB962C8B-B14F-4D97-AF65-F5344CB8AC3E}">
        <p14:creationId xmlns:p14="http://schemas.microsoft.com/office/powerpoint/2010/main" val="39772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Jesus\06 MINISTRY\Jesus teaching\sermon_on_mount_lilies_and_birds.jpg"/>
          <p:cNvPicPr>
            <a:picLocks noChangeAspect="1" noChangeArrowheads="1"/>
          </p:cNvPicPr>
          <p:nvPr/>
        </p:nvPicPr>
        <p:blipFill>
          <a:blip r:embed="rId3" cstate="print"/>
          <a:srcRect/>
          <a:stretch>
            <a:fillRect/>
          </a:stretch>
        </p:blipFill>
        <p:spPr bwMode="auto">
          <a:xfrm>
            <a:off x="1676400" y="0"/>
            <a:ext cx="5686425" cy="6858000"/>
          </a:xfrm>
          <a:prstGeom prst="rect">
            <a:avLst/>
          </a:prstGeom>
          <a:noFill/>
        </p:spPr>
      </p:pic>
      <p:sp>
        <p:nvSpPr>
          <p:cNvPr id="3" name="Title 2"/>
          <p:cNvSpPr>
            <a:spLocks noGrp="1"/>
          </p:cNvSpPr>
          <p:nvPr>
            <p:ph type="title"/>
          </p:nvPr>
        </p:nvSpPr>
        <p:spPr>
          <a:xfrm>
            <a:off x="1676400" y="0"/>
            <a:ext cx="5715000" cy="838200"/>
          </a:xfrm>
        </p:spPr>
        <p:txBody>
          <a:bodyPr>
            <a:normAutofit fontScale="90000"/>
          </a:bodyPr>
          <a:lstStyle/>
          <a:p>
            <a:r>
              <a:rPr lang="en-US" b="1" i="1" dirty="0" smtClean="0">
                <a:solidFill>
                  <a:schemeClr val="bg1"/>
                </a:solidFill>
              </a:rPr>
              <a:t>3 Parables of the Harvest</a:t>
            </a:r>
            <a:endParaRPr lang="en-US" b="1" i="1" dirty="0">
              <a:solidFill>
                <a:schemeClr val="bg1"/>
              </a:solidFill>
            </a:endParaRPr>
          </a:p>
        </p:txBody>
      </p:sp>
    </p:spTree>
    <p:extLst>
      <p:ext uri="{BB962C8B-B14F-4D97-AF65-F5344CB8AC3E}">
        <p14:creationId xmlns:p14="http://schemas.microsoft.com/office/powerpoint/2010/main" val="295975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3" cstate="print"/>
          <a:srcRect/>
          <a:stretch>
            <a:fillRect/>
          </a:stretch>
        </p:blipFill>
        <p:spPr bwMode="auto">
          <a:xfrm>
            <a:off x="1752600" y="0"/>
            <a:ext cx="5702300" cy="6858000"/>
          </a:xfrm>
          <a:prstGeom prst="rect">
            <a:avLst/>
          </a:prstGeom>
          <a:noFill/>
        </p:spPr>
      </p:pic>
      <p:sp>
        <p:nvSpPr>
          <p:cNvPr id="3" name="Title 2"/>
          <p:cNvSpPr>
            <a:spLocks noGrp="1"/>
          </p:cNvSpPr>
          <p:nvPr>
            <p:ph type="title"/>
          </p:nvPr>
        </p:nvSpPr>
        <p:spPr>
          <a:xfrm>
            <a:off x="457200" y="0"/>
            <a:ext cx="8229600" cy="1295400"/>
          </a:xfrm>
        </p:spPr>
        <p:txBody>
          <a:bodyPr/>
          <a:lstStyle/>
          <a:p>
            <a:r>
              <a:rPr lang="en-US" b="1" i="1" dirty="0" smtClean="0">
                <a:solidFill>
                  <a:schemeClr val="bg1"/>
                </a:solidFill>
              </a:rPr>
              <a:t>Matthew 13:36-42</a:t>
            </a:r>
            <a:endParaRPr lang="en-US" b="1" i="1" dirty="0">
              <a:solidFill>
                <a:schemeClr val="bg1"/>
              </a:solidFill>
            </a:endParaRPr>
          </a:p>
        </p:txBody>
      </p:sp>
    </p:spTree>
    <p:extLst>
      <p:ext uri="{BB962C8B-B14F-4D97-AF65-F5344CB8AC3E}">
        <p14:creationId xmlns:p14="http://schemas.microsoft.com/office/powerpoint/2010/main" val="297245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4_pat_07_throneroom_small.jpg"/>
          <p:cNvPicPr>
            <a:picLocks noChangeAspect="1" noChangeArrowheads="1"/>
          </p:cNvPicPr>
          <p:nvPr/>
        </p:nvPicPr>
        <p:blipFill>
          <a:blip r:embed="rId3" cstate="print"/>
          <a:srcRect b="5107"/>
          <a:stretch>
            <a:fillRect/>
          </a:stretch>
        </p:blipFill>
        <p:spPr bwMode="auto">
          <a:xfrm>
            <a:off x="381000" y="0"/>
            <a:ext cx="8458200" cy="5486400"/>
          </a:xfrm>
          <a:prstGeom prst="rect">
            <a:avLst/>
          </a:prstGeom>
          <a:noFill/>
          <a:effectLst>
            <a:reflection blurRad="6350" stA="50000" endA="295" endPos="92000" dist="101600" dir="5400000" sy="-100000" algn="bl" rotWithShape="0"/>
          </a:effectLst>
        </p:spPr>
      </p:pic>
      <p:pic>
        <p:nvPicPr>
          <p:cNvPr id="3" name="Picture 2" descr="C:\Users\Ptr. Daniel White\Desktop\Bible pictures\Prophecy pictures\prophecy pictures\revelation\ch7_pat_15_12k per tribe_small.jpg"/>
          <p:cNvPicPr>
            <a:picLocks noChangeAspect="1" noChangeArrowheads="1"/>
          </p:cNvPicPr>
          <p:nvPr/>
        </p:nvPicPr>
        <p:blipFill>
          <a:blip r:embed="rId4" cstate="print"/>
          <a:srcRect t="37778" r="23370" b="5556"/>
          <a:stretch>
            <a:fillRect/>
          </a:stretch>
        </p:blipFill>
        <p:spPr bwMode="auto">
          <a:xfrm>
            <a:off x="2362200" y="3397541"/>
            <a:ext cx="4656667" cy="3460459"/>
          </a:xfrm>
          <a:prstGeom prst="ellipse">
            <a:avLst/>
          </a:prstGeom>
          <a:ln>
            <a:noFill/>
          </a:ln>
          <a:effectLst>
            <a:softEdge rad="112500"/>
          </a:effectLst>
        </p:spPr>
      </p:pic>
    </p:spTree>
    <p:extLst>
      <p:ext uri="{BB962C8B-B14F-4D97-AF65-F5344CB8AC3E}">
        <p14:creationId xmlns:p14="http://schemas.microsoft.com/office/powerpoint/2010/main" val="334898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Bible pictures New Testament\Parables &amp; Illustrations\The Par of Fish 1157-37.jpg"/>
          <p:cNvPicPr>
            <a:picLocks noChangeAspect="1" noChangeArrowheads="1"/>
          </p:cNvPicPr>
          <p:nvPr/>
        </p:nvPicPr>
        <p:blipFill>
          <a:blip r:embed="rId3" cstate="print"/>
          <a:srcRect/>
          <a:stretch>
            <a:fillRect/>
          </a:stretch>
        </p:blipFill>
        <p:spPr bwMode="auto">
          <a:xfrm>
            <a:off x="2133600" y="0"/>
            <a:ext cx="4984750" cy="6858000"/>
          </a:xfrm>
          <a:prstGeom prst="rect">
            <a:avLst/>
          </a:prstGeom>
          <a:noFill/>
        </p:spPr>
      </p:pic>
      <p:sp>
        <p:nvSpPr>
          <p:cNvPr id="3" name="Title 2"/>
          <p:cNvSpPr>
            <a:spLocks noGrp="1"/>
          </p:cNvSpPr>
          <p:nvPr>
            <p:ph type="title"/>
          </p:nvPr>
        </p:nvSpPr>
        <p:spPr>
          <a:xfrm>
            <a:off x="2057400" y="274638"/>
            <a:ext cx="5029200" cy="1143000"/>
          </a:xfrm>
        </p:spPr>
        <p:txBody>
          <a:bodyPr/>
          <a:lstStyle/>
          <a:p>
            <a:r>
              <a:rPr lang="en-US" b="1" i="1" dirty="0" smtClean="0">
                <a:solidFill>
                  <a:schemeClr val="bg1"/>
                </a:solidFill>
              </a:rPr>
              <a:t>Matthew 13:47-50</a:t>
            </a:r>
            <a:endParaRPr lang="en-US" b="1" i="1" dirty="0">
              <a:solidFill>
                <a:schemeClr val="bg1"/>
              </a:solidFill>
            </a:endParaRPr>
          </a:p>
        </p:txBody>
      </p:sp>
    </p:spTree>
    <p:extLst>
      <p:ext uri="{BB962C8B-B14F-4D97-AF65-F5344CB8AC3E}">
        <p14:creationId xmlns:p14="http://schemas.microsoft.com/office/powerpoint/2010/main" val="11218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Bible pictures Old Testament\Sheep\Sheep &amp; goats  1393l-54.jpg"/>
          <p:cNvPicPr>
            <a:picLocks noChangeAspect="1" noChangeArrowheads="1"/>
          </p:cNvPicPr>
          <p:nvPr/>
        </p:nvPicPr>
        <p:blipFill>
          <a:blip r:embed="rId3" cstate="print"/>
          <a:srcRect/>
          <a:stretch>
            <a:fillRect/>
          </a:stretch>
        </p:blipFill>
        <p:spPr bwMode="auto">
          <a:xfrm>
            <a:off x="1219200" y="0"/>
            <a:ext cx="6705600" cy="6858000"/>
          </a:xfrm>
          <a:prstGeom prst="rect">
            <a:avLst/>
          </a:prstGeom>
          <a:noFill/>
        </p:spPr>
      </p:pic>
      <p:sp>
        <p:nvSpPr>
          <p:cNvPr id="3" name="Title 2"/>
          <p:cNvSpPr>
            <a:spLocks noGrp="1"/>
          </p:cNvSpPr>
          <p:nvPr>
            <p:ph type="title"/>
          </p:nvPr>
        </p:nvSpPr>
        <p:spPr>
          <a:xfrm>
            <a:off x="457200" y="152400"/>
            <a:ext cx="8229600" cy="1265238"/>
          </a:xfrm>
        </p:spPr>
        <p:txBody>
          <a:bodyPr/>
          <a:lstStyle/>
          <a:p>
            <a:r>
              <a:rPr lang="en-US" b="1" i="1" dirty="0" smtClean="0">
                <a:solidFill>
                  <a:schemeClr val="bg1"/>
                </a:solidFill>
              </a:rPr>
              <a:t>Matthew 25:31-41</a:t>
            </a:r>
            <a:endParaRPr lang="en-US" b="1" i="1" dirty="0">
              <a:solidFill>
                <a:schemeClr val="bg1"/>
              </a:solidFill>
            </a:endParaRPr>
          </a:p>
        </p:txBody>
      </p:sp>
    </p:spTree>
    <p:extLst>
      <p:ext uri="{BB962C8B-B14F-4D97-AF65-F5344CB8AC3E}">
        <p14:creationId xmlns:p14="http://schemas.microsoft.com/office/powerpoint/2010/main" val="411960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Prophecy pictures\prophecy pictures\rapture and second coming\behold_He_cometh_with_clouds.jpg"/>
          <p:cNvPicPr>
            <a:picLocks noChangeAspect="1" noChangeArrowheads="1"/>
          </p:cNvPicPr>
          <p:nvPr/>
        </p:nvPicPr>
        <p:blipFill>
          <a:blip r:embed="rId3" cstate="print"/>
          <a:srcRect/>
          <a:stretch>
            <a:fillRect/>
          </a:stretch>
        </p:blipFill>
        <p:spPr bwMode="auto">
          <a:xfrm>
            <a:off x="1752600" y="0"/>
            <a:ext cx="5640387" cy="6858000"/>
          </a:xfrm>
          <a:prstGeom prst="rect">
            <a:avLst/>
          </a:prstGeom>
          <a:noFill/>
        </p:spPr>
      </p:pic>
      <p:pic>
        <p:nvPicPr>
          <p:cNvPr id="6147" name="Picture 3" descr="C:\Users\Ptr. Daniel White\Desktop\Bible pictures\hell\scan0003.jpg"/>
          <p:cNvPicPr>
            <a:picLocks noChangeAspect="1" noChangeArrowheads="1"/>
          </p:cNvPicPr>
          <p:nvPr/>
        </p:nvPicPr>
        <p:blipFill>
          <a:blip r:embed="rId4" cstate="print">
            <a:lum/>
          </a:blip>
          <a:srcRect/>
          <a:stretch>
            <a:fillRect/>
          </a:stretch>
        </p:blipFill>
        <p:spPr bwMode="auto">
          <a:xfrm>
            <a:off x="2514600" y="3992997"/>
            <a:ext cx="4343400" cy="2865003"/>
          </a:xfrm>
          <a:prstGeom prst="ellipse">
            <a:avLst/>
          </a:prstGeom>
          <a:ln>
            <a:noFill/>
          </a:ln>
          <a:effectLst>
            <a:softEdge rad="112500"/>
          </a:effectLst>
        </p:spPr>
      </p:pic>
    </p:spTree>
    <p:extLst>
      <p:ext uri="{BB962C8B-B14F-4D97-AF65-F5344CB8AC3E}">
        <p14:creationId xmlns:p14="http://schemas.microsoft.com/office/powerpoint/2010/main" val="135964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hell\Rev19w.jpg"/>
          <p:cNvPicPr>
            <a:picLocks noChangeAspect="1" noChangeArrowheads="1"/>
          </p:cNvPicPr>
          <p:nvPr/>
        </p:nvPicPr>
        <p:blipFill>
          <a:blip r:embed="rId3" cstate="print"/>
          <a:srcRect/>
          <a:stretch>
            <a:fillRect/>
          </a:stretch>
        </p:blipFill>
        <p:spPr bwMode="auto">
          <a:xfrm>
            <a:off x="14445" y="0"/>
            <a:ext cx="9129555" cy="6858000"/>
          </a:xfrm>
          <a:prstGeom prst="rect">
            <a:avLst/>
          </a:prstGeom>
          <a:noFill/>
        </p:spPr>
      </p:pic>
    </p:spTree>
    <p:extLst>
      <p:ext uri="{BB962C8B-B14F-4D97-AF65-F5344CB8AC3E}">
        <p14:creationId xmlns:p14="http://schemas.microsoft.com/office/powerpoint/2010/main" val="160692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C:\Users\Ptr. Daniel White\Desktop\Bible pictures\kingdom\scan0015.jpg"/>
          <p:cNvPicPr>
            <a:picLocks noChangeAspect="1" noChangeArrowheads="1"/>
          </p:cNvPicPr>
          <p:nvPr/>
        </p:nvPicPr>
        <p:blipFill>
          <a:blip r:embed="rId3" cstate="print"/>
          <a:srcRect/>
          <a:stretch>
            <a:fillRect/>
          </a:stretch>
        </p:blipFill>
        <p:spPr bwMode="auto">
          <a:xfrm>
            <a:off x="0" y="3581400"/>
            <a:ext cx="4648200" cy="3276601"/>
          </a:xfrm>
          <a:prstGeom prst="rect">
            <a:avLst/>
          </a:prstGeom>
          <a:ln>
            <a:noFill/>
          </a:ln>
          <a:effectLst>
            <a:softEdge rad="112500"/>
          </a:effectLst>
        </p:spPr>
      </p:pic>
      <p:pic>
        <p:nvPicPr>
          <p:cNvPr id="17410" name="Picture 2" descr="C:\Users\Ptr. Daniel White\Desktop\Bible pictures\kingdom\scan0014.jpg"/>
          <p:cNvPicPr>
            <a:picLocks noChangeAspect="1" noChangeArrowheads="1"/>
          </p:cNvPicPr>
          <p:nvPr/>
        </p:nvPicPr>
        <p:blipFill>
          <a:blip r:embed="rId4" cstate="print">
            <a:lum bright="10000"/>
          </a:blip>
          <a:srcRect/>
          <a:stretch>
            <a:fillRect/>
          </a:stretch>
        </p:blipFill>
        <p:spPr bwMode="auto">
          <a:xfrm>
            <a:off x="0" y="0"/>
            <a:ext cx="5284788" cy="3859212"/>
          </a:xfrm>
          <a:prstGeom prst="rect">
            <a:avLst/>
          </a:prstGeom>
          <a:ln>
            <a:noFill/>
          </a:ln>
          <a:effectLst>
            <a:softEdge rad="112500"/>
          </a:effectLst>
        </p:spPr>
      </p:pic>
      <p:pic>
        <p:nvPicPr>
          <p:cNvPr id="17412" name="Picture 4" descr="C:\Users\Ptr. Daniel White\Desktop\Bible pictures\kingdom\scan0017.jpg"/>
          <p:cNvPicPr>
            <a:picLocks noChangeAspect="1" noChangeArrowheads="1"/>
          </p:cNvPicPr>
          <p:nvPr/>
        </p:nvPicPr>
        <p:blipFill>
          <a:blip r:embed="rId5" cstate="print"/>
          <a:srcRect/>
          <a:stretch>
            <a:fillRect/>
          </a:stretch>
        </p:blipFill>
        <p:spPr bwMode="auto">
          <a:xfrm>
            <a:off x="4419600" y="2717502"/>
            <a:ext cx="4724400" cy="4140498"/>
          </a:xfrm>
          <a:prstGeom prst="rect">
            <a:avLst/>
          </a:prstGeom>
          <a:ln>
            <a:noFill/>
          </a:ln>
          <a:effectLst>
            <a:softEdge rad="112500"/>
          </a:effectLst>
        </p:spPr>
      </p:pic>
      <p:pic>
        <p:nvPicPr>
          <p:cNvPr id="17414" name="Picture 6" descr="C:\Users\Ptr. Daniel White\Desktop\Bible pictures\kingdom\scan0006.jpg"/>
          <p:cNvPicPr>
            <a:picLocks noChangeAspect="1" noChangeArrowheads="1"/>
          </p:cNvPicPr>
          <p:nvPr/>
        </p:nvPicPr>
        <p:blipFill>
          <a:blip r:embed="rId6" cstate="print"/>
          <a:srcRect/>
          <a:stretch>
            <a:fillRect/>
          </a:stretch>
        </p:blipFill>
        <p:spPr bwMode="auto">
          <a:xfrm>
            <a:off x="4800600" y="0"/>
            <a:ext cx="4343400" cy="3913187"/>
          </a:xfrm>
          <a:prstGeom prst="rect">
            <a:avLst/>
          </a:prstGeom>
          <a:ln>
            <a:noFill/>
          </a:ln>
          <a:effectLst>
            <a:softEdge rad="112500"/>
          </a:effectLst>
        </p:spPr>
      </p:pic>
      <p:pic>
        <p:nvPicPr>
          <p:cNvPr id="2051" name="Picture 3" descr="C:\Users\Ptr. Daniel White\Desktop\Bible pictures\Prophecy pictures\prophecy pictures\rapture and second coming\scan0018.jpg"/>
          <p:cNvPicPr>
            <a:picLocks noChangeAspect="1" noChangeArrowheads="1"/>
          </p:cNvPicPr>
          <p:nvPr/>
        </p:nvPicPr>
        <p:blipFill>
          <a:blip r:embed="rId7" cstate="print"/>
          <a:srcRect/>
          <a:stretch>
            <a:fillRect/>
          </a:stretch>
        </p:blipFill>
        <p:spPr bwMode="auto">
          <a:xfrm>
            <a:off x="2133600" y="0"/>
            <a:ext cx="4823700" cy="6905625"/>
          </a:xfrm>
          <a:prstGeom prst="ellipse">
            <a:avLst/>
          </a:prstGeom>
          <a:ln>
            <a:noFill/>
          </a:ln>
          <a:effectLst>
            <a:softEdge rad="112500"/>
          </a:effectLst>
        </p:spPr>
      </p:pic>
    </p:spTree>
    <p:extLst>
      <p:ext uri="{BB962C8B-B14F-4D97-AF65-F5344CB8AC3E}">
        <p14:creationId xmlns:p14="http://schemas.microsoft.com/office/powerpoint/2010/main" val="342712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(Revelation 14:19-20) </a:t>
            </a:r>
            <a:br>
              <a:rPr lang="en-US" i="1" dirty="0" smtClean="0"/>
            </a:br>
            <a:r>
              <a:rPr lang="en-US" i="1" dirty="0" smtClean="0"/>
              <a:t>“And the angel thrust in his sickle into the earth, and gathered the vine of the earth, and cast it into the great winepress of the wrath of God. And the winepress was trodden without the city, and blood came out of the winepress, even unto the horse bridles, by the space of a thousand and six hundred furlongs.”</a:t>
            </a:r>
            <a:endParaRPr lang="en-US" i="1" dirty="0"/>
          </a:p>
        </p:txBody>
      </p:sp>
    </p:spTree>
    <p:extLst>
      <p:ext uri="{BB962C8B-B14F-4D97-AF65-F5344CB8AC3E}">
        <p14:creationId xmlns:p14="http://schemas.microsoft.com/office/powerpoint/2010/main" val="41803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Prophecy pictures\prophecy pictures\rapture and second coming\Battle_of_Armageddon_2_ls.jpg"/>
          <p:cNvPicPr>
            <a:picLocks noChangeAspect="1" noChangeArrowheads="1"/>
          </p:cNvPicPr>
          <p:nvPr/>
        </p:nvPicPr>
        <p:blipFill>
          <a:blip r:embed="rId3" cstate="print"/>
          <a:srcRect/>
          <a:stretch>
            <a:fillRect/>
          </a:stretch>
        </p:blipFill>
        <p:spPr bwMode="auto">
          <a:xfrm>
            <a:off x="-59172" y="762000"/>
            <a:ext cx="9203172" cy="5244666"/>
          </a:xfrm>
          <a:prstGeom prst="rect">
            <a:avLst/>
          </a:prstGeom>
          <a:noFill/>
        </p:spPr>
      </p:pic>
      <p:pic>
        <p:nvPicPr>
          <p:cNvPr id="4" name="Picture 2" descr="C:\Users\Ptr. Daniel White\Desktop\Bible pictures\Prophecy pictures\prophecy pictures\rapture and second coming\Battle_of_Armageddon_2_ls.jpg"/>
          <p:cNvPicPr>
            <a:picLocks noChangeAspect="1" noChangeArrowheads="1"/>
          </p:cNvPicPr>
          <p:nvPr/>
        </p:nvPicPr>
        <p:blipFill>
          <a:blip r:embed="rId3" cstate="print"/>
          <a:srcRect l="38729" t="82816" r="48851" b="4108"/>
          <a:stretch>
            <a:fillRect/>
          </a:stretch>
        </p:blipFill>
        <p:spPr bwMode="auto">
          <a:xfrm>
            <a:off x="4495800" y="5105400"/>
            <a:ext cx="1295400" cy="685800"/>
          </a:xfrm>
          <a:prstGeom prst="rect">
            <a:avLst/>
          </a:prstGeom>
          <a:ln>
            <a:noFill/>
          </a:ln>
          <a:effectLst>
            <a:softEdge rad="112500"/>
          </a:effectLst>
        </p:spPr>
      </p:pic>
      <p:pic>
        <p:nvPicPr>
          <p:cNvPr id="7" name="Picture 2" descr="C:\Users\Ptr. Daniel White\Desktop\Bible pictures\Prophecy pictures\prophecy pictures\rapture and second coming\Battle_of_Armageddon_2_ls.jpg"/>
          <p:cNvPicPr>
            <a:picLocks noChangeAspect="1" noChangeArrowheads="1"/>
          </p:cNvPicPr>
          <p:nvPr/>
        </p:nvPicPr>
        <p:blipFill>
          <a:blip r:embed="rId3" cstate="print"/>
          <a:srcRect l="38729" t="82816" r="48851" b="4108"/>
          <a:stretch>
            <a:fillRect/>
          </a:stretch>
        </p:blipFill>
        <p:spPr bwMode="auto">
          <a:xfrm>
            <a:off x="5562600" y="5105400"/>
            <a:ext cx="1143000" cy="685800"/>
          </a:xfrm>
          <a:prstGeom prst="rect">
            <a:avLst/>
          </a:prstGeom>
          <a:ln>
            <a:noFill/>
          </a:ln>
          <a:effectLst>
            <a:softEdge rad="112500"/>
          </a:effectLst>
        </p:spPr>
      </p:pic>
      <p:pic>
        <p:nvPicPr>
          <p:cNvPr id="8" name="Picture 2" descr="C:\Users\Ptr. Daniel White\Desktop\Bible pictures\Prophecy pictures\prophecy pictures\rapture and second coming\Battle_of_Armageddon_2_ls.jpg"/>
          <p:cNvPicPr>
            <a:picLocks noChangeAspect="1" noChangeArrowheads="1"/>
          </p:cNvPicPr>
          <p:nvPr/>
        </p:nvPicPr>
        <p:blipFill>
          <a:blip r:embed="rId3" cstate="print"/>
          <a:srcRect l="38729" t="82816" r="48851" b="4108"/>
          <a:stretch>
            <a:fillRect/>
          </a:stretch>
        </p:blipFill>
        <p:spPr bwMode="auto">
          <a:xfrm>
            <a:off x="6477000" y="5181600"/>
            <a:ext cx="1371600" cy="762000"/>
          </a:xfrm>
          <a:prstGeom prst="rect">
            <a:avLst/>
          </a:prstGeom>
          <a:ln>
            <a:noFill/>
          </a:ln>
          <a:effectLst>
            <a:softEdge rad="112500"/>
          </a:effectLst>
        </p:spPr>
      </p:pic>
    </p:spTree>
    <p:extLst>
      <p:ext uri="{BB962C8B-B14F-4D97-AF65-F5344CB8AC3E}">
        <p14:creationId xmlns:p14="http://schemas.microsoft.com/office/powerpoint/2010/main" val="8807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10600" cy="6096000"/>
          </a:xfrm>
          <a:prstGeom prst="rect">
            <a:avLst/>
          </a:prstGeom>
        </p:spPr>
        <p:txBody>
          <a:bodyPr wrap="square">
            <a:spAutoFit/>
          </a:bodyPr>
          <a:lstStyle/>
          <a:p>
            <a:pPr algn="ctr"/>
            <a:r>
              <a:rPr lang="en-US" sz="5400" i="1" dirty="0" smtClean="0"/>
              <a:t>“And the winepress was trodden without the city, and blood came out of the winepress, even unto the horse bridles, by the space of a thousand and six hundred furlongs.” (Revelation 14:20)</a:t>
            </a:r>
            <a:endParaRPr lang="en-US" sz="5400" i="1" dirty="0"/>
          </a:p>
        </p:txBody>
      </p:sp>
      <p:pic>
        <p:nvPicPr>
          <p:cNvPr id="7170" name="Picture 2" descr="c:\Users\Ptr. Daniel White\Desktop\Bible pictures\Prophecy pictures\prophecy pictures\revelation\Blood to horses bridles.jpg"/>
          <p:cNvPicPr>
            <a:picLocks noChangeAspect="1" noChangeArrowheads="1"/>
          </p:cNvPicPr>
          <p:nvPr/>
        </p:nvPicPr>
        <p:blipFill>
          <a:blip r:embed="rId3" cstate="print"/>
          <a:srcRect/>
          <a:stretch>
            <a:fillRect/>
          </a:stretch>
        </p:blipFill>
        <p:spPr bwMode="auto">
          <a:xfrm>
            <a:off x="-133980" y="-304800"/>
            <a:ext cx="9277980" cy="7162800"/>
          </a:xfrm>
          <a:prstGeom prst="rect">
            <a:avLst/>
          </a:prstGeom>
          <a:noFill/>
        </p:spPr>
      </p:pic>
    </p:spTree>
    <p:extLst>
      <p:ext uri="{BB962C8B-B14F-4D97-AF65-F5344CB8AC3E}">
        <p14:creationId xmlns:p14="http://schemas.microsoft.com/office/powerpoint/2010/main" val="21015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Prophecy pictures\prophecy pictures\rapture and second coming\God and angels reap.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343400" y="2667000"/>
            <a:ext cx="4800600" cy="4191000"/>
          </a:xfrm>
        </p:spPr>
        <p:txBody>
          <a:bodyPr>
            <a:normAutofit/>
            <a:scene3d>
              <a:camera prst="orthographicFront"/>
              <a:lightRig rig="threePt" dir="t"/>
            </a:scene3d>
            <a:sp3d extrusionH="57150">
              <a:bevelT w="38100" h="38100" prst="convex"/>
            </a:sp3d>
          </a:bodyPr>
          <a:lstStyle/>
          <a:p>
            <a:r>
              <a:rPr lang="en-US" b="1" dirty="0" smtClean="0">
                <a:solidFill>
                  <a:schemeClr val="accent6">
                    <a:lumMod val="20000"/>
                    <a:lumOff val="80000"/>
                  </a:schemeClr>
                </a:solidFill>
                <a:effectLst>
                  <a:glow rad="139700">
                    <a:schemeClr val="bg1">
                      <a:alpha val="40000"/>
                    </a:schemeClr>
                  </a:glow>
                </a:effectLst>
              </a:rPr>
              <a:t>The Harvest</a:t>
            </a:r>
            <a:br>
              <a:rPr lang="en-US" b="1" dirty="0" smtClean="0">
                <a:solidFill>
                  <a:schemeClr val="accent6">
                    <a:lumMod val="20000"/>
                    <a:lumOff val="80000"/>
                  </a:schemeClr>
                </a:solidFill>
                <a:effectLst>
                  <a:glow rad="139700">
                    <a:schemeClr val="bg1">
                      <a:alpha val="40000"/>
                    </a:schemeClr>
                  </a:glow>
                </a:effectLst>
              </a:rPr>
            </a:br>
            <a:r>
              <a:rPr lang="en-US" b="1" dirty="0" smtClean="0">
                <a:solidFill>
                  <a:schemeClr val="accent6">
                    <a:lumMod val="20000"/>
                    <a:lumOff val="80000"/>
                  </a:schemeClr>
                </a:solidFill>
                <a:effectLst>
                  <a:glow rad="139700">
                    <a:schemeClr val="bg1">
                      <a:alpha val="40000"/>
                    </a:schemeClr>
                  </a:glow>
                </a:effectLst>
              </a:rPr>
              <a:t>“Hell or the Kingdom?”</a:t>
            </a:r>
            <a:endParaRPr lang="en-US" b="1" dirty="0">
              <a:solidFill>
                <a:schemeClr val="accent6">
                  <a:lumMod val="20000"/>
                  <a:lumOff val="80000"/>
                </a:schemeClr>
              </a:solidFill>
              <a:effectLst>
                <a:glow rad="139700">
                  <a:schemeClr val="bg1">
                    <a:alpha val="40000"/>
                  </a:schemeClr>
                </a:glow>
              </a:effectLst>
            </a:endParaRPr>
          </a:p>
        </p:txBody>
      </p:sp>
    </p:spTree>
    <p:extLst>
      <p:ext uri="{BB962C8B-B14F-4D97-AF65-F5344CB8AC3E}">
        <p14:creationId xmlns:p14="http://schemas.microsoft.com/office/powerpoint/2010/main" val="259603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Bible pictures\hell\Blazing Fire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4" descr="http://www.forgottenword.org/hell.jpg"/>
          <p:cNvPicPr>
            <a:picLocks noChangeAspect="1" noChangeArrowheads="1"/>
          </p:cNvPicPr>
          <p:nvPr/>
        </p:nvPicPr>
        <p:blipFill>
          <a:blip r:embed="rId4" cstate="print"/>
          <a:srcRect/>
          <a:stretch>
            <a:fillRect/>
          </a:stretch>
        </p:blipFill>
        <p:spPr bwMode="auto">
          <a:xfrm>
            <a:off x="2286000" y="0"/>
            <a:ext cx="4343400" cy="6712528"/>
          </a:xfrm>
          <a:prstGeom prst="ellipse">
            <a:avLst/>
          </a:prstGeom>
          <a:ln>
            <a:noFill/>
          </a:ln>
          <a:effectLst>
            <a:softEdge rad="112500"/>
          </a:effectLst>
        </p:spPr>
      </p:pic>
      <p:pic>
        <p:nvPicPr>
          <p:cNvPr id="2054" name="Picture 6" descr="C:\Users\Ptr. Daniel White\Desktop\Bible pictures\heaven\scan0010.jpg"/>
          <p:cNvPicPr>
            <a:picLocks noChangeAspect="1" noChangeArrowheads="1"/>
          </p:cNvPicPr>
          <p:nvPr/>
        </p:nvPicPr>
        <p:blipFill>
          <a:blip r:embed="rId5" cstate="print"/>
          <a:srcRect/>
          <a:stretch>
            <a:fillRect/>
          </a:stretch>
        </p:blipFill>
        <p:spPr bwMode="auto">
          <a:xfrm>
            <a:off x="533400" y="-3387"/>
            <a:ext cx="7816770" cy="6861387"/>
          </a:xfrm>
          <a:prstGeom prst="rect">
            <a:avLst/>
          </a:prstGeom>
          <a:ln>
            <a:noFill/>
          </a:ln>
          <a:effectLst>
            <a:softEdge rad="112500"/>
          </a:effectLst>
        </p:spPr>
      </p:pic>
      <p:pic>
        <p:nvPicPr>
          <p:cNvPr id="5" name="Picture 3" descr="C:\Users\Ptr. Daniel White\Desktop\Bible pictures\kingdom\901046200_e1f3d9e696.jpg"/>
          <p:cNvPicPr>
            <a:picLocks noChangeAspect="1" noChangeArrowheads="1"/>
          </p:cNvPicPr>
          <p:nvPr/>
        </p:nvPicPr>
        <p:blipFill>
          <a:blip r:embed="rId6" cstate="print"/>
          <a:srcRect/>
          <a:stretch>
            <a:fillRect/>
          </a:stretch>
        </p:blipFill>
        <p:spPr bwMode="auto">
          <a:xfrm>
            <a:off x="1828800" y="0"/>
            <a:ext cx="5143500" cy="6858000"/>
          </a:xfrm>
          <a:prstGeom prst="ellipse">
            <a:avLst/>
          </a:prstGeom>
          <a:ln>
            <a:noFill/>
          </a:ln>
          <a:effectLst>
            <a:softEdge rad="112500"/>
          </a:effectLst>
        </p:spPr>
      </p:pic>
    </p:spTree>
    <p:extLst>
      <p:ext uri="{BB962C8B-B14F-4D97-AF65-F5344CB8AC3E}">
        <p14:creationId xmlns:p14="http://schemas.microsoft.com/office/powerpoint/2010/main" val="361022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war\israel.jpg"/>
          <p:cNvPicPr>
            <a:picLocks noChangeAspect="1" noChangeArrowheads="1"/>
          </p:cNvPicPr>
          <p:nvPr/>
        </p:nvPicPr>
        <p:blipFill>
          <a:blip r:embed="rId3" cstate="print"/>
          <a:srcRect/>
          <a:stretch>
            <a:fillRect/>
          </a:stretch>
        </p:blipFill>
        <p:spPr bwMode="auto">
          <a:xfrm>
            <a:off x="3048000" y="2362200"/>
            <a:ext cx="3200401" cy="2123536"/>
          </a:xfrm>
          <a:prstGeom prst="rect">
            <a:avLst/>
          </a:prstGeom>
          <a:noFill/>
        </p:spPr>
      </p:pic>
      <p:pic>
        <p:nvPicPr>
          <p:cNvPr id="4099" name="Picture 3" descr="C:\Users\Ptr. Daniel White\Desktop\Bible pictures\faces\scan0004 (3).jpg"/>
          <p:cNvPicPr>
            <a:picLocks noChangeAspect="1" noChangeArrowheads="1"/>
          </p:cNvPicPr>
          <p:nvPr/>
        </p:nvPicPr>
        <p:blipFill>
          <a:blip r:embed="rId4" cstate="print"/>
          <a:srcRect/>
          <a:stretch>
            <a:fillRect/>
          </a:stretch>
        </p:blipFill>
        <p:spPr bwMode="auto">
          <a:xfrm>
            <a:off x="381000" y="4648200"/>
            <a:ext cx="1214596" cy="1719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0" name="Picture 4" descr="C:\Users\Ptr. Daniel White\Desktop\Bible pictures\faces\scan0002 (6).jpg"/>
          <p:cNvPicPr>
            <a:picLocks noChangeAspect="1" noChangeArrowheads="1"/>
          </p:cNvPicPr>
          <p:nvPr/>
        </p:nvPicPr>
        <p:blipFill>
          <a:blip r:embed="rId5" cstate="print"/>
          <a:srcRect r="8175"/>
          <a:stretch>
            <a:fillRect/>
          </a:stretch>
        </p:blipFill>
        <p:spPr bwMode="auto">
          <a:xfrm>
            <a:off x="363306" y="2667000"/>
            <a:ext cx="1345629"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1" name="Picture 5" descr="C:\Users\Ptr. Daniel White\Desktop\Bible pictures\faces\scan0002 (4).jpg"/>
          <p:cNvPicPr>
            <a:picLocks noChangeAspect="1" noChangeArrowheads="1"/>
          </p:cNvPicPr>
          <p:nvPr/>
        </p:nvPicPr>
        <p:blipFill>
          <a:blip r:embed="rId6" cstate="print"/>
          <a:srcRect/>
          <a:stretch>
            <a:fillRect/>
          </a:stretch>
        </p:blipFill>
        <p:spPr bwMode="auto">
          <a:xfrm>
            <a:off x="2286000" y="228600"/>
            <a:ext cx="1317306" cy="1800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2" name="Picture 6" descr="C:\Users\Ptr. Daniel White\Desktop\Bible pictures\faces\scan0004.jpg"/>
          <p:cNvPicPr>
            <a:picLocks noChangeAspect="1" noChangeArrowheads="1"/>
          </p:cNvPicPr>
          <p:nvPr/>
        </p:nvPicPr>
        <p:blipFill>
          <a:blip r:embed="rId7" cstate="print"/>
          <a:srcRect r="22042"/>
          <a:stretch>
            <a:fillRect/>
          </a:stretch>
        </p:blipFill>
        <p:spPr bwMode="auto">
          <a:xfrm>
            <a:off x="3810000" y="4876800"/>
            <a:ext cx="1393363"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3" name="Picture 7" descr="C:\Users\Ptr. Daniel White\Desktop\Bible pictures\faces\scan0005 (3).jpg"/>
          <p:cNvPicPr>
            <a:picLocks noChangeAspect="1" noChangeArrowheads="1"/>
          </p:cNvPicPr>
          <p:nvPr/>
        </p:nvPicPr>
        <p:blipFill>
          <a:blip r:embed="rId8" cstate="print">
            <a:lum bright="-10000"/>
          </a:blip>
          <a:srcRect/>
          <a:stretch>
            <a:fillRect/>
          </a:stretch>
        </p:blipFill>
        <p:spPr bwMode="auto">
          <a:xfrm flipH="1">
            <a:off x="7391400" y="4800600"/>
            <a:ext cx="1219205" cy="17185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4" name="Picture 8" descr="C:\Users\Ptr. Daniel White\Desktop\Bible pictures\faces\scan0006 (2).jpg"/>
          <p:cNvPicPr>
            <a:picLocks noChangeAspect="1" noChangeArrowheads="1"/>
          </p:cNvPicPr>
          <p:nvPr/>
        </p:nvPicPr>
        <p:blipFill>
          <a:blip r:embed="rId9" cstate="print">
            <a:lum bright="-10000"/>
          </a:blip>
          <a:srcRect/>
          <a:stretch>
            <a:fillRect/>
          </a:stretch>
        </p:blipFill>
        <p:spPr bwMode="auto">
          <a:xfrm flipH="1">
            <a:off x="7467600" y="2819400"/>
            <a:ext cx="1449970"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5" name="Picture 9" descr="C:\Users\Ptr. Daniel White\Desktop\Bible pictures\faces\scan0003 (3).jpg"/>
          <p:cNvPicPr>
            <a:picLocks noChangeAspect="1" noChangeArrowheads="1"/>
          </p:cNvPicPr>
          <p:nvPr/>
        </p:nvPicPr>
        <p:blipFill>
          <a:blip r:embed="rId10" cstate="print"/>
          <a:srcRect/>
          <a:stretch>
            <a:fillRect/>
          </a:stretch>
        </p:blipFill>
        <p:spPr bwMode="auto">
          <a:xfrm>
            <a:off x="4038600" y="228600"/>
            <a:ext cx="1379651"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6" name="Picture 10" descr="C:\Users\Ptr. Daniel White\Desktop\Bible pictures\faces\scan0009 (2).jpg"/>
          <p:cNvPicPr>
            <a:picLocks noChangeAspect="1" noChangeArrowheads="1"/>
          </p:cNvPicPr>
          <p:nvPr/>
        </p:nvPicPr>
        <p:blipFill>
          <a:blip r:embed="rId11" cstate="print"/>
          <a:srcRect/>
          <a:stretch>
            <a:fillRect/>
          </a:stretch>
        </p:blipFill>
        <p:spPr bwMode="auto">
          <a:xfrm>
            <a:off x="2057400" y="4800600"/>
            <a:ext cx="1325563" cy="1839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7" name="Picture 11" descr="C:\Users\Ptr. Daniel White\Desktop\Bible pictures\faces\scan0012 (2).jpg"/>
          <p:cNvPicPr>
            <a:picLocks noChangeAspect="1" noChangeArrowheads="1"/>
          </p:cNvPicPr>
          <p:nvPr/>
        </p:nvPicPr>
        <p:blipFill>
          <a:blip r:embed="rId12" cstate="print">
            <a:lum bright="-10000"/>
          </a:blip>
          <a:srcRect/>
          <a:stretch>
            <a:fillRect/>
          </a:stretch>
        </p:blipFill>
        <p:spPr bwMode="auto">
          <a:xfrm flipH="1">
            <a:off x="5715000" y="4953000"/>
            <a:ext cx="1371600" cy="1762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8" name="Picture 12" descr="C:\Users\Ptr. Daniel White\Desktop\Bible pictures\faces\scan0015 (2).jpg"/>
          <p:cNvPicPr>
            <a:picLocks noChangeAspect="1" noChangeArrowheads="1"/>
          </p:cNvPicPr>
          <p:nvPr/>
        </p:nvPicPr>
        <p:blipFill>
          <a:blip r:embed="rId13" cstate="print">
            <a:lum bright="-10000"/>
          </a:blip>
          <a:srcRect/>
          <a:stretch>
            <a:fillRect/>
          </a:stretch>
        </p:blipFill>
        <p:spPr bwMode="auto">
          <a:xfrm>
            <a:off x="5791200" y="228600"/>
            <a:ext cx="1410057"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9" name="Picture 13" descr="C:\Users\Ptr. Daniel White\Desktop\Bible pictures\faces\scan0013 (2).jpg"/>
          <p:cNvPicPr>
            <a:picLocks noChangeAspect="1" noChangeArrowheads="1"/>
          </p:cNvPicPr>
          <p:nvPr/>
        </p:nvPicPr>
        <p:blipFill>
          <a:blip r:embed="rId14" cstate="print">
            <a:lum bright="-20000"/>
          </a:blip>
          <a:srcRect/>
          <a:stretch>
            <a:fillRect/>
          </a:stretch>
        </p:blipFill>
        <p:spPr bwMode="auto">
          <a:xfrm>
            <a:off x="457200" y="609600"/>
            <a:ext cx="1473200" cy="1810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10" name="Picture 14" descr="C:\Users\Ptr. Daniel White\Desktop\Bible pictures\faces\scan0017 (3).jpg"/>
          <p:cNvPicPr>
            <a:picLocks noChangeAspect="1" noChangeArrowheads="1"/>
          </p:cNvPicPr>
          <p:nvPr/>
        </p:nvPicPr>
        <p:blipFill>
          <a:blip r:embed="rId15" cstate="print">
            <a:lum bright="-10000"/>
          </a:blip>
          <a:srcRect/>
          <a:stretch>
            <a:fillRect/>
          </a:stretch>
        </p:blipFill>
        <p:spPr bwMode="auto">
          <a:xfrm>
            <a:off x="7467600" y="685800"/>
            <a:ext cx="1447800" cy="18218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079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Who are these men from the </a:t>
            </a:r>
            <a:br>
              <a:rPr lang="en-US" dirty="0" smtClean="0">
                <a:solidFill>
                  <a:srgbClr val="FFFF00"/>
                </a:solidFill>
              </a:rPr>
            </a:br>
            <a:r>
              <a:rPr lang="en-US" dirty="0" smtClean="0">
                <a:solidFill>
                  <a:srgbClr val="FFFF00"/>
                </a:solidFill>
              </a:rPr>
              <a:t>Twelve Tribes of Israel?</a:t>
            </a: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fontScale="92500" lnSpcReduction="20000"/>
          </a:bodyPr>
          <a:lstStyle/>
          <a:p>
            <a:pPr>
              <a:buFont typeface="Arial" charset="0"/>
              <a:buChar char="•"/>
            </a:pPr>
            <a:r>
              <a:rPr lang="en-US" sz="3600" dirty="0" smtClean="0"/>
              <a:t>Men who have received Christ as Lord and personal Savior after the rapture of the church –                    </a:t>
            </a:r>
            <a:r>
              <a:rPr lang="en-US" sz="3600" i="1" dirty="0" smtClean="0"/>
              <a:t>II Thessalonians 2:10-12</a:t>
            </a:r>
          </a:p>
          <a:p>
            <a:pPr>
              <a:buFont typeface="Arial" charset="0"/>
              <a:buChar char="•"/>
            </a:pPr>
            <a:r>
              <a:rPr lang="en-US" sz="3600" dirty="0" smtClean="0"/>
              <a:t>Men</a:t>
            </a:r>
            <a:r>
              <a:rPr lang="en-US" sz="3600" i="1" dirty="0" smtClean="0"/>
              <a:t> </a:t>
            </a:r>
            <a:r>
              <a:rPr lang="en-US" sz="3600" dirty="0" smtClean="0"/>
              <a:t>who have refused the mark of the beast – </a:t>
            </a:r>
            <a:r>
              <a:rPr lang="en-US" sz="3600" i="1" dirty="0" smtClean="0"/>
              <a:t>Revelation 20:4-6</a:t>
            </a:r>
          </a:p>
          <a:p>
            <a:pPr>
              <a:buFont typeface="Arial" charset="0"/>
              <a:buChar char="•"/>
            </a:pPr>
            <a:r>
              <a:rPr lang="en-US" sz="3600" dirty="0" smtClean="0"/>
              <a:t>Men who compose a special body of Jewish believers – </a:t>
            </a:r>
            <a:r>
              <a:rPr lang="en-US" sz="3600" i="1" dirty="0" smtClean="0"/>
              <a:t>12 thousand from each tribe</a:t>
            </a:r>
          </a:p>
          <a:p>
            <a:pPr>
              <a:buFont typeface="Arial" charset="0"/>
              <a:buChar char="•"/>
            </a:pPr>
            <a:r>
              <a:rPr lang="en-US" sz="3600" dirty="0" smtClean="0"/>
              <a:t>Men who are called the servants of God </a:t>
            </a:r>
            <a:r>
              <a:rPr lang="en-US" sz="3600" i="1" dirty="0" smtClean="0"/>
              <a:t>– Revelation 7:3</a:t>
            </a:r>
            <a:endParaRPr lang="en-US" sz="3600" dirty="0" smtClean="0"/>
          </a:p>
          <a:p>
            <a:pPr>
              <a:buFont typeface="Arial" charset="0"/>
              <a:buChar char="•"/>
            </a:pPr>
            <a:r>
              <a:rPr lang="en-US" sz="3600" dirty="0" smtClean="0"/>
              <a:t>Men who are dedicated to serve the Lord Jesus Christ totally during the tribulation period -</a:t>
            </a:r>
            <a:endParaRPr lang="en-US" sz="3600" dirty="0"/>
          </a:p>
        </p:txBody>
      </p:sp>
    </p:spTree>
    <p:extLst>
      <p:ext uri="{BB962C8B-B14F-4D97-AF65-F5344CB8AC3E}">
        <p14:creationId xmlns:p14="http://schemas.microsoft.com/office/powerpoint/2010/main" val="29304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1548</Words>
  <Application>Microsoft Office PowerPoint</Application>
  <PresentationFormat>On-screen Show (4:3)</PresentationFormat>
  <Paragraphs>153</Paragraphs>
  <Slides>79</Slides>
  <Notes>64</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The Revelation  of Jesus Christ</vt:lpstr>
      <vt:lpstr>PowerPoint Presentation</vt:lpstr>
      <vt:lpstr>PowerPoint Presentation</vt:lpstr>
      <vt:lpstr>PowerPoint Presentation</vt:lpstr>
      <vt:lpstr>PowerPoint Presentation</vt:lpstr>
      <vt:lpstr>“And they sung as it were a new song before the throne, and before the four beasts, and the elders: and no man could learn that song but the hundred and forty and four thousand, which were redeemed from the earth.”</vt:lpstr>
      <vt:lpstr>PowerPoint Presentation</vt:lpstr>
      <vt:lpstr>PowerPoint Presentation</vt:lpstr>
      <vt:lpstr>Who are these men from the  Twelve Tribes of Israel?</vt:lpstr>
      <vt:lpstr>PowerPoint Presentation</vt:lpstr>
      <vt:lpstr>PowerPoint Presentation</vt:lpstr>
      <vt:lpstr>“Saying with a loud voice, Fear God, and give glory to him; for the hour of his judgment is come: and worship him that made heaven, and earth, and the sea, and the fountains of waters.”</vt:lpstr>
      <vt:lpstr>PowerPoint Presentation</vt:lpstr>
      <vt:lpstr>PowerPoint Presentation</vt:lpstr>
      <vt:lpstr>Worship Him</vt:lpstr>
      <vt:lpstr>“And there followed another angel, saying, Babylon is fallen, is fallen, that great city.”</vt:lpstr>
      <vt:lpstr>“…because she made all nations drink of the wine of the wrath of her fornication.”</vt:lpstr>
      <vt:lpstr>Babylon Identified (Revelation 17:1-18)</vt:lpstr>
      <vt:lpstr>“Mystery, Babylon  the Great, The Mother of Harlots and Abominations of the Earth.”</vt:lpstr>
      <vt:lpstr>Nimrod   Rebellion against God To Revolt against God</vt:lpstr>
      <vt:lpstr>PowerPoint Presentation</vt:lpstr>
      <vt:lpstr>PowerPoint Presentation</vt:lpstr>
      <vt:lpstr>PowerPoint Presentation</vt:lpstr>
      <vt:lpstr>“And he said unto me, the waters which thou sawest, where the whore sitteth, and peoples, and multitudes, and nations and tongues.”</vt:lpstr>
      <vt:lpstr>“With whom the kings of the earth have committed fornication.”</vt:lpstr>
      <vt:lpstr>PowerPoint Presentation</vt:lpstr>
      <vt:lpstr>“She made all nations drink of the wine of the wrath of her fornication.”</vt:lpstr>
      <vt:lpstr>“So he carried me away in the spirit into the wilderness: and I saw a woman sit upon a scarlet coloured beast.”  (Rev. 17:3)</vt:lpstr>
      <vt:lpstr>PowerPoint Presentation</vt:lpstr>
      <vt:lpstr>The city of seven hills</vt:lpstr>
      <vt:lpstr>PowerPoint Presentation</vt:lpstr>
      <vt:lpstr>“The Ten Horns.”</vt:lpstr>
      <vt:lpstr>“The ten horns which thou sawest are ten kings…these have one mind, and shall give their power and strength unto  the beast  (Anti-christ).”</vt:lpstr>
      <vt:lpstr>“Arrayed in purple and scarlet color.”</vt:lpstr>
      <vt:lpstr>“Decked with gold and precious  stones and pearls.”</vt:lpstr>
      <vt:lpstr>“Golden cup full of abominations and filthiness of her fornication.”</vt:lpstr>
      <vt:lpstr>“Drunk with the blood of the saints.”</vt:lpstr>
      <vt:lpstr>PowerPoint Presentation</vt:lpstr>
      <vt:lpstr>“And the Angel said unto me, I will tell thee the mystery of the woman, and of the beast that carrieth her, which hath the seven heads and ten horns.”</vt:lpstr>
      <vt:lpstr>The Apostate Church “The identity of the great whore”</vt:lpstr>
      <vt:lpstr>PowerPoint Presentation</vt:lpstr>
      <vt:lpstr>PowerPoint Presentation</vt:lpstr>
      <vt:lpstr>PowerPoint Presentation</vt:lpstr>
      <vt:lpstr>“And she shall be utterly burned with fire…”  Revelation 18:8</vt:lpstr>
      <vt:lpstr>“…the habitation of devils, and every foul spirit…” </vt:lpstr>
      <vt:lpstr>“Her sins have reached unto heaven…” </vt:lpstr>
      <vt:lpstr>“Babylon the great is fallen…”</vt:lpstr>
      <vt:lpstr>“I heard a great voice of much people in heaven, saying, Alleluia…for He hath judged the great whore, which did corrupt the earth with her fornication, and hath avenged the blood of his servants at her hand…And her smoke rose up forever and ever.” (Revelation 19:1-3)</vt:lpstr>
      <vt:lpstr>Revelation 14:9-13 “The Warning”</vt:lpstr>
      <vt:lpstr>“And the third angel followed them, saying with a loud voice, If any man worship the beast and his image, and receive his mark in his forehead, or in his hand, The same shall drink of the wine of the wrath of God, which is poured out without mixture into the cup of his indignation; and he shall be tormented with fire and brimstone.”</vt:lpstr>
      <vt:lpstr>Wrath of God</vt:lpstr>
      <vt:lpstr>PowerPoint Presentation</vt:lpstr>
      <vt:lpstr>PowerPoint Presentation</vt:lpstr>
      <vt:lpstr>Revelation 14:14-20 “The Harvest”</vt:lpstr>
      <vt:lpstr>PowerPoint Presentation</vt:lpstr>
      <vt:lpstr>PowerPoint Presentation</vt:lpstr>
      <vt:lpstr>“And another angel came out of the temple, crying with a loud voice to him that sat on the cloud, Thrust in thy sickle, and reap: for the time is come for thee to reap; for the harvest  of the earth is ripe.”</vt:lpstr>
      <vt:lpstr>PowerPoint Presentation</vt:lpstr>
      <vt:lpstr>“And he that sat on the cloud thrust in his sickle on the earth; and the earth was reaped.”</vt:lpstr>
      <vt:lpstr>“And another angel came out of the temple which is in heaven, he also having a sharp sickle.”</vt:lpstr>
      <vt:lpstr>PowerPoint Presentation</vt:lpstr>
      <vt:lpstr>“And another angel came out from the altar, which had power over fire; and cried with a loud cry to him that had the sharp sickle.”</vt:lpstr>
      <vt:lpstr>PowerPoint Presentation</vt:lpstr>
      <vt:lpstr>“Thrust in thy sharp sickle, and gather the clusters of the vine of the earth; for her grapes are fully ripe.”</vt:lpstr>
      <vt:lpstr>“And the angel thrust in his sickle into the earth, and gathered the vine of the earth, and cast it into the great winepress of the wrath of God.” </vt:lpstr>
      <vt:lpstr>PowerPoint Presentation</vt:lpstr>
      <vt:lpstr> “Wherefore art thou red in thine apparel, and thy garments like him that treadeth in the winepress? I have trodden the winepress alone; I will tread them in mine anger, and trample them in my fury; and their blood shall be sprinkled upon my garments, and I will stain all my raiment.”  (Isaiah 63:2-3)</vt:lpstr>
      <vt:lpstr>3 Parables of the Harvest</vt:lpstr>
      <vt:lpstr>Matthew 13:36-42</vt:lpstr>
      <vt:lpstr>Matthew 13:47-50</vt:lpstr>
      <vt:lpstr>Matthew 25:31-41</vt:lpstr>
      <vt:lpstr>PowerPoint Presentation</vt:lpstr>
      <vt:lpstr>PowerPoint Presentation</vt:lpstr>
      <vt:lpstr>PowerPoint Presentation</vt:lpstr>
      <vt:lpstr>(Revelation 14:19-20)  “And the angel thrust in his sickle into the earth, and gathered the vine of the earth, and cast it into the great winepress of the wrath of God. And the winepress was trodden without the city, and blood came out of the winepress, even unto the horse bridles, by the space of a thousand and six hundred furlongs.”</vt:lpstr>
      <vt:lpstr>PowerPoint Presentation</vt:lpstr>
      <vt:lpstr>PowerPoint Presentation</vt:lpstr>
      <vt:lpstr>The Harvest “Hell or the Kingdom?”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10</cp:revision>
  <dcterms:created xsi:type="dcterms:W3CDTF">2015-02-16T15:29:40Z</dcterms:created>
  <dcterms:modified xsi:type="dcterms:W3CDTF">2015-03-20T01:48:15Z</dcterms:modified>
</cp:coreProperties>
</file>