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7" r:id="rId2"/>
    <p:sldId id="258" r:id="rId3"/>
    <p:sldId id="259" r:id="rId4"/>
    <p:sldId id="260" r:id="rId5"/>
    <p:sldId id="261" r:id="rId6"/>
    <p:sldId id="314" r:id="rId7"/>
    <p:sldId id="262" r:id="rId8"/>
    <p:sldId id="263" r:id="rId9"/>
    <p:sldId id="264" r:id="rId10"/>
    <p:sldId id="265" r:id="rId11"/>
    <p:sldId id="266" r:id="rId12"/>
    <p:sldId id="326" r:id="rId13"/>
    <p:sldId id="267" r:id="rId14"/>
    <p:sldId id="268" r:id="rId15"/>
    <p:sldId id="269" r:id="rId16"/>
    <p:sldId id="270" r:id="rId17"/>
    <p:sldId id="271" r:id="rId18"/>
    <p:sldId id="272" r:id="rId19"/>
    <p:sldId id="273" r:id="rId20"/>
    <p:sldId id="274" r:id="rId21"/>
    <p:sldId id="276" r:id="rId22"/>
    <p:sldId id="275" r:id="rId23"/>
    <p:sldId id="327"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316" r:id="rId47"/>
    <p:sldId id="317" r:id="rId48"/>
    <p:sldId id="318" r:id="rId49"/>
    <p:sldId id="299" r:id="rId50"/>
    <p:sldId id="300" r:id="rId51"/>
    <p:sldId id="319" r:id="rId52"/>
    <p:sldId id="301" r:id="rId53"/>
    <p:sldId id="302" r:id="rId54"/>
    <p:sldId id="320" r:id="rId55"/>
    <p:sldId id="303" r:id="rId56"/>
    <p:sldId id="315" r:id="rId57"/>
    <p:sldId id="304" r:id="rId58"/>
    <p:sldId id="305" r:id="rId59"/>
    <p:sldId id="307" r:id="rId60"/>
    <p:sldId id="313" r:id="rId61"/>
    <p:sldId id="321" r:id="rId62"/>
    <p:sldId id="322" r:id="rId63"/>
    <p:sldId id="306" r:id="rId64"/>
    <p:sldId id="312" r:id="rId65"/>
    <p:sldId id="308" r:id="rId66"/>
    <p:sldId id="323" r:id="rId67"/>
    <p:sldId id="309" r:id="rId68"/>
    <p:sldId id="310" r:id="rId69"/>
    <p:sldId id="324" r:id="rId70"/>
    <p:sldId id="311"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6" d="100"/>
          <a:sy n="66" d="100"/>
        </p:scale>
        <p:origin x="-234" y="-114"/>
      </p:cViewPr>
      <p:guideLst>
        <p:guide orient="horz" pos="2160"/>
        <p:guide pos="2880"/>
      </p:guideLst>
    </p:cSldViewPr>
  </p:slideViewPr>
  <p:notesTextViewPr>
    <p:cViewPr>
      <p:scale>
        <a:sx n="1" d="1"/>
        <a:sy n="1" d="1"/>
      </p:scale>
      <p:origin x="0" y="0"/>
    </p:cViewPr>
  </p:notesTextViewPr>
  <p:sorterViewPr>
    <p:cViewPr>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B0BD67-DC02-4A43-AF0E-E5A918CEF2FF}" type="datetimeFigureOut">
              <a:rPr lang="en-US" smtClean="0"/>
              <a:t>3/19/2015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B99A32-3EDC-4066-8336-46B7414894DC}" type="slidenum">
              <a:rPr lang="en-US" smtClean="0"/>
              <a:t>‹#›</a:t>
            </a:fld>
            <a:endParaRPr lang="en-US"/>
          </a:p>
        </p:txBody>
      </p:sp>
    </p:spTree>
    <p:extLst>
      <p:ext uri="{BB962C8B-B14F-4D97-AF65-F5344CB8AC3E}">
        <p14:creationId xmlns:p14="http://schemas.microsoft.com/office/powerpoint/2010/main" val="320533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26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27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28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32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37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38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39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40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41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42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43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44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45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47</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49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50</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52</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53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55</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57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280595-C7D3-46DB-83AE-96D779251085}" type="slidenum">
              <a:rPr lang="en-US" smtClean="0"/>
              <a:pPr/>
              <a:t>58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12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926D65-1C89-4ED6-9EEB-772EC9F6E1C3}" type="slidenum">
              <a:rPr lang="en-US" smtClean="0"/>
              <a:pPr/>
              <a:t>19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21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370901-893C-4758-9BAA-C2913E0F09D9}"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293111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70901-893C-4758-9BAA-C2913E0F09D9}"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73733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70901-893C-4758-9BAA-C2913E0F09D9}"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320493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70901-893C-4758-9BAA-C2913E0F09D9}"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24968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370901-893C-4758-9BAA-C2913E0F09D9}"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408866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370901-893C-4758-9BAA-C2913E0F09D9}"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15948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370901-893C-4758-9BAA-C2913E0F09D9}" type="datetimeFigureOut">
              <a:rPr lang="en-US" smtClean="0"/>
              <a:t>3/19/2015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273633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370901-893C-4758-9BAA-C2913E0F09D9}" type="datetimeFigureOut">
              <a:rPr lang="en-US" smtClean="0"/>
              <a:t>3/19/2015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25881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370901-893C-4758-9BAA-C2913E0F09D9}" type="datetimeFigureOut">
              <a:rPr lang="en-US" smtClean="0"/>
              <a:t>3/19/2015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244216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370901-893C-4758-9BAA-C2913E0F09D9}"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318184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370901-893C-4758-9BAA-C2913E0F09D9}"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379218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70901-893C-4758-9BAA-C2913E0F09D9}" type="datetimeFigureOut">
              <a:rPr lang="en-US" smtClean="0"/>
              <a:t>3/19/2015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4B19D-9D24-4BF1-9CC4-C7411EC83E74}" type="slidenum">
              <a:rPr lang="en-US" smtClean="0"/>
              <a:t>‹#›</a:t>
            </a:fld>
            <a:endParaRPr lang="en-US"/>
          </a:p>
        </p:txBody>
      </p:sp>
    </p:spTree>
    <p:extLst>
      <p:ext uri="{BB962C8B-B14F-4D97-AF65-F5344CB8AC3E}">
        <p14:creationId xmlns:p14="http://schemas.microsoft.com/office/powerpoint/2010/main" val="16763558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6.jpeg"/><Relationship Id="rId11" Type="http://schemas.openxmlformats.org/officeDocument/2006/relationships/image" Target="../media/image49.jpeg"/><Relationship Id="rId5" Type="http://schemas.openxmlformats.org/officeDocument/2006/relationships/image" Target="../media/image45.gif"/><Relationship Id="rId10" Type="http://schemas.openxmlformats.org/officeDocument/2006/relationships/image" Target="../media/image48.jpeg"/><Relationship Id="rId4" Type="http://schemas.microsoft.com/office/2007/relationships/hdphoto" Target="../media/hdphoto1.wdp"/><Relationship Id="rId9"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microsoft.com/office/2007/relationships/hdphoto" Target="../media/hdphoto4.wd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1865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http://www.biblesearchers.com/hebrews/jewish/messiahtheprincetemple7_files/image016.jpg"/>
          <p:cNvPicPr>
            <a:picLocks noChangeAspect="1" noChangeArrowheads="1"/>
          </p:cNvPicPr>
          <p:nvPr/>
        </p:nvPicPr>
        <p:blipFill>
          <a:blip r:embed="rId2" cstate="print">
            <a:lum contrast="30000"/>
          </a:blip>
          <a:srcRect/>
          <a:stretch>
            <a:fillRect/>
          </a:stretch>
        </p:blipFill>
        <p:spPr bwMode="auto">
          <a:xfrm>
            <a:off x="2057400" y="0"/>
            <a:ext cx="5338220" cy="6858000"/>
          </a:xfrm>
          <a:prstGeom prst="rect">
            <a:avLst/>
          </a:prstGeom>
          <a:noFill/>
        </p:spPr>
      </p:pic>
    </p:spTree>
    <p:extLst>
      <p:ext uri="{BB962C8B-B14F-4D97-AF65-F5344CB8AC3E}">
        <p14:creationId xmlns:p14="http://schemas.microsoft.com/office/powerpoint/2010/main" val="359356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http://kenraggio.com/Nebu-Statue-04-Names.jpg"/>
          <p:cNvPicPr>
            <a:picLocks noChangeAspect="1" noChangeArrowheads="1"/>
          </p:cNvPicPr>
          <p:nvPr/>
        </p:nvPicPr>
        <p:blipFill>
          <a:blip r:embed="rId2" cstate="print"/>
          <a:srcRect/>
          <a:stretch>
            <a:fillRect/>
          </a:stretch>
        </p:blipFill>
        <p:spPr bwMode="auto">
          <a:xfrm>
            <a:off x="0" y="0"/>
            <a:ext cx="9295412" cy="6994231"/>
          </a:xfrm>
          <a:prstGeom prst="rect">
            <a:avLst/>
          </a:prstGeom>
          <a:noFill/>
        </p:spPr>
      </p:pic>
    </p:spTree>
    <p:extLst>
      <p:ext uri="{BB962C8B-B14F-4D97-AF65-F5344CB8AC3E}">
        <p14:creationId xmlns:p14="http://schemas.microsoft.com/office/powerpoint/2010/main" val="310409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Daniel &amp; Bab Captvty\scan0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2" y="72384"/>
            <a:ext cx="4627418" cy="67994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th03.deviantart.net/fs11/PRE/i/2006/171/b/5/The_4_Beast_of_Daniel_by_ThornErose.jpg"/>
          <p:cNvPicPr>
            <a:picLocks noChangeAspect="1" noChangeArrowheads="1"/>
          </p:cNvPicPr>
          <p:nvPr/>
        </p:nvPicPr>
        <p:blipFill>
          <a:blip r:embed="rId4" cstate="print"/>
          <a:srcRect/>
          <a:stretch>
            <a:fillRect/>
          </a:stretch>
        </p:blipFill>
        <p:spPr bwMode="auto">
          <a:xfrm>
            <a:off x="3352800" y="72384"/>
            <a:ext cx="5565317" cy="3708208"/>
          </a:xfrm>
          <a:prstGeom prst="ellipse">
            <a:avLst/>
          </a:prstGeom>
          <a:ln>
            <a:noFill/>
          </a:ln>
          <a:effectLst>
            <a:softEdge rad="112500"/>
          </a:effectLst>
        </p:spPr>
      </p:pic>
    </p:spTree>
    <p:extLst>
      <p:ext uri="{BB962C8B-B14F-4D97-AF65-F5344CB8AC3E}">
        <p14:creationId xmlns:p14="http://schemas.microsoft.com/office/powerpoint/2010/main" val="42562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h03.deviantart.net/fs11/PRE/i/2006/171/b/5/The_4_Beast_of_Daniel_by_ThornErose.jpg"/>
          <p:cNvPicPr>
            <a:picLocks noChangeAspect="1" noChangeArrowheads="1"/>
          </p:cNvPicPr>
          <p:nvPr/>
        </p:nvPicPr>
        <p:blipFill>
          <a:blip r:embed="rId2" cstate="print"/>
          <a:srcRect/>
          <a:stretch>
            <a:fillRect/>
          </a:stretch>
        </p:blipFill>
        <p:spPr bwMode="auto">
          <a:xfrm>
            <a:off x="-4940" y="381000"/>
            <a:ext cx="9148940" cy="6096000"/>
          </a:xfrm>
          <a:prstGeom prst="rect">
            <a:avLst/>
          </a:prstGeom>
          <a:noFill/>
        </p:spPr>
      </p:pic>
    </p:spTree>
    <p:extLst>
      <p:ext uri="{BB962C8B-B14F-4D97-AF65-F5344CB8AC3E}">
        <p14:creationId xmlns:p14="http://schemas.microsoft.com/office/powerpoint/2010/main" val="318873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http://pages.intnet.mu/eaucouleesda/graphics/l039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54404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http://pages.intnet.mu/eaucouleesda/graphics/l043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12853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onfidentfaith.net/wp-content/uploads/2014/03/000000000.jpg"/>
          <p:cNvPicPr>
            <a:picLocks noChangeAspect="1" noChangeArrowheads="1"/>
          </p:cNvPicPr>
          <p:nvPr/>
        </p:nvPicPr>
        <p:blipFill>
          <a:blip r:embed="rId2" cstate="print"/>
          <a:srcRect/>
          <a:stretch>
            <a:fillRect/>
          </a:stretch>
        </p:blipFill>
        <p:spPr bwMode="auto">
          <a:xfrm>
            <a:off x="-25400" y="-19050"/>
            <a:ext cx="9169400" cy="6877050"/>
          </a:xfrm>
          <a:prstGeom prst="rect">
            <a:avLst/>
          </a:prstGeom>
          <a:noFill/>
        </p:spPr>
      </p:pic>
    </p:spTree>
    <p:extLst>
      <p:ext uri="{BB962C8B-B14F-4D97-AF65-F5344CB8AC3E}">
        <p14:creationId xmlns:p14="http://schemas.microsoft.com/office/powerpoint/2010/main" val="365119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Rome &amp; the Fouth Beast.png"/>
          <p:cNvPicPr>
            <a:picLocks noChangeAspect="1" noChangeArrowheads="1"/>
          </p:cNvPicPr>
          <p:nvPr/>
        </p:nvPicPr>
        <p:blipFill>
          <a:blip r:embed="rId2" cstate="print"/>
          <a:srcRect/>
          <a:stretch>
            <a:fillRect/>
          </a:stretch>
        </p:blipFill>
        <p:spPr bwMode="auto">
          <a:xfrm>
            <a:off x="0" y="0"/>
            <a:ext cx="9143996" cy="6858000"/>
          </a:xfrm>
          <a:prstGeom prst="rect">
            <a:avLst/>
          </a:prstGeom>
          <a:ln>
            <a:noFill/>
          </a:ln>
          <a:effectLst>
            <a:softEdge rad="112500"/>
          </a:effectLst>
        </p:spPr>
      </p:pic>
    </p:spTree>
    <p:extLst>
      <p:ext uri="{BB962C8B-B14F-4D97-AF65-F5344CB8AC3E}">
        <p14:creationId xmlns:p14="http://schemas.microsoft.com/office/powerpoint/2010/main" val="149901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http://principlesforlifeministries.files.wordpress.com/2013/12/7.png"/>
          <p:cNvPicPr>
            <a:picLocks noChangeAspect="1" noChangeArrowheads="1"/>
          </p:cNvPicPr>
          <p:nvPr/>
        </p:nvPicPr>
        <p:blipFill>
          <a:blip r:embed="rId2" cstate="print"/>
          <a:srcRect t="81" r="52500"/>
          <a:stretch>
            <a:fillRect/>
          </a:stretch>
        </p:blipFill>
        <p:spPr bwMode="auto">
          <a:xfrm>
            <a:off x="0" y="0"/>
            <a:ext cx="4343400" cy="6858001"/>
          </a:xfrm>
          <a:prstGeom prst="rect">
            <a:avLst/>
          </a:prstGeom>
          <a:noFill/>
        </p:spPr>
      </p:pic>
      <p:pic>
        <p:nvPicPr>
          <p:cNvPr id="7" name="Picture 2" descr="C:\Users\Ptr. Daniel White\Pictures\1-Bib Pics-Ot\Daniel &amp; Bab Captvty\scan0043.jpg"/>
          <p:cNvPicPr>
            <a:picLocks noChangeAspect="1" noChangeArrowheads="1"/>
          </p:cNvPicPr>
          <p:nvPr/>
        </p:nvPicPr>
        <p:blipFill>
          <a:blip r:embed="rId3" cstate="print"/>
          <a:srcRect/>
          <a:stretch>
            <a:fillRect/>
          </a:stretch>
        </p:blipFill>
        <p:spPr bwMode="auto">
          <a:xfrm>
            <a:off x="4315341" y="0"/>
            <a:ext cx="4828659" cy="5486400"/>
          </a:xfrm>
          <a:prstGeom prst="rect">
            <a:avLst/>
          </a:prstGeom>
          <a:ln>
            <a:noFill/>
          </a:ln>
          <a:effectLst>
            <a:outerShdw blurRad="292100" dist="139700" dir="2700000" algn="tl" rotWithShape="0">
              <a:srgbClr val="333333">
                <a:alpha val="65000"/>
              </a:srgbClr>
            </a:outerShdw>
          </a:effectLst>
        </p:spPr>
      </p:pic>
      <p:sp>
        <p:nvSpPr>
          <p:cNvPr id="8" name="Title 7"/>
          <p:cNvSpPr>
            <a:spLocks noGrp="1"/>
          </p:cNvSpPr>
          <p:nvPr>
            <p:ph type="title"/>
          </p:nvPr>
        </p:nvSpPr>
        <p:spPr>
          <a:xfrm>
            <a:off x="4267200" y="5486400"/>
            <a:ext cx="4876800" cy="1371600"/>
          </a:xfrm>
        </p:spPr>
        <p:txBody>
          <a:bodyPr>
            <a:noAutofit/>
          </a:bodyPr>
          <a:lstStyle/>
          <a:p>
            <a:r>
              <a:rPr lang="en-US" sz="3000" dirty="0" smtClean="0">
                <a:effectLst>
                  <a:glow rad="101600">
                    <a:schemeClr val="bg1">
                      <a:lumMod val="65000"/>
                      <a:lumOff val="35000"/>
                      <a:alpha val="60000"/>
                    </a:schemeClr>
                  </a:glow>
                </a:effectLst>
              </a:rPr>
              <a:t>Future Revived Roman Empire Ruled by the Anti-Christ</a:t>
            </a:r>
            <a:endParaRPr lang="en-US" sz="3000" dirty="0">
              <a:effectLst>
                <a:glow rad="101600">
                  <a:schemeClr val="bg1">
                    <a:lumMod val="65000"/>
                    <a:lumOff val="35000"/>
                    <a:alpha val="60000"/>
                  </a:schemeClr>
                </a:glow>
              </a:effectLst>
            </a:endParaRPr>
          </a:p>
        </p:txBody>
      </p:sp>
    </p:spTree>
    <p:extLst>
      <p:ext uri="{BB962C8B-B14F-4D97-AF65-F5344CB8AC3E}">
        <p14:creationId xmlns:p14="http://schemas.microsoft.com/office/powerpoint/2010/main" val="399251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0"/>
            <a:ext cx="8229600" cy="601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026" name="Picture 2" descr="C:\Users\Ptr. Daniel White\Pictures\1-Bib Pics-Ot\Daniel &amp; Bab Captvty\scan0043.jpg"/>
          <p:cNvPicPr>
            <a:picLocks noChangeAspect="1" noChangeArrowheads="1"/>
          </p:cNvPicPr>
          <p:nvPr/>
        </p:nvPicPr>
        <p:blipFill>
          <a:blip r:embed="rId3" cstate="print"/>
          <a:srcRect/>
          <a:stretch>
            <a:fillRect/>
          </a:stretch>
        </p:blipFill>
        <p:spPr bwMode="auto">
          <a:xfrm>
            <a:off x="2209800" y="0"/>
            <a:ext cx="5029200" cy="57142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C:\Users\Ptr. Daniel White\Desktop\rael.jpeg"/>
          <p:cNvPicPr>
            <a:picLocks noChangeAspect="1" noChangeArrowheads="1"/>
          </p:cNvPicPr>
          <p:nvPr/>
        </p:nvPicPr>
        <p:blipFill>
          <a:blip r:embed="rId4" cstate="print">
            <a:lum bright="-10000"/>
          </a:blip>
          <a:srcRect l="10091" t="30519" r="57338" b="12827"/>
          <a:stretch>
            <a:fillRect/>
          </a:stretch>
        </p:blipFill>
        <p:spPr bwMode="auto">
          <a:xfrm>
            <a:off x="2286000" y="914400"/>
            <a:ext cx="1524000" cy="2057400"/>
          </a:xfrm>
          <a:prstGeom prst="ellipse">
            <a:avLst/>
          </a:prstGeom>
          <a:ln>
            <a:noFill/>
          </a:ln>
          <a:effectLst>
            <a:softEdge rad="112500"/>
          </a:effectLst>
        </p:spPr>
      </p:pic>
    </p:spTree>
    <p:extLst>
      <p:ext uri="{BB962C8B-B14F-4D97-AF65-F5344CB8AC3E}">
        <p14:creationId xmlns:p14="http://schemas.microsoft.com/office/powerpoint/2010/main" val="108759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323439"/>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13:1-10</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Anti-Christ” </a:t>
            </a:r>
          </a:p>
        </p:txBody>
      </p:sp>
    </p:spTree>
    <p:extLst>
      <p:ext uri="{BB962C8B-B14F-4D97-AF65-F5344CB8AC3E}">
        <p14:creationId xmlns:p14="http://schemas.microsoft.com/office/powerpoint/2010/main" val="365743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http://www.rapturechrist.com/dragonj3.jpg"/>
          <p:cNvPicPr>
            <a:picLocks noChangeAspect="1" noChangeArrowheads="1"/>
          </p:cNvPicPr>
          <p:nvPr/>
        </p:nvPicPr>
        <p:blipFill>
          <a:blip r:embed="rId2" cstate="print"/>
          <a:srcRect/>
          <a:stretch>
            <a:fillRect/>
          </a:stretch>
        </p:blipFill>
        <p:spPr bwMode="auto">
          <a:xfrm>
            <a:off x="685800" y="762000"/>
            <a:ext cx="8232836" cy="5591862"/>
          </a:xfrm>
          <a:prstGeom prst="rect">
            <a:avLst/>
          </a:prstGeom>
          <a:noFill/>
        </p:spPr>
      </p:pic>
      <p:pic>
        <p:nvPicPr>
          <p:cNvPr id="3" name="Picture 2" descr="C:\Users\Ptr. Daniel White\Desktop\rael.jpeg"/>
          <p:cNvPicPr>
            <a:picLocks noChangeAspect="1" noChangeArrowheads="1"/>
          </p:cNvPicPr>
          <p:nvPr/>
        </p:nvPicPr>
        <p:blipFill>
          <a:blip r:embed="rId3" cstate="print">
            <a:lum bright="-10000"/>
          </a:blip>
          <a:srcRect l="10091" t="30519" r="57338" b="12827"/>
          <a:stretch>
            <a:fillRect/>
          </a:stretch>
        </p:blipFill>
        <p:spPr bwMode="auto">
          <a:xfrm>
            <a:off x="304800" y="228600"/>
            <a:ext cx="2133600" cy="2880360"/>
          </a:xfrm>
          <a:prstGeom prst="ellipse">
            <a:avLst/>
          </a:prstGeom>
          <a:ln>
            <a:noFill/>
          </a:ln>
          <a:effectLst>
            <a:softEdge rad="112500"/>
          </a:effectLst>
        </p:spPr>
      </p:pic>
      <p:sp>
        <p:nvSpPr>
          <p:cNvPr id="4" name="Rectangle 3"/>
          <p:cNvSpPr/>
          <p:nvPr/>
        </p:nvSpPr>
        <p:spPr>
          <a:xfrm>
            <a:off x="0" y="3657600"/>
            <a:ext cx="3429000" cy="2862322"/>
          </a:xfrm>
          <a:prstGeom prst="rect">
            <a:avLst/>
          </a:prstGeom>
        </p:spPr>
        <p:txBody>
          <a:bodyPr wrap="square">
            <a:spAutoFit/>
          </a:bodyPr>
          <a:lstStyle/>
          <a:p>
            <a:pPr algn="ctr"/>
            <a:r>
              <a:rPr lang="en-US" sz="3600" i="1" dirty="0" smtClean="0"/>
              <a:t>“And the dragon gave him his power, and his seat, and great authority.”</a:t>
            </a:r>
            <a:endParaRPr lang="en-US" sz="3600" i="1" dirty="0"/>
          </a:p>
        </p:txBody>
      </p:sp>
    </p:spTree>
    <p:extLst>
      <p:ext uri="{BB962C8B-B14F-4D97-AF65-F5344CB8AC3E}">
        <p14:creationId xmlns:p14="http://schemas.microsoft.com/office/powerpoint/2010/main" val="357303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Ptr. Daniel White\Pictures\Prophecy pictures\Dan Whites\First Horseman.jpg"/>
          <p:cNvPicPr>
            <a:picLocks noChangeAspect="1" noChangeArrowheads="1"/>
          </p:cNvPicPr>
          <p:nvPr/>
        </p:nvPicPr>
        <p:blipFill>
          <a:blip r:embed="rId3" cstate="print"/>
          <a:srcRect/>
          <a:stretch>
            <a:fillRect/>
          </a:stretch>
        </p:blipFill>
        <p:spPr bwMode="auto">
          <a:xfrm>
            <a:off x="0" y="-762000"/>
            <a:ext cx="9677399" cy="10363200"/>
          </a:xfrm>
          <a:prstGeom prst="rect">
            <a:avLst/>
          </a:prstGeom>
          <a:noFill/>
        </p:spPr>
      </p:pic>
      <p:sp>
        <p:nvSpPr>
          <p:cNvPr id="4" name="Subtitle 3"/>
          <p:cNvSpPr>
            <a:spLocks noGrp="1"/>
          </p:cNvSpPr>
          <p:nvPr>
            <p:ph type="subTitle" idx="1"/>
          </p:nvPr>
        </p:nvSpPr>
        <p:spPr>
          <a:xfrm>
            <a:off x="381000" y="304800"/>
            <a:ext cx="8763000" cy="7239000"/>
          </a:xfrm>
        </p:spPr>
        <p:txBody>
          <a:bodyPr>
            <a:noAutofit/>
          </a:bodyPr>
          <a:lstStyle/>
          <a:p>
            <a:r>
              <a:rPr lang="en-US" sz="5400" b="1" i="1" dirty="0" smtClean="0">
                <a:solidFill>
                  <a:schemeClr val="bg1"/>
                </a:solidFill>
                <a:effectLst>
                  <a:glow rad="101600">
                    <a:schemeClr val="tx1">
                      <a:alpha val="60000"/>
                    </a:schemeClr>
                  </a:glow>
                </a:effectLst>
              </a:rPr>
              <a:t>“And I saw, and behold a white horse: and he that sat on him had a bow; and a crown was given unto him: and he went forth conquering; and to conquer.” (Revelation 6:2)</a:t>
            </a:r>
          </a:p>
          <a:p>
            <a:endParaRPr lang="en-US" sz="54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4645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Users\Ptr. Daniel White\Documents\My Scans\2009-01 (Jan)\scan0001.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rot="16200000">
            <a:off x="725268" y="-115668"/>
            <a:ext cx="3733800" cy="4574736"/>
          </a:xfrm>
          <a:prstGeom prst="round2DiagRect">
            <a:avLst>
              <a:gd name="adj1" fmla="val 16667"/>
              <a:gd name="adj2" fmla="val 8190"/>
            </a:avLst>
          </a:prstGeom>
          <a:ln w="88900" cap="sq">
            <a:solidFill>
              <a:srgbClr val="FFFFFF"/>
            </a:solidFill>
            <a:miter lim="800000"/>
          </a:ln>
          <a:effectLst>
            <a:outerShdw blurRad="254000" algn="tl" rotWithShape="0">
              <a:srgbClr val="000000">
                <a:alpha val="43000"/>
              </a:srgbClr>
            </a:outerShdw>
            <a:reflection blurRad="6350" stA="50000" endA="300" endPos="55500" dist="101600" dir="5400000" sy="-100000" algn="bl" rotWithShape="0"/>
          </a:effectLst>
        </p:spPr>
      </p:pic>
      <p:sp>
        <p:nvSpPr>
          <p:cNvPr id="3" name="Title 2"/>
          <p:cNvSpPr>
            <a:spLocks noGrp="1"/>
          </p:cNvSpPr>
          <p:nvPr>
            <p:ph type="title"/>
          </p:nvPr>
        </p:nvSpPr>
        <p:spPr>
          <a:xfrm>
            <a:off x="5257800" y="274638"/>
            <a:ext cx="3429000" cy="6202362"/>
          </a:xfrm>
        </p:spPr>
        <p:txBody>
          <a:bodyPr/>
          <a:lstStyle/>
          <a:p>
            <a:r>
              <a:rPr lang="en-US" b="1" i="1" dirty="0" smtClean="0">
                <a:solidFill>
                  <a:schemeClr val="bg1"/>
                </a:solidFill>
                <a:latin typeface="Times New Roman" pitchFamily="18" charset="0"/>
                <a:cs typeface="Times New Roman" pitchFamily="18" charset="0"/>
              </a:rPr>
              <a:t>“…and his deadly wound was healed: and all the world wondered after the beast…” </a:t>
            </a:r>
            <a:endParaRPr lang="en-US" b="1" i="1" dirty="0">
              <a:solidFill>
                <a:schemeClr val="bg1"/>
              </a:solidFill>
              <a:latin typeface="Times New Roman" pitchFamily="18" charset="0"/>
              <a:cs typeface="Times New Roman" pitchFamily="18" charset="0"/>
            </a:endParaRPr>
          </a:p>
        </p:txBody>
      </p:sp>
      <p:sp>
        <p:nvSpPr>
          <p:cNvPr id="5" name="Title 2"/>
          <p:cNvSpPr txBox="1">
            <a:spLocks/>
          </p:cNvSpPr>
          <p:nvPr/>
        </p:nvSpPr>
        <p:spPr>
          <a:xfrm>
            <a:off x="5410200" y="427038"/>
            <a:ext cx="3429000" cy="62023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1"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“…and his deadly wound was healed: and all the world wondered after the beast…” </a:t>
            </a:r>
            <a:endParaRPr kumimoji="0" lang="en-US" sz="4400" b="1" i="1"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
        <p:nvSpPr>
          <p:cNvPr id="6" name="Title 2"/>
          <p:cNvSpPr txBox="1">
            <a:spLocks/>
          </p:cNvSpPr>
          <p:nvPr/>
        </p:nvSpPr>
        <p:spPr>
          <a:xfrm>
            <a:off x="4953000" y="381000"/>
            <a:ext cx="4038600" cy="6400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1" u="none" strike="noStrike" kern="1200" cap="none" spc="0" normalizeH="0" baseline="0" noProof="0" dirty="0" smtClean="0">
                <a:ln>
                  <a:noFill/>
                </a:ln>
                <a:effectLst/>
                <a:uLnTx/>
                <a:uFillTx/>
                <a:ea typeface="+mj-ea"/>
                <a:cs typeface="Times New Roman" pitchFamily="18" charset="0"/>
              </a:rPr>
              <a:t>“…and his deadly wound was healed: and all the world wondered after the beast…” </a:t>
            </a:r>
            <a:endParaRPr kumimoji="0" lang="en-US" sz="4400" b="1" i="1" u="none" strike="noStrike" kern="1200" cap="none" spc="0" normalizeH="0" baseline="0" noProof="0" dirty="0">
              <a:ln>
                <a:noFill/>
              </a:ln>
              <a:effectLst/>
              <a:uLnTx/>
              <a:uFillTx/>
              <a:ea typeface="+mj-ea"/>
              <a:cs typeface="Times New Roman" pitchFamily="18" charset="0"/>
            </a:endParaRPr>
          </a:p>
        </p:txBody>
      </p:sp>
    </p:spTree>
    <p:extLst>
      <p:ext uri="{BB962C8B-B14F-4D97-AF65-F5344CB8AC3E}">
        <p14:creationId xmlns:p14="http://schemas.microsoft.com/office/powerpoint/2010/main" val="265538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6583362"/>
          </a:xfrm>
        </p:spPr>
        <p:txBody>
          <a:bodyPr>
            <a:normAutofit fontScale="90000"/>
          </a:bodyPr>
          <a:lstStyle/>
          <a:p>
            <a:r>
              <a:rPr lang="en-US" b="1" i="1" dirty="0">
                <a:effectLst/>
              </a:rPr>
              <a:t>“These (10 kings) have one mind, and shall give their power and strength unto the beast. These shall make war with the Lamb, and the Lamb shall overcome them: for he is the Lord of lords, and the King of kings: and thy that are with him are called, and chosen, and faithful.”</a:t>
            </a:r>
            <a:br>
              <a:rPr lang="en-US" b="1" i="1" dirty="0">
                <a:effectLst/>
              </a:rPr>
            </a:br>
            <a:r>
              <a:rPr lang="en-US" b="1" i="1" dirty="0">
                <a:effectLst/>
              </a:rPr>
              <a:t> (Revelation 17:13-14)</a:t>
            </a:r>
            <a:br>
              <a:rPr lang="en-US" b="1" i="1" dirty="0">
                <a:effectLst/>
              </a:rPr>
            </a:br>
            <a:endParaRPr lang="en-US" dirty="0">
              <a:effectLst/>
            </a:endParaRPr>
          </a:p>
        </p:txBody>
      </p:sp>
    </p:spTree>
    <p:extLst>
      <p:ext uri="{BB962C8B-B14F-4D97-AF65-F5344CB8AC3E}">
        <p14:creationId xmlns:p14="http://schemas.microsoft.com/office/powerpoint/2010/main" val="293887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Nation bow before beast.jpg"/>
          <p:cNvPicPr>
            <a:picLocks noChangeAspect="1" noChangeArrowheads="1"/>
          </p:cNvPicPr>
          <p:nvPr/>
        </p:nvPicPr>
        <p:blipFill>
          <a:blip r:embed="rId2" cstate="print"/>
          <a:srcRect/>
          <a:stretch>
            <a:fillRect/>
          </a:stretch>
        </p:blipFill>
        <p:spPr bwMode="auto">
          <a:xfrm>
            <a:off x="1219200" y="-1"/>
            <a:ext cx="6858000" cy="6858001"/>
          </a:xfrm>
          <a:prstGeom prst="rect">
            <a:avLst/>
          </a:prstGeom>
          <a:ln>
            <a:noFill/>
          </a:ln>
          <a:effectLst>
            <a:softEdge rad="112500"/>
          </a:effectLst>
        </p:spPr>
      </p:pic>
    </p:spTree>
    <p:extLst>
      <p:ext uri="{BB962C8B-B14F-4D97-AF65-F5344CB8AC3E}">
        <p14:creationId xmlns:p14="http://schemas.microsoft.com/office/powerpoint/2010/main" val="116504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an White\Pictures\Bible pictures\Prophecy pictures\prophecy pictures\four horsemen\CD086_a.jpg"/>
          <p:cNvPicPr>
            <a:picLocks noChangeAspect="1" noChangeArrowheads="1"/>
          </p:cNvPicPr>
          <p:nvPr/>
        </p:nvPicPr>
        <p:blipFill>
          <a:blip r:embed="rId2" cstate="print">
            <a:lum bright="-10000"/>
          </a:blip>
          <a:srcRect/>
          <a:stretch>
            <a:fillRect/>
          </a:stretch>
        </p:blipFill>
        <p:spPr bwMode="auto">
          <a:xfrm>
            <a:off x="533400" y="0"/>
            <a:ext cx="8115300" cy="6858000"/>
          </a:xfrm>
          <a:prstGeom prst="rect">
            <a:avLst/>
          </a:prstGeom>
          <a:noFill/>
        </p:spPr>
      </p:pic>
      <p:sp>
        <p:nvSpPr>
          <p:cNvPr id="2" name="Title 1"/>
          <p:cNvSpPr>
            <a:spLocks noGrp="1"/>
          </p:cNvSpPr>
          <p:nvPr>
            <p:ph type="title"/>
          </p:nvPr>
        </p:nvSpPr>
        <p:spPr>
          <a:xfrm>
            <a:off x="762000" y="0"/>
            <a:ext cx="7543800" cy="6858000"/>
          </a:xfrm>
        </p:spPr>
        <p:txBody>
          <a:bodyPr>
            <a:normAutofit/>
          </a:bodyPr>
          <a:lstStyle/>
          <a:p>
            <a:r>
              <a:rPr lang="en-US" i="1" dirty="0" smtClean="0">
                <a:effectLst>
                  <a:glow rad="101600">
                    <a:schemeClr val="bg1">
                      <a:alpha val="60000"/>
                    </a:schemeClr>
                  </a:glow>
                </a:effectLst>
              </a:rPr>
              <a:t>“And they worshipped the dragon which gave power unto the beast: and they worshipped the beast, saying, Who is like unto the beast? who is able to make war with him?”</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50492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Abomination of desolation</a:t>
            </a:r>
            <a:endParaRPr lang="en-US" dirty="0"/>
          </a:p>
        </p:txBody>
      </p:sp>
      <p:sp>
        <p:nvSpPr>
          <p:cNvPr id="6" name="Subtitle 5"/>
          <p:cNvSpPr>
            <a:spLocks noGrp="1"/>
          </p:cNvSpPr>
          <p:nvPr>
            <p:ph type="subTitle" idx="1"/>
          </p:nvPr>
        </p:nvSpPr>
        <p:spPr/>
        <p:txBody>
          <a:bodyPr/>
          <a:lstStyle/>
          <a:p>
            <a:endParaRPr lang="en-US" dirty="0"/>
          </a:p>
        </p:txBody>
      </p:sp>
      <p:pic>
        <p:nvPicPr>
          <p:cNvPr id="10251" name="Picture 11" descr="C:\Users\Ptr. Daniel White\Pictures\1-Bib Pics-Ot\Temple\Solomon dedicates temple C-95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253" name="Picture 13" descr="C:\Users\Ptr. Daniel White\Desktop\God on Throne 1153-9-Vol 8.jpg"/>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4800600" y="0"/>
            <a:ext cx="4343400" cy="2819401"/>
          </a:xfrm>
          <a:prstGeom prst="ellipse">
            <a:avLst/>
          </a:prstGeom>
          <a:ln>
            <a:noFill/>
          </a:ln>
          <a:effectLst>
            <a:softEdge rad="112500"/>
          </a:effectLst>
        </p:spPr>
      </p:pic>
      <p:pic>
        <p:nvPicPr>
          <p:cNvPr id="7" name="Picture 6" descr="C:\Users\Ptr. Daniel White\Desktop\rael.jpeg"/>
          <p:cNvPicPr>
            <a:picLocks noChangeAspect="1" noChangeArrowheads="1"/>
          </p:cNvPicPr>
          <p:nvPr/>
        </p:nvPicPr>
        <p:blipFill>
          <a:blip r:embed="rId5" cstate="print">
            <a:lum bright="-10000"/>
          </a:blip>
          <a:srcRect l="10091" t="30519" r="57338" b="12827"/>
          <a:stretch>
            <a:fillRect/>
          </a:stretch>
        </p:blipFill>
        <p:spPr bwMode="auto">
          <a:xfrm>
            <a:off x="6172200" y="304800"/>
            <a:ext cx="1524000" cy="2057400"/>
          </a:xfrm>
          <a:prstGeom prst="ellipse">
            <a:avLst/>
          </a:prstGeom>
          <a:ln>
            <a:noFill/>
          </a:ln>
          <a:effectLst>
            <a:softEdge rad="112500"/>
          </a:effectLst>
        </p:spPr>
      </p:pic>
    </p:spTree>
    <p:extLst>
      <p:ext uri="{BB962C8B-B14F-4D97-AF65-F5344CB8AC3E}">
        <p14:creationId xmlns:p14="http://schemas.microsoft.com/office/powerpoint/2010/main" val="240442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53"/>
                                        </p:tgtEl>
                                        <p:attrNameLst>
                                          <p:attrName>style.visibility</p:attrName>
                                        </p:attrNameLst>
                                      </p:cBhvr>
                                      <p:to>
                                        <p:strVal val="visible"/>
                                      </p:to>
                                    </p:set>
                                    <p:anim calcmode="lin" valueType="num">
                                      <p:cBhvr>
                                        <p:cTn id="7" dur="2000" fill="hold"/>
                                        <p:tgtEl>
                                          <p:spTgt spid="10253"/>
                                        </p:tgtEl>
                                        <p:attrNameLst>
                                          <p:attrName>ppt_w</p:attrName>
                                        </p:attrNameLst>
                                      </p:cBhvr>
                                      <p:tavLst>
                                        <p:tav tm="0">
                                          <p:val>
                                            <p:fltVal val="0"/>
                                          </p:val>
                                        </p:tav>
                                        <p:tav tm="100000">
                                          <p:val>
                                            <p:strVal val="#ppt_w"/>
                                          </p:val>
                                        </p:tav>
                                      </p:tavLst>
                                    </p:anim>
                                    <p:anim calcmode="lin" valueType="num">
                                      <p:cBhvr>
                                        <p:cTn id="8" dur="2000" fill="hold"/>
                                        <p:tgtEl>
                                          <p:spTgt spid="10253"/>
                                        </p:tgtEl>
                                        <p:attrNameLst>
                                          <p:attrName>ppt_h</p:attrName>
                                        </p:attrNameLst>
                                      </p:cBhvr>
                                      <p:tavLst>
                                        <p:tav tm="0">
                                          <p:val>
                                            <p:fltVal val="0"/>
                                          </p:val>
                                        </p:tav>
                                        <p:tav tm="100000">
                                          <p:val>
                                            <p:strVal val="#ppt_h"/>
                                          </p:val>
                                        </p:tav>
                                      </p:tavLst>
                                    </p:anim>
                                    <p:animEffect transition="in" filter="fade">
                                      <p:cBhvr>
                                        <p:cTn id="9" dur="2000"/>
                                        <p:tgtEl>
                                          <p:spTgt spid="1025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Ptr. Daniel White\Pictures\BACKGROUNDS\012_EventHoriz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latin typeface="Goudita SF" pitchFamily="2" charset="0"/>
              </a:rPr>
              <a:t>Abomination of Desolation</a:t>
            </a:r>
            <a:endParaRPr lang="en-US" dirty="0">
              <a:solidFill>
                <a:schemeClr val="bg1"/>
              </a:solidFill>
              <a:latin typeface="Goudita SF" pitchFamily="2" charset="0"/>
            </a:endParaRPr>
          </a:p>
        </p:txBody>
      </p:sp>
      <p:sp>
        <p:nvSpPr>
          <p:cNvPr id="4" name="Content Placeholder 3"/>
          <p:cNvSpPr>
            <a:spLocks noGrp="1"/>
          </p:cNvSpPr>
          <p:nvPr>
            <p:ph idx="1"/>
          </p:nvPr>
        </p:nvSpPr>
        <p:spPr>
          <a:xfrm>
            <a:off x="457200" y="152400"/>
            <a:ext cx="8229600" cy="6400800"/>
          </a:xfrm>
        </p:spPr>
        <p:txBody>
          <a:bodyPr>
            <a:noAutofit/>
          </a:bodyPr>
          <a:lstStyle/>
          <a:p>
            <a:r>
              <a:rPr lang="en-US" sz="4000" dirty="0" smtClean="0"/>
              <a:t>Magnifies himself above every God</a:t>
            </a:r>
          </a:p>
          <a:p>
            <a:r>
              <a:rPr lang="en-US" sz="4000" dirty="0" err="1" smtClean="0"/>
              <a:t>Opposeth</a:t>
            </a:r>
            <a:r>
              <a:rPr lang="en-US" sz="4000" dirty="0" smtClean="0"/>
              <a:t> and </a:t>
            </a:r>
            <a:r>
              <a:rPr lang="en-US" sz="4000" dirty="0" err="1" smtClean="0"/>
              <a:t>exalteth</a:t>
            </a:r>
            <a:r>
              <a:rPr lang="en-US" sz="4000" dirty="0" smtClean="0"/>
              <a:t> himself above all that is called God</a:t>
            </a:r>
          </a:p>
          <a:p>
            <a:r>
              <a:rPr lang="en-US" sz="4000" dirty="0" smtClean="0"/>
              <a:t>Sits in the temple of God showing himself that he is God</a:t>
            </a:r>
          </a:p>
          <a:p>
            <a:r>
              <a:rPr lang="en-US" sz="4000" dirty="0" smtClean="0"/>
              <a:t>Breaks his covenant</a:t>
            </a:r>
          </a:p>
          <a:p>
            <a:r>
              <a:rPr lang="en-US" sz="4000" dirty="0" smtClean="0"/>
              <a:t>Speaks great blasphemies</a:t>
            </a:r>
          </a:p>
          <a:p>
            <a:r>
              <a:rPr lang="en-US" sz="4000" dirty="0" smtClean="0"/>
              <a:t>Blasphemes God’s name, His tabernacle and them that dwell in heaven</a:t>
            </a:r>
            <a:endParaRPr lang="en-US" sz="4000" dirty="0"/>
          </a:p>
        </p:txBody>
      </p:sp>
    </p:spTree>
    <p:extLst>
      <p:ext uri="{BB962C8B-B14F-4D97-AF65-F5344CB8AC3E}">
        <p14:creationId xmlns:p14="http://schemas.microsoft.com/office/powerpoint/2010/main" val="26169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1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Ptr. Daniel White\Pictures\BACKGROUNDS\012_EventHorizon.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
        <p:nvSpPr>
          <p:cNvPr id="3" name="Content Placeholder 2"/>
          <p:cNvSpPr>
            <a:spLocks noGrp="1"/>
          </p:cNvSpPr>
          <p:nvPr>
            <p:ph idx="1"/>
          </p:nvPr>
        </p:nvSpPr>
        <p:spPr>
          <a:xfrm>
            <a:off x="1" y="-381000"/>
            <a:ext cx="9143998" cy="7239000"/>
          </a:xfrm>
        </p:spPr>
        <p:txBody>
          <a:bodyPr>
            <a:noAutofit/>
          </a:bodyPr>
          <a:lstStyle/>
          <a:p>
            <a:endParaRPr lang="en-US" sz="3400" dirty="0"/>
          </a:p>
          <a:p>
            <a:r>
              <a:rPr lang="en-US" sz="3400" dirty="0" smtClean="0"/>
              <a:t>Speaks great words against the Most High</a:t>
            </a:r>
          </a:p>
          <a:p>
            <a:r>
              <a:rPr lang="en-US" sz="3400" dirty="0" smtClean="0"/>
              <a:t>Speaks marvelous things against the God of gods</a:t>
            </a:r>
          </a:p>
          <a:p>
            <a:r>
              <a:rPr lang="en-US" sz="3400" dirty="0" smtClean="0"/>
              <a:t>Worships Satan</a:t>
            </a:r>
          </a:p>
          <a:p>
            <a:r>
              <a:rPr lang="en-US" sz="3400" dirty="0" smtClean="0"/>
              <a:t>Honors Satan</a:t>
            </a:r>
          </a:p>
          <a:p>
            <a:r>
              <a:rPr lang="en-US" sz="3400" dirty="0" smtClean="0"/>
              <a:t>Pollutes the sanctuary</a:t>
            </a:r>
          </a:p>
          <a:p>
            <a:r>
              <a:rPr lang="en-US" sz="3400" dirty="0" smtClean="0"/>
              <a:t>Causes sacrifices to cease</a:t>
            </a:r>
          </a:p>
          <a:p>
            <a:r>
              <a:rPr lang="en-US" sz="3400" dirty="0" smtClean="0"/>
              <a:t>Forces people to worship Him </a:t>
            </a:r>
          </a:p>
          <a:p>
            <a:r>
              <a:rPr lang="en-US" sz="3400" dirty="0" smtClean="0"/>
              <a:t>Forces people to take the mark in order to buy and sell</a:t>
            </a:r>
          </a:p>
          <a:p>
            <a:r>
              <a:rPr lang="en-US" sz="3400" dirty="0" smtClean="0"/>
              <a:t>No regard for the God of his fathers, nor any god</a:t>
            </a:r>
          </a:p>
          <a:p>
            <a:pPr>
              <a:buNone/>
            </a:pPr>
            <a:endParaRPr lang="en-US" sz="3400" dirty="0" smtClean="0"/>
          </a:p>
          <a:p>
            <a:endParaRPr lang="en-US" sz="3400" dirty="0" smtClean="0"/>
          </a:p>
          <a:p>
            <a:endParaRPr lang="en-US" sz="3400" dirty="0"/>
          </a:p>
        </p:txBody>
      </p:sp>
    </p:spTree>
    <p:extLst>
      <p:ext uri="{BB962C8B-B14F-4D97-AF65-F5344CB8AC3E}">
        <p14:creationId xmlns:p14="http://schemas.microsoft.com/office/powerpoint/2010/main" val="289395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p:cTn id="56"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 calcmode="lin" valueType="num">
                                      <p:cBhvr>
                                        <p:cTn id="63" dur="1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64"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705600"/>
          </a:xfrm>
        </p:spPr>
        <p:txBody>
          <a:bodyPr>
            <a:normAutofit/>
          </a:bodyPr>
          <a:lstStyle/>
          <a:p>
            <a:r>
              <a:rPr lang="en-US" i="1" dirty="0" smtClean="0"/>
              <a:t>“And there was given unto him a mouth speaking great things and blasphemies; and power was given unto him to continue forty and two months. And he opened his mouth in blasphemy against God, to blaspheme his name, and his tabernacle, and them that dwell in heaven.”</a:t>
            </a:r>
            <a:endParaRPr lang="en-US" i="1" dirty="0"/>
          </a:p>
        </p:txBody>
      </p:sp>
    </p:spTree>
    <p:extLst>
      <p:ext uri="{BB962C8B-B14F-4D97-AF65-F5344CB8AC3E}">
        <p14:creationId xmlns:p14="http://schemas.microsoft.com/office/powerpoint/2010/main" val="419401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Ptr. Daniel White\Pictures\Prophecy pictures\Dan Whites\image25.jpg"/>
          <p:cNvPicPr>
            <a:picLocks noChangeAspect="1" noChangeArrowheads="1"/>
          </p:cNvPicPr>
          <p:nvPr/>
        </p:nvPicPr>
        <p:blipFill>
          <a:blip r:embed="rId3" cstate="print"/>
          <a:srcRect/>
          <a:stretch>
            <a:fillRect/>
          </a:stretch>
        </p:blipFill>
        <p:spPr bwMode="auto">
          <a:xfrm>
            <a:off x="0" y="3657600"/>
            <a:ext cx="4648200" cy="3581400"/>
          </a:xfrm>
          <a:prstGeom prst="rect">
            <a:avLst/>
          </a:prstGeom>
          <a:noFill/>
        </p:spPr>
      </p:pic>
      <p:pic>
        <p:nvPicPr>
          <p:cNvPr id="1026" name="Picture 2" descr="C:\Users\Ptr. Daniel White\Pictures\Prophecy pictures\Dan Whites\Dragon with seven heads.jpg"/>
          <p:cNvPicPr>
            <a:picLocks noChangeAspect="1" noChangeArrowheads="1"/>
          </p:cNvPicPr>
          <p:nvPr/>
        </p:nvPicPr>
        <p:blipFill>
          <a:blip r:embed="rId4" cstate="print"/>
          <a:srcRect/>
          <a:stretch>
            <a:fillRect/>
          </a:stretch>
        </p:blipFill>
        <p:spPr bwMode="auto">
          <a:xfrm>
            <a:off x="0" y="0"/>
            <a:ext cx="4876801" cy="3657600"/>
          </a:xfrm>
          <a:prstGeom prst="rect">
            <a:avLst/>
          </a:prstGeom>
          <a:noFill/>
        </p:spPr>
      </p:pic>
      <p:pic>
        <p:nvPicPr>
          <p:cNvPr id="1029" name="Picture 5" descr="C:\Users\Ptr. Daniel White\Pictures\Prophecy pictures\Dan Whites\scan0016.jpg"/>
          <p:cNvPicPr>
            <a:picLocks noChangeAspect="1" noChangeArrowheads="1"/>
          </p:cNvPicPr>
          <p:nvPr/>
        </p:nvPicPr>
        <p:blipFill>
          <a:blip r:embed="rId5" cstate="print"/>
          <a:srcRect/>
          <a:stretch>
            <a:fillRect/>
          </a:stretch>
        </p:blipFill>
        <p:spPr bwMode="auto">
          <a:xfrm>
            <a:off x="4648200" y="0"/>
            <a:ext cx="4495800" cy="3200401"/>
          </a:xfrm>
          <a:prstGeom prst="rect">
            <a:avLst/>
          </a:prstGeom>
          <a:noFill/>
        </p:spPr>
      </p:pic>
      <p:pic>
        <p:nvPicPr>
          <p:cNvPr id="1027" name="Picture 3" descr="C:\Users\Ptr. Daniel White\Pictures\Prophecy pictures\Dan Whites\Nation bow before beast.jpg"/>
          <p:cNvPicPr>
            <a:picLocks noChangeAspect="1" noChangeArrowheads="1"/>
          </p:cNvPicPr>
          <p:nvPr/>
        </p:nvPicPr>
        <p:blipFill>
          <a:blip r:embed="rId6" cstate="print"/>
          <a:srcRect/>
          <a:stretch>
            <a:fillRect/>
          </a:stretch>
        </p:blipFill>
        <p:spPr bwMode="auto">
          <a:xfrm>
            <a:off x="4572000" y="3198019"/>
            <a:ext cx="4572000" cy="3659981"/>
          </a:xfrm>
          <a:prstGeom prst="rect">
            <a:avLst/>
          </a:prstGeom>
          <a:noFill/>
        </p:spPr>
      </p:pic>
      <p:sp>
        <p:nvSpPr>
          <p:cNvPr id="2" name="Title 1"/>
          <p:cNvSpPr>
            <a:spLocks noGrp="1"/>
          </p:cNvSpPr>
          <p:nvPr>
            <p:ph type="ctrTitle"/>
          </p:nvPr>
        </p:nvSpPr>
        <p:spPr>
          <a:noFill/>
        </p:spPr>
        <p:txBody>
          <a:bodyPr>
            <a:noAutofit/>
          </a:bodyPr>
          <a:lstStyle/>
          <a:p>
            <a:r>
              <a:rPr lang="en-US" sz="5400" b="1" i="1" dirty="0" smtClean="0">
                <a:ln>
                  <a:solidFill>
                    <a:sysClr val="windowText" lastClr="000000"/>
                  </a:solidFill>
                </a:ln>
                <a:solidFill>
                  <a:schemeClr val="bg1"/>
                </a:solidFill>
                <a:effectLst>
                  <a:glow rad="101600">
                    <a:srgbClr val="FFC000">
                      <a:alpha val="60000"/>
                    </a:srgbClr>
                  </a:glow>
                </a:effectLst>
                <a:latin typeface="Addict" pitchFamily="34" charset="0"/>
                <a:ea typeface="Alternate-Gothic-No2" pitchFamily="2" charset="0"/>
              </a:rPr>
              <a:t>The rise and fall of the Anti-Christ</a:t>
            </a:r>
            <a:endParaRPr lang="en-US" sz="5400" b="1" i="1" dirty="0">
              <a:ln>
                <a:solidFill>
                  <a:sysClr val="windowText" lastClr="000000"/>
                </a:solidFill>
              </a:ln>
              <a:solidFill>
                <a:schemeClr val="bg1"/>
              </a:solidFill>
              <a:effectLst>
                <a:glow rad="101600">
                  <a:srgbClr val="FFC000">
                    <a:alpha val="60000"/>
                  </a:srgbClr>
                </a:glow>
              </a:effectLst>
              <a:latin typeface="Addict" pitchFamily="34" charset="0"/>
              <a:ea typeface="Alternate-Gothic-No2" pitchFamily="2" charset="0"/>
            </a:endParaRPr>
          </a:p>
        </p:txBody>
      </p:sp>
      <p:sp>
        <p:nvSpPr>
          <p:cNvPr id="3" name="Subtitle 2"/>
          <p:cNvSpPr>
            <a:spLocks noGrp="1"/>
          </p:cNvSpPr>
          <p:nvPr>
            <p:ph type="subTitle" idx="1"/>
          </p:nvPr>
        </p:nvSpPr>
        <p:spPr>
          <a:xfrm>
            <a:off x="1371600" y="4114800"/>
            <a:ext cx="6400800" cy="1371600"/>
          </a:xfrm>
        </p:spPr>
        <p:txBody>
          <a:bodyPr>
            <a:normAutofit/>
          </a:bodyPr>
          <a:lstStyle/>
          <a:p>
            <a:r>
              <a:rPr lang="en-US" sz="3600" b="1" i="1" dirty="0" smtClean="0">
                <a:ln>
                  <a:solidFill>
                    <a:sysClr val="windowText" lastClr="000000"/>
                  </a:solidFill>
                </a:ln>
                <a:solidFill>
                  <a:schemeClr val="bg1"/>
                </a:solidFill>
                <a:effectLst>
                  <a:glow rad="101600">
                    <a:srgbClr val="FFC000">
                      <a:alpha val="60000"/>
                    </a:srgbClr>
                  </a:glow>
                </a:effectLst>
                <a:latin typeface="Addict" pitchFamily="34" charset="0"/>
                <a:cs typeface="Times New Roman" pitchFamily="18" charset="0"/>
              </a:rPr>
              <a:t>II Thessalonians 1:1-2:12</a:t>
            </a:r>
            <a:endParaRPr lang="en-US" sz="3600" b="1" i="1" dirty="0">
              <a:ln>
                <a:solidFill>
                  <a:sysClr val="windowText" lastClr="000000"/>
                </a:solidFill>
              </a:ln>
              <a:solidFill>
                <a:schemeClr val="bg1"/>
              </a:solidFill>
              <a:effectLst>
                <a:glow rad="101600">
                  <a:srgbClr val="FFC000">
                    <a:alpha val="60000"/>
                  </a:srgbClr>
                </a:glow>
              </a:effectLst>
              <a:latin typeface="Addict" pitchFamily="34" charset="0"/>
              <a:cs typeface="Times New Roman" pitchFamily="18" charset="0"/>
            </a:endParaRPr>
          </a:p>
        </p:txBody>
      </p:sp>
    </p:spTree>
    <p:extLst>
      <p:ext uri="{BB962C8B-B14F-4D97-AF65-F5344CB8AC3E}">
        <p14:creationId xmlns:p14="http://schemas.microsoft.com/office/powerpoint/2010/main" val="113257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Dan Whites\scan0026.jpg"/>
          <p:cNvPicPr>
            <a:picLocks noChangeAspect="1" noChangeArrowheads="1"/>
          </p:cNvPicPr>
          <p:nvPr/>
        </p:nvPicPr>
        <p:blipFill>
          <a:blip r:embed="rId2" cstate="print"/>
          <a:srcRect/>
          <a:stretch>
            <a:fillRect/>
          </a:stretch>
        </p:blipFill>
        <p:spPr bwMode="auto">
          <a:xfrm>
            <a:off x="0" y="0"/>
            <a:ext cx="9321055" cy="6857999"/>
          </a:xfrm>
          <a:prstGeom prst="rect">
            <a:avLst/>
          </a:prstGeom>
          <a:solidFill>
            <a:schemeClr val="bg1"/>
          </a:solidFill>
        </p:spPr>
      </p:pic>
      <p:pic>
        <p:nvPicPr>
          <p:cNvPr id="238594" name="Picture 2" descr="http://www.astradome.com/false_prophet.gif"/>
          <p:cNvPicPr>
            <a:picLocks noChangeAspect="1" noChangeArrowheads="1"/>
          </p:cNvPicPr>
          <p:nvPr/>
        </p:nvPicPr>
        <p:blipFill>
          <a:blip r:embed="rId3" cstate="print"/>
          <a:srcRect/>
          <a:stretch>
            <a:fillRect/>
          </a:stretch>
        </p:blipFill>
        <p:spPr bwMode="auto">
          <a:xfrm>
            <a:off x="762000" y="2971800"/>
            <a:ext cx="2079603" cy="2971800"/>
          </a:xfrm>
          <a:prstGeom prst="rect">
            <a:avLst/>
          </a:prstGeom>
          <a:ln>
            <a:noFill/>
          </a:ln>
          <a:effectLst>
            <a:softEdge rad="112500"/>
          </a:effectLst>
        </p:spPr>
      </p:pic>
      <p:pic>
        <p:nvPicPr>
          <p:cNvPr id="4" name="Picture 3" descr="C:\Users\Ptr. Daniel White\Desktop\rael.jpeg"/>
          <p:cNvPicPr>
            <a:picLocks noChangeAspect="1" noChangeArrowheads="1"/>
          </p:cNvPicPr>
          <p:nvPr/>
        </p:nvPicPr>
        <p:blipFill>
          <a:blip r:embed="rId4" cstate="print">
            <a:lum bright="-10000"/>
          </a:blip>
          <a:srcRect l="10091" t="30519" r="57338" b="12827"/>
          <a:stretch>
            <a:fillRect/>
          </a:stretch>
        </p:blipFill>
        <p:spPr bwMode="auto">
          <a:xfrm>
            <a:off x="4114800" y="762000"/>
            <a:ext cx="1489213" cy="2209800"/>
          </a:xfrm>
          <a:prstGeom prst="ellipse">
            <a:avLst/>
          </a:prstGeom>
          <a:ln>
            <a:noFill/>
          </a:ln>
          <a:effectLst>
            <a:softEdge rad="112500"/>
          </a:effectLst>
        </p:spPr>
      </p:pic>
    </p:spTree>
    <p:extLst>
      <p:ext uri="{BB962C8B-B14F-4D97-AF65-F5344CB8AC3E}">
        <p14:creationId xmlns:p14="http://schemas.microsoft.com/office/powerpoint/2010/main" val="286949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594"/>
                                        </p:tgtEl>
                                        <p:attrNameLst>
                                          <p:attrName>style.visibility</p:attrName>
                                        </p:attrNameLst>
                                      </p:cBhvr>
                                      <p:to>
                                        <p:strVal val="visible"/>
                                      </p:to>
                                    </p:set>
                                    <p:animEffect transition="in" filter="fade">
                                      <p:cBhvr>
                                        <p:cTn id="12" dur="2000"/>
                                        <p:tgtEl>
                                          <p:spTgt spid="238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sz="5400" i="1" dirty="0" smtClean="0"/>
              <a:t>“And it was given unto him to make war with the saints, and to overcome them: and power was given him over all </a:t>
            </a:r>
            <a:r>
              <a:rPr lang="en-US" sz="5400" i="1" dirty="0" err="1" smtClean="0"/>
              <a:t>kindreds</a:t>
            </a:r>
            <a:r>
              <a:rPr lang="en-US" sz="5400" i="1" dirty="0" smtClean="0"/>
              <a:t>, and tongues, and nations.”</a:t>
            </a:r>
            <a:endParaRPr lang="en-US" sz="5400" i="1" dirty="0"/>
          </a:p>
        </p:txBody>
      </p:sp>
    </p:spTree>
    <p:extLst>
      <p:ext uri="{BB962C8B-B14F-4D97-AF65-F5344CB8AC3E}">
        <p14:creationId xmlns:p14="http://schemas.microsoft.com/office/powerpoint/2010/main" val="400590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771" name="Picture 3" descr="C:\Users\Ptr. Daniel White\Pictures\Prophecy pictures\Dan Whites\scan0106.jpg"/>
          <p:cNvPicPr>
            <a:picLocks noChangeAspect="1" noChangeArrowheads="1"/>
          </p:cNvPicPr>
          <p:nvPr/>
        </p:nvPicPr>
        <p:blipFill>
          <a:blip r:embed="rId3" cstate="print"/>
          <a:srcRect/>
          <a:stretch>
            <a:fillRect/>
          </a:stretch>
        </p:blipFill>
        <p:spPr bwMode="auto">
          <a:xfrm rot="454862">
            <a:off x="4807714" y="-36584"/>
            <a:ext cx="3971674" cy="4386591"/>
          </a:xfrm>
          <a:prstGeom prst="rect">
            <a:avLst/>
          </a:prstGeom>
          <a:noFill/>
        </p:spPr>
      </p:pic>
      <p:pic>
        <p:nvPicPr>
          <p:cNvPr id="32772" name="Picture 4" descr="C:\Users\Ptr. Daniel White\Pictures\Prophecy pictures\Dan Whites\scan0108.jpg"/>
          <p:cNvPicPr>
            <a:picLocks noChangeAspect="1" noChangeArrowheads="1"/>
          </p:cNvPicPr>
          <p:nvPr/>
        </p:nvPicPr>
        <p:blipFill>
          <a:blip r:embed="rId4" cstate="print"/>
          <a:srcRect/>
          <a:stretch>
            <a:fillRect/>
          </a:stretch>
        </p:blipFill>
        <p:spPr bwMode="auto">
          <a:xfrm rot="21047251">
            <a:off x="5529771" y="2834348"/>
            <a:ext cx="3665477" cy="4219504"/>
          </a:xfrm>
          <a:prstGeom prst="rect">
            <a:avLst/>
          </a:prstGeom>
          <a:noFill/>
        </p:spPr>
      </p:pic>
      <p:pic>
        <p:nvPicPr>
          <p:cNvPr id="32774" name="Picture 6" descr="C:\Users\Ptr. Daniel White\Pictures\Prophecy pictures\Dan Whites\Persecution.jpg"/>
          <p:cNvPicPr>
            <a:picLocks noChangeAspect="1" noChangeArrowheads="1"/>
          </p:cNvPicPr>
          <p:nvPr/>
        </p:nvPicPr>
        <p:blipFill>
          <a:blip r:embed="rId5" cstate="print"/>
          <a:srcRect/>
          <a:stretch>
            <a:fillRect/>
          </a:stretch>
        </p:blipFill>
        <p:spPr bwMode="auto">
          <a:xfrm>
            <a:off x="0" y="3810000"/>
            <a:ext cx="4267200" cy="3048000"/>
          </a:xfrm>
          <a:prstGeom prst="rect">
            <a:avLst/>
          </a:prstGeom>
          <a:noFill/>
        </p:spPr>
      </p:pic>
      <p:pic>
        <p:nvPicPr>
          <p:cNvPr id="32770" name="Picture 2" descr="C:\Users\Ptr. Daniel White\Pictures\Prophecy pictures\Dan Whites\Dragon Beast &amp; False Prophet.jpg"/>
          <p:cNvPicPr>
            <a:picLocks noChangeAspect="1" noChangeArrowheads="1"/>
          </p:cNvPicPr>
          <p:nvPr/>
        </p:nvPicPr>
        <p:blipFill>
          <a:blip r:embed="rId6" cstate="print"/>
          <a:srcRect/>
          <a:stretch>
            <a:fillRect/>
          </a:stretch>
        </p:blipFill>
        <p:spPr bwMode="auto">
          <a:xfrm rot="20556399">
            <a:off x="313881" y="130272"/>
            <a:ext cx="4076461" cy="4253024"/>
          </a:xfrm>
          <a:prstGeom prst="rect">
            <a:avLst/>
          </a:prstGeom>
          <a:noFill/>
        </p:spPr>
      </p:pic>
      <p:sp>
        <p:nvSpPr>
          <p:cNvPr id="6" name="Left Brace 5"/>
          <p:cNvSpPr/>
          <p:nvPr/>
        </p:nvSpPr>
        <p:spPr>
          <a:xfrm>
            <a:off x="-1828800" y="-304800"/>
            <a:ext cx="609600" cy="533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8386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http://1.bp.blogspot.com/_wqOT8is4ZS8/TP48u0fcdFI/AAAAAAAABPs/LBmvmqxwa64/s1600/Dream%2Bof%2BNebuchadnezzar.jpg"/>
          <p:cNvPicPr>
            <a:picLocks noChangeAspect="1" noChangeArrowheads="1"/>
          </p:cNvPicPr>
          <p:nvPr/>
        </p:nvPicPr>
        <p:blipFill>
          <a:blip r:embed="rId2" cstate="print"/>
          <a:srcRect/>
          <a:stretch>
            <a:fillRect/>
          </a:stretch>
        </p:blipFill>
        <p:spPr bwMode="auto">
          <a:xfrm>
            <a:off x="2209800" y="0"/>
            <a:ext cx="4867891" cy="6858000"/>
          </a:xfrm>
          <a:prstGeom prst="rect">
            <a:avLst/>
          </a:prstGeom>
          <a:noFill/>
        </p:spPr>
      </p:pic>
    </p:spTree>
    <p:extLst>
      <p:ext uri="{BB962C8B-B14F-4D97-AF65-F5344CB8AC3E}">
        <p14:creationId xmlns:p14="http://schemas.microsoft.com/office/powerpoint/2010/main" val="218892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nccg.org/nebuchadnezzar.jpg"/>
          <p:cNvPicPr>
            <a:picLocks noChangeAspect="1" noChangeArrowheads="1"/>
          </p:cNvPicPr>
          <p:nvPr/>
        </p:nvPicPr>
        <p:blipFill>
          <a:blip r:embed="rId2" cstate="print"/>
          <a:srcRect/>
          <a:stretch>
            <a:fillRect/>
          </a:stretch>
        </p:blipFill>
        <p:spPr bwMode="auto">
          <a:xfrm>
            <a:off x="5105400" y="304800"/>
            <a:ext cx="3276600" cy="4215822"/>
          </a:xfrm>
          <a:prstGeom prst="rect">
            <a:avLst/>
          </a:prstGeom>
          <a:ln>
            <a:noFill/>
          </a:ln>
          <a:effectLst>
            <a:softEdge rad="112500"/>
          </a:effectLst>
        </p:spPr>
      </p:pic>
      <p:pic>
        <p:nvPicPr>
          <p:cNvPr id="3" name="Picture 2" descr="http://1.bp.blogspot.com/_wqOT8is4ZS8/TP48u0fcdFI/AAAAAAAABPs/LBmvmqxwa64/s1600/Dream%2Bof%2BNebuchadnezzar.jpg"/>
          <p:cNvPicPr>
            <a:picLocks noChangeAspect="1" noChangeArrowheads="1"/>
          </p:cNvPicPr>
          <p:nvPr/>
        </p:nvPicPr>
        <p:blipFill>
          <a:blip r:embed="rId3" cstate="print"/>
          <a:srcRect/>
          <a:stretch>
            <a:fillRect/>
          </a:stretch>
        </p:blipFill>
        <p:spPr bwMode="auto">
          <a:xfrm>
            <a:off x="762000" y="2057400"/>
            <a:ext cx="3267691" cy="4603600"/>
          </a:xfrm>
          <a:prstGeom prst="rect">
            <a:avLst/>
          </a:prstGeom>
          <a:ln>
            <a:noFill/>
          </a:ln>
          <a:effectLst>
            <a:softEdge rad="112500"/>
          </a:effectLst>
        </p:spPr>
      </p:pic>
    </p:spTree>
    <p:extLst>
      <p:ext uri="{BB962C8B-B14F-4D97-AF65-F5344CB8AC3E}">
        <p14:creationId xmlns:p14="http://schemas.microsoft.com/office/powerpoint/2010/main" val="363078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0"/>
            <a:ext cx="9525000" cy="7086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22" name="Picture 2" descr="http://media-cache-ec0.pinimg.com/736x/71/a0/e5/71a0e5439f74e3fbc96db40e80ccf98c.jpg"/>
          <p:cNvPicPr>
            <a:picLocks noChangeAspect="1" noChangeArrowheads="1"/>
          </p:cNvPicPr>
          <p:nvPr/>
        </p:nvPicPr>
        <p:blipFill>
          <a:blip r:embed="rId2" cstate="print"/>
          <a:srcRect/>
          <a:stretch>
            <a:fillRect/>
          </a:stretch>
        </p:blipFill>
        <p:spPr bwMode="auto">
          <a:xfrm>
            <a:off x="1524000" y="457200"/>
            <a:ext cx="6019800" cy="6019800"/>
          </a:xfrm>
          <a:prstGeom prst="rect">
            <a:avLst/>
          </a:prstGeom>
          <a:noFill/>
        </p:spPr>
      </p:pic>
    </p:spTree>
    <p:extLst>
      <p:ext uri="{BB962C8B-B14F-4D97-AF65-F5344CB8AC3E}">
        <p14:creationId xmlns:p14="http://schemas.microsoft.com/office/powerpoint/2010/main" val="256147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33122"/>
                                        </p:tgtEl>
                                      </p:cBhvr>
                                    </p:animEffect>
                                    <p:set>
                                      <p:cBhvr>
                                        <p:cTn id="7" dur="1" fill="hold">
                                          <p:stCondLst>
                                            <p:cond delay="1999"/>
                                          </p:stCondLst>
                                        </p:cTn>
                                        <p:tgtEl>
                                          <p:spTgt spid="133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an White\Pictures\Bible pictures\Daniel &amp; Bab Captvty\scan0010 (2).jpg"/>
          <p:cNvPicPr>
            <a:picLocks noChangeAspect="1" noChangeArrowheads="1"/>
          </p:cNvPicPr>
          <p:nvPr/>
        </p:nvPicPr>
        <p:blipFill>
          <a:blip r:embed="rId2" cstate="print">
            <a:lum bright="-10000"/>
          </a:blip>
          <a:srcRect/>
          <a:stretch>
            <a:fillRect/>
          </a:stretch>
        </p:blipFill>
        <p:spPr bwMode="auto">
          <a:xfrm>
            <a:off x="381000" y="-75966"/>
            <a:ext cx="8471950" cy="6933966"/>
          </a:xfrm>
          <a:prstGeom prst="rect">
            <a:avLst/>
          </a:prstGeom>
          <a:ln>
            <a:noFill/>
          </a:ln>
          <a:effectLst>
            <a:softEdge rad="112500"/>
          </a:effectLst>
        </p:spPr>
      </p:pic>
      <p:pic>
        <p:nvPicPr>
          <p:cNvPr id="3" name="Picture 2" descr="C:\Users\Ptr. Daniel White\Pictures\1-Bib Pics-Ot\Daniel &amp; Bab Captvty\scan0043.jpg"/>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3886200" y="3657600"/>
            <a:ext cx="1542271" cy="1752353"/>
          </a:xfrm>
          <a:prstGeom prst="ellipse">
            <a:avLst/>
          </a:prstGeom>
          <a:ln>
            <a:noFill/>
          </a:ln>
          <a:effectLst>
            <a:softEdge rad="112500"/>
          </a:effectLst>
        </p:spPr>
      </p:pic>
      <p:pic>
        <p:nvPicPr>
          <p:cNvPr id="4" name="Picture 3" descr="C:\Users\Ptr. Daniel White\Desktop\Serpent.jpg"/>
          <p:cNvPicPr>
            <a:picLocks noChangeAspect="1" noChangeArrowheads="1"/>
          </p:cNvPicPr>
          <p:nvPr/>
        </p:nvPicPr>
        <p:blipFill>
          <a:blip r:embed="rId4" cstate="print"/>
          <a:srcRect/>
          <a:stretch>
            <a:fillRect/>
          </a:stretch>
        </p:blipFill>
        <p:spPr bwMode="auto">
          <a:xfrm>
            <a:off x="3581400" y="5486400"/>
            <a:ext cx="1676400" cy="1263430"/>
          </a:xfrm>
          <a:prstGeom prst="ellipse">
            <a:avLst/>
          </a:prstGeom>
          <a:ln>
            <a:noFill/>
          </a:ln>
          <a:effectLst>
            <a:softEdge rad="112500"/>
          </a:effectLst>
        </p:spPr>
      </p:pic>
    </p:spTree>
    <p:extLst>
      <p:ext uri="{BB962C8B-B14F-4D97-AF65-F5344CB8AC3E}">
        <p14:creationId xmlns:p14="http://schemas.microsoft.com/office/powerpoint/2010/main" val="59175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freemasoninformation.com/wp-content/uploads/2009/05/vatican.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brightnessContrast bright="-20000" contrast="40000"/>
                    </a14:imgEffect>
                  </a14:imgLayer>
                </a14:imgProps>
              </a:ext>
            </a:extLst>
          </a:blip>
          <a:srcRect l="8745" t="-303"/>
          <a:stretch/>
        </p:blipFill>
        <p:spPr bwMode="auto">
          <a:xfrm>
            <a:off x="0" y="0"/>
            <a:ext cx="9144000" cy="6889514"/>
          </a:xfrm>
          <a:prstGeom prst="rect">
            <a:avLst/>
          </a:prstGeom>
          <a:noFill/>
        </p:spPr>
      </p:pic>
      <p:pic>
        <p:nvPicPr>
          <p:cNvPr id="1028" name="Picture 4" descr="C:\Users\Ptr. Daniel White\Pictures\Prophecy pictures\Revelation\1000103930.gif"/>
          <p:cNvPicPr>
            <a:picLocks noChangeAspect="1" noChangeArrowheads="1"/>
          </p:cNvPicPr>
          <p:nvPr/>
        </p:nvPicPr>
        <p:blipFill>
          <a:blip r:embed="rId5" cstate="print"/>
          <a:srcRect/>
          <a:stretch>
            <a:fillRect/>
          </a:stretch>
        </p:blipFill>
        <p:spPr bwMode="auto">
          <a:xfrm>
            <a:off x="20782" y="85809"/>
            <a:ext cx="3599686" cy="3139177"/>
          </a:xfrm>
          <a:prstGeom prst="ellipse">
            <a:avLst/>
          </a:prstGeom>
          <a:ln>
            <a:noFill/>
          </a:ln>
          <a:effectLst>
            <a:softEdge rad="112500"/>
          </a:effectLst>
        </p:spPr>
      </p:pic>
      <p:pic>
        <p:nvPicPr>
          <p:cNvPr id="1029" name="Picture 5" descr="C:\Users\Ptr. Daniel White\Pictures\Prophecy pictures\Revelation\Harlot drunk with the blood of saints.jpg"/>
          <p:cNvPicPr>
            <a:picLocks noChangeAspect="1" noChangeArrowheads="1"/>
          </p:cNvPicPr>
          <p:nvPr/>
        </p:nvPicPr>
        <p:blipFill>
          <a:blip r:embed="rId6" cstate="print"/>
          <a:srcRect/>
          <a:stretch>
            <a:fillRect/>
          </a:stretch>
        </p:blipFill>
        <p:spPr bwMode="auto">
          <a:xfrm>
            <a:off x="5435376" y="0"/>
            <a:ext cx="3630284" cy="3124200"/>
          </a:xfrm>
          <a:prstGeom prst="ellipse">
            <a:avLst/>
          </a:prstGeom>
          <a:ln>
            <a:noFill/>
          </a:ln>
          <a:effectLst>
            <a:softEdge rad="112500"/>
          </a:effectLst>
        </p:spPr>
      </p:pic>
      <p:pic>
        <p:nvPicPr>
          <p:cNvPr id="2050" name="Picture 2" descr="C:\Users\Ptr. Daniel White\Desktop\Prophecy pictures\Revelation 1\Catholic\False prophets\chBab-False Prophet_DLong.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Lst>
          </a:blip>
          <a:srcRect/>
          <a:stretch>
            <a:fillRect/>
          </a:stretch>
        </p:blipFill>
        <p:spPr bwMode="auto">
          <a:xfrm>
            <a:off x="2514600" y="1686791"/>
            <a:ext cx="3810000" cy="3810000"/>
          </a:xfrm>
          <a:prstGeom prst="ellipse">
            <a:avLst/>
          </a:prstGeom>
          <a:ln>
            <a:noFill/>
          </a:ln>
          <a:effectLst>
            <a:softEdge rad="112500"/>
          </a:effectLst>
        </p:spPr>
      </p:pic>
      <p:pic>
        <p:nvPicPr>
          <p:cNvPr id="2051" name="Picture 3" descr="C:\Users\Ptr. Daniel White\Desktop\Serpent.jpg"/>
          <p:cNvPicPr>
            <a:picLocks noChangeAspect="1" noChangeArrowheads="1"/>
          </p:cNvPicPr>
          <p:nvPr/>
        </p:nvPicPr>
        <p:blipFill>
          <a:blip r:embed="rId9" cstate="print"/>
          <a:srcRect/>
          <a:stretch>
            <a:fillRect/>
          </a:stretch>
        </p:blipFill>
        <p:spPr bwMode="auto">
          <a:xfrm>
            <a:off x="5400740" y="4135582"/>
            <a:ext cx="3612279" cy="2722418"/>
          </a:xfrm>
          <a:prstGeom prst="ellipse">
            <a:avLst/>
          </a:prstGeom>
          <a:ln>
            <a:noFill/>
          </a:ln>
          <a:effectLst>
            <a:softEdge rad="112500"/>
          </a:effectLst>
        </p:spPr>
      </p:pic>
      <p:pic>
        <p:nvPicPr>
          <p:cNvPr id="2052" name="Picture 4" descr="C:\Users\Ptr. Daniel White\Desktop\Prophecy pictures\Revelation 1\Catholic\False prophets\camouflage 3_48b3d1375657a.jpg"/>
          <p:cNvPicPr>
            <a:picLocks noChangeAspect="1" noChangeArrowheads="1"/>
          </p:cNvPicPr>
          <p:nvPr/>
        </p:nvPicPr>
        <p:blipFill>
          <a:blip r:embed="rId10" cstate="print">
            <a:duotone>
              <a:prstClr val="black"/>
              <a:srgbClr val="D9C3A5">
                <a:tint val="50000"/>
                <a:satMod val="180000"/>
              </a:srgbClr>
            </a:duotone>
          </a:blip>
          <a:srcRect/>
          <a:stretch>
            <a:fillRect/>
          </a:stretch>
        </p:blipFill>
        <p:spPr bwMode="auto">
          <a:xfrm>
            <a:off x="20782" y="4040503"/>
            <a:ext cx="3429001" cy="2743200"/>
          </a:xfrm>
          <a:prstGeom prst="ellipse">
            <a:avLst/>
          </a:prstGeom>
          <a:ln>
            <a:noFill/>
          </a:ln>
          <a:effectLst>
            <a:softEdge rad="112500"/>
          </a:effectLst>
        </p:spPr>
      </p:pic>
      <p:pic>
        <p:nvPicPr>
          <p:cNvPr id="5" name="Picture 2" descr="C:\Users\Dan White\Pictures\Bible pictures\Catholic\Popes_Pope John Paul II - previous pop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4209" y="1523999"/>
            <a:ext cx="3972791" cy="39727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08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1.DAN\AppData\Local\Temp\12837_HOME PLANET EART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2130425"/>
            <a:ext cx="8458200" cy="1470025"/>
          </a:xfrm>
        </p:spPr>
        <p:txBody>
          <a:bodyPr>
            <a:normAutofit/>
          </a:bodyPr>
          <a:lstStyle/>
          <a:p>
            <a:r>
              <a:rPr lang="en-US" sz="5400" b="1" dirty="0" smtClean="0">
                <a:effectLst>
                  <a:glow rad="101600">
                    <a:schemeClr val="bg1">
                      <a:alpha val="60000"/>
                    </a:schemeClr>
                  </a:glow>
                </a:effectLst>
                <a:latin typeface="Goudita SF" pitchFamily="2" charset="0"/>
              </a:rPr>
              <a:t>One world government</a:t>
            </a:r>
            <a:endParaRPr lang="en-US" sz="5400" b="1" dirty="0">
              <a:effectLst>
                <a:glow rad="101600">
                  <a:schemeClr val="bg1">
                    <a:alpha val="60000"/>
                  </a:schemeClr>
                </a:glow>
              </a:effectLst>
              <a:latin typeface="Goudita SF" pitchFamily="2" charset="0"/>
            </a:endParaRPr>
          </a:p>
        </p:txBody>
      </p:sp>
      <p:pic>
        <p:nvPicPr>
          <p:cNvPr id="12291" name="Picture 3" descr="C:\Users\PTR~1.DAN\AppData\Local\Temp\CORB0171.JPG"/>
          <p:cNvPicPr>
            <a:picLocks noChangeAspect="1" noChangeArrowheads="1"/>
          </p:cNvPicPr>
          <p:nvPr/>
        </p:nvPicPr>
        <p:blipFill>
          <a:blip r:embed="rId4" cstate="print"/>
          <a:srcRect/>
          <a:stretch>
            <a:fillRect/>
          </a:stretch>
        </p:blipFill>
        <p:spPr bwMode="auto">
          <a:xfrm>
            <a:off x="0" y="4724400"/>
            <a:ext cx="2209800" cy="2133600"/>
          </a:xfrm>
          <a:prstGeom prst="rect">
            <a:avLst/>
          </a:prstGeom>
          <a:noFill/>
        </p:spPr>
      </p:pic>
      <p:sp>
        <p:nvSpPr>
          <p:cNvPr id="8" name="Subtitle 6"/>
          <p:cNvSpPr txBox="1">
            <a:spLocks/>
          </p:cNvSpPr>
          <p:nvPr/>
        </p:nvSpPr>
        <p:spPr>
          <a:xfrm>
            <a:off x="1524000" y="4038600"/>
            <a:ext cx="72390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smtClean="0">
                <a:ln>
                  <a:noFill/>
                </a:ln>
                <a:effectLst>
                  <a:glow rad="101600">
                    <a:schemeClr val="bg1">
                      <a:alpha val="60000"/>
                    </a:schemeClr>
                  </a:glow>
                </a:effectLst>
                <a:uLnTx/>
                <a:uFillTx/>
                <a:latin typeface="Goudita SF" pitchFamily="2" charset="0"/>
                <a:ea typeface="+mn-ea"/>
                <a:cs typeface="+mn-cs"/>
              </a:rPr>
              <a:t>Revelation 17:13</a:t>
            </a:r>
            <a:endParaRPr kumimoji="0" lang="en-US" sz="4000" b="1" i="0" u="none" strike="noStrike" kern="1200" cap="none" spc="0" normalizeH="0" baseline="0" noProof="0" dirty="0">
              <a:ln>
                <a:noFill/>
              </a:ln>
              <a:effectLst>
                <a:glow rad="101600">
                  <a:schemeClr val="bg1">
                    <a:alpha val="60000"/>
                  </a:schemeClr>
                </a:glow>
              </a:effectLst>
              <a:uLnTx/>
              <a:uFillTx/>
              <a:latin typeface="Goudita SF" pitchFamily="2" charset="0"/>
              <a:ea typeface="+mn-ea"/>
              <a:cs typeface="+mn-cs"/>
            </a:endParaRPr>
          </a:p>
        </p:txBody>
      </p:sp>
    </p:spTree>
    <p:extLst>
      <p:ext uri="{BB962C8B-B14F-4D97-AF65-F5344CB8AC3E}">
        <p14:creationId xmlns:p14="http://schemas.microsoft.com/office/powerpoint/2010/main" val="50139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1.DAN\AppData\Local\Temp\12837_HOME PLANET EART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2130425"/>
            <a:ext cx="8839200" cy="1470025"/>
          </a:xfrm>
        </p:spPr>
        <p:txBody>
          <a:bodyPr>
            <a:normAutofit/>
          </a:bodyPr>
          <a:lstStyle/>
          <a:p>
            <a:r>
              <a:rPr lang="en-US" sz="5400" b="1" dirty="0" smtClean="0">
                <a:effectLst>
                  <a:glow rad="101600">
                    <a:schemeClr val="bg1">
                      <a:alpha val="60000"/>
                    </a:schemeClr>
                  </a:glow>
                </a:effectLst>
                <a:latin typeface="Goudita SF" pitchFamily="2" charset="0"/>
              </a:rPr>
              <a:t>One world economy</a:t>
            </a:r>
            <a:endParaRPr lang="en-US" sz="5400" b="1" dirty="0">
              <a:effectLst>
                <a:glow rad="101600">
                  <a:schemeClr val="bg1">
                    <a:alpha val="60000"/>
                  </a:schemeClr>
                </a:glow>
              </a:effectLst>
              <a:latin typeface="Goudita SF" pitchFamily="2" charset="0"/>
            </a:endParaRPr>
          </a:p>
        </p:txBody>
      </p:sp>
      <p:sp>
        <p:nvSpPr>
          <p:cNvPr id="5" name="Subtitle 4"/>
          <p:cNvSpPr>
            <a:spLocks noGrp="1"/>
          </p:cNvSpPr>
          <p:nvPr>
            <p:ph type="subTitle" idx="1"/>
          </p:nvPr>
        </p:nvSpPr>
        <p:spPr>
          <a:xfrm>
            <a:off x="1371600" y="3886200"/>
            <a:ext cx="7086600" cy="1752600"/>
          </a:xfrm>
        </p:spPr>
        <p:txBody>
          <a:bodyPr>
            <a:normAutofit/>
          </a:bodyPr>
          <a:lstStyle/>
          <a:p>
            <a:r>
              <a:rPr lang="en-US" sz="4000" b="1" dirty="0" smtClean="0">
                <a:solidFill>
                  <a:schemeClr val="tx1"/>
                </a:solidFill>
                <a:effectLst>
                  <a:glow rad="101600">
                    <a:schemeClr val="bg1">
                      <a:alpha val="60000"/>
                    </a:schemeClr>
                  </a:glow>
                </a:effectLst>
                <a:latin typeface="Goudita SF" pitchFamily="2" charset="0"/>
              </a:rPr>
              <a:t>Revelation  13:17</a:t>
            </a:r>
            <a:endParaRPr lang="en-US" sz="4000" b="1" dirty="0">
              <a:solidFill>
                <a:schemeClr val="tx1"/>
              </a:solidFill>
              <a:effectLst>
                <a:glow rad="101600">
                  <a:schemeClr val="bg1">
                    <a:alpha val="60000"/>
                  </a:schemeClr>
                </a:glow>
              </a:effectLst>
              <a:latin typeface="Goudita SF" pitchFamily="2" charset="0"/>
            </a:endParaRPr>
          </a:p>
        </p:txBody>
      </p:sp>
      <p:pic>
        <p:nvPicPr>
          <p:cNvPr id="13316" name="Picture 4" descr="C:\Users\PTR~1.DAN\AppData\Local\Temp\GBU_015.JPG"/>
          <p:cNvPicPr>
            <a:picLocks noChangeAspect="1" noChangeArrowheads="1"/>
          </p:cNvPicPr>
          <p:nvPr/>
        </p:nvPicPr>
        <p:blipFill>
          <a:blip r:embed="rId4" cstate="print"/>
          <a:srcRect/>
          <a:stretch>
            <a:fillRect/>
          </a:stretch>
        </p:blipFill>
        <p:spPr bwMode="auto">
          <a:xfrm>
            <a:off x="0" y="4758266"/>
            <a:ext cx="2362200" cy="2099733"/>
          </a:xfrm>
          <a:prstGeom prst="rect">
            <a:avLst/>
          </a:prstGeom>
          <a:noFill/>
        </p:spPr>
      </p:pic>
    </p:spTree>
    <p:extLst>
      <p:ext uri="{BB962C8B-B14F-4D97-AF65-F5344CB8AC3E}">
        <p14:creationId xmlns:p14="http://schemas.microsoft.com/office/powerpoint/2010/main" val="140819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Ptr. Daniel White\Pictures\BACKGROUNDS\019_Magic.jpg"/>
          <p:cNvPicPr>
            <a:picLocks noChangeAspect="1" noChangeArrowheads="1"/>
          </p:cNvPicPr>
          <p:nvPr/>
        </p:nvPicPr>
        <p:blipFill>
          <a:blip r:embed="rId3" cstate="print">
            <a:lum bright="-10000"/>
          </a:blip>
          <a:srcRect/>
          <a:stretch>
            <a:fillRect/>
          </a:stretch>
        </p:blipFill>
        <p:spPr bwMode="auto">
          <a:xfrm>
            <a:off x="0" y="0"/>
            <a:ext cx="9144000" cy="6857999"/>
          </a:xfrm>
          <a:prstGeom prst="rect">
            <a:avLst/>
          </a:prstGeom>
          <a:noFill/>
        </p:spPr>
      </p:pic>
      <p:sp>
        <p:nvSpPr>
          <p:cNvPr id="4" name="Title 3"/>
          <p:cNvSpPr>
            <a:spLocks noGrp="1"/>
          </p:cNvSpPr>
          <p:nvPr>
            <p:ph type="title"/>
          </p:nvPr>
        </p:nvSpPr>
        <p:spPr>
          <a:xfrm>
            <a:off x="457200" y="274638"/>
            <a:ext cx="8229600" cy="868362"/>
          </a:xfrm>
        </p:spPr>
        <p:txBody>
          <a:bodyPr>
            <a:normAutofit fontScale="90000"/>
          </a:bodyPr>
          <a:lstStyle/>
          <a:p>
            <a:r>
              <a:rPr lang="en-US" dirty="0" smtClean="0">
                <a:effectLst>
                  <a:glow rad="139700">
                    <a:schemeClr val="bg1">
                      <a:alpha val="40000"/>
                    </a:schemeClr>
                  </a:glow>
                </a:effectLst>
                <a:latin typeface="Iskoola Pota" pitchFamily="18" charset="0"/>
                <a:cs typeface="Iskoola Pota" pitchFamily="18" charset="0"/>
              </a:rPr>
              <a:t>The Anti-Christ</a:t>
            </a:r>
            <a:br>
              <a:rPr lang="en-US" dirty="0" smtClean="0">
                <a:effectLst>
                  <a:glow rad="139700">
                    <a:schemeClr val="bg1">
                      <a:alpha val="40000"/>
                    </a:schemeClr>
                  </a:glow>
                </a:effectLst>
                <a:latin typeface="Iskoola Pota" pitchFamily="18" charset="0"/>
                <a:cs typeface="Iskoola Pota" pitchFamily="18" charset="0"/>
              </a:rPr>
            </a:br>
            <a:r>
              <a:rPr lang="en-US" dirty="0" smtClean="0">
                <a:effectLst>
                  <a:glow rad="139700">
                    <a:schemeClr val="bg1">
                      <a:alpha val="40000"/>
                    </a:schemeClr>
                  </a:glow>
                </a:effectLst>
                <a:latin typeface="Iskoola Pota" pitchFamily="18" charset="0"/>
                <a:cs typeface="Iskoola Pota" pitchFamily="18" charset="0"/>
              </a:rPr>
              <a:t>Daniel 8:23-25, 9:27</a:t>
            </a:r>
            <a:endParaRPr lang="en-US" dirty="0">
              <a:effectLst>
                <a:glow rad="139700">
                  <a:schemeClr val="bg1">
                    <a:alpha val="40000"/>
                  </a:schemeClr>
                </a:glow>
              </a:effectLst>
              <a:latin typeface="Iskoola Pota" pitchFamily="18" charset="0"/>
              <a:cs typeface="Iskoola Pota" pitchFamily="18" charset="0"/>
            </a:endParaRPr>
          </a:p>
        </p:txBody>
      </p:sp>
      <p:sp>
        <p:nvSpPr>
          <p:cNvPr id="5" name="Content Placeholder 4"/>
          <p:cNvSpPr>
            <a:spLocks noGrp="1"/>
          </p:cNvSpPr>
          <p:nvPr>
            <p:ph idx="1"/>
          </p:nvPr>
        </p:nvSpPr>
        <p:spPr>
          <a:xfrm>
            <a:off x="457200" y="1600200"/>
            <a:ext cx="8229600" cy="5638800"/>
          </a:xfrm>
        </p:spPr>
        <p:txBody>
          <a:bodyPr>
            <a:normAutofit fontScale="77500" lnSpcReduction="20000"/>
          </a:bodyPr>
          <a:lstStyle/>
          <a:p>
            <a:r>
              <a:rPr lang="en-US" dirty="0" smtClean="0">
                <a:effectLst>
                  <a:glow rad="139700">
                    <a:schemeClr val="bg1">
                      <a:alpha val="40000"/>
                    </a:schemeClr>
                  </a:glow>
                </a:effectLst>
                <a:latin typeface="Iskoola Pota" pitchFamily="18" charset="0"/>
                <a:cs typeface="Iskoola Pota" pitchFamily="18" charset="0"/>
              </a:rPr>
              <a:t>Powerful warrior / military leader</a:t>
            </a:r>
          </a:p>
          <a:p>
            <a:r>
              <a:rPr lang="en-US" dirty="0" smtClean="0">
                <a:effectLst>
                  <a:glow rad="139700">
                    <a:schemeClr val="bg1">
                      <a:alpha val="40000"/>
                    </a:schemeClr>
                  </a:glow>
                </a:effectLst>
                <a:latin typeface="Iskoola Pota" pitchFamily="18" charset="0"/>
                <a:cs typeface="Iskoola Pota" pitchFamily="18" charset="0"/>
              </a:rPr>
              <a:t>Very intelligent and articulate</a:t>
            </a:r>
          </a:p>
          <a:p>
            <a:r>
              <a:rPr lang="en-US" dirty="0" smtClean="0">
                <a:effectLst>
                  <a:glow rad="139700">
                    <a:schemeClr val="bg1">
                      <a:alpha val="40000"/>
                    </a:schemeClr>
                  </a:glow>
                </a:effectLst>
                <a:latin typeface="Iskoola Pota" pitchFamily="18" charset="0"/>
                <a:cs typeface="Iskoola Pota" pitchFamily="18" charset="0"/>
              </a:rPr>
              <a:t>Rises to power quickly</a:t>
            </a:r>
          </a:p>
          <a:p>
            <a:r>
              <a:rPr lang="en-US" dirty="0" smtClean="0">
                <a:effectLst>
                  <a:glow rad="139700">
                    <a:schemeClr val="bg1">
                      <a:alpha val="40000"/>
                    </a:schemeClr>
                  </a:glow>
                </a:effectLst>
                <a:latin typeface="Iskoola Pota" pitchFamily="18" charset="0"/>
                <a:cs typeface="Iskoola Pota" pitchFamily="18" charset="0"/>
              </a:rPr>
              <a:t>Mighty in power but not his own (Satan’s)</a:t>
            </a:r>
          </a:p>
          <a:p>
            <a:r>
              <a:rPr lang="en-US" dirty="0" smtClean="0">
                <a:effectLst>
                  <a:glow rad="139700">
                    <a:schemeClr val="bg1">
                      <a:alpha val="40000"/>
                    </a:schemeClr>
                  </a:glow>
                </a:effectLst>
                <a:latin typeface="Iskoola Pota" pitchFamily="18" charset="0"/>
                <a:cs typeface="Iskoola Pota" pitchFamily="18" charset="0"/>
              </a:rPr>
              <a:t>Conquers</a:t>
            </a:r>
          </a:p>
          <a:p>
            <a:r>
              <a:rPr lang="en-US" dirty="0" smtClean="0">
                <a:effectLst>
                  <a:glow rad="139700">
                    <a:schemeClr val="bg1">
                      <a:alpha val="40000"/>
                    </a:schemeClr>
                  </a:glow>
                </a:effectLst>
                <a:latin typeface="Iskoola Pota" pitchFamily="18" charset="0"/>
                <a:cs typeface="Iskoola Pota" pitchFamily="18" charset="0"/>
              </a:rPr>
              <a:t>Prosper politically</a:t>
            </a:r>
          </a:p>
          <a:p>
            <a:r>
              <a:rPr lang="en-US" dirty="0" smtClean="0">
                <a:effectLst>
                  <a:glow rad="139700">
                    <a:schemeClr val="bg1">
                      <a:alpha val="40000"/>
                    </a:schemeClr>
                  </a:glow>
                </a:effectLst>
                <a:latin typeface="Iskoola Pota" pitchFamily="18" charset="0"/>
                <a:cs typeface="Iskoola Pota" pitchFamily="18" charset="0"/>
              </a:rPr>
              <a:t>Advance and flourish</a:t>
            </a:r>
          </a:p>
          <a:p>
            <a:r>
              <a:rPr lang="en-US" dirty="0" smtClean="0">
                <a:effectLst>
                  <a:glow rad="139700">
                    <a:schemeClr val="bg1">
                      <a:alpha val="40000"/>
                    </a:schemeClr>
                  </a:glow>
                </a:effectLst>
                <a:latin typeface="Iskoola Pota" pitchFamily="18" charset="0"/>
                <a:cs typeface="Iskoola Pota" pitchFamily="18" charset="0"/>
              </a:rPr>
              <a:t>Destroy powerful kingdoms (nations)</a:t>
            </a:r>
          </a:p>
          <a:p>
            <a:r>
              <a:rPr lang="en-US" dirty="0" smtClean="0">
                <a:effectLst>
                  <a:glow rad="139700">
                    <a:schemeClr val="bg1">
                      <a:alpha val="40000"/>
                    </a:schemeClr>
                  </a:glow>
                </a:effectLst>
                <a:latin typeface="Iskoola Pota" pitchFamily="18" charset="0"/>
                <a:cs typeface="Iskoola Pota" pitchFamily="18" charset="0"/>
              </a:rPr>
              <a:t>Persecute Israel (seeking to destroy her as a nation)</a:t>
            </a:r>
          </a:p>
          <a:p>
            <a:r>
              <a:rPr lang="en-US" dirty="0" smtClean="0">
                <a:effectLst>
                  <a:glow rad="139700">
                    <a:schemeClr val="bg1">
                      <a:alpha val="40000"/>
                    </a:schemeClr>
                  </a:glow>
                </a:effectLst>
                <a:latin typeface="Iskoola Pota" pitchFamily="18" charset="0"/>
                <a:cs typeface="Iskoola Pota" pitchFamily="18" charset="0"/>
              </a:rPr>
              <a:t>Business will prosper under his policies</a:t>
            </a:r>
          </a:p>
          <a:p>
            <a:r>
              <a:rPr lang="en-US" dirty="0" smtClean="0">
                <a:effectLst>
                  <a:glow rad="139700">
                    <a:schemeClr val="bg1">
                      <a:alpha val="40000"/>
                    </a:schemeClr>
                  </a:glow>
                </a:effectLst>
                <a:latin typeface="Iskoola Pota" pitchFamily="18" charset="0"/>
                <a:cs typeface="Iskoola Pota" pitchFamily="18" charset="0"/>
              </a:rPr>
              <a:t>Secure a peace covenant (7 years)</a:t>
            </a:r>
          </a:p>
          <a:p>
            <a:r>
              <a:rPr lang="en-US" dirty="0" smtClean="0">
                <a:effectLst>
                  <a:glow rad="139700">
                    <a:schemeClr val="bg1">
                      <a:alpha val="40000"/>
                    </a:schemeClr>
                  </a:glow>
                </a:effectLst>
                <a:latin typeface="Iskoola Pota" pitchFamily="18" charset="0"/>
                <a:cs typeface="Iskoola Pota" pitchFamily="18" charset="0"/>
              </a:rPr>
              <a:t>Break the covenant  (3 ½ years) / cause worship to cease</a:t>
            </a:r>
          </a:p>
          <a:p>
            <a:r>
              <a:rPr lang="en-US" dirty="0" smtClean="0">
                <a:effectLst>
                  <a:glow rad="139700">
                    <a:schemeClr val="bg1">
                      <a:alpha val="40000"/>
                    </a:schemeClr>
                  </a:glow>
                </a:effectLst>
                <a:latin typeface="Iskoola Pota" pitchFamily="18" charset="0"/>
                <a:cs typeface="Iskoola Pota" pitchFamily="18" charset="0"/>
              </a:rPr>
              <a:t>Commit the “Abomination of Desolation” / Exalt himself as God</a:t>
            </a:r>
          </a:p>
          <a:p>
            <a:endParaRPr lang="en-US" dirty="0" smtClean="0">
              <a:effectLst>
                <a:glow rad="139700">
                  <a:schemeClr val="bg1">
                    <a:alpha val="40000"/>
                  </a:schemeClr>
                </a:glow>
              </a:effectLst>
              <a:latin typeface="Iskoola Pota" pitchFamily="18" charset="0"/>
              <a:cs typeface="Iskoola Pota" pitchFamily="18" charset="0"/>
            </a:endParaRPr>
          </a:p>
          <a:p>
            <a:endParaRPr lang="en-US" dirty="0" smtClean="0">
              <a:effectLst>
                <a:glow rad="139700">
                  <a:schemeClr val="bg1">
                    <a:alpha val="40000"/>
                  </a:schemeClr>
                </a:glow>
              </a:effectLst>
              <a:latin typeface="Iskoola Pota" pitchFamily="18" charset="0"/>
              <a:cs typeface="Iskoola Pota" pitchFamily="18" charset="0"/>
            </a:endParaRPr>
          </a:p>
          <a:p>
            <a:endParaRPr lang="en-US" dirty="0">
              <a:effectLst>
                <a:glow rad="139700">
                  <a:schemeClr val="bg1">
                    <a:alpha val="40000"/>
                  </a:schemeClr>
                </a:glow>
              </a:effectLst>
              <a:latin typeface="Iskoola Pota" pitchFamily="18" charset="0"/>
              <a:cs typeface="Iskoola Pota" pitchFamily="18" charset="0"/>
            </a:endParaRPr>
          </a:p>
        </p:txBody>
      </p:sp>
    </p:spTree>
    <p:extLst>
      <p:ext uri="{BB962C8B-B14F-4D97-AF65-F5344CB8AC3E}">
        <p14:creationId xmlns:p14="http://schemas.microsoft.com/office/powerpoint/2010/main" val="328536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2" dur="10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 calcmode="lin" valueType="num">
                                      <p:cBhvr additive="base">
                                        <p:cTn id="67"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8" dur="10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txEl>
                                              <p:pRg st="11" end="11"/>
                                            </p:txEl>
                                          </p:spTgt>
                                        </p:tgtEl>
                                        <p:attrNameLst>
                                          <p:attrName>style.visibility</p:attrName>
                                        </p:attrNameLst>
                                      </p:cBhvr>
                                      <p:to>
                                        <p:strVal val="visible"/>
                                      </p:to>
                                    </p:set>
                                    <p:anim calcmode="lin" valueType="num">
                                      <p:cBhvr additive="base">
                                        <p:cTn id="73"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74" dur="10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
                                            <p:txEl>
                                              <p:pRg st="12" end="12"/>
                                            </p:txEl>
                                          </p:spTgt>
                                        </p:tgtEl>
                                        <p:attrNameLst>
                                          <p:attrName>style.visibility</p:attrName>
                                        </p:attrNameLst>
                                      </p:cBhvr>
                                      <p:to>
                                        <p:strVal val="visible"/>
                                      </p:to>
                                    </p:set>
                                    <p:anim calcmode="lin" valueType="num">
                                      <p:cBhvr additive="base">
                                        <p:cTn id="79"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80" dur="10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1.DAN\AppData\Local\Temp\12837_HOME PLANET EART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2130425"/>
            <a:ext cx="8686800" cy="1470025"/>
          </a:xfrm>
        </p:spPr>
        <p:txBody>
          <a:bodyPr>
            <a:normAutofit/>
          </a:bodyPr>
          <a:lstStyle/>
          <a:p>
            <a:r>
              <a:rPr lang="en-US" sz="4800" b="1" dirty="0" smtClean="0">
                <a:effectLst>
                  <a:glow rad="101600">
                    <a:schemeClr val="bg1">
                      <a:alpha val="60000"/>
                    </a:schemeClr>
                  </a:glow>
                </a:effectLst>
                <a:latin typeface="Goudita SF" pitchFamily="2" charset="0"/>
              </a:rPr>
              <a:t>One world </a:t>
            </a:r>
            <a:r>
              <a:rPr lang="en-US" sz="4800" b="1" dirty="0" smtClean="0">
                <a:effectLst>
                  <a:glow rad="101600">
                    <a:schemeClr val="bg1">
                      <a:alpha val="60000"/>
                    </a:schemeClr>
                  </a:glow>
                </a:effectLst>
                <a:latin typeface="Goudita SF"/>
              </a:rPr>
              <a:t>money</a:t>
            </a:r>
            <a:r>
              <a:rPr lang="en-US" sz="4800" b="1" dirty="0" smtClean="0">
                <a:effectLst>
                  <a:glow rad="101600">
                    <a:schemeClr val="bg1">
                      <a:alpha val="60000"/>
                    </a:schemeClr>
                  </a:glow>
                </a:effectLst>
                <a:latin typeface="Goudita SF" pitchFamily="2" charset="0"/>
              </a:rPr>
              <a:t> market</a:t>
            </a:r>
            <a:endParaRPr lang="en-US" sz="4800" b="1" dirty="0">
              <a:effectLst>
                <a:glow rad="101600">
                  <a:schemeClr val="bg1">
                    <a:alpha val="60000"/>
                  </a:schemeClr>
                </a:glow>
              </a:effectLst>
              <a:latin typeface="Goudita SF" pitchFamily="2" charset="0"/>
            </a:endParaRPr>
          </a:p>
        </p:txBody>
      </p:sp>
      <p:sp>
        <p:nvSpPr>
          <p:cNvPr id="5" name="Subtitle 4"/>
          <p:cNvSpPr>
            <a:spLocks noGrp="1"/>
          </p:cNvSpPr>
          <p:nvPr>
            <p:ph type="subTitle" idx="1"/>
          </p:nvPr>
        </p:nvSpPr>
        <p:spPr>
          <a:xfrm>
            <a:off x="1371600" y="3886200"/>
            <a:ext cx="7239000" cy="1752600"/>
          </a:xfrm>
        </p:spPr>
        <p:txBody>
          <a:bodyPr>
            <a:normAutofit/>
          </a:bodyPr>
          <a:lstStyle/>
          <a:p>
            <a:r>
              <a:rPr lang="en-US" sz="4000" b="1" dirty="0" smtClean="0">
                <a:solidFill>
                  <a:schemeClr val="tx1"/>
                </a:solidFill>
                <a:effectLst>
                  <a:glow rad="101600">
                    <a:schemeClr val="bg1">
                      <a:alpha val="60000"/>
                    </a:schemeClr>
                  </a:glow>
                </a:effectLst>
                <a:latin typeface="Goudita SF" pitchFamily="2" charset="0"/>
              </a:rPr>
              <a:t>Revelation 18:3, 15</a:t>
            </a:r>
            <a:endParaRPr lang="en-US" sz="4000" b="1" dirty="0">
              <a:solidFill>
                <a:schemeClr val="tx1"/>
              </a:solidFill>
              <a:effectLst>
                <a:glow rad="101600">
                  <a:schemeClr val="bg1">
                    <a:alpha val="60000"/>
                  </a:schemeClr>
                </a:glow>
              </a:effectLst>
              <a:latin typeface="Goudita SF" pitchFamily="2" charset="0"/>
            </a:endParaRPr>
          </a:p>
        </p:txBody>
      </p:sp>
      <p:pic>
        <p:nvPicPr>
          <p:cNvPr id="125954" name="Picture 2" descr="http://beforeitsnews.com/contributor/upload/5385/images/mark-of-the-beast1.jpg"/>
          <p:cNvPicPr>
            <a:picLocks noChangeAspect="1" noChangeArrowheads="1"/>
          </p:cNvPicPr>
          <p:nvPr/>
        </p:nvPicPr>
        <p:blipFill>
          <a:blip r:embed="rId4" cstate="print"/>
          <a:srcRect/>
          <a:stretch>
            <a:fillRect/>
          </a:stretch>
        </p:blipFill>
        <p:spPr bwMode="auto">
          <a:xfrm>
            <a:off x="0" y="4800600"/>
            <a:ext cx="2461189" cy="2057400"/>
          </a:xfrm>
          <a:prstGeom prst="rect">
            <a:avLst/>
          </a:prstGeom>
          <a:noFill/>
        </p:spPr>
      </p:pic>
    </p:spTree>
    <p:extLst>
      <p:ext uri="{BB962C8B-B14F-4D97-AF65-F5344CB8AC3E}">
        <p14:creationId xmlns:p14="http://schemas.microsoft.com/office/powerpoint/2010/main" val="67907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1.DAN\AppData\Local\Temp\12837_HOME PLANET EART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2130425"/>
            <a:ext cx="8839200" cy="1470025"/>
          </a:xfrm>
        </p:spPr>
        <p:txBody>
          <a:bodyPr>
            <a:normAutofit/>
          </a:bodyPr>
          <a:lstStyle/>
          <a:p>
            <a:r>
              <a:rPr lang="en-US" sz="5400" b="1" dirty="0" smtClean="0">
                <a:effectLst>
                  <a:glow rad="101600">
                    <a:schemeClr val="bg1">
                      <a:alpha val="60000"/>
                    </a:schemeClr>
                  </a:glow>
                </a:effectLst>
                <a:latin typeface="Goudita SF"/>
              </a:rPr>
              <a:t>One world church</a:t>
            </a:r>
            <a:endParaRPr lang="en-US" sz="5400" b="1" dirty="0">
              <a:effectLst>
                <a:glow rad="101600">
                  <a:schemeClr val="bg1">
                    <a:alpha val="60000"/>
                  </a:schemeClr>
                </a:glow>
              </a:effectLst>
              <a:latin typeface="Goudita SF"/>
            </a:endParaRPr>
          </a:p>
        </p:txBody>
      </p:sp>
      <p:sp>
        <p:nvSpPr>
          <p:cNvPr id="5" name="Subtitle 4"/>
          <p:cNvSpPr>
            <a:spLocks noGrp="1"/>
          </p:cNvSpPr>
          <p:nvPr>
            <p:ph type="subTitle" idx="1"/>
          </p:nvPr>
        </p:nvSpPr>
        <p:spPr>
          <a:xfrm>
            <a:off x="1371600" y="3886200"/>
            <a:ext cx="7086600" cy="1752600"/>
          </a:xfrm>
        </p:spPr>
        <p:txBody>
          <a:bodyPr>
            <a:normAutofit/>
          </a:bodyPr>
          <a:lstStyle/>
          <a:p>
            <a:r>
              <a:rPr lang="en-US" sz="4400" b="1" dirty="0" smtClean="0">
                <a:solidFill>
                  <a:schemeClr val="tx1"/>
                </a:solidFill>
                <a:effectLst>
                  <a:glow rad="101600">
                    <a:schemeClr val="bg1">
                      <a:alpha val="60000"/>
                    </a:schemeClr>
                  </a:glow>
                </a:effectLst>
                <a:latin typeface="Goudita SF"/>
              </a:rPr>
              <a:t>Revelation 17:1-9</a:t>
            </a:r>
            <a:endParaRPr lang="en-US" sz="4400" b="1" dirty="0">
              <a:solidFill>
                <a:schemeClr val="tx1"/>
              </a:solidFill>
              <a:effectLst>
                <a:glow rad="101600">
                  <a:schemeClr val="bg1">
                    <a:alpha val="60000"/>
                  </a:schemeClr>
                </a:glow>
              </a:effectLst>
              <a:latin typeface="Goudita SF"/>
            </a:endParaRPr>
          </a:p>
        </p:txBody>
      </p:sp>
      <p:pic>
        <p:nvPicPr>
          <p:cNvPr id="130050" name="Picture 2" descr="http://www.shc.edu/theolibrary/graphics/vatican1.jpg"/>
          <p:cNvPicPr>
            <a:picLocks noChangeAspect="1" noChangeArrowheads="1"/>
          </p:cNvPicPr>
          <p:nvPr/>
        </p:nvPicPr>
        <p:blipFill>
          <a:blip r:embed="rId4" cstate="print"/>
          <a:srcRect/>
          <a:stretch>
            <a:fillRect/>
          </a:stretch>
        </p:blipFill>
        <p:spPr bwMode="auto">
          <a:xfrm>
            <a:off x="1" y="5029200"/>
            <a:ext cx="2613222" cy="1828800"/>
          </a:xfrm>
          <a:prstGeom prst="rect">
            <a:avLst/>
          </a:prstGeom>
          <a:noFill/>
        </p:spPr>
      </p:pic>
    </p:spTree>
    <p:extLst>
      <p:ext uri="{BB962C8B-B14F-4D97-AF65-F5344CB8AC3E}">
        <p14:creationId xmlns:p14="http://schemas.microsoft.com/office/powerpoint/2010/main" val="353174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Ptr. Daniel White\Pictures\Prophecy pictures\Internet Pictures\trichur-pooram-crowd-508657-sw.jpg"/>
          <p:cNvPicPr>
            <a:picLocks noChangeAspect="1" noChangeArrowheads="1"/>
          </p:cNvPicPr>
          <p:nvPr/>
        </p:nvPicPr>
        <p:blipFill>
          <a:blip r:embed="rId3" cstate="print">
            <a:lum bright="-20000"/>
          </a:blip>
          <a:srcRect/>
          <a:stretch>
            <a:fillRect/>
          </a:stretch>
        </p:blipFill>
        <p:spPr bwMode="auto">
          <a:xfrm>
            <a:off x="0" y="0"/>
            <a:ext cx="9143999" cy="7315200"/>
          </a:xfrm>
          <a:prstGeom prst="rect">
            <a:avLst/>
          </a:prstGeom>
          <a:noFill/>
        </p:spPr>
      </p:pic>
      <p:sp>
        <p:nvSpPr>
          <p:cNvPr id="2" name="Title 1"/>
          <p:cNvSpPr>
            <a:spLocks noGrp="1"/>
          </p:cNvSpPr>
          <p:nvPr>
            <p:ph type="ctrTitle"/>
          </p:nvPr>
        </p:nvSpPr>
        <p:spPr>
          <a:xfrm>
            <a:off x="4419600" y="304800"/>
            <a:ext cx="4419600" cy="2286000"/>
          </a:xfrm>
        </p:spPr>
        <p:txBody>
          <a:bodyPr>
            <a:normAutofit/>
          </a:bodyPr>
          <a:lstStyle/>
          <a:p>
            <a:r>
              <a:rPr lang="en-US" sz="6600" b="1" dirty="0" smtClean="0">
                <a:effectLst>
                  <a:glow rad="101600">
                    <a:schemeClr val="bg1">
                      <a:alpha val="60000"/>
                    </a:schemeClr>
                  </a:glow>
                </a:effectLst>
              </a:rPr>
              <a:t>The great deception</a:t>
            </a:r>
            <a:endParaRPr lang="en-US" sz="6600" b="1" dirty="0">
              <a:effectLst>
                <a:glow rad="101600">
                  <a:schemeClr val="bg1">
                    <a:alpha val="60000"/>
                  </a:schemeClr>
                </a:glow>
              </a:effectLst>
            </a:endParaRPr>
          </a:p>
        </p:txBody>
      </p:sp>
      <p:sp>
        <p:nvSpPr>
          <p:cNvPr id="6" name="Subtitle 5"/>
          <p:cNvSpPr>
            <a:spLocks noGrp="1"/>
          </p:cNvSpPr>
          <p:nvPr>
            <p:ph type="subTitle" idx="1"/>
          </p:nvPr>
        </p:nvSpPr>
        <p:spPr>
          <a:xfrm>
            <a:off x="381000" y="3124200"/>
            <a:ext cx="8458200" cy="2514600"/>
          </a:xfrm>
        </p:spPr>
        <p:txBody>
          <a:bodyPr>
            <a:noAutofit/>
          </a:bodyPr>
          <a:lstStyle/>
          <a:p>
            <a:r>
              <a:rPr lang="en-US" sz="4800" b="1" i="1" dirty="0" smtClean="0">
                <a:solidFill>
                  <a:srgbClr val="FFFF00"/>
                </a:solidFill>
                <a:effectLst>
                  <a:glow rad="101600">
                    <a:schemeClr val="bg1">
                      <a:alpha val="60000"/>
                    </a:schemeClr>
                  </a:glow>
                </a:effectLst>
              </a:rPr>
              <a:t>“Take heed that no man deceive you. For many shall come in my name, saying,  I am Christ; and shall deceive many.” </a:t>
            </a:r>
          </a:p>
          <a:p>
            <a:r>
              <a:rPr lang="en-US" sz="4800" b="1" i="1" dirty="0" smtClean="0">
                <a:solidFill>
                  <a:srgbClr val="FFFF00"/>
                </a:solidFill>
                <a:effectLst>
                  <a:glow rad="101600">
                    <a:schemeClr val="bg1">
                      <a:alpha val="60000"/>
                    </a:schemeClr>
                  </a:glow>
                </a:effectLst>
              </a:rPr>
              <a:t> (Matthew 24:4-5)</a:t>
            </a:r>
            <a:endParaRPr lang="en-US" sz="4800" b="1" i="1" dirty="0">
              <a:solidFill>
                <a:srgbClr val="FFFF00"/>
              </a:solidFill>
              <a:effectLst>
                <a:glow rad="101600">
                  <a:schemeClr val="bg1">
                    <a:alpha val="60000"/>
                  </a:schemeClr>
                </a:glow>
              </a:effectLst>
            </a:endParaRPr>
          </a:p>
        </p:txBody>
      </p:sp>
      <p:pic>
        <p:nvPicPr>
          <p:cNvPr id="36867" name="Picture 3" descr="C:\Users\Ptr. Daniel White\Pictures\Prophecy pictures\Internet Pictures\480_sheepscloth1.jpg"/>
          <p:cNvPicPr>
            <a:picLocks noChangeAspect="1" noChangeArrowheads="1"/>
          </p:cNvPicPr>
          <p:nvPr/>
        </p:nvPicPr>
        <p:blipFill>
          <a:blip r:embed="rId4" cstate="print"/>
          <a:srcRect/>
          <a:stretch>
            <a:fillRect/>
          </a:stretch>
        </p:blipFill>
        <p:spPr bwMode="auto">
          <a:xfrm>
            <a:off x="0" y="0"/>
            <a:ext cx="4114800" cy="2514600"/>
          </a:xfrm>
          <a:prstGeom prst="rect">
            <a:avLst/>
          </a:prstGeom>
          <a:noFill/>
          <a:effectLst>
            <a:softEdge rad="63500"/>
          </a:effectLst>
        </p:spPr>
      </p:pic>
    </p:spTree>
    <p:extLst>
      <p:ext uri="{BB962C8B-B14F-4D97-AF65-F5344CB8AC3E}">
        <p14:creationId xmlns:p14="http://schemas.microsoft.com/office/powerpoint/2010/main" val="132046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 to="" calcmode="lin" valueType="num">
                                      <p:cBhvr>
                                        <p:cTn id="10" dur="1" fill="hold"/>
                                        <p:tgtEl>
                                          <p:spTgt spid="6">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Pictures\Prophecy pictures\Dan Whites\Babylon upon the beast.jpg"/>
          <p:cNvPicPr>
            <a:picLocks noChangeAspect="1" noChangeArrowheads="1"/>
          </p:cNvPicPr>
          <p:nvPr/>
        </p:nvPicPr>
        <p:blipFill>
          <a:blip r:embed="rId3" cstate="print">
            <a:lum bright="-30000"/>
          </a:blip>
          <a:srcRect/>
          <a:stretch>
            <a:fillRect/>
          </a:stretch>
        </p:blipFill>
        <p:spPr bwMode="auto">
          <a:xfrm>
            <a:off x="-381000" y="0"/>
            <a:ext cx="10517188" cy="6858000"/>
          </a:xfrm>
          <a:prstGeom prst="rect">
            <a:avLst/>
          </a:prstGeom>
          <a:noFill/>
        </p:spPr>
      </p:pic>
      <p:sp>
        <p:nvSpPr>
          <p:cNvPr id="3" name="Rectangle 2"/>
          <p:cNvSpPr/>
          <p:nvPr/>
        </p:nvSpPr>
        <p:spPr>
          <a:xfrm>
            <a:off x="0" y="381000"/>
            <a:ext cx="4191000" cy="1569660"/>
          </a:xfrm>
          <a:prstGeom prst="rect">
            <a:avLst/>
          </a:prstGeom>
        </p:spPr>
        <p:txBody>
          <a:bodyPr wrap="square">
            <a:spAutoFit/>
          </a:bodyPr>
          <a:lstStyle/>
          <a:p>
            <a:pPr algn="ctr"/>
            <a:r>
              <a:rPr lang="en-US" sz="3200" b="1" dirty="0" smtClean="0">
                <a:effectLst>
                  <a:glow rad="101600">
                    <a:schemeClr val="bg1">
                      <a:alpha val="60000"/>
                    </a:schemeClr>
                  </a:glow>
                </a:effectLst>
                <a:latin typeface="Goudita SF" pitchFamily="2" charset="0"/>
              </a:rPr>
              <a:t>Identifying the </a:t>
            </a:r>
          </a:p>
          <a:p>
            <a:pPr algn="ctr"/>
            <a:r>
              <a:rPr lang="en-US" sz="3200" b="1" dirty="0" smtClean="0">
                <a:effectLst>
                  <a:glow rad="101600">
                    <a:schemeClr val="bg1">
                      <a:alpha val="60000"/>
                    </a:schemeClr>
                  </a:glow>
                </a:effectLst>
                <a:latin typeface="Goudita SF" pitchFamily="2" charset="0"/>
              </a:rPr>
              <a:t>Anti- Christ</a:t>
            </a:r>
            <a:r>
              <a:rPr lang="en-US" sz="3200" dirty="0" smtClean="0">
                <a:effectLst>
                  <a:glow rad="101600">
                    <a:schemeClr val="bg1">
                      <a:alpha val="60000"/>
                    </a:schemeClr>
                  </a:glow>
                </a:effectLst>
                <a:latin typeface="Goudita SF" pitchFamily="2" charset="0"/>
              </a:rPr>
              <a:t/>
            </a:r>
            <a:br>
              <a:rPr lang="en-US" sz="3200" dirty="0" smtClean="0">
                <a:effectLst>
                  <a:glow rad="101600">
                    <a:schemeClr val="bg1">
                      <a:alpha val="60000"/>
                    </a:schemeClr>
                  </a:glow>
                </a:effectLst>
                <a:latin typeface="Goudita SF" pitchFamily="2" charset="0"/>
              </a:rPr>
            </a:br>
            <a:r>
              <a:rPr lang="en-US" sz="3200" b="1" i="1" dirty="0" smtClean="0">
                <a:effectLst>
                  <a:glow rad="101600">
                    <a:schemeClr val="bg1">
                      <a:alpha val="60000"/>
                    </a:schemeClr>
                  </a:glow>
                </a:effectLst>
                <a:latin typeface="Goudita SF" pitchFamily="2" charset="0"/>
              </a:rPr>
              <a:t>(Revelation 17:8-15)</a:t>
            </a:r>
            <a:endParaRPr lang="en-US" sz="3200" dirty="0"/>
          </a:p>
        </p:txBody>
      </p:sp>
    </p:spTree>
    <p:extLst>
      <p:ext uri="{BB962C8B-B14F-4D97-AF65-F5344CB8AC3E}">
        <p14:creationId xmlns:p14="http://schemas.microsoft.com/office/powerpoint/2010/main" val="21250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Pictures\BACKGROUNDS\010_decent.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
        <p:nvSpPr>
          <p:cNvPr id="11" name="Content Placeholder 10"/>
          <p:cNvSpPr>
            <a:spLocks noGrp="1"/>
          </p:cNvSpPr>
          <p:nvPr>
            <p:ph idx="1"/>
          </p:nvPr>
        </p:nvSpPr>
        <p:spPr>
          <a:xfrm>
            <a:off x="228600" y="0"/>
            <a:ext cx="8763000" cy="6705600"/>
          </a:xfrm>
        </p:spPr>
        <p:txBody>
          <a:bodyPr>
            <a:noAutofit/>
          </a:bodyPr>
          <a:lstStyle/>
          <a:p>
            <a:pPr>
              <a:buNone/>
            </a:pPr>
            <a:r>
              <a:rPr lang="en-US" sz="2800" i="1" dirty="0" smtClean="0">
                <a:ln>
                  <a:solidFill>
                    <a:schemeClr val="tx1"/>
                  </a:solidFill>
                </a:ln>
                <a:effectLst>
                  <a:glow rad="101600">
                    <a:schemeClr val="bg1">
                      <a:alpha val="60000"/>
                    </a:schemeClr>
                  </a:glow>
                </a:effectLst>
              </a:rPr>
              <a:t>Revelation 17:8</a:t>
            </a:r>
          </a:p>
          <a:p>
            <a:r>
              <a:rPr lang="en-US" sz="2800" i="1" dirty="0" smtClean="0">
                <a:ln>
                  <a:solidFill>
                    <a:schemeClr val="tx1"/>
                  </a:solidFill>
                </a:ln>
                <a:effectLst>
                  <a:glow rad="101600">
                    <a:schemeClr val="bg1">
                      <a:alpha val="60000"/>
                    </a:schemeClr>
                  </a:glow>
                </a:effectLst>
              </a:rPr>
              <a:t>“The beast (Anti-Christ) – Rev. 13:1-13</a:t>
            </a:r>
          </a:p>
          <a:p>
            <a:r>
              <a:rPr lang="en-US" sz="2800" i="1" dirty="0" smtClean="0">
                <a:ln>
                  <a:solidFill>
                    <a:schemeClr val="tx1"/>
                  </a:solidFill>
                </a:ln>
                <a:effectLst>
                  <a:glow rad="101600">
                    <a:schemeClr val="bg1">
                      <a:alpha val="60000"/>
                    </a:schemeClr>
                  </a:glow>
                </a:effectLst>
              </a:rPr>
              <a:t>…that thou </a:t>
            </a:r>
            <a:r>
              <a:rPr lang="en-US" sz="2800" i="1" dirty="0" err="1" smtClean="0">
                <a:ln>
                  <a:solidFill>
                    <a:schemeClr val="tx1"/>
                  </a:solidFill>
                </a:ln>
                <a:effectLst>
                  <a:glow rad="101600">
                    <a:schemeClr val="bg1">
                      <a:alpha val="60000"/>
                    </a:schemeClr>
                  </a:glow>
                </a:effectLst>
              </a:rPr>
              <a:t>sawest</a:t>
            </a:r>
            <a:r>
              <a:rPr lang="en-US" sz="2800" i="1" dirty="0" smtClean="0">
                <a:ln>
                  <a:solidFill>
                    <a:schemeClr val="tx1"/>
                  </a:solidFill>
                </a:ln>
                <a:effectLst>
                  <a:glow rad="101600">
                    <a:schemeClr val="bg1">
                      <a:alpha val="60000"/>
                    </a:schemeClr>
                  </a:glow>
                </a:effectLst>
              </a:rPr>
              <a:t> (alive),</a:t>
            </a:r>
          </a:p>
          <a:p>
            <a:r>
              <a:rPr lang="en-US" sz="2800" i="1" dirty="0" smtClean="0">
                <a:ln>
                  <a:solidFill>
                    <a:schemeClr val="tx1"/>
                  </a:solidFill>
                </a:ln>
                <a:effectLst>
                  <a:glow rad="101600">
                    <a:schemeClr val="bg1">
                      <a:alpha val="60000"/>
                    </a:schemeClr>
                  </a:glow>
                </a:effectLst>
              </a:rPr>
              <a:t>…and shall ascend out of the bottomless pit (Greek: </a:t>
            </a:r>
            <a:r>
              <a:rPr lang="en-US" sz="2800" i="1" dirty="0" err="1" smtClean="0">
                <a:ln>
                  <a:solidFill>
                    <a:schemeClr val="tx1"/>
                  </a:solidFill>
                </a:ln>
                <a:effectLst>
                  <a:glow rad="101600">
                    <a:schemeClr val="bg1">
                      <a:alpha val="60000"/>
                    </a:schemeClr>
                  </a:glow>
                </a:effectLst>
              </a:rPr>
              <a:t>abyssos</a:t>
            </a:r>
            <a:r>
              <a:rPr lang="en-US" sz="2800" i="1" dirty="0" smtClean="0">
                <a:ln>
                  <a:solidFill>
                    <a:schemeClr val="tx1"/>
                  </a:solidFill>
                </a:ln>
                <a:effectLst>
                  <a:glow rad="101600">
                    <a:schemeClr val="bg1">
                      <a:alpha val="60000"/>
                    </a:schemeClr>
                  </a:glow>
                </a:effectLst>
              </a:rPr>
              <a:t> = abyss) - Rev. 19:20; 20:1-3</a:t>
            </a:r>
          </a:p>
          <a:p>
            <a:r>
              <a:rPr lang="en-US" sz="2800" i="1" dirty="0" smtClean="0">
                <a:ln>
                  <a:solidFill>
                    <a:schemeClr val="tx1"/>
                  </a:solidFill>
                </a:ln>
                <a:effectLst>
                  <a:glow rad="101600">
                    <a:schemeClr val="bg1">
                      <a:alpha val="60000"/>
                    </a:schemeClr>
                  </a:glow>
                </a:effectLst>
              </a:rPr>
              <a:t>…and shall go into perdition (Greek: </a:t>
            </a:r>
            <a:r>
              <a:rPr lang="en-US" sz="2800" i="1" dirty="0" err="1" smtClean="0">
                <a:ln>
                  <a:solidFill>
                    <a:schemeClr val="tx1"/>
                  </a:solidFill>
                </a:ln>
                <a:effectLst>
                  <a:glow rad="101600">
                    <a:schemeClr val="bg1">
                      <a:alpha val="60000"/>
                    </a:schemeClr>
                  </a:glow>
                </a:effectLst>
              </a:rPr>
              <a:t>apolesia</a:t>
            </a:r>
            <a:r>
              <a:rPr lang="en-US" sz="2800" i="1" dirty="0" smtClean="0">
                <a:ln>
                  <a:solidFill>
                    <a:schemeClr val="tx1"/>
                  </a:solidFill>
                </a:ln>
                <a:effectLst>
                  <a:glow rad="101600">
                    <a:schemeClr val="bg1">
                      <a:alpha val="60000"/>
                    </a:schemeClr>
                  </a:glow>
                </a:effectLst>
              </a:rPr>
              <a:t> = utter destruction)</a:t>
            </a:r>
          </a:p>
          <a:p>
            <a:r>
              <a:rPr lang="en-US" sz="2800" i="1" dirty="0" smtClean="0">
                <a:ln>
                  <a:solidFill>
                    <a:schemeClr val="tx1"/>
                  </a:solidFill>
                </a:ln>
                <a:effectLst>
                  <a:glow rad="101600">
                    <a:schemeClr val="bg1">
                      <a:alpha val="60000"/>
                    </a:schemeClr>
                  </a:glow>
                </a:effectLst>
              </a:rPr>
              <a:t>…and they that dwell on the earth (during the Tribulation) – Rev. 5-19</a:t>
            </a:r>
          </a:p>
          <a:p>
            <a:r>
              <a:rPr lang="en-US" sz="2800" i="1" dirty="0" smtClean="0">
                <a:ln>
                  <a:solidFill>
                    <a:schemeClr val="tx1"/>
                  </a:solidFill>
                </a:ln>
                <a:effectLst>
                  <a:glow rad="101600">
                    <a:schemeClr val="bg1">
                      <a:alpha val="60000"/>
                    </a:schemeClr>
                  </a:glow>
                </a:effectLst>
              </a:rPr>
              <a:t>…shall wonder (marveled),</a:t>
            </a:r>
          </a:p>
          <a:p>
            <a:r>
              <a:rPr lang="en-US" sz="2800" i="1" dirty="0" smtClean="0">
                <a:ln>
                  <a:solidFill>
                    <a:schemeClr val="tx1"/>
                  </a:solidFill>
                </a:ln>
                <a:effectLst>
                  <a:glow rad="101600">
                    <a:schemeClr val="bg1">
                      <a:alpha val="60000"/>
                    </a:schemeClr>
                  </a:glow>
                </a:effectLst>
              </a:rPr>
              <a:t>…whose names were not written in the book of life from the foundation of the world (unsaved),</a:t>
            </a:r>
          </a:p>
          <a:p>
            <a:r>
              <a:rPr lang="en-US" sz="2800" i="1" dirty="0" smtClean="0">
                <a:ln>
                  <a:solidFill>
                    <a:schemeClr val="tx1"/>
                  </a:solidFill>
                </a:ln>
                <a:effectLst>
                  <a:glow rad="101600">
                    <a:schemeClr val="bg1">
                      <a:alpha val="60000"/>
                    </a:schemeClr>
                  </a:glow>
                </a:effectLst>
              </a:rPr>
              <a:t>…when they behold the beast that was (alive), and is not (dead), yet is (alive).” - Rev. 13:3-4</a:t>
            </a:r>
            <a:endParaRPr lang="en-US" sz="2800" i="1" dirty="0">
              <a:ln>
                <a:solidFill>
                  <a:schemeClr val="tx1"/>
                </a:solidFill>
              </a:ln>
              <a:effectLst>
                <a:glow rad="101600">
                  <a:schemeClr val="bg1">
                    <a:alpha val="60000"/>
                  </a:schemeClr>
                </a:glow>
              </a:effectLst>
            </a:endParaRPr>
          </a:p>
        </p:txBody>
      </p:sp>
    </p:spTree>
    <p:extLst>
      <p:ext uri="{BB962C8B-B14F-4D97-AF65-F5344CB8AC3E}">
        <p14:creationId xmlns:p14="http://schemas.microsoft.com/office/powerpoint/2010/main" val="34258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20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20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20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20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20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fade">
                                      <p:cBhvr>
                                        <p:cTn id="32" dur="2000"/>
                                        <p:tgtEl>
                                          <p:spTgt spid="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fade">
                                      <p:cBhvr>
                                        <p:cTn id="37" dur="2000"/>
                                        <p:tgtEl>
                                          <p:spTgt spid="1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8" end="8"/>
                                            </p:txEl>
                                          </p:spTgt>
                                        </p:tgtEl>
                                        <p:attrNameLst>
                                          <p:attrName>style.visibility</p:attrName>
                                        </p:attrNameLst>
                                      </p:cBhvr>
                                      <p:to>
                                        <p:strVal val="visible"/>
                                      </p:to>
                                    </p:set>
                                    <p:animEffect transition="in" filter="fade">
                                      <p:cBhvr>
                                        <p:cTn id="42" dur="20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BACKGROUNDS\010_decent.jpg"/>
          <p:cNvPicPr>
            <a:picLocks noChangeAspect="1" noChangeArrowheads="1"/>
          </p:cNvPicPr>
          <p:nvPr/>
        </p:nvPicPr>
        <p:blipFill>
          <a:blip r:embed="rId3" cstate="print"/>
          <a:srcRect/>
          <a:stretch>
            <a:fillRect/>
          </a:stretch>
        </p:blipFill>
        <p:spPr bwMode="auto">
          <a:xfrm>
            <a:off x="-762000" y="0"/>
            <a:ext cx="9906000" cy="6858000"/>
          </a:xfrm>
          <a:prstGeom prst="rect">
            <a:avLst/>
          </a:prstGeom>
          <a:noFill/>
        </p:spPr>
      </p:pic>
      <p:sp>
        <p:nvSpPr>
          <p:cNvPr id="7" name="Content Placeholder 6"/>
          <p:cNvSpPr>
            <a:spLocks noGrp="1"/>
          </p:cNvSpPr>
          <p:nvPr>
            <p:ph idx="1"/>
          </p:nvPr>
        </p:nvSpPr>
        <p:spPr>
          <a:xfrm>
            <a:off x="152400" y="381000"/>
            <a:ext cx="8686800" cy="5745163"/>
          </a:xfrm>
        </p:spPr>
        <p:txBody>
          <a:bodyPr>
            <a:noAutofit/>
          </a:bodyPr>
          <a:lstStyle/>
          <a:p>
            <a:pPr>
              <a:buNone/>
            </a:pPr>
            <a:r>
              <a:rPr lang="en-US" sz="3600" i="1" dirty="0" smtClean="0">
                <a:effectLst>
                  <a:glow rad="101600">
                    <a:schemeClr val="bg1">
                      <a:alpha val="60000"/>
                    </a:schemeClr>
                  </a:glow>
                </a:effectLst>
              </a:rPr>
              <a:t>Revelation 17:9</a:t>
            </a:r>
          </a:p>
          <a:p>
            <a:r>
              <a:rPr lang="en-US" sz="3600" i="1" dirty="0" smtClean="0">
                <a:effectLst>
                  <a:glow rad="101600">
                    <a:schemeClr val="bg1">
                      <a:alpha val="60000"/>
                    </a:schemeClr>
                  </a:glow>
                </a:effectLst>
              </a:rPr>
              <a:t>“And here is the mind which hath wisdom. The seven heads are the seven mountains (Rome is the only city in the world that is designated as “The lofty city of seven hills)</a:t>
            </a:r>
          </a:p>
          <a:p>
            <a:r>
              <a:rPr lang="en-US" sz="3600" i="1" dirty="0" smtClean="0">
                <a:effectLst>
                  <a:glow rad="101600">
                    <a:schemeClr val="bg1">
                      <a:alpha val="60000"/>
                    </a:schemeClr>
                  </a:glow>
                </a:effectLst>
              </a:rPr>
              <a:t>…on which the woman (harlot = false apostate church = Roman Catholic Church)</a:t>
            </a:r>
          </a:p>
          <a:p>
            <a:r>
              <a:rPr lang="en-US" sz="3600" i="1" dirty="0" smtClean="0">
                <a:effectLst>
                  <a:glow rad="101600">
                    <a:schemeClr val="bg1">
                      <a:alpha val="60000"/>
                    </a:schemeClr>
                  </a:glow>
                </a:effectLst>
              </a:rPr>
              <a:t>…sitteth (reigns as queen).” – Rev. 17:18-19</a:t>
            </a: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pPr>
              <a:buNone/>
            </a:pP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221289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2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2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Dan Whites\Dragon with seven heads.jpg"/>
          <p:cNvPicPr>
            <a:picLocks noChangeAspect="1" noChangeArrowheads="1"/>
          </p:cNvPicPr>
          <p:nvPr/>
        </p:nvPicPr>
        <p:blipFill>
          <a:blip r:embed="rId2" cstate="print"/>
          <a:srcRect/>
          <a:stretch>
            <a:fillRect/>
          </a:stretch>
        </p:blipFill>
        <p:spPr bwMode="auto">
          <a:xfrm>
            <a:off x="-13856" y="0"/>
            <a:ext cx="9144002" cy="6858000"/>
          </a:xfrm>
          <a:prstGeom prst="rect">
            <a:avLst/>
          </a:prstGeom>
          <a:noFill/>
        </p:spPr>
      </p:pic>
    </p:spTree>
    <p:extLst>
      <p:ext uri="{BB962C8B-B14F-4D97-AF65-F5344CB8AC3E}">
        <p14:creationId xmlns:p14="http://schemas.microsoft.com/office/powerpoint/2010/main" val="310937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Ptr. Daniel White\Desktop\500px-Seven_Hills_of_Rome.svg.png"/>
          <p:cNvPicPr>
            <a:picLocks noChangeAspect="1" noChangeArrowheads="1"/>
          </p:cNvPicPr>
          <p:nvPr/>
        </p:nvPicPr>
        <p:blipFill>
          <a:blip r:embed="rId3" cstate="print"/>
          <a:srcRect/>
          <a:stretch>
            <a:fillRect/>
          </a:stretch>
        </p:blipFill>
        <p:spPr bwMode="auto">
          <a:xfrm>
            <a:off x="1" y="-44475"/>
            <a:ext cx="9426048" cy="6902475"/>
          </a:xfrm>
          <a:prstGeom prst="rect">
            <a:avLst/>
          </a:prstGeom>
          <a:noFill/>
        </p:spPr>
      </p:pic>
      <p:pic>
        <p:nvPicPr>
          <p:cNvPr id="24579" name="Picture 3" descr="C:\Users\Ptr. Daniel White\Pictures\Prophecy pictures\Revelation 1\revelation 2\01rome121.JPG"/>
          <p:cNvPicPr>
            <a:picLocks noChangeAspect="1" noChangeArrowheads="1"/>
          </p:cNvPicPr>
          <p:nvPr/>
        </p:nvPicPr>
        <p:blipFill>
          <a:blip r:embed="rId4" cstate="print"/>
          <a:srcRect/>
          <a:stretch>
            <a:fillRect/>
          </a:stretch>
        </p:blipFill>
        <p:spPr bwMode="auto">
          <a:xfrm>
            <a:off x="304800" y="152400"/>
            <a:ext cx="3785659" cy="30526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3"/>
          <p:cNvSpPr>
            <a:spLocks noGrp="1"/>
          </p:cNvSpPr>
          <p:nvPr>
            <p:ph type="title"/>
          </p:nvPr>
        </p:nvSpPr>
        <p:spPr>
          <a:xfrm>
            <a:off x="5029200" y="5486400"/>
            <a:ext cx="4419600" cy="1371600"/>
          </a:xfrm>
        </p:spPr>
        <p:txBody>
          <a:bodyPr/>
          <a:lstStyle/>
          <a:p>
            <a:r>
              <a:rPr lang="en-US" b="1" dirty="0" smtClean="0"/>
              <a:t>Revelation 17:9</a:t>
            </a:r>
            <a:endParaRPr lang="en-US" b="1" dirty="0"/>
          </a:p>
        </p:txBody>
      </p:sp>
    </p:spTree>
    <p:extLst>
      <p:ext uri="{BB962C8B-B14F-4D97-AF65-F5344CB8AC3E}">
        <p14:creationId xmlns:p14="http://schemas.microsoft.com/office/powerpoint/2010/main" val="3553047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Prophecy pictures\Revelation 1\revelation 2\Rome_airal_pictur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89567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Pictures\BACKGROUNDS\010_decen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152400" y="381000"/>
            <a:ext cx="8991600" cy="5745163"/>
          </a:xfrm>
        </p:spPr>
        <p:txBody>
          <a:bodyPr>
            <a:noAutofit/>
          </a:bodyPr>
          <a:lstStyle/>
          <a:p>
            <a:pPr>
              <a:buNone/>
            </a:pPr>
            <a:r>
              <a:rPr lang="en-US" sz="3600" i="1" dirty="0" smtClean="0">
                <a:effectLst>
                  <a:glow rad="101600">
                    <a:schemeClr val="bg1">
                      <a:alpha val="60000"/>
                    </a:schemeClr>
                  </a:glow>
                </a:effectLst>
              </a:rPr>
              <a:t>Revelation 17:10</a:t>
            </a:r>
          </a:p>
          <a:p>
            <a:r>
              <a:rPr lang="en-US" sz="3600" i="1" dirty="0" smtClean="0">
                <a:effectLst>
                  <a:glow rad="101600">
                    <a:schemeClr val="bg1">
                      <a:alpha val="60000"/>
                    </a:schemeClr>
                  </a:glow>
                </a:effectLst>
              </a:rPr>
              <a:t>“And there are seven kings (Roman Empire);</a:t>
            </a:r>
          </a:p>
          <a:p>
            <a:r>
              <a:rPr lang="en-US" sz="3600" i="1" dirty="0" smtClean="0">
                <a:effectLst>
                  <a:glow rad="101600">
                    <a:schemeClr val="bg1">
                      <a:alpha val="60000"/>
                    </a:schemeClr>
                  </a:glow>
                </a:effectLst>
              </a:rPr>
              <a:t>…five are fallen (Julius Caesar, Tiberius, Caligula, Claudius and Nero),</a:t>
            </a:r>
          </a:p>
          <a:p>
            <a:r>
              <a:rPr lang="en-US" sz="3600" i="1" dirty="0" smtClean="0">
                <a:effectLst>
                  <a:glow rad="101600">
                    <a:schemeClr val="bg1">
                      <a:alpha val="60000"/>
                    </a:schemeClr>
                  </a:glow>
                </a:effectLst>
              </a:rPr>
              <a:t>…and the other is (Domitian), </a:t>
            </a:r>
          </a:p>
          <a:p>
            <a:r>
              <a:rPr lang="en-US" sz="3600" i="1" dirty="0" smtClean="0">
                <a:effectLst>
                  <a:glow rad="101600">
                    <a:schemeClr val="bg1">
                      <a:alpha val="60000"/>
                    </a:schemeClr>
                  </a:glow>
                </a:effectLst>
              </a:rPr>
              <a:t>…and the other is yet to come (Anti-Christ – little horn of Dan. 7:7-8, 20-28),</a:t>
            </a:r>
          </a:p>
          <a:p>
            <a:r>
              <a:rPr lang="en-US" sz="3600" i="1" dirty="0" smtClean="0">
                <a:effectLst>
                  <a:glow rad="101600">
                    <a:schemeClr val="bg1">
                      <a:alpha val="60000"/>
                    </a:schemeClr>
                  </a:glow>
                </a:effectLst>
              </a:rPr>
              <a:t>…and when he cometh, he must continue a short space.” (3 ½ years – Dan. 7:23-26; Rev. 11:2, 12:6, 13:5-6)</a:t>
            </a:r>
          </a:p>
        </p:txBody>
      </p:sp>
    </p:spTree>
    <p:extLst>
      <p:ext uri="{BB962C8B-B14F-4D97-AF65-F5344CB8AC3E}">
        <p14:creationId xmlns:p14="http://schemas.microsoft.com/office/powerpoint/2010/main" val="280221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274638"/>
            <a:ext cx="4419600" cy="5440362"/>
          </a:xfrm>
        </p:spPr>
        <p:txBody>
          <a:bodyPr>
            <a:normAutofit/>
          </a:bodyPr>
          <a:lstStyle/>
          <a:p>
            <a:r>
              <a:rPr lang="en-US" sz="3600" i="1" dirty="0" smtClean="0"/>
              <a:t>“And I stood upon the sand of the sea, and saw a beast rise up out of the sea, having seven heads and ten horns, and upon his horns ten crowns, and upon his heads the name of blasphemy.”</a:t>
            </a:r>
            <a:endParaRPr lang="en-US" sz="3600" i="1" dirty="0"/>
          </a:p>
        </p:txBody>
      </p:sp>
      <p:pic>
        <p:nvPicPr>
          <p:cNvPr id="1026" name="Picture 2" descr="C:\Users\Dan White\Pictures\Bible pictures\Prophecy pictures\prophecy pictures\revelation\John's visions\CD089_a.jpg"/>
          <p:cNvPicPr>
            <a:picLocks noChangeAspect="1" noChangeArrowheads="1"/>
          </p:cNvPicPr>
          <p:nvPr/>
        </p:nvPicPr>
        <p:blipFill>
          <a:blip r:embed="rId2" cstate="print"/>
          <a:srcRect/>
          <a:stretch>
            <a:fillRect/>
          </a:stretch>
        </p:blipFill>
        <p:spPr bwMode="auto">
          <a:xfrm>
            <a:off x="0" y="304800"/>
            <a:ext cx="4596384" cy="6047874"/>
          </a:xfrm>
          <a:prstGeom prst="rect">
            <a:avLst/>
          </a:prstGeom>
          <a:noFill/>
        </p:spPr>
      </p:pic>
    </p:spTree>
    <p:extLst>
      <p:ext uri="{BB962C8B-B14F-4D97-AF65-F5344CB8AC3E}">
        <p14:creationId xmlns:p14="http://schemas.microsoft.com/office/powerpoint/2010/main" val="312355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Pictures\BACKGROUNDS\010_decent.jpg"/>
          <p:cNvPicPr>
            <a:picLocks noChangeAspect="1" noChangeArrowheads="1"/>
          </p:cNvPicPr>
          <p:nvPr/>
        </p:nvPicPr>
        <p:blipFill>
          <a:blip r:embed="rId3" cstate="print"/>
          <a:srcRect/>
          <a:stretch>
            <a:fillRect/>
          </a:stretch>
        </p:blipFill>
        <p:spPr bwMode="auto">
          <a:xfrm>
            <a:off x="-381000" y="0"/>
            <a:ext cx="9525000" cy="6858000"/>
          </a:xfrm>
          <a:prstGeom prst="rect">
            <a:avLst/>
          </a:prstGeom>
          <a:noFill/>
        </p:spPr>
      </p:pic>
      <p:sp>
        <p:nvSpPr>
          <p:cNvPr id="3" name="Content Placeholder 2"/>
          <p:cNvSpPr>
            <a:spLocks noGrp="1"/>
          </p:cNvSpPr>
          <p:nvPr>
            <p:ph idx="1"/>
          </p:nvPr>
        </p:nvSpPr>
        <p:spPr>
          <a:xfrm>
            <a:off x="152400" y="457200"/>
            <a:ext cx="8991600" cy="5668963"/>
          </a:xfrm>
        </p:spPr>
        <p:txBody>
          <a:bodyPr>
            <a:noAutofit/>
          </a:bodyPr>
          <a:lstStyle/>
          <a:p>
            <a:pPr>
              <a:buNone/>
            </a:pPr>
            <a:r>
              <a:rPr lang="en-US" sz="4000" i="1" dirty="0" smtClean="0">
                <a:ln>
                  <a:solidFill>
                    <a:schemeClr val="tx1"/>
                  </a:solidFill>
                </a:ln>
                <a:effectLst>
                  <a:glow rad="101600">
                    <a:schemeClr val="bg1">
                      <a:alpha val="60000"/>
                    </a:schemeClr>
                  </a:glow>
                </a:effectLst>
              </a:rPr>
              <a:t>Revelation 17:11</a:t>
            </a:r>
          </a:p>
          <a:p>
            <a:r>
              <a:rPr lang="en-US" sz="4000" i="1" dirty="0" smtClean="0">
                <a:ln>
                  <a:solidFill>
                    <a:schemeClr val="tx1"/>
                  </a:solidFill>
                </a:ln>
                <a:effectLst>
                  <a:glow rad="101600">
                    <a:schemeClr val="bg1">
                      <a:alpha val="60000"/>
                    </a:schemeClr>
                  </a:glow>
                </a:effectLst>
              </a:rPr>
              <a:t>“And the beast was (alive), and is not (dead),</a:t>
            </a:r>
          </a:p>
          <a:p>
            <a:r>
              <a:rPr lang="en-US" sz="4000" i="1" dirty="0" smtClean="0">
                <a:ln>
                  <a:solidFill>
                    <a:schemeClr val="tx1"/>
                  </a:solidFill>
                </a:ln>
                <a:effectLst>
                  <a:glow rad="101600">
                    <a:schemeClr val="bg1">
                      <a:alpha val="60000"/>
                    </a:schemeClr>
                  </a:glow>
                </a:effectLst>
              </a:rPr>
              <a:t>…even he is the eighth (a king that was, and is not, and yet is) – Rev. 17:8</a:t>
            </a:r>
          </a:p>
          <a:p>
            <a:r>
              <a:rPr lang="en-US" sz="4000" i="1" dirty="0" smtClean="0">
                <a:ln>
                  <a:solidFill>
                    <a:schemeClr val="tx1"/>
                  </a:solidFill>
                </a:ln>
                <a:effectLst>
                  <a:glow rad="101600">
                    <a:schemeClr val="bg1">
                      <a:alpha val="60000"/>
                    </a:schemeClr>
                  </a:glow>
                </a:effectLst>
              </a:rPr>
              <a:t>…and is of the seven (Kings of the Roman Empire)</a:t>
            </a:r>
          </a:p>
          <a:p>
            <a:r>
              <a:rPr lang="en-US" sz="4000" i="1" dirty="0" smtClean="0">
                <a:ln>
                  <a:solidFill>
                    <a:schemeClr val="tx1"/>
                  </a:solidFill>
                </a:ln>
                <a:effectLst>
                  <a:glow rad="101600">
                    <a:schemeClr val="bg1">
                      <a:alpha val="60000"/>
                    </a:schemeClr>
                  </a:glow>
                </a:effectLst>
              </a:rPr>
              <a:t>…and </a:t>
            </a:r>
            <a:r>
              <a:rPr lang="en-US" sz="4000" i="1" dirty="0" err="1" smtClean="0">
                <a:ln>
                  <a:solidFill>
                    <a:schemeClr val="tx1"/>
                  </a:solidFill>
                </a:ln>
                <a:effectLst>
                  <a:glow rad="101600">
                    <a:schemeClr val="bg1">
                      <a:alpha val="60000"/>
                    </a:schemeClr>
                  </a:glow>
                </a:effectLst>
              </a:rPr>
              <a:t>goeth</a:t>
            </a:r>
            <a:r>
              <a:rPr lang="en-US" sz="4000" i="1" dirty="0" smtClean="0">
                <a:ln>
                  <a:solidFill>
                    <a:schemeClr val="tx1"/>
                  </a:solidFill>
                </a:ln>
                <a:effectLst>
                  <a:glow rad="101600">
                    <a:schemeClr val="bg1">
                      <a:alpha val="60000"/>
                    </a:schemeClr>
                  </a:glow>
                </a:effectLst>
              </a:rPr>
              <a:t> into perdition.” (Lake of Fire – Rev. 19:20)</a:t>
            </a:r>
            <a:endParaRPr lang="en-US" sz="4000" i="1" dirty="0">
              <a:ln>
                <a:solidFill>
                  <a:schemeClr val="tx1"/>
                </a:solidFill>
              </a:ln>
              <a:effectLst>
                <a:glow rad="101600">
                  <a:schemeClr val="bg1">
                    <a:alpha val="60000"/>
                  </a:schemeClr>
                </a:glow>
              </a:effectLst>
            </a:endParaRPr>
          </a:p>
        </p:txBody>
      </p:sp>
    </p:spTree>
    <p:extLst>
      <p:ext uri="{BB962C8B-B14F-4D97-AF65-F5344CB8AC3E}">
        <p14:creationId xmlns:p14="http://schemas.microsoft.com/office/powerpoint/2010/main" val="127173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sluniverse.com/php/vb/attachments/commercial-announcements/14832d1287163840-introducing-lake-fire-now-open-lake-fire-copy.jpg"/>
          <p:cNvPicPr>
            <a:picLocks noChangeAspect="1" noChangeArrowheads="1"/>
          </p:cNvPicPr>
          <p:nvPr/>
        </p:nvPicPr>
        <p:blipFill>
          <a:blip r:embed="rId2" cstate="print"/>
          <a:srcRect/>
          <a:stretch>
            <a:fillRect/>
          </a:stretch>
        </p:blipFill>
        <p:spPr bwMode="auto">
          <a:xfrm>
            <a:off x="-228600" y="-193964"/>
            <a:ext cx="9677400" cy="7086600"/>
          </a:xfrm>
          <a:prstGeom prst="rect">
            <a:avLst/>
          </a:prstGeom>
          <a:ln>
            <a:noFill/>
          </a:ln>
          <a:effectLst>
            <a:softEdge rad="112500"/>
          </a:effectLst>
        </p:spPr>
      </p:pic>
      <p:pic>
        <p:nvPicPr>
          <p:cNvPr id="3075" name="Picture 3" descr="C:\Users\Dan White\Pictures\Bible pictures\Prophecy pictures\prophecy pictures\antichrist\Babylon upon the beast (2).jpg"/>
          <p:cNvPicPr>
            <a:picLocks noChangeAspect="1" noChangeArrowheads="1"/>
          </p:cNvPicPr>
          <p:nvPr/>
        </p:nvPicPr>
        <p:blipFill rotWithShape="1">
          <a:blip r:embed="rId3">
            <a:extLst>
              <a:ext uri="{28A0092B-C50C-407E-A947-70E740481C1C}">
                <a14:useLocalDpi xmlns:a14="http://schemas.microsoft.com/office/drawing/2010/main" val="0"/>
              </a:ext>
            </a:extLst>
          </a:blip>
          <a:srcRect l="19802" t="36025" r="31683" b="22034"/>
          <a:stretch/>
        </p:blipFill>
        <p:spPr bwMode="auto">
          <a:xfrm>
            <a:off x="551042" y="0"/>
            <a:ext cx="8118115" cy="61970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54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Pictures\BACKGROUNDS\010_decent.jpg"/>
          <p:cNvPicPr>
            <a:picLocks noChangeAspect="1" noChangeArrowheads="1"/>
          </p:cNvPicPr>
          <p:nvPr/>
        </p:nvPicPr>
        <p:blipFill>
          <a:blip r:embed="rId3" cstate="print"/>
          <a:srcRect/>
          <a:stretch>
            <a:fillRect/>
          </a:stretch>
        </p:blipFill>
        <p:spPr bwMode="auto">
          <a:xfrm>
            <a:off x="-533400" y="0"/>
            <a:ext cx="9677400" cy="6858000"/>
          </a:xfrm>
          <a:prstGeom prst="rect">
            <a:avLst/>
          </a:prstGeom>
          <a:noFill/>
        </p:spPr>
      </p:pic>
      <p:sp>
        <p:nvSpPr>
          <p:cNvPr id="3" name="Content Placeholder 2"/>
          <p:cNvSpPr>
            <a:spLocks noGrp="1"/>
          </p:cNvSpPr>
          <p:nvPr>
            <p:ph idx="1"/>
          </p:nvPr>
        </p:nvSpPr>
        <p:spPr>
          <a:xfrm>
            <a:off x="0" y="152400"/>
            <a:ext cx="9144000" cy="6553200"/>
          </a:xfrm>
        </p:spPr>
        <p:txBody>
          <a:bodyPr>
            <a:noAutofit/>
          </a:bodyPr>
          <a:lstStyle/>
          <a:p>
            <a:pPr>
              <a:buNone/>
            </a:pPr>
            <a:r>
              <a:rPr lang="en-US" sz="3600" i="1" dirty="0" smtClean="0">
                <a:ln>
                  <a:solidFill>
                    <a:schemeClr val="tx1"/>
                  </a:solidFill>
                </a:ln>
                <a:effectLst>
                  <a:glow rad="101600">
                    <a:schemeClr val="bg1">
                      <a:alpha val="60000"/>
                    </a:schemeClr>
                  </a:glow>
                </a:effectLst>
              </a:rPr>
              <a:t>Revelation 17:12</a:t>
            </a:r>
          </a:p>
          <a:p>
            <a:r>
              <a:rPr lang="en-US" sz="3600" i="1" dirty="0" smtClean="0">
                <a:ln>
                  <a:solidFill>
                    <a:schemeClr val="tx1"/>
                  </a:solidFill>
                </a:ln>
                <a:effectLst>
                  <a:glow rad="101600">
                    <a:schemeClr val="bg1">
                      <a:alpha val="60000"/>
                    </a:schemeClr>
                  </a:glow>
                </a:effectLst>
              </a:rPr>
              <a:t>“And the ten horns which thou </a:t>
            </a:r>
            <a:r>
              <a:rPr lang="en-US" sz="3600" i="1" dirty="0" err="1" smtClean="0">
                <a:ln>
                  <a:solidFill>
                    <a:schemeClr val="tx1"/>
                  </a:solidFill>
                </a:ln>
                <a:effectLst>
                  <a:glow rad="101600">
                    <a:schemeClr val="bg1">
                      <a:alpha val="60000"/>
                    </a:schemeClr>
                  </a:glow>
                </a:effectLst>
              </a:rPr>
              <a:t>sawest</a:t>
            </a:r>
            <a:r>
              <a:rPr lang="en-US" sz="3600" i="1" dirty="0" smtClean="0">
                <a:ln>
                  <a:solidFill>
                    <a:schemeClr val="tx1"/>
                  </a:solidFill>
                </a:ln>
                <a:effectLst>
                  <a:glow rad="101600">
                    <a:schemeClr val="bg1">
                      <a:alpha val="60000"/>
                    </a:schemeClr>
                  </a:glow>
                </a:effectLst>
              </a:rPr>
              <a:t> are the ten kings (ten toes of iron mixed with clay in Nebuchadnezzar’s vision) – Dan. 2:41-43 / the ten horned beast of Daniel’s vision –               Dan. 7:7-8</a:t>
            </a:r>
          </a:p>
          <a:p>
            <a:r>
              <a:rPr lang="en-US" sz="3600" i="1" dirty="0" smtClean="0">
                <a:ln>
                  <a:solidFill>
                    <a:schemeClr val="tx1"/>
                  </a:solidFill>
                </a:ln>
                <a:effectLst>
                  <a:glow rad="101600">
                    <a:schemeClr val="bg1">
                      <a:alpha val="60000"/>
                    </a:schemeClr>
                  </a:glow>
                </a:effectLst>
              </a:rPr>
              <a:t>…which have received no kingdom as yet (have not united in power);</a:t>
            </a:r>
          </a:p>
          <a:p>
            <a:r>
              <a:rPr lang="en-US" sz="3600" i="1" dirty="0" smtClean="0">
                <a:ln>
                  <a:solidFill>
                    <a:schemeClr val="tx1"/>
                  </a:solidFill>
                </a:ln>
                <a:effectLst>
                  <a:glow rad="101600">
                    <a:schemeClr val="bg1">
                      <a:alpha val="60000"/>
                    </a:schemeClr>
                  </a:glow>
                </a:effectLst>
              </a:rPr>
              <a:t>…but receive power (authority)</a:t>
            </a:r>
          </a:p>
          <a:p>
            <a:r>
              <a:rPr lang="en-US" sz="3600" i="1" dirty="0" smtClean="0">
                <a:ln>
                  <a:solidFill>
                    <a:schemeClr val="tx1"/>
                  </a:solidFill>
                </a:ln>
                <a:effectLst>
                  <a:glow rad="101600">
                    <a:schemeClr val="bg1">
                      <a:alpha val="60000"/>
                    </a:schemeClr>
                  </a:glow>
                </a:effectLst>
              </a:rPr>
              <a:t>…as kings, one hour (period of time –             Rev. 3:10),…with the beast…”</a:t>
            </a:r>
          </a:p>
        </p:txBody>
      </p:sp>
    </p:spTree>
    <p:extLst>
      <p:ext uri="{BB962C8B-B14F-4D97-AF65-F5344CB8AC3E}">
        <p14:creationId xmlns:p14="http://schemas.microsoft.com/office/powerpoint/2010/main" val="145665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Pictures\BACKGROUNDS\010_decent.jpg"/>
          <p:cNvPicPr>
            <a:picLocks noChangeAspect="1" noChangeArrowheads="1"/>
          </p:cNvPicPr>
          <p:nvPr/>
        </p:nvPicPr>
        <p:blipFill>
          <a:blip r:embed="rId3" cstate="print"/>
          <a:srcRect/>
          <a:stretch>
            <a:fillRect/>
          </a:stretch>
        </p:blipFill>
        <p:spPr bwMode="auto">
          <a:xfrm>
            <a:off x="-533399" y="0"/>
            <a:ext cx="9677399" cy="6858000"/>
          </a:xfrm>
          <a:prstGeom prst="rect">
            <a:avLst/>
          </a:prstGeom>
          <a:noFill/>
        </p:spPr>
      </p:pic>
      <p:sp>
        <p:nvSpPr>
          <p:cNvPr id="3" name="Content Placeholder 2"/>
          <p:cNvSpPr>
            <a:spLocks noGrp="1"/>
          </p:cNvSpPr>
          <p:nvPr>
            <p:ph idx="1"/>
          </p:nvPr>
        </p:nvSpPr>
        <p:spPr>
          <a:xfrm>
            <a:off x="457200" y="533400"/>
            <a:ext cx="8229600" cy="5592763"/>
          </a:xfrm>
        </p:spPr>
        <p:txBody>
          <a:bodyPr>
            <a:normAutofit/>
          </a:bodyPr>
          <a:lstStyle/>
          <a:p>
            <a:pPr>
              <a:buNone/>
            </a:pPr>
            <a:r>
              <a:rPr lang="en-US" sz="4000" i="1" dirty="0" smtClean="0">
                <a:effectLst>
                  <a:glow rad="101600">
                    <a:schemeClr val="bg1">
                      <a:alpha val="60000"/>
                    </a:schemeClr>
                  </a:glow>
                </a:effectLst>
              </a:rPr>
              <a:t>Revelation 17:13</a:t>
            </a:r>
          </a:p>
          <a:p>
            <a:r>
              <a:rPr lang="en-US" sz="4000" i="1" dirty="0" smtClean="0">
                <a:effectLst>
                  <a:glow rad="101600">
                    <a:schemeClr val="bg1">
                      <a:alpha val="60000"/>
                    </a:schemeClr>
                  </a:glow>
                </a:effectLst>
              </a:rPr>
              <a:t>“These have one mind (united),</a:t>
            </a:r>
          </a:p>
          <a:p>
            <a:r>
              <a:rPr lang="en-US" sz="4000" i="1" dirty="0" smtClean="0">
                <a:effectLst>
                  <a:glow rad="101600">
                    <a:schemeClr val="bg1">
                      <a:alpha val="60000"/>
                    </a:schemeClr>
                  </a:glow>
                </a:effectLst>
              </a:rPr>
              <a:t>…and shall give their power (authority) </a:t>
            </a:r>
          </a:p>
          <a:p>
            <a:r>
              <a:rPr lang="en-US" sz="4000" i="1" dirty="0" smtClean="0">
                <a:effectLst>
                  <a:glow rad="101600">
                    <a:schemeClr val="bg1">
                      <a:alpha val="60000"/>
                    </a:schemeClr>
                  </a:glow>
                </a:effectLst>
              </a:rPr>
              <a:t>…and strength unto the beast (Anti-Christ).”</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360573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amond(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amond(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Nation bow before beast.jpg"/>
          <p:cNvPicPr>
            <a:picLocks noChangeAspect="1" noChangeArrowheads="1"/>
          </p:cNvPicPr>
          <p:nvPr/>
        </p:nvPicPr>
        <p:blipFill>
          <a:blip r:embed="rId2" cstate="print"/>
          <a:srcRect/>
          <a:stretch>
            <a:fillRect/>
          </a:stretch>
        </p:blipFill>
        <p:spPr bwMode="auto">
          <a:xfrm>
            <a:off x="838200" y="-865908"/>
            <a:ext cx="7391400" cy="7391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15950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Pictures\BACKGROUNDS\010_decen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457200" y="381000"/>
            <a:ext cx="8229600" cy="5745163"/>
          </a:xfrm>
        </p:spPr>
        <p:txBody>
          <a:bodyPr>
            <a:noAutofit/>
          </a:bodyPr>
          <a:lstStyle/>
          <a:p>
            <a:pPr>
              <a:buNone/>
            </a:pPr>
            <a:r>
              <a:rPr lang="en-US" sz="4000" i="1" dirty="0" smtClean="0">
                <a:effectLst>
                  <a:glow rad="101600">
                    <a:schemeClr val="bg1">
                      <a:alpha val="60000"/>
                    </a:schemeClr>
                  </a:glow>
                </a:effectLst>
              </a:rPr>
              <a:t>Revelation 17:14</a:t>
            </a:r>
          </a:p>
          <a:p>
            <a:r>
              <a:rPr lang="en-US" sz="4000" i="1" dirty="0" smtClean="0">
                <a:effectLst>
                  <a:glow rad="101600">
                    <a:schemeClr val="bg1">
                      <a:alpha val="60000"/>
                    </a:schemeClr>
                  </a:glow>
                </a:effectLst>
              </a:rPr>
              <a:t>“These shall make war with the Lamb (Jesus Christ – Ps. 2),</a:t>
            </a:r>
          </a:p>
          <a:p>
            <a:r>
              <a:rPr lang="en-US" sz="4000" i="1" dirty="0" smtClean="0">
                <a:effectLst>
                  <a:glow rad="101600">
                    <a:schemeClr val="bg1">
                      <a:alpha val="60000"/>
                    </a:schemeClr>
                  </a:glow>
                </a:effectLst>
              </a:rPr>
              <a:t>…and the Lamb shall overcome them: for He is the Lord of lords and the King of kings,</a:t>
            </a:r>
          </a:p>
          <a:p>
            <a:r>
              <a:rPr lang="en-US" sz="4000" i="1" dirty="0" smtClean="0">
                <a:effectLst>
                  <a:glow rad="101600">
                    <a:schemeClr val="bg1">
                      <a:alpha val="60000"/>
                    </a:schemeClr>
                  </a:glow>
                </a:effectLst>
              </a:rPr>
              <a:t>…and they that are with him are called, and chosen, and faithful .” (church – Rev. 19:11-20)</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274024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n White\Pictures\Bible pictures\Prophecy pictures\prophecy pictures\rapture and second coming\14~ (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r="-2272" b="21616"/>
          <a:stretch/>
        </p:blipFill>
        <p:spPr bwMode="auto">
          <a:xfrm>
            <a:off x="13855" y="-609600"/>
            <a:ext cx="9308968" cy="764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46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Ptr. Daniel White\Pictures\Prophecy pictures\Internet Pictures\guillotine[1].jpg"/>
          <p:cNvPicPr>
            <a:picLocks noChangeAspect="1" noChangeArrowheads="1"/>
          </p:cNvPicPr>
          <p:nvPr/>
        </p:nvPicPr>
        <p:blipFill>
          <a:blip r:embed="rId3" cstate="print"/>
          <a:srcRect/>
          <a:stretch>
            <a:fillRect/>
          </a:stretch>
        </p:blipFill>
        <p:spPr bwMode="auto">
          <a:xfrm>
            <a:off x="-152400" y="-304800"/>
            <a:ext cx="9448800" cy="7620000"/>
          </a:xfrm>
          <a:prstGeom prst="rect">
            <a:avLst/>
          </a:prstGeom>
          <a:noFill/>
        </p:spPr>
      </p:pic>
      <p:sp>
        <p:nvSpPr>
          <p:cNvPr id="13" name="Subtitle 12"/>
          <p:cNvSpPr>
            <a:spLocks noGrp="1"/>
          </p:cNvSpPr>
          <p:nvPr>
            <p:ph type="subTitle" idx="1"/>
          </p:nvPr>
        </p:nvSpPr>
        <p:spPr>
          <a:xfrm>
            <a:off x="304800" y="457200"/>
            <a:ext cx="7924800" cy="6934200"/>
          </a:xfrm>
        </p:spPr>
        <p:txBody>
          <a:bodyPr>
            <a:normAutofit/>
          </a:bodyPr>
          <a:lstStyle/>
          <a:p>
            <a:r>
              <a:rPr lang="en-US" sz="4000" b="1" i="1" dirty="0" smtClean="0">
                <a:solidFill>
                  <a:schemeClr val="bg1"/>
                </a:solidFill>
                <a:effectLst>
                  <a:glow rad="101600">
                    <a:schemeClr val="tx1">
                      <a:alpha val="60000"/>
                    </a:schemeClr>
                  </a:glow>
                </a:effectLst>
              </a:rPr>
              <a:t>“And I saw the souls of them that were beheaded for the witness of Jesus, and for the Word of God, and which had not worshiped the beast, neither his image, neither had received his mark upon their foreheads, or in their hands; and they lived and reigned with Christ a thousand years.” </a:t>
            </a:r>
          </a:p>
          <a:p>
            <a:r>
              <a:rPr lang="en-US" sz="4000" b="1" i="1" dirty="0" smtClean="0">
                <a:solidFill>
                  <a:schemeClr val="bg1"/>
                </a:solidFill>
                <a:effectLst>
                  <a:glow rad="101600">
                    <a:schemeClr val="tx1">
                      <a:alpha val="60000"/>
                    </a:schemeClr>
                  </a:glow>
                </a:effectLst>
              </a:rPr>
              <a:t>(Revelation 20:4)</a:t>
            </a:r>
          </a:p>
        </p:txBody>
      </p:sp>
    </p:spTree>
    <p:extLst>
      <p:ext uri="{BB962C8B-B14F-4D97-AF65-F5344CB8AC3E}">
        <p14:creationId xmlns:p14="http://schemas.microsoft.com/office/powerpoint/2010/main" val="415922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rapturewatcher.files.wordpress.com/2013/04/glorious-rapture-day2.jpg?w=610&amp;h=433"/>
          <p:cNvPicPr>
            <a:picLocks noChangeAspect="1" noChangeArrowheads="1"/>
          </p:cNvPicPr>
          <p:nvPr/>
        </p:nvPicPr>
        <p:blipFill>
          <a:blip r:embed="rId3" cstate="print">
            <a:lum bright="-20000" contrast="30000"/>
          </a:blip>
          <a:srcRect/>
          <a:stretch>
            <a:fillRect/>
          </a:stretch>
        </p:blipFill>
        <p:spPr bwMode="auto">
          <a:xfrm>
            <a:off x="-381000" y="0"/>
            <a:ext cx="9639124" cy="6858000"/>
          </a:xfrm>
          <a:prstGeom prst="rect">
            <a:avLst/>
          </a:prstGeom>
          <a:noFill/>
        </p:spPr>
      </p:pic>
      <p:sp>
        <p:nvSpPr>
          <p:cNvPr id="3" name="Content Placeholder 2"/>
          <p:cNvSpPr>
            <a:spLocks noGrp="1"/>
          </p:cNvSpPr>
          <p:nvPr>
            <p:ph idx="1"/>
          </p:nvPr>
        </p:nvSpPr>
        <p:spPr>
          <a:xfrm>
            <a:off x="0" y="0"/>
            <a:ext cx="9144000" cy="6858000"/>
          </a:xfrm>
        </p:spPr>
        <p:txBody>
          <a:bodyPr>
            <a:normAutofit/>
          </a:bodyPr>
          <a:lstStyle/>
          <a:p>
            <a:pPr algn="ctr">
              <a:buNone/>
            </a:pPr>
            <a:r>
              <a:rPr lang="en-US" sz="3600" b="1" i="1" dirty="0" smtClean="0">
                <a:solidFill>
                  <a:schemeClr val="bg1"/>
                </a:solidFill>
                <a:effectLst>
                  <a:glow rad="101600">
                    <a:schemeClr val="tx1">
                      <a:alpha val="60000"/>
                    </a:schemeClr>
                  </a:glow>
                </a:effectLst>
              </a:rPr>
              <a:t>   “And God shall wipe away all tears from their eyes; and there shall be no more death, neither sorrow, nor crying, neither shall there be any more pain: for the former things are passed away.” (Revelation 21:4) </a:t>
            </a:r>
            <a:endParaRPr lang="en-US" sz="36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45367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172200"/>
          </a:xfrm>
        </p:spPr>
        <p:txBody>
          <a:bodyPr>
            <a:normAutofit fontScale="90000"/>
          </a:bodyPr>
          <a:lstStyle/>
          <a:p>
            <a:r>
              <a:rPr lang="en-US" i="1" dirty="0" smtClean="0"/>
              <a:t/>
            </a:r>
            <a:br>
              <a:rPr lang="en-US" i="1" dirty="0" smtClean="0"/>
            </a:br>
            <a:r>
              <a:rPr lang="en-US" i="1" dirty="0" smtClean="0"/>
              <a:t> “And the beast was taken, and with him the false prophet that wrought miracles before him, with which he deceived them that had received the mark of the beast, and them that worshipped his image. These both were cast alive into a lake of fire burning with brimstone</a:t>
            </a:r>
            <a:r>
              <a:rPr lang="en-US" i="1" dirty="0"/>
              <a:t>.” </a:t>
            </a:r>
            <a:r>
              <a:rPr lang="en-US" i="1" dirty="0" smtClean="0"/>
              <a:t/>
            </a:r>
            <a:br>
              <a:rPr lang="en-US" i="1" dirty="0" smtClean="0"/>
            </a:br>
            <a:r>
              <a:rPr lang="en-US" i="1" dirty="0" smtClean="0"/>
              <a:t>(Rev</a:t>
            </a:r>
            <a:r>
              <a:rPr lang="en-US" i="1" dirty="0"/>
              <a:t>. </a:t>
            </a:r>
            <a:r>
              <a:rPr lang="en-US" i="1" dirty="0" smtClean="0"/>
              <a:t>19:20)</a:t>
            </a:r>
            <a:endParaRPr lang="en-US" i="1" dirty="0"/>
          </a:p>
        </p:txBody>
      </p:sp>
    </p:spTree>
    <p:extLst>
      <p:ext uri="{BB962C8B-B14F-4D97-AF65-F5344CB8AC3E}">
        <p14:creationId xmlns:p14="http://schemas.microsoft.com/office/powerpoint/2010/main" val="386559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backgrounds\Ocean, lakes, rivers\waves.thumbnail_0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C:\Users\Ptr. Daniel White\Desktop\Dragon with seven heads.jpg"/>
          <p:cNvPicPr>
            <a:picLocks noChangeAspect="1" noChangeArrowheads="1"/>
          </p:cNvPicPr>
          <p:nvPr/>
        </p:nvPicPr>
        <p:blipFill>
          <a:blip r:embed="rId3" cstate="print"/>
          <a:srcRect/>
          <a:stretch>
            <a:fillRect/>
          </a:stretch>
        </p:blipFill>
        <p:spPr bwMode="auto">
          <a:xfrm>
            <a:off x="-20782" y="0"/>
            <a:ext cx="9144000" cy="7454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525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500" fill="hold"/>
                                        <p:tgtEl>
                                          <p:spTgt spid="2"/>
                                        </p:tgtEl>
                                        <p:attrNameLst>
                                          <p:attrName>ppt_w</p:attrName>
                                        </p:attrNameLst>
                                      </p:cBhvr>
                                      <p:tavLst>
                                        <p:tav tm="0">
                                          <p:val>
                                            <p:fltVal val="0"/>
                                          </p:val>
                                        </p:tav>
                                        <p:tav tm="100000">
                                          <p:val>
                                            <p:strVal val="#ppt_w"/>
                                          </p:val>
                                        </p:tav>
                                      </p:tavLst>
                                    </p:anim>
                                    <p:anim calcmode="lin" valueType="num">
                                      <p:cBhvr>
                                        <p:cTn id="8" dur="3500" fill="hold"/>
                                        <p:tgtEl>
                                          <p:spTgt spid="2"/>
                                        </p:tgtEl>
                                        <p:attrNameLst>
                                          <p:attrName>ppt_h</p:attrName>
                                        </p:attrNameLst>
                                      </p:cBhvr>
                                      <p:tavLst>
                                        <p:tav tm="0">
                                          <p:val>
                                            <p:fltVal val="0"/>
                                          </p:val>
                                        </p:tav>
                                        <p:tav tm="100000">
                                          <p:val>
                                            <p:strVal val="#ppt_h"/>
                                          </p:val>
                                        </p:tav>
                                      </p:tavLst>
                                    </p:anim>
                                    <p:animEffect transition="in" filter="fade">
                                      <p:cBhvr>
                                        <p:cTn id="9" dur="3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eborg2.com/Revelation/Rev14/Lake%20of%20Fire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61" y="949036"/>
            <a:ext cx="9083230" cy="598134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Dan White\Pictures\Bible pictures\Prophecy pictures\prophecy pictures\antichrist\image2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690" t="21515" r="3267" b="18181"/>
          <a:stretch/>
        </p:blipFill>
        <p:spPr bwMode="auto">
          <a:xfrm>
            <a:off x="3586717" y="863997"/>
            <a:ext cx="5529574" cy="47382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7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sz="4800" i="1" dirty="0" smtClean="0"/>
              <a:t>“</a:t>
            </a:r>
            <a:r>
              <a:rPr lang="en-US" sz="4800" i="1" dirty="0"/>
              <a:t>And the smoke of their torment </a:t>
            </a:r>
            <a:r>
              <a:rPr lang="en-US" sz="4800" i="1" dirty="0" err="1"/>
              <a:t>ascendeth</a:t>
            </a:r>
            <a:r>
              <a:rPr lang="en-US" sz="4800" i="1" dirty="0"/>
              <a:t> up for ever and ever: and they have no rest day nor night, who worship the beast and his image, and whosoever </a:t>
            </a:r>
            <a:r>
              <a:rPr lang="en-US" sz="4800" i="1" dirty="0" err="1"/>
              <a:t>receiveth</a:t>
            </a:r>
            <a:r>
              <a:rPr lang="en-US" sz="4800" i="1" dirty="0"/>
              <a:t> the mark of his name</a:t>
            </a:r>
            <a:r>
              <a:rPr lang="en-US" sz="4800" i="1" dirty="0" smtClean="0"/>
              <a:t>.”</a:t>
            </a:r>
            <a:r>
              <a:rPr lang="en-US" sz="4800" i="1" dirty="0"/>
              <a:t> </a:t>
            </a:r>
            <a:r>
              <a:rPr lang="en-US" sz="4800" i="1" dirty="0" smtClean="0"/>
              <a:t>(Rev</a:t>
            </a:r>
            <a:r>
              <a:rPr lang="en-US" sz="4800" i="1" dirty="0"/>
              <a:t>. </a:t>
            </a:r>
            <a:r>
              <a:rPr lang="en-US" sz="4800" i="1" dirty="0" smtClean="0"/>
              <a:t>14:11) </a:t>
            </a:r>
            <a:endParaRPr lang="en-US" sz="4800" dirty="0"/>
          </a:p>
        </p:txBody>
      </p:sp>
    </p:spTree>
    <p:extLst>
      <p:ext uri="{BB962C8B-B14F-4D97-AF65-F5344CB8AC3E}">
        <p14:creationId xmlns:p14="http://schemas.microsoft.com/office/powerpoint/2010/main" val="216577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eborg2.com/Revelation/Rev14/Lake%20of%20Fire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9" y="914400"/>
            <a:ext cx="9083230" cy="59813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jesus-is-savior.com/Hells_Truth/hell_forever_and_e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338" y="1600200"/>
            <a:ext cx="4847487" cy="3638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58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not take the Mark!</a:t>
            </a:r>
            <a:endParaRPr lang="en-US" dirty="0"/>
          </a:p>
        </p:txBody>
      </p:sp>
      <p:pic>
        <p:nvPicPr>
          <p:cNvPr id="3074" name="Picture 2" descr="C:\Users\Dan White\Pictures\Bible pictures\Prophecy pictures\prophecy pictures\barcode and 666\666_mark_of_the_beast (2).jpg"/>
          <p:cNvPicPr>
            <a:picLocks noChangeAspect="1" noChangeArrowheads="1"/>
          </p:cNvPicPr>
          <p:nvPr/>
        </p:nvPicPr>
        <p:blipFill>
          <a:blip r:embed="rId2" cstate="print"/>
          <a:srcRect/>
          <a:stretch>
            <a:fillRect/>
          </a:stretch>
        </p:blipFill>
        <p:spPr bwMode="auto">
          <a:xfrm>
            <a:off x="990600" y="1447800"/>
            <a:ext cx="6908800" cy="5181600"/>
          </a:xfrm>
          <a:prstGeom prst="rect">
            <a:avLst/>
          </a:prstGeom>
          <a:noFill/>
        </p:spPr>
      </p:pic>
    </p:spTree>
    <p:extLst>
      <p:ext uri="{BB962C8B-B14F-4D97-AF65-F5344CB8AC3E}">
        <p14:creationId xmlns:p14="http://schemas.microsoft.com/office/powerpoint/2010/main" val="117802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qcostarica.com/wp-content/uploads/2014/11/visa-ch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0507">
            <a:off x="5112733" y="358883"/>
            <a:ext cx="3867150" cy="24437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ausethemoment.com/wp-content/uploads/2013/01/RFID-Passport.jpg"/>
          <p:cNvPicPr>
            <a:picLocks noChangeAspect="1" noChangeArrowheads="1"/>
          </p:cNvPicPr>
          <p:nvPr/>
        </p:nvPicPr>
        <p:blipFill rotWithShape="1">
          <a:blip r:embed="rId3">
            <a:extLst>
              <a:ext uri="{28A0092B-C50C-407E-A947-70E740481C1C}">
                <a14:useLocalDpi xmlns:a14="http://schemas.microsoft.com/office/drawing/2010/main" val="0"/>
              </a:ext>
            </a:extLst>
          </a:blip>
          <a:srcRect l="21329" r="26155"/>
          <a:stretch/>
        </p:blipFill>
        <p:spPr bwMode="auto">
          <a:xfrm rot="21124581">
            <a:off x="304800" y="241535"/>
            <a:ext cx="3751604"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realassetmgt.com/images/cutouts/RFID-Ta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2819400"/>
            <a:ext cx="2200275" cy="21584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4" name="Picture 10" descr="http://www.homelandsecuritynewswire.com/sites/default/files/imagecache/standard/reali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34947">
            <a:off x="457200" y="4300982"/>
            <a:ext cx="3276600" cy="21188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engadget.com/media/2006/02/rfid_chi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29534">
            <a:off x="5944048" y="4362774"/>
            <a:ext cx="30480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55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1.bp.blogspot.com/_wqOT8is4ZS8/TP48u0fcdFI/AAAAAAAABPs/LBmvmqxwa64/s1600/Dream%2Bof%2BNebuchadnezzar.jpg"/>
          <p:cNvPicPr>
            <a:picLocks noChangeAspect="1" noChangeArrowheads="1"/>
          </p:cNvPicPr>
          <p:nvPr/>
        </p:nvPicPr>
        <p:blipFill>
          <a:blip r:embed="rId2" cstate="print"/>
          <a:srcRect/>
          <a:stretch>
            <a:fillRect/>
          </a:stretch>
        </p:blipFill>
        <p:spPr bwMode="auto">
          <a:xfrm>
            <a:off x="2057400" y="-76200"/>
            <a:ext cx="4867892" cy="6858000"/>
          </a:xfrm>
          <a:prstGeom prst="rect">
            <a:avLst/>
          </a:prstGeom>
          <a:ln>
            <a:noFill/>
          </a:ln>
          <a:effectLst>
            <a:softEdge rad="112500"/>
          </a:effectLst>
        </p:spPr>
      </p:pic>
    </p:spTree>
    <p:extLst>
      <p:ext uri="{BB962C8B-B14F-4D97-AF65-F5344CB8AC3E}">
        <p14:creationId xmlns:p14="http://schemas.microsoft.com/office/powerpoint/2010/main" val="76368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6858000"/>
          </a:xfrm>
        </p:spPr>
        <p:txBody>
          <a:bodyPr>
            <a:normAutofit/>
          </a:bodyPr>
          <a:lstStyle/>
          <a:p>
            <a:r>
              <a:rPr lang="en-US" sz="3600" i="1" dirty="0"/>
              <a:t>(Daniel 2:34-35) </a:t>
            </a:r>
            <a:r>
              <a:rPr lang="en-US" sz="3600" i="1" dirty="0" smtClean="0"/>
              <a:t>“Thou </a:t>
            </a:r>
            <a:r>
              <a:rPr lang="en-US" sz="3600" i="1" dirty="0" err="1"/>
              <a:t>sawest</a:t>
            </a:r>
            <a:r>
              <a:rPr lang="en-US" sz="3600" i="1" dirty="0"/>
              <a:t> till that a stone was cut out without hands, which smote the image upon his feet that were of iron and clay, and brake them to pieces. </a:t>
            </a:r>
            <a:r>
              <a:rPr lang="en-US" sz="3600" i="1" dirty="0" smtClean="0"/>
              <a:t>Then </a:t>
            </a:r>
            <a:r>
              <a:rPr lang="en-US" sz="3600" i="1" dirty="0"/>
              <a:t>was the iron, the clay, the brass, the silver, and the gold, broken to pieces together, and became like the chaff of the summer </a:t>
            </a:r>
            <a:r>
              <a:rPr lang="en-US" sz="3600" i="1" dirty="0" err="1"/>
              <a:t>threshingfloors</a:t>
            </a:r>
            <a:r>
              <a:rPr lang="en-US" sz="3600" i="1" dirty="0"/>
              <a:t>; and the wind carried them away, that no place was found for them: and the stone that smote the image became a great mountain, and filled the whole earth</a:t>
            </a:r>
            <a:r>
              <a:rPr lang="en-US" sz="3600" i="1" dirty="0" smtClean="0"/>
              <a:t>.”</a:t>
            </a:r>
            <a:endParaRPr lang="en-US" sz="3600" i="1" dirty="0"/>
          </a:p>
        </p:txBody>
      </p:sp>
    </p:spTree>
    <p:extLst>
      <p:ext uri="{BB962C8B-B14F-4D97-AF65-F5344CB8AC3E}">
        <p14:creationId xmlns:p14="http://schemas.microsoft.com/office/powerpoint/2010/main" val="28693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theaeoneye.files.wordpress.com/2013/10/statue-of-nebuchadnezzar-daniel-chapter-2-iron-and-clay-hyrbid-nephilim-kingdom-853x1024.jpg"/>
          <p:cNvPicPr>
            <a:picLocks noChangeAspect="1" noChangeArrowheads="1"/>
          </p:cNvPicPr>
          <p:nvPr/>
        </p:nvPicPr>
        <p:blipFill>
          <a:blip r:embed="rId2" cstate="print"/>
          <a:srcRect/>
          <a:stretch>
            <a:fillRect/>
          </a:stretch>
        </p:blipFill>
        <p:spPr bwMode="auto">
          <a:xfrm>
            <a:off x="1752600" y="0"/>
            <a:ext cx="5713147" cy="6858000"/>
          </a:xfrm>
          <a:prstGeom prst="rect">
            <a:avLst/>
          </a:prstGeom>
          <a:noFill/>
        </p:spPr>
      </p:pic>
    </p:spTree>
    <p:extLst>
      <p:ext uri="{BB962C8B-B14F-4D97-AF65-F5344CB8AC3E}">
        <p14:creationId xmlns:p14="http://schemas.microsoft.com/office/powerpoint/2010/main" val="36341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www.ucg.org/files/booklets/nebuchadnezzar-kingdom-of-god-established.jpg"/>
          <p:cNvPicPr>
            <a:picLocks noChangeAspect="1" noChangeArrowheads="1"/>
          </p:cNvPicPr>
          <p:nvPr/>
        </p:nvPicPr>
        <p:blipFill rotWithShape="1">
          <a:blip r:embed="rId2" cstate="print"/>
          <a:srcRect l="45047"/>
          <a:stretch/>
        </p:blipFill>
        <p:spPr bwMode="auto">
          <a:xfrm>
            <a:off x="4113375" y="0"/>
            <a:ext cx="5024928" cy="7184572"/>
          </a:xfrm>
          <a:prstGeom prst="rect">
            <a:avLst/>
          </a:prstGeom>
          <a:ln>
            <a:noFill/>
          </a:ln>
          <a:effectLst>
            <a:softEdge rad="112500"/>
          </a:effectLst>
        </p:spPr>
      </p:pic>
      <p:sp>
        <p:nvSpPr>
          <p:cNvPr id="2" name="Rectangle 1"/>
          <p:cNvSpPr/>
          <p:nvPr/>
        </p:nvSpPr>
        <p:spPr>
          <a:xfrm>
            <a:off x="150975" y="762000"/>
            <a:ext cx="3962400" cy="5016758"/>
          </a:xfrm>
          <a:prstGeom prst="rect">
            <a:avLst/>
          </a:prstGeom>
        </p:spPr>
        <p:txBody>
          <a:bodyPr wrap="square">
            <a:spAutoFit/>
          </a:bodyPr>
          <a:lstStyle/>
          <a:p>
            <a:pPr algn="ctr"/>
            <a:r>
              <a:rPr lang="en-US" sz="4000" i="1" dirty="0" smtClean="0"/>
              <a:t>“The </a:t>
            </a:r>
            <a:r>
              <a:rPr lang="en-US" sz="4000" i="1" dirty="0"/>
              <a:t>kingdoms of this world are become the kingdoms of our Lord, and of his Christ; and he shall reign for ever and ever</a:t>
            </a:r>
            <a:r>
              <a:rPr lang="en-US" sz="4000" i="1" dirty="0" smtClean="0"/>
              <a:t>.”</a:t>
            </a:r>
            <a:endParaRPr lang="en-US" sz="4000" i="1" dirty="0"/>
          </a:p>
        </p:txBody>
      </p:sp>
    </p:spTree>
    <p:extLst>
      <p:ext uri="{BB962C8B-B14F-4D97-AF65-F5344CB8AC3E}">
        <p14:creationId xmlns:p14="http://schemas.microsoft.com/office/powerpoint/2010/main" val="414045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78162"/>
          </a:xfrm>
        </p:spPr>
        <p:txBody>
          <a:bodyPr/>
          <a:lstStyle/>
          <a:p>
            <a:r>
              <a:rPr lang="en-US" i="1" dirty="0" smtClean="0"/>
              <a:t>“Upon </a:t>
            </a:r>
            <a:r>
              <a:rPr lang="en-US" i="1" dirty="0"/>
              <a:t>this rock I will build my church; and the gates of hell shall not prevail against it</a:t>
            </a:r>
            <a:r>
              <a:rPr lang="en-US" i="1" dirty="0" smtClean="0"/>
              <a:t>.”</a:t>
            </a:r>
            <a:br>
              <a:rPr lang="en-US" i="1" dirty="0" smtClean="0"/>
            </a:br>
            <a:r>
              <a:rPr lang="en-US" i="1" dirty="0" smtClean="0"/>
              <a:t> (Matt. 16:18) </a:t>
            </a:r>
            <a:endParaRPr lang="en-US" i="1" dirty="0"/>
          </a:p>
        </p:txBody>
      </p:sp>
      <p:pic>
        <p:nvPicPr>
          <p:cNvPr id="3" name="Picture 2" descr="http://www.ucg.org/files/booklets/nebuchadnezzar-kingdom-of-god-established.jpg"/>
          <p:cNvPicPr>
            <a:picLocks noChangeAspect="1" noChangeArrowheads="1"/>
          </p:cNvPicPr>
          <p:nvPr/>
        </p:nvPicPr>
        <p:blipFill rotWithShape="1">
          <a:blip r:embed="rId2" cstate="print"/>
          <a:srcRect l="45047" t="60358" r="14029"/>
          <a:stretch/>
        </p:blipFill>
        <p:spPr bwMode="auto">
          <a:xfrm>
            <a:off x="4724400" y="3581400"/>
            <a:ext cx="3742152" cy="2848099"/>
          </a:xfrm>
          <a:prstGeom prst="rect">
            <a:avLst/>
          </a:prstGeom>
          <a:ln>
            <a:noFill/>
          </a:ln>
          <a:effectLst>
            <a:softEdge rad="112500"/>
          </a:effectLst>
        </p:spPr>
      </p:pic>
    </p:spTree>
    <p:extLst>
      <p:ext uri="{BB962C8B-B14F-4D97-AF65-F5344CB8AC3E}">
        <p14:creationId xmlns:p14="http://schemas.microsoft.com/office/powerpoint/2010/main" val="273468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685800"/>
            <a:ext cx="4495800" cy="4876800"/>
          </a:xfrm>
        </p:spPr>
        <p:txBody>
          <a:bodyPr>
            <a:noAutofit/>
          </a:bodyPr>
          <a:lstStyle/>
          <a:p>
            <a:r>
              <a:rPr lang="en-US" sz="3600" i="1" dirty="0" smtClean="0"/>
              <a:t>“And the beast which I saw was like unto a leopard, and his feet were as the feet of a bear, and his mouth as the mouth of a lion: and the dragon gave him his power, and his seat, and great authority.”</a:t>
            </a:r>
            <a:endParaRPr lang="en-US" sz="3600" i="1" dirty="0"/>
          </a:p>
        </p:txBody>
      </p:sp>
      <p:pic>
        <p:nvPicPr>
          <p:cNvPr id="3" name="Picture 2" descr="C:\Users\Dan White\Pictures\Bible pictures\Prophecy pictures\prophecy pictures\revelation\John's visions\CD089_a.jpg"/>
          <p:cNvPicPr>
            <a:picLocks noChangeAspect="1" noChangeArrowheads="1"/>
          </p:cNvPicPr>
          <p:nvPr/>
        </p:nvPicPr>
        <p:blipFill>
          <a:blip r:embed="rId2" cstate="print"/>
          <a:srcRect/>
          <a:stretch>
            <a:fillRect/>
          </a:stretch>
        </p:blipFill>
        <p:spPr bwMode="auto">
          <a:xfrm>
            <a:off x="0" y="304800"/>
            <a:ext cx="4596384" cy="6047874"/>
          </a:xfrm>
          <a:prstGeom prst="rect">
            <a:avLst/>
          </a:prstGeom>
          <a:noFill/>
        </p:spPr>
      </p:pic>
    </p:spTree>
    <p:extLst>
      <p:ext uri="{BB962C8B-B14F-4D97-AF65-F5344CB8AC3E}">
        <p14:creationId xmlns:p14="http://schemas.microsoft.com/office/powerpoint/2010/main" val="158674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http://www.nowtheendbegins.com/images/theRapture/jesus-returns-with-the-church-saints-at-end-of-the-tribulation.jpg"/>
          <p:cNvPicPr>
            <a:picLocks noChangeAspect="1" noChangeArrowheads="1"/>
          </p:cNvPicPr>
          <p:nvPr/>
        </p:nvPicPr>
        <p:blipFill>
          <a:blip r:embed="rId2" cstate="print"/>
          <a:srcRect/>
          <a:stretch>
            <a:fillRect/>
          </a:stretch>
        </p:blipFill>
        <p:spPr bwMode="auto">
          <a:xfrm>
            <a:off x="-16653" y="0"/>
            <a:ext cx="9160653" cy="6096000"/>
          </a:xfrm>
          <a:prstGeom prst="rect">
            <a:avLst/>
          </a:prstGeom>
          <a:ln>
            <a:noFill/>
          </a:ln>
          <a:effectLst>
            <a:softEdge rad="112500"/>
          </a:effectLst>
        </p:spPr>
      </p:pic>
      <p:pic>
        <p:nvPicPr>
          <p:cNvPr id="1026" name="Picture 2" descr="http://2.bp.blogspot.com/-sBpLrAbYrTs/T_OY0BFm1RI/AAAAAAAAAXU/_FvsfmPh3qY/s1600/JCKOKLOL-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267200"/>
            <a:ext cx="4495800" cy="25101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10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scan0053.jpg"/>
          <p:cNvPicPr>
            <a:picLocks noChangeAspect="1" noChangeArrowheads="1"/>
          </p:cNvPicPr>
          <p:nvPr/>
        </p:nvPicPr>
        <p:blipFill>
          <a:blip r:embed="rId3" cstate="print"/>
          <a:srcRect/>
          <a:stretch>
            <a:fillRect/>
          </a:stretch>
        </p:blipFill>
        <p:spPr bwMode="auto">
          <a:xfrm>
            <a:off x="3962400" y="457200"/>
            <a:ext cx="4940300" cy="59420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9" name="Picture 3" descr="C:\Users\Ptr. Daniel White\Desktop\Dragon with seven heads.jpg"/>
          <p:cNvPicPr>
            <a:picLocks noChangeAspect="1" noChangeArrowheads="1"/>
          </p:cNvPicPr>
          <p:nvPr/>
        </p:nvPicPr>
        <p:blipFill>
          <a:blip r:embed="rId4" cstate="print"/>
          <a:srcRect/>
          <a:stretch>
            <a:fillRect/>
          </a:stretch>
        </p:blipFill>
        <p:spPr bwMode="auto">
          <a:xfrm>
            <a:off x="304800" y="304800"/>
            <a:ext cx="4042866"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0" name="Picture 4" descr="C:\Users\Ptr. Daniel White\Desktop\Rome_airal_picture.jpg"/>
          <p:cNvPicPr>
            <a:picLocks noChangeAspect="1" noChangeArrowheads="1"/>
          </p:cNvPicPr>
          <p:nvPr/>
        </p:nvPicPr>
        <p:blipFill>
          <a:blip r:embed="rId5" cstate="print"/>
          <a:srcRect/>
          <a:stretch>
            <a:fillRect/>
          </a:stretch>
        </p:blipFill>
        <p:spPr bwMode="auto">
          <a:xfrm>
            <a:off x="304800" y="3886200"/>
            <a:ext cx="3962400" cy="27622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8700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http://keytothebible.org/wp-content/uploads/2011/12/babylonsplace_5.jpg"/>
          <p:cNvPicPr>
            <a:picLocks noChangeAspect="1" noChangeArrowheads="1"/>
          </p:cNvPicPr>
          <p:nvPr/>
        </p:nvPicPr>
        <p:blipFill>
          <a:blip r:embed="rId2" cstate="print"/>
          <a:srcRect/>
          <a:stretch>
            <a:fillRect/>
          </a:stretch>
        </p:blipFill>
        <p:spPr bwMode="auto">
          <a:xfrm>
            <a:off x="190176" y="0"/>
            <a:ext cx="9147705" cy="6858000"/>
          </a:xfrm>
          <a:prstGeom prst="rect">
            <a:avLst/>
          </a:prstGeom>
          <a:noFill/>
        </p:spPr>
      </p:pic>
    </p:spTree>
    <p:extLst>
      <p:ext uri="{BB962C8B-B14F-4D97-AF65-F5344CB8AC3E}">
        <p14:creationId xmlns:p14="http://schemas.microsoft.com/office/powerpoint/2010/main" val="199043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1550</Words>
  <Application>Microsoft Office PowerPoint</Application>
  <PresentationFormat>On-screen Show (4:3)</PresentationFormat>
  <Paragraphs>144</Paragraphs>
  <Slides>70</Slides>
  <Notes>30</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The Revelation  of Jesus Christ</vt:lpstr>
      <vt:lpstr>PowerPoint Presentation</vt:lpstr>
      <vt:lpstr>The rise and fall of the Anti-Christ</vt:lpstr>
      <vt:lpstr>The Anti-Christ Daniel 8:23-25, 9:27</vt:lpstr>
      <vt:lpstr>“And I stood upon the sand of the sea, and saw a beast rise up out of the sea, having seven heads and ten horns, and upon his horns ten crowns, and upon his heads the name of blasphemy.”</vt:lpstr>
      <vt:lpstr>PowerPoint Presentation</vt:lpstr>
      <vt:lpstr>“And the beast which I saw was like unto a leopard, and his feet were as the feet of a bear, and his mouth as the mouth of a lion: and the dragon gave him his power, and his seat, and great authority.”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Revived Roman Empire Ruled by the Anti-Christ</vt:lpstr>
      <vt:lpstr>PowerPoint Presentation</vt:lpstr>
      <vt:lpstr>PowerPoint Presentation</vt:lpstr>
      <vt:lpstr>PowerPoint Presentation</vt:lpstr>
      <vt:lpstr>“…and his deadly wound was healed: and all the world wondered after the beast…” </vt:lpstr>
      <vt:lpstr>“These (10 kings) have one mind, and shall give their power and strength unto the beast. These shall make war with the Lamb, and the Lamb shall overcome them: for he is the Lord of lords, and the King of kings: and thy that are with him are called, and chosen, and faithful.”  (Revelation 17:13-14) </vt:lpstr>
      <vt:lpstr>PowerPoint Presentation</vt:lpstr>
      <vt:lpstr>“And they worshipped the dragon which gave power unto the beast: and they worshipped the beast, saying, Who is like unto the beast? who is able to make war with him?”</vt:lpstr>
      <vt:lpstr>Abomination of desolation</vt:lpstr>
      <vt:lpstr>Abomination of Desolation</vt:lpstr>
      <vt:lpstr>PowerPoint Presentation</vt:lpstr>
      <vt:lpstr>“And there was given unto him a mouth speaking great things and blasphemies; and power was given unto him to continue forty and two months. And he opened his mouth in blasphemy against God, to blaspheme his name, and his tabernacle, and them that dwell in heaven.”</vt:lpstr>
      <vt:lpstr>PowerPoint Presentation</vt:lpstr>
      <vt:lpstr>“And it was given unto him to make war with the saints, and to overcome them: and power was given him over all kindreds, and tongues, and nations.”</vt:lpstr>
      <vt:lpstr>PowerPoint Presentation</vt:lpstr>
      <vt:lpstr>PowerPoint Presentation</vt:lpstr>
      <vt:lpstr>PowerPoint Presentation</vt:lpstr>
      <vt:lpstr>PowerPoint Presentation</vt:lpstr>
      <vt:lpstr>PowerPoint Presentation</vt:lpstr>
      <vt:lpstr>PowerPoint Presentation</vt:lpstr>
      <vt:lpstr>One world government</vt:lpstr>
      <vt:lpstr>One world economy</vt:lpstr>
      <vt:lpstr>One world money market</vt:lpstr>
      <vt:lpstr>One world church</vt:lpstr>
      <vt:lpstr>The great deception</vt:lpstr>
      <vt:lpstr>PowerPoint Presentation</vt:lpstr>
      <vt:lpstr>PowerPoint Presentation</vt:lpstr>
      <vt:lpstr>PowerPoint Presentation</vt:lpstr>
      <vt:lpstr>PowerPoint Presentation</vt:lpstr>
      <vt:lpstr>Revelation 17:9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“And the beast was taken, and with him the false prophet that wrought miracles before him, with which he deceived them that had received the mark of the beast, and them that worshipped his image. These both were cast alive into a lake of fire burning with brimstone.”  (Rev. 19:20)</vt:lpstr>
      <vt:lpstr>PowerPoint Presentation</vt:lpstr>
      <vt:lpstr>“And the smoke of their torment ascendeth up for ever and ever: and they have no rest day nor night, who worship the beast and his image, and whosoever receiveth the mark of his name.” (Rev. 14:11) </vt:lpstr>
      <vt:lpstr>PowerPoint Presentation</vt:lpstr>
      <vt:lpstr>Do not take the Mark!</vt:lpstr>
      <vt:lpstr>PowerPoint Presentation</vt:lpstr>
      <vt:lpstr>PowerPoint Presentation</vt:lpstr>
      <vt:lpstr>(Daniel 2:34-35) “Thou sawest till that a stone was cut out without hands, which smote the image upon his feet that were of iron and clay, and brake them to pieces. Then was the iron, the clay, the brass, the silver, and the gold, broken to pieces together, and became like the chaff of the summer threshingfloors; and the wind carried them away, that no place was found for them: and the stone that smote the image became a great mountain, and filled the whole earth.”</vt:lpstr>
      <vt:lpstr>PowerPoint Presentation</vt:lpstr>
      <vt:lpstr>PowerPoint Presentation</vt:lpstr>
      <vt:lpstr>“Upon this rock I will build my church; and the gates of hell shall not prevail against it.”  (Matt. 16:18)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25</cp:revision>
  <dcterms:created xsi:type="dcterms:W3CDTF">2015-02-16T15:04:27Z</dcterms:created>
  <dcterms:modified xsi:type="dcterms:W3CDTF">2015-03-19T06:04:44Z</dcterms:modified>
</cp:coreProperties>
</file>