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379060-CF62-419A-AD2D-05DF1B121A76}" type="datetimeFigureOut">
              <a:rPr lang="en-US" smtClean="0"/>
              <a:t>3/18/2015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E5A0D-6C83-4422-B680-D632B855977F}" type="slidenum">
              <a:rPr lang="en-US" smtClean="0"/>
              <a:t>‹#›</a:t>
            </a:fld>
            <a:endParaRPr lang="en-US"/>
          </a:p>
        </p:txBody>
      </p:sp>
    </p:spTree>
    <p:extLst>
      <p:ext uri="{BB962C8B-B14F-4D97-AF65-F5344CB8AC3E}">
        <p14:creationId xmlns:p14="http://schemas.microsoft.com/office/powerpoint/2010/main" val="214918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2445C-0F2B-4A8C-9F96-D02CCDF56332}"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54</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55</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56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58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60</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61</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65</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67</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68</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69</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70</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74</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75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77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78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22445C-0F2B-4A8C-9F96-D02CCDF56332}" type="slidenum">
              <a:rPr lang="en-US" smtClean="0"/>
              <a:pPr/>
              <a:t>79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15D39A-E51F-4602-B0D1-8761E3D0AC20}"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5D39A-E51F-4602-B0D1-8761E3D0AC2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832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8696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6254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5117F-F115-440B-9A09-51A6391E0326}"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10741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55117F-F115-440B-9A09-51A6391E0326}" type="datetimeFigureOut">
              <a:rPr lang="en-US" smtClean="0"/>
              <a:t>3/18/2015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45873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55117F-F115-440B-9A09-51A6391E0326}"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2418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55117F-F115-440B-9A09-51A6391E0326}" type="datetimeFigureOut">
              <a:rPr lang="en-US" smtClean="0"/>
              <a:t>3/18/2015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61972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55117F-F115-440B-9A09-51A6391E0326}" type="datetimeFigureOut">
              <a:rPr lang="en-US" smtClean="0"/>
              <a:t>3/18/2015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355007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5117F-F115-440B-9A09-51A6391E0326}" type="datetimeFigureOut">
              <a:rPr lang="en-US" smtClean="0"/>
              <a:t>3/18/2015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138151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5117F-F115-440B-9A09-51A6391E0326}"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25518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5117F-F115-440B-9A09-51A6391E0326}" type="datetimeFigureOut">
              <a:rPr lang="en-US" smtClean="0"/>
              <a:t>3/18/2015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021CA-5E3E-4B1D-9A19-A59EC4F541A5}" type="slidenum">
              <a:rPr lang="en-US" smtClean="0"/>
              <a:t>‹#›</a:t>
            </a:fld>
            <a:endParaRPr lang="en-US"/>
          </a:p>
        </p:txBody>
      </p:sp>
    </p:spTree>
    <p:extLst>
      <p:ext uri="{BB962C8B-B14F-4D97-AF65-F5344CB8AC3E}">
        <p14:creationId xmlns:p14="http://schemas.microsoft.com/office/powerpoint/2010/main" val="72444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5117F-F115-440B-9A09-51A6391E0326}" type="datetimeFigureOut">
              <a:rPr lang="en-US" smtClean="0"/>
              <a:t>3/18/2015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021CA-5E3E-4B1D-9A19-A59EC4F541A5}" type="slidenum">
              <a:rPr lang="en-US" smtClean="0"/>
              <a:t>‹#›</a:t>
            </a:fld>
            <a:endParaRPr lang="en-US"/>
          </a:p>
        </p:txBody>
      </p:sp>
    </p:spTree>
    <p:extLst>
      <p:ext uri="{BB962C8B-B14F-4D97-AF65-F5344CB8AC3E}">
        <p14:creationId xmlns:p14="http://schemas.microsoft.com/office/powerpoint/2010/main" val="369957029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36.jpe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gif"/></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4" Type="http://schemas.openxmlformats.org/officeDocument/2006/relationships/image" Target="../media/image107.gif"/></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jpe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4808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3" name="Content Placeholder 2"/>
          <p:cNvSpPr txBox="1">
            <a:spLocks/>
          </p:cNvSpPr>
          <p:nvPr/>
        </p:nvSpPr>
        <p:spPr>
          <a:xfrm>
            <a:off x="152400" y="-304800"/>
            <a:ext cx="8991600" cy="7162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great words against the Most High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marvelous things against the God of gods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Worships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Honors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Pollutes the sanctuary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Causes sacrifices to cease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Forces people to worship Him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Forces people to take the mark in order to buy and sell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No regard for the God of his fathers, nor any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smtClean="0">
              <a:ln>
                <a:noFill/>
              </a:ln>
              <a:effectLst/>
              <a:uLnTx/>
              <a:uFillTx/>
              <a:latin typeface="Goudita SF"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a:ln>
                <a:noFill/>
              </a:ln>
              <a:effectLst/>
              <a:uLnTx/>
              <a:uFillTx/>
              <a:latin typeface="Goudita SF" pitchFamily="2" charset="0"/>
              <a:ea typeface="+mn-ea"/>
              <a:cs typeface="+mn-cs"/>
            </a:endParaRPr>
          </a:p>
        </p:txBody>
      </p:sp>
    </p:spTree>
    <p:extLst>
      <p:ext uri="{BB962C8B-B14F-4D97-AF65-F5344CB8AC3E}">
        <p14:creationId xmlns:p14="http://schemas.microsoft.com/office/powerpoint/2010/main" val="23190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c:\Users\Ptr. Daniel White\Desktop\Bible pictures\Bible pictures Old Testament\Temple\Temple of Solomon.jpg"/>
          <p:cNvPicPr>
            <a:picLocks noChangeAspect="1" noChangeArrowheads="1"/>
          </p:cNvPicPr>
          <p:nvPr/>
        </p:nvPicPr>
        <p:blipFill>
          <a:blip r:embed="rId3" cstate="print"/>
          <a:srcRect/>
          <a:stretch>
            <a:fillRect/>
          </a:stretch>
        </p:blipFill>
        <p:spPr bwMode="auto">
          <a:xfrm>
            <a:off x="-304800" y="-304800"/>
            <a:ext cx="9448800" cy="7162800"/>
          </a:xfrm>
          <a:prstGeom prst="rect">
            <a:avLst/>
          </a:prstGeom>
          <a:noFill/>
        </p:spPr>
      </p:pic>
      <p:sp>
        <p:nvSpPr>
          <p:cNvPr id="5" name="Title 4"/>
          <p:cNvSpPr>
            <a:spLocks noGrp="1"/>
          </p:cNvSpPr>
          <p:nvPr>
            <p:ph type="title"/>
          </p:nvPr>
        </p:nvSpPr>
        <p:spPr>
          <a:xfrm>
            <a:off x="3124200" y="152400"/>
            <a:ext cx="5562600" cy="2514600"/>
          </a:xfrm>
        </p:spPr>
        <p:txBody>
          <a:bodyPr>
            <a:normAutofit fontScale="90000"/>
          </a:bodyPr>
          <a:lstStyle/>
          <a:p>
            <a:r>
              <a:rPr lang="en-US" b="1" i="1" dirty="0" smtClean="0">
                <a:solidFill>
                  <a:schemeClr val="bg1"/>
                </a:solidFill>
              </a:rPr>
              <a:t>“But the court which is without the temple </a:t>
            </a:r>
            <a:br>
              <a:rPr lang="en-US" b="1" i="1" dirty="0" smtClean="0">
                <a:solidFill>
                  <a:schemeClr val="bg1"/>
                </a:solidFill>
              </a:rPr>
            </a:br>
            <a:r>
              <a:rPr lang="en-US" sz="4000" i="1" dirty="0" smtClean="0">
                <a:solidFill>
                  <a:srgbClr val="FFFF00"/>
                </a:solidFill>
                <a:effectLst>
                  <a:glow rad="101600">
                    <a:schemeClr val="bg1">
                      <a:alpha val="60000"/>
                    </a:schemeClr>
                  </a:glow>
                </a:effectLst>
              </a:rPr>
              <a:t>(Court of the Gentiles) </a:t>
            </a:r>
            <a:br>
              <a:rPr lang="en-US" sz="4000" i="1" dirty="0" smtClean="0">
                <a:solidFill>
                  <a:srgbClr val="FFFF00"/>
                </a:solidFill>
                <a:effectLst>
                  <a:glow rad="101600">
                    <a:schemeClr val="bg1">
                      <a:alpha val="60000"/>
                    </a:schemeClr>
                  </a:glow>
                </a:effectLst>
              </a:rPr>
            </a:br>
            <a:r>
              <a:rPr lang="en-US" b="1" i="1" dirty="0" smtClean="0">
                <a:solidFill>
                  <a:schemeClr val="bg1"/>
                </a:solidFill>
              </a:rPr>
              <a:t>leave out, and       measure it not.”</a:t>
            </a:r>
            <a:endParaRPr lang="en-US" b="1" i="1" dirty="0">
              <a:solidFill>
                <a:schemeClr val="bg1"/>
              </a:solidFill>
            </a:endParaRPr>
          </a:p>
        </p:txBody>
      </p:sp>
    </p:spTree>
    <p:extLst>
      <p:ext uri="{BB962C8B-B14F-4D97-AF65-F5344CB8AC3E}">
        <p14:creationId xmlns:p14="http://schemas.microsoft.com/office/powerpoint/2010/main" val="339148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lum bright="-30000"/>
          </a:blip>
          <a:srcRect/>
          <a:stretch>
            <a:fillRect/>
          </a:stretch>
        </p:blipFill>
        <p:spPr bwMode="auto">
          <a:xfrm>
            <a:off x="304800" y="1981200"/>
            <a:ext cx="8418513" cy="4876800"/>
          </a:xfrm>
          <a:prstGeom prst="rect">
            <a:avLst/>
          </a:prstGeom>
          <a:noFill/>
          <a:ln w="9525">
            <a:noFill/>
            <a:miter lim="800000"/>
            <a:headEnd/>
            <a:tailEnd/>
          </a:ln>
        </p:spPr>
      </p:pic>
      <p:sp>
        <p:nvSpPr>
          <p:cNvPr id="2" name="Title 1"/>
          <p:cNvSpPr>
            <a:spLocks noGrp="1"/>
          </p:cNvSpPr>
          <p:nvPr>
            <p:ph type="title"/>
          </p:nvPr>
        </p:nvSpPr>
        <p:spPr>
          <a:xfrm>
            <a:off x="457200" y="609600"/>
            <a:ext cx="8229600" cy="808038"/>
          </a:xfrm>
        </p:spPr>
        <p:txBody>
          <a:bodyPr>
            <a:normAutofit fontScale="90000"/>
          </a:bodyPr>
          <a:lstStyle/>
          <a:p>
            <a:r>
              <a:rPr lang="en-US" i="1" dirty="0" smtClean="0"/>
              <a:t>“And </a:t>
            </a:r>
            <a:r>
              <a:rPr lang="en-US" sz="4000" i="1" dirty="0" smtClean="0"/>
              <a:t>the</a:t>
            </a:r>
            <a:r>
              <a:rPr lang="en-US" i="1" dirty="0" smtClean="0"/>
              <a:t> Holy City shall they             (Gentiles) tread under foot                    forty  and two months.”</a:t>
            </a:r>
            <a:endParaRPr lang="en-US" i="1" dirty="0"/>
          </a:p>
        </p:txBody>
      </p:sp>
      <p:sp>
        <p:nvSpPr>
          <p:cNvPr id="4" name="Content Placeholder 3"/>
          <p:cNvSpPr>
            <a:spLocks noGrp="1"/>
          </p:cNvSpPr>
          <p:nvPr>
            <p:ph idx="1"/>
          </p:nvPr>
        </p:nvSpPr>
        <p:spPr>
          <a:xfrm>
            <a:off x="457200" y="2590800"/>
            <a:ext cx="8229600" cy="4267200"/>
          </a:xfrm>
        </p:spPr>
        <p:txBody>
          <a:bodyPr/>
          <a:lstStyle/>
          <a:p>
            <a:r>
              <a:rPr lang="en-US" b="1" i="1" dirty="0" smtClean="0">
                <a:effectLst>
                  <a:glow rad="101600">
                    <a:schemeClr val="bg1">
                      <a:alpha val="60000"/>
                    </a:schemeClr>
                  </a:glow>
                </a:effectLst>
              </a:rPr>
              <a:t>“Forty and two months.”</a:t>
            </a:r>
          </a:p>
          <a:p>
            <a:r>
              <a:rPr lang="en-US" b="1" i="1" dirty="0" smtClean="0">
                <a:effectLst>
                  <a:glow rad="101600">
                    <a:schemeClr val="bg1">
                      <a:alpha val="60000"/>
                    </a:schemeClr>
                  </a:glow>
                </a:effectLst>
              </a:rPr>
              <a:t>Daniel 7:25; 12:7 “A time, times, and the dividing of times.”</a:t>
            </a:r>
          </a:p>
          <a:p>
            <a:r>
              <a:rPr lang="en-US" b="1" i="1" dirty="0" smtClean="0">
                <a:effectLst>
                  <a:glow rad="101600">
                    <a:schemeClr val="bg1">
                      <a:alpha val="60000"/>
                    </a:schemeClr>
                  </a:glow>
                </a:effectLst>
              </a:rPr>
              <a:t>Revelation 11:3 “A thousand two hundred and threescore days.”</a:t>
            </a:r>
          </a:p>
          <a:p>
            <a:r>
              <a:rPr lang="en-US" b="1" i="1" dirty="0" smtClean="0">
                <a:effectLst>
                  <a:glow rad="101600">
                    <a:schemeClr val="bg1">
                      <a:alpha val="60000"/>
                    </a:schemeClr>
                  </a:glow>
                </a:effectLst>
              </a:rPr>
              <a:t>3 ½ years</a:t>
            </a:r>
          </a:p>
          <a:p>
            <a:endParaRPr lang="en-US" dirty="0">
              <a:effectLst>
                <a:glow rad="101600">
                  <a:schemeClr val="bg1">
                    <a:alpha val="60000"/>
                  </a:schemeClr>
                </a:glow>
              </a:effectLst>
            </a:endParaRPr>
          </a:p>
        </p:txBody>
      </p:sp>
    </p:spTree>
    <p:extLst>
      <p:ext uri="{BB962C8B-B14F-4D97-AF65-F5344CB8AC3E}">
        <p14:creationId xmlns:p14="http://schemas.microsoft.com/office/powerpoint/2010/main" val="7338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war\israel.jpg"/>
          <p:cNvPicPr>
            <a:picLocks noChangeAspect="1" noChangeArrowheads="1"/>
          </p:cNvPicPr>
          <p:nvPr/>
        </p:nvPicPr>
        <p:blipFill>
          <a:blip r:embed="rId3" cstate="print"/>
          <a:srcRect/>
          <a:stretch>
            <a:fillRect/>
          </a:stretch>
        </p:blipFill>
        <p:spPr bwMode="auto">
          <a:xfrm>
            <a:off x="0" y="0"/>
            <a:ext cx="2641359" cy="1752600"/>
          </a:xfrm>
          <a:prstGeom prst="rect">
            <a:avLst/>
          </a:prstGeom>
          <a:noFill/>
        </p:spPr>
      </p:pic>
      <p:pic>
        <p:nvPicPr>
          <p:cNvPr id="1027" name="Picture 3" descr="C:\Users\Ptr. Daniel White\Desktop\Bible pictures\Prophecy pictures\prophecy pictures\revelation\TABCandlestick.jpg"/>
          <p:cNvPicPr>
            <a:picLocks noChangeAspect="1" noChangeArrowheads="1"/>
          </p:cNvPicPr>
          <p:nvPr/>
        </p:nvPicPr>
        <p:blipFill>
          <a:blip r:embed="rId4" cstate="print"/>
          <a:srcRect/>
          <a:stretch>
            <a:fillRect/>
          </a:stretch>
        </p:blipFill>
        <p:spPr bwMode="auto">
          <a:xfrm>
            <a:off x="7381875" y="4572000"/>
            <a:ext cx="1762125" cy="2143125"/>
          </a:xfrm>
          <a:prstGeom prst="rect">
            <a:avLst/>
          </a:prstGeom>
          <a:noFill/>
        </p:spPr>
      </p:pic>
      <p:sp>
        <p:nvSpPr>
          <p:cNvPr id="4" name="Title 3"/>
          <p:cNvSpPr>
            <a:spLocks noGrp="1"/>
          </p:cNvSpPr>
          <p:nvPr>
            <p:ph type="title"/>
          </p:nvPr>
        </p:nvSpPr>
        <p:spPr>
          <a:xfrm>
            <a:off x="2667000" y="457200"/>
            <a:ext cx="6477000" cy="960438"/>
          </a:xfrm>
        </p:spPr>
        <p:txBody>
          <a:bodyPr>
            <a:normAutofit fontScale="90000"/>
          </a:bodyPr>
          <a:lstStyle/>
          <a:p>
            <a:r>
              <a:rPr lang="en-US" i="1" dirty="0" smtClean="0"/>
              <a:t>Israel’s relationship</a:t>
            </a:r>
            <a:br>
              <a:rPr lang="en-US" i="1" dirty="0" smtClean="0"/>
            </a:br>
            <a:r>
              <a:rPr lang="en-US" i="1" dirty="0" smtClean="0"/>
              <a:t> with God</a:t>
            </a:r>
            <a:br>
              <a:rPr lang="en-US" i="1" dirty="0" smtClean="0"/>
            </a:br>
            <a:r>
              <a:rPr lang="en-US" i="1" dirty="0" smtClean="0">
                <a:solidFill>
                  <a:srgbClr val="FFFF00"/>
                </a:solidFill>
              </a:rPr>
              <a:t>“His chosen people”</a:t>
            </a:r>
            <a:endParaRPr lang="en-US" i="1" dirty="0">
              <a:solidFill>
                <a:srgbClr val="FFFF00"/>
              </a:solidFill>
            </a:endParaRPr>
          </a:p>
        </p:txBody>
      </p:sp>
      <p:sp>
        <p:nvSpPr>
          <p:cNvPr id="5" name="Content Placeholder 4"/>
          <p:cNvSpPr>
            <a:spLocks noGrp="1"/>
          </p:cNvSpPr>
          <p:nvPr>
            <p:ph idx="1"/>
          </p:nvPr>
        </p:nvSpPr>
        <p:spPr>
          <a:xfrm>
            <a:off x="0" y="2286000"/>
            <a:ext cx="8382000" cy="4419600"/>
          </a:xfrm>
        </p:spPr>
        <p:txBody>
          <a:bodyPr numCol="1">
            <a:normAutofit/>
          </a:bodyPr>
          <a:lstStyle/>
          <a:p>
            <a:pPr algn="ctr">
              <a:buNone/>
            </a:pPr>
            <a:r>
              <a:rPr lang="en-US" i="1" dirty="0" smtClean="0"/>
              <a:t>    “For the LORD'S portion is his people; Jacob is the lot of his inheritance. He found him in </a:t>
            </a:r>
          </a:p>
          <a:p>
            <a:pPr algn="ctr">
              <a:buNone/>
            </a:pPr>
            <a:r>
              <a:rPr lang="en-US" i="1" dirty="0" smtClean="0"/>
              <a:t>a desert land, and in the waste howling wilderness; he led him about, he instructed him, he kept him as the apple of his eye.” </a:t>
            </a:r>
          </a:p>
          <a:p>
            <a:pPr algn="ctr">
              <a:buNone/>
            </a:pPr>
            <a:r>
              <a:rPr lang="en-US" i="1" dirty="0" smtClean="0"/>
              <a:t>(Deuteronomy 32:9-10)</a:t>
            </a:r>
            <a:endParaRPr lang="en-US" i="1" dirty="0"/>
          </a:p>
        </p:txBody>
      </p:sp>
    </p:spTree>
    <p:extLst>
      <p:ext uri="{BB962C8B-B14F-4D97-AF65-F5344CB8AC3E}">
        <p14:creationId xmlns:p14="http://schemas.microsoft.com/office/powerpoint/2010/main" val="328645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to="" calcmode="lin" valueType="num">
                                      <p:cBhvr>
                                        <p:cTn id="10" dur="1" fill="hold"/>
                                        <p:tgtEl>
                                          <p:spTgt spid="5">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to="" calcmode="lin" valueType="num">
                                      <p:cBhvr>
                                        <p:cTn id="13"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faces\Artistic-Eye-41629.jpg"/>
          <p:cNvPicPr>
            <a:picLocks noChangeAspect="1" noChangeArrowheads="1"/>
          </p:cNvPicPr>
          <p:nvPr/>
        </p:nvPicPr>
        <p:blipFill>
          <a:blip r:embed="rId3" cstate="print"/>
          <a:srcRect/>
          <a:stretch>
            <a:fillRect/>
          </a:stretch>
        </p:blipFill>
        <p:spPr bwMode="auto">
          <a:xfrm>
            <a:off x="0" y="609600"/>
            <a:ext cx="9144000" cy="5791200"/>
          </a:xfrm>
          <a:prstGeom prst="rect">
            <a:avLst/>
          </a:prstGeom>
          <a:noFill/>
        </p:spPr>
      </p:pic>
      <p:pic>
        <p:nvPicPr>
          <p:cNvPr id="2050" name="Picture 2" descr="C:\Users\Ptr. Daniel White\Desktop\Bible pictures\Bible pictures Old Testament\Adam, Eve, Creation\Serpent with fruit.jpg"/>
          <p:cNvPicPr>
            <a:picLocks noChangeAspect="1" noChangeArrowheads="1"/>
          </p:cNvPicPr>
          <p:nvPr/>
        </p:nvPicPr>
        <p:blipFill>
          <a:blip r:embed="rId4" cstate="print"/>
          <a:srcRect l="58906" t="43512" r="16927" b="17882"/>
          <a:stretch>
            <a:fillRect/>
          </a:stretch>
        </p:blipFill>
        <p:spPr bwMode="auto">
          <a:xfrm>
            <a:off x="3505200" y="2209800"/>
            <a:ext cx="2734627" cy="2438400"/>
          </a:xfrm>
          <a:prstGeom prst="ellipse">
            <a:avLst/>
          </a:prstGeom>
          <a:ln>
            <a:noFill/>
          </a:ln>
          <a:effectLst>
            <a:softEdge rad="112500"/>
          </a:effectLst>
        </p:spPr>
      </p:pic>
    </p:spTree>
    <p:extLst>
      <p:ext uri="{BB962C8B-B14F-4D97-AF65-F5344CB8AC3E}">
        <p14:creationId xmlns:p14="http://schemas.microsoft.com/office/powerpoint/2010/main" val="42948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70" name="Picture 14" descr="http://www.finalcall.com/artman/uploads/2/us_israel_lobbies565.jpg"/>
          <p:cNvPicPr>
            <a:picLocks noChangeAspect="1" noChangeArrowheads="1"/>
          </p:cNvPicPr>
          <p:nvPr/>
        </p:nvPicPr>
        <p:blipFill>
          <a:blip r:embed="rId3" cstate="print"/>
          <a:srcRect/>
          <a:stretch>
            <a:fillRect/>
          </a:stretch>
        </p:blipFill>
        <p:spPr bwMode="auto">
          <a:xfrm>
            <a:off x="1447800" y="0"/>
            <a:ext cx="6299997" cy="3048000"/>
          </a:xfrm>
          <a:prstGeom prst="rect">
            <a:avLst/>
          </a:prstGeom>
          <a:noFill/>
        </p:spPr>
      </p:pic>
      <p:pic>
        <p:nvPicPr>
          <p:cNvPr id="198668" name="Picture 12" descr="http://www.thepeoplesvoice.org/TPV3/media/blogs/blog/28/slaves_to-israel28.jpg"/>
          <p:cNvPicPr>
            <a:picLocks noChangeAspect="1" noChangeArrowheads="1"/>
          </p:cNvPicPr>
          <p:nvPr/>
        </p:nvPicPr>
        <p:blipFill>
          <a:blip r:embed="rId4" cstate="print"/>
          <a:srcRect/>
          <a:stretch>
            <a:fillRect/>
          </a:stretch>
        </p:blipFill>
        <p:spPr bwMode="auto">
          <a:xfrm rot="20977906">
            <a:off x="-235078" y="4322885"/>
            <a:ext cx="3333750" cy="1924051"/>
          </a:xfrm>
          <a:prstGeom prst="rect">
            <a:avLst/>
          </a:prstGeom>
          <a:noFill/>
        </p:spPr>
      </p:pic>
      <p:pic>
        <p:nvPicPr>
          <p:cNvPr id="198666" name="Picture 10" descr="http://apologeticswithme.files.wordpress.com/2012/08/war-n-israel-america1.jpg"/>
          <p:cNvPicPr>
            <a:picLocks noChangeAspect="1" noChangeArrowheads="1"/>
          </p:cNvPicPr>
          <p:nvPr/>
        </p:nvPicPr>
        <p:blipFill>
          <a:blip r:embed="rId5" cstate="print"/>
          <a:srcRect/>
          <a:stretch>
            <a:fillRect/>
          </a:stretch>
        </p:blipFill>
        <p:spPr bwMode="auto">
          <a:xfrm rot="970888">
            <a:off x="6012830" y="4096408"/>
            <a:ext cx="3524250" cy="2638426"/>
          </a:xfrm>
          <a:prstGeom prst="rect">
            <a:avLst/>
          </a:prstGeom>
          <a:noFill/>
        </p:spPr>
      </p:pic>
      <p:pic>
        <p:nvPicPr>
          <p:cNvPr id="198664" name="Picture 8" descr="http://davidduke.com/wp-content/uploads/2013/11/us-israel1.jpg"/>
          <p:cNvPicPr>
            <a:picLocks noChangeAspect="1" noChangeArrowheads="1"/>
          </p:cNvPicPr>
          <p:nvPr/>
        </p:nvPicPr>
        <p:blipFill>
          <a:blip r:embed="rId6" cstate="print"/>
          <a:srcRect r="-1930" b="44286"/>
          <a:stretch>
            <a:fillRect/>
          </a:stretch>
        </p:blipFill>
        <p:spPr bwMode="auto">
          <a:xfrm>
            <a:off x="2362200" y="4343400"/>
            <a:ext cx="4572000" cy="2701636"/>
          </a:xfrm>
          <a:prstGeom prst="rect">
            <a:avLst/>
          </a:prstGeom>
          <a:noFill/>
        </p:spPr>
      </p:pic>
      <p:pic>
        <p:nvPicPr>
          <p:cNvPr id="198658" name="Picture 2" descr="http://rightweb.irc-online.org/images/uploads/american-israel-public-affairs-committee-aipac.jpg"/>
          <p:cNvPicPr>
            <a:picLocks noChangeAspect="1" noChangeArrowheads="1"/>
          </p:cNvPicPr>
          <p:nvPr/>
        </p:nvPicPr>
        <p:blipFill>
          <a:blip r:embed="rId7" cstate="print"/>
          <a:srcRect/>
          <a:stretch>
            <a:fillRect/>
          </a:stretch>
        </p:blipFill>
        <p:spPr bwMode="auto">
          <a:xfrm>
            <a:off x="2514600" y="1295400"/>
            <a:ext cx="4048125" cy="3038476"/>
          </a:xfrm>
          <a:prstGeom prst="rect">
            <a:avLst/>
          </a:prstGeom>
          <a:noFill/>
        </p:spPr>
      </p:pic>
      <p:pic>
        <p:nvPicPr>
          <p:cNvPr id="198660" name="Picture 4" descr="http://www.haaretz.com/polopoly_fs/1.363572.1369228997%21/image/2049645116.jpg_gen/derivatives/landscape_640/2049645116.jpg"/>
          <p:cNvPicPr>
            <a:picLocks noChangeAspect="1" noChangeArrowheads="1"/>
          </p:cNvPicPr>
          <p:nvPr/>
        </p:nvPicPr>
        <p:blipFill>
          <a:blip r:embed="rId8" cstate="print"/>
          <a:srcRect/>
          <a:stretch>
            <a:fillRect/>
          </a:stretch>
        </p:blipFill>
        <p:spPr bwMode="auto">
          <a:xfrm rot="1097410">
            <a:off x="6081874" y="1685497"/>
            <a:ext cx="3276600" cy="1894285"/>
          </a:xfrm>
          <a:prstGeom prst="rect">
            <a:avLst/>
          </a:prstGeom>
          <a:ln>
            <a:noFill/>
          </a:ln>
          <a:effectLst>
            <a:outerShdw blurRad="292100" dist="139700" dir="2700000" algn="tl" rotWithShape="0">
              <a:srgbClr val="333333">
                <a:alpha val="65000"/>
              </a:srgbClr>
            </a:outerShdw>
          </a:effectLst>
        </p:spPr>
      </p:pic>
      <p:pic>
        <p:nvPicPr>
          <p:cNvPr id="198662" name="Picture 6" descr="http://justpiper.com/wp-content/uploads/2011/09/stand-with-israel.jpg"/>
          <p:cNvPicPr>
            <a:picLocks noChangeAspect="1" noChangeArrowheads="1"/>
          </p:cNvPicPr>
          <p:nvPr/>
        </p:nvPicPr>
        <p:blipFill>
          <a:blip r:embed="rId9" cstate="print"/>
          <a:srcRect/>
          <a:stretch>
            <a:fillRect/>
          </a:stretch>
        </p:blipFill>
        <p:spPr bwMode="auto">
          <a:xfrm rot="20172004">
            <a:off x="-34321" y="1366153"/>
            <a:ext cx="3429000" cy="2063116"/>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a:xfrm>
            <a:off x="762000" y="2057400"/>
            <a:ext cx="7772400" cy="48006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glow rad="228600">
                    <a:schemeClr val="bg1">
                      <a:alpha val="40000"/>
                    </a:schemeClr>
                  </a:glow>
                </a:effectLst>
                <a:uLnTx/>
                <a:uFillTx/>
                <a:latin typeface="+mj-lt"/>
                <a:ea typeface="+mj-ea"/>
                <a:cs typeface="+mj-cs"/>
              </a:rPr>
              <a:t>“And I will bless them that bless thee, and curse him that </a:t>
            </a:r>
            <a:r>
              <a:rPr kumimoji="0" lang="en-US" sz="4400" b="0" i="1" u="none" strike="noStrike" kern="1200" cap="none" spc="0" normalizeH="0" baseline="0" noProof="0" dirty="0" err="1" smtClean="0">
                <a:ln>
                  <a:noFill/>
                </a:ln>
                <a:solidFill>
                  <a:schemeClr val="tx1"/>
                </a:solidFill>
                <a:effectLst>
                  <a:glow rad="228600">
                    <a:schemeClr val="bg1">
                      <a:alpha val="40000"/>
                    </a:schemeClr>
                  </a:glow>
                </a:effectLst>
                <a:uLnTx/>
                <a:uFillTx/>
                <a:latin typeface="+mj-lt"/>
                <a:ea typeface="+mj-ea"/>
                <a:cs typeface="+mj-cs"/>
              </a:rPr>
              <a:t>curseth</a:t>
            </a:r>
            <a:r>
              <a:rPr kumimoji="0" lang="en-US" sz="4400" b="0" i="1" u="none" strike="noStrike" kern="1200" cap="none" spc="0" normalizeH="0" baseline="0" noProof="0" dirty="0" smtClean="0">
                <a:ln>
                  <a:noFill/>
                </a:ln>
                <a:solidFill>
                  <a:schemeClr val="tx1"/>
                </a:solidFill>
                <a:effectLst>
                  <a:glow rad="228600">
                    <a:schemeClr val="bg1">
                      <a:alpha val="40000"/>
                    </a:schemeClr>
                  </a:glow>
                </a:effectLst>
                <a:uLnTx/>
                <a:uFillTx/>
                <a:latin typeface="+mj-lt"/>
                <a:ea typeface="+mj-ea"/>
                <a:cs typeface="+mj-cs"/>
              </a:rPr>
              <a:t> thee: and in thee shall all families of the earth be blessed.” (Gen.12:3)</a:t>
            </a:r>
            <a:endParaRPr kumimoji="0" lang="en-US" sz="4400" b="0" i="1" u="none" strike="noStrike" kern="1200" cap="none" spc="0" normalizeH="0" baseline="0" noProof="0" dirty="0">
              <a:ln>
                <a:noFill/>
              </a:ln>
              <a:solidFill>
                <a:schemeClr val="tx1"/>
              </a:solidFill>
              <a:effectLst>
                <a:glow rad="228600">
                  <a:schemeClr val="bg1">
                    <a:alpha val="40000"/>
                  </a:schemeClr>
                </a:glow>
              </a:effectLst>
              <a:uLnTx/>
              <a:uFillTx/>
              <a:latin typeface="+mj-lt"/>
              <a:ea typeface="+mj-ea"/>
              <a:cs typeface="+mj-cs"/>
            </a:endParaRPr>
          </a:p>
        </p:txBody>
      </p:sp>
    </p:spTree>
    <p:extLst>
      <p:ext uri="{BB962C8B-B14F-4D97-AF65-F5344CB8AC3E}">
        <p14:creationId xmlns:p14="http://schemas.microsoft.com/office/powerpoint/2010/main" val="61075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62400"/>
            <a:ext cx="9144000" cy="2862322"/>
          </a:xfrm>
          <a:prstGeom prst="rect">
            <a:avLst/>
          </a:prstGeom>
        </p:spPr>
        <p:txBody>
          <a:bodyPr wrap="square">
            <a:spAutoFit/>
          </a:bodyPr>
          <a:lstStyle/>
          <a:p>
            <a:pPr algn="ctr"/>
            <a:r>
              <a:rPr lang="en-US" sz="3600" i="1" dirty="0" smtClean="0"/>
              <a:t>“For thou art an </a:t>
            </a:r>
            <a:r>
              <a:rPr lang="en-US" sz="3600" i="1" dirty="0" smtClean="0">
                <a:solidFill>
                  <a:srgbClr val="FFFF00"/>
                </a:solidFill>
              </a:rPr>
              <a:t>holy people </a:t>
            </a:r>
            <a:r>
              <a:rPr lang="en-US" sz="3600" i="1" dirty="0" smtClean="0"/>
              <a:t>unto the LORD thy God: the LORD thy God hath </a:t>
            </a:r>
            <a:r>
              <a:rPr lang="en-US" sz="3600" i="1" dirty="0" smtClean="0">
                <a:solidFill>
                  <a:srgbClr val="FFFF00"/>
                </a:solidFill>
              </a:rPr>
              <a:t>chosen</a:t>
            </a:r>
            <a:r>
              <a:rPr lang="en-US" sz="3600" i="1" dirty="0" smtClean="0"/>
              <a:t> thee to be a </a:t>
            </a:r>
            <a:r>
              <a:rPr lang="en-US" sz="3600" i="1" dirty="0" smtClean="0">
                <a:solidFill>
                  <a:srgbClr val="FFFF00"/>
                </a:solidFill>
              </a:rPr>
              <a:t>special people </a:t>
            </a:r>
            <a:r>
              <a:rPr lang="en-US" sz="3600" i="1" dirty="0" smtClean="0"/>
              <a:t>unto himself, above all people that are upon the face of the earth.”</a:t>
            </a:r>
          </a:p>
          <a:p>
            <a:pPr algn="ctr"/>
            <a:r>
              <a:rPr lang="en-US" sz="3600" i="1" dirty="0" smtClean="0"/>
              <a:t>(Deuteronomy 7:6) </a:t>
            </a:r>
            <a:endParaRPr lang="en-US" sz="3600" i="1" dirty="0"/>
          </a:p>
        </p:txBody>
      </p:sp>
      <p:pic>
        <p:nvPicPr>
          <p:cNvPr id="196610" name="Picture 2" descr="http://www.pastortommy.net/wp-content/uploads/2012/10/israel.jpg"/>
          <p:cNvPicPr>
            <a:picLocks noChangeAspect="1" noChangeArrowheads="1"/>
          </p:cNvPicPr>
          <p:nvPr/>
        </p:nvPicPr>
        <p:blipFill>
          <a:blip r:embed="rId3" cstate="print"/>
          <a:srcRect/>
          <a:stretch>
            <a:fillRect/>
          </a:stretch>
        </p:blipFill>
        <p:spPr bwMode="auto">
          <a:xfrm>
            <a:off x="685800" y="0"/>
            <a:ext cx="7701061" cy="3810000"/>
          </a:xfrm>
          <a:prstGeom prst="rect">
            <a:avLst/>
          </a:prstGeom>
          <a:noFill/>
        </p:spPr>
      </p:pic>
    </p:spTree>
    <p:extLst>
      <p:ext uri="{BB962C8B-B14F-4D97-AF65-F5344CB8AC3E}">
        <p14:creationId xmlns:p14="http://schemas.microsoft.com/office/powerpoint/2010/main" val="318986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s and book of life\open bible.jpg"/>
          <p:cNvPicPr>
            <a:picLocks noChangeAspect="1" noChangeArrowheads="1"/>
          </p:cNvPicPr>
          <p:nvPr/>
        </p:nvPicPr>
        <p:blipFill>
          <a:blip r:embed="rId3" cstate="print">
            <a:lum bright="-40000"/>
          </a:blip>
          <a:srcRect/>
          <a:stretch>
            <a:fillRect/>
          </a:stretch>
        </p:blipFill>
        <p:spPr bwMode="auto">
          <a:xfrm>
            <a:off x="997" y="0"/>
            <a:ext cx="9263795" cy="6858000"/>
          </a:xfrm>
          <a:prstGeom prst="rect">
            <a:avLst/>
          </a:prstGeom>
          <a:noFill/>
        </p:spPr>
      </p:pic>
      <p:sp>
        <p:nvSpPr>
          <p:cNvPr id="2" name="Title 1"/>
          <p:cNvSpPr>
            <a:spLocks noGrp="1"/>
          </p:cNvSpPr>
          <p:nvPr>
            <p:ph type="title"/>
          </p:nvPr>
        </p:nvSpPr>
        <p:spPr>
          <a:xfrm>
            <a:off x="152400" y="0"/>
            <a:ext cx="8839200" cy="6858000"/>
          </a:xfrm>
        </p:spPr>
        <p:txBody>
          <a:bodyPr>
            <a:noAutofit/>
          </a:bodyPr>
          <a:lstStyle/>
          <a:p>
            <a:r>
              <a:rPr lang="en-US" sz="3200" i="1" dirty="0" smtClean="0">
                <a:effectLst>
                  <a:glow rad="101600">
                    <a:schemeClr val="bg1">
                      <a:alpha val="60000"/>
                    </a:schemeClr>
                  </a:glow>
                </a:effectLst>
              </a:rPr>
              <a:t>“I say then, Hath God cast away his people? God forbid. For I also am an Israelite, of the seed of Abraham, of the tribe of Benjamin. God hath not cast away his people which he foreknew...For I would not, brethren, that ye should be ignorant of this mystery, lest ye should be wise in your own conceits; that blindness in part is happened to   Israel, until the fullness of the Gentiles be come in.           </a:t>
            </a:r>
            <a:r>
              <a:rPr lang="en-US" sz="3200" i="1" dirty="0" smtClean="0">
                <a:solidFill>
                  <a:srgbClr val="FFFF00"/>
                </a:solidFill>
                <a:effectLst>
                  <a:glow rad="101600">
                    <a:schemeClr val="bg1">
                      <a:alpha val="60000"/>
                    </a:schemeClr>
                  </a:glow>
                </a:effectLst>
              </a:rPr>
              <a:t>And so all Israel shall be saved</a:t>
            </a:r>
            <a:r>
              <a:rPr lang="en-US" sz="3200" i="1" dirty="0" smtClean="0">
                <a:effectLst>
                  <a:glow rad="101600">
                    <a:schemeClr val="bg1">
                      <a:alpha val="60000"/>
                    </a:schemeClr>
                  </a:glow>
                </a:effectLst>
              </a:rPr>
              <a:t>: as it is written,    There shall come out of </a:t>
            </a:r>
            <a:r>
              <a:rPr lang="en-US" sz="3200" i="1" dirty="0" err="1" smtClean="0">
                <a:effectLst>
                  <a:glow rad="101600">
                    <a:schemeClr val="bg1">
                      <a:alpha val="60000"/>
                    </a:schemeClr>
                  </a:glow>
                </a:effectLst>
              </a:rPr>
              <a:t>Sion</a:t>
            </a:r>
            <a:r>
              <a:rPr lang="en-US" sz="3200" i="1" dirty="0" smtClean="0">
                <a:effectLst>
                  <a:glow rad="101600">
                    <a:schemeClr val="bg1">
                      <a:alpha val="60000"/>
                    </a:schemeClr>
                  </a:glow>
                </a:effectLst>
              </a:rPr>
              <a:t> the Deliverer,              and shall turn away ungodliness from Jacob:</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For this is my covenant unto them, when I shall take away their sins.” (Romans </a:t>
            </a:r>
            <a:r>
              <a:rPr lang="en-US" sz="3200" i="1" dirty="0" smtClean="0">
                <a:effectLst>
                  <a:glow rad="101600">
                    <a:schemeClr val="bg1">
                      <a:alpha val="60000"/>
                    </a:schemeClr>
                  </a:glow>
                </a:effectLst>
              </a:rPr>
              <a:t>11:1-2a, 25-27)</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278105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6019800" cy="5509200"/>
          </a:xfrm>
          <a:prstGeom prst="rect">
            <a:avLst/>
          </a:prstGeom>
        </p:spPr>
        <p:txBody>
          <a:bodyPr wrap="square">
            <a:spAutoFit/>
          </a:bodyPr>
          <a:lstStyle/>
          <a:p>
            <a:pPr algn="ctr"/>
            <a:r>
              <a:rPr lang="en-US" sz="4400" i="1" dirty="0" smtClean="0"/>
              <a:t> “And I will give them an heart to know me, that I am the LORD: and they shall be my people, and I will be their God: for they shall return unto me with their whole heart.” </a:t>
            </a:r>
          </a:p>
          <a:p>
            <a:pPr algn="ctr"/>
            <a:r>
              <a:rPr lang="en-US" sz="4400" i="1" dirty="0" smtClean="0"/>
              <a:t>(Jeremiah 24:7)</a:t>
            </a:r>
            <a:endParaRPr lang="en-US" sz="4400" i="1" dirty="0"/>
          </a:p>
        </p:txBody>
      </p:sp>
      <p:pic>
        <p:nvPicPr>
          <p:cNvPr id="7173" name="Picture 5" descr="C:\Users\Ptr. Daniel White\Desktop\Bible pictures\Bible mis\Bible Men\Heb Sage 55-375.jpg"/>
          <p:cNvPicPr>
            <a:picLocks noChangeAspect="1" noChangeArrowheads="1"/>
          </p:cNvPicPr>
          <p:nvPr/>
        </p:nvPicPr>
        <p:blipFill>
          <a:blip r:embed="rId3" cstate="print"/>
          <a:srcRect/>
          <a:stretch>
            <a:fillRect/>
          </a:stretch>
        </p:blipFill>
        <p:spPr bwMode="auto">
          <a:xfrm>
            <a:off x="6172200" y="152400"/>
            <a:ext cx="2759075" cy="3984196"/>
          </a:xfrm>
          <a:prstGeom prst="rect">
            <a:avLst/>
          </a:prstGeom>
          <a:ln>
            <a:noFill/>
          </a:ln>
          <a:effectLst>
            <a:softEdge rad="112500"/>
          </a:effectLst>
        </p:spPr>
      </p:pic>
    </p:spTree>
    <p:extLst>
      <p:ext uri="{BB962C8B-B14F-4D97-AF65-F5344CB8AC3E}">
        <p14:creationId xmlns:p14="http://schemas.microsoft.com/office/powerpoint/2010/main" val="275374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Prophecy pictures\prophecy pictures\rapture and second coming\CD070_lg.jpg"/>
          <p:cNvPicPr>
            <a:picLocks noChangeAspect="1" noChangeArrowheads="1"/>
          </p:cNvPicPr>
          <p:nvPr/>
        </p:nvPicPr>
        <p:blipFill>
          <a:blip r:embed="rId3" cstate="print">
            <a:lum bright="-30000"/>
          </a:blip>
          <a:srcRect t="324" r="20651"/>
          <a:stretch>
            <a:fillRect/>
          </a:stretch>
        </p:blipFill>
        <p:spPr bwMode="auto">
          <a:xfrm>
            <a:off x="0" y="0"/>
            <a:ext cx="9144000" cy="6857999"/>
          </a:xfrm>
          <a:prstGeom prst="rect">
            <a:avLst/>
          </a:prstGeom>
          <a:noFill/>
        </p:spPr>
      </p:pic>
      <p:sp>
        <p:nvSpPr>
          <p:cNvPr id="4" name="Content Placeholder 2"/>
          <p:cNvSpPr txBox="1">
            <a:spLocks/>
          </p:cNvSpPr>
          <p:nvPr/>
        </p:nvSpPr>
        <p:spPr>
          <a:xfrm>
            <a:off x="0" y="228600"/>
            <a:ext cx="9144000" cy="66294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i="1" u="none" strike="noStrike" kern="1200" cap="none" spc="0" normalizeH="0" baseline="0" noProof="0" dirty="0" smtClean="0">
                <a:ln>
                  <a:noFill/>
                </a:ln>
                <a:effectLst>
                  <a:glow rad="101600">
                    <a:schemeClr val="bg1">
                      <a:alpha val="60000"/>
                    </a:schemeClr>
                  </a:glow>
                </a:effectLst>
                <a:uLnTx/>
                <a:uFillTx/>
                <a:ea typeface="+mn-ea"/>
                <a:cs typeface="+mn-cs"/>
              </a:rPr>
              <a:t>   “Then shall the LORD go forth, and fight against those nations, as when he fought in the day of battle. 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i="1" u="none" strike="noStrike" kern="1200" cap="none" spc="0" normalizeH="0" noProof="0" dirty="0" smtClean="0">
                <a:ln>
                  <a:noFill/>
                </a:ln>
                <a:effectLst>
                  <a:glow rad="101600">
                    <a:schemeClr val="bg1">
                      <a:alpha val="60000"/>
                    </a:schemeClr>
                  </a:glow>
                </a:effectLst>
                <a:uLnTx/>
                <a:uFillTx/>
                <a:ea typeface="+mn-ea"/>
                <a:cs typeface="+mn-cs"/>
              </a:rPr>
              <a:t> </a:t>
            </a:r>
            <a:r>
              <a:rPr kumimoji="0" lang="en-US" sz="3600" i="1" u="none" strike="noStrike" kern="1200" cap="none" spc="0" normalizeH="0" baseline="0" noProof="0" dirty="0" smtClean="0">
                <a:ln>
                  <a:noFill/>
                </a:ln>
                <a:effectLst>
                  <a:glow rad="101600">
                    <a:schemeClr val="bg1">
                      <a:alpha val="60000"/>
                    </a:schemeClr>
                  </a:glow>
                </a:effectLst>
                <a:uLnTx/>
                <a:uFillTx/>
                <a:ea typeface="+mn-ea"/>
                <a:cs typeface="+mn-cs"/>
              </a:rPr>
              <a:t>(Zechariah 14:3)</a:t>
            </a:r>
          </a:p>
        </p:txBody>
      </p:sp>
    </p:spTree>
    <p:extLst>
      <p:ext uri="{BB962C8B-B14F-4D97-AF65-F5344CB8AC3E}">
        <p14:creationId xmlns:p14="http://schemas.microsoft.com/office/powerpoint/2010/main" val="103455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2"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11:1-19</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Two Witnesses”</a:t>
            </a:r>
          </a:p>
        </p:txBody>
      </p:sp>
    </p:spTree>
    <p:extLst>
      <p:ext uri="{BB962C8B-B14F-4D97-AF65-F5344CB8AC3E}">
        <p14:creationId xmlns:p14="http://schemas.microsoft.com/office/powerpoint/2010/main" val="361425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CD070_lg.jpg"/>
          <p:cNvPicPr>
            <a:picLocks noChangeAspect="1" noChangeArrowheads="1"/>
          </p:cNvPicPr>
          <p:nvPr/>
        </p:nvPicPr>
        <p:blipFill>
          <a:blip r:embed="rId2" cstate="print">
            <a:lum bright="-30000"/>
          </a:blip>
          <a:srcRect t="324" r="20651"/>
          <a:stretch>
            <a:fillRect/>
          </a:stretch>
        </p:blipFill>
        <p:spPr bwMode="auto">
          <a:xfrm>
            <a:off x="0" y="0"/>
            <a:ext cx="9144000" cy="6857999"/>
          </a:xfrm>
          <a:prstGeom prst="rect">
            <a:avLst/>
          </a:prstGeom>
          <a:noFill/>
        </p:spPr>
      </p:pic>
      <p:sp>
        <p:nvSpPr>
          <p:cNvPr id="3" name="Title 2"/>
          <p:cNvSpPr>
            <a:spLocks noGrp="1"/>
          </p:cNvSpPr>
          <p:nvPr>
            <p:ph type="title"/>
          </p:nvPr>
        </p:nvSpPr>
        <p:spPr>
          <a:xfrm>
            <a:off x="381000" y="0"/>
            <a:ext cx="8458200" cy="6858000"/>
          </a:xfrm>
        </p:spPr>
        <p:txBody>
          <a:bodyPr>
            <a:noAutofit/>
          </a:bodyPr>
          <a:lstStyle/>
          <a:p>
            <a:r>
              <a:rPr lang="en-US" sz="3600" i="1" dirty="0" smtClean="0">
                <a:effectLst>
                  <a:glow rad="101600">
                    <a:schemeClr val="bg1">
                      <a:alpha val="60000"/>
                    </a:schemeClr>
                  </a:glow>
                </a:effectLst>
              </a:rPr>
              <a:t>“Why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2229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CD070_lg.jpg"/>
          <p:cNvPicPr>
            <a:picLocks noChangeAspect="1" noChangeArrowheads="1"/>
          </p:cNvPicPr>
          <p:nvPr/>
        </p:nvPicPr>
        <p:blipFill>
          <a:blip r:embed="rId2" cstate="print">
            <a:lum bright="-30000"/>
          </a:blip>
          <a:srcRect t="324" r="20651"/>
          <a:stretch>
            <a:fillRect/>
          </a:stretch>
        </p:blipFill>
        <p:spPr bwMode="auto">
          <a:xfrm>
            <a:off x="0" y="0"/>
            <a:ext cx="9144000" cy="6857999"/>
          </a:xfrm>
          <a:prstGeom prst="rect">
            <a:avLst/>
          </a:prstGeom>
          <a:noFill/>
        </p:spPr>
      </p:pic>
      <p:sp>
        <p:nvSpPr>
          <p:cNvPr id="3" name="Title 2"/>
          <p:cNvSpPr>
            <a:spLocks noGrp="1"/>
          </p:cNvSpPr>
          <p:nvPr>
            <p:ph type="title"/>
          </p:nvPr>
        </p:nvSpPr>
        <p:spPr>
          <a:xfrm>
            <a:off x="3048000" y="0"/>
            <a:ext cx="5943600" cy="6858000"/>
          </a:xfrm>
        </p:spPr>
        <p:txBody>
          <a:bodyPr>
            <a:noAutofit/>
          </a:bodyPr>
          <a:lstStyle/>
          <a:p>
            <a:r>
              <a:rPr lang="en-US" sz="4000" i="1" dirty="0" smtClean="0">
                <a:effectLst>
                  <a:glow rad="101600">
                    <a:schemeClr val="bg1">
                      <a:alpha val="60000"/>
                    </a:schemeClr>
                  </a:glow>
                </a:effectLst>
              </a:rPr>
              <a:t>I will declare the decree: the LORD hath said unto me, Thou art my Son; this day have I begotten thee. Ask of me, and I shall give thee the heathen for </a:t>
            </a:r>
            <a:r>
              <a:rPr lang="en-US" sz="4000" i="1" dirty="0" err="1" smtClean="0">
                <a:effectLst>
                  <a:glow rad="101600">
                    <a:schemeClr val="bg1">
                      <a:alpha val="60000"/>
                    </a:schemeClr>
                  </a:glow>
                </a:effectLst>
              </a:rPr>
              <a:t>thine</a:t>
            </a:r>
            <a:r>
              <a:rPr lang="en-US" sz="4000" i="1" dirty="0" smtClean="0">
                <a:effectLst>
                  <a:glow rad="101600">
                    <a:schemeClr val="bg1">
                      <a:alpha val="60000"/>
                    </a:schemeClr>
                  </a:glow>
                </a:effectLst>
              </a:rPr>
              <a:t> inheritance, and the uttermost parts of the earth for thy possession. </a:t>
            </a:r>
            <a:br>
              <a:rPr lang="en-US" sz="4000" i="1" dirty="0" smtClean="0">
                <a:effectLst>
                  <a:glow rad="101600">
                    <a:schemeClr val="bg1">
                      <a:alpha val="60000"/>
                    </a:schemeClr>
                  </a:glow>
                </a:effectLst>
              </a:rPr>
            </a:br>
            <a:endParaRPr lang="en-US" sz="4000" i="1" dirty="0">
              <a:effectLst>
                <a:glow rad="101600">
                  <a:schemeClr val="bg1">
                    <a:alpha val="60000"/>
                  </a:schemeClr>
                </a:glow>
              </a:effectLst>
            </a:endParaRPr>
          </a:p>
        </p:txBody>
      </p:sp>
      <p:pic>
        <p:nvPicPr>
          <p:cNvPr id="1026" name="Picture 2" descr="C:\Users\Dan White\Pictures\Bible pictures\Prophecy pictures\prophecy pictures\rapture and second coming\Judgement was given (2).jpg"/>
          <p:cNvPicPr>
            <a:picLocks noChangeAspect="1" noChangeArrowheads="1"/>
          </p:cNvPicPr>
          <p:nvPr/>
        </p:nvPicPr>
        <p:blipFill>
          <a:blip r:embed="rId3" cstate="print"/>
          <a:srcRect/>
          <a:stretch>
            <a:fillRect/>
          </a:stretch>
        </p:blipFill>
        <p:spPr bwMode="auto">
          <a:xfrm>
            <a:off x="0" y="0"/>
            <a:ext cx="3162988" cy="4191000"/>
          </a:xfrm>
          <a:prstGeom prst="rect">
            <a:avLst/>
          </a:prstGeom>
          <a:ln>
            <a:noFill/>
          </a:ln>
          <a:effectLst>
            <a:softEdge rad="112500"/>
          </a:effectLst>
        </p:spPr>
      </p:pic>
    </p:spTree>
    <p:extLst>
      <p:ext uri="{BB962C8B-B14F-4D97-AF65-F5344CB8AC3E}">
        <p14:creationId xmlns:p14="http://schemas.microsoft.com/office/powerpoint/2010/main" val="95733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rapture and second coming\scan0127.jpg"/>
          <p:cNvPicPr>
            <a:picLocks noChangeAspect="1" noChangeArrowheads="1"/>
          </p:cNvPicPr>
          <p:nvPr/>
        </p:nvPicPr>
        <p:blipFill>
          <a:blip r:embed="rId2" cstate="print">
            <a:lum bright="-20000"/>
          </a:blip>
          <a:srcRect/>
          <a:stretch>
            <a:fillRect/>
          </a:stretch>
        </p:blipFill>
        <p:spPr bwMode="auto">
          <a:xfrm>
            <a:off x="0" y="2209800"/>
            <a:ext cx="9383282" cy="4648200"/>
          </a:xfrm>
          <a:prstGeom prst="rect">
            <a:avLst/>
          </a:prstGeom>
          <a:noFill/>
        </p:spPr>
      </p:pic>
      <p:sp>
        <p:nvSpPr>
          <p:cNvPr id="3" name="Rectangle 2"/>
          <p:cNvSpPr/>
          <p:nvPr/>
        </p:nvSpPr>
        <p:spPr>
          <a:xfrm>
            <a:off x="0" y="228600"/>
            <a:ext cx="9144000" cy="1754326"/>
          </a:xfrm>
          <a:prstGeom prst="rect">
            <a:avLst/>
          </a:prstGeom>
        </p:spPr>
        <p:txBody>
          <a:bodyPr wrap="square">
            <a:spAutoFit/>
          </a:bodyPr>
          <a:lstStyle/>
          <a:p>
            <a:pPr algn="ctr"/>
            <a:r>
              <a:rPr lang="en-US" sz="3600" i="1" dirty="0" smtClean="0">
                <a:effectLst>
                  <a:glow rad="101600">
                    <a:schemeClr val="bg1">
                      <a:alpha val="60000"/>
                    </a:schemeClr>
                  </a:glow>
                </a:effectLst>
              </a:rPr>
              <a:t>Thou shalt break them with a rod of iron; thou shalt dash them in pieces like a potter's vessel.”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(Psalms 2:1-9) </a:t>
            </a:r>
            <a:endParaRPr lang="en-US" sz="3600" dirty="0"/>
          </a:p>
        </p:txBody>
      </p:sp>
    </p:spTree>
    <p:extLst>
      <p:ext uri="{BB962C8B-B14F-4D97-AF65-F5344CB8AC3E}">
        <p14:creationId xmlns:p14="http://schemas.microsoft.com/office/powerpoint/2010/main" val="31104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sz="6600" i="1" dirty="0" smtClean="0">
                <a:effectLst>
                  <a:glow rad="101600">
                    <a:srgbClr val="FF0000">
                      <a:alpha val="60000"/>
                    </a:srgbClr>
                  </a:glow>
                </a:effectLst>
              </a:rPr>
              <a:t>Revelation 11:3-9</a:t>
            </a:r>
            <a:endParaRPr lang="en-US" sz="6600" i="1" dirty="0">
              <a:effectLst>
                <a:glow rad="101600">
                  <a:srgbClr val="FF0000">
                    <a:alpha val="60000"/>
                  </a:srgbClr>
                </a:glow>
              </a:effectLst>
            </a:endParaRPr>
          </a:p>
        </p:txBody>
      </p:sp>
      <p:sp>
        <p:nvSpPr>
          <p:cNvPr id="3" name="Rectangle 2"/>
          <p:cNvSpPr/>
          <p:nvPr/>
        </p:nvSpPr>
        <p:spPr>
          <a:xfrm>
            <a:off x="533400" y="2590800"/>
            <a:ext cx="8153400" cy="3785652"/>
          </a:xfrm>
          <a:prstGeom prst="rect">
            <a:avLst/>
          </a:prstGeom>
        </p:spPr>
        <p:txBody>
          <a:bodyPr wrap="square">
            <a:spAutoFit/>
          </a:bodyPr>
          <a:lstStyle/>
          <a:p>
            <a:pPr algn="ctr"/>
            <a:r>
              <a:rPr lang="en-US" sz="4800" i="1" dirty="0" smtClean="0"/>
              <a:t>“And I will give power unto my two witnesses, and they shall prophesy a thousand two hundred and threescore days, clothed in sackcloth…”</a:t>
            </a:r>
            <a:endParaRPr lang="en-US" sz="4800" i="1" dirty="0"/>
          </a:p>
        </p:txBody>
      </p:sp>
    </p:spTree>
    <p:extLst>
      <p:ext uri="{BB962C8B-B14F-4D97-AF65-F5344CB8AC3E}">
        <p14:creationId xmlns:p14="http://schemas.microsoft.com/office/powerpoint/2010/main" val="130581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Dad's Pix\two-witnesses1.jpg"/>
          <p:cNvPicPr>
            <a:picLocks noChangeAspect="1" noChangeArrowheads="1"/>
          </p:cNvPicPr>
          <p:nvPr/>
        </p:nvPicPr>
        <p:blipFill>
          <a:blip r:embed="rId3" cstate="print"/>
          <a:srcRect/>
          <a:stretch>
            <a:fillRect/>
          </a:stretch>
        </p:blipFill>
        <p:spPr bwMode="auto">
          <a:xfrm>
            <a:off x="457200" y="228600"/>
            <a:ext cx="8382000" cy="6172200"/>
          </a:xfrm>
          <a:prstGeom prst="rect">
            <a:avLst/>
          </a:prstGeom>
          <a:noFill/>
        </p:spPr>
      </p:pic>
    </p:spTree>
    <p:extLst>
      <p:ext uri="{BB962C8B-B14F-4D97-AF65-F5344CB8AC3E}">
        <p14:creationId xmlns:p14="http://schemas.microsoft.com/office/powerpoint/2010/main" val="28430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Ptr. Daniel White\Desktop\Bible pictures\bibles and book of life\scan0006.jpg"/>
          <p:cNvPicPr>
            <a:picLocks noChangeAspect="1" noChangeArrowheads="1"/>
          </p:cNvPicPr>
          <p:nvPr/>
        </p:nvPicPr>
        <p:blipFill>
          <a:blip r:embed="rId3" cstate="print"/>
          <a:srcRect t="26453" r="70383" b="25451"/>
          <a:stretch>
            <a:fillRect/>
          </a:stretch>
        </p:blipFill>
        <p:spPr bwMode="auto">
          <a:xfrm>
            <a:off x="5257800" y="1371600"/>
            <a:ext cx="3204210" cy="2209800"/>
          </a:xfrm>
          <a:prstGeom prst="rect">
            <a:avLst/>
          </a:prstGeom>
          <a:noFill/>
        </p:spPr>
      </p:pic>
      <p:sp>
        <p:nvSpPr>
          <p:cNvPr id="2" name="Title 1"/>
          <p:cNvSpPr>
            <a:spLocks noGrp="1"/>
          </p:cNvSpPr>
          <p:nvPr>
            <p:ph type="title"/>
          </p:nvPr>
        </p:nvSpPr>
        <p:spPr>
          <a:xfrm>
            <a:off x="457200" y="274638"/>
            <a:ext cx="8229600" cy="792162"/>
          </a:xfrm>
        </p:spPr>
        <p:txBody>
          <a:bodyPr/>
          <a:lstStyle/>
          <a:p>
            <a:r>
              <a:rPr lang="en-US" i="1" smtClean="0">
                <a:effectLst>
                  <a:glow rad="228600">
                    <a:schemeClr val="accent3">
                      <a:satMod val="175000"/>
                      <a:alpha val="40000"/>
                    </a:schemeClr>
                  </a:glow>
                </a:effectLst>
              </a:rPr>
              <a:t>Who they </a:t>
            </a:r>
            <a:r>
              <a:rPr lang="en-US" i="1" dirty="0" smtClean="0">
                <a:effectLst>
                  <a:glow rad="228600">
                    <a:schemeClr val="accent3">
                      <a:satMod val="175000"/>
                      <a:alpha val="40000"/>
                    </a:schemeClr>
                  </a:glow>
                </a:effectLst>
              </a:rPr>
              <a:t>are not!</a:t>
            </a:r>
            <a:endParaRPr lang="en-US" i="1" dirty="0">
              <a:effectLst>
                <a:glow rad="228600">
                  <a:schemeClr val="accent3">
                    <a:satMod val="175000"/>
                    <a:alpha val="40000"/>
                  </a:schemeClr>
                </a:glow>
              </a:effectLst>
            </a:endParaRPr>
          </a:p>
        </p:txBody>
      </p:sp>
      <p:sp>
        <p:nvSpPr>
          <p:cNvPr id="7" name="Content Placeholder 6"/>
          <p:cNvSpPr>
            <a:spLocks noGrp="1"/>
          </p:cNvSpPr>
          <p:nvPr>
            <p:ph idx="1"/>
          </p:nvPr>
        </p:nvSpPr>
        <p:spPr>
          <a:xfrm>
            <a:off x="5334000" y="3276600"/>
            <a:ext cx="2971800" cy="381000"/>
          </a:xfrm>
        </p:spPr>
        <p:txBody>
          <a:bodyPr>
            <a:noAutofit/>
          </a:bodyPr>
          <a:lstStyle/>
          <a:p>
            <a:pPr algn="ctr">
              <a:buNone/>
            </a:pPr>
            <a:r>
              <a:rPr lang="en-US" sz="1600" b="1" dirty="0" smtClean="0">
                <a:solidFill>
                  <a:schemeClr val="bg1"/>
                </a:solidFill>
              </a:rPr>
              <a:t>Gospel</a:t>
            </a:r>
            <a:endParaRPr lang="en-US" sz="1600" b="1" dirty="0">
              <a:solidFill>
                <a:schemeClr val="bg1"/>
              </a:solidFill>
            </a:endParaRPr>
          </a:p>
        </p:txBody>
      </p:sp>
      <p:pic>
        <p:nvPicPr>
          <p:cNvPr id="19458" name="Picture 2" descr="C:\Users\Ptr. Daniel White\Desktop\Bible pictures\bibles and book of life\Torah-prophecy.jpg"/>
          <p:cNvPicPr>
            <a:picLocks noChangeAspect="1" noChangeArrowheads="1"/>
          </p:cNvPicPr>
          <p:nvPr/>
        </p:nvPicPr>
        <p:blipFill>
          <a:blip r:embed="rId4" cstate="print"/>
          <a:srcRect/>
          <a:stretch>
            <a:fillRect/>
          </a:stretch>
        </p:blipFill>
        <p:spPr bwMode="auto">
          <a:xfrm>
            <a:off x="990600" y="4114800"/>
            <a:ext cx="2514600" cy="2514600"/>
          </a:xfrm>
          <a:prstGeom prst="rect">
            <a:avLst/>
          </a:prstGeom>
          <a:noFill/>
        </p:spPr>
      </p:pic>
      <p:pic>
        <p:nvPicPr>
          <p:cNvPr id="19459" name="Picture 3" descr="C:\Users\Ptr. Daniel White\Desktop\Bible pictures\bibles and book of life\scan0005.jpg"/>
          <p:cNvPicPr>
            <a:picLocks noChangeAspect="1" noChangeArrowheads="1"/>
          </p:cNvPicPr>
          <p:nvPr/>
        </p:nvPicPr>
        <p:blipFill>
          <a:blip r:embed="rId5" cstate="print"/>
          <a:srcRect l="14845" t="14199" r="55464" b="66466"/>
          <a:stretch>
            <a:fillRect/>
          </a:stretch>
        </p:blipFill>
        <p:spPr bwMode="auto">
          <a:xfrm>
            <a:off x="457200" y="1371600"/>
            <a:ext cx="4143375" cy="2209800"/>
          </a:xfrm>
          <a:prstGeom prst="rect">
            <a:avLst/>
          </a:prstGeom>
          <a:noFill/>
        </p:spPr>
      </p:pic>
      <p:pic>
        <p:nvPicPr>
          <p:cNvPr id="19461" name="Picture 5" descr="C:\Users\Ptr. Daniel White\Desktop\Bible pictures\bibles and book of life\reading-bible-blue.jpg"/>
          <p:cNvPicPr>
            <a:picLocks noChangeAspect="1" noChangeArrowheads="1"/>
          </p:cNvPicPr>
          <p:nvPr/>
        </p:nvPicPr>
        <p:blipFill>
          <a:blip r:embed="rId6" cstate="print"/>
          <a:srcRect/>
          <a:stretch>
            <a:fillRect/>
          </a:stretch>
        </p:blipFill>
        <p:spPr bwMode="auto">
          <a:xfrm>
            <a:off x="4876800" y="4114800"/>
            <a:ext cx="3581400" cy="2358288"/>
          </a:xfrm>
          <a:prstGeom prst="rect">
            <a:avLst/>
          </a:prstGeom>
          <a:noFill/>
        </p:spPr>
      </p:pic>
    </p:spTree>
    <p:extLst>
      <p:ext uri="{BB962C8B-B14F-4D97-AF65-F5344CB8AC3E}">
        <p14:creationId xmlns:p14="http://schemas.microsoft.com/office/powerpoint/2010/main" val="266482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to="" calcmode="lin" valueType="num">
                                      <p:cBhvr>
                                        <p:cTn id="7" dur="1" fill="hold"/>
                                        <p:tgtEl>
                                          <p:spTgt spid="1945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p:cTn id="12" dur="1000" fill="hold"/>
                                        <p:tgtEl>
                                          <p:spTgt spid="19460"/>
                                        </p:tgtEl>
                                        <p:attrNameLst>
                                          <p:attrName>ppt_w</p:attrName>
                                        </p:attrNameLst>
                                      </p:cBhvr>
                                      <p:tavLst>
                                        <p:tav tm="0">
                                          <p:val>
                                            <p:strVal val="#ppt_w*0.70"/>
                                          </p:val>
                                        </p:tav>
                                        <p:tav tm="100000">
                                          <p:val>
                                            <p:strVal val="#ppt_w"/>
                                          </p:val>
                                        </p:tav>
                                      </p:tavLst>
                                    </p:anim>
                                    <p:anim calcmode="lin" valueType="num">
                                      <p:cBhvr>
                                        <p:cTn id="13" dur="1000" fill="hold"/>
                                        <p:tgtEl>
                                          <p:spTgt spid="19460"/>
                                        </p:tgtEl>
                                        <p:attrNameLst>
                                          <p:attrName>ppt_h</p:attrName>
                                        </p:attrNameLst>
                                      </p:cBhvr>
                                      <p:tavLst>
                                        <p:tav tm="0">
                                          <p:val>
                                            <p:strVal val="#ppt_h"/>
                                          </p:val>
                                        </p:tav>
                                        <p:tav tm="100000">
                                          <p:val>
                                            <p:strVal val="#ppt_h"/>
                                          </p:val>
                                        </p:tav>
                                      </p:tavLst>
                                    </p:anim>
                                    <p:animEffect transition="in" filter="fade">
                                      <p:cBhvr>
                                        <p:cTn id="14" dur="1000"/>
                                        <p:tgtEl>
                                          <p:spTgt spid="19460"/>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anim to="" calcmode="lin" valueType="num">
                                      <p:cBhvr>
                                        <p:cTn id="19" dur="1" fill="hold"/>
                                        <p:tgtEl>
                                          <p:spTgt spid="19458"/>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9461"/>
                                        </p:tgtEl>
                                        <p:attrNameLst>
                                          <p:attrName>style.visibility</p:attrName>
                                        </p:attrNameLst>
                                      </p:cBhvr>
                                      <p:to>
                                        <p:strVal val="visible"/>
                                      </p:to>
                                    </p:set>
                                    <p:anim to="" calcmode="lin" valueType="num">
                                      <p:cBhvr>
                                        <p:cTn id="24" dur="1" fill="hold"/>
                                        <p:tgtEl>
                                          <p:spTgt spid="1946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Two Witnesses are Men</a:t>
            </a:r>
            <a:endParaRPr lang="en-US" dirty="0"/>
          </a:p>
        </p:txBody>
      </p:sp>
      <p:sp>
        <p:nvSpPr>
          <p:cNvPr id="3" name="Content Placeholder 2"/>
          <p:cNvSpPr>
            <a:spLocks noGrp="1"/>
          </p:cNvSpPr>
          <p:nvPr>
            <p:ph idx="1"/>
          </p:nvPr>
        </p:nvSpPr>
        <p:spPr>
          <a:xfrm>
            <a:off x="0" y="1219200"/>
            <a:ext cx="5867400" cy="5638800"/>
          </a:xfrm>
        </p:spPr>
        <p:txBody>
          <a:bodyPr>
            <a:normAutofit lnSpcReduction="10000"/>
          </a:bodyPr>
          <a:lstStyle/>
          <a:p>
            <a:r>
              <a:rPr lang="en-US" dirty="0" smtClean="0"/>
              <a:t>They have mouths to witness</a:t>
            </a:r>
          </a:p>
          <a:p>
            <a:r>
              <a:rPr lang="en-US" dirty="0" smtClean="0"/>
              <a:t>They can breathe fire</a:t>
            </a:r>
          </a:p>
          <a:p>
            <a:r>
              <a:rPr lang="en-US" dirty="0" smtClean="0"/>
              <a:t>They can stop the raining</a:t>
            </a:r>
          </a:p>
          <a:p>
            <a:r>
              <a:rPr lang="en-US" dirty="0" smtClean="0"/>
              <a:t>They can turn water into blood</a:t>
            </a:r>
          </a:p>
          <a:p>
            <a:r>
              <a:rPr lang="en-US" dirty="0" smtClean="0"/>
              <a:t>They can bring plagues upon the earth</a:t>
            </a:r>
          </a:p>
          <a:p>
            <a:r>
              <a:rPr lang="en-US" dirty="0" smtClean="0"/>
              <a:t>They have bodies</a:t>
            </a:r>
          </a:p>
          <a:p>
            <a:r>
              <a:rPr lang="en-US" dirty="0" smtClean="0"/>
              <a:t>Men attempt to kill them</a:t>
            </a:r>
          </a:p>
          <a:p>
            <a:r>
              <a:rPr lang="en-US" dirty="0" smtClean="0"/>
              <a:t>They will eventually be killed by Satan and the Anti-Christ</a:t>
            </a:r>
            <a:endParaRPr lang="en-US" dirty="0"/>
          </a:p>
        </p:txBody>
      </p:sp>
      <p:pic>
        <p:nvPicPr>
          <p:cNvPr id="20486" name="Picture 6" descr="C:\Users\Ptr. Daniel White\Desktop\Dad's Pix\2-WITNESSES.jpg"/>
          <p:cNvPicPr>
            <a:picLocks noChangeAspect="1" noChangeArrowheads="1"/>
          </p:cNvPicPr>
          <p:nvPr/>
        </p:nvPicPr>
        <p:blipFill>
          <a:blip r:embed="rId3" cstate="print"/>
          <a:srcRect l="46000" t="-833" r="28000" b="39500"/>
          <a:stretch>
            <a:fillRect/>
          </a:stretch>
        </p:blipFill>
        <p:spPr bwMode="auto">
          <a:xfrm flipH="1">
            <a:off x="6934199" y="3733800"/>
            <a:ext cx="1679713" cy="2759529"/>
          </a:xfrm>
          <a:prstGeom prst="rect">
            <a:avLst/>
          </a:prstGeom>
          <a:noFill/>
        </p:spPr>
      </p:pic>
      <p:pic>
        <p:nvPicPr>
          <p:cNvPr id="9" name="Picture 6" descr="C:\Users\Ptr. Daniel White\Desktop\Dad's Pix\2-WITNESSES.jpg"/>
          <p:cNvPicPr>
            <a:picLocks noChangeAspect="1" noChangeArrowheads="1"/>
          </p:cNvPicPr>
          <p:nvPr/>
        </p:nvPicPr>
        <p:blipFill>
          <a:blip r:embed="rId3" cstate="print"/>
          <a:srcRect l="24000" r="52000" b="41333"/>
          <a:stretch>
            <a:fillRect/>
          </a:stretch>
        </p:blipFill>
        <p:spPr bwMode="auto">
          <a:xfrm>
            <a:off x="5867400" y="1447800"/>
            <a:ext cx="1447800" cy="2654300"/>
          </a:xfrm>
          <a:prstGeom prst="rect">
            <a:avLst/>
          </a:prstGeom>
          <a:noFill/>
        </p:spPr>
      </p:pic>
    </p:spTree>
    <p:extLst>
      <p:ext uri="{BB962C8B-B14F-4D97-AF65-F5344CB8AC3E}">
        <p14:creationId xmlns:p14="http://schemas.microsoft.com/office/powerpoint/2010/main" val="108577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430962"/>
          </a:xfrm>
        </p:spPr>
        <p:txBody>
          <a:bodyPr>
            <a:normAutofit/>
          </a:bodyPr>
          <a:lstStyle/>
          <a:p>
            <a:r>
              <a:rPr lang="en-US" sz="5400" i="1" dirty="0" smtClean="0"/>
              <a:t>“These (witnesses) are the two olive trees, and the two candlesticks standing before the God of the earth.”</a:t>
            </a:r>
            <a:endParaRPr lang="en-US" sz="5400" i="1" dirty="0"/>
          </a:p>
        </p:txBody>
      </p:sp>
    </p:spTree>
    <p:extLst>
      <p:ext uri="{BB962C8B-B14F-4D97-AF65-F5344CB8AC3E}">
        <p14:creationId xmlns:p14="http://schemas.microsoft.com/office/powerpoint/2010/main" val="8447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These Two Men are Like Olive Trees and Candlesticks Standing Before God</a:t>
            </a:r>
            <a:endParaRPr lang="en-US" dirty="0"/>
          </a:p>
        </p:txBody>
      </p:sp>
      <p:sp>
        <p:nvSpPr>
          <p:cNvPr id="9" name="Content Placeholder 8"/>
          <p:cNvSpPr>
            <a:spLocks noGrp="1"/>
          </p:cNvSpPr>
          <p:nvPr>
            <p:ph sz="half" idx="1"/>
          </p:nvPr>
        </p:nvSpPr>
        <p:spPr>
          <a:xfrm>
            <a:off x="-381000" y="5029200"/>
            <a:ext cx="3200400" cy="1600200"/>
          </a:xfrm>
        </p:spPr>
        <p:txBody>
          <a:bodyPr>
            <a:normAutofit/>
          </a:bodyPr>
          <a:lstStyle/>
          <a:p>
            <a:pPr algn="ctr">
              <a:buNone/>
            </a:pPr>
            <a:r>
              <a:rPr lang="en-US" sz="3200" dirty="0" smtClean="0"/>
              <a:t>      Strong and fruitful as olive trees</a:t>
            </a:r>
            <a:endParaRPr lang="en-US" sz="3200" dirty="0"/>
          </a:p>
        </p:txBody>
      </p:sp>
      <p:sp>
        <p:nvSpPr>
          <p:cNvPr id="10" name="Content Placeholder 9"/>
          <p:cNvSpPr>
            <a:spLocks noGrp="1"/>
          </p:cNvSpPr>
          <p:nvPr>
            <p:ph sz="half" idx="2"/>
          </p:nvPr>
        </p:nvSpPr>
        <p:spPr>
          <a:xfrm>
            <a:off x="5791200" y="4953000"/>
            <a:ext cx="3581400" cy="1676400"/>
          </a:xfrm>
        </p:spPr>
        <p:txBody>
          <a:bodyPr>
            <a:noAutofit/>
          </a:bodyPr>
          <a:lstStyle/>
          <a:p>
            <a:pPr algn="ctr">
              <a:buNone/>
            </a:pPr>
            <a:r>
              <a:rPr lang="en-US" sz="3200" dirty="0" smtClean="0"/>
              <a:t>Shining forth as </a:t>
            </a:r>
          </a:p>
          <a:p>
            <a:pPr algn="ctr">
              <a:buNone/>
            </a:pPr>
            <a:r>
              <a:rPr lang="en-US" sz="3200" dirty="0" smtClean="0"/>
              <a:t>the lights of</a:t>
            </a:r>
          </a:p>
          <a:p>
            <a:pPr algn="ctr">
              <a:buNone/>
            </a:pPr>
            <a:r>
              <a:rPr lang="en-US" sz="3200" dirty="0" smtClean="0"/>
              <a:t>a candlestick</a:t>
            </a:r>
            <a:endParaRPr lang="en-US" sz="3200" dirty="0"/>
          </a:p>
        </p:txBody>
      </p:sp>
      <p:pic>
        <p:nvPicPr>
          <p:cNvPr id="25602" name="Picture 2" descr="C:\Users\Ptr. Daniel White\Desktop\Bible pictures\Prophecy pictures\prophecy pictures\rapture and second coming\scan0056.jpg"/>
          <p:cNvPicPr>
            <a:picLocks noChangeAspect="1" noChangeArrowheads="1"/>
          </p:cNvPicPr>
          <p:nvPr/>
        </p:nvPicPr>
        <p:blipFill>
          <a:blip r:embed="rId3" cstate="print">
            <a:lum bright="-20000"/>
          </a:blip>
          <a:srcRect/>
          <a:stretch>
            <a:fillRect/>
          </a:stretch>
        </p:blipFill>
        <p:spPr bwMode="auto">
          <a:xfrm>
            <a:off x="3200400" y="1752600"/>
            <a:ext cx="3048000" cy="21363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5603" name="Picture 3"/>
          <p:cNvPicPr>
            <a:picLocks noChangeAspect="1" noChangeArrowheads="1"/>
          </p:cNvPicPr>
          <p:nvPr/>
        </p:nvPicPr>
        <p:blipFill>
          <a:blip r:embed="rId4" cstate="print"/>
          <a:srcRect/>
          <a:stretch>
            <a:fillRect/>
          </a:stretch>
        </p:blipFill>
        <p:spPr bwMode="auto">
          <a:xfrm>
            <a:off x="381000" y="1905000"/>
            <a:ext cx="2114550" cy="3149567"/>
          </a:xfrm>
          <a:prstGeom prst="rect">
            <a:avLst/>
          </a:prstGeom>
          <a:ln>
            <a:noFill/>
          </a:ln>
          <a:effectLst>
            <a:softEdge rad="112500"/>
          </a:effectLst>
        </p:spPr>
      </p:pic>
      <p:pic>
        <p:nvPicPr>
          <p:cNvPr id="25604" name="Picture 4"/>
          <p:cNvPicPr>
            <a:picLocks noChangeAspect="1" noChangeArrowheads="1"/>
          </p:cNvPicPr>
          <p:nvPr/>
        </p:nvPicPr>
        <p:blipFill>
          <a:blip r:embed="rId5" cstate="print"/>
          <a:srcRect/>
          <a:stretch>
            <a:fillRect/>
          </a:stretch>
        </p:blipFill>
        <p:spPr bwMode="auto">
          <a:xfrm>
            <a:off x="6781800" y="2362200"/>
            <a:ext cx="1001168" cy="264795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7696200" y="2209800"/>
            <a:ext cx="1001168" cy="2647950"/>
          </a:xfrm>
          <a:prstGeom prst="rect">
            <a:avLst/>
          </a:prstGeom>
          <a:noFill/>
          <a:ln w="9525">
            <a:noFill/>
            <a:miter lim="800000"/>
            <a:headEnd/>
            <a:tailEnd/>
          </a:ln>
        </p:spPr>
      </p:pic>
      <p:pic>
        <p:nvPicPr>
          <p:cNvPr id="3074" name="Picture 2" descr="C:\Users\Ptr. Daniel White\Desktop\Bible pictures\Prophecy pictures\prophecy pictures\revelation\2-WITNESSES.jpg"/>
          <p:cNvPicPr>
            <a:picLocks noChangeAspect="1" noChangeArrowheads="1"/>
          </p:cNvPicPr>
          <p:nvPr/>
        </p:nvPicPr>
        <p:blipFill>
          <a:blip r:embed="rId6" cstate="print"/>
          <a:srcRect/>
          <a:stretch>
            <a:fillRect/>
          </a:stretch>
        </p:blipFill>
        <p:spPr bwMode="auto">
          <a:xfrm>
            <a:off x="3124200" y="4191000"/>
            <a:ext cx="3048000" cy="2286000"/>
          </a:xfrm>
          <a:prstGeom prst="rect">
            <a:avLst/>
          </a:prstGeom>
          <a:noFill/>
        </p:spPr>
      </p:pic>
    </p:spTree>
    <p:extLst>
      <p:ext uri="{BB962C8B-B14F-4D97-AF65-F5344CB8AC3E}">
        <p14:creationId xmlns:p14="http://schemas.microsoft.com/office/powerpoint/2010/main" val="37353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strVal val="#ppt_w*0.70"/>
                                          </p:val>
                                        </p:tav>
                                        <p:tav tm="100000">
                                          <p:val>
                                            <p:strVal val="#ppt_w"/>
                                          </p:val>
                                        </p:tav>
                                      </p:tavLst>
                                    </p:anim>
                                    <p:anim calcmode="lin" valueType="num">
                                      <p:cBhvr>
                                        <p:cTn id="8" dur="1000" fill="hold"/>
                                        <p:tgtEl>
                                          <p:spTgt spid="25602"/>
                                        </p:tgtEl>
                                        <p:attrNameLst>
                                          <p:attrName>ppt_h</p:attrName>
                                        </p:attrNameLst>
                                      </p:cBhvr>
                                      <p:tavLst>
                                        <p:tav tm="0">
                                          <p:val>
                                            <p:strVal val="#ppt_h"/>
                                          </p:val>
                                        </p:tav>
                                        <p:tav tm="100000">
                                          <p:val>
                                            <p:strVal val="#ppt_h"/>
                                          </p:val>
                                        </p:tav>
                                      </p:tavLst>
                                    </p:anim>
                                    <p:animEffect transition="in" filter="fade">
                                      <p:cBhvr>
                                        <p:cTn id="9" dur="10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to="" calcmode="lin" valueType="num">
                                      <p:cBhvr>
                                        <p:cTn id="14" dur="1" fill="hold"/>
                                        <p:tgtEl>
                                          <p:spTgt spid="3074"/>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to="" calcmode="lin" valueType="num">
                                      <p:cBhvr>
                                        <p:cTn id="19" dur="1" fill="hold"/>
                                        <p:tgtEl>
                                          <p:spTgt spid="9">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to="" calcmode="lin" valueType="num">
                                      <p:cBhvr>
                                        <p:cTn id="24" dur="1" fill="hold"/>
                                        <p:tgtEl>
                                          <p:spTgt spid="10">
                                            <p:txEl>
                                              <p:pRg st="0" end="0"/>
                                            </p:txEl>
                                          </p:spTgt>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to="" calcmode="lin" valueType="num">
                                      <p:cBhvr>
                                        <p:cTn id="27" dur="1" fill="hold"/>
                                        <p:tgtEl>
                                          <p:spTgt spid="10">
                                            <p:txEl>
                                              <p:pRg st="1" end="1"/>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 to="" calcmode="lin" valueType="num">
                                      <p:cBhvr>
                                        <p:cTn id="30" dur="1" fill="hold"/>
                                        <p:tgtEl>
                                          <p:spTgt spid="1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Their Clothing is Sackcloth </a:t>
            </a:r>
            <a:endParaRPr lang="en-US" dirty="0"/>
          </a:p>
        </p:txBody>
      </p:sp>
      <p:sp>
        <p:nvSpPr>
          <p:cNvPr id="3" name="Content Placeholder 2"/>
          <p:cNvSpPr>
            <a:spLocks noGrp="1"/>
          </p:cNvSpPr>
          <p:nvPr>
            <p:ph idx="1"/>
          </p:nvPr>
        </p:nvSpPr>
        <p:spPr>
          <a:xfrm>
            <a:off x="0" y="1600200"/>
            <a:ext cx="5867400" cy="5257800"/>
          </a:xfrm>
        </p:spPr>
        <p:txBody>
          <a:bodyPr/>
          <a:lstStyle/>
          <a:p>
            <a:r>
              <a:rPr lang="en-US" dirty="0" smtClean="0"/>
              <a:t>Sackcloth was a garment worn when one is expressing </a:t>
            </a:r>
            <a:r>
              <a:rPr lang="en-US" dirty="0" smtClean="0">
                <a:solidFill>
                  <a:srgbClr val="FFFF00"/>
                </a:solidFill>
              </a:rPr>
              <a:t>mourning</a:t>
            </a:r>
            <a:r>
              <a:rPr lang="en-US" dirty="0" smtClean="0"/>
              <a:t> and declaring the need of </a:t>
            </a:r>
            <a:r>
              <a:rPr lang="en-US" dirty="0" smtClean="0">
                <a:solidFill>
                  <a:srgbClr val="FFFF00"/>
                </a:solidFill>
              </a:rPr>
              <a:t>repentance</a:t>
            </a:r>
            <a:r>
              <a:rPr lang="en-US" dirty="0" smtClean="0"/>
              <a:t> – </a:t>
            </a:r>
            <a:r>
              <a:rPr lang="en-US" i="1" dirty="0" smtClean="0"/>
              <a:t>(Matthew 11:21; Luke 10:13)</a:t>
            </a:r>
          </a:p>
          <a:p>
            <a:r>
              <a:rPr lang="en-US" dirty="0" smtClean="0"/>
              <a:t>They witness </a:t>
            </a:r>
            <a:r>
              <a:rPr lang="en-US" i="1" dirty="0" smtClean="0"/>
              <a:t>(forth tellers) </a:t>
            </a:r>
            <a:r>
              <a:rPr lang="en-US" dirty="0" smtClean="0"/>
              <a:t>of  Christ and His message of salvation which has always been a message of </a:t>
            </a:r>
            <a:r>
              <a:rPr lang="en-US" dirty="0" smtClean="0"/>
              <a:t>faith and repentance </a:t>
            </a:r>
            <a:r>
              <a:rPr lang="en-US" dirty="0" smtClean="0"/>
              <a:t>– </a:t>
            </a:r>
            <a:r>
              <a:rPr lang="en-US" i="1" dirty="0" smtClean="0"/>
              <a:t>(Luke </a:t>
            </a:r>
            <a:r>
              <a:rPr lang="en-US" i="1" dirty="0" smtClean="0"/>
              <a:t>13:5)</a:t>
            </a:r>
            <a:endParaRPr lang="en-US" i="1" dirty="0"/>
          </a:p>
        </p:txBody>
      </p:sp>
      <p:pic>
        <p:nvPicPr>
          <p:cNvPr id="7" name="Picture 2" descr="C:\Users\Ptr. Daniel White\Desktop\Bible pictures\Prophecy pictures\prophecy pictures\revelation\2-WITNESSES.jpg"/>
          <p:cNvPicPr>
            <a:picLocks noChangeAspect="1" noChangeArrowheads="1"/>
          </p:cNvPicPr>
          <p:nvPr/>
        </p:nvPicPr>
        <p:blipFill>
          <a:blip r:embed="rId3" cstate="print"/>
          <a:srcRect/>
          <a:stretch>
            <a:fillRect/>
          </a:stretch>
        </p:blipFill>
        <p:spPr bwMode="auto">
          <a:xfrm>
            <a:off x="5715000" y="4286250"/>
            <a:ext cx="3429000" cy="2571750"/>
          </a:xfrm>
          <a:prstGeom prst="rect">
            <a:avLst/>
          </a:prstGeom>
          <a:noFill/>
        </p:spPr>
      </p:pic>
      <p:pic>
        <p:nvPicPr>
          <p:cNvPr id="3074" name="Picture 2" descr="c:\Users\Ptr. Daniel White\Desktop\Bible pictures\Bible pictures Old Testament\Nehemiah\People mourning Isrl 53-264.jpg"/>
          <p:cNvPicPr>
            <a:picLocks noChangeAspect="1" noChangeArrowheads="1"/>
          </p:cNvPicPr>
          <p:nvPr/>
        </p:nvPicPr>
        <p:blipFill>
          <a:blip r:embed="rId4" cstate="print"/>
          <a:srcRect/>
          <a:stretch>
            <a:fillRect/>
          </a:stretch>
        </p:blipFill>
        <p:spPr bwMode="auto">
          <a:xfrm>
            <a:off x="5867400" y="914400"/>
            <a:ext cx="2904143" cy="3275761"/>
          </a:xfrm>
          <a:prstGeom prst="rect">
            <a:avLst/>
          </a:prstGeom>
          <a:noFill/>
        </p:spPr>
      </p:pic>
    </p:spTree>
    <p:extLst>
      <p:ext uri="{BB962C8B-B14F-4D97-AF65-F5344CB8AC3E}">
        <p14:creationId xmlns:p14="http://schemas.microsoft.com/office/powerpoint/2010/main" val="92800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11:1-19</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Two Witnesses”</a:t>
            </a:r>
          </a:p>
        </p:txBody>
      </p:sp>
      <p:pic>
        <p:nvPicPr>
          <p:cNvPr id="4" name="Picture 3" descr="C:\Users\Ptr. Daniel White\Desktop\Bible pictures\Prophecy pictures\prophecy pictures\revelation\John measures the Temple.jpg"/>
          <p:cNvPicPr>
            <a:picLocks noChangeAspect="1" noChangeArrowheads="1"/>
          </p:cNvPicPr>
          <p:nvPr/>
        </p:nvPicPr>
        <p:blipFill>
          <a:blip r:embed="rId4" cstate="print"/>
          <a:srcRect/>
          <a:stretch>
            <a:fillRect/>
          </a:stretch>
        </p:blipFill>
        <p:spPr bwMode="auto">
          <a:xfrm>
            <a:off x="0" y="-13618"/>
            <a:ext cx="9144000" cy="6871618"/>
          </a:xfrm>
          <a:prstGeom prst="rect">
            <a:avLst/>
          </a:prstGeom>
          <a:ln>
            <a:noFill/>
          </a:ln>
          <a:effectLst>
            <a:softEdge rad="112500"/>
          </a:effectLst>
        </p:spPr>
      </p:pic>
      <p:sp>
        <p:nvSpPr>
          <p:cNvPr id="5" name="Rounded Rectangle 4"/>
          <p:cNvSpPr/>
          <p:nvPr/>
        </p:nvSpPr>
        <p:spPr>
          <a:xfrm>
            <a:off x="228600" y="228600"/>
            <a:ext cx="3124200" cy="1905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“And there was given me a reed like unto a rod: and the angel stood, saying...”</a:t>
            </a:r>
          </a:p>
        </p:txBody>
      </p:sp>
    </p:spTree>
    <p:extLst>
      <p:ext uri="{BB962C8B-B14F-4D97-AF65-F5344CB8AC3E}">
        <p14:creationId xmlns:p14="http://schemas.microsoft.com/office/powerpoint/2010/main" val="191501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eaching\scan0082.jpg"/>
          <p:cNvPicPr>
            <a:picLocks noChangeAspect="1" noChangeArrowheads="1"/>
          </p:cNvPicPr>
          <p:nvPr/>
        </p:nvPicPr>
        <p:blipFill>
          <a:blip r:embed="rId3" cstate="print">
            <a:lum bright="-10000"/>
          </a:blip>
          <a:srcRect/>
          <a:stretch>
            <a:fillRect/>
          </a:stretch>
        </p:blipFill>
        <p:spPr bwMode="auto">
          <a:xfrm>
            <a:off x="1295400" y="685800"/>
            <a:ext cx="6410572" cy="5214938"/>
          </a:xfrm>
          <a:prstGeom prst="rect">
            <a:avLst/>
          </a:prstGeom>
          <a:noFill/>
          <a:effectLst>
            <a:glow rad="228600">
              <a:schemeClr val="accent2">
                <a:satMod val="175000"/>
                <a:alpha val="40000"/>
              </a:schemeClr>
            </a:glow>
          </a:effectLst>
        </p:spPr>
      </p:pic>
      <p:sp>
        <p:nvSpPr>
          <p:cNvPr id="3" name="Title 2"/>
          <p:cNvSpPr>
            <a:spLocks noGrp="1"/>
          </p:cNvSpPr>
          <p:nvPr>
            <p:ph type="title"/>
          </p:nvPr>
        </p:nvSpPr>
        <p:spPr>
          <a:xfrm>
            <a:off x="457200" y="-457200"/>
            <a:ext cx="8229600" cy="3733800"/>
          </a:xfrm>
        </p:spPr>
        <p:txBody>
          <a:bodyPr>
            <a:normAutofit/>
          </a:bodyPr>
          <a:lstStyle/>
          <a:p>
            <a:r>
              <a:rPr lang="en-US" sz="4800" b="1" i="1" dirty="0" smtClean="0">
                <a:effectLst>
                  <a:glow rad="101600">
                    <a:schemeClr val="bg1">
                      <a:alpha val="60000"/>
                    </a:schemeClr>
                  </a:glow>
                </a:effectLst>
              </a:rPr>
              <a:t>The Gospel</a:t>
            </a:r>
            <a:endParaRPr lang="en-US" sz="4800" b="1" i="1" dirty="0">
              <a:effectLst>
                <a:glow rad="101600">
                  <a:schemeClr val="bg1">
                    <a:alpha val="60000"/>
                  </a:schemeClr>
                </a:glow>
              </a:effectLst>
            </a:endParaRPr>
          </a:p>
        </p:txBody>
      </p:sp>
      <p:sp>
        <p:nvSpPr>
          <p:cNvPr id="4" name="Rectangle 3"/>
          <p:cNvSpPr/>
          <p:nvPr/>
        </p:nvSpPr>
        <p:spPr>
          <a:xfrm>
            <a:off x="1295400" y="2286001"/>
            <a:ext cx="6400800" cy="3170099"/>
          </a:xfrm>
          <a:prstGeom prst="rect">
            <a:avLst/>
          </a:prstGeom>
        </p:spPr>
        <p:txBody>
          <a:bodyPr wrap="square">
            <a:spAutoFit/>
          </a:bodyPr>
          <a:lstStyle/>
          <a:p>
            <a:pPr algn="ctr"/>
            <a:r>
              <a:rPr lang="en-US" sz="4000" i="1" dirty="0" smtClean="0">
                <a:effectLst>
                  <a:glow rad="101600">
                    <a:schemeClr val="bg1">
                      <a:alpha val="60000"/>
                    </a:schemeClr>
                  </a:glow>
                </a:effectLst>
              </a:rPr>
              <a:t>“And that repentance and remission of sins should be preached in his name among all nations, beginning at Jerusalem.”  (Luke 24:47)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79441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Bible pictures Old Testament\Elijah\Elijah Destroys the Messengers of Ahaziah 1207-101.jpg"/>
          <p:cNvPicPr>
            <a:picLocks noChangeAspect="1" noChangeArrowheads="1"/>
          </p:cNvPicPr>
          <p:nvPr/>
        </p:nvPicPr>
        <p:blipFill>
          <a:blip r:embed="rId3" cstate="print">
            <a:duotone>
              <a:prstClr val="black"/>
              <a:schemeClr val="accent2">
                <a:tint val="45000"/>
                <a:satMod val="400000"/>
              </a:schemeClr>
            </a:duotone>
            <a:lum bright="-10000"/>
          </a:blip>
          <a:srcRect t="17460" b="7936"/>
          <a:stretch>
            <a:fillRect/>
          </a:stretch>
        </p:blipFill>
        <p:spPr bwMode="auto">
          <a:xfrm>
            <a:off x="0" y="0"/>
            <a:ext cx="9144000" cy="7010400"/>
          </a:xfrm>
          <a:prstGeom prst="rect">
            <a:avLst/>
          </a:prstGeom>
          <a:noFill/>
        </p:spPr>
      </p:pic>
      <p:sp>
        <p:nvSpPr>
          <p:cNvPr id="3" name="Rectangle 2"/>
          <p:cNvSpPr/>
          <p:nvPr/>
        </p:nvSpPr>
        <p:spPr>
          <a:xfrm>
            <a:off x="152400" y="1219200"/>
            <a:ext cx="8839200" cy="4832092"/>
          </a:xfrm>
          <a:prstGeom prst="rect">
            <a:avLst/>
          </a:prstGeom>
        </p:spPr>
        <p:txBody>
          <a:bodyPr wrap="square">
            <a:spAutoFit/>
          </a:bodyPr>
          <a:lstStyle/>
          <a:p>
            <a:pPr algn="ctr"/>
            <a:r>
              <a:rPr lang="en-US" sz="4400" i="1" dirty="0" smtClean="0">
                <a:effectLst>
                  <a:glow rad="101600">
                    <a:schemeClr val="bg1">
                      <a:alpha val="60000"/>
                    </a:schemeClr>
                  </a:glow>
                </a:effectLst>
              </a:rPr>
              <a:t>“But they mocked the messengers of God, and despised his words,          and misused his prophets,               until the wrath of the </a:t>
            </a:r>
          </a:p>
          <a:p>
            <a:pPr algn="ctr"/>
            <a:r>
              <a:rPr lang="en-US" sz="4400" i="1" dirty="0" smtClean="0">
                <a:effectLst>
                  <a:glow rad="101600">
                    <a:schemeClr val="bg1">
                      <a:alpha val="60000"/>
                    </a:schemeClr>
                  </a:glow>
                </a:effectLst>
              </a:rPr>
              <a:t>LORD arose against his                   people till there was no remedy.” </a:t>
            </a:r>
          </a:p>
          <a:p>
            <a:pPr algn="ctr"/>
            <a:r>
              <a:rPr lang="en-US" sz="4400" i="1" dirty="0" smtClean="0">
                <a:effectLst>
                  <a:glow rad="101600">
                    <a:schemeClr val="bg1">
                      <a:alpha val="60000"/>
                    </a:schemeClr>
                  </a:glow>
                </a:effectLst>
              </a:rPr>
              <a:t>(II Chronicles  36:16)</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4188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447800"/>
            <a:ext cx="4038600" cy="3785652"/>
          </a:xfrm>
          <a:prstGeom prst="rect">
            <a:avLst/>
          </a:prstGeom>
        </p:spPr>
        <p:txBody>
          <a:bodyPr wrap="square">
            <a:spAutoFit/>
          </a:bodyPr>
          <a:lstStyle/>
          <a:p>
            <a:pPr algn="ctr"/>
            <a:r>
              <a:rPr lang="en-US" sz="4000" i="1" dirty="0" smtClean="0"/>
              <a:t>“I will not put forth mine hand against my lord; for he is the LORD'S anointed.” (I Samuel 24:10) </a:t>
            </a:r>
            <a:endParaRPr lang="en-US" sz="4000" i="1" dirty="0"/>
          </a:p>
        </p:txBody>
      </p:sp>
      <p:sp>
        <p:nvSpPr>
          <p:cNvPr id="3" name="Rectangle 2"/>
          <p:cNvSpPr/>
          <p:nvPr/>
        </p:nvSpPr>
        <p:spPr>
          <a:xfrm>
            <a:off x="4800600" y="1371600"/>
            <a:ext cx="4114800" cy="3785652"/>
          </a:xfrm>
          <a:prstGeom prst="rect">
            <a:avLst/>
          </a:prstGeom>
        </p:spPr>
        <p:txBody>
          <a:bodyPr wrap="square">
            <a:spAutoFit/>
          </a:bodyPr>
          <a:lstStyle/>
          <a:p>
            <a:pPr algn="ctr"/>
            <a:r>
              <a:rPr lang="en-US" sz="4000" i="1" dirty="0" smtClean="0"/>
              <a:t> “For who can stretch forth his hand against the LORD'S anointed, </a:t>
            </a:r>
          </a:p>
          <a:p>
            <a:pPr algn="ctr"/>
            <a:r>
              <a:rPr lang="en-US" sz="4000" i="1" dirty="0" smtClean="0"/>
              <a:t>and be guiltless?”</a:t>
            </a:r>
          </a:p>
          <a:p>
            <a:pPr algn="ctr"/>
            <a:r>
              <a:rPr lang="en-US" sz="4000" i="1" dirty="0" smtClean="0"/>
              <a:t> (I Samuel 26:9)</a:t>
            </a:r>
            <a:endParaRPr lang="en-US" sz="4000" i="1" dirty="0"/>
          </a:p>
        </p:txBody>
      </p:sp>
      <p:pic>
        <p:nvPicPr>
          <p:cNvPr id="3074" name="Picture 2" descr="c:\Users\Ptr. Daniel White\Desktop\Bible pictures\Bible pictures Old Testament\David\David and Saul\David, Saul in cave 1335-80.jpg"/>
          <p:cNvPicPr>
            <a:picLocks noChangeAspect="1" noChangeArrowheads="1"/>
          </p:cNvPicPr>
          <p:nvPr/>
        </p:nvPicPr>
        <p:blipFill>
          <a:blip r:embed="rId3" cstate="print"/>
          <a:srcRect/>
          <a:stretch>
            <a:fillRect/>
          </a:stretch>
        </p:blipFill>
        <p:spPr bwMode="auto">
          <a:xfrm>
            <a:off x="0" y="0"/>
            <a:ext cx="4779963" cy="6858000"/>
          </a:xfrm>
          <a:prstGeom prst="rect">
            <a:avLst/>
          </a:prstGeom>
          <a:noFill/>
        </p:spPr>
      </p:pic>
    </p:spTree>
    <p:extLst>
      <p:ext uri="{BB962C8B-B14F-4D97-AF65-F5344CB8AC3E}">
        <p14:creationId xmlns:p14="http://schemas.microsoft.com/office/powerpoint/2010/main" val="169666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tr. Daniel White\Desktop\Bible pictures\Bible pictures Old Testament\Elisha\Elisha &amp; bears\Mockers eaten by bears 1219-152.jpg"/>
          <p:cNvPicPr>
            <a:picLocks noChangeAspect="1" noChangeArrowheads="1"/>
          </p:cNvPicPr>
          <p:nvPr/>
        </p:nvPicPr>
        <p:blipFill>
          <a:blip r:embed="rId3" cstate="print">
            <a:duotone>
              <a:prstClr val="black"/>
              <a:schemeClr val="accent5">
                <a:tint val="45000"/>
                <a:satMod val="400000"/>
              </a:schemeClr>
            </a:duotone>
            <a:lum bright="-20000"/>
          </a:blip>
          <a:srcRect/>
          <a:stretch>
            <a:fillRect/>
          </a:stretch>
        </p:blipFill>
        <p:spPr bwMode="auto">
          <a:xfrm>
            <a:off x="-1" y="0"/>
            <a:ext cx="9144001" cy="6858000"/>
          </a:xfrm>
          <a:prstGeom prst="rect">
            <a:avLst/>
          </a:prstGeom>
          <a:noFill/>
        </p:spPr>
      </p:pic>
      <p:sp>
        <p:nvSpPr>
          <p:cNvPr id="2" name="Rectangle 1"/>
          <p:cNvSpPr/>
          <p:nvPr/>
        </p:nvSpPr>
        <p:spPr>
          <a:xfrm>
            <a:off x="381000" y="304800"/>
            <a:ext cx="8534400" cy="1938992"/>
          </a:xfrm>
          <a:prstGeom prst="rect">
            <a:avLst/>
          </a:prstGeom>
        </p:spPr>
        <p:txBody>
          <a:bodyPr wrap="square">
            <a:spAutoFit/>
          </a:bodyPr>
          <a:lstStyle/>
          <a:p>
            <a:pPr algn="ctr"/>
            <a:r>
              <a:rPr lang="en-US" sz="4000" i="1" dirty="0" smtClean="0">
                <a:effectLst>
                  <a:glow rad="101600">
                    <a:schemeClr val="bg1">
                      <a:alpha val="60000"/>
                    </a:schemeClr>
                  </a:glow>
                </a:effectLst>
              </a:rPr>
              <a:t>“How </a:t>
            </a:r>
            <a:r>
              <a:rPr lang="en-US" sz="4000" i="1" dirty="0" err="1" smtClean="0">
                <a:effectLst>
                  <a:glow rad="101600">
                    <a:schemeClr val="bg1">
                      <a:alpha val="60000"/>
                    </a:schemeClr>
                  </a:glow>
                </a:effectLst>
              </a:rPr>
              <a:t>wast</a:t>
            </a:r>
            <a:r>
              <a:rPr lang="en-US" sz="4000" i="1" dirty="0" smtClean="0">
                <a:effectLst>
                  <a:glow rad="101600">
                    <a:schemeClr val="bg1">
                      <a:alpha val="60000"/>
                    </a:schemeClr>
                  </a:glow>
                </a:effectLst>
              </a:rPr>
              <a:t> thou not afraid to stretch forth </a:t>
            </a:r>
            <a:r>
              <a:rPr lang="en-US" sz="4000" i="1" dirty="0" err="1" smtClean="0">
                <a:effectLst>
                  <a:glow rad="101600">
                    <a:schemeClr val="bg1">
                      <a:alpha val="60000"/>
                    </a:schemeClr>
                  </a:glow>
                </a:effectLst>
              </a:rPr>
              <a:t>thine</a:t>
            </a:r>
            <a:r>
              <a:rPr lang="en-US" sz="4000" i="1" dirty="0" smtClean="0">
                <a:effectLst>
                  <a:glow rad="101600">
                    <a:schemeClr val="bg1">
                      <a:alpha val="60000"/>
                    </a:schemeClr>
                  </a:glow>
                </a:effectLst>
              </a:rPr>
              <a:t> hand to destroy the LORD'S anointed?” (II Samuel 1:14)</a:t>
            </a:r>
            <a:endParaRPr lang="en-US" sz="4000" i="1" dirty="0">
              <a:effectLst>
                <a:glow rad="101600">
                  <a:schemeClr val="bg1">
                    <a:alpha val="60000"/>
                  </a:schemeClr>
                </a:glow>
              </a:effectLst>
            </a:endParaRPr>
          </a:p>
        </p:txBody>
      </p:sp>
      <p:sp>
        <p:nvSpPr>
          <p:cNvPr id="3" name="Rectangle 2"/>
          <p:cNvSpPr/>
          <p:nvPr/>
        </p:nvSpPr>
        <p:spPr>
          <a:xfrm>
            <a:off x="0" y="2514600"/>
            <a:ext cx="9144000" cy="1323439"/>
          </a:xfrm>
          <a:prstGeom prst="rect">
            <a:avLst/>
          </a:prstGeom>
        </p:spPr>
        <p:txBody>
          <a:bodyPr wrap="square">
            <a:spAutoFit/>
          </a:bodyPr>
          <a:lstStyle/>
          <a:p>
            <a:pPr algn="ctr"/>
            <a:r>
              <a:rPr lang="en-US" sz="4000" i="1" dirty="0" smtClean="0">
                <a:effectLst>
                  <a:glow rad="101600">
                    <a:schemeClr val="bg1">
                      <a:alpha val="60000"/>
                    </a:schemeClr>
                  </a:glow>
                </a:effectLst>
              </a:rPr>
              <a:t>“Touch not mine anointed, and do my prophets no harm.” (Psalms 105:15) </a:t>
            </a:r>
            <a:endParaRPr lang="en-US" sz="4000" i="1" dirty="0">
              <a:effectLst>
                <a:glow rad="101600">
                  <a:schemeClr val="bg1">
                    <a:alpha val="60000"/>
                  </a:schemeClr>
                </a:glow>
              </a:effectLst>
            </a:endParaRPr>
          </a:p>
        </p:txBody>
      </p:sp>
      <p:sp>
        <p:nvSpPr>
          <p:cNvPr id="4" name="Rectangle 3"/>
          <p:cNvSpPr/>
          <p:nvPr/>
        </p:nvSpPr>
        <p:spPr>
          <a:xfrm>
            <a:off x="152400" y="4191000"/>
            <a:ext cx="8991600" cy="1938992"/>
          </a:xfrm>
          <a:prstGeom prst="rect">
            <a:avLst/>
          </a:prstGeom>
        </p:spPr>
        <p:txBody>
          <a:bodyPr wrap="square">
            <a:spAutoFit/>
          </a:bodyPr>
          <a:lstStyle/>
          <a:p>
            <a:pPr algn="ctr"/>
            <a:r>
              <a:rPr lang="en-US" sz="4000" i="1" dirty="0" smtClean="0">
                <a:effectLst>
                  <a:glow rad="101600">
                    <a:schemeClr val="bg1">
                      <a:alpha val="60000"/>
                    </a:schemeClr>
                  </a:glow>
                </a:effectLst>
              </a:rPr>
              <a:t> “Against an elder receive not an accusation, but before two or three witnesses.” (I Timothy 5:19)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50395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066800"/>
            <a:ext cx="7467600" cy="5016758"/>
          </a:xfrm>
          <a:prstGeom prst="rect">
            <a:avLst/>
          </a:prstGeom>
        </p:spPr>
        <p:txBody>
          <a:bodyPr wrap="square">
            <a:spAutoFit/>
          </a:bodyPr>
          <a:lstStyle/>
          <a:p>
            <a:pPr algn="ctr"/>
            <a:r>
              <a:rPr lang="en-US" sz="4000" i="1" dirty="0" smtClean="0"/>
              <a:t> “And we beseech you, brethren, to know them which labour among you, and are over you in the Lord, and admonish you; And to esteem them very highly in love </a:t>
            </a:r>
          </a:p>
          <a:p>
            <a:pPr algn="ctr"/>
            <a:r>
              <a:rPr lang="en-US" sz="4000" i="1" dirty="0" smtClean="0"/>
              <a:t>for their work's sake. And be at </a:t>
            </a:r>
          </a:p>
          <a:p>
            <a:pPr algn="ctr"/>
            <a:r>
              <a:rPr lang="en-US" sz="4000" i="1" dirty="0" smtClean="0"/>
              <a:t>peace among yourselves.”                                                       (I Thessalonians 5:12-13)</a:t>
            </a:r>
            <a:endParaRPr lang="en-US" sz="4000" i="1" dirty="0"/>
          </a:p>
        </p:txBody>
      </p:sp>
      <p:pic>
        <p:nvPicPr>
          <p:cNvPr id="4099" name="Picture 3" descr="C:\Users\Ptr. Daniel White\Desktop\Bible pictures\preaching\preacher-pulpit.jpg"/>
          <p:cNvPicPr>
            <a:picLocks noChangeAspect="1" noChangeArrowheads="1"/>
          </p:cNvPicPr>
          <p:nvPr/>
        </p:nvPicPr>
        <p:blipFill>
          <a:blip r:embed="rId3" cstate="print"/>
          <a:srcRect/>
          <a:stretch>
            <a:fillRect/>
          </a:stretch>
        </p:blipFill>
        <p:spPr bwMode="auto">
          <a:xfrm>
            <a:off x="838200" y="457200"/>
            <a:ext cx="7594236" cy="5791200"/>
          </a:xfrm>
          <a:prstGeom prst="rect">
            <a:avLst/>
          </a:prstGeom>
          <a:noFill/>
        </p:spPr>
      </p:pic>
    </p:spTree>
    <p:extLst>
      <p:ext uri="{BB962C8B-B14F-4D97-AF65-F5344CB8AC3E}">
        <p14:creationId xmlns:p14="http://schemas.microsoft.com/office/powerpoint/2010/main" val="15819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strVal val="#ppt_w*0.70"/>
                                          </p:val>
                                        </p:tav>
                                        <p:tav tm="100000">
                                          <p:val>
                                            <p:strVal val="#ppt_w"/>
                                          </p:val>
                                        </p:tav>
                                      </p:tavLst>
                                    </p:anim>
                                    <p:anim calcmode="lin" valueType="num">
                                      <p:cBhvr>
                                        <p:cTn id="8" dur="1000" fill="hold"/>
                                        <p:tgtEl>
                                          <p:spTgt spid="4099"/>
                                        </p:tgtEl>
                                        <p:attrNameLst>
                                          <p:attrName>ppt_h</p:attrName>
                                        </p:attrNameLst>
                                      </p:cBhvr>
                                      <p:tavLst>
                                        <p:tav tm="0">
                                          <p:val>
                                            <p:strVal val="#ppt_h"/>
                                          </p:val>
                                        </p:tav>
                                        <p:tav tm="100000">
                                          <p:val>
                                            <p:strVal val="#ppt_h"/>
                                          </p:val>
                                        </p:tav>
                                      </p:tavLst>
                                    </p:anim>
                                    <p:animEffect transition="in" filter="fade">
                                      <p:cBhvr>
                                        <p:cTn id="9"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76200"/>
            <a:ext cx="8610600" cy="2308324"/>
          </a:xfrm>
          <a:prstGeom prst="rect">
            <a:avLst/>
          </a:prstGeom>
        </p:spPr>
        <p:txBody>
          <a:bodyPr wrap="square">
            <a:spAutoFit/>
          </a:bodyPr>
          <a:lstStyle/>
          <a:p>
            <a:pPr algn="ctr"/>
            <a:r>
              <a:rPr lang="en-US" sz="3600" i="1" dirty="0" smtClean="0"/>
              <a:t>“And if any man will hurt them, fire </a:t>
            </a:r>
            <a:r>
              <a:rPr lang="en-US" sz="3600" i="1" dirty="0" err="1" smtClean="0"/>
              <a:t>proceedeth</a:t>
            </a:r>
            <a:r>
              <a:rPr lang="en-US" sz="3600" i="1" dirty="0" smtClean="0"/>
              <a:t> out of their mouth, and </a:t>
            </a:r>
            <a:r>
              <a:rPr lang="en-US" sz="3600" i="1" dirty="0" err="1" smtClean="0"/>
              <a:t>devoureth</a:t>
            </a:r>
            <a:r>
              <a:rPr lang="en-US" sz="3600" i="1" dirty="0" smtClean="0"/>
              <a:t> their enemies: and if any man will hurt them, he must in this manner be killed.”</a:t>
            </a:r>
            <a:endParaRPr lang="en-US" sz="3600" i="1" dirty="0"/>
          </a:p>
        </p:txBody>
      </p:sp>
      <p:pic>
        <p:nvPicPr>
          <p:cNvPr id="161794" name="Picture 2" descr="http://www.fmh-child.org/TwoProphets.jpg"/>
          <p:cNvPicPr>
            <a:picLocks noChangeAspect="1" noChangeArrowheads="1"/>
          </p:cNvPicPr>
          <p:nvPr/>
        </p:nvPicPr>
        <p:blipFill>
          <a:blip r:embed="rId3" cstate="print">
            <a:lum bright="10000" contrast="20000"/>
          </a:blip>
          <a:srcRect/>
          <a:stretch>
            <a:fillRect/>
          </a:stretch>
        </p:blipFill>
        <p:spPr bwMode="auto">
          <a:xfrm>
            <a:off x="1524000" y="2514600"/>
            <a:ext cx="6134100" cy="4029075"/>
          </a:xfrm>
          <a:prstGeom prst="rect">
            <a:avLst/>
          </a:prstGeom>
          <a:noFill/>
        </p:spPr>
      </p:pic>
    </p:spTree>
    <p:extLst>
      <p:ext uri="{BB962C8B-B14F-4D97-AF65-F5344CB8AC3E}">
        <p14:creationId xmlns:p14="http://schemas.microsoft.com/office/powerpoint/2010/main" val="140837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267200" cy="6583362"/>
          </a:xfrm>
        </p:spPr>
        <p:txBody>
          <a:bodyPr>
            <a:normAutofit fontScale="90000"/>
          </a:bodyPr>
          <a:lstStyle/>
          <a:p>
            <a:r>
              <a:rPr lang="en-US" i="1" dirty="0" smtClean="0"/>
              <a:t>“These have power to shut heaven, that it rain not in the days of their prophecy: and have power over waters to turn them to blood, and to smite the earth with all plagues, as often as they will.”</a:t>
            </a:r>
            <a:endParaRPr lang="en-US" i="1" dirty="0"/>
          </a:p>
        </p:txBody>
      </p:sp>
      <p:pic>
        <p:nvPicPr>
          <p:cNvPr id="3" name="Picture 2" descr="C:\Users\Ptr. Daniel White\Desktop\Bible pictures\Prophecy pictures\prophecy pictures\revelation\2-WITNESSES.jpg"/>
          <p:cNvPicPr>
            <a:picLocks noChangeAspect="1" noChangeArrowheads="1"/>
          </p:cNvPicPr>
          <p:nvPr/>
        </p:nvPicPr>
        <p:blipFill>
          <a:blip r:embed="rId2" cstate="print"/>
          <a:srcRect/>
          <a:stretch>
            <a:fillRect/>
          </a:stretch>
        </p:blipFill>
        <p:spPr bwMode="auto">
          <a:xfrm>
            <a:off x="4470400" y="685800"/>
            <a:ext cx="4673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04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Ptr. Daniel White\Desktop\Bible pictures\backgrounds\Sky\Threatening sky.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23561" name="Picture 9" descr="C:\Users\Ptr. Daniel White\Desktop\Bible pictures\backgrounds\Sky\Sun.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3562" name="Picture 10" descr="C:\Users\Ptr. Daniel White\Desktop\Dad's Pix\australia-drought.jpg"/>
          <p:cNvPicPr>
            <a:picLocks noChangeAspect="1" noChangeArrowheads="1"/>
          </p:cNvPicPr>
          <p:nvPr/>
        </p:nvPicPr>
        <p:blipFill>
          <a:blip r:embed="rId5" cstate="print"/>
          <a:srcRect/>
          <a:stretch>
            <a:fillRect/>
          </a:stretch>
        </p:blipFill>
        <p:spPr bwMode="auto">
          <a:xfrm>
            <a:off x="0" y="0"/>
            <a:ext cx="9144000" cy="7467600"/>
          </a:xfrm>
          <a:prstGeom prst="rect">
            <a:avLst/>
          </a:prstGeom>
          <a:noFill/>
        </p:spPr>
      </p:pic>
      <p:pic>
        <p:nvPicPr>
          <p:cNvPr id="23554" name="Picture 2"/>
          <p:cNvPicPr>
            <a:picLocks noChangeAspect="1" noChangeArrowheads="1"/>
          </p:cNvPicPr>
          <p:nvPr/>
        </p:nvPicPr>
        <p:blipFill>
          <a:blip r:embed="rId6" cstate="print"/>
          <a:srcRect/>
          <a:stretch>
            <a:fillRect/>
          </a:stretch>
        </p:blipFill>
        <p:spPr bwMode="auto">
          <a:xfrm>
            <a:off x="-228600" y="1676400"/>
            <a:ext cx="9677400" cy="7063994"/>
          </a:xfrm>
          <a:prstGeom prst="rect">
            <a:avLst/>
          </a:prstGeom>
          <a:ln>
            <a:noFill/>
          </a:ln>
          <a:effectLst>
            <a:softEdge rad="112500"/>
          </a:effectLst>
        </p:spPr>
      </p:pic>
    </p:spTree>
    <p:extLst>
      <p:ext uri="{BB962C8B-B14F-4D97-AF65-F5344CB8AC3E}">
        <p14:creationId xmlns:p14="http://schemas.microsoft.com/office/powerpoint/2010/main" val="3102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20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2000"/>
                                        <p:tgtEl>
                                          <p:spTgt spid="23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XWb8ai68gAE/S-PvPkoJw0I/AAAAAAAABBM/DFr1Yy86d_k/s1600/Ex_RiverBloo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88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Bible pictures Old Testament\Moses2 in Egypt\Plagues\Nile turns to blood3.JPG"/>
          <p:cNvPicPr>
            <a:picLocks noChangeAspect="1" noChangeArrowheads="1"/>
          </p:cNvPicPr>
          <p:nvPr/>
        </p:nvPicPr>
        <p:blipFill>
          <a:blip r:embed="rId3" cstate="print"/>
          <a:srcRect/>
          <a:stretch>
            <a:fillRect/>
          </a:stretch>
        </p:blipFill>
        <p:spPr bwMode="auto">
          <a:xfrm>
            <a:off x="-304801" y="-228600"/>
            <a:ext cx="9448801" cy="7086600"/>
          </a:xfrm>
          <a:prstGeom prst="rect">
            <a:avLst/>
          </a:prstGeom>
          <a:noFill/>
        </p:spPr>
      </p:pic>
      <p:pic>
        <p:nvPicPr>
          <p:cNvPr id="18439" name="Picture 7" descr="C:\Users\Ptr. Daniel White\Desktop\Bible pictures\Prophecy pictures\prophecy pictures\revelation\Nile turns to blood1.JPG"/>
          <p:cNvPicPr>
            <a:picLocks noChangeAspect="1" noChangeArrowheads="1"/>
          </p:cNvPicPr>
          <p:nvPr/>
        </p:nvPicPr>
        <p:blipFill>
          <a:blip r:embed="rId4" cstate="print"/>
          <a:srcRect/>
          <a:stretch>
            <a:fillRect/>
          </a:stretch>
        </p:blipFill>
        <p:spPr bwMode="auto">
          <a:xfrm rot="1157358">
            <a:off x="4742633" y="13290"/>
            <a:ext cx="3831298" cy="3068212"/>
          </a:xfrm>
          <a:prstGeom prst="rect">
            <a:avLst/>
          </a:prstGeom>
          <a:ln>
            <a:noFill/>
          </a:ln>
          <a:effectLst>
            <a:softEdge rad="112500"/>
          </a:effectLst>
        </p:spPr>
      </p:pic>
      <p:pic>
        <p:nvPicPr>
          <p:cNvPr id="156676" name="Picture 4" descr="http://i.dailymail.co.uk/i/pix/2011/12/15/article-2074671-0F2FD0D000000578-75_634x423.jpg"/>
          <p:cNvPicPr>
            <a:picLocks noChangeAspect="1" noChangeArrowheads="1"/>
          </p:cNvPicPr>
          <p:nvPr/>
        </p:nvPicPr>
        <p:blipFill>
          <a:blip r:embed="rId5" cstate="print"/>
          <a:srcRect l="17666"/>
          <a:stretch>
            <a:fillRect/>
          </a:stretch>
        </p:blipFill>
        <p:spPr bwMode="auto">
          <a:xfrm rot="21252479">
            <a:off x="439177" y="-58982"/>
            <a:ext cx="3505200" cy="2840421"/>
          </a:xfrm>
          <a:prstGeom prst="rect">
            <a:avLst/>
          </a:prstGeom>
          <a:ln>
            <a:noFill/>
          </a:ln>
          <a:effectLst>
            <a:softEdge rad="112500"/>
          </a:effectLst>
        </p:spPr>
      </p:pic>
      <p:pic>
        <p:nvPicPr>
          <p:cNvPr id="156678" name="Picture 6" descr="http://i.dailymail.co.uk/i/pix/2012/11/27/article-2239040-163AD60C000005DC-357_634x377.jpg"/>
          <p:cNvPicPr>
            <a:picLocks noChangeAspect="1" noChangeArrowheads="1"/>
          </p:cNvPicPr>
          <p:nvPr/>
        </p:nvPicPr>
        <p:blipFill>
          <a:blip r:embed="rId6" cstate="print"/>
          <a:srcRect l="22713" t="2122"/>
          <a:stretch>
            <a:fillRect/>
          </a:stretch>
        </p:blipFill>
        <p:spPr bwMode="auto">
          <a:xfrm rot="20738491">
            <a:off x="-36306" y="3511740"/>
            <a:ext cx="3453006" cy="2600326"/>
          </a:xfrm>
          <a:prstGeom prst="rect">
            <a:avLst/>
          </a:prstGeom>
          <a:ln>
            <a:noFill/>
          </a:ln>
          <a:effectLst>
            <a:softEdge rad="112500"/>
          </a:effectLst>
        </p:spPr>
      </p:pic>
      <p:pic>
        <p:nvPicPr>
          <p:cNvPr id="156680" name="Picture 8" descr="http://jesusiscoming2016.webs.com/blood%20water%201.png"/>
          <p:cNvPicPr>
            <a:picLocks noChangeAspect="1" noChangeArrowheads="1"/>
          </p:cNvPicPr>
          <p:nvPr/>
        </p:nvPicPr>
        <p:blipFill>
          <a:blip r:embed="rId7" cstate="print"/>
          <a:srcRect/>
          <a:stretch>
            <a:fillRect/>
          </a:stretch>
        </p:blipFill>
        <p:spPr bwMode="auto">
          <a:xfrm rot="404043">
            <a:off x="4058172" y="3556684"/>
            <a:ext cx="4940265" cy="2773363"/>
          </a:xfrm>
          <a:prstGeom prst="rect">
            <a:avLst/>
          </a:prstGeom>
          <a:ln>
            <a:noFill/>
          </a:ln>
          <a:effectLst>
            <a:softEdge rad="112500"/>
          </a:effectLst>
        </p:spPr>
      </p:pic>
    </p:spTree>
    <p:extLst>
      <p:ext uri="{BB962C8B-B14F-4D97-AF65-F5344CB8AC3E}">
        <p14:creationId xmlns:p14="http://schemas.microsoft.com/office/powerpoint/2010/main" val="20213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Prophecy pictures\prophecy pictures\revelation\John measures the Temple.jpg"/>
          <p:cNvPicPr>
            <a:picLocks noChangeAspect="1" noChangeArrowheads="1"/>
          </p:cNvPicPr>
          <p:nvPr/>
        </p:nvPicPr>
        <p:blipFill>
          <a:blip r:embed="rId3" cstate="print"/>
          <a:srcRect/>
          <a:stretch>
            <a:fillRect/>
          </a:stretch>
        </p:blipFill>
        <p:spPr bwMode="auto">
          <a:xfrm>
            <a:off x="0" y="-13618"/>
            <a:ext cx="9144000" cy="6871618"/>
          </a:xfrm>
          <a:prstGeom prst="rect">
            <a:avLst/>
          </a:prstGeom>
          <a:ln>
            <a:noFill/>
          </a:ln>
          <a:effectLst>
            <a:softEdge rad="112500"/>
          </a:effectLst>
        </p:spPr>
      </p:pic>
      <p:sp>
        <p:nvSpPr>
          <p:cNvPr id="5" name="Rounded Rectangle 4"/>
          <p:cNvSpPr/>
          <p:nvPr/>
        </p:nvSpPr>
        <p:spPr>
          <a:xfrm>
            <a:off x="228600" y="228600"/>
            <a:ext cx="3124200" cy="1905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rPr>
              <a:t>“Rise and measure the temple of God, and the alter, and them that worship therein.”</a:t>
            </a:r>
          </a:p>
        </p:txBody>
      </p:sp>
    </p:spTree>
    <p:extLst>
      <p:ext uri="{BB962C8B-B14F-4D97-AF65-F5344CB8AC3E}">
        <p14:creationId xmlns:p14="http://schemas.microsoft.com/office/powerpoint/2010/main" val="4589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article-0-14E285F6000005DC-205_964x598.jpg"/>
          <p:cNvPicPr>
            <a:picLocks noChangeAspect="1" noChangeArrowheads="1"/>
          </p:cNvPicPr>
          <p:nvPr/>
        </p:nvPicPr>
        <p:blipFill>
          <a:blip r:embed="rId2" cstate="print"/>
          <a:srcRect b="3679"/>
          <a:stretch>
            <a:fillRect/>
          </a:stretch>
        </p:blipFill>
        <p:spPr bwMode="auto">
          <a:xfrm>
            <a:off x="-38101" y="381000"/>
            <a:ext cx="9182101" cy="5486400"/>
          </a:xfrm>
          <a:prstGeom prst="rect">
            <a:avLst/>
          </a:prstGeom>
          <a:noFill/>
        </p:spPr>
      </p:pic>
    </p:spTree>
    <p:extLst>
      <p:ext uri="{BB962C8B-B14F-4D97-AF65-F5344CB8AC3E}">
        <p14:creationId xmlns:p14="http://schemas.microsoft.com/office/powerpoint/2010/main" val="37688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C:\Users\Ptr. Daniel White\Desktop\Bible pictures\Persecution and suffering, poverity\xin_24020204090968332703.jpg"/>
          <p:cNvPicPr>
            <a:picLocks noChangeAspect="1" noChangeArrowheads="1"/>
          </p:cNvPicPr>
          <p:nvPr/>
        </p:nvPicPr>
        <p:blipFill>
          <a:blip r:embed="rId3" cstate="print"/>
          <a:srcRect t="43458" r="37833"/>
          <a:stretch>
            <a:fillRect/>
          </a:stretch>
        </p:blipFill>
        <p:spPr bwMode="auto">
          <a:xfrm>
            <a:off x="3276600" y="4800600"/>
            <a:ext cx="2522997" cy="2057400"/>
          </a:xfrm>
          <a:prstGeom prst="rect">
            <a:avLst/>
          </a:prstGeom>
          <a:noFill/>
        </p:spPr>
      </p:pic>
      <p:pic>
        <p:nvPicPr>
          <p:cNvPr id="6157" name="Picture 13"/>
          <p:cNvPicPr>
            <a:picLocks noChangeAspect="1" noChangeArrowheads="1"/>
          </p:cNvPicPr>
          <p:nvPr/>
        </p:nvPicPr>
        <p:blipFill>
          <a:blip r:embed="rId4" cstate="print"/>
          <a:srcRect/>
          <a:stretch>
            <a:fillRect/>
          </a:stretch>
        </p:blipFill>
        <p:spPr bwMode="auto">
          <a:xfrm>
            <a:off x="0" y="0"/>
            <a:ext cx="3261727" cy="2162175"/>
          </a:xfrm>
          <a:prstGeom prst="rect">
            <a:avLst/>
          </a:prstGeom>
          <a:noFill/>
          <a:ln w="9525">
            <a:noFill/>
            <a:miter lim="800000"/>
            <a:headEnd/>
            <a:tailEnd/>
          </a:ln>
        </p:spPr>
      </p:pic>
      <p:pic>
        <p:nvPicPr>
          <p:cNvPr id="6147" name="Picture 3" descr="C:\Users\Ptr. Daniel White\Desktop\Global Pestilence.bmp"/>
          <p:cNvPicPr>
            <a:picLocks noChangeAspect="1" noChangeArrowheads="1"/>
          </p:cNvPicPr>
          <p:nvPr/>
        </p:nvPicPr>
        <p:blipFill>
          <a:blip r:embed="rId5" cstate="print"/>
          <a:srcRect/>
          <a:stretch>
            <a:fillRect/>
          </a:stretch>
        </p:blipFill>
        <p:spPr bwMode="auto">
          <a:xfrm>
            <a:off x="2895600" y="0"/>
            <a:ext cx="3375302" cy="1828800"/>
          </a:xfrm>
          <a:prstGeom prst="rect">
            <a:avLst/>
          </a:prstGeom>
          <a:noFill/>
        </p:spPr>
      </p:pic>
      <p:pic>
        <p:nvPicPr>
          <p:cNvPr id="6150" name="Picture 6"/>
          <p:cNvPicPr>
            <a:picLocks noChangeAspect="1" noChangeArrowheads="1"/>
          </p:cNvPicPr>
          <p:nvPr/>
        </p:nvPicPr>
        <p:blipFill>
          <a:blip r:embed="rId6" cstate="print"/>
          <a:srcRect/>
          <a:stretch>
            <a:fillRect/>
          </a:stretch>
        </p:blipFill>
        <p:spPr bwMode="auto">
          <a:xfrm>
            <a:off x="4953001" y="4419601"/>
            <a:ext cx="4191000" cy="2438400"/>
          </a:xfrm>
          <a:prstGeom prst="rect">
            <a:avLst/>
          </a:prstGeom>
          <a:noFill/>
          <a:ln w="9525">
            <a:noFill/>
            <a:miter lim="800000"/>
            <a:headEnd/>
            <a:tailEnd/>
          </a:ln>
        </p:spPr>
      </p:pic>
      <p:pic>
        <p:nvPicPr>
          <p:cNvPr id="6151" name="Picture 7"/>
          <p:cNvPicPr>
            <a:picLocks noChangeAspect="1" noChangeArrowheads="1"/>
          </p:cNvPicPr>
          <p:nvPr/>
        </p:nvPicPr>
        <p:blipFill>
          <a:blip r:embed="rId7" cstate="print"/>
          <a:srcRect/>
          <a:stretch>
            <a:fillRect/>
          </a:stretch>
        </p:blipFill>
        <p:spPr bwMode="auto">
          <a:xfrm>
            <a:off x="0" y="4543425"/>
            <a:ext cx="3483449" cy="2314575"/>
          </a:xfrm>
          <a:prstGeom prst="rect">
            <a:avLst/>
          </a:prstGeom>
          <a:noFill/>
          <a:ln w="9525">
            <a:noFill/>
            <a:miter lim="800000"/>
            <a:headEnd/>
            <a:tailEnd/>
          </a:ln>
        </p:spPr>
      </p:pic>
      <p:pic>
        <p:nvPicPr>
          <p:cNvPr id="6152" name="Picture 8" descr="C:\Users\Ptr. Daniel White\Desktop\Bible pictures\Persecution and suffering, poverity\Person suffering 2.jpg"/>
          <p:cNvPicPr>
            <a:picLocks noChangeAspect="1" noChangeArrowheads="1"/>
          </p:cNvPicPr>
          <p:nvPr/>
        </p:nvPicPr>
        <p:blipFill>
          <a:blip r:embed="rId8" cstate="print"/>
          <a:srcRect/>
          <a:stretch>
            <a:fillRect/>
          </a:stretch>
        </p:blipFill>
        <p:spPr bwMode="auto">
          <a:xfrm>
            <a:off x="7444409" y="2209800"/>
            <a:ext cx="1699591" cy="1447800"/>
          </a:xfrm>
          <a:prstGeom prst="rect">
            <a:avLst/>
          </a:prstGeom>
          <a:noFill/>
        </p:spPr>
      </p:pic>
      <p:pic>
        <p:nvPicPr>
          <p:cNvPr id="6154" name="Picture 10" descr="C:\Users\Ptr. Daniel White\Desktop\Bible pictures\Persecution and suffering, poverity\pic.php.jpg"/>
          <p:cNvPicPr>
            <a:picLocks noChangeAspect="1" noChangeArrowheads="1"/>
          </p:cNvPicPr>
          <p:nvPr/>
        </p:nvPicPr>
        <p:blipFill>
          <a:blip r:embed="rId9" cstate="print"/>
          <a:srcRect l="42274" b="4426"/>
          <a:stretch>
            <a:fillRect/>
          </a:stretch>
        </p:blipFill>
        <p:spPr bwMode="auto">
          <a:xfrm>
            <a:off x="0" y="2133600"/>
            <a:ext cx="2362200" cy="2438400"/>
          </a:xfrm>
          <a:prstGeom prst="rect">
            <a:avLst/>
          </a:prstGeom>
          <a:ln>
            <a:noFill/>
          </a:ln>
          <a:effectLst>
            <a:outerShdw blurRad="292100" dist="139700" dir="2700000" algn="tl" rotWithShape="0">
              <a:srgbClr val="333333">
                <a:alpha val="65000"/>
              </a:srgbClr>
            </a:outerShdw>
          </a:effectLst>
        </p:spPr>
      </p:pic>
      <p:pic>
        <p:nvPicPr>
          <p:cNvPr id="6155" name="Picture 11" descr="C:\Users\Ptr. Daniel White\Desktop\Bible pictures\Persecution and suffering, poverity\taejon-mass grave.jpg"/>
          <p:cNvPicPr>
            <a:picLocks noChangeAspect="1" noChangeArrowheads="1"/>
          </p:cNvPicPr>
          <p:nvPr/>
        </p:nvPicPr>
        <p:blipFill>
          <a:blip r:embed="rId10" cstate="print"/>
          <a:srcRect/>
          <a:stretch>
            <a:fillRect/>
          </a:stretch>
        </p:blipFill>
        <p:spPr bwMode="auto">
          <a:xfrm>
            <a:off x="6267450" y="0"/>
            <a:ext cx="2876550" cy="2219053"/>
          </a:xfrm>
          <a:prstGeom prst="rect">
            <a:avLst/>
          </a:prstGeom>
          <a:noFill/>
        </p:spPr>
      </p:pic>
      <p:pic>
        <p:nvPicPr>
          <p:cNvPr id="6148" name="Picture 4" descr="C:\Users\Ptr. Daniel White\Desktop\Bible pictures\Prophecy pictures\prophecy pictures\revelation\scan0003 (2).jpg"/>
          <p:cNvPicPr>
            <a:picLocks noChangeAspect="1" noChangeArrowheads="1"/>
          </p:cNvPicPr>
          <p:nvPr/>
        </p:nvPicPr>
        <p:blipFill>
          <a:blip r:embed="rId11" cstate="print"/>
          <a:srcRect/>
          <a:stretch>
            <a:fillRect/>
          </a:stretch>
        </p:blipFill>
        <p:spPr bwMode="auto">
          <a:xfrm>
            <a:off x="2286000" y="1600200"/>
            <a:ext cx="4495800" cy="3405188"/>
          </a:xfrm>
          <a:prstGeom prst="rect">
            <a:avLst/>
          </a:prstGeom>
          <a:ln>
            <a:noFill/>
          </a:ln>
          <a:effectLst>
            <a:softEdge rad="112500"/>
          </a:effectLst>
        </p:spPr>
      </p:pic>
      <p:pic>
        <p:nvPicPr>
          <p:cNvPr id="6149" name="Picture 5" descr="C:\Users\Ptr. Daniel White\Desktop\Bible pictures\Prophecy pictures\prophecy pictures\revelation\scan0004 (2).jpg"/>
          <p:cNvPicPr>
            <a:picLocks noChangeAspect="1" noChangeArrowheads="1"/>
          </p:cNvPicPr>
          <p:nvPr/>
        </p:nvPicPr>
        <p:blipFill>
          <a:blip r:embed="rId12" cstate="print"/>
          <a:srcRect/>
          <a:stretch>
            <a:fillRect/>
          </a:stretch>
        </p:blipFill>
        <p:spPr bwMode="auto">
          <a:xfrm>
            <a:off x="1676400" y="1371600"/>
            <a:ext cx="1743338" cy="1676400"/>
          </a:xfrm>
          <a:prstGeom prst="ellipse">
            <a:avLst/>
          </a:prstGeom>
          <a:ln>
            <a:noFill/>
          </a:ln>
          <a:effectLst>
            <a:softEdge rad="112500"/>
          </a:effectLst>
        </p:spPr>
      </p:pic>
      <p:pic>
        <p:nvPicPr>
          <p:cNvPr id="6158" name="Picture 14"/>
          <p:cNvPicPr>
            <a:picLocks noChangeAspect="1" noChangeArrowheads="1"/>
          </p:cNvPicPr>
          <p:nvPr/>
        </p:nvPicPr>
        <p:blipFill>
          <a:blip r:embed="rId13" cstate="print"/>
          <a:srcRect/>
          <a:stretch>
            <a:fillRect/>
          </a:stretch>
        </p:blipFill>
        <p:spPr bwMode="auto">
          <a:xfrm>
            <a:off x="6400800" y="3505200"/>
            <a:ext cx="2743200" cy="1588960"/>
          </a:xfrm>
          <a:prstGeom prst="rect">
            <a:avLst/>
          </a:prstGeom>
          <a:noFill/>
          <a:ln w="9525">
            <a:noFill/>
            <a:miter lim="800000"/>
            <a:headEnd/>
            <a:tailEnd/>
          </a:ln>
        </p:spPr>
      </p:pic>
      <p:pic>
        <p:nvPicPr>
          <p:cNvPr id="15" name="Picture 3" descr="C:\Users\Ptr. Daniel White\Desktop\person on life support.jpg"/>
          <p:cNvPicPr>
            <a:picLocks noChangeAspect="1" noChangeArrowheads="1"/>
          </p:cNvPicPr>
          <p:nvPr/>
        </p:nvPicPr>
        <p:blipFill>
          <a:blip r:embed="rId14" cstate="print"/>
          <a:srcRect/>
          <a:stretch>
            <a:fillRect/>
          </a:stretch>
        </p:blipFill>
        <p:spPr bwMode="auto">
          <a:xfrm>
            <a:off x="6248399" y="2057400"/>
            <a:ext cx="1868623" cy="1524000"/>
          </a:xfrm>
          <a:prstGeom prst="rect">
            <a:avLst/>
          </a:prstGeom>
          <a:noFill/>
        </p:spPr>
      </p:pic>
      <p:pic>
        <p:nvPicPr>
          <p:cNvPr id="6153" name="Picture 9" descr="C:\Users\Ptr. Daniel White\Desktop\Bible pictures\Persecution and suffering, poverity\Person suffering 1.jpg"/>
          <p:cNvPicPr>
            <a:picLocks noChangeAspect="1" noChangeArrowheads="1"/>
          </p:cNvPicPr>
          <p:nvPr/>
        </p:nvPicPr>
        <p:blipFill>
          <a:blip r:embed="rId15" cstate="print"/>
          <a:srcRect/>
          <a:stretch>
            <a:fillRect/>
          </a:stretch>
        </p:blipFill>
        <p:spPr bwMode="auto">
          <a:xfrm>
            <a:off x="609600" y="3276600"/>
            <a:ext cx="1821657" cy="1214438"/>
          </a:xfrm>
          <a:prstGeom prst="rect">
            <a:avLst/>
          </a:prstGeom>
          <a:noFill/>
        </p:spPr>
      </p:pic>
      <p:sp>
        <p:nvSpPr>
          <p:cNvPr id="16" name="Title 15"/>
          <p:cNvSpPr>
            <a:spLocks noGrp="1"/>
          </p:cNvSpPr>
          <p:nvPr>
            <p:ph type="title"/>
          </p:nvPr>
        </p:nvSpPr>
        <p:spPr>
          <a:xfrm>
            <a:off x="457200" y="274638"/>
            <a:ext cx="8229600" cy="6430962"/>
          </a:xfrm>
        </p:spPr>
        <p:txBody>
          <a:bodyPr>
            <a:normAutofit/>
          </a:bodyPr>
          <a:lstStyle/>
          <a:p>
            <a:r>
              <a:rPr lang="en-US" sz="6600" b="1" i="1" dirty="0" smtClean="0">
                <a:effectLst>
                  <a:glow rad="101600">
                    <a:schemeClr val="bg1">
                      <a:alpha val="60000"/>
                    </a:schemeClr>
                  </a:glow>
                </a:effectLst>
              </a:rPr>
              <a:t>“Smite the earth with all plagues, as often as they will.”</a:t>
            </a:r>
            <a:endParaRPr lang="en-US" sz="6600" b="1" i="1" dirty="0">
              <a:effectLst>
                <a:glow rad="101600">
                  <a:schemeClr val="bg1">
                    <a:alpha val="60000"/>
                  </a:schemeClr>
                </a:glow>
              </a:effectLst>
            </a:endParaRPr>
          </a:p>
        </p:txBody>
      </p:sp>
    </p:spTree>
    <p:extLst>
      <p:ext uri="{BB962C8B-B14F-4D97-AF65-F5344CB8AC3E}">
        <p14:creationId xmlns:p14="http://schemas.microsoft.com/office/powerpoint/2010/main" val="123884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tr. Daniel White\Desktop\Dad's Pix\two-witnesses1.jpg"/>
          <p:cNvPicPr>
            <a:picLocks noChangeAspect="1" noChangeArrowheads="1"/>
          </p:cNvPicPr>
          <p:nvPr/>
        </p:nvPicPr>
        <p:blipFill>
          <a:blip r:embed="rId3" cstate="print"/>
          <a:srcRect/>
          <a:stretch>
            <a:fillRect/>
          </a:stretch>
        </p:blipFill>
        <p:spPr bwMode="auto">
          <a:xfrm>
            <a:off x="457200" y="228600"/>
            <a:ext cx="8382000" cy="6172200"/>
          </a:xfrm>
          <a:prstGeom prst="rect">
            <a:avLst/>
          </a:prstGeom>
          <a:noFill/>
        </p:spPr>
      </p:pic>
    </p:spTree>
    <p:extLst>
      <p:ext uri="{BB962C8B-B14F-4D97-AF65-F5344CB8AC3E}">
        <p14:creationId xmlns:p14="http://schemas.microsoft.com/office/powerpoint/2010/main" val="98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tr. Daniel White\Desktop\Bible pictures\Bible pictures Old Testament\Elijah\Elijah taken up\Elijah&amp;Fiery Chariot 105-1180.jpg"/>
          <p:cNvPicPr>
            <a:picLocks noChangeAspect="1" noChangeArrowheads="1"/>
          </p:cNvPicPr>
          <p:nvPr/>
        </p:nvPicPr>
        <p:blipFill>
          <a:blip r:embed="rId3" cstate="print"/>
          <a:srcRect/>
          <a:stretch>
            <a:fillRect/>
          </a:stretch>
        </p:blipFill>
        <p:spPr bwMode="auto">
          <a:xfrm>
            <a:off x="0" y="0"/>
            <a:ext cx="9117214" cy="7162800"/>
          </a:xfrm>
          <a:prstGeom prst="rect">
            <a:avLst/>
          </a:prstGeom>
          <a:noFill/>
        </p:spPr>
      </p:pic>
      <p:sp>
        <p:nvSpPr>
          <p:cNvPr id="6" name="Content Placeholder 5"/>
          <p:cNvSpPr>
            <a:spLocks noGrp="1"/>
          </p:cNvSpPr>
          <p:nvPr>
            <p:ph sz="half" idx="2"/>
          </p:nvPr>
        </p:nvSpPr>
        <p:spPr>
          <a:xfrm>
            <a:off x="0" y="1295400"/>
            <a:ext cx="8991600" cy="5791200"/>
          </a:xfrm>
        </p:spPr>
        <p:txBody>
          <a:bodyPr>
            <a:normAutofit/>
          </a:bodyPr>
          <a:lstStyle/>
          <a:p>
            <a:pPr algn="ctr">
              <a:buNone/>
            </a:pPr>
            <a:r>
              <a:rPr lang="en-US" sz="5400" dirty="0" smtClean="0">
                <a:effectLst>
                  <a:glow rad="101600">
                    <a:schemeClr val="accent3">
                      <a:satMod val="175000"/>
                      <a:alpha val="40000"/>
                    </a:schemeClr>
                  </a:glow>
                </a:effectLst>
              </a:rPr>
              <a:t>  </a:t>
            </a:r>
            <a:r>
              <a:rPr lang="en-US" sz="5400" b="1" i="1" dirty="0" smtClean="0">
                <a:solidFill>
                  <a:schemeClr val="bg1"/>
                </a:solidFill>
                <a:effectLst>
                  <a:glow rad="101600">
                    <a:schemeClr val="accent3">
                      <a:satMod val="175000"/>
                      <a:alpha val="40000"/>
                    </a:schemeClr>
                  </a:glow>
                </a:effectLst>
              </a:rPr>
              <a:t>“Behold, I will send you Elijah the prophet before the coming of the great and dreadful day of the Lord.” </a:t>
            </a:r>
          </a:p>
          <a:p>
            <a:pPr algn="ctr">
              <a:buNone/>
            </a:pPr>
            <a:r>
              <a:rPr lang="en-US" sz="5400" b="1" i="1" dirty="0" smtClean="0">
                <a:solidFill>
                  <a:schemeClr val="bg1"/>
                </a:solidFill>
                <a:effectLst>
                  <a:glow rad="101600">
                    <a:schemeClr val="accent3">
                      <a:satMod val="175000"/>
                      <a:alpha val="40000"/>
                    </a:schemeClr>
                  </a:glow>
                </a:effectLst>
              </a:rPr>
              <a:t>(Malachi 4:6)</a:t>
            </a:r>
            <a:endParaRPr lang="en-US" sz="5400" b="1" i="1" dirty="0">
              <a:solidFill>
                <a:schemeClr val="bg1"/>
              </a:solidFill>
              <a:effectLst>
                <a:glow rad="101600">
                  <a:schemeClr val="accent3">
                    <a:satMod val="175000"/>
                    <a:alpha val="40000"/>
                  </a:schemeClr>
                </a:glow>
              </a:effectLst>
            </a:endParaRPr>
          </a:p>
        </p:txBody>
      </p:sp>
    </p:spTree>
    <p:extLst>
      <p:ext uri="{BB962C8B-B14F-4D97-AF65-F5344CB8AC3E}">
        <p14:creationId xmlns:p14="http://schemas.microsoft.com/office/powerpoint/2010/main" val="413890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tr. Daniel White\Desktop\Bible pictures\Bible pictures Old Testament\Enoch 1153-27-Vol 1.jpg"/>
          <p:cNvPicPr>
            <a:picLocks noChangeAspect="1" noChangeArrowheads="1"/>
          </p:cNvPicPr>
          <p:nvPr/>
        </p:nvPicPr>
        <p:blipFill>
          <a:blip r:embed="rId3" cstate="print"/>
          <a:srcRect/>
          <a:stretch>
            <a:fillRect/>
          </a:stretch>
        </p:blipFill>
        <p:spPr bwMode="auto">
          <a:xfrm>
            <a:off x="0" y="0"/>
            <a:ext cx="4395788" cy="6858000"/>
          </a:xfrm>
          <a:prstGeom prst="rect">
            <a:avLst/>
          </a:prstGeom>
          <a:noFill/>
        </p:spPr>
      </p:pic>
      <p:sp>
        <p:nvSpPr>
          <p:cNvPr id="3" name="Title 2"/>
          <p:cNvSpPr>
            <a:spLocks noGrp="1"/>
          </p:cNvSpPr>
          <p:nvPr>
            <p:ph type="ctrTitle"/>
          </p:nvPr>
        </p:nvSpPr>
        <p:spPr>
          <a:xfrm>
            <a:off x="4495800" y="0"/>
            <a:ext cx="4648200" cy="6858000"/>
          </a:xfrm>
        </p:spPr>
        <p:txBody>
          <a:bodyPr>
            <a:normAutofit fontScale="90000"/>
          </a:bodyPr>
          <a:lstStyle/>
          <a:p>
            <a:r>
              <a:rPr lang="en-US" i="1" dirty="0" smtClean="0"/>
              <a:t/>
            </a:r>
            <a:br>
              <a:rPr lang="en-US" i="1" dirty="0" smtClean="0"/>
            </a:br>
            <a:r>
              <a:rPr lang="en-US" i="1" dirty="0" smtClean="0"/>
              <a:t/>
            </a:r>
            <a:br>
              <a:rPr lang="en-US" i="1" dirty="0" smtClean="0"/>
            </a:br>
            <a:r>
              <a:rPr lang="en-US" i="1" dirty="0" smtClean="0"/>
              <a:t> “And all the days of Enoch were three hundred sixty and five years:</a:t>
            </a:r>
            <a:br>
              <a:rPr lang="en-US" i="1" dirty="0" smtClean="0"/>
            </a:br>
            <a:r>
              <a:rPr lang="en-US" i="1" dirty="0" smtClean="0"/>
              <a:t> And Enoch walked with God: and he was not; for God took him.” </a:t>
            </a:r>
            <a:br>
              <a:rPr lang="en-US" i="1" dirty="0" smtClean="0"/>
            </a:br>
            <a:r>
              <a:rPr lang="en-US" i="1" dirty="0" smtClean="0"/>
              <a:t> </a:t>
            </a:r>
            <a:endParaRPr lang="en-US" i="1" dirty="0"/>
          </a:p>
        </p:txBody>
      </p:sp>
      <p:sp>
        <p:nvSpPr>
          <p:cNvPr id="4" name="Subtitle 3"/>
          <p:cNvSpPr>
            <a:spLocks noGrp="1"/>
          </p:cNvSpPr>
          <p:nvPr>
            <p:ph type="subTitle" idx="1"/>
          </p:nvPr>
        </p:nvSpPr>
        <p:spPr>
          <a:xfrm>
            <a:off x="4495800" y="685800"/>
            <a:ext cx="4648200" cy="5638800"/>
          </a:xfrm>
        </p:spPr>
        <p:txBody>
          <a:bodyPr>
            <a:normAutofit lnSpcReduction="10000"/>
          </a:bodyPr>
          <a:lstStyle/>
          <a:p>
            <a:r>
              <a:rPr lang="en-US" sz="4000" i="1" dirty="0" smtClean="0">
                <a:effectLst>
                  <a:glow rad="101600">
                    <a:schemeClr val="bg1">
                      <a:alpha val="60000"/>
                    </a:schemeClr>
                  </a:glow>
                </a:effectLst>
              </a:rPr>
              <a:t> “By faith Enoch was translated that he should not see death; and was not found, because God had translated him: for before his translation he had this testimony, that he pleased God.”</a:t>
            </a:r>
          </a:p>
          <a:p>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7204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“And when they shall have finished their testimony, the beast that </a:t>
            </a:r>
            <a:r>
              <a:rPr lang="en-US" i="1" dirty="0" err="1" smtClean="0"/>
              <a:t>ascendeth</a:t>
            </a:r>
            <a:r>
              <a:rPr lang="en-US" i="1" dirty="0" smtClean="0"/>
              <a:t> out of the bottomless pit </a:t>
            </a:r>
            <a:r>
              <a:rPr lang="en-US" i="1" dirty="0" smtClean="0"/>
              <a:t>shall </a:t>
            </a:r>
            <a:r>
              <a:rPr lang="en-US" i="1" dirty="0" smtClean="0"/>
              <a:t>make war against them, and shall overcome them, and kill them.</a:t>
            </a:r>
            <a:br>
              <a:rPr lang="en-US" i="1" dirty="0" smtClean="0"/>
            </a:br>
            <a:r>
              <a:rPr lang="en-US" i="1" dirty="0" smtClean="0"/>
              <a:t>And their dead bodies shall lie in the street of the great city, which spiritually is called Sodom and Egypt, where also our Lord was crucified.”</a:t>
            </a:r>
            <a:endParaRPr lang="en-US" i="1" dirty="0"/>
          </a:p>
        </p:txBody>
      </p:sp>
    </p:spTree>
    <p:extLst>
      <p:ext uri="{BB962C8B-B14F-4D97-AF65-F5344CB8AC3E}">
        <p14:creationId xmlns:p14="http://schemas.microsoft.com/office/powerpoint/2010/main" val="8521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WelcomeTribulation.jpg"/>
          <p:cNvPicPr>
            <a:picLocks noChangeAspect="1" noChangeArrowheads="1"/>
          </p:cNvPicPr>
          <p:nvPr/>
        </p:nvPicPr>
        <p:blipFill>
          <a:blip r:embed="rId3" cstate="print"/>
          <a:srcRect l="3930" t="20960"/>
          <a:stretch>
            <a:fillRect/>
          </a:stretch>
        </p:blipFill>
        <p:spPr bwMode="auto">
          <a:xfrm>
            <a:off x="1676400" y="0"/>
            <a:ext cx="625856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698" name="Picture 2" descr="C:\Users\Ptr. Daniel White\Desktop\Bible pictures\Satan-Devil and demons\600-Fierce%20Dragon%20Face.jpg"/>
          <p:cNvPicPr>
            <a:picLocks noChangeAspect="1" noChangeArrowheads="1"/>
          </p:cNvPicPr>
          <p:nvPr/>
        </p:nvPicPr>
        <p:blipFill>
          <a:blip r:embed="rId4" cstate="print"/>
          <a:srcRect/>
          <a:stretch>
            <a:fillRect/>
          </a:stretch>
        </p:blipFill>
        <p:spPr bwMode="auto">
          <a:xfrm>
            <a:off x="6705600" y="3429000"/>
            <a:ext cx="2286000" cy="30746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p:cNvSpPr>
            <a:spLocks noGrp="1"/>
          </p:cNvSpPr>
          <p:nvPr>
            <p:ph type="title"/>
          </p:nvPr>
        </p:nvSpPr>
        <p:spPr>
          <a:xfrm>
            <a:off x="2743200" y="4267200"/>
            <a:ext cx="3962400" cy="2590800"/>
          </a:xfrm>
        </p:spPr>
        <p:txBody>
          <a:bodyPr>
            <a:normAutofit fontScale="90000"/>
          </a:bodyPr>
          <a:lstStyle/>
          <a:p>
            <a:r>
              <a:rPr lang="en-US" i="1" dirty="0" smtClean="0"/>
              <a:t>“The angel of the bottomless pit, whose name is </a:t>
            </a:r>
            <a:br>
              <a:rPr lang="en-US" i="1" dirty="0" smtClean="0"/>
            </a:br>
            <a:r>
              <a:rPr lang="en-US" i="1" dirty="0" smtClean="0"/>
              <a:t>Apollyon.”</a:t>
            </a:r>
            <a:endParaRPr lang="en-US" i="1" dirty="0"/>
          </a:p>
        </p:txBody>
      </p:sp>
      <p:pic>
        <p:nvPicPr>
          <p:cNvPr id="29701" name="Picture 5" descr="C:\Users\Ptr. Daniel White\Desktop\Bible pictures\angels\ch12-st michael trampling satan_small.jpg"/>
          <p:cNvPicPr>
            <a:picLocks noChangeAspect="1" noChangeArrowheads="1"/>
          </p:cNvPicPr>
          <p:nvPr/>
        </p:nvPicPr>
        <p:blipFill>
          <a:blip r:embed="rId5" cstate="print">
            <a:lum bright="-10000"/>
          </a:blip>
          <a:srcRect/>
          <a:stretch>
            <a:fillRect/>
          </a:stretch>
        </p:blipFill>
        <p:spPr bwMode="auto">
          <a:xfrm>
            <a:off x="152400" y="2590800"/>
            <a:ext cx="2590800" cy="40443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56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29701"/>
                                        </p:tgtEl>
                                        <p:attrNameLst>
                                          <p:attrName>style.visibility</p:attrName>
                                        </p:attrNameLst>
                                      </p:cBhvr>
                                      <p:to>
                                        <p:strVal val="visible"/>
                                      </p:to>
                                    </p:set>
                                    <p:anim to="" calcmode="lin" valueType="num">
                                      <p:cBhvr>
                                        <p:cTn id="14" dur="1" fill="hold"/>
                                        <p:tgtEl>
                                          <p:spTgt spid="29701"/>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29698"/>
                                        </p:tgtEl>
                                        <p:attrNameLst>
                                          <p:attrName>style.visibility</p:attrName>
                                        </p:attrNameLst>
                                      </p:cBhvr>
                                      <p:to>
                                        <p:strVal val="visible"/>
                                      </p:to>
                                    </p:set>
                                    <p:anim to="" calcmode="lin" valueType="num">
                                      <p:cBhvr>
                                        <p:cTn id="19" dur="1" fill="hold"/>
                                        <p:tgtEl>
                                          <p:spTgt spid="29698"/>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to="" calcmode="lin" valueType="num">
                                      <p:cBhvr>
                                        <p:cTn id="24"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Ptr. Daniel White\Desktop\Bible pictures\Prophecy pictures\prophecy pictures\revelation\Two Witnessses slain.jpg"/>
          <p:cNvPicPr>
            <a:picLocks noChangeAspect="1" noChangeArrowheads="1"/>
          </p:cNvPicPr>
          <p:nvPr/>
        </p:nvPicPr>
        <p:blipFill>
          <a:blip r:embed="rId3" cstate="print"/>
          <a:srcRect/>
          <a:stretch>
            <a:fillRect/>
          </a:stretch>
        </p:blipFill>
        <p:spPr bwMode="auto">
          <a:xfrm>
            <a:off x="1" y="1"/>
            <a:ext cx="9144000" cy="6858000"/>
          </a:xfrm>
          <a:prstGeom prst="rect">
            <a:avLst/>
          </a:prstGeom>
          <a:noFill/>
        </p:spPr>
      </p:pic>
      <p:pic>
        <p:nvPicPr>
          <p:cNvPr id="4098" name="Picture 2" descr="C:\Users\Ptr. Daniel White\Desktop\Bible pictures\Prophecy pictures\prophecy pictures\antichrist\Dragon with seven heads.jpg"/>
          <p:cNvPicPr>
            <a:picLocks noChangeAspect="1" noChangeArrowheads="1"/>
          </p:cNvPicPr>
          <p:nvPr/>
        </p:nvPicPr>
        <p:blipFill>
          <a:blip r:embed="rId4" cstate="print">
            <a:duotone>
              <a:schemeClr val="accent6">
                <a:shade val="45000"/>
                <a:satMod val="135000"/>
              </a:schemeClr>
              <a:prstClr val="white"/>
            </a:duotone>
            <a:lum bright="-30000" contrast="40000"/>
          </a:blip>
          <a:srcRect/>
          <a:stretch>
            <a:fillRect/>
          </a:stretch>
        </p:blipFill>
        <p:spPr bwMode="auto">
          <a:xfrm>
            <a:off x="-58242" y="609600"/>
            <a:ext cx="4432810" cy="3276600"/>
          </a:xfrm>
          <a:prstGeom prst="ellipse">
            <a:avLst/>
          </a:prstGeom>
          <a:ln>
            <a:noFill/>
          </a:ln>
          <a:effectLst>
            <a:softEdge rad="112500"/>
          </a:effectLst>
        </p:spPr>
      </p:pic>
      <p:sp>
        <p:nvSpPr>
          <p:cNvPr id="4" name="Title 3"/>
          <p:cNvSpPr>
            <a:spLocks noGrp="1"/>
          </p:cNvSpPr>
          <p:nvPr>
            <p:ph type="title"/>
          </p:nvPr>
        </p:nvSpPr>
        <p:spPr>
          <a:xfrm>
            <a:off x="0" y="685800"/>
            <a:ext cx="4267200" cy="2667000"/>
          </a:xfrm>
        </p:spPr>
        <p:txBody>
          <a:bodyPr/>
          <a:lstStyle/>
          <a:p>
            <a:r>
              <a:rPr lang="en-US" i="1" dirty="0" smtClean="0">
                <a:effectLst>
                  <a:glow rad="101600">
                    <a:schemeClr val="bg1">
                      <a:alpha val="60000"/>
                    </a:schemeClr>
                  </a:glow>
                </a:effectLst>
              </a:rPr>
              <a:t>Revelation 13:1</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62742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fontScale="90000"/>
          </a:bodyPr>
          <a:lstStyle/>
          <a:p>
            <a:r>
              <a:rPr lang="en-US" i="1" dirty="0" smtClean="0"/>
              <a:t>“And they of the people and </a:t>
            </a:r>
            <a:r>
              <a:rPr lang="en-US" i="1" dirty="0" err="1" smtClean="0"/>
              <a:t>kindreds</a:t>
            </a:r>
            <a:r>
              <a:rPr lang="en-US" i="1" dirty="0" smtClean="0"/>
              <a:t> and tongues and nations shall see their dead bodies three days and an half, and shall not suffer their dead bodies to be put in graves. And they that dwell upon the earth shall rejoice over them, and make merry, and shall send gifts one to another; because these two prophets tormented them that dwelt on the earth.”</a:t>
            </a:r>
            <a:endParaRPr lang="en-US" i="1" dirty="0"/>
          </a:p>
        </p:txBody>
      </p:sp>
    </p:spTree>
    <p:extLst>
      <p:ext uri="{BB962C8B-B14F-4D97-AF65-F5344CB8AC3E}">
        <p14:creationId xmlns:p14="http://schemas.microsoft.com/office/powerpoint/2010/main" val="395557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0" name="Picture 12"/>
          <p:cNvPicPr>
            <a:picLocks noChangeAspect="1" noChangeArrowheads="1"/>
          </p:cNvPicPr>
          <p:nvPr/>
        </p:nvPicPr>
        <p:blipFill>
          <a:blip r:embed="rId3" cstate="print"/>
          <a:srcRect l="16521" b="2842"/>
          <a:stretch>
            <a:fillRect/>
          </a:stretch>
        </p:blipFill>
        <p:spPr bwMode="auto">
          <a:xfrm>
            <a:off x="0" y="0"/>
            <a:ext cx="3810000" cy="3581400"/>
          </a:xfrm>
          <a:prstGeom prst="rect">
            <a:avLst/>
          </a:prstGeom>
          <a:noFill/>
          <a:ln w="9525">
            <a:noFill/>
            <a:miter lim="800000"/>
            <a:headEnd/>
            <a:tailEnd/>
          </a:ln>
        </p:spPr>
      </p:pic>
      <p:pic>
        <p:nvPicPr>
          <p:cNvPr id="48139" name="Picture 11" descr="C:\Users\Ptr. Daniel White\Desktop\Dad's Pix\6a00d83451d69069e201053708f7b2970b-500wi.jpg"/>
          <p:cNvPicPr>
            <a:picLocks noChangeAspect="1" noChangeArrowheads="1"/>
          </p:cNvPicPr>
          <p:nvPr/>
        </p:nvPicPr>
        <p:blipFill>
          <a:blip r:embed="rId4" cstate="print"/>
          <a:srcRect/>
          <a:stretch>
            <a:fillRect/>
          </a:stretch>
        </p:blipFill>
        <p:spPr bwMode="auto">
          <a:xfrm>
            <a:off x="3810000" y="0"/>
            <a:ext cx="3668413" cy="2443163"/>
          </a:xfrm>
          <a:prstGeom prst="rect">
            <a:avLst/>
          </a:prstGeom>
          <a:noFill/>
        </p:spPr>
      </p:pic>
      <p:pic>
        <p:nvPicPr>
          <p:cNvPr id="48130" name="Picture 2" descr="C:\Users\Ptr. Daniel White\Desktop\Dad's Pix\istock_000004854511xsmall_happy-people1.jpg"/>
          <p:cNvPicPr>
            <a:picLocks noChangeAspect="1" noChangeArrowheads="1"/>
          </p:cNvPicPr>
          <p:nvPr/>
        </p:nvPicPr>
        <p:blipFill>
          <a:blip r:embed="rId5" cstate="print"/>
          <a:srcRect/>
          <a:stretch>
            <a:fillRect/>
          </a:stretch>
        </p:blipFill>
        <p:spPr bwMode="auto">
          <a:xfrm>
            <a:off x="0" y="4724400"/>
            <a:ext cx="2895600" cy="2096995"/>
          </a:xfrm>
          <a:prstGeom prst="rect">
            <a:avLst/>
          </a:prstGeom>
          <a:noFill/>
        </p:spPr>
      </p:pic>
      <p:pic>
        <p:nvPicPr>
          <p:cNvPr id="48133" name="Picture 5" descr="C:\Users\Ptr. Daniel White\Desktop\Dad's Pix\30393175.jpg"/>
          <p:cNvPicPr>
            <a:picLocks noChangeAspect="1" noChangeArrowheads="1"/>
          </p:cNvPicPr>
          <p:nvPr/>
        </p:nvPicPr>
        <p:blipFill>
          <a:blip r:embed="rId6" cstate="print"/>
          <a:srcRect/>
          <a:stretch>
            <a:fillRect/>
          </a:stretch>
        </p:blipFill>
        <p:spPr bwMode="auto">
          <a:xfrm>
            <a:off x="5334000" y="1905000"/>
            <a:ext cx="3810000" cy="2537519"/>
          </a:xfrm>
          <a:prstGeom prst="rect">
            <a:avLst/>
          </a:prstGeom>
          <a:noFill/>
        </p:spPr>
      </p:pic>
      <p:pic>
        <p:nvPicPr>
          <p:cNvPr id="48134" name="Picture 6" descr="C:\Users\Ptr. Daniel White\Desktop\Dad's Pix\280808_Happy_people_2.jpg"/>
          <p:cNvPicPr>
            <a:picLocks noChangeAspect="1" noChangeArrowheads="1"/>
          </p:cNvPicPr>
          <p:nvPr/>
        </p:nvPicPr>
        <p:blipFill>
          <a:blip r:embed="rId7" cstate="print"/>
          <a:srcRect/>
          <a:stretch>
            <a:fillRect/>
          </a:stretch>
        </p:blipFill>
        <p:spPr bwMode="auto">
          <a:xfrm>
            <a:off x="0" y="2438400"/>
            <a:ext cx="2834170" cy="2297113"/>
          </a:xfrm>
          <a:prstGeom prst="rect">
            <a:avLst/>
          </a:prstGeom>
          <a:noFill/>
        </p:spPr>
      </p:pic>
      <p:pic>
        <p:nvPicPr>
          <p:cNvPr id="48135" name="Picture 7" descr="C:\Users\Ptr. Daniel White\Desktop\Dad's Pix\Happy_Man_On_Cell_Phone.jpg"/>
          <p:cNvPicPr>
            <a:picLocks noChangeAspect="1" noChangeArrowheads="1"/>
          </p:cNvPicPr>
          <p:nvPr/>
        </p:nvPicPr>
        <p:blipFill>
          <a:blip r:embed="rId8" cstate="print"/>
          <a:srcRect/>
          <a:stretch>
            <a:fillRect/>
          </a:stretch>
        </p:blipFill>
        <p:spPr bwMode="auto">
          <a:xfrm>
            <a:off x="2743200" y="3440112"/>
            <a:ext cx="2740318" cy="3417888"/>
          </a:xfrm>
          <a:prstGeom prst="rect">
            <a:avLst/>
          </a:prstGeom>
          <a:noFill/>
        </p:spPr>
      </p:pic>
      <p:pic>
        <p:nvPicPr>
          <p:cNvPr id="48136" name="Picture 8" descr="C:\Users\Ptr. Daniel White\Desktop\Dad's Pix\roskilde-festival.jpg"/>
          <p:cNvPicPr>
            <a:picLocks noChangeAspect="1" noChangeArrowheads="1"/>
          </p:cNvPicPr>
          <p:nvPr/>
        </p:nvPicPr>
        <p:blipFill>
          <a:blip r:embed="rId9" cstate="print"/>
          <a:srcRect/>
          <a:stretch>
            <a:fillRect/>
          </a:stretch>
        </p:blipFill>
        <p:spPr bwMode="auto">
          <a:xfrm>
            <a:off x="5334000" y="4319588"/>
            <a:ext cx="3810000" cy="2538412"/>
          </a:xfrm>
          <a:prstGeom prst="rect">
            <a:avLst/>
          </a:prstGeom>
          <a:noFill/>
        </p:spPr>
      </p:pic>
      <p:pic>
        <p:nvPicPr>
          <p:cNvPr id="48138" name="Picture 10" descr="C:\Users\Ptr. Daniel White\Desktop\Dad's Pix\Happy Computer Girl.jpg"/>
          <p:cNvPicPr>
            <a:picLocks noChangeAspect="1" noChangeArrowheads="1"/>
          </p:cNvPicPr>
          <p:nvPr/>
        </p:nvPicPr>
        <p:blipFill>
          <a:blip r:embed="rId10" cstate="print"/>
          <a:srcRect t="20641" r="1031"/>
          <a:stretch>
            <a:fillRect/>
          </a:stretch>
        </p:blipFill>
        <p:spPr bwMode="auto">
          <a:xfrm>
            <a:off x="7467600" y="-1"/>
            <a:ext cx="1676400" cy="2014191"/>
          </a:xfrm>
          <a:prstGeom prst="rect">
            <a:avLst/>
          </a:prstGeom>
          <a:noFill/>
        </p:spPr>
      </p:pic>
      <p:pic>
        <p:nvPicPr>
          <p:cNvPr id="48137" name="Picture 9" descr="C:\Users\Ptr. Daniel White\Desktop\Dad's Pix\watching_tv.jpg"/>
          <p:cNvPicPr>
            <a:picLocks noChangeAspect="1" noChangeArrowheads="1"/>
          </p:cNvPicPr>
          <p:nvPr/>
        </p:nvPicPr>
        <p:blipFill>
          <a:blip r:embed="rId11" cstate="print"/>
          <a:srcRect/>
          <a:stretch>
            <a:fillRect/>
          </a:stretch>
        </p:blipFill>
        <p:spPr bwMode="auto">
          <a:xfrm>
            <a:off x="3352800" y="838200"/>
            <a:ext cx="2209800" cy="2667000"/>
          </a:xfrm>
          <a:prstGeom prst="rect">
            <a:avLst/>
          </a:prstGeom>
          <a:noFill/>
        </p:spPr>
      </p:pic>
    </p:spTree>
    <p:extLst>
      <p:ext uri="{BB962C8B-B14F-4D97-AF65-F5344CB8AC3E}">
        <p14:creationId xmlns:p14="http://schemas.microsoft.com/office/powerpoint/2010/main" val="192384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754326"/>
          </a:xfrm>
          <a:prstGeom prst="rect">
            <a:avLst/>
          </a:prstGeom>
        </p:spPr>
        <p:txBody>
          <a:bodyPr wrap="square">
            <a:spAutoFit/>
          </a:bodyPr>
          <a:lstStyle/>
          <a:p>
            <a:r>
              <a:rPr lang="en-US" sz="3600" dirty="0" smtClean="0"/>
              <a:t>A </a:t>
            </a:r>
            <a:r>
              <a:rPr lang="en-US" sz="3600" i="1" dirty="0" smtClean="0"/>
              <a:t>rod</a:t>
            </a:r>
            <a:r>
              <a:rPr lang="en-US" sz="3600" dirty="0" smtClean="0"/>
              <a:t> can be used for punishment, correction and chastisement – </a:t>
            </a:r>
            <a:r>
              <a:rPr lang="en-US" sz="3600" i="1" dirty="0" smtClean="0">
                <a:solidFill>
                  <a:srgbClr val="FFFF00"/>
                </a:solidFill>
              </a:rPr>
              <a:t>II Samuel 7:14; 8:2; II Kings 21:13; Psalms 2:9; Isaiah 34:11</a:t>
            </a:r>
          </a:p>
        </p:txBody>
      </p:sp>
      <p:pic>
        <p:nvPicPr>
          <p:cNvPr id="44035" name="Picture 3" descr="C:\Users\Ptr. Daniel White\Desktop\Bible pictures\Bible mis\Spanking\Spanking smiling1111-181.gif"/>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564788" y="2514600"/>
            <a:ext cx="3321412" cy="3566234"/>
          </a:xfrm>
          <a:prstGeom prst="rect">
            <a:avLst/>
          </a:prstGeom>
          <a:noFill/>
        </p:spPr>
      </p:pic>
      <p:pic>
        <p:nvPicPr>
          <p:cNvPr id="44036" name="Picture 4" descr="C:\Users\Ptr. Daniel White\Desktop\Bible pictures\Prophecy pictures\prophecy pictures\rapture and second coming\scan0127.jpg"/>
          <p:cNvPicPr>
            <a:picLocks noChangeAspect="1" noChangeArrowheads="1"/>
          </p:cNvPicPr>
          <p:nvPr/>
        </p:nvPicPr>
        <p:blipFill>
          <a:blip r:embed="rId4" cstate="print">
            <a:lum bright="-10000"/>
          </a:blip>
          <a:srcRect l="46436" b="-5895"/>
          <a:stretch>
            <a:fillRect/>
          </a:stretch>
        </p:blipFill>
        <p:spPr bwMode="auto">
          <a:xfrm>
            <a:off x="4724400" y="2667000"/>
            <a:ext cx="3967577"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6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1000"/>
                                        <p:tgtEl>
                                          <p:spTgt spid="44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fade">
                                      <p:cBhvr>
                                        <p:cTn id="12"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C:\Users\Ptr. Daniel White\Desktop\Dad's Pix\30393175.jpg"/>
          <p:cNvPicPr>
            <a:picLocks noChangeAspect="1" noChangeArrowheads="1"/>
          </p:cNvPicPr>
          <p:nvPr/>
        </p:nvPicPr>
        <p:blipFill>
          <a:blip r:embed="rId3" cstate="print"/>
          <a:srcRect/>
          <a:stretch>
            <a:fillRect/>
          </a:stretch>
        </p:blipFill>
        <p:spPr bwMode="auto">
          <a:xfrm>
            <a:off x="5334000" y="1905000"/>
            <a:ext cx="3810000" cy="2537519"/>
          </a:xfrm>
          <a:prstGeom prst="rect">
            <a:avLst/>
          </a:prstGeom>
          <a:noFill/>
        </p:spPr>
      </p:pic>
      <p:pic>
        <p:nvPicPr>
          <p:cNvPr id="139266" name="Picture 2" descr="http://rack.2.mshcdn.com/media/ZgkyMDEzLzA3LzA1LzUzL1dhdGNoRmlyZXdvLjA5NTc2LmpwZwpwCXRodW1iCTk1MHg1MzQjCmUJanBn/96cf47a1/c7a/WatchFireworks-iStock.jpg"/>
          <p:cNvPicPr>
            <a:picLocks noChangeAspect="1" noChangeArrowheads="1"/>
          </p:cNvPicPr>
          <p:nvPr/>
        </p:nvPicPr>
        <p:blipFill>
          <a:blip r:embed="rId4" cstate="print"/>
          <a:srcRect/>
          <a:stretch>
            <a:fillRect/>
          </a:stretch>
        </p:blipFill>
        <p:spPr bwMode="auto">
          <a:xfrm>
            <a:off x="0" y="838200"/>
            <a:ext cx="9296400" cy="5225555"/>
          </a:xfrm>
          <a:prstGeom prst="rect">
            <a:avLst/>
          </a:prstGeom>
          <a:ln>
            <a:noFill/>
          </a:ln>
          <a:effectLst>
            <a:softEdge rad="112500"/>
          </a:effectLst>
        </p:spPr>
      </p:pic>
      <p:pic>
        <p:nvPicPr>
          <p:cNvPr id="12" name="Picture 4" descr="C:\Users\Ptr. Daniel White\Desktop\Bible pictures\Prophecy pictures\prophecy pictures\revelation\Two Witnessses slain.jpg"/>
          <p:cNvPicPr>
            <a:picLocks noChangeAspect="1" noChangeArrowheads="1"/>
          </p:cNvPicPr>
          <p:nvPr/>
        </p:nvPicPr>
        <p:blipFill>
          <a:blip r:embed="rId5" cstate="print"/>
          <a:srcRect l="5000" t="45556" r="7500"/>
          <a:stretch>
            <a:fillRect/>
          </a:stretch>
        </p:blipFill>
        <p:spPr bwMode="auto">
          <a:xfrm>
            <a:off x="609600" y="1371600"/>
            <a:ext cx="4953000" cy="2311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441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“And after three days and an half the Spirit of life from God entered into them, and they stood upon their feet; and great fear fell upon them which saw them. And they heard a great voice from heaven saying unto them, Come up hither. And they ascended up to heaven in a cloud; and their enemies beheld them.”</a:t>
            </a:r>
            <a:endParaRPr lang="en-US" i="1" dirty="0"/>
          </a:p>
        </p:txBody>
      </p:sp>
    </p:spTree>
    <p:extLst>
      <p:ext uri="{BB962C8B-B14F-4D97-AF65-F5344CB8AC3E}">
        <p14:creationId xmlns:p14="http://schemas.microsoft.com/office/powerpoint/2010/main" val="352989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C:\Users\Ptr. Daniel White\Desktop\Dad's Pix\two-witnesses.jpg"/>
          <p:cNvPicPr>
            <a:picLocks noChangeAspect="1" noChangeArrowheads="1"/>
          </p:cNvPicPr>
          <p:nvPr/>
        </p:nvPicPr>
        <p:blipFill>
          <a:blip r:embed="rId3" cstate="print">
            <a:lum bright="-10000"/>
          </a:blip>
          <a:srcRect/>
          <a:stretch>
            <a:fillRect/>
          </a:stretch>
        </p:blipFill>
        <p:spPr bwMode="auto">
          <a:xfrm>
            <a:off x="1295400" y="0"/>
            <a:ext cx="6858000" cy="6858000"/>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1524000" y="2133600"/>
            <a:ext cx="2133600" cy="3019044"/>
          </a:xfrm>
          <a:prstGeom prst="rect">
            <a:avLst/>
          </a:prstGeom>
          <a:ln>
            <a:noFill/>
          </a:ln>
          <a:effectLst>
            <a:softEdge rad="112500"/>
          </a:effectLst>
          <a:scene3d>
            <a:camera prst="isometricOffAxis1Right"/>
            <a:lightRig rig="threePt" dir="t"/>
          </a:scene3d>
        </p:spPr>
      </p:pic>
      <p:pic>
        <p:nvPicPr>
          <p:cNvPr id="6" name="Picture 5" descr="C:\Users\Ptr. Daniel White\Desktop\Dad's Pix\two-witnesses.jpg"/>
          <p:cNvPicPr>
            <a:picLocks noChangeAspect="1" noChangeArrowheads="1"/>
          </p:cNvPicPr>
          <p:nvPr/>
        </p:nvPicPr>
        <p:blipFill>
          <a:blip r:embed="rId3" cstate="print">
            <a:lum bright="-10000"/>
          </a:blip>
          <a:srcRect l="60000" t="38889" r="21111" b="51111"/>
          <a:stretch>
            <a:fillRect/>
          </a:stretch>
        </p:blipFill>
        <p:spPr bwMode="auto">
          <a:xfrm>
            <a:off x="4817533" y="2967318"/>
            <a:ext cx="1735667" cy="918882"/>
          </a:xfrm>
          <a:prstGeom prst="ellipse">
            <a:avLst/>
          </a:prstGeom>
          <a:ln>
            <a:noFill/>
          </a:ln>
          <a:effectLst>
            <a:softEdge rad="112500"/>
          </a:effectLst>
        </p:spPr>
      </p:pic>
      <p:pic>
        <p:nvPicPr>
          <p:cNvPr id="22534" name="Picture 6" descr="C:\Users\Ptr. Daniel White\Desktop\Dad's Pix\2-WITNESSES.jpg"/>
          <p:cNvPicPr>
            <a:picLocks noChangeAspect="1" noChangeArrowheads="1"/>
          </p:cNvPicPr>
          <p:nvPr/>
        </p:nvPicPr>
        <p:blipFill>
          <a:blip r:embed="rId5" cstate="print"/>
          <a:srcRect l="19708" t="5334" r="26292"/>
          <a:stretch>
            <a:fillRect/>
          </a:stretch>
        </p:blipFill>
        <p:spPr bwMode="auto">
          <a:xfrm>
            <a:off x="4953000" y="2133600"/>
            <a:ext cx="1600200" cy="2103967"/>
          </a:xfrm>
          <a:prstGeom prst="ellipse">
            <a:avLst/>
          </a:prstGeom>
          <a:ln>
            <a:noFill/>
          </a:ln>
          <a:effectLst>
            <a:softEdge rad="112500"/>
          </a:effectLst>
        </p:spPr>
      </p:pic>
      <p:pic>
        <p:nvPicPr>
          <p:cNvPr id="22535" name="Picture 7" descr="C:\Users\Ptr. Daniel White\Desktop\Bible pictures\heaven\novajerusalem1.jpg"/>
          <p:cNvPicPr>
            <a:picLocks noChangeAspect="1" noChangeArrowheads="1"/>
          </p:cNvPicPr>
          <p:nvPr/>
        </p:nvPicPr>
        <p:blipFill>
          <a:blip r:embed="rId6" cstate="print"/>
          <a:srcRect r="118" b="22104"/>
          <a:stretch>
            <a:fillRect/>
          </a:stretch>
        </p:blipFill>
        <p:spPr bwMode="auto">
          <a:xfrm>
            <a:off x="4114800" y="-228600"/>
            <a:ext cx="3399503" cy="2438400"/>
          </a:xfrm>
          <a:prstGeom prst="rect">
            <a:avLst/>
          </a:prstGeom>
          <a:ln>
            <a:noFill/>
          </a:ln>
          <a:effectLst>
            <a:softEdge rad="112500"/>
          </a:effectLst>
        </p:spPr>
      </p:pic>
    </p:spTree>
    <p:extLst>
      <p:ext uri="{BB962C8B-B14F-4D97-AF65-F5344CB8AC3E}">
        <p14:creationId xmlns:p14="http://schemas.microsoft.com/office/powerpoint/2010/main" val="352348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p:cTn id="7" dur="1000" fill="hold"/>
                                        <p:tgtEl>
                                          <p:spTgt spid="22535"/>
                                        </p:tgtEl>
                                        <p:attrNameLst>
                                          <p:attrName>ppt_w</p:attrName>
                                        </p:attrNameLst>
                                      </p:cBhvr>
                                      <p:tavLst>
                                        <p:tav tm="0">
                                          <p:val>
                                            <p:strVal val="#ppt_w*0.70"/>
                                          </p:val>
                                        </p:tav>
                                        <p:tav tm="100000">
                                          <p:val>
                                            <p:strVal val="#ppt_w"/>
                                          </p:val>
                                        </p:tav>
                                      </p:tavLst>
                                    </p:anim>
                                    <p:anim calcmode="lin" valueType="num">
                                      <p:cBhvr>
                                        <p:cTn id="8" dur="1000" fill="hold"/>
                                        <p:tgtEl>
                                          <p:spTgt spid="22535"/>
                                        </p:tgtEl>
                                        <p:attrNameLst>
                                          <p:attrName>ppt_h</p:attrName>
                                        </p:attrNameLst>
                                      </p:cBhvr>
                                      <p:tavLst>
                                        <p:tav tm="0">
                                          <p:val>
                                            <p:strVal val="#ppt_h"/>
                                          </p:val>
                                        </p:tav>
                                        <p:tav tm="100000">
                                          <p:val>
                                            <p:strVal val="#ppt_h"/>
                                          </p:val>
                                        </p:tav>
                                      </p:tavLst>
                                    </p:anim>
                                    <p:animEffect transition="in" filter="fade">
                                      <p:cBhvr>
                                        <p:cTn id="9" dur="1000"/>
                                        <p:tgtEl>
                                          <p:spTgt spid="2253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3.33333E-6 0 L -3.33333E-6 -0.33333 " pathEditMode="relative" rAng="0" ptsTypes="AA">
                                      <p:cBhvr>
                                        <p:cTn id="13" dur="2000" fill="hold"/>
                                        <p:tgtEl>
                                          <p:spTgt spid="22534"/>
                                        </p:tgtEl>
                                        <p:attrNameLst>
                                          <p:attrName>ppt_x</p:attrName>
                                          <p:attrName>ppt_y</p:attrName>
                                        </p:attrNameLst>
                                      </p:cBhvr>
                                      <p:rCtr x="0" y="-167"/>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352800"/>
          </a:xfrm>
        </p:spPr>
        <p:txBody>
          <a:bodyPr>
            <a:normAutofit/>
          </a:bodyPr>
          <a:lstStyle/>
          <a:p>
            <a:r>
              <a:rPr lang="en-US" sz="3600" i="1" dirty="0" smtClean="0"/>
              <a:t>“And the same hour was there a great earthquake, and the tenth part of the city fell, and in the earthquake were slain of men seven thousand: and the remnant were affrighted, and gave glory to the God of heaven.”</a:t>
            </a:r>
            <a:endParaRPr lang="en-US" sz="3600" i="1" dirty="0"/>
          </a:p>
        </p:txBody>
      </p:sp>
      <p:pic>
        <p:nvPicPr>
          <p:cNvPr id="3074" name="Picture 2" descr="C:\Users\Dan White\Pictures\Bible pictures\Prophecy pictures\prophecy pictures\revelation\the-hand-of-a-dead-body-lies-on-the-ground-amongst-the-rubble-of-the-earthquake-ravaged-town-may-15-2008-in-beichuan-sichuan-province-china.png"/>
          <p:cNvPicPr>
            <a:picLocks noChangeAspect="1" noChangeArrowheads="1"/>
          </p:cNvPicPr>
          <p:nvPr/>
        </p:nvPicPr>
        <p:blipFill>
          <a:blip r:embed="rId2" cstate="print"/>
          <a:srcRect/>
          <a:stretch>
            <a:fillRect/>
          </a:stretch>
        </p:blipFill>
        <p:spPr bwMode="auto">
          <a:xfrm>
            <a:off x="1244030" y="2895600"/>
            <a:ext cx="6127647" cy="39624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675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3657600"/>
            <a:ext cx="4495800" cy="2971800"/>
          </a:xfrm>
          <a:prstGeom prst="rect">
            <a:avLst/>
          </a:prstGeom>
        </p:spPr>
        <p:txBody>
          <a:bodyPr>
            <a:noAutofit/>
          </a:bodyPr>
          <a:lstStyle/>
          <a:p>
            <a:pPr lvl="0" algn="ctr">
              <a:spcBef>
                <a:spcPct val="0"/>
              </a:spcBef>
              <a:defRPr/>
            </a:pPr>
            <a:r>
              <a:rPr kumimoji="0" lang="en-US" sz="3600" b="1" i="1" u="none" strike="noStrike" kern="1200" cap="none" spc="0" normalizeH="0" baseline="0" noProof="0" dirty="0" smtClean="0">
                <a:ln>
                  <a:noFill/>
                </a:ln>
                <a:solidFill>
                  <a:schemeClr val="bg1"/>
                </a:solidFill>
                <a:effectLst/>
                <a:uLnTx/>
                <a:uFillTx/>
                <a:latin typeface="+mj-lt"/>
                <a:ea typeface="+mj-ea"/>
                <a:cs typeface="+mj-cs"/>
              </a:rPr>
              <a:t>“</a:t>
            </a:r>
            <a:r>
              <a:rPr lang="en-US" sz="3600" b="1" i="1" dirty="0" smtClean="0">
                <a:solidFill>
                  <a:schemeClr val="bg1"/>
                </a:solidFill>
              </a:rPr>
              <a:t>The second woe is past; and, behold, the third woe cometh quickly.”</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25238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441" y="-152400"/>
            <a:ext cx="9143559" cy="7010400"/>
          </a:xfrm>
          <a:prstGeom prst="rect">
            <a:avLst/>
          </a:prstGeom>
          <a:noFill/>
        </p:spPr>
      </p:pic>
      <p:pic>
        <p:nvPicPr>
          <p:cNvPr id="3" name="Picture 2" descr="C:\Users\Ptr. Daniel White\Desktop\Bible pictures\angels\Seven Trumphet Judgements.jpg"/>
          <p:cNvPicPr>
            <a:picLocks noChangeAspect="1" noChangeArrowheads="1"/>
          </p:cNvPicPr>
          <p:nvPr/>
        </p:nvPicPr>
        <p:blipFill>
          <a:blip r:embed="rId3" cstate="print">
            <a:duotone>
              <a:prstClr val="black"/>
              <a:schemeClr val="accent5">
                <a:tint val="45000"/>
                <a:satMod val="400000"/>
              </a:schemeClr>
            </a:duotone>
            <a:lum contrast="10000"/>
          </a:blip>
          <a:srcRect t="-2222" r="74166" b="-2222"/>
          <a:stretch>
            <a:fillRect/>
          </a:stretch>
        </p:blipFill>
        <p:spPr bwMode="auto">
          <a:xfrm>
            <a:off x="0" y="-304800"/>
            <a:ext cx="2362200" cy="7391400"/>
          </a:xfrm>
          <a:prstGeom prst="rect">
            <a:avLst/>
          </a:prstGeom>
          <a:noFill/>
        </p:spPr>
      </p:pic>
      <p:sp>
        <p:nvSpPr>
          <p:cNvPr id="4" name="Rectangle 3"/>
          <p:cNvSpPr/>
          <p:nvPr/>
        </p:nvSpPr>
        <p:spPr>
          <a:xfrm>
            <a:off x="2438401" y="4572000"/>
            <a:ext cx="6705600" cy="1323439"/>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“And the seventh </a:t>
            </a:r>
          </a:p>
          <a:p>
            <a:pPr algn="ctr"/>
            <a:r>
              <a:rPr lang="en-US" sz="4000" b="1" i="1" dirty="0" smtClean="0">
                <a:solidFill>
                  <a:schemeClr val="bg1"/>
                </a:solidFill>
                <a:effectLst>
                  <a:glow rad="101600">
                    <a:schemeClr val="tx1">
                      <a:alpha val="60000"/>
                    </a:schemeClr>
                  </a:glow>
                </a:effectLst>
              </a:rPr>
              <a:t>angel sounded…”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40955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4800"/>
            <a:ext cx="9144000" cy="2743200"/>
          </a:xfrm>
        </p:spPr>
        <p:txBody>
          <a:bodyPr>
            <a:normAutofit/>
          </a:bodyPr>
          <a:lstStyle/>
          <a:p>
            <a:r>
              <a:rPr lang="en-US" sz="4800" i="1" dirty="0" smtClean="0">
                <a:effectLst>
                  <a:glow rad="101600">
                    <a:schemeClr val="bg1">
                      <a:alpha val="60000"/>
                    </a:schemeClr>
                  </a:glow>
                </a:effectLst>
              </a:rPr>
              <a:t>“And there were great voices in heaven, saying…”</a:t>
            </a:r>
            <a:endParaRPr lang="en-US" sz="4800" i="1" dirty="0">
              <a:effectLst>
                <a:glow rad="101600">
                  <a:schemeClr val="bg1">
                    <a:alpha val="60000"/>
                  </a:schemeClr>
                </a:glow>
              </a:effectLst>
            </a:endParaRPr>
          </a:p>
        </p:txBody>
      </p:sp>
      <p:pic>
        <p:nvPicPr>
          <p:cNvPr id="7170" name="Picture 2" descr="C:\Users\Ptr. Daniel White\Desktop\Bible pictures\heaven\SG24EldersThroneC (2).jpg"/>
          <p:cNvPicPr>
            <a:picLocks noChangeAspect="1" noChangeArrowheads="1"/>
          </p:cNvPicPr>
          <p:nvPr/>
        </p:nvPicPr>
        <p:blipFill>
          <a:blip r:embed="rId3" cstate="print"/>
          <a:srcRect/>
          <a:stretch>
            <a:fillRect/>
          </a:stretch>
        </p:blipFill>
        <p:spPr bwMode="auto">
          <a:xfrm>
            <a:off x="2057400" y="0"/>
            <a:ext cx="5496870" cy="41148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1699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last-trumpet.jpg"/>
          <p:cNvPicPr>
            <a:picLocks noChangeAspect="1" noChangeArrowheads="1"/>
          </p:cNvPicPr>
          <p:nvPr/>
        </p:nvPicPr>
        <p:blipFill>
          <a:blip r:embed="rId3" cstate="print"/>
          <a:srcRect/>
          <a:stretch>
            <a:fillRect/>
          </a:stretch>
        </p:blipFill>
        <p:spPr bwMode="auto">
          <a:xfrm>
            <a:off x="0" y="152400"/>
            <a:ext cx="4572000" cy="6088620"/>
          </a:xfrm>
          <a:prstGeom prst="ellipse">
            <a:avLst/>
          </a:prstGeom>
          <a:ln>
            <a:noFill/>
          </a:ln>
          <a:effectLst>
            <a:softEdge rad="112500"/>
          </a:effectLst>
        </p:spPr>
      </p:pic>
      <p:sp>
        <p:nvSpPr>
          <p:cNvPr id="3" name="Title 2"/>
          <p:cNvSpPr>
            <a:spLocks noGrp="1"/>
          </p:cNvSpPr>
          <p:nvPr>
            <p:ph type="title"/>
          </p:nvPr>
        </p:nvSpPr>
        <p:spPr>
          <a:xfrm>
            <a:off x="4724400" y="274638"/>
            <a:ext cx="3962400" cy="6430962"/>
          </a:xfrm>
        </p:spPr>
        <p:txBody>
          <a:bodyPr/>
          <a:lstStyle/>
          <a:p>
            <a:r>
              <a:rPr lang="en-US" i="1" dirty="0" smtClean="0"/>
              <a:t>“The kingdoms of this world are become the kingdoms of our Lord, and of His Christ; and He shall reign for ever and ever.”</a:t>
            </a:r>
            <a:endParaRPr lang="en-US" i="1" dirty="0"/>
          </a:p>
        </p:txBody>
      </p:sp>
    </p:spTree>
    <p:extLst>
      <p:ext uri="{BB962C8B-B14F-4D97-AF65-F5344CB8AC3E}">
        <p14:creationId xmlns:p14="http://schemas.microsoft.com/office/powerpoint/2010/main" val="331366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6553200"/>
          </a:xfrm>
        </p:spPr>
        <p:txBody>
          <a:bodyPr>
            <a:normAutofit/>
          </a:bodyPr>
          <a:lstStyle/>
          <a:p>
            <a:r>
              <a:rPr lang="en-US" sz="3600" i="1" dirty="0" smtClean="0"/>
              <a:t>Sesis says – “The tense of the expression is that peculiar to prophetic language, which fixes upon a result yet future, or only beginning to be, as if already accomplished. Actually the change of rule, with Christ as King over all the earth, does not occur until the events recorded in chapters 12-18 have been fulfilled.”</a:t>
            </a:r>
            <a:endParaRPr lang="en-US" sz="3600" i="1" dirty="0"/>
          </a:p>
        </p:txBody>
      </p:sp>
      <p:pic>
        <p:nvPicPr>
          <p:cNvPr id="34818" name="Picture 2" descr="C:\Users\Ptr. Daniel White\Desktop\Bible pictures\preaching\Pastors&amp;Preachers\William Jennings Bryan.jpg"/>
          <p:cNvPicPr>
            <a:picLocks noChangeAspect="1" noChangeArrowheads="1"/>
          </p:cNvPicPr>
          <p:nvPr/>
        </p:nvPicPr>
        <p:blipFill>
          <a:blip r:embed="rId3" cstate="print"/>
          <a:srcRect/>
          <a:stretch>
            <a:fillRect/>
          </a:stretch>
        </p:blipFill>
        <p:spPr bwMode="auto">
          <a:xfrm>
            <a:off x="228600" y="228600"/>
            <a:ext cx="1332508" cy="1881188"/>
          </a:xfrm>
          <a:prstGeom prst="rect">
            <a:avLst/>
          </a:prstGeom>
          <a:noFill/>
        </p:spPr>
      </p:pic>
    </p:spTree>
    <p:extLst>
      <p:ext uri="{BB962C8B-B14F-4D97-AF65-F5344CB8AC3E}">
        <p14:creationId xmlns:p14="http://schemas.microsoft.com/office/powerpoint/2010/main" val="314888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6354762"/>
          </a:xfrm>
        </p:spPr>
        <p:txBody>
          <a:bodyPr>
            <a:normAutofit/>
          </a:bodyPr>
          <a:lstStyle/>
          <a:p>
            <a:r>
              <a:rPr lang="en-US" i="1" dirty="0" smtClean="0"/>
              <a:t>“And the four and twenty elders, which sat before God on their seats, fell upon their faces, and worshipped God, Saying, We give thee thanks, O Lord God Almighty, which art, and </a:t>
            </a:r>
            <a:r>
              <a:rPr lang="en-US" i="1" dirty="0" err="1" smtClean="0"/>
              <a:t>wast</a:t>
            </a:r>
            <a:r>
              <a:rPr lang="en-US" i="1" dirty="0" smtClean="0"/>
              <a:t>, and art to come; because thou hast taken to thee thy great power, and hast reigned.”</a:t>
            </a:r>
            <a:endParaRPr lang="en-US" i="1" dirty="0"/>
          </a:p>
        </p:txBody>
      </p:sp>
    </p:spTree>
    <p:extLst>
      <p:ext uri="{BB962C8B-B14F-4D97-AF65-F5344CB8AC3E}">
        <p14:creationId xmlns:p14="http://schemas.microsoft.com/office/powerpoint/2010/main" val="261907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Ptr. Daniel White\Desktop\Bible pictures\Bible pictures Old Testament\Ezekiel\Man W Measuring Rod Eze 40 1153-22-Vol8.jpg"/>
          <p:cNvPicPr>
            <a:picLocks noChangeAspect="1" noChangeArrowheads="1"/>
          </p:cNvPicPr>
          <p:nvPr/>
        </p:nvPicPr>
        <p:blipFill>
          <a:blip r:embed="rId3" cstate="print">
            <a:lum bright="-30000"/>
          </a:blip>
          <a:srcRect/>
          <a:stretch>
            <a:fillRect/>
          </a:stretch>
        </p:blipFill>
        <p:spPr bwMode="auto">
          <a:xfrm>
            <a:off x="23446" y="-36390"/>
            <a:ext cx="9144000" cy="6894390"/>
          </a:xfrm>
          <a:prstGeom prst="rect">
            <a:avLst/>
          </a:prstGeom>
          <a:noFill/>
        </p:spPr>
      </p:pic>
      <p:sp>
        <p:nvSpPr>
          <p:cNvPr id="2" name="Rectangle 1"/>
          <p:cNvSpPr/>
          <p:nvPr/>
        </p:nvSpPr>
        <p:spPr>
          <a:xfrm>
            <a:off x="381000" y="457200"/>
            <a:ext cx="8458200" cy="2308324"/>
          </a:xfrm>
          <a:prstGeom prst="rect">
            <a:avLst/>
          </a:prstGeom>
        </p:spPr>
        <p:txBody>
          <a:bodyPr wrap="square">
            <a:spAutoFit/>
          </a:bodyPr>
          <a:lstStyle/>
          <a:p>
            <a:r>
              <a:rPr lang="en-US" sz="3600" dirty="0" smtClean="0">
                <a:effectLst>
                  <a:glow rad="101600">
                    <a:schemeClr val="bg1">
                      <a:alpha val="60000"/>
                    </a:schemeClr>
                  </a:glow>
                </a:effectLst>
              </a:rPr>
              <a:t>The rod can be used to measure a building for construction or for restoration, or it can be used to measure a place for preservation or protection – </a:t>
            </a:r>
            <a:r>
              <a:rPr lang="en-US" sz="3600" i="1" dirty="0" smtClean="0">
                <a:solidFill>
                  <a:srgbClr val="FFFF00"/>
                </a:solidFill>
                <a:effectLst>
                  <a:glow rad="101600">
                    <a:schemeClr val="bg1">
                      <a:alpha val="60000"/>
                    </a:schemeClr>
                  </a:glow>
                </a:effectLst>
              </a:rPr>
              <a:t>Zechariah 2:1-5</a:t>
            </a:r>
            <a:endParaRPr lang="en-US" sz="3600" i="1" dirty="0">
              <a:solidFill>
                <a:srgbClr val="FFFF00"/>
              </a:solidFill>
              <a:effectLst>
                <a:glow rad="101600">
                  <a:schemeClr val="bg1">
                    <a:alpha val="60000"/>
                  </a:schemeClr>
                </a:glow>
              </a:effectLst>
            </a:endParaRPr>
          </a:p>
        </p:txBody>
      </p:sp>
      <p:sp>
        <p:nvSpPr>
          <p:cNvPr id="4" name="Rectangle 3"/>
          <p:cNvSpPr/>
          <p:nvPr/>
        </p:nvSpPr>
        <p:spPr>
          <a:xfrm>
            <a:off x="304800" y="3276600"/>
            <a:ext cx="8839200" cy="2862322"/>
          </a:xfrm>
          <a:prstGeom prst="rect">
            <a:avLst/>
          </a:prstGeom>
        </p:spPr>
        <p:txBody>
          <a:bodyPr wrap="square">
            <a:spAutoFit/>
          </a:bodyPr>
          <a:lstStyle/>
          <a:p>
            <a:r>
              <a:rPr lang="en-US" sz="3600" dirty="0" smtClean="0">
                <a:effectLst>
                  <a:glow rad="101600">
                    <a:schemeClr val="bg1">
                      <a:alpha val="60000"/>
                    </a:schemeClr>
                  </a:glow>
                </a:effectLst>
              </a:rPr>
              <a:t>God is saying that He wants the true worshippers of God preserved and protected while the Anti-Christ and Gentile nations trod Jerusalem underfoot – </a:t>
            </a:r>
            <a:r>
              <a:rPr lang="en-US" sz="3600" i="1" dirty="0" smtClean="0">
                <a:solidFill>
                  <a:srgbClr val="FFFF00"/>
                </a:solidFill>
                <a:effectLst>
                  <a:glow rad="101600">
                    <a:schemeClr val="bg1">
                      <a:alpha val="60000"/>
                    </a:schemeClr>
                  </a:glow>
                </a:effectLst>
              </a:rPr>
              <a:t>Revelation 12:10-17 </a:t>
            </a:r>
          </a:p>
          <a:p>
            <a:endParaRPr lang="en-US" sz="3600" dirty="0" smtClean="0">
              <a:effectLst>
                <a:glow rad="101600">
                  <a:schemeClr val="bg1">
                    <a:alpha val="60000"/>
                  </a:schemeClr>
                </a:glow>
              </a:effectLst>
            </a:endParaRPr>
          </a:p>
        </p:txBody>
      </p:sp>
    </p:spTree>
    <p:extLst>
      <p:ext uri="{BB962C8B-B14F-4D97-AF65-F5344CB8AC3E}">
        <p14:creationId xmlns:p14="http://schemas.microsoft.com/office/powerpoint/2010/main" val="28435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Bible pictures\heaven\24 elders around throne 1365-NT-149.jp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0"/>
            <a:ext cx="9144000" cy="6858000"/>
          </a:xfrm>
          <a:prstGeom prst="rect">
            <a:avLst/>
          </a:prstGeom>
          <a:noFill/>
        </p:spPr>
      </p:pic>
      <p:pic>
        <p:nvPicPr>
          <p:cNvPr id="30723" name="Picture 3" descr="C:\Users\Ptr. Daniel White\Desktop\Bible pictures\Jesus\Jesus_heaven.gif"/>
          <p:cNvPicPr>
            <a:picLocks noChangeAspect="1" noChangeArrowheads="1"/>
          </p:cNvPicPr>
          <p:nvPr/>
        </p:nvPicPr>
        <p:blipFill>
          <a:blip r:embed="rId4" cstate="print">
            <a:duotone>
              <a:prstClr val="black"/>
              <a:schemeClr val="accent3">
                <a:tint val="45000"/>
                <a:satMod val="400000"/>
              </a:schemeClr>
            </a:duotone>
            <a:lum bright="-10000"/>
          </a:blip>
          <a:srcRect/>
          <a:stretch>
            <a:fillRect/>
          </a:stretch>
        </p:blipFill>
        <p:spPr bwMode="auto">
          <a:xfrm>
            <a:off x="2590800" y="0"/>
            <a:ext cx="4053840" cy="2895600"/>
          </a:xfrm>
          <a:prstGeom prst="rect">
            <a:avLst/>
          </a:prstGeom>
          <a:ln>
            <a:noFill/>
          </a:ln>
          <a:effectLst>
            <a:softEdge rad="112500"/>
          </a:effectLst>
        </p:spPr>
      </p:pic>
      <p:pic>
        <p:nvPicPr>
          <p:cNvPr id="30724" name="Picture 4" descr="C:\Users\Ptr. Daniel White\Desktop\Bible pictures\Jesus\12 Crucifixion\0253 Jesus crucificado.jpg"/>
          <p:cNvPicPr>
            <a:picLocks noChangeAspect="1" noChangeArrowheads="1"/>
          </p:cNvPicPr>
          <p:nvPr/>
        </p:nvPicPr>
        <p:blipFill>
          <a:blip r:embed="rId5" cstate="print">
            <a:duotone>
              <a:prstClr val="black"/>
              <a:schemeClr val="accent3">
                <a:tint val="45000"/>
                <a:satMod val="400000"/>
              </a:schemeClr>
            </a:duotone>
            <a:lum bright="-10000"/>
          </a:blip>
          <a:srcRect l="5684" r="11901"/>
          <a:stretch>
            <a:fillRect/>
          </a:stretch>
        </p:blipFill>
        <p:spPr bwMode="auto">
          <a:xfrm>
            <a:off x="5782944" y="3810000"/>
            <a:ext cx="3361056" cy="2836993"/>
          </a:xfrm>
          <a:prstGeom prst="rect">
            <a:avLst/>
          </a:prstGeom>
          <a:ln>
            <a:noFill/>
          </a:ln>
          <a:effectLst>
            <a:softEdge rad="112500"/>
          </a:effectLst>
        </p:spPr>
      </p:pic>
      <p:pic>
        <p:nvPicPr>
          <p:cNvPr id="30725" name="Picture 5" descr="C:\Users\Ptr. Daniel White\Desktop\Bible pictures\Jesus\14 Resurrection\Jesus Tomb 4.jp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304800" y="3733800"/>
            <a:ext cx="3256733" cy="2819400"/>
          </a:xfrm>
          <a:prstGeom prst="rect">
            <a:avLst/>
          </a:prstGeom>
          <a:ln>
            <a:noFill/>
          </a:ln>
          <a:effectLst>
            <a:softEdge rad="112500"/>
          </a:effectLst>
        </p:spPr>
      </p:pic>
      <p:pic>
        <p:nvPicPr>
          <p:cNvPr id="30726" name="Picture 6" descr="C:\Users\Ptr. Daniel White\Desktop\Bible pictures\Jesus\18 Ascension\1485010.jpg"/>
          <p:cNvPicPr>
            <a:picLocks noChangeAspect="1" noChangeArrowheads="1"/>
          </p:cNvPicPr>
          <p:nvPr/>
        </p:nvPicPr>
        <p:blipFill>
          <a:blip r:embed="rId7" cstate="print">
            <a:duotone>
              <a:prstClr val="black"/>
              <a:schemeClr val="accent3">
                <a:tint val="45000"/>
                <a:satMod val="400000"/>
              </a:schemeClr>
            </a:duotone>
            <a:lum bright="-10000"/>
          </a:blip>
          <a:srcRect/>
          <a:stretch>
            <a:fillRect/>
          </a:stretch>
        </p:blipFill>
        <p:spPr bwMode="auto">
          <a:xfrm>
            <a:off x="304800" y="3200400"/>
            <a:ext cx="3352800" cy="3657600"/>
          </a:xfrm>
          <a:prstGeom prst="rect">
            <a:avLst/>
          </a:prstGeom>
          <a:ln>
            <a:noFill/>
          </a:ln>
          <a:effectLst>
            <a:softEdge rad="112500"/>
          </a:effectLst>
        </p:spPr>
      </p:pic>
      <p:pic>
        <p:nvPicPr>
          <p:cNvPr id="6146" name="Picture 2" descr="C:\Users\Ptr. Daniel White\Desktop\Bible pictures\Prophecy pictures\prophecy pictures\rapture and second coming\ch2_Second_Coming_Harry Anderson.jpg"/>
          <p:cNvPicPr>
            <a:picLocks noChangeAspect="1" noChangeArrowheads="1"/>
          </p:cNvPicPr>
          <p:nvPr/>
        </p:nvPicPr>
        <p:blipFill>
          <a:blip r:embed="rId8" cstate="print">
            <a:duotone>
              <a:prstClr val="black"/>
              <a:schemeClr val="accent3">
                <a:tint val="45000"/>
                <a:satMod val="400000"/>
              </a:schemeClr>
            </a:duotone>
          </a:blip>
          <a:srcRect/>
          <a:stretch>
            <a:fillRect/>
          </a:stretch>
        </p:blipFill>
        <p:spPr bwMode="auto">
          <a:xfrm>
            <a:off x="2133600" y="-79450"/>
            <a:ext cx="4879340" cy="6937450"/>
          </a:xfrm>
          <a:prstGeom prst="ellipse">
            <a:avLst/>
          </a:prstGeom>
          <a:ln>
            <a:noFill/>
          </a:ln>
          <a:effectLst>
            <a:softEdge rad="112500"/>
          </a:effectLst>
        </p:spPr>
      </p:pic>
    </p:spTree>
    <p:extLst>
      <p:ext uri="{BB962C8B-B14F-4D97-AF65-F5344CB8AC3E}">
        <p14:creationId xmlns:p14="http://schemas.microsoft.com/office/powerpoint/2010/main" val="200155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to="" calcmode="lin" valueType="num">
                                      <p:cBhvr>
                                        <p:cTn id="7" dur="1" fill="hold"/>
                                        <p:tgtEl>
                                          <p:spTgt spid="307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 to="" calcmode="lin" valueType="num">
                                      <p:cBhvr>
                                        <p:cTn id="12" dur="1" fill="hold"/>
                                        <p:tgtEl>
                                          <p:spTgt spid="3072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725"/>
                                        </p:tgtEl>
                                        <p:attrNameLst>
                                          <p:attrName>style.visibility</p:attrName>
                                        </p:attrNameLst>
                                      </p:cBhvr>
                                      <p:to>
                                        <p:strVal val="visible"/>
                                      </p:to>
                                    </p:set>
                                    <p:anim to="" calcmode="lin" valueType="num">
                                      <p:cBhvr>
                                        <p:cTn id="17" dur="1" fill="hold"/>
                                        <p:tgtEl>
                                          <p:spTgt spid="3072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26"/>
                                        </p:tgtEl>
                                        <p:attrNameLst>
                                          <p:attrName>style.visibility</p:attrName>
                                        </p:attrNameLst>
                                      </p:cBhvr>
                                      <p:to>
                                        <p:strVal val="visible"/>
                                      </p:to>
                                    </p:set>
                                    <p:anim to="" calcmode="lin" valueType="num">
                                      <p:cBhvr>
                                        <p:cTn id="22" dur="1" fill="hold"/>
                                        <p:tgtEl>
                                          <p:spTgt spid="307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1000" fill="hold"/>
                                        <p:tgtEl>
                                          <p:spTgt spid="6146"/>
                                        </p:tgtEl>
                                        <p:attrNameLst>
                                          <p:attrName>ppt_w</p:attrName>
                                        </p:attrNameLst>
                                      </p:cBhvr>
                                      <p:tavLst>
                                        <p:tav tm="0">
                                          <p:val>
                                            <p:fltVal val="0"/>
                                          </p:val>
                                        </p:tav>
                                        <p:tav tm="100000">
                                          <p:val>
                                            <p:strVal val="#ppt_w"/>
                                          </p:val>
                                        </p:tav>
                                      </p:tavLst>
                                    </p:anim>
                                    <p:anim calcmode="lin" valueType="num">
                                      <p:cBhvr>
                                        <p:cTn id="28" dur="1000" fill="hold"/>
                                        <p:tgtEl>
                                          <p:spTgt spid="6146"/>
                                        </p:tgtEl>
                                        <p:attrNameLst>
                                          <p:attrName>ppt_h</p:attrName>
                                        </p:attrNameLst>
                                      </p:cBhvr>
                                      <p:tavLst>
                                        <p:tav tm="0">
                                          <p:val>
                                            <p:fltVal val="0"/>
                                          </p:val>
                                        </p:tav>
                                        <p:tav tm="100000">
                                          <p:val>
                                            <p:strVal val="#ppt_h"/>
                                          </p:val>
                                        </p:tav>
                                      </p:tavLst>
                                    </p:anim>
                                    <p:animEffect transition="in" filter="fade">
                                      <p:cBhvr>
                                        <p:cTn id="2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Ptr. Daniel White\Desktop\Bible pictures\heaven\New City.bmp"/>
          <p:cNvPicPr>
            <a:picLocks noChangeAspect="1" noChangeArrowheads="1"/>
          </p:cNvPicPr>
          <p:nvPr/>
        </p:nvPicPr>
        <p:blipFill>
          <a:blip r:embed="rId3" cstate="print"/>
          <a:srcRect/>
          <a:stretch>
            <a:fillRect/>
          </a:stretch>
        </p:blipFill>
        <p:spPr bwMode="auto">
          <a:xfrm>
            <a:off x="-84956" y="0"/>
            <a:ext cx="9228956" cy="6858001"/>
          </a:xfrm>
          <a:prstGeom prst="rect">
            <a:avLst/>
          </a:prstGeom>
          <a:noFill/>
        </p:spPr>
      </p:pic>
      <p:pic>
        <p:nvPicPr>
          <p:cNvPr id="31746" name="Picture 2"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1828800" y="1143000"/>
            <a:ext cx="5892800" cy="4419600"/>
          </a:xfrm>
          <a:prstGeom prst="rect">
            <a:avLst/>
          </a:prstGeom>
          <a:ln>
            <a:noFill/>
          </a:ln>
          <a:effectLst>
            <a:softEdge rad="112500"/>
          </a:effectLst>
        </p:spPr>
      </p:pic>
      <p:sp>
        <p:nvSpPr>
          <p:cNvPr id="4" name="Title 3"/>
          <p:cNvSpPr>
            <a:spLocks noGrp="1"/>
          </p:cNvSpPr>
          <p:nvPr>
            <p:ph type="title"/>
          </p:nvPr>
        </p:nvSpPr>
        <p:spPr>
          <a:xfrm>
            <a:off x="2057400" y="274638"/>
            <a:ext cx="5562600" cy="6583362"/>
          </a:xfrm>
        </p:spPr>
        <p:txBody>
          <a:bodyPr/>
          <a:lstStyle/>
          <a:p>
            <a:r>
              <a:rPr lang="en-US" b="1" i="1" dirty="0" smtClean="0">
                <a:solidFill>
                  <a:schemeClr val="bg1"/>
                </a:solidFill>
                <a:effectLst>
                  <a:glow rad="101600">
                    <a:srgbClr val="FFFF00">
                      <a:alpha val="60000"/>
                    </a:srgbClr>
                  </a:glow>
                </a:effectLst>
              </a:rPr>
              <a:t>“Thou hast taken to thee thy great power, and hast reigned…”</a:t>
            </a:r>
            <a:endParaRPr lang="en-US" b="1" i="1" dirty="0">
              <a:solidFill>
                <a:schemeClr val="bg1"/>
              </a:solidFill>
              <a:effectLst>
                <a:glow rad="101600">
                  <a:srgbClr val="FFFF00">
                    <a:alpha val="60000"/>
                  </a:srgbClr>
                </a:glow>
              </a:effectLst>
            </a:endParaRPr>
          </a:p>
        </p:txBody>
      </p:sp>
    </p:spTree>
    <p:extLst>
      <p:ext uri="{BB962C8B-B14F-4D97-AF65-F5344CB8AC3E}">
        <p14:creationId xmlns:p14="http://schemas.microsoft.com/office/powerpoint/2010/main" val="33475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US" i="1" dirty="0" smtClean="0"/>
              <a:t>“And the nations were angry, and thy wrath is come, and the time of the dead, that they should be judged, and that thou </a:t>
            </a:r>
            <a:r>
              <a:rPr lang="en-US" i="1" dirty="0" err="1" smtClean="0"/>
              <a:t>shouldest</a:t>
            </a:r>
            <a:r>
              <a:rPr lang="en-US" i="1" dirty="0" smtClean="0"/>
              <a:t> give reward unto thy servants the prophets, and to the saints, and them that fear thy name, small and great; and </a:t>
            </a:r>
            <a:r>
              <a:rPr lang="en-US" i="1" dirty="0" err="1" smtClean="0"/>
              <a:t>shouldest</a:t>
            </a:r>
            <a:r>
              <a:rPr lang="en-US" i="1" dirty="0" smtClean="0"/>
              <a:t> destroy them which </a:t>
            </a:r>
            <a:r>
              <a:rPr lang="en-US" i="1" u="sng" dirty="0" smtClean="0"/>
              <a:t>destroy the earth</a:t>
            </a:r>
            <a:r>
              <a:rPr lang="en-US" i="1" dirty="0" smtClean="0"/>
              <a:t>. {destroy the earth = corrupt the earth}.”</a:t>
            </a:r>
            <a:endParaRPr lang="en-US" i="1" dirty="0"/>
          </a:p>
        </p:txBody>
      </p:sp>
    </p:spTree>
    <p:extLst>
      <p:ext uri="{BB962C8B-B14F-4D97-AF65-F5344CB8AC3E}">
        <p14:creationId xmlns:p14="http://schemas.microsoft.com/office/powerpoint/2010/main" val="31251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unaboulder.org/wp-content/uploads/2013/10/undayflags.jpg"/>
          <p:cNvPicPr>
            <a:picLocks noChangeAspect="1" noChangeArrowheads="1"/>
          </p:cNvPicPr>
          <p:nvPr/>
        </p:nvPicPr>
        <p:blipFill>
          <a:blip r:embed="rId2" cstate="print"/>
          <a:srcRect/>
          <a:stretch>
            <a:fillRect/>
          </a:stretch>
        </p:blipFill>
        <p:spPr bwMode="auto">
          <a:xfrm>
            <a:off x="-304800" y="0"/>
            <a:ext cx="9727064" cy="6858001"/>
          </a:xfrm>
          <a:prstGeom prst="rect">
            <a:avLst/>
          </a:prstGeom>
          <a:noFill/>
        </p:spPr>
      </p:pic>
      <p:sp>
        <p:nvSpPr>
          <p:cNvPr id="2" name="Title 1"/>
          <p:cNvSpPr>
            <a:spLocks noGrp="1"/>
          </p:cNvSpPr>
          <p:nvPr>
            <p:ph type="title"/>
          </p:nvPr>
        </p:nvSpPr>
        <p:spPr>
          <a:xfrm>
            <a:off x="838200" y="0"/>
            <a:ext cx="7391400" cy="1828800"/>
          </a:xfrm>
        </p:spPr>
        <p:txBody>
          <a:bodyPr/>
          <a:lstStyle/>
          <a:p>
            <a:r>
              <a:rPr lang="en-US" i="1" dirty="0" smtClean="0">
                <a:effectLst>
                  <a:glow rad="101600">
                    <a:schemeClr val="bg1">
                      <a:alpha val="60000"/>
                    </a:schemeClr>
                  </a:glow>
                </a:effectLst>
              </a:rPr>
              <a:t>“And the nations were angry…”</a:t>
            </a:r>
            <a:endParaRPr lang="en-US" i="1" dirty="0">
              <a:effectLst>
                <a:glow rad="101600">
                  <a:schemeClr val="bg1">
                    <a:alpha val="60000"/>
                  </a:schemeClr>
                </a:glow>
              </a:effectLst>
            </a:endParaRPr>
          </a:p>
        </p:txBody>
      </p:sp>
      <p:pic>
        <p:nvPicPr>
          <p:cNvPr id="4" name="Picture 3" descr="C:\Users\Ptr. Daniel White\Desktop\Bible pictures\Prophecy pictures\prophecy pictures\revelation\anger.jpg"/>
          <p:cNvPicPr>
            <a:picLocks noChangeAspect="1" noChangeArrowheads="1"/>
          </p:cNvPicPr>
          <p:nvPr/>
        </p:nvPicPr>
        <p:blipFill>
          <a:blip r:embed="rId3" cstate="print"/>
          <a:srcRect l="28866" t="4870" r="25953" b="69160"/>
          <a:stretch>
            <a:fillRect/>
          </a:stretch>
        </p:blipFill>
        <p:spPr bwMode="auto">
          <a:xfrm>
            <a:off x="3581400" y="2819400"/>
            <a:ext cx="1981200" cy="1320800"/>
          </a:xfrm>
          <a:prstGeom prst="ellipse">
            <a:avLst/>
          </a:prstGeom>
          <a:ln>
            <a:noFill/>
          </a:ln>
          <a:effectLst>
            <a:softEdge rad="112500"/>
          </a:effectLst>
        </p:spPr>
      </p:pic>
      <p:pic>
        <p:nvPicPr>
          <p:cNvPr id="116740" name="Picture 4" descr="http://photos1.blogger.com/blogger/7037/526/1600/FIST%20copy.gif"/>
          <p:cNvPicPr>
            <a:picLocks noChangeAspect="1" noChangeArrowheads="1"/>
          </p:cNvPicPr>
          <p:nvPr/>
        </p:nvPicPr>
        <p:blipFill>
          <a:blip r:embed="rId4" cstate="print"/>
          <a:srcRect/>
          <a:stretch>
            <a:fillRect/>
          </a:stretch>
        </p:blipFill>
        <p:spPr bwMode="auto">
          <a:xfrm>
            <a:off x="2590800" y="1853885"/>
            <a:ext cx="3276600" cy="5004115"/>
          </a:xfrm>
          <a:prstGeom prst="rect">
            <a:avLst/>
          </a:prstGeom>
          <a:noFill/>
        </p:spPr>
      </p:pic>
    </p:spTree>
    <p:extLst>
      <p:ext uri="{BB962C8B-B14F-4D97-AF65-F5344CB8AC3E}">
        <p14:creationId xmlns:p14="http://schemas.microsoft.com/office/powerpoint/2010/main" val="331094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Ptr. Daniel White\Desktop\Bible pictures\faces\g20.jpg"/>
          <p:cNvPicPr>
            <a:picLocks noChangeAspect="1" noChangeArrowheads="1"/>
          </p:cNvPicPr>
          <p:nvPr/>
        </p:nvPicPr>
        <p:blipFill>
          <a:blip r:embed="rId3" cstate="print"/>
          <a:srcRect/>
          <a:stretch>
            <a:fillRect/>
          </a:stretch>
        </p:blipFill>
        <p:spPr bwMode="auto">
          <a:xfrm rot="21251848">
            <a:off x="373630" y="2026670"/>
            <a:ext cx="4610100" cy="461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152400" y="381000"/>
            <a:ext cx="8839200" cy="1036638"/>
          </a:xfrm>
        </p:spPr>
        <p:txBody>
          <a:bodyPr>
            <a:noAutofit/>
          </a:bodyPr>
          <a:lstStyle/>
          <a:p>
            <a:r>
              <a:rPr lang="en-US" sz="3600" i="1" dirty="0" smtClean="0"/>
              <a:t>“We will not have this man to reign over us.”</a:t>
            </a:r>
            <a:br>
              <a:rPr lang="en-US" sz="3600" i="1" dirty="0" smtClean="0"/>
            </a:br>
            <a:r>
              <a:rPr lang="en-US" sz="3200" i="1" dirty="0" smtClean="0"/>
              <a:t> (Luke 19:14)</a:t>
            </a:r>
            <a:endParaRPr lang="en-US" sz="3200" i="1" dirty="0"/>
          </a:p>
        </p:txBody>
      </p:sp>
      <p:pic>
        <p:nvPicPr>
          <p:cNvPr id="104452" name="Picture 4" descr="http://atlantablackstar.com/wp-content/uploads/2013/11/facts-united-nations-flag.jpg"/>
          <p:cNvPicPr>
            <a:picLocks noChangeAspect="1" noChangeArrowheads="1"/>
          </p:cNvPicPr>
          <p:nvPr/>
        </p:nvPicPr>
        <p:blipFill>
          <a:blip r:embed="rId4" cstate="print"/>
          <a:srcRect/>
          <a:stretch>
            <a:fillRect/>
          </a:stretch>
        </p:blipFill>
        <p:spPr bwMode="auto">
          <a:xfrm rot="846102">
            <a:off x="4597873" y="2537502"/>
            <a:ext cx="4343188" cy="325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5714" name="Picture 2" descr="http://fc06.deviantart.net/fs71/f/2012/068/1/b/angry_eye_by_shinkaruk-d4s6p6s.jpg"/>
          <p:cNvPicPr>
            <a:picLocks noChangeAspect="1" noChangeArrowheads="1"/>
          </p:cNvPicPr>
          <p:nvPr/>
        </p:nvPicPr>
        <p:blipFill>
          <a:blip r:embed="rId5" cstate="print"/>
          <a:srcRect/>
          <a:stretch>
            <a:fillRect/>
          </a:stretch>
        </p:blipFill>
        <p:spPr bwMode="auto">
          <a:xfrm>
            <a:off x="914400" y="2743200"/>
            <a:ext cx="7555258" cy="2979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8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2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Bible pictures\Prophecy pictures\prophecy pictures\antichrist\Nation bow before beast.jpg"/>
          <p:cNvPicPr>
            <a:picLocks noChangeAspect="1" noChangeArrowheads="1"/>
          </p:cNvPicPr>
          <p:nvPr/>
        </p:nvPicPr>
        <p:blipFill>
          <a:blip r:embed="rId3" cstate="print"/>
          <a:srcRect/>
          <a:stretch>
            <a:fillRect/>
          </a:stretch>
        </p:blipFill>
        <p:spPr bwMode="auto">
          <a:xfrm>
            <a:off x="2133600" y="0"/>
            <a:ext cx="5069227" cy="6858000"/>
          </a:xfrm>
          <a:prstGeom prst="rect">
            <a:avLst/>
          </a:prstGeom>
          <a:noFill/>
        </p:spPr>
      </p:pic>
      <p:sp>
        <p:nvSpPr>
          <p:cNvPr id="5" name="Title 4"/>
          <p:cNvSpPr>
            <a:spLocks noGrp="1"/>
          </p:cNvSpPr>
          <p:nvPr>
            <p:ph type="title"/>
          </p:nvPr>
        </p:nvSpPr>
        <p:spPr>
          <a:xfrm>
            <a:off x="2438400" y="274638"/>
            <a:ext cx="4648200" cy="3230562"/>
          </a:xfrm>
        </p:spPr>
        <p:txBody>
          <a:bodyPr>
            <a:normAutofit/>
          </a:bodyPr>
          <a:lstStyle/>
          <a:p>
            <a:r>
              <a:rPr lang="en-US" sz="3600" b="1" i="1" dirty="0" smtClean="0">
                <a:solidFill>
                  <a:schemeClr val="bg1"/>
                </a:solidFill>
                <a:effectLst>
                  <a:glow rad="228600">
                    <a:schemeClr val="accent6">
                      <a:satMod val="175000"/>
                      <a:alpha val="40000"/>
                    </a:schemeClr>
                  </a:glow>
                </a:effectLst>
              </a:rPr>
              <a:t>“These have one mind, and shall give their power and strength unto the beast.”</a:t>
            </a:r>
            <a:endParaRPr lang="en-US" sz="36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5736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Prophecy pictures\prophecy pictures\rapture and second coming\wrath_of_go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609600" y="3105835"/>
            <a:ext cx="4038600" cy="2308324"/>
          </a:xfrm>
          <a:prstGeom prst="rect">
            <a:avLst/>
          </a:prstGeom>
        </p:spPr>
        <p:txBody>
          <a:bodyPr wrap="square">
            <a:spAutoFit/>
          </a:bodyPr>
          <a:lstStyle/>
          <a:p>
            <a:pPr algn="ctr"/>
            <a:r>
              <a:rPr lang="en-US" sz="3600" i="1" dirty="0" smtClean="0">
                <a:effectLst>
                  <a:glow rad="101600">
                    <a:schemeClr val="bg1">
                      <a:alpha val="60000"/>
                    </a:schemeClr>
                  </a:glow>
                </a:effectLst>
              </a:rPr>
              <a:t>“It is a fearful thing to fall into the hands of the living God.”  </a:t>
            </a:r>
          </a:p>
          <a:p>
            <a:pPr algn="ctr"/>
            <a:r>
              <a:rPr lang="en-US" sz="3600" i="1" dirty="0" smtClean="0">
                <a:effectLst>
                  <a:glow rad="101600">
                    <a:schemeClr val="bg1">
                      <a:alpha val="60000"/>
                    </a:schemeClr>
                  </a:glow>
                </a:effectLst>
              </a:rPr>
              <a:t>(Heb. 10:31)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62736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6294031"/>
          </a:xfrm>
          <a:prstGeom prst="rect">
            <a:avLst/>
          </a:prstGeom>
        </p:spPr>
        <p:txBody>
          <a:bodyPr wrap="square">
            <a:spAutoFit/>
          </a:bodyPr>
          <a:lstStyle/>
          <a:p>
            <a:r>
              <a:rPr lang="en-US" sz="3100" b="1" dirty="0" smtClean="0">
                <a:solidFill>
                  <a:srgbClr val="FFFF00"/>
                </a:solidFill>
              </a:rPr>
              <a:t>The wrath of God will fall.</a:t>
            </a:r>
          </a:p>
          <a:p>
            <a:r>
              <a:rPr lang="en-US" sz="3100" i="1" dirty="0" smtClean="0"/>
              <a:t>"He that believeth on the Son hath everlasting life: and he that believeth not the Son shall not see life; but </a:t>
            </a:r>
            <a:r>
              <a:rPr lang="en-US" sz="3100" i="1" u="sng" dirty="0" smtClean="0"/>
              <a:t>the wrath of God </a:t>
            </a:r>
            <a:r>
              <a:rPr lang="en-US" sz="3100" i="1" u="sng" dirty="0" err="1" smtClean="0"/>
              <a:t>abideth</a:t>
            </a:r>
            <a:r>
              <a:rPr lang="en-US" sz="3100" i="1" u="sng" dirty="0" smtClean="0"/>
              <a:t> on him</a:t>
            </a:r>
            <a:r>
              <a:rPr lang="en-US" sz="3100" i="1" dirty="0" smtClean="0"/>
              <a:t>" (John 3:36).</a:t>
            </a:r>
          </a:p>
          <a:p>
            <a:r>
              <a:rPr lang="en-US" sz="3100" i="1" dirty="0" smtClean="0"/>
              <a:t>"</a:t>
            </a:r>
            <a:r>
              <a:rPr lang="en-US" sz="3100" i="1" u="sng" dirty="0" smtClean="0"/>
              <a:t>For the wrath of God </a:t>
            </a:r>
            <a:r>
              <a:rPr lang="en-US" sz="3100" i="1" dirty="0" smtClean="0"/>
              <a:t>is revealed from heaven against all ungodliness and unrighteousness of men, who hold the truth in unrighteousness" (Romans 1:18).</a:t>
            </a:r>
          </a:p>
          <a:p>
            <a:r>
              <a:rPr lang="en-US" sz="3100" i="1" dirty="0" smtClean="0"/>
              <a:t>"But unto them that are contentious, and do not obey the truth, but obey unrighteousness, </a:t>
            </a:r>
            <a:r>
              <a:rPr lang="en-US" sz="3100" i="1" u="sng" dirty="0" smtClean="0"/>
              <a:t>indignation and wrath</a:t>
            </a:r>
            <a:r>
              <a:rPr lang="en-US" sz="3100" i="1" dirty="0" smtClean="0"/>
              <a:t>" (Romans 2:8).</a:t>
            </a:r>
          </a:p>
          <a:p>
            <a:r>
              <a:rPr lang="en-US" sz="3100" i="1" dirty="0" smtClean="0"/>
              <a:t>"Let no man deceive you with vain words: for because of these things cometh the </a:t>
            </a:r>
            <a:r>
              <a:rPr lang="en-US" sz="3100" i="1" u="sng" dirty="0" smtClean="0"/>
              <a:t>wrath of God </a:t>
            </a:r>
            <a:r>
              <a:rPr lang="en-US" sz="3100" i="1" dirty="0" smtClean="0"/>
              <a:t>upon the children of disobedience" (Ephesians 5:6).</a:t>
            </a:r>
          </a:p>
        </p:txBody>
      </p:sp>
    </p:spTree>
    <p:extLst>
      <p:ext uri="{BB962C8B-B14F-4D97-AF65-F5344CB8AC3E}">
        <p14:creationId xmlns:p14="http://schemas.microsoft.com/office/powerpoint/2010/main" val="381008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001643"/>
          </a:xfrm>
          <a:prstGeom prst="rect">
            <a:avLst/>
          </a:prstGeom>
        </p:spPr>
        <p:txBody>
          <a:bodyPr wrap="square">
            <a:spAutoFit/>
          </a:bodyPr>
          <a:lstStyle/>
          <a:p>
            <a:r>
              <a:rPr lang="en-US" sz="3200" b="1" dirty="0" smtClean="0">
                <a:solidFill>
                  <a:srgbClr val="FFFF00"/>
                </a:solidFill>
              </a:rPr>
              <a:t>The dead will be judged.</a:t>
            </a:r>
          </a:p>
          <a:p>
            <a:r>
              <a:rPr lang="en-US" sz="3200" dirty="0" smtClean="0"/>
              <a:t> </a:t>
            </a:r>
            <a:r>
              <a:rPr lang="en-US" sz="3200" i="1" dirty="0" smtClean="0"/>
              <a:t>"When the Son of man shall come in his glory, and all the holy angels with him, then shall he sit upon the throne of his glory: and before him shall be gathered all nations: and he shall separate them one from another, as a shepherd </a:t>
            </a:r>
            <a:r>
              <a:rPr lang="en-US" sz="3200" i="1" dirty="0" err="1" smtClean="0"/>
              <a:t>divideth</a:t>
            </a:r>
            <a:r>
              <a:rPr lang="en-US" sz="3200" i="1" dirty="0" smtClean="0"/>
              <a:t> his sheep from the goats" (Matthew 25:31-32)</a:t>
            </a:r>
          </a:p>
          <a:p>
            <a:r>
              <a:rPr lang="en-US" sz="3200" i="1" dirty="0" smtClean="0"/>
              <a:t>"And as it is appointed unto men once to die, but after this the judgment" (Hebrews 9:27)</a:t>
            </a:r>
          </a:p>
          <a:p>
            <a:r>
              <a:rPr lang="en-US" sz="3200" i="1" dirty="0" smtClean="0"/>
              <a:t>"The Lord knoweth how to deliver the godly out of temptation, and to reserve the unjust unto the day of judgment to be punished" (II Peter 2:9)</a:t>
            </a:r>
          </a:p>
        </p:txBody>
      </p:sp>
    </p:spTree>
    <p:extLst>
      <p:ext uri="{BB962C8B-B14F-4D97-AF65-F5344CB8AC3E}">
        <p14:creationId xmlns:p14="http://schemas.microsoft.com/office/powerpoint/2010/main" val="23473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839200" cy="6494085"/>
          </a:xfrm>
          <a:prstGeom prst="rect">
            <a:avLst/>
          </a:prstGeom>
        </p:spPr>
        <p:txBody>
          <a:bodyPr wrap="square">
            <a:spAutoFit/>
          </a:bodyPr>
          <a:lstStyle/>
          <a:p>
            <a:r>
              <a:rPr lang="en-US" sz="3200" b="1" dirty="0" smtClean="0">
                <a:solidFill>
                  <a:srgbClr val="FFFF00"/>
                </a:solidFill>
              </a:rPr>
              <a:t>Those who destroy </a:t>
            </a:r>
            <a:r>
              <a:rPr lang="en-US" sz="3200" b="1" i="1" dirty="0" smtClean="0"/>
              <a:t>(corrupt) </a:t>
            </a:r>
            <a:r>
              <a:rPr lang="en-US" sz="3200" b="1" dirty="0" smtClean="0">
                <a:solidFill>
                  <a:srgbClr val="FFFF00"/>
                </a:solidFill>
              </a:rPr>
              <a:t>the earth will have their own lives destroyed.</a:t>
            </a:r>
            <a:endParaRPr lang="en-US" dirty="0" smtClean="0"/>
          </a:p>
          <a:p>
            <a:r>
              <a:rPr lang="en-US" sz="3200" i="1" dirty="0" smtClean="0">
                <a:effectLst>
                  <a:glow rad="101600">
                    <a:schemeClr val="bg1">
                      <a:alpha val="60000"/>
                    </a:schemeClr>
                  </a:glow>
                </a:effectLst>
              </a:rPr>
              <a:t>"And to you who are troubled rest with us, when the Lord Jesus shall be revealed from heaven with his mighty angels, in flaming fire taking vengeance on them that know not God, and that obey not the gospel of our Lord Jesus Christ: who shall be punished with everlasting destruction from the presence of the Lord, and from the glory of his power" (II Thessalonians 1:7-9)</a:t>
            </a:r>
          </a:p>
          <a:p>
            <a:r>
              <a:rPr lang="en-US" sz="3200" i="1" dirty="0" smtClean="0">
                <a:effectLst>
                  <a:glow rad="101600">
                    <a:schemeClr val="bg1">
                      <a:alpha val="60000"/>
                    </a:schemeClr>
                  </a:glow>
                </a:effectLst>
              </a:rPr>
              <a:t>"These are wells without water, clouds that are carried with tempest; to whom the mist of darkness is reserved for ever" (II Peter 2:17)</a:t>
            </a:r>
          </a:p>
        </p:txBody>
      </p:sp>
    </p:spTree>
    <p:extLst>
      <p:ext uri="{BB962C8B-B14F-4D97-AF65-F5344CB8AC3E}">
        <p14:creationId xmlns:p14="http://schemas.microsoft.com/office/powerpoint/2010/main" val="2673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Bible pictures Old Testament\Ezekiel\Man W Measuring Rod Eze 40 1153-22-Vol8.jpg"/>
          <p:cNvPicPr>
            <a:picLocks noChangeAspect="1" noChangeArrowheads="1"/>
          </p:cNvPicPr>
          <p:nvPr/>
        </p:nvPicPr>
        <p:blipFill>
          <a:blip r:embed="rId3" cstate="print">
            <a:lum bright="-30000"/>
          </a:blip>
          <a:srcRect/>
          <a:stretch>
            <a:fillRect/>
          </a:stretch>
        </p:blipFill>
        <p:spPr bwMode="auto">
          <a:xfrm>
            <a:off x="0" y="0"/>
            <a:ext cx="9144000" cy="6894390"/>
          </a:xfrm>
          <a:prstGeom prst="rect">
            <a:avLst/>
          </a:prstGeom>
          <a:noFill/>
        </p:spPr>
      </p:pic>
      <p:sp>
        <p:nvSpPr>
          <p:cNvPr id="2" name="Rectangle 1"/>
          <p:cNvSpPr/>
          <p:nvPr/>
        </p:nvSpPr>
        <p:spPr>
          <a:xfrm>
            <a:off x="152400" y="152400"/>
            <a:ext cx="8991600" cy="6186309"/>
          </a:xfrm>
          <a:prstGeom prst="rect">
            <a:avLst/>
          </a:prstGeom>
        </p:spPr>
        <p:txBody>
          <a:bodyPr wrap="square">
            <a:spAutoFit/>
          </a:bodyPr>
          <a:lstStyle/>
          <a:p>
            <a:r>
              <a:rPr lang="en-US" sz="3600" dirty="0" smtClean="0">
                <a:effectLst>
                  <a:glow rad="101600">
                    <a:schemeClr val="bg1">
                      <a:alpha val="60000"/>
                    </a:schemeClr>
                  </a:glow>
                </a:effectLst>
              </a:rPr>
              <a:t>God  is also saying that He wants a remnant of Jewish believers saved, protected, and preserved during the great tribulation – </a:t>
            </a:r>
            <a:r>
              <a:rPr lang="en-US" sz="3600" i="1" dirty="0" smtClean="0">
                <a:solidFill>
                  <a:srgbClr val="FFFF00"/>
                </a:solidFill>
                <a:effectLst>
                  <a:glow rad="101600">
                    <a:schemeClr val="bg1">
                      <a:alpha val="60000"/>
                    </a:schemeClr>
                  </a:glow>
                </a:effectLst>
              </a:rPr>
              <a:t>Romans 9-11</a:t>
            </a:r>
          </a:p>
          <a:p>
            <a:r>
              <a:rPr lang="en-US" sz="3600" dirty="0" smtClean="0">
                <a:effectLst>
                  <a:glow rad="101600">
                    <a:schemeClr val="bg1">
                      <a:alpha val="60000"/>
                    </a:schemeClr>
                  </a:glow>
                </a:effectLst>
              </a:rPr>
              <a:t>God also wants the temple preserved and protected because it will be the focal point of worship during the Millennial Kingdom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Ezekiel  41-43</a:t>
            </a:r>
          </a:p>
          <a:p>
            <a:r>
              <a:rPr lang="en-US" sz="3600" dirty="0" smtClean="0">
                <a:effectLst>
                  <a:glow rad="101600">
                    <a:schemeClr val="bg1">
                      <a:alpha val="60000"/>
                    </a:schemeClr>
                  </a:glow>
                </a:effectLst>
              </a:rPr>
              <a:t>It is into this temple that the Anti-Christ enters and presents himself as God and demands worship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Daniel 9:27, Matthew 24:15</a:t>
            </a:r>
            <a:endParaRPr lang="en-US" sz="3600" i="1"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376091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0"/>
            <a:ext cx="4495800" cy="6694140"/>
          </a:xfrm>
          <a:prstGeom prst="rect">
            <a:avLst/>
          </a:prstGeom>
        </p:spPr>
        <p:txBody>
          <a:bodyPr wrap="square">
            <a:spAutoFit/>
          </a:bodyPr>
          <a:lstStyle/>
          <a:p>
            <a:pPr algn="ctr"/>
            <a:r>
              <a:rPr lang="en-US" sz="3300" i="1" dirty="0" smtClean="0"/>
              <a:t>"Behold, the Lord cometh with ten thousands of his saints, </a:t>
            </a:r>
            <a:r>
              <a:rPr lang="en-US" sz="3300" i="1" u="sng" dirty="0" smtClean="0"/>
              <a:t>to execute judgment upon all</a:t>
            </a:r>
            <a:r>
              <a:rPr lang="en-US" sz="3300" i="1" dirty="0" smtClean="0"/>
              <a:t>, and to convince all that are ungodly among them of all their ungodly deeds which they have ungodly committed, and of all their hard speeches which ungodly sinners have spoken against him." (Jude 14-15)</a:t>
            </a:r>
          </a:p>
        </p:txBody>
      </p:sp>
      <p:pic>
        <p:nvPicPr>
          <p:cNvPr id="4098" name="Picture 2" descr="C:\Users\Dan White\Pictures\Bible pictures\Prophecy pictures\prophecy pictures\rapture and second coming\14~.JPG"/>
          <p:cNvPicPr>
            <a:picLocks noChangeAspect="1" noChangeArrowheads="1"/>
          </p:cNvPicPr>
          <p:nvPr/>
        </p:nvPicPr>
        <p:blipFill>
          <a:blip r:embed="rId3" cstate="print"/>
          <a:srcRect/>
          <a:stretch>
            <a:fillRect/>
          </a:stretch>
        </p:blipFill>
        <p:spPr bwMode="auto">
          <a:xfrm>
            <a:off x="0" y="0"/>
            <a:ext cx="4648200" cy="5971569"/>
          </a:xfrm>
          <a:prstGeom prst="rect">
            <a:avLst/>
          </a:prstGeom>
          <a:ln>
            <a:noFill/>
          </a:ln>
          <a:effectLst>
            <a:softEdge rad="112500"/>
          </a:effectLst>
        </p:spPr>
      </p:pic>
    </p:spTree>
    <p:extLst>
      <p:ext uri="{BB962C8B-B14F-4D97-AF65-F5344CB8AC3E}">
        <p14:creationId xmlns:p14="http://schemas.microsoft.com/office/powerpoint/2010/main" val="194145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3048000"/>
          </a:xfrm>
        </p:spPr>
        <p:txBody>
          <a:bodyPr>
            <a:normAutofit fontScale="90000"/>
          </a:bodyPr>
          <a:lstStyle/>
          <a:p>
            <a:r>
              <a:rPr lang="en-US" i="1" dirty="0"/>
              <a:t>(</a:t>
            </a:r>
            <a:r>
              <a:rPr lang="en-US" i="1" dirty="0" smtClean="0"/>
              <a:t>Rev.20:11-15)"</a:t>
            </a:r>
            <a:r>
              <a:rPr lang="en-US" i="1" dirty="0" smtClean="0"/>
              <a:t>And I saw a great white throne, and him that sat on it, from whose face the earth and the heaven fled away; and there was found no place for them</a:t>
            </a:r>
            <a:r>
              <a:rPr lang="en-US" i="1" dirty="0" smtClean="0"/>
              <a:t>.”</a:t>
            </a:r>
            <a:r>
              <a:rPr lang="en-US" i="1" dirty="0" smtClean="0"/>
              <a:t/>
            </a:r>
            <a:br>
              <a:rPr lang="en-US" i="1" dirty="0" smtClean="0"/>
            </a:br>
            <a:endParaRPr lang="en-US" dirty="0"/>
          </a:p>
        </p:txBody>
      </p:sp>
      <p:pic>
        <p:nvPicPr>
          <p:cNvPr id="3" name="Picture 2" descr="http://2.bp.blogspot.com/-g0HTOtLSpQo/TcniRfHe_oI/AAAAAAAABrI/JvgyFrVrXLA/s1600/Great+White+Throne.jpg"/>
          <p:cNvPicPr>
            <a:picLocks noChangeAspect="1" noChangeArrowheads="1"/>
          </p:cNvPicPr>
          <p:nvPr/>
        </p:nvPicPr>
        <p:blipFill>
          <a:blip r:embed="rId2" cstate="print">
            <a:lum contrast="10000"/>
          </a:blip>
          <a:srcRect t="8214" r="-317" b="6365"/>
          <a:stretch>
            <a:fillRect/>
          </a:stretch>
        </p:blipFill>
        <p:spPr bwMode="auto">
          <a:xfrm>
            <a:off x="1219200" y="2343873"/>
            <a:ext cx="6858000" cy="4514127"/>
          </a:xfrm>
          <a:prstGeom prst="rect">
            <a:avLst/>
          </a:prstGeom>
          <a:ln>
            <a:noFill/>
          </a:ln>
          <a:effectLst>
            <a:softEdge rad="112500"/>
          </a:effectLst>
        </p:spPr>
      </p:pic>
    </p:spTree>
    <p:extLst>
      <p:ext uri="{BB962C8B-B14F-4D97-AF65-F5344CB8AC3E}">
        <p14:creationId xmlns:p14="http://schemas.microsoft.com/office/powerpoint/2010/main" val="9960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0"/>
            <a:ext cx="9144000" cy="4905724"/>
          </a:xfrm>
          <a:prstGeom prst="rect">
            <a:avLst/>
          </a:prstGeom>
          <a:noFill/>
        </p:spPr>
      </p:pic>
      <p:pic>
        <p:nvPicPr>
          <p:cNvPr id="3" name="Picture 3" descr="C:\Users\Ptr. Daniel White\Desktop\Bible pictures\Prophecy pictures\prophecy pictures\rapture and second coming\Christking.jpg"/>
          <p:cNvPicPr>
            <a:picLocks noChangeAspect="1" noChangeArrowheads="1"/>
          </p:cNvPicPr>
          <p:nvPr/>
        </p:nvPicPr>
        <p:blipFill>
          <a:blip r:embed="rId3" cstate="print"/>
          <a:srcRect/>
          <a:stretch>
            <a:fillRect/>
          </a:stretch>
        </p:blipFill>
        <p:spPr bwMode="auto">
          <a:xfrm>
            <a:off x="3200400" y="0"/>
            <a:ext cx="2743200" cy="2067542"/>
          </a:xfrm>
          <a:prstGeom prst="ellipse">
            <a:avLst/>
          </a:prstGeom>
          <a:ln>
            <a:noFill/>
          </a:ln>
          <a:effectLst>
            <a:softEdge rad="112500"/>
          </a:effectLst>
        </p:spPr>
      </p:pic>
      <p:sp>
        <p:nvSpPr>
          <p:cNvPr id="4" name="Rectangle 3"/>
          <p:cNvSpPr/>
          <p:nvPr/>
        </p:nvSpPr>
        <p:spPr>
          <a:xfrm>
            <a:off x="0" y="4953000"/>
            <a:ext cx="9144000" cy="1661993"/>
          </a:xfrm>
          <a:prstGeom prst="rect">
            <a:avLst/>
          </a:prstGeom>
        </p:spPr>
        <p:txBody>
          <a:bodyPr wrap="square">
            <a:spAutoFit/>
          </a:bodyPr>
          <a:lstStyle/>
          <a:p>
            <a:pPr algn="ctr"/>
            <a:r>
              <a:rPr lang="en-US" sz="3400" i="1" dirty="0" smtClean="0"/>
              <a:t>“And I saw the dead, small and great, stand before God; and the books were opened: and another book was opened, which is the book of life.”</a:t>
            </a:r>
            <a:endParaRPr lang="en-US" sz="3400" i="1" dirty="0"/>
          </a:p>
        </p:txBody>
      </p:sp>
    </p:spTree>
    <p:extLst>
      <p:ext uri="{BB962C8B-B14F-4D97-AF65-F5344CB8AC3E}">
        <p14:creationId xmlns:p14="http://schemas.microsoft.com/office/powerpoint/2010/main" val="7404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3352800" cy="6583362"/>
          </a:xfrm>
        </p:spPr>
        <p:txBody>
          <a:bodyPr>
            <a:normAutofit/>
          </a:bodyPr>
          <a:lstStyle/>
          <a:p>
            <a:r>
              <a:rPr lang="en-US" i="1" dirty="0" smtClean="0"/>
              <a:t>“And the dead were judged out of those things which were written in the books, according to their works.”</a:t>
            </a:r>
            <a:endParaRPr lang="en-US" dirty="0"/>
          </a:p>
        </p:txBody>
      </p:sp>
      <p:pic>
        <p:nvPicPr>
          <p:cNvPr id="3" name="Picture 2" descr="http://www.lamblion.com/images/publications/articles/white_throne.jpg"/>
          <p:cNvPicPr>
            <a:picLocks noChangeAspect="1" noChangeArrowheads="1"/>
          </p:cNvPicPr>
          <p:nvPr/>
        </p:nvPicPr>
        <p:blipFill>
          <a:blip r:embed="rId2" cstate="print">
            <a:lum bright="-10000"/>
          </a:blip>
          <a:srcRect/>
          <a:stretch>
            <a:fillRect/>
          </a:stretch>
        </p:blipFill>
        <p:spPr bwMode="auto">
          <a:xfrm>
            <a:off x="0" y="0"/>
            <a:ext cx="5792227" cy="6858000"/>
          </a:xfrm>
          <a:prstGeom prst="rect">
            <a:avLst/>
          </a:prstGeom>
          <a:noFill/>
        </p:spPr>
      </p:pic>
    </p:spTree>
    <p:extLst>
      <p:ext uri="{BB962C8B-B14F-4D97-AF65-F5344CB8AC3E}">
        <p14:creationId xmlns:p14="http://schemas.microsoft.com/office/powerpoint/2010/main" val="252877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708434"/>
          </a:xfrm>
          <a:prstGeom prst="rect">
            <a:avLst/>
          </a:prstGeom>
        </p:spPr>
        <p:txBody>
          <a:bodyPr wrap="square">
            <a:spAutoFit/>
          </a:bodyPr>
          <a:lstStyle/>
          <a:p>
            <a:pPr algn="ctr"/>
            <a:r>
              <a:rPr lang="en-US" sz="3400" i="1" dirty="0" smtClean="0"/>
              <a:t>“And the sea gave up the dead which were in it; and death and hell delivered up the dead which were in them: and they were judged every man according to their works. And death and hell were cast into the lake of fire. This is the second death.”</a:t>
            </a:r>
          </a:p>
        </p:txBody>
      </p:sp>
      <p:pic>
        <p:nvPicPr>
          <p:cNvPr id="8" name="Picture 6" descr="http://www.sluniverse.com/php/vb/attachments/commercial-announcements/14832d1287163840-introducing-lake-fire-now-open-lake-fire-copy.jpg"/>
          <p:cNvPicPr>
            <a:picLocks noChangeAspect="1" noChangeArrowheads="1"/>
          </p:cNvPicPr>
          <p:nvPr/>
        </p:nvPicPr>
        <p:blipFill>
          <a:blip r:embed="rId3" cstate="print"/>
          <a:srcRect/>
          <a:stretch>
            <a:fillRect/>
          </a:stretch>
        </p:blipFill>
        <p:spPr bwMode="auto">
          <a:xfrm>
            <a:off x="457200" y="2705100"/>
            <a:ext cx="8305800" cy="4152900"/>
          </a:xfrm>
          <a:prstGeom prst="rect">
            <a:avLst/>
          </a:prstGeom>
          <a:ln>
            <a:noFill/>
          </a:ln>
          <a:effectLst>
            <a:softEdge rad="112500"/>
          </a:effectLst>
        </p:spPr>
      </p:pic>
    </p:spTree>
    <p:extLst>
      <p:ext uri="{BB962C8B-B14F-4D97-AF65-F5344CB8AC3E}">
        <p14:creationId xmlns:p14="http://schemas.microsoft.com/office/powerpoint/2010/main" val="17292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a:t>
            </a:r>
            <a:endParaRPr lang="en-US" i="1" dirty="0"/>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648200" y="-1"/>
            <a:ext cx="4495800" cy="3913011"/>
          </a:xfrm>
          <a:prstGeom prst="rect">
            <a:avLst/>
          </a:prstGeom>
          <a:ln>
            <a:noFill/>
          </a:ln>
          <a:effectLst>
            <a:softEdge rad="112500"/>
          </a:effectLst>
        </p:spPr>
      </p:pic>
    </p:spTree>
    <p:extLst>
      <p:ext uri="{BB962C8B-B14F-4D97-AF65-F5344CB8AC3E}">
        <p14:creationId xmlns:p14="http://schemas.microsoft.com/office/powerpoint/2010/main" val="20493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10600" cy="6583362"/>
          </a:xfrm>
        </p:spPr>
        <p:txBody>
          <a:bodyPr/>
          <a:lstStyle/>
          <a:p>
            <a:r>
              <a:rPr lang="en-US" i="1" dirty="0" smtClean="0"/>
              <a:t>“And the temple of God was opened in heaven, and there was seen in his temple the ark of his testament: and there were </a:t>
            </a:r>
            <a:r>
              <a:rPr lang="en-US" i="1" dirty="0" err="1" smtClean="0"/>
              <a:t>lightnings</a:t>
            </a:r>
            <a:r>
              <a:rPr lang="en-US" i="1" dirty="0" smtClean="0"/>
              <a:t>, and voices, and </a:t>
            </a:r>
            <a:r>
              <a:rPr lang="en-US" i="1" dirty="0" err="1" smtClean="0"/>
              <a:t>thunderings</a:t>
            </a:r>
            <a:r>
              <a:rPr lang="en-US" i="1" dirty="0" smtClean="0"/>
              <a:t>, and an earthquake, </a:t>
            </a:r>
            <a:br>
              <a:rPr lang="en-US" i="1" dirty="0" smtClean="0"/>
            </a:br>
            <a:r>
              <a:rPr lang="en-US" i="1" dirty="0" smtClean="0"/>
              <a:t>and great hail.”</a:t>
            </a:r>
            <a:endParaRPr lang="en-US" i="1" dirty="0"/>
          </a:p>
        </p:txBody>
      </p:sp>
    </p:spTree>
    <p:extLst>
      <p:ext uri="{BB962C8B-B14F-4D97-AF65-F5344CB8AC3E}">
        <p14:creationId xmlns:p14="http://schemas.microsoft.com/office/powerpoint/2010/main" val="78407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Bible pictures\heaven\novajerusalem1.jpg"/>
          <p:cNvPicPr>
            <a:picLocks noChangeAspect="1" noChangeArrowheads="1"/>
          </p:cNvPicPr>
          <p:nvPr/>
        </p:nvPicPr>
        <p:blipFill>
          <a:blip r:embed="rId3" cstate="print"/>
          <a:srcRect r="-313" b="16250"/>
          <a:stretch>
            <a:fillRect/>
          </a:stretch>
        </p:blipFill>
        <p:spPr bwMode="auto">
          <a:xfrm>
            <a:off x="0" y="0"/>
            <a:ext cx="9248633" cy="6858000"/>
          </a:xfrm>
          <a:prstGeom prst="rect">
            <a:avLst/>
          </a:prstGeom>
          <a:noFill/>
        </p:spPr>
      </p:pic>
      <p:pic>
        <p:nvPicPr>
          <p:cNvPr id="13" name="Picture 2" descr="C:\Users\Ptr. Daniel White\Desktop\santuario1.jpg"/>
          <p:cNvPicPr>
            <a:picLocks noChangeAspect="1" noChangeArrowheads="1"/>
          </p:cNvPicPr>
          <p:nvPr/>
        </p:nvPicPr>
        <p:blipFill>
          <a:blip r:embed="rId4" cstate="print"/>
          <a:srcRect b="11250"/>
          <a:stretch>
            <a:fillRect/>
          </a:stretch>
        </p:blipFill>
        <p:spPr bwMode="auto">
          <a:xfrm>
            <a:off x="609600" y="914400"/>
            <a:ext cx="7939110" cy="5086302"/>
          </a:xfrm>
          <a:prstGeom prst="rect">
            <a:avLst/>
          </a:prstGeom>
          <a:ln>
            <a:noFill/>
          </a:ln>
          <a:effectLst>
            <a:softEdge rad="112500"/>
          </a:effectLst>
        </p:spPr>
      </p:pic>
      <p:pic>
        <p:nvPicPr>
          <p:cNvPr id="32780" name="Picture 12" descr="C:\Users\Ptr. Daniel White\Desktop\Bible pictures\backgrounds\Sky\1 Dad's Pix (73).jpg"/>
          <p:cNvPicPr>
            <a:picLocks noChangeAspect="1" noChangeArrowheads="1"/>
          </p:cNvPicPr>
          <p:nvPr/>
        </p:nvPicPr>
        <p:blipFill>
          <a:blip r:embed="rId5" cstate="print"/>
          <a:srcRect/>
          <a:stretch>
            <a:fillRect/>
          </a:stretch>
        </p:blipFill>
        <p:spPr bwMode="auto">
          <a:xfrm>
            <a:off x="3048000" y="1752600"/>
            <a:ext cx="2362200" cy="1839296"/>
          </a:xfrm>
          <a:prstGeom prst="ellipse">
            <a:avLst/>
          </a:prstGeom>
          <a:ln>
            <a:noFill/>
          </a:ln>
          <a:effectLst>
            <a:softEdge rad="112500"/>
          </a:effectLst>
        </p:spPr>
      </p:pic>
      <p:pic>
        <p:nvPicPr>
          <p:cNvPr id="32781" name="Picture 13" descr="C:\Users\Ptr. Daniel White\Desktop\Bible pictures\heaven\throne.jpg"/>
          <p:cNvPicPr>
            <a:picLocks noChangeAspect="1" noChangeArrowheads="1"/>
          </p:cNvPicPr>
          <p:nvPr/>
        </p:nvPicPr>
        <p:blipFill>
          <a:blip r:embed="rId6" cstate="print"/>
          <a:srcRect l="2229" t="11772" r="69071" b="47027"/>
          <a:stretch>
            <a:fillRect/>
          </a:stretch>
        </p:blipFill>
        <p:spPr bwMode="auto">
          <a:xfrm>
            <a:off x="2971800" y="1524000"/>
            <a:ext cx="2514600" cy="2133600"/>
          </a:xfrm>
          <a:prstGeom prst="ellipse">
            <a:avLst/>
          </a:prstGeom>
          <a:ln>
            <a:noFill/>
          </a:ln>
          <a:effectLst>
            <a:softEdge rad="112500"/>
          </a:effectLst>
        </p:spPr>
      </p:pic>
    </p:spTree>
    <p:extLst>
      <p:ext uri="{BB962C8B-B14F-4D97-AF65-F5344CB8AC3E}">
        <p14:creationId xmlns:p14="http://schemas.microsoft.com/office/powerpoint/2010/main" val="25162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780"/>
                                        </p:tgtEl>
                                        <p:attrNameLst>
                                          <p:attrName>style.visibility</p:attrName>
                                        </p:attrNameLst>
                                      </p:cBhvr>
                                      <p:to>
                                        <p:strVal val="visible"/>
                                      </p:to>
                                    </p:set>
                                    <p:anim calcmode="lin" valueType="num">
                                      <p:cBhvr>
                                        <p:cTn id="12" dur="1000" fill="hold"/>
                                        <p:tgtEl>
                                          <p:spTgt spid="32780"/>
                                        </p:tgtEl>
                                        <p:attrNameLst>
                                          <p:attrName>ppt_w</p:attrName>
                                        </p:attrNameLst>
                                      </p:cBhvr>
                                      <p:tavLst>
                                        <p:tav tm="0">
                                          <p:val>
                                            <p:strVal val="#ppt_w*0.70"/>
                                          </p:val>
                                        </p:tav>
                                        <p:tav tm="100000">
                                          <p:val>
                                            <p:strVal val="#ppt_w"/>
                                          </p:val>
                                        </p:tav>
                                      </p:tavLst>
                                    </p:anim>
                                    <p:anim calcmode="lin" valueType="num">
                                      <p:cBhvr>
                                        <p:cTn id="13" dur="1000" fill="hold"/>
                                        <p:tgtEl>
                                          <p:spTgt spid="32780"/>
                                        </p:tgtEl>
                                        <p:attrNameLst>
                                          <p:attrName>ppt_h</p:attrName>
                                        </p:attrNameLst>
                                      </p:cBhvr>
                                      <p:tavLst>
                                        <p:tav tm="0">
                                          <p:val>
                                            <p:strVal val="#ppt_h"/>
                                          </p:val>
                                        </p:tav>
                                        <p:tav tm="100000">
                                          <p:val>
                                            <p:strVal val="#ppt_h"/>
                                          </p:val>
                                        </p:tav>
                                      </p:tavLst>
                                    </p:anim>
                                    <p:animEffect transition="in" filter="fade">
                                      <p:cBhvr>
                                        <p:cTn id="14" dur="1000"/>
                                        <p:tgtEl>
                                          <p:spTgt spid="327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781"/>
                                        </p:tgtEl>
                                        <p:attrNameLst>
                                          <p:attrName>style.visibility</p:attrName>
                                        </p:attrNameLst>
                                      </p:cBhvr>
                                      <p:to>
                                        <p:strVal val="visible"/>
                                      </p:to>
                                    </p:set>
                                    <p:animEffect transition="in" filter="fade">
                                      <p:cBhvr>
                                        <p:cTn id="19" dur="2000"/>
                                        <p:tgtEl>
                                          <p:spTgt spid="3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Dad's Pix\Hailstorm-Arab_06.jpg"/>
          <p:cNvPicPr>
            <a:picLocks noChangeAspect="1" noChangeArrowheads="1"/>
          </p:cNvPicPr>
          <p:nvPr/>
        </p:nvPicPr>
        <p:blipFill>
          <a:blip r:embed="rId3" cstate="print"/>
          <a:srcRect t="5647" r="-176"/>
          <a:stretch>
            <a:fillRect/>
          </a:stretch>
        </p:blipFill>
        <p:spPr bwMode="auto">
          <a:xfrm>
            <a:off x="0" y="0"/>
            <a:ext cx="5410200" cy="3819525"/>
          </a:xfrm>
          <a:prstGeom prst="rect">
            <a:avLst/>
          </a:prstGeom>
          <a:noFill/>
        </p:spPr>
      </p:pic>
      <p:pic>
        <p:nvPicPr>
          <p:cNvPr id="47107" name="Picture 3" descr="C:\Users\Ptr. Daniel White\Desktop\Dad's Pix\2496035265_11383f037b.jpg"/>
          <p:cNvPicPr>
            <a:picLocks noChangeAspect="1" noChangeArrowheads="1"/>
          </p:cNvPicPr>
          <p:nvPr/>
        </p:nvPicPr>
        <p:blipFill>
          <a:blip r:embed="rId4" cstate="print"/>
          <a:srcRect/>
          <a:stretch>
            <a:fillRect/>
          </a:stretch>
        </p:blipFill>
        <p:spPr bwMode="auto">
          <a:xfrm>
            <a:off x="5410201" y="0"/>
            <a:ext cx="3733800" cy="3352800"/>
          </a:xfrm>
          <a:prstGeom prst="rect">
            <a:avLst/>
          </a:prstGeom>
          <a:noFill/>
        </p:spPr>
      </p:pic>
      <p:pic>
        <p:nvPicPr>
          <p:cNvPr id="47109" name="Picture 5" descr="C:\Users\Ptr. Daniel White\Desktop\Dad's Pix\47486383-13102217.jpg"/>
          <p:cNvPicPr>
            <a:picLocks noChangeAspect="1" noChangeArrowheads="1"/>
          </p:cNvPicPr>
          <p:nvPr/>
        </p:nvPicPr>
        <p:blipFill>
          <a:blip r:embed="rId5" cstate="print"/>
          <a:srcRect/>
          <a:stretch>
            <a:fillRect/>
          </a:stretch>
        </p:blipFill>
        <p:spPr bwMode="auto">
          <a:xfrm>
            <a:off x="0" y="3810000"/>
            <a:ext cx="3810000" cy="3048000"/>
          </a:xfrm>
          <a:prstGeom prst="rect">
            <a:avLst/>
          </a:prstGeom>
          <a:noFill/>
        </p:spPr>
      </p:pic>
      <p:pic>
        <p:nvPicPr>
          <p:cNvPr id="92162" name="Picture 2" descr="http://triplehelixblog.com/wp-content/uploads/2010/04/china-earthquake10.jpeg"/>
          <p:cNvPicPr>
            <a:picLocks noChangeAspect="1" noChangeArrowheads="1"/>
          </p:cNvPicPr>
          <p:nvPr/>
        </p:nvPicPr>
        <p:blipFill>
          <a:blip r:embed="rId6" cstate="print"/>
          <a:srcRect/>
          <a:stretch>
            <a:fillRect/>
          </a:stretch>
        </p:blipFill>
        <p:spPr bwMode="auto">
          <a:xfrm>
            <a:off x="3733800" y="3127919"/>
            <a:ext cx="5410200" cy="3730081"/>
          </a:xfrm>
          <a:prstGeom prst="rect">
            <a:avLst/>
          </a:prstGeom>
          <a:noFill/>
        </p:spPr>
      </p:pic>
      <p:pic>
        <p:nvPicPr>
          <p:cNvPr id="92164" name="Picture 4" descr="http://www.ameristarext.com/blog/wp-content/uploads/2012/09/CNN-St-Louis-Hail-Storm.jpg"/>
          <p:cNvPicPr>
            <a:picLocks noChangeAspect="1" noChangeArrowheads="1"/>
          </p:cNvPicPr>
          <p:nvPr/>
        </p:nvPicPr>
        <p:blipFill>
          <a:blip r:embed="rId7" cstate="print"/>
          <a:srcRect/>
          <a:stretch>
            <a:fillRect/>
          </a:stretch>
        </p:blipFill>
        <p:spPr bwMode="auto">
          <a:xfrm>
            <a:off x="838200" y="609600"/>
            <a:ext cx="3657600" cy="2438400"/>
          </a:xfrm>
          <a:prstGeom prst="ellipse">
            <a:avLst/>
          </a:prstGeom>
          <a:ln>
            <a:noFill/>
          </a:ln>
          <a:effectLst>
            <a:softEdge rad="112500"/>
          </a:effectLst>
        </p:spPr>
      </p:pic>
    </p:spTree>
    <p:extLst>
      <p:ext uri="{BB962C8B-B14F-4D97-AF65-F5344CB8AC3E}">
        <p14:creationId xmlns:p14="http://schemas.microsoft.com/office/powerpoint/2010/main" val="18031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evelation\Revelation.bmp"/>
          <p:cNvPicPr>
            <a:picLocks noChangeAspect="1" noChangeArrowheads="1"/>
          </p:cNvPicPr>
          <p:nvPr/>
        </p:nvPicPr>
        <p:blipFill>
          <a:blip r:embed="rId3" cstate="print"/>
          <a:srcRect/>
          <a:stretch>
            <a:fillRect/>
          </a:stretch>
        </p:blipFill>
        <p:spPr bwMode="auto">
          <a:xfrm>
            <a:off x="-14630" y="0"/>
            <a:ext cx="9158630" cy="3893976"/>
          </a:xfrm>
          <a:prstGeom prst="rect">
            <a:avLst/>
          </a:prstGeom>
          <a:noFill/>
        </p:spPr>
      </p:pic>
      <p:sp>
        <p:nvSpPr>
          <p:cNvPr id="3" name="Title 2"/>
          <p:cNvSpPr>
            <a:spLocks noGrp="1"/>
          </p:cNvSpPr>
          <p:nvPr>
            <p:ph type="title"/>
          </p:nvPr>
        </p:nvSpPr>
        <p:spPr>
          <a:xfrm>
            <a:off x="457200" y="4038600"/>
            <a:ext cx="8229600" cy="2819400"/>
          </a:xfrm>
        </p:spPr>
        <p:txBody>
          <a:bodyPr/>
          <a:lstStyle/>
          <a:p>
            <a:r>
              <a:rPr lang="en-US" i="1" dirty="0" smtClean="0"/>
              <a:t>“He which </a:t>
            </a:r>
            <a:r>
              <a:rPr lang="en-US" i="1" dirty="0" err="1" smtClean="0"/>
              <a:t>testifieth</a:t>
            </a:r>
            <a:r>
              <a:rPr lang="en-US" i="1" dirty="0" smtClean="0"/>
              <a:t> these things </a:t>
            </a:r>
            <a:r>
              <a:rPr lang="en-US" i="1" dirty="0" err="1" smtClean="0"/>
              <a:t>saith</a:t>
            </a:r>
            <a:r>
              <a:rPr lang="en-US" i="1" dirty="0" smtClean="0"/>
              <a:t>, Surely I come quickly. Amen. Even so, come, Lord Jesus.” (Revelation 22:20)</a:t>
            </a:r>
            <a:endParaRPr lang="en-US" i="1" dirty="0"/>
          </a:p>
        </p:txBody>
      </p:sp>
    </p:spTree>
    <p:extLst>
      <p:ext uri="{BB962C8B-B14F-4D97-AF65-F5344CB8AC3E}">
        <p14:creationId xmlns:p14="http://schemas.microsoft.com/office/powerpoint/2010/main" val="149599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Prophecy pictures\Revelation 1\Catholic\False prophets\chBab-False Prophet_DLong.jpg"/>
          <p:cNvPicPr>
            <a:picLocks noChangeAspect="1" noChangeArrowheads="1"/>
          </p:cNvPicPr>
          <p:nvPr/>
        </p:nvPicPr>
        <p:blipFill>
          <a:blip r:embed="rId4" cstate="print"/>
          <a:srcRect/>
          <a:stretch>
            <a:fillRect/>
          </a:stretch>
        </p:blipFill>
        <p:spPr bwMode="auto">
          <a:xfrm>
            <a:off x="0" y="2057400"/>
            <a:ext cx="1981200" cy="1981200"/>
          </a:xfrm>
          <a:prstGeom prst="ellipse">
            <a:avLst/>
          </a:prstGeom>
          <a:ln>
            <a:noFill/>
          </a:ln>
          <a:effectLst>
            <a:softEdge rad="112500"/>
          </a:effectLst>
        </p:spPr>
      </p:pic>
      <p:pic>
        <p:nvPicPr>
          <p:cNvPr id="1026" name="Picture 2" descr="C:\Users\Ptr. Daniel White\Desktop\Bible pictures\Prophecy pictures\prophecy pictures\antichrist\Picture1.jpg"/>
          <p:cNvPicPr>
            <a:picLocks noChangeAspect="1" noChangeArrowheads="1"/>
          </p:cNvPicPr>
          <p:nvPr/>
        </p:nvPicPr>
        <p:blipFill>
          <a:blip r:embed="rId5" cstate="print"/>
          <a:srcRect l="10958" t="28726" r="56507" b="13100"/>
          <a:stretch>
            <a:fillRect/>
          </a:stretch>
        </p:blipFill>
        <p:spPr bwMode="auto">
          <a:xfrm>
            <a:off x="5791200" y="304800"/>
            <a:ext cx="1676400" cy="2626360"/>
          </a:xfrm>
          <a:prstGeom prst="ellipse">
            <a:avLst/>
          </a:prstGeom>
          <a:ln>
            <a:noFill/>
          </a:ln>
          <a:effectLst>
            <a:softEdge rad="112500"/>
          </a:effectLst>
        </p:spPr>
      </p:pic>
      <p:pic>
        <p:nvPicPr>
          <p:cNvPr id="1027" name="Picture 3" descr="C:\Users\Ptr. Daniel White\Desktop\Bible pictures\Prophecy pictures\prophecy pictures\False prophets\wolf_in_sheeps_clothing (2).jpg"/>
          <p:cNvPicPr>
            <a:picLocks noChangeAspect="1" noChangeArrowheads="1"/>
          </p:cNvPicPr>
          <p:nvPr/>
        </p:nvPicPr>
        <p:blipFill>
          <a:blip r:embed="rId6" cstate="print"/>
          <a:srcRect/>
          <a:stretch>
            <a:fillRect/>
          </a:stretch>
        </p:blipFill>
        <p:spPr bwMode="auto">
          <a:xfrm>
            <a:off x="0" y="1600200"/>
            <a:ext cx="2170639" cy="2403475"/>
          </a:xfrm>
          <a:prstGeom prst="ellipse">
            <a:avLst/>
          </a:prstGeom>
          <a:ln>
            <a:noFill/>
          </a:ln>
          <a:effectLst>
            <a:softEdge rad="112500"/>
          </a:effectLst>
        </p:spPr>
      </p:pic>
      <p:pic>
        <p:nvPicPr>
          <p:cNvPr id="1028" name="Picture 4" descr="C:\Users\Ptr. Daniel White\Desktop\Bible pictures\Prophecy pictures\prophecy pictures\barcode and 666\666_mark_of_the_beast (2).jpg"/>
          <p:cNvPicPr>
            <a:picLocks noChangeAspect="1" noChangeArrowheads="1"/>
          </p:cNvPicPr>
          <p:nvPr/>
        </p:nvPicPr>
        <p:blipFill>
          <a:blip r:embed="rId7" cstate="print"/>
          <a:srcRect/>
          <a:stretch>
            <a:fillRect/>
          </a:stretch>
        </p:blipFill>
        <p:spPr bwMode="auto">
          <a:xfrm>
            <a:off x="2438400" y="2667000"/>
            <a:ext cx="3810000" cy="2857500"/>
          </a:xfrm>
          <a:prstGeom prst="rect">
            <a:avLst/>
          </a:prstGeom>
          <a:ln>
            <a:noFill/>
          </a:ln>
          <a:effectLst>
            <a:softEdge rad="112500"/>
          </a:effectLst>
        </p:spPr>
      </p:pic>
      <p:sp>
        <p:nvSpPr>
          <p:cNvPr id="7" name="Title 1"/>
          <p:cNvSpPr txBox="1">
            <a:spLocks/>
          </p:cNvSpPr>
          <p:nvPr/>
        </p:nvSpPr>
        <p:spPr>
          <a:xfrm>
            <a:off x="457200" y="381000"/>
            <a:ext cx="5334000" cy="1036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effectLst>
                  <a:glow rad="101600">
                    <a:schemeClr val="bg1">
                      <a:alpha val="60000"/>
                    </a:schemeClr>
                  </a:glow>
                </a:effectLst>
                <a:uLnTx/>
                <a:uFillTx/>
                <a:latin typeface="+mj-lt"/>
                <a:ea typeface="+mj-ea"/>
                <a:cs typeface="+mj-cs"/>
              </a:rPr>
              <a:t>Abomination of Desolation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noProof="0" dirty="0" smtClean="0">
                <a:effectLst>
                  <a:glow rad="101600">
                    <a:schemeClr val="bg1">
                      <a:alpha val="60000"/>
                    </a:schemeClr>
                  </a:glow>
                </a:effectLst>
                <a:latin typeface="+mj-lt"/>
                <a:ea typeface="+mj-ea"/>
                <a:cs typeface="+mj-cs"/>
              </a:rPr>
              <a:t>(II Thess. 2:1-12)</a:t>
            </a:r>
            <a:endParaRPr kumimoji="0" lang="en-US" sz="3600" i="1"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2607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to="" calcmode="lin" valueType="num">
                                      <p:cBhvr>
                                        <p:cTn id="17" dur="1" fill="hold"/>
                                        <p:tgtEl>
                                          <p:spTgt spid="10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BACKGROUNDS\012_EventHoriz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3"/>
          <p:cNvSpPr txBox="1">
            <a:spLocks/>
          </p:cNvSpPr>
          <p:nvPr/>
        </p:nvSpPr>
        <p:spPr>
          <a:xfrm>
            <a:off x="152400" y="1295400"/>
            <a:ext cx="8991600" cy="5105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Magnifies himself above every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err="1" smtClean="0">
                <a:ln>
                  <a:noFill/>
                </a:ln>
                <a:effectLst/>
                <a:uLnTx/>
                <a:uFillTx/>
                <a:latin typeface="Goudita SF" pitchFamily="2" charset="0"/>
                <a:ea typeface="+mn-ea"/>
                <a:cs typeface="+mn-cs"/>
              </a:rPr>
              <a:t>Opposeth</a:t>
            </a:r>
            <a:r>
              <a:rPr kumimoji="0" lang="en-US" sz="4000" b="0" i="0" u="none" strike="noStrike" kern="1200" cap="none" spc="0" normalizeH="0" baseline="0" noProof="0" dirty="0" smtClean="0">
                <a:ln>
                  <a:noFill/>
                </a:ln>
                <a:effectLst/>
                <a:uLnTx/>
                <a:uFillTx/>
                <a:latin typeface="Goudita SF" pitchFamily="2" charset="0"/>
                <a:ea typeface="+mn-ea"/>
                <a:cs typeface="+mn-cs"/>
              </a:rPr>
              <a:t> and </a:t>
            </a:r>
            <a:r>
              <a:rPr kumimoji="0" lang="en-US" sz="4000" b="0" i="0" u="none" strike="noStrike" kern="1200" cap="none" spc="0" normalizeH="0" baseline="0" noProof="0" dirty="0" err="1" smtClean="0">
                <a:ln>
                  <a:noFill/>
                </a:ln>
                <a:effectLst/>
                <a:uLnTx/>
                <a:uFillTx/>
                <a:latin typeface="Goudita SF" pitchFamily="2" charset="0"/>
                <a:ea typeface="+mn-ea"/>
                <a:cs typeface="+mn-cs"/>
              </a:rPr>
              <a:t>exalteth</a:t>
            </a:r>
            <a:r>
              <a:rPr kumimoji="0" lang="en-US" sz="4000" b="0" i="0" u="none" strike="noStrike" kern="1200" cap="none" spc="0" normalizeH="0" baseline="0" noProof="0" dirty="0" smtClean="0">
                <a:ln>
                  <a:noFill/>
                </a:ln>
                <a:effectLst/>
                <a:uLnTx/>
                <a:uFillTx/>
                <a:latin typeface="Goudita SF" pitchFamily="2" charset="0"/>
                <a:ea typeface="+mn-ea"/>
                <a:cs typeface="+mn-cs"/>
              </a:rPr>
              <a:t> himself above all that is        called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Sits in the temple of God showing himself that he is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Breaks his covenant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Speaks great blasphemies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effectLst/>
                <a:uLnTx/>
                <a:uFillTx/>
                <a:latin typeface="Goudita SF" pitchFamily="2" charset="0"/>
                <a:ea typeface="+mn-ea"/>
                <a:cs typeface="+mn-cs"/>
              </a:rPr>
              <a:t>Blasphemes God’s name, His tabernacle and them that dwell in heaven</a:t>
            </a:r>
            <a:endParaRPr kumimoji="0" lang="en-US" sz="4000" b="0" i="0" u="none" strike="noStrike" kern="1200" cap="none" spc="0" normalizeH="0" baseline="0" noProof="0" dirty="0">
              <a:ln>
                <a:noFill/>
              </a:ln>
              <a:effectLst/>
              <a:uLnTx/>
              <a:uFillTx/>
              <a:latin typeface="Goudita SF" pitchFamily="2" charset="0"/>
              <a:ea typeface="+mn-ea"/>
              <a:cs typeface="+mn-cs"/>
            </a:endParaRPr>
          </a:p>
        </p:txBody>
      </p:sp>
      <p:sp>
        <p:nvSpPr>
          <p:cNvPr id="4" name="Title 1"/>
          <p:cNvSpPr txBox="1">
            <a:spLocks/>
          </p:cNvSpPr>
          <p:nvPr/>
        </p:nvSpPr>
        <p:spPr>
          <a:xfrm>
            <a:off x="457200" y="381000"/>
            <a:ext cx="8229600" cy="10366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Goudita SF" pitchFamily="2" charset="0"/>
                <a:ea typeface="+mj-ea"/>
                <a:cs typeface="+mj-cs"/>
              </a:rPr>
              <a:t>Abomination of Desolation</a:t>
            </a:r>
            <a:endParaRPr kumimoji="0" lang="en-US" sz="4400" b="1" i="0" u="none" strike="noStrike" kern="1200" cap="none" spc="0" normalizeH="0" baseline="0" noProof="0" dirty="0">
              <a:ln>
                <a:noFill/>
              </a:ln>
              <a:effectLst/>
              <a:uLnTx/>
              <a:uFillTx/>
              <a:latin typeface="Goudita SF" pitchFamily="2" charset="0"/>
              <a:ea typeface="+mj-ea"/>
              <a:cs typeface="+mj-cs"/>
            </a:endParaRPr>
          </a:p>
        </p:txBody>
      </p:sp>
    </p:spTree>
    <p:extLst>
      <p:ext uri="{BB962C8B-B14F-4D97-AF65-F5344CB8AC3E}">
        <p14:creationId xmlns:p14="http://schemas.microsoft.com/office/powerpoint/2010/main" val="41240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2726</Words>
  <Application>Microsoft Office PowerPoint</Application>
  <PresentationFormat>On-screen Show (4:3)</PresentationFormat>
  <Paragraphs>199</Paragraphs>
  <Slides>79</Slides>
  <Notes>59</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The Revelation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the court which is without the temple  (Court of the Gentiles)  leave out, and       measure it not.”</vt:lpstr>
      <vt:lpstr>“And the Holy City shall they             (Gentiles) tread under foot                    forty  and two months.”</vt:lpstr>
      <vt:lpstr>Israel’s relationship  with God “His chosen people”</vt:lpstr>
      <vt:lpstr>PowerPoint Presentation</vt:lpstr>
      <vt:lpstr>PowerPoint Presentation</vt:lpstr>
      <vt:lpstr>PowerPoint Presentation</vt:lpstr>
      <vt:lpstr>“I say then, Hath God cast away his people? God forbid. For I also am an Israelite, of the seed of Abraham, of the tribe of Benjamin. God hath not cast away his people which he foreknew...For I would not, brethren, that ye should be ignorant of this mystery, lest ye should be wise in your own conceits; that blindness in part is happened to   Israel, until the fullness of the Gentiles be come in.           And so all Israel shall be saved: as it is written,    There shall come out of Sion the Deliverer,              and shall turn away ungodliness from Jacob: For this is my covenant unto them, when I shall take away their sins.” (Romans 11:1-2a, 25-27)</vt:lpstr>
      <vt:lpstr>PowerPoint Presentation</vt:lpstr>
      <vt:lpstr>PowerPoint Presentation</vt:lpstr>
      <vt:lpstr>“Why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vt:lpstr>
      <vt:lpstr>I will declare the decree: the LORD hath said unto me, Thou art my Son; this day have I begotten thee. Ask of me, and I shall give thee the heathen for thine inheritance, and the uttermost parts of the earth for thy possession.  </vt:lpstr>
      <vt:lpstr>PowerPoint Presentation</vt:lpstr>
      <vt:lpstr>Revelation 11:3-9</vt:lpstr>
      <vt:lpstr>PowerPoint Presentation</vt:lpstr>
      <vt:lpstr>Who they are not!</vt:lpstr>
      <vt:lpstr>The Two Witnesses are Men</vt:lpstr>
      <vt:lpstr>“These (witnesses) are the two olive trees, and the two candlesticks standing before the God of the earth.”</vt:lpstr>
      <vt:lpstr>These Two Men are Like Olive Trees and Candlesticks Standing Before God</vt:lpstr>
      <vt:lpstr>Their Clothing is Sackcloth </vt:lpstr>
      <vt:lpstr>The Gospel</vt:lpstr>
      <vt:lpstr>PowerPoint Presentation</vt:lpstr>
      <vt:lpstr>PowerPoint Presentation</vt:lpstr>
      <vt:lpstr>PowerPoint Presentation</vt:lpstr>
      <vt:lpstr>PowerPoint Presentation</vt:lpstr>
      <vt:lpstr>PowerPoint Presentation</vt:lpstr>
      <vt:lpstr>“These have power to shut heaven, that it rain not in the days of their prophecy: and have power over waters to turn them to blood, and to smite the earth with all plagues, as often as they will.”</vt:lpstr>
      <vt:lpstr>PowerPoint Presentation</vt:lpstr>
      <vt:lpstr>PowerPoint Presentation</vt:lpstr>
      <vt:lpstr>PowerPoint Presentation</vt:lpstr>
      <vt:lpstr>PowerPoint Presentation</vt:lpstr>
      <vt:lpstr>“Smite the earth with all plagues, as often as they will.”</vt:lpstr>
      <vt:lpstr>PowerPoint Presentation</vt:lpstr>
      <vt:lpstr>PowerPoint Presentation</vt:lpstr>
      <vt:lpstr>   “And all the days of Enoch were three hundred sixty and five years:  And Enoch walked with God: and he was not; for God took him.”   </vt:lpstr>
      <vt:lpstr>“And when they shall have finished their testimony, the beast that ascendeth out of the bottomless pit shall make war against them, and shall overcome them, and kill them. And their dead bodies shall lie in the street of the great city, which spiritually is called Sodom and Egypt, where also our Lord was crucified.”</vt:lpstr>
      <vt:lpstr>“The angel of the bottomless pit, whose name is  Apollyon.”</vt:lpstr>
      <vt:lpstr>Revelation 13:1</vt:lpstr>
      <vt:lpstr>“And they of the people and kindreds and tongues and nations shall see their dead bodies three days and an half, and shall not suffer their dead bodies to be put in graves. And they that dwell upon the earth shall rejoice over them, and make merry, and shall send gifts one to another; because these two prophets tormented them that dwelt on the earth.”</vt:lpstr>
      <vt:lpstr>PowerPoint Presentation</vt:lpstr>
      <vt:lpstr>PowerPoint Presentation</vt:lpstr>
      <vt:lpstr>“And after three days and an half the Spirit of life from God entered into them, and they stood upon their feet; and great fear fell upon them which saw them. And they heard a great voice from heaven saying unto them, Come up hither. And they ascended up to heaven in a cloud; and their enemies beheld them.”</vt:lpstr>
      <vt:lpstr>PowerPoint Presentation</vt:lpstr>
      <vt:lpstr>“And the same hour was there a great earthquake, and the tenth part of the city fell, and in the earthquake were slain of men seven thousand: and the remnant were affrighted, and gave glory to the God of heaven.”</vt:lpstr>
      <vt:lpstr>PowerPoint Presentation</vt:lpstr>
      <vt:lpstr>PowerPoint Presentation</vt:lpstr>
      <vt:lpstr>“And there were great voices in heaven, saying…”</vt:lpstr>
      <vt:lpstr>“The kingdoms of this world are become the kingdoms of our Lord, and of His Christ; and He shall reign for ever and ever.”</vt:lpstr>
      <vt:lpstr>Sesis says – “The tense of the expression is that peculiar to prophetic language, which fixes upon a result yet future, or only beginning to be, as if already accomplished. Actually the change of rule, with Christ as King over all the earth, does not occur until the events recorded in chapters 12-18 have been fulfilled.”</vt:lpstr>
      <vt:lpstr>“And the four and twenty elders, which sat before God on their seats, fell upon their faces, and worshipped God, Saying, We give thee thanks, O Lord God Almighty, which art, and wast, and art to come; because thou hast taken to thee thy great power, and hast reigned.”</vt:lpstr>
      <vt:lpstr>PowerPoint Presentation</vt:lpstr>
      <vt:lpstr>“Thou hast taken to thee thy great power, and hast reigned…”</vt:lpstr>
      <vt:lpstr>“And the nations were angry, and thy wrath is come, and the time of the dead, that they should be judged, and that thou shouldest give reward unto thy servants the prophets, and to the saints, and them that fear thy name, small and great; and shouldest destroy them which destroy the earth. {destroy the earth = corrupt the earth}.”</vt:lpstr>
      <vt:lpstr>“And the nations were angry…”</vt:lpstr>
      <vt:lpstr>“We will not have this man to reign over us.”  (Luke 19:14)</vt:lpstr>
      <vt:lpstr>“These have one mind, and shall give their power and strength unto the beast.”</vt:lpstr>
      <vt:lpstr>PowerPoint Presentation</vt:lpstr>
      <vt:lpstr>PowerPoint Presentation</vt:lpstr>
      <vt:lpstr>PowerPoint Presentation</vt:lpstr>
      <vt:lpstr>PowerPoint Presentation</vt:lpstr>
      <vt:lpstr>PowerPoint Presentation</vt:lpstr>
      <vt:lpstr>(Rev.20:11-15)"And I saw a great white throne, and him that sat on it, from whose face the earth and the heaven fled away; and there was found no place for them.” </vt:lpstr>
      <vt:lpstr>PowerPoint Presentation</vt:lpstr>
      <vt:lpstr>“And the dead were judged out of those things which were written in the books, according to their works.”</vt:lpstr>
      <vt:lpstr>PowerPoint Presentation</vt:lpstr>
      <vt:lpstr>“And whosoever was not found written in the book of life was cast into the lake of fire.”</vt:lpstr>
      <vt:lpstr>“And the temple of God was opened in heaven, and there was seen in his temple the ark of his testament: and there were lightnings, and voices, and thunderings, and an earthquake,  and great hail.”</vt:lpstr>
      <vt:lpstr>PowerPoint Presentation</vt:lpstr>
      <vt:lpstr>PowerPoint Presentation</vt:lpstr>
      <vt:lpstr>“He which testifieth these things saith, Surely I come quickly. Amen. Even so, come, Lord Jesus.” (Revelation 22:20)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5</cp:revision>
  <dcterms:created xsi:type="dcterms:W3CDTF">2015-02-16T14:49:33Z</dcterms:created>
  <dcterms:modified xsi:type="dcterms:W3CDTF">2015-03-19T00:28:54Z</dcterms:modified>
</cp:coreProperties>
</file>