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7E1E5-6953-4977-B6DB-D2D19BC8517F}" type="datetimeFigureOut">
              <a:rPr lang="en-US" smtClean="0"/>
              <a:t>3/15/2015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385B4-1F7F-4F83-BC2E-DA5AFCB96122}" type="slidenum">
              <a:rPr lang="en-US" smtClean="0"/>
              <a:t>‹#›</a:t>
            </a:fld>
            <a:endParaRPr lang="en-US"/>
          </a:p>
        </p:txBody>
      </p:sp>
    </p:spTree>
    <p:extLst>
      <p:ext uri="{BB962C8B-B14F-4D97-AF65-F5344CB8AC3E}">
        <p14:creationId xmlns:p14="http://schemas.microsoft.com/office/powerpoint/2010/main" val="36218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7FFFAE-449A-435C-89CA-E65AB9216DE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08DC-EE45-44CB-802F-499CC4504620}"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08DC-EE45-44CB-802F-499CC4504620}"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08DC-EE45-44CB-802F-499CC4504620}"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08DC-EE45-44CB-802F-499CC4504620}"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280595-C7D3-46DB-83AE-96D779251085}"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5FD988-D7D5-41D5-B16A-ABBD11BCE0F9}"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2577117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988-D7D5-41D5-B16A-ABBD11BCE0F9}"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305199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988-D7D5-41D5-B16A-ABBD11BCE0F9}"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2490964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988-D7D5-41D5-B16A-ABBD11BCE0F9}"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1198698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5FD988-D7D5-41D5-B16A-ABBD11BCE0F9}"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400260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5FD988-D7D5-41D5-B16A-ABBD11BCE0F9}"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4072927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5FD988-D7D5-41D5-B16A-ABBD11BCE0F9}" type="datetimeFigureOut">
              <a:rPr lang="en-US" smtClean="0"/>
              <a:t>3/15/2015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2342052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5FD988-D7D5-41D5-B16A-ABBD11BCE0F9}" type="datetimeFigureOut">
              <a:rPr lang="en-US" smtClean="0"/>
              <a:t>3/15/2015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806110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FD988-D7D5-41D5-B16A-ABBD11BCE0F9}" type="datetimeFigureOut">
              <a:rPr lang="en-US" smtClean="0"/>
              <a:t>3/15/2015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3623890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FD988-D7D5-41D5-B16A-ABBD11BCE0F9}"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4030446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FD988-D7D5-41D5-B16A-ABBD11BCE0F9}"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2847396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FD988-D7D5-41D5-B16A-ABBD11BCE0F9}" type="datetimeFigureOut">
              <a:rPr lang="en-US" smtClean="0"/>
              <a:t>3/15/2015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D7A83-CFFE-47B4-833D-26A91A53993E}" type="slidenum">
              <a:rPr lang="en-US" smtClean="0"/>
              <a:t>‹#›</a:t>
            </a:fld>
            <a:endParaRPr lang="en-US"/>
          </a:p>
        </p:txBody>
      </p:sp>
    </p:spTree>
    <p:extLst>
      <p:ext uri="{BB962C8B-B14F-4D97-AF65-F5344CB8AC3E}">
        <p14:creationId xmlns:p14="http://schemas.microsoft.com/office/powerpoint/2010/main" val="2385344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gi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possessthevision.files.wordpress.com/2008/07/jesus-lammet-og-lc3b8ve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noAutofit/>
          </a:bodyPr>
          <a:lstStyle/>
          <a:p>
            <a:r>
              <a:rPr lang="en-US" sz="4800" b="1" i="1" dirty="0" smtClean="0">
                <a:solidFill>
                  <a:schemeClr val="bg1"/>
                </a:solidFill>
                <a:latin typeface="Times New Roman" pitchFamily="18" charset="0"/>
                <a:cs typeface="Times New Roman" pitchFamily="18" charset="0"/>
              </a:rPr>
              <a:t>The Revelation </a:t>
            </a:r>
            <a:br>
              <a:rPr lang="en-US" sz="4800" b="1" i="1" dirty="0" smtClean="0">
                <a:solidFill>
                  <a:schemeClr val="bg1"/>
                </a:solidFill>
                <a:latin typeface="Times New Roman" pitchFamily="18" charset="0"/>
                <a:cs typeface="Times New Roman" pitchFamily="18" charset="0"/>
              </a:rPr>
            </a:br>
            <a:r>
              <a:rPr lang="en-US" sz="4800" b="1" i="1" dirty="0" smtClean="0">
                <a:solidFill>
                  <a:schemeClr val="bg1"/>
                </a:solidFill>
                <a:latin typeface="Times New Roman" pitchFamily="18" charset="0"/>
                <a:cs typeface="Times New Roman" pitchFamily="18" charset="0"/>
              </a:rPr>
              <a:t>of Jesus Christ</a:t>
            </a:r>
            <a:endParaRPr lang="en-US" sz="4800" b="1" i="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4191000"/>
            <a:ext cx="6400800" cy="1447800"/>
          </a:xfrm>
        </p:spPr>
        <p:txBody>
          <a:bodyPr>
            <a:normAutofit/>
          </a:bodyPr>
          <a:lstStyle/>
          <a:p>
            <a:r>
              <a:rPr lang="en-US" sz="4000" b="1" i="1" dirty="0" smtClean="0">
                <a:solidFill>
                  <a:schemeClr val="bg1"/>
                </a:solidFill>
                <a:latin typeface="Times New Roman" pitchFamily="18" charset="0"/>
                <a:cs typeface="Times New Roman" pitchFamily="18" charset="0"/>
              </a:rPr>
              <a:t>A study of the book </a:t>
            </a:r>
          </a:p>
          <a:p>
            <a:r>
              <a:rPr lang="en-US" sz="4000" b="1" i="1" dirty="0" smtClean="0">
                <a:solidFill>
                  <a:schemeClr val="bg1"/>
                </a:solidFill>
                <a:latin typeface="Times New Roman" pitchFamily="18" charset="0"/>
                <a:cs typeface="Times New Roman" pitchFamily="18" charset="0"/>
              </a:rPr>
              <a:t>of Revelation</a:t>
            </a:r>
            <a:endParaRPr lang="en-US" sz="40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83416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8458200" cy="3124200"/>
          </a:xfrm>
        </p:spPr>
        <p:txBody>
          <a:bodyPr>
            <a:normAutofit/>
          </a:bodyPr>
          <a:lstStyle/>
          <a:p>
            <a:r>
              <a:rPr lang="en-US" dirty="0" smtClean="0"/>
              <a:t>The lawless and rebellious followers of the Antichrist will bear his </a:t>
            </a:r>
            <a:br>
              <a:rPr lang="en-US" dirty="0" smtClean="0"/>
            </a:br>
            <a:r>
              <a:rPr lang="en-US" dirty="0" smtClean="0"/>
              <a:t>mark or seal</a:t>
            </a:r>
            <a:endParaRPr lang="en-US" dirty="0"/>
          </a:p>
        </p:txBody>
      </p:sp>
      <p:pic>
        <p:nvPicPr>
          <p:cNvPr id="4" name="Picture 2" descr="C:\Users\Ptr. Daniel White\Pictures\Prophecy pictures\Dan Whites\Dragon with seven heads.jpg"/>
          <p:cNvPicPr>
            <a:picLocks noGrp="1" noChangeAspect="1" noChangeArrowheads="1"/>
          </p:cNvPicPr>
          <p:nvPr>
            <p:ph idx="4294967295"/>
          </p:nvPr>
        </p:nvPicPr>
        <p:blipFill>
          <a:blip r:embed="rId3" cstate="print"/>
          <a:srcRect/>
          <a:stretch>
            <a:fillRect/>
          </a:stretch>
        </p:blipFill>
        <p:spPr bwMode="auto">
          <a:xfrm>
            <a:off x="228600" y="381000"/>
            <a:ext cx="2293938"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70" name="Picture 2" descr="C:\Users\Ptr. Daniel White\Desktop\Bible pictures\Prophecy pictures\prophecy pictures\antichrist\rael.jpeg"/>
          <p:cNvPicPr>
            <a:picLocks noChangeAspect="1" noChangeArrowheads="1"/>
          </p:cNvPicPr>
          <p:nvPr/>
        </p:nvPicPr>
        <p:blipFill>
          <a:blip r:embed="rId4" cstate="print"/>
          <a:srcRect l="8237" t="28309" r="54981" b="9926"/>
          <a:stretch>
            <a:fillRect/>
          </a:stretch>
        </p:blipFill>
        <p:spPr bwMode="auto">
          <a:xfrm>
            <a:off x="7239000" y="4076700"/>
            <a:ext cx="1447800" cy="2533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1" name="Picture 3" descr="C:\Users\Ptr. Daniel White\Desktop\Bible pictures\Prophecy pictures\prophecy pictures\barcode and 666\666-celebrity-wallpaper.jpg"/>
          <p:cNvPicPr>
            <a:picLocks noChangeAspect="1" noChangeArrowheads="1"/>
          </p:cNvPicPr>
          <p:nvPr/>
        </p:nvPicPr>
        <p:blipFill>
          <a:blip r:embed="rId5" cstate="print"/>
          <a:srcRect/>
          <a:stretch>
            <a:fillRect/>
          </a:stretch>
        </p:blipFill>
        <p:spPr bwMode="auto">
          <a:xfrm>
            <a:off x="609600" y="4495800"/>
            <a:ext cx="2624667" cy="1968500"/>
          </a:xfrm>
          <a:prstGeom prst="round2DiagRect">
            <a:avLst>
              <a:gd name="adj1" fmla="val 16667"/>
              <a:gd name="adj2" fmla="val 27178"/>
            </a:avLst>
          </a:prstGeom>
          <a:ln w="88900" cap="sq">
            <a:solidFill>
              <a:srgbClr val="FFFFFF"/>
            </a:solidFill>
            <a:miter lim="800000"/>
          </a:ln>
          <a:effectLst>
            <a:outerShdw blurRad="254000" algn="tl" rotWithShape="0">
              <a:srgbClr val="000000">
                <a:alpha val="43000"/>
              </a:srgbClr>
            </a:outerShdw>
          </a:effectLst>
        </p:spPr>
      </p:pic>
      <p:pic>
        <p:nvPicPr>
          <p:cNvPr id="7173" name="Picture 5" descr="C:\Users\Ptr. Daniel White\Desktop\Bible pictures\Prophecy pictures\prophecy pictures\barcode and 666\666_mark_of_the_beast (2).jpg"/>
          <p:cNvPicPr>
            <a:picLocks noChangeAspect="1" noChangeArrowheads="1"/>
          </p:cNvPicPr>
          <p:nvPr/>
        </p:nvPicPr>
        <p:blipFill>
          <a:blip r:embed="rId6" cstate="print"/>
          <a:srcRect/>
          <a:stretch>
            <a:fillRect/>
          </a:stretch>
        </p:blipFill>
        <p:spPr bwMode="auto">
          <a:xfrm>
            <a:off x="6172200" y="228600"/>
            <a:ext cx="2363788" cy="1772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6062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500" fill="hold"/>
                                        <p:tgtEl>
                                          <p:spTgt spid="7171"/>
                                        </p:tgtEl>
                                        <p:attrNameLst>
                                          <p:attrName>ppt_w</p:attrName>
                                        </p:attrNameLst>
                                      </p:cBhvr>
                                      <p:tavLst>
                                        <p:tav tm="0">
                                          <p:val>
                                            <p:fltVal val="0"/>
                                          </p:val>
                                        </p:tav>
                                        <p:tav tm="100000">
                                          <p:val>
                                            <p:strVal val="#ppt_w"/>
                                          </p:val>
                                        </p:tav>
                                      </p:tavLst>
                                    </p:anim>
                                    <p:anim calcmode="lin" valueType="num">
                                      <p:cBhvr>
                                        <p:cTn id="20" dur="500" fill="hold"/>
                                        <p:tgtEl>
                                          <p:spTgt spid="7171"/>
                                        </p:tgtEl>
                                        <p:attrNameLst>
                                          <p:attrName>ppt_h</p:attrName>
                                        </p:attrNameLst>
                                      </p:cBhvr>
                                      <p:tavLst>
                                        <p:tav tm="0">
                                          <p:val>
                                            <p:fltVal val="0"/>
                                          </p:val>
                                        </p:tav>
                                        <p:tav tm="100000">
                                          <p:val>
                                            <p:strVal val="#ppt_h"/>
                                          </p:val>
                                        </p:tav>
                                      </p:tavLst>
                                    </p:anim>
                                    <p:animEffect transition="in" filter="fade">
                                      <p:cBhvr>
                                        <p:cTn id="21" dur="500"/>
                                        <p:tgtEl>
                                          <p:spTgt spid="717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7173"/>
                                        </p:tgtEl>
                                        <p:attrNameLst>
                                          <p:attrName>style.visibility</p:attrName>
                                        </p:attrNameLst>
                                      </p:cBhvr>
                                      <p:to>
                                        <p:strVal val="visible"/>
                                      </p:to>
                                    </p:set>
                                    <p:anim calcmode="lin" valueType="num">
                                      <p:cBhvr>
                                        <p:cTn id="26" dur="500" fill="hold"/>
                                        <p:tgtEl>
                                          <p:spTgt spid="7173"/>
                                        </p:tgtEl>
                                        <p:attrNameLst>
                                          <p:attrName>ppt_w</p:attrName>
                                        </p:attrNameLst>
                                      </p:cBhvr>
                                      <p:tavLst>
                                        <p:tav tm="0">
                                          <p:val>
                                            <p:fltVal val="0"/>
                                          </p:val>
                                        </p:tav>
                                        <p:tav tm="100000">
                                          <p:val>
                                            <p:strVal val="#ppt_w"/>
                                          </p:val>
                                        </p:tav>
                                      </p:tavLst>
                                    </p:anim>
                                    <p:anim calcmode="lin" valueType="num">
                                      <p:cBhvr>
                                        <p:cTn id="27" dur="500" fill="hold"/>
                                        <p:tgtEl>
                                          <p:spTgt spid="7173"/>
                                        </p:tgtEl>
                                        <p:attrNameLst>
                                          <p:attrName>ppt_h</p:attrName>
                                        </p:attrNameLst>
                                      </p:cBhvr>
                                      <p:tavLst>
                                        <p:tav tm="0">
                                          <p:val>
                                            <p:fltVal val="0"/>
                                          </p:val>
                                        </p:tav>
                                        <p:tav tm="100000">
                                          <p:val>
                                            <p:strVal val="#ppt_h"/>
                                          </p:val>
                                        </p:tav>
                                      </p:tavLst>
                                    </p:anim>
                                    <p:animEffect transition="in" filter="fade">
                                      <p:cBhvr>
                                        <p:cTn id="28"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New Testament Believers are Sealed </a:t>
            </a:r>
            <a:br>
              <a:rPr lang="en-US" dirty="0" smtClean="0"/>
            </a:br>
            <a:r>
              <a:rPr lang="en-US" dirty="0" smtClean="0"/>
              <a:t>with the Spirit of God</a:t>
            </a:r>
            <a:endParaRPr lang="en-US" dirty="0"/>
          </a:p>
        </p:txBody>
      </p:sp>
      <p:sp>
        <p:nvSpPr>
          <p:cNvPr id="3" name="Content Placeholder 2"/>
          <p:cNvSpPr>
            <a:spLocks noGrp="1"/>
          </p:cNvSpPr>
          <p:nvPr>
            <p:ph idx="1"/>
          </p:nvPr>
        </p:nvSpPr>
        <p:spPr>
          <a:xfrm>
            <a:off x="152400" y="1600200"/>
            <a:ext cx="7162800" cy="5257800"/>
          </a:xfrm>
        </p:spPr>
        <p:txBody>
          <a:bodyPr>
            <a:normAutofit fontScale="92500" lnSpcReduction="20000"/>
          </a:bodyPr>
          <a:lstStyle/>
          <a:p>
            <a:r>
              <a:rPr lang="en-US" sz="3600" i="1" dirty="0" smtClean="0">
                <a:solidFill>
                  <a:srgbClr val="FFFF00"/>
                </a:solidFill>
              </a:rPr>
              <a:t>“Who hath also sealed us, and        given the earnest of the Spirit in        our hearts.”</a:t>
            </a:r>
          </a:p>
          <a:p>
            <a:r>
              <a:rPr lang="en-US" sz="3600" i="1" dirty="0" smtClean="0">
                <a:solidFill>
                  <a:srgbClr val="FFFF00"/>
                </a:solidFill>
              </a:rPr>
              <a:t> “In whom ye also trusted, after that ye heard the word of truth, the gospel of your salvation: in whom also after that ye believed, ye were sealed with that Holy Spirit of promise.”</a:t>
            </a:r>
          </a:p>
          <a:p>
            <a:r>
              <a:rPr lang="en-US" sz="3600" i="1" dirty="0" smtClean="0">
                <a:solidFill>
                  <a:srgbClr val="FFFF00"/>
                </a:solidFill>
              </a:rPr>
              <a:t> “And grieve not the Holy Spirit of God, whereby ye are sealed unto the day of redemption.”</a:t>
            </a:r>
            <a:endParaRPr lang="en-US" sz="3600" i="1" dirty="0">
              <a:solidFill>
                <a:srgbClr val="FFFF00"/>
              </a:solidFill>
            </a:endParaRPr>
          </a:p>
        </p:txBody>
      </p:sp>
      <p:pic>
        <p:nvPicPr>
          <p:cNvPr id="8194" name="Picture 2" descr="C:\Users\Ptr. Daniel White\Desktop\Bible pictures\holy spirit\dove good.jpg"/>
          <p:cNvPicPr>
            <a:picLocks noChangeAspect="1" noChangeArrowheads="1"/>
          </p:cNvPicPr>
          <p:nvPr/>
        </p:nvPicPr>
        <p:blipFill>
          <a:blip r:embed="rId3" cstate="print"/>
          <a:srcRect/>
          <a:stretch>
            <a:fillRect/>
          </a:stretch>
        </p:blipFill>
        <p:spPr bwMode="auto">
          <a:xfrm>
            <a:off x="6172200" y="1219200"/>
            <a:ext cx="2770159" cy="1854001"/>
          </a:xfrm>
          <a:prstGeom prst="rect">
            <a:avLst/>
          </a:prstGeom>
          <a:ln>
            <a:noFill/>
          </a:ln>
          <a:effectLst>
            <a:softEdge rad="112500"/>
          </a:effectLst>
        </p:spPr>
      </p:pic>
      <p:pic>
        <p:nvPicPr>
          <p:cNvPr id="44034" name="Picture 2" descr="http://devotionsfordisciples.com/wp-content/uploads/2011/01/seal.jpg"/>
          <p:cNvPicPr>
            <a:picLocks noChangeAspect="1" noChangeArrowheads="1"/>
          </p:cNvPicPr>
          <p:nvPr/>
        </p:nvPicPr>
        <p:blipFill>
          <a:blip r:embed="rId4" cstate="print"/>
          <a:srcRect/>
          <a:stretch>
            <a:fillRect/>
          </a:stretch>
        </p:blipFill>
        <p:spPr bwMode="auto">
          <a:xfrm>
            <a:off x="7162800" y="5206109"/>
            <a:ext cx="1981200" cy="1651892"/>
          </a:xfrm>
          <a:prstGeom prst="rect">
            <a:avLst/>
          </a:prstGeom>
          <a:ln>
            <a:noFill/>
          </a:ln>
          <a:effectLst>
            <a:softEdge rad="112500"/>
          </a:effectLst>
        </p:spPr>
      </p:pic>
    </p:spTree>
    <p:extLst>
      <p:ext uri="{BB962C8B-B14F-4D97-AF65-F5344CB8AC3E}">
        <p14:creationId xmlns:p14="http://schemas.microsoft.com/office/powerpoint/2010/main" val="2352281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Autofit/>
          </a:bodyPr>
          <a:lstStyle/>
          <a:p>
            <a:r>
              <a:rPr lang="en-US" sz="3200" i="1" dirty="0" smtClean="0"/>
              <a:t>“Of the tribe of </a:t>
            </a:r>
            <a:r>
              <a:rPr lang="en-US" sz="3200" i="1" dirty="0" err="1" smtClean="0"/>
              <a:t>Juda</a:t>
            </a:r>
            <a:r>
              <a:rPr lang="en-US" sz="3200" i="1" dirty="0" smtClean="0"/>
              <a:t> were sealed twelve thousand. Of the tribe of Reuben were sealed twelve thousand. Of the tribe of Gad were sealed twelve thousand. Of the tribe of </a:t>
            </a:r>
            <a:r>
              <a:rPr lang="en-US" sz="3200" i="1" dirty="0" err="1" smtClean="0"/>
              <a:t>Aser</a:t>
            </a:r>
            <a:r>
              <a:rPr lang="en-US" sz="3200" i="1" dirty="0" smtClean="0"/>
              <a:t> were sealed twelve thousand. Of the tribe of </a:t>
            </a:r>
            <a:r>
              <a:rPr lang="en-US" sz="3200" i="1" dirty="0" err="1" smtClean="0"/>
              <a:t>Nepthalim</a:t>
            </a:r>
            <a:r>
              <a:rPr lang="en-US" sz="3200" i="1" dirty="0" smtClean="0"/>
              <a:t> were sealed twelve thousand. Of the tribe of </a:t>
            </a:r>
            <a:r>
              <a:rPr lang="en-US" sz="3200" i="1" dirty="0" err="1" smtClean="0"/>
              <a:t>Manasses</a:t>
            </a:r>
            <a:r>
              <a:rPr lang="en-US" sz="3200" i="1" dirty="0" smtClean="0"/>
              <a:t> were sealed twelve thousand. Of the tribe of Simeon were sealed twelve thousand. Of the tribe of Levi were sealed twelve thousand. Of the tribe of Issachar were sealed twelve thousand. Of the tribe of </a:t>
            </a:r>
            <a:r>
              <a:rPr lang="en-US" sz="3200" i="1" dirty="0" err="1" smtClean="0"/>
              <a:t>Zabulon</a:t>
            </a:r>
            <a:r>
              <a:rPr lang="en-US" sz="3200" i="1" dirty="0" smtClean="0"/>
              <a:t> were sealed twelve thousand. Of the tribe of Joseph were sealed twelve thousand. Of the tribe of Benjamin were sealed twelve thousand.”</a:t>
            </a:r>
            <a:endParaRPr lang="en-US" sz="3200" i="1" dirty="0"/>
          </a:p>
        </p:txBody>
      </p:sp>
    </p:spTree>
    <p:extLst>
      <p:ext uri="{BB962C8B-B14F-4D97-AF65-F5344CB8AC3E}">
        <p14:creationId xmlns:p14="http://schemas.microsoft.com/office/powerpoint/2010/main" val="2220501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Bible pictures\war\israel.jpg"/>
          <p:cNvPicPr>
            <a:picLocks noChangeAspect="1" noChangeArrowheads="1"/>
          </p:cNvPicPr>
          <p:nvPr/>
        </p:nvPicPr>
        <p:blipFill>
          <a:blip r:embed="rId3" cstate="print"/>
          <a:srcRect/>
          <a:stretch>
            <a:fillRect/>
          </a:stretch>
        </p:blipFill>
        <p:spPr bwMode="auto">
          <a:xfrm>
            <a:off x="3048000" y="2362200"/>
            <a:ext cx="3200401" cy="2123536"/>
          </a:xfrm>
          <a:prstGeom prst="rect">
            <a:avLst/>
          </a:prstGeom>
          <a:noFill/>
        </p:spPr>
      </p:pic>
      <p:pic>
        <p:nvPicPr>
          <p:cNvPr id="4099" name="Picture 3" descr="C:\Users\Ptr. Daniel White\Desktop\Bible pictures\faces\scan0004 (3).jpg"/>
          <p:cNvPicPr>
            <a:picLocks noChangeAspect="1" noChangeArrowheads="1"/>
          </p:cNvPicPr>
          <p:nvPr/>
        </p:nvPicPr>
        <p:blipFill>
          <a:blip r:embed="rId4" cstate="print"/>
          <a:srcRect/>
          <a:stretch>
            <a:fillRect/>
          </a:stretch>
        </p:blipFill>
        <p:spPr bwMode="auto">
          <a:xfrm>
            <a:off x="381000" y="4648200"/>
            <a:ext cx="1214596" cy="17197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0" name="Picture 4" descr="C:\Users\Ptr. Daniel White\Desktop\Bible pictures\faces\scan0002 (6).jpg"/>
          <p:cNvPicPr>
            <a:picLocks noChangeAspect="1" noChangeArrowheads="1"/>
          </p:cNvPicPr>
          <p:nvPr/>
        </p:nvPicPr>
        <p:blipFill>
          <a:blip r:embed="rId5" cstate="print"/>
          <a:srcRect r="8175"/>
          <a:stretch>
            <a:fillRect/>
          </a:stretch>
        </p:blipFill>
        <p:spPr bwMode="auto">
          <a:xfrm>
            <a:off x="363306" y="2667000"/>
            <a:ext cx="1345629"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1" name="Picture 5" descr="C:\Users\Ptr. Daniel White\Desktop\Bible pictures\faces\scan0002 (4).jpg"/>
          <p:cNvPicPr>
            <a:picLocks noChangeAspect="1" noChangeArrowheads="1"/>
          </p:cNvPicPr>
          <p:nvPr/>
        </p:nvPicPr>
        <p:blipFill>
          <a:blip r:embed="rId6" cstate="print"/>
          <a:srcRect/>
          <a:stretch>
            <a:fillRect/>
          </a:stretch>
        </p:blipFill>
        <p:spPr bwMode="auto">
          <a:xfrm>
            <a:off x="2286000" y="228600"/>
            <a:ext cx="1317306" cy="1800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2" name="Picture 6" descr="C:\Users\Ptr. Daniel White\Desktop\Bible pictures\faces\scan0004.jpg"/>
          <p:cNvPicPr>
            <a:picLocks noChangeAspect="1" noChangeArrowheads="1"/>
          </p:cNvPicPr>
          <p:nvPr/>
        </p:nvPicPr>
        <p:blipFill>
          <a:blip r:embed="rId7" cstate="print"/>
          <a:srcRect r="22042"/>
          <a:stretch>
            <a:fillRect/>
          </a:stretch>
        </p:blipFill>
        <p:spPr bwMode="auto">
          <a:xfrm>
            <a:off x="3810000" y="4876800"/>
            <a:ext cx="1393363"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3" name="Picture 7" descr="C:\Users\Ptr. Daniel White\Desktop\Bible pictures\faces\scan0005 (3).jpg"/>
          <p:cNvPicPr>
            <a:picLocks noChangeAspect="1" noChangeArrowheads="1"/>
          </p:cNvPicPr>
          <p:nvPr/>
        </p:nvPicPr>
        <p:blipFill>
          <a:blip r:embed="rId8" cstate="print">
            <a:lum bright="-10000"/>
          </a:blip>
          <a:srcRect/>
          <a:stretch>
            <a:fillRect/>
          </a:stretch>
        </p:blipFill>
        <p:spPr bwMode="auto">
          <a:xfrm flipH="1">
            <a:off x="7391400" y="4800600"/>
            <a:ext cx="1219205" cy="1718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4" name="Picture 8" descr="C:\Users\Ptr. Daniel White\Desktop\Bible pictures\faces\scan0006 (2).jpg"/>
          <p:cNvPicPr>
            <a:picLocks noChangeAspect="1" noChangeArrowheads="1"/>
          </p:cNvPicPr>
          <p:nvPr/>
        </p:nvPicPr>
        <p:blipFill>
          <a:blip r:embed="rId9" cstate="print">
            <a:lum bright="-10000"/>
          </a:blip>
          <a:srcRect/>
          <a:stretch>
            <a:fillRect/>
          </a:stretch>
        </p:blipFill>
        <p:spPr bwMode="auto">
          <a:xfrm flipH="1">
            <a:off x="7467600" y="2819400"/>
            <a:ext cx="144997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5" name="Picture 9" descr="C:\Users\Ptr. Daniel White\Desktop\Bible pictures\faces\scan0003 (3).jpg"/>
          <p:cNvPicPr>
            <a:picLocks noChangeAspect="1" noChangeArrowheads="1"/>
          </p:cNvPicPr>
          <p:nvPr/>
        </p:nvPicPr>
        <p:blipFill>
          <a:blip r:embed="rId10" cstate="print"/>
          <a:srcRect/>
          <a:stretch>
            <a:fillRect/>
          </a:stretch>
        </p:blipFill>
        <p:spPr bwMode="auto">
          <a:xfrm>
            <a:off x="4038600" y="228600"/>
            <a:ext cx="1379651"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6" name="Picture 10" descr="C:\Users\Ptr. Daniel White\Desktop\Bible pictures\faces\scan0009 (2).jpg"/>
          <p:cNvPicPr>
            <a:picLocks noChangeAspect="1" noChangeArrowheads="1"/>
          </p:cNvPicPr>
          <p:nvPr/>
        </p:nvPicPr>
        <p:blipFill>
          <a:blip r:embed="rId11" cstate="print"/>
          <a:srcRect/>
          <a:stretch>
            <a:fillRect/>
          </a:stretch>
        </p:blipFill>
        <p:spPr bwMode="auto">
          <a:xfrm>
            <a:off x="2057400" y="4800600"/>
            <a:ext cx="1325563" cy="1839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7" name="Picture 11" descr="C:\Users\Ptr. Daniel White\Desktop\Bible pictures\faces\scan0012 (2).jpg"/>
          <p:cNvPicPr>
            <a:picLocks noChangeAspect="1" noChangeArrowheads="1"/>
          </p:cNvPicPr>
          <p:nvPr/>
        </p:nvPicPr>
        <p:blipFill>
          <a:blip r:embed="rId12" cstate="print">
            <a:lum bright="-10000"/>
          </a:blip>
          <a:srcRect/>
          <a:stretch>
            <a:fillRect/>
          </a:stretch>
        </p:blipFill>
        <p:spPr bwMode="auto">
          <a:xfrm flipH="1">
            <a:off x="5715000" y="4953000"/>
            <a:ext cx="1371600" cy="1762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8" name="Picture 12" descr="C:\Users\Ptr. Daniel White\Desktop\Bible pictures\faces\scan0015 (2).jpg"/>
          <p:cNvPicPr>
            <a:picLocks noChangeAspect="1" noChangeArrowheads="1"/>
          </p:cNvPicPr>
          <p:nvPr/>
        </p:nvPicPr>
        <p:blipFill>
          <a:blip r:embed="rId13" cstate="print">
            <a:lum bright="-10000"/>
          </a:blip>
          <a:srcRect/>
          <a:stretch>
            <a:fillRect/>
          </a:stretch>
        </p:blipFill>
        <p:spPr bwMode="auto">
          <a:xfrm>
            <a:off x="5791200" y="228600"/>
            <a:ext cx="1410057"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9" name="Picture 13" descr="C:\Users\Ptr. Daniel White\Desktop\Bible pictures\faces\scan0013 (2).jpg"/>
          <p:cNvPicPr>
            <a:picLocks noChangeAspect="1" noChangeArrowheads="1"/>
          </p:cNvPicPr>
          <p:nvPr/>
        </p:nvPicPr>
        <p:blipFill>
          <a:blip r:embed="rId14" cstate="print">
            <a:lum bright="-20000"/>
          </a:blip>
          <a:srcRect/>
          <a:stretch>
            <a:fillRect/>
          </a:stretch>
        </p:blipFill>
        <p:spPr bwMode="auto">
          <a:xfrm>
            <a:off x="457200" y="609600"/>
            <a:ext cx="1473200" cy="18107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10" name="Picture 14" descr="C:\Users\Ptr. Daniel White\Desktop\Bible pictures\faces\scan0017 (3).jpg"/>
          <p:cNvPicPr>
            <a:picLocks noChangeAspect="1" noChangeArrowheads="1"/>
          </p:cNvPicPr>
          <p:nvPr/>
        </p:nvPicPr>
        <p:blipFill>
          <a:blip r:embed="rId15" cstate="print">
            <a:lum bright="-10000"/>
          </a:blip>
          <a:srcRect/>
          <a:stretch>
            <a:fillRect/>
          </a:stretch>
        </p:blipFill>
        <p:spPr bwMode="auto">
          <a:xfrm>
            <a:off x="7467600" y="685800"/>
            <a:ext cx="1447800" cy="18218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76152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 fill="hold"/>
                                        <p:tgtEl>
                                          <p:spTgt spid="4109"/>
                                        </p:tgtEl>
                                        <p:attrNameLst>
                                          <p:attrName>ppt_w</p:attrName>
                                        </p:attrNameLst>
                                      </p:cBhvr>
                                      <p:tavLst>
                                        <p:tav tm="0">
                                          <p:val>
                                            <p:fltVal val="0"/>
                                          </p:val>
                                        </p:tav>
                                        <p:tav tm="100000">
                                          <p:val>
                                            <p:strVal val="#ppt_w"/>
                                          </p:val>
                                        </p:tav>
                                      </p:tavLst>
                                    </p:anim>
                                    <p:anim calcmode="lin" valueType="num">
                                      <p:cBhvr>
                                        <p:cTn id="8" dur="500" fill="hold"/>
                                        <p:tgtEl>
                                          <p:spTgt spid="4109"/>
                                        </p:tgtEl>
                                        <p:attrNameLst>
                                          <p:attrName>ppt_h</p:attrName>
                                        </p:attrNameLst>
                                      </p:cBhvr>
                                      <p:tavLst>
                                        <p:tav tm="0">
                                          <p:val>
                                            <p:fltVal val="0"/>
                                          </p:val>
                                        </p:tav>
                                        <p:tav tm="100000">
                                          <p:val>
                                            <p:strVal val="#ppt_h"/>
                                          </p:val>
                                        </p:tav>
                                      </p:tavLst>
                                    </p:anim>
                                    <p:animEffect transition="in" filter="fade">
                                      <p:cBhvr>
                                        <p:cTn id="9" dur="500"/>
                                        <p:tgtEl>
                                          <p:spTgt spid="410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 calcmode="lin" valueType="num">
                                      <p:cBhvr>
                                        <p:cTn id="14" dur="500" fill="hold"/>
                                        <p:tgtEl>
                                          <p:spTgt spid="4102"/>
                                        </p:tgtEl>
                                        <p:attrNameLst>
                                          <p:attrName>ppt_w</p:attrName>
                                        </p:attrNameLst>
                                      </p:cBhvr>
                                      <p:tavLst>
                                        <p:tav tm="0">
                                          <p:val>
                                            <p:fltVal val="0"/>
                                          </p:val>
                                        </p:tav>
                                        <p:tav tm="100000">
                                          <p:val>
                                            <p:strVal val="#ppt_w"/>
                                          </p:val>
                                        </p:tav>
                                      </p:tavLst>
                                    </p:anim>
                                    <p:anim calcmode="lin" valueType="num">
                                      <p:cBhvr>
                                        <p:cTn id="15" dur="500" fill="hold"/>
                                        <p:tgtEl>
                                          <p:spTgt spid="4102"/>
                                        </p:tgtEl>
                                        <p:attrNameLst>
                                          <p:attrName>ppt_h</p:attrName>
                                        </p:attrNameLst>
                                      </p:cBhvr>
                                      <p:tavLst>
                                        <p:tav tm="0">
                                          <p:val>
                                            <p:fltVal val="0"/>
                                          </p:val>
                                        </p:tav>
                                        <p:tav tm="100000">
                                          <p:val>
                                            <p:strVal val="#ppt_h"/>
                                          </p:val>
                                        </p:tav>
                                      </p:tavLst>
                                    </p:anim>
                                    <p:animEffect transition="in" filter="fade">
                                      <p:cBhvr>
                                        <p:cTn id="16" dur="500"/>
                                        <p:tgtEl>
                                          <p:spTgt spid="410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108"/>
                                        </p:tgtEl>
                                        <p:attrNameLst>
                                          <p:attrName>style.visibility</p:attrName>
                                        </p:attrNameLst>
                                      </p:cBhvr>
                                      <p:to>
                                        <p:strVal val="visible"/>
                                      </p:to>
                                    </p:set>
                                    <p:anim calcmode="lin" valueType="num">
                                      <p:cBhvr>
                                        <p:cTn id="21" dur="500" fill="hold"/>
                                        <p:tgtEl>
                                          <p:spTgt spid="4108"/>
                                        </p:tgtEl>
                                        <p:attrNameLst>
                                          <p:attrName>ppt_w</p:attrName>
                                        </p:attrNameLst>
                                      </p:cBhvr>
                                      <p:tavLst>
                                        <p:tav tm="0">
                                          <p:val>
                                            <p:fltVal val="0"/>
                                          </p:val>
                                        </p:tav>
                                        <p:tav tm="100000">
                                          <p:val>
                                            <p:strVal val="#ppt_w"/>
                                          </p:val>
                                        </p:tav>
                                      </p:tavLst>
                                    </p:anim>
                                    <p:anim calcmode="lin" valueType="num">
                                      <p:cBhvr>
                                        <p:cTn id="22" dur="500" fill="hold"/>
                                        <p:tgtEl>
                                          <p:spTgt spid="4108"/>
                                        </p:tgtEl>
                                        <p:attrNameLst>
                                          <p:attrName>ppt_h</p:attrName>
                                        </p:attrNameLst>
                                      </p:cBhvr>
                                      <p:tavLst>
                                        <p:tav tm="0">
                                          <p:val>
                                            <p:fltVal val="0"/>
                                          </p:val>
                                        </p:tav>
                                        <p:tav tm="100000">
                                          <p:val>
                                            <p:strVal val="#ppt_h"/>
                                          </p:val>
                                        </p:tav>
                                      </p:tavLst>
                                    </p:anim>
                                    <p:animEffect transition="in" filter="fade">
                                      <p:cBhvr>
                                        <p:cTn id="23" dur="500"/>
                                        <p:tgtEl>
                                          <p:spTgt spid="410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107"/>
                                        </p:tgtEl>
                                        <p:attrNameLst>
                                          <p:attrName>style.visibility</p:attrName>
                                        </p:attrNameLst>
                                      </p:cBhvr>
                                      <p:to>
                                        <p:strVal val="visible"/>
                                      </p:to>
                                    </p:set>
                                    <p:anim calcmode="lin" valueType="num">
                                      <p:cBhvr>
                                        <p:cTn id="28" dur="500" fill="hold"/>
                                        <p:tgtEl>
                                          <p:spTgt spid="4107"/>
                                        </p:tgtEl>
                                        <p:attrNameLst>
                                          <p:attrName>ppt_w</p:attrName>
                                        </p:attrNameLst>
                                      </p:cBhvr>
                                      <p:tavLst>
                                        <p:tav tm="0">
                                          <p:val>
                                            <p:fltVal val="0"/>
                                          </p:val>
                                        </p:tav>
                                        <p:tav tm="100000">
                                          <p:val>
                                            <p:strVal val="#ppt_w"/>
                                          </p:val>
                                        </p:tav>
                                      </p:tavLst>
                                    </p:anim>
                                    <p:anim calcmode="lin" valueType="num">
                                      <p:cBhvr>
                                        <p:cTn id="29" dur="500" fill="hold"/>
                                        <p:tgtEl>
                                          <p:spTgt spid="4107"/>
                                        </p:tgtEl>
                                        <p:attrNameLst>
                                          <p:attrName>ppt_h</p:attrName>
                                        </p:attrNameLst>
                                      </p:cBhvr>
                                      <p:tavLst>
                                        <p:tav tm="0">
                                          <p:val>
                                            <p:fltVal val="0"/>
                                          </p:val>
                                        </p:tav>
                                        <p:tav tm="100000">
                                          <p:val>
                                            <p:strVal val="#ppt_h"/>
                                          </p:val>
                                        </p:tav>
                                      </p:tavLst>
                                    </p:anim>
                                    <p:animEffect transition="in" filter="fade">
                                      <p:cBhvr>
                                        <p:cTn id="30" dur="500"/>
                                        <p:tgtEl>
                                          <p:spTgt spid="410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104"/>
                                        </p:tgtEl>
                                        <p:attrNameLst>
                                          <p:attrName>style.visibility</p:attrName>
                                        </p:attrNameLst>
                                      </p:cBhvr>
                                      <p:to>
                                        <p:strVal val="visible"/>
                                      </p:to>
                                    </p:set>
                                    <p:anim calcmode="lin" valueType="num">
                                      <p:cBhvr>
                                        <p:cTn id="35" dur="500" fill="hold"/>
                                        <p:tgtEl>
                                          <p:spTgt spid="4104"/>
                                        </p:tgtEl>
                                        <p:attrNameLst>
                                          <p:attrName>ppt_w</p:attrName>
                                        </p:attrNameLst>
                                      </p:cBhvr>
                                      <p:tavLst>
                                        <p:tav tm="0">
                                          <p:val>
                                            <p:fltVal val="0"/>
                                          </p:val>
                                        </p:tav>
                                        <p:tav tm="100000">
                                          <p:val>
                                            <p:strVal val="#ppt_w"/>
                                          </p:val>
                                        </p:tav>
                                      </p:tavLst>
                                    </p:anim>
                                    <p:anim calcmode="lin" valueType="num">
                                      <p:cBhvr>
                                        <p:cTn id="36" dur="500" fill="hold"/>
                                        <p:tgtEl>
                                          <p:spTgt spid="4104"/>
                                        </p:tgtEl>
                                        <p:attrNameLst>
                                          <p:attrName>ppt_h</p:attrName>
                                        </p:attrNameLst>
                                      </p:cBhvr>
                                      <p:tavLst>
                                        <p:tav tm="0">
                                          <p:val>
                                            <p:fltVal val="0"/>
                                          </p:val>
                                        </p:tav>
                                        <p:tav tm="100000">
                                          <p:val>
                                            <p:strVal val="#ppt_h"/>
                                          </p:val>
                                        </p:tav>
                                      </p:tavLst>
                                    </p:anim>
                                    <p:animEffect transition="in" filter="fade">
                                      <p:cBhvr>
                                        <p:cTn id="37" dur="500"/>
                                        <p:tgtEl>
                                          <p:spTgt spid="410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106"/>
                                        </p:tgtEl>
                                        <p:attrNameLst>
                                          <p:attrName>style.visibility</p:attrName>
                                        </p:attrNameLst>
                                      </p:cBhvr>
                                      <p:to>
                                        <p:strVal val="visible"/>
                                      </p:to>
                                    </p:set>
                                    <p:anim calcmode="lin" valueType="num">
                                      <p:cBhvr>
                                        <p:cTn id="42" dur="500" fill="hold"/>
                                        <p:tgtEl>
                                          <p:spTgt spid="4106"/>
                                        </p:tgtEl>
                                        <p:attrNameLst>
                                          <p:attrName>ppt_w</p:attrName>
                                        </p:attrNameLst>
                                      </p:cBhvr>
                                      <p:tavLst>
                                        <p:tav tm="0">
                                          <p:val>
                                            <p:fltVal val="0"/>
                                          </p:val>
                                        </p:tav>
                                        <p:tav tm="100000">
                                          <p:val>
                                            <p:strVal val="#ppt_w"/>
                                          </p:val>
                                        </p:tav>
                                      </p:tavLst>
                                    </p:anim>
                                    <p:anim calcmode="lin" valueType="num">
                                      <p:cBhvr>
                                        <p:cTn id="43" dur="500" fill="hold"/>
                                        <p:tgtEl>
                                          <p:spTgt spid="4106"/>
                                        </p:tgtEl>
                                        <p:attrNameLst>
                                          <p:attrName>ppt_h</p:attrName>
                                        </p:attrNameLst>
                                      </p:cBhvr>
                                      <p:tavLst>
                                        <p:tav tm="0">
                                          <p:val>
                                            <p:fltVal val="0"/>
                                          </p:val>
                                        </p:tav>
                                        <p:tav tm="100000">
                                          <p:val>
                                            <p:strVal val="#ppt_h"/>
                                          </p:val>
                                        </p:tav>
                                      </p:tavLst>
                                    </p:anim>
                                    <p:animEffect transition="in" filter="fade">
                                      <p:cBhvr>
                                        <p:cTn id="44" dur="500"/>
                                        <p:tgtEl>
                                          <p:spTgt spid="410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105"/>
                                        </p:tgtEl>
                                        <p:attrNameLst>
                                          <p:attrName>style.visibility</p:attrName>
                                        </p:attrNameLst>
                                      </p:cBhvr>
                                      <p:to>
                                        <p:strVal val="visible"/>
                                      </p:to>
                                    </p:set>
                                    <p:anim calcmode="lin" valueType="num">
                                      <p:cBhvr>
                                        <p:cTn id="49" dur="500" fill="hold"/>
                                        <p:tgtEl>
                                          <p:spTgt spid="4105"/>
                                        </p:tgtEl>
                                        <p:attrNameLst>
                                          <p:attrName>ppt_w</p:attrName>
                                        </p:attrNameLst>
                                      </p:cBhvr>
                                      <p:tavLst>
                                        <p:tav tm="0">
                                          <p:val>
                                            <p:fltVal val="0"/>
                                          </p:val>
                                        </p:tav>
                                        <p:tav tm="100000">
                                          <p:val>
                                            <p:strVal val="#ppt_w"/>
                                          </p:val>
                                        </p:tav>
                                      </p:tavLst>
                                    </p:anim>
                                    <p:anim calcmode="lin" valueType="num">
                                      <p:cBhvr>
                                        <p:cTn id="50" dur="500" fill="hold"/>
                                        <p:tgtEl>
                                          <p:spTgt spid="4105"/>
                                        </p:tgtEl>
                                        <p:attrNameLst>
                                          <p:attrName>ppt_h</p:attrName>
                                        </p:attrNameLst>
                                      </p:cBhvr>
                                      <p:tavLst>
                                        <p:tav tm="0">
                                          <p:val>
                                            <p:fltVal val="0"/>
                                          </p:val>
                                        </p:tav>
                                        <p:tav tm="100000">
                                          <p:val>
                                            <p:strVal val="#ppt_h"/>
                                          </p:val>
                                        </p:tav>
                                      </p:tavLst>
                                    </p:anim>
                                    <p:animEffect transition="in" filter="fade">
                                      <p:cBhvr>
                                        <p:cTn id="51" dur="500"/>
                                        <p:tgtEl>
                                          <p:spTgt spid="410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4103"/>
                                        </p:tgtEl>
                                        <p:attrNameLst>
                                          <p:attrName>style.visibility</p:attrName>
                                        </p:attrNameLst>
                                      </p:cBhvr>
                                      <p:to>
                                        <p:strVal val="visible"/>
                                      </p:to>
                                    </p:set>
                                    <p:anim calcmode="lin" valueType="num">
                                      <p:cBhvr>
                                        <p:cTn id="56" dur="500" fill="hold"/>
                                        <p:tgtEl>
                                          <p:spTgt spid="4103"/>
                                        </p:tgtEl>
                                        <p:attrNameLst>
                                          <p:attrName>ppt_w</p:attrName>
                                        </p:attrNameLst>
                                      </p:cBhvr>
                                      <p:tavLst>
                                        <p:tav tm="0">
                                          <p:val>
                                            <p:fltVal val="0"/>
                                          </p:val>
                                        </p:tav>
                                        <p:tav tm="100000">
                                          <p:val>
                                            <p:strVal val="#ppt_w"/>
                                          </p:val>
                                        </p:tav>
                                      </p:tavLst>
                                    </p:anim>
                                    <p:anim calcmode="lin" valueType="num">
                                      <p:cBhvr>
                                        <p:cTn id="57" dur="500" fill="hold"/>
                                        <p:tgtEl>
                                          <p:spTgt spid="4103"/>
                                        </p:tgtEl>
                                        <p:attrNameLst>
                                          <p:attrName>ppt_h</p:attrName>
                                        </p:attrNameLst>
                                      </p:cBhvr>
                                      <p:tavLst>
                                        <p:tav tm="0">
                                          <p:val>
                                            <p:fltVal val="0"/>
                                          </p:val>
                                        </p:tav>
                                        <p:tav tm="100000">
                                          <p:val>
                                            <p:strVal val="#ppt_h"/>
                                          </p:val>
                                        </p:tav>
                                      </p:tavLst>
                                    </p:anim>
                                    <p:animEffect transition="in" filter="fade">
                                      <p:cBhvr>
                                        <p:cTn id="58" dur="500"/>
                                        <p:tgtEl>
                                          <p:spTgt spid="410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4099"/>
                                        </p:tgtEl>
                                        <p:attrNameLst>
                                          <p:attrName>style.visibility</p:attrName>
                                        </p:attrNameLst>
                                      </p:cBhvr>
                                      <p:to>
                                        <p:strVal val="visible"/>
                                      </p:to>
                                    </p:set>
                                    <p:anim calcmode="lin" valueType="num">
                                      <p:cBhvr>
                                        <p:cTn id="63" dur="500" fill="hold"/>
                                        <p:tgtEl>
                                          <p:spTgt spid="4099"/>
                                        </p:tgtEl>
                                        <p:attrNameLst>
                                          <p:attrName>ppt_w</p:attrName>
                                        </p:attrNameLst>
                                      </p:cBhvr>
                                      <p:tavLst>
                                        <p:tav tm="0">
                                          <p:val>
                                            <p:fltVal val="0"/>
                                          </p:val>
                                        </p:tav>
                                        <p:tav tm="100000">
                                          <p:val>
                                            <p:strVal val="#ppt_w"/>
                                          </p:val>
                                        </p:tav>
                                      </p:tavLst>
                                    </p:anim>
                                    <p:anim calcmode="lin" valueType="num">
                                      <p:cBhvr>
                                        <p:cTn id="64" dur="500" fill="hold"/>
                                        <p:tgtEl>
                                          <p:spTgt spid="4099"/>
                                        </p:tgtEl>
                                        <p:attrNameLst>
                                          <p:attrName>ppt_h</p:attrName>
                                        </p:attrNameLst>
                                      </p:cBhvr>
                                      <p:tavLst>
                                        <p:tav tm="0">
                                          <p:val>
                                            <p:fltVal val="0"/>
                                          </p:val>
                                        </p:tav>
                                        <p:tav tm="100000">
                                          <p:val>
                                            <p:strVal val="#ppt_h"/>
                                          </p:val>
                                        </p:tav>
                                      </p:tavLst>
                                    </p:anim>
                                    <p:animEffect transition="in" filter="fade">
                                      <p:cBhvr>
                                        <p:cTn id="65" dur="500"/>
                                        <p:tgtEl>
                                          <p:spTgt spid="409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4101"/>
                                        </p:tgtEl>
                                        <p:attrNameLst>
                                          <p:attrName>style.visibility</p:attrName>
                                        </p:attrNameLst>
                                      </p:cBhvr>
                                      <p:to>
                                        <p:strVal val="visible"/>
                                      </p:to>
                                    </p:set>
                                    <p:anim calcmode="lin" valueType="num">
                                      <p:cBhvr>
                                        <p:cTn id="70" dur="500" fill="hold"/>
                                        <p:tgtEl>
                                          <p:spTgt spid="4101"/>
                                        </p:tgtEl>
                                        <p:attrNameLst>
                                          <p:attrName>ppt_w</p:attrName>
                                        </p:attrNameLst>
                                      </p:cBhvr>
                                      <p:tavLst>
                                        <p:tav tm="0">
                                          <p:val>
                                            <p:fltVal val="0"/>
                                          </p:val>
                                        </p:tav>
                                        <p:tav tm="100000">
                                          <p:val>
                                            <p:strVal val="#ppt_w"/>
                                          </p:val>
                                        </p:tav>
                                      </p:tavLst>
                                    </p:anim>
                                    <p:anim calcmode="lin" valueType="num">
                                      <p:cBhvr>
                                        <p:cTn id="71" dur="500" fill="hold"/>
                                        <p:tgtEl>
                                          <p:spTgt spid="4101"/>
                                        </p:tgtEl>
                                        <p:attrNameLst>
                                          <p:attrName>ppt_h</p:attrName>
                                        </p:attrNameLst>
                                      </p:cBhvr>
                                      <p:tavLst>
                                        <p:tav tm="0">
                                          <p:val>
                                            <p:fltVal val="0"/>
                                          </p:val>
                                        </p:tav>
                                        <p:tav tm="100000">
                                          <p:val>
                                            <p:strVal val="#ppt_h"/>
                                          </p:val>
                                        </p:tav>
                                      </p:tavLst>
                                    </p:anim>
                                    <p:animEffect transition="in" filter="fade">
                                      <p:cBhvr>
                                        <p:cTn id="72" dur="500"/>
                                        <p:tgtEl>
                                          <p:spTgt spid="410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100"/>
                                        </p:tgtEl>
                                        <p:attrNameLst>
                                          <p:attrName>style.visibility</p:attrName>
                                        </p:attrNameLst>
                                      </p:cBhvr>
                                      <p:to>
                                        <p:strVal val="visible"/>
                                      </p:to>
                                    </p:set>
                                    <p:anim calcmode="lin" valueType="num">
                                      <p:cBhvr>
                                        <p:cTn id="77" dur="500" fill="hold"/>
                                        <p:tgtEl>
                                          <p:spTgt spid="4100"/>
                                        </p:tgtEl>
                                        <p:attrNameLst>
                                          <p:attrName>ppt_w</p:attrName>
                                        </p:attrNameLst>
                                      </p:cBhvr>
                                      <p:tavLst>
                                        <p:tav tm="0">
                                          <p:val>
                                            <p:fltVal val="0"/>
                                          </p:val>
                                        </p:tav>
                                        <p:tav tm="100000">
                                          <p:val>
                                            <p:strVal val="#ppt_w"/>
                                          </p:val>
                                        </p:tav>
                                      </p:tavLst>
                                    </p:anim>
                                    <p:anim calcmode="lin" valueType="num">
                                      <p:cBhvr>
                                        <p:cTn id="78" dur="500" fill="hold"/>
                                        <p:tgtEl>
                                          <p:spTgt spid="4100"/>
                                        </p:tgtEl>
                                        <p:attrNameLst>
                                          <p:attrName>ppt_h</p:attrName>
                                        </p:attrNameLst>
                                      </p:cBhvr>
                                      <p:tavLst>
                                        <p:tav tm="0">
                                          <p:val>
                                            <p:fltVal val="0"/>
                                          </p:val>
                                        </p:tav>
                                        <p:tav tm="100000">
                                          <p:val>
                                            <p:strVal val="#ppt_h"/>
                                          </p:val>
                                        </p:tav>
                                      </p:tavLst>
                                    </p:anim>
                                    <p:animEffect transition="in" filter="fade">
                                      <p:cBhvr>
                                        <p:cTn id="79" dur="500"/>
                                        <p:tgtEl>
                                          <p:spTgt spid="410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4110"/>
                                        </p:tgtEl>
                                        <p:attrNameLst>
                                          <p:attrName>style.visibility</p:attrName>
                                        </p:attrNameLst>
                                      </p:cBhvr>
                                      <p:to>
                                        <p:strVal val="visible"/>
                                      </p:to>
                                    </p:set>
                                    <p:anim calcmode="lin" valueType="num">
                                      <p:cBhvr>
                                        <p:cTn id="84" dur="500" fill="hold"/>
                                        <p:tgtEl>
                                          <p:spTgt spid="4110"/>
                                        </p:tgtEl>
                                        <p:attrNameLst>
                                          <p:attrName>ppt_w</p:attrName>
                                        </p:attrNameLst>
                                      </p:cBhvr>
                                      <p:tavLst>
                                        <p:tav tm="0">
                                          <p:val>
                                            <p:fltVal val="0"/>
                                          </p:val>
                                        </p:tav>
                                        <p:tav tm="100000">
                                          <p:val>
                                            <p:strVal val="#ppt_w"/>
                                          </p:val>
                                        </p:tav>
                                      </p:tavLst>
                                    </p:anim>
                                    <p:anim calcmode="lin" valueType="num">
                                      <p:cBhvr>
                                        <p:cTn id="85" dur="500" fill="hold"/>
                                        <p:tgtEl>
                                          <p:spTgt spid="4110"/>
                                        </p:tgtEl>
                                        <p:attrNameLst>
                                          <p:attrName>ppt_h</p:attrName>
                                        </p:attrNameLst>
                                      </p:cBhvr>
                                      <p:tavLst>
                                        <p:tav tm="0">
                                          <p:val>
                                            <p:fltVal val="0"/>
                                          </p:val>
                                        </p:tav>
                                        <p:tav tm="100000">
                                          <p:val>
                                            <p:strVal val="#ppt_h"/>
                                          </p:val>
                                        </p:tav>
                                      </p:tavLst>
                                    </p:anim>
                                    <p:animEffect transition="in" filter="fade">
                                      <p:cBhvr>
                                        <p:cTn id="86"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Bible pictures\faces\scan0018 (3).jpg"/>
          <p:cNvPicPr>
            <a:picLocks noChangeAspect="1" noChangeArrowheads="1"/>
          </p:cNvPicPr>
          <p:nvPr/>
        </p:nvPicPr>
        <p:blipFill>
          <a:blip r:embed="rId3" cstate="print"/>
          <a:srcRect/>
          <a:stretch>
            <a:fillRect/>
          </a:stretch>
        </p:blipFill>
        <p:spPr bwMode="auto">
          <a:xfrm>
            <a:off x="533400" y="609600"/>
            <a:ext cx="1573213" cy="2217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4" descr="C:\Users\Ptr. Daniel White\Desktop\Bible pictures\faces\scan0002 (6).jpg"/>
          <p:cNvPicPr>
            <a:picLocks noChangeAspect="1" noChangeArrowheads="1"/>
          </p:cNvPicPr>
          <p:nvPr/>
        </p:nvPicPr>
        <p:blipFill>
          <a:blip r:embed="rId4" cstate="print">
            <a:lum bright="-10000"/>
          </a:blip>
          <a:srcRect r="8175"/>
          <a:stretch>
            <a:fillRect/>
          </a:stretch>
        </p:blipFill>
        <p:spPr bwMode="auto">
          <a:xfrm>
            <a:off x="457200" y="3657600"/>
            <a:ext cx="1650429" cy="21495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ontent Placeholder 4"/>
          <p:cNvSpPr>
            <a:spLocks noGrp="1"/>
          </p:cNvSpPr>
          <p:nvPr>
            <p:ph idx="1"/>
          </p:nvPr>
        </p:nvSpPr>
        <p:spPr>
          <a:xfrm>
            <a:off x="2514600" y="1066800"/>
            <a:ext cx="6172200" cy="5059363"/>
          </a:xfrm>
        </p:spPr>
        <p:txBody>
          <a:bodyPr>
            <a:noAutofit/>
          </a:bodyPr>
          <a:lstStyle/>
          <a:p>
            <a:r>
              <a:rPr lang="en-US" sz="4000" dirty="0" smtClean="0"/>
              <a:t>The tribe of Dan is missing because it was the first tribe to go into idolatry and apostasy – </a:t>
            </a:r>
            <a:r>
              <a:rPr lang="en-US" sz="4000" i="1" dirty="0" smtClean="0"/>
              <a:t>Leviticus 24; Judges 18; I Kings 12 </a:t>
            </a:r>
          </a:p>
          <a:p>
            <a:r>
              <a:rPr lang="en-US" sz="4000" dirty="0" smtClean="0"/>
              <a:t>The tribe of Joseph is given standing in the place of Dan.</a:t>
            </a:r>
            <a:endParaRPr lang="en-US" sz="4000" dirty="0"/>
          </a:p>
        </p:txBody>
      </p:sp>
    </p:spTree>
    <p:extLst>
      <p:ext uri="{BB962C8B-B14F-4D97-AF65-F5344CB8AC3E}">
        <p14:creationId xmlns:p14="http://schemas.microsoft.com/office/powerpoint/2010/main" val="4157919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Who are these men from the </a:t>
            </a:r>
            <a:br>
              <a:rPr lang="en-US" dirty="0" smtClean="0">
                <a:solidFill>
                  <a:srgbClr val="FFFF00"/>
                </a:solidFill>
              </a:rPr>
            </a:br>
            <a:r>
              <a:rPr lang="en-US" dirty="0" smtClean="0">
                <a:solidFill>
                  <a:srgbClr val="FFFF00"/>
                </a:solidFill>
              </a:rPr>
              <a:t>Twelve Tribes of Israel?</a:t>
            </a:r>
            <a:endParaRPr lang="en-US"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a:buFont typeface="Arial" charset="0"/>
              <a:buChar char="•"/>
            </a:pPr>
            <a:r>
              <a:rPr lang="en-US" sz="3600" dirty="0" smtClean="0"/>
              <a:t>Men who have received Christ as Lord and personal Savior after the rapture of the church –                    </a:t>
            </a:r>
            <a:r>
              <a:rPr lang="en-US" sz="3600" i="1" dirty="0" smtClean="0"/>
              <a:t>II Thessalonians 2:10-12</a:t>
            </a:r>
          </a:p>
          <a:p>
            <a:pPr>
              <a:buFont typeface="Arial" charset="0"/>
              <a:buChar char="•"/>
            </a:pPr>
            <a:r>
              <a:rPr lang="en-US" sz="3600" dirty="0" smtClean="0"/>
              <a:t>Men</a:t>
            </a:r>
            <a:r>
              <a:rPr lang="en-US" sz="3600" i="1" dirty="0" smtClean="0"/>
              <a:t> </a:t>
            </a:r>
            <a:r>
              <a:rPr lang="en-US" sz="3600" dirty="0" smtClean="0"/>
              <a:t>who have refused the mark of the beast – </a:t>
            </a:r>
            <a:r>
              <a:rPr lang="en-US" sz="3600" i="1" dirty="0" smtClean="0"/>
              <a:t>Revelation 20:4-6</a:t>
            </a:r>
          </a:p>
          <a:p>
            <a:pPr>
              <a:buFont typeface="Arial" charset="0"/>
              <a:buChar char="•"/>
            </a:pPr>
            <a:r>
              <a:rPr lang="en-US" sz="3600" dirty="0" smtClean="0"/>
              <a:t>Men who compose a special body of Jewish believers – </a:t>
            </a:r>
            <a:r>
              <a:rPr lang="en-US" sz="3600" i="1" dirty="0" smtClean="0"/>
              <a:t>12 thousand from each tribe</a:t>
            </a:r>
          </a:p>
          <a:p>
            <a:pPr>
              <a:buFont typeface="Arial" charset="0"/>
              <a:buChar char="•"/>
            </a:pPr>
            <a:r>
              <a:rPr lang="en-US" sz="3600" dirty="0" smtClean="0"/>
              <a:t>Men who are called the servants of God </a:t>
            </a:r>
            <a:r>
              <a:rPr lang="en-US" sz="3600" i="1" dirty="0" smtClean="0"/>
              <a:t>– Revelation 7:3</a:t>
            </a:r>
            <a:endParaRPr lang="en-US" sz="3600" dirty="0" smtClean="0"/>
          </a:p>
          <a:p>
            <a:pPr>
              <a:buFont typeface="Arial" charset="0"/>
              <a:buChar char="•"/>
            </a:pPr>
            <a:r>
              <a:rPr lang="en-US" sz="3600" dirty="0" smtClean="0"/>
              <a:t>Men who are dedicated to serve the Lord Jesus Christ totally during the tribulation period -</a:t>
            </a:r>
            <a:endParaRPr lang="en-US" sz="3600" dirty="0"/>
          </a:p>
        </p:txBody>
      </p:sp>
    </p:spTree>
    <p:extLst>
      <p:ext uri="{BB962C8B-B14F-4D97-AF65-F5344CB8AC3E}">
        <p14:creationId xmlns:p14="http://schemas.microsoft.com/office/powerpoint/2010/main" val="4077063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Autofit/>
          </a:bodyPr>
          <a:lstStyle/>
          <a:p>
            <a:r>
              <a:rPr lang="en-US" sz="3400" dirty="0" smtClean="0"/>
              <a:t>Spiritual men who are morally pure – </a:t>
            </a:r>
            <a:r>
              <a:rPr lang="en-US" sz="3400" i="1" dirty="0" smtClean="0"/>
              <a:t>Revelation 14:1, 4-5</a:t>
            </a:r>
          </a:p>
          <a:p>
            <a:pPr>
              <a:buFont typeface="Wingdings"/>
              <a:buChar char="Ø"/>
            </a:pPr>
            <a:r>
              <a:rPr lang="en-US" sz="3400" i="1" dirty="0" smtClean="0">
                <a:solidFill>
                  <a:srgbClr val="FFFF00"/>
                </a:solidFill>
              </a:rPr>
              <a:t>They are redeemed</a:t>
            </a:r>
          </a:p>
          <a:p>
            <a:pPr>
              <a:buFont typeface="Wingdings"/>
              <a:buChar char="Ø"/>
            </a:pPr>
            <a:r>
              <a:rPr lang="en-US" sz="3400" i="1" dirty="0" smtClean="0">
                <a:solidFill>
                  <a:srgbClr val="FFFF00"/>
                </a:solidFill>
              </a:rPr>
              <a:t>They are the first fruits to be saved</a:t>
            </a:r>
          </a:p>
          <a:p>
            <a:pPr>
              <a:buFont typeface="Wingdings"/>
              <a:buChar char="Ø"/>
            </a:pPr>
            <a:r>
              <a:rPr lang="en-US" sz="3400" i="1" dirty="0" smtClean="0">
                <a:solidFill>
                  <a:srgbClr val="FFFF00"/>
                </a:solidFill>
              </a:rPr>
              <a:t>They possess the seal of God on their foreheads</a:t>
            </a:r>
          </a:p>
          <a:p>
            <a:pPr>
              <a:buFont typeface="Wingdings"/>
              <a:buChar char="Ø"/>
            </a:pPr>
            <a:r>
              <a:rPr lang="en-US" sz="3400" i="1" dirty="0" smtClean="0">
                <a:solidFill>
                  <a:srgbClr val="FFFF00"/>
                </a:solidFill>
              </a:rPr>
              <a:t>They are virgins</a:t>
            </a:r>
          </a:p>
          <a:p>
            <a:pPr>
              <a:buFont typeface="Wingdings"/>
              <a:buChar char="Ø"/>
            </a:pPr>
            <a:r>
              <a:rPr lang="en-US" sz="3400" i="1" dirty="0" smtClean="0">
                <a:solidFill>
                  <a:srgbClr val="FFFF00"/>
                </a:solidFill>
              </a:rPr>
              <a:t>They follow the Lamb of God where ever He leads them </a:t>
            </a:r>
            <a:r>
              <a:rPr lang="en-US" sz="3400" i="1" dirty="0" smtClean="0"/>
              <a:t>“The righteous are as bold as a lion”</a:t>
            </a:r>
          </a:p>
          <a:p>
            <a:pPr>
              <a:buFont typeface="Wingdings"/>
              <a:buChar char="Ø"/>
            </a:pPr>
            <a:r>
              <a:rPr lang="en-US" sz="3400" i="1" dirty="0" smtClean="0">
                <a:solidFill>
                  <a:srgbClr val="FFFF00"/>
                </a:solidFill>
              </a:rPr>
              <a:t>No guile (deceit) is found in their mouth</a:t>
            </a:r>
          </a:p>
          <a:p>
            <a:pPr>
              <a:buFont typeface="Wingdings"/>
              <a:buChar char="Ø"/>
            </a:pPr>
            <a:r>
              <a:rPr lang="en-US" sz="3400" i="1" dirty="0" smtClean="0">
                <a:solidFill>
                  <a:srgbClr val="FFFF00"/>
                </a:solidFill>
              </a:rPr>
              <a:t>They are without fault before God</a:t>
            </a:r>
          </a:p>
          <a:p>
            <a:pPr>
              <a:buFont typeface="Wingdings"/>
              <a:buChar char="Ø"/>
            </a:pPr>
            <a:endParaRPr lang="en-US" sz="3400" i="1" dirty="0" smtClean="0"/>
          </a:p>
          <a:p>
            <a:pPr>
              <a:buFont typeface="Wingdings"/>
              <a:buChar char="Ø"/>
            </a:pPr>
            <a:endParaRPr lang="en-US" sz="3400" i="1" dirty="0" smtClean="0"/>
          </a:p>
          <a:p>
            <a:pPr>
              <a:buFont typeface="Wingdings"/>
              <a:buChar char="Ø"/>
            </a:pPr>
            <a:endParaRPr lang="en-US" sz="3400" i="1" dirty="0"/>
          </a:p>
        </p:txBody>
      </p:sp>
    </p:spTree>
    <p:extLst>
      <p:ext uri="{BB962C8B-B14F-4D97-AF65-F5344CB8AC3E}">
        <p14:creationId xmlns:p14="http://schemas.microsoft.com/office/powerpoint/2010/main" val="1097429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tr. Daniel White\Desktop\Bible pictures\Jesus\06 MINISTRY\Jesus w Disciples\going_to_work_for_Jesus_two_by_two.jpg"/>
          <p:cNvPicPr>
            <a:picLocks noChangeAspect="1" noChangeArrowheads="1"/>
          </p:cNvPicPr>
          <p:nvPr/>
        </p:nvPicPr>
        <p:blipFill>
          <a:blip r:embed="rId3" cstate="print"/>
          <a:srcRect/>
          <a:stretch>
            <a:fillRect/>
          </a:stretch>
        </p:blipFill>
        <p:spPr bwMode="auto">
          <a:xfrm>
            <a:off x="47625" y="533400"/>
            <a:ext cx="4889500" cy="5867400"/>
          </a:xfrm>
          <a:prstGeom prst="rect">
            <a:avLst/>
          </a:prstGeom>
          <a:noFill/>
          <a:scene3d>
            <a:camera prst="orthographicFront"/>
            <a:lightRig rig="threePt" dir="t"/>
          </a:scene3d>
          <a:sp3d>
            <a:bevelT prst="convex"/>
          </a:sp3d>
        </p:spPr>
      </p:pic>
      <p:sp>
        <p:nvSpPr>
          <p:cNvPr id="5" name="Title 4"/>
          <p:cNvSpPr>
            <a:spLocks noGrp="1"/>
          </p:cNvSpPr>
          <p:nvPr>
            <p:ph type="title"/>
          </p:nvPr>
        </p:nvSpPr>
        <p:spPr>
          <a:xfrm>
            <a:off x="5105400" y="274638"/>
            <a:ext cx="4038600" cy="6354762"/>
          </a:xfrm>
        </p:spPr>
        <p:txBody>
          <a:bodyPr>
            <a:normAutofit fontScale="90000"/>
          </a:bodyPr>
          <a:lstStyle/>
          <a:p>
            <a:r>
              <a:rPr lang="en-US" i="1" dirty="0" smtClean="0"/>
              <a:t>“And this gospel of the kingdom shall be preached in all the world for a witness unto all nations; and </a:t>
            </a:r>
            <a:br>
              <a:rPr lang="en-US" i="1" dirty="0" smtClean="0"/>
            </a:br>
            <a:r>
              <a:rPr lang="en-US" i="1" dirty="0" smtClean="0"/>
              <a:t>then shall the </a:t>
            </a:r>
            <a:br>
              <a:rPr lang="en-US" i="1" dirty="0" smtClean="0"/>
            </a:br>
            <a:r>
              <a:rPr lang="en-US" i="1" dirty="0" smtClean="0"/>
              <a:t>end come.” </a:t>
            </a:r>
            <a:br>
              <a:rPr lang="en-US" i="1" dirty="0" smtClean="0"/>
            </a:br>
            <a:r>
              <a:rPr lang="en-US" i="1" dirty="0" smtClean="0"/>
              <a:t>(Matthew 24:14) </a:t>
            </a:r>
            <a:endParaRPr lang="en-US" i="1" dirty="0"/>
          </a:p>
        </p:txBody>
      </p:sp>
    </p:spTree>
    <p:extLst>
      <p:ext uri="{BB962C8B-B14F-4D97-AF65-F5344CB8AC3E}">
        <p14:creationId xmlns:p14="http://schemas.microsoft.com/office/powerpoint/2010/main" val="2280648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5181600" cy="6629400"/>
          </a:xfrm>
        </p:spPr>
        <p:txBody>
          <a:bodyPr>
            <a:normAutofit fontScale="92500"/>
          </a:bodyPr>
          <a:lstStyle/>
          <a:p>
            <a:r>
              <a:rPr lang="en-US" sz="3600" dirty="0" smtClean="0"/>
              <a:t>Salvation of the Jewish Nation - </a:t>
            </a:r>
            <a:r>
              <a:rPr lang="en-US" sz="3600" i="1" dirty="0" smtClean="0">
                <a:solidFill>
                  <a:srgbClr val="FFFF00"/>
                </a:solidFill>
              </a:rPr>
              <a:t>Romans </a:t>
            </a:r>
            <a:r>
              <a:rPr lang="en-US" sz="3600" i="1" dirty="0" smtClean="0">
                <a:solidFill>
                  <a:srgbClr val="FFFF00"/>
                </a:solidFill>
              </a:rPr>
              <a:t>11:23-33</a:t>
            </a:r>
            <a:endParaRPr lang="en-US" sz="3600" i="1" dirty="0" smtClean="0">
              <a:solidFill>
                <a:srgbClr val="FFFF00"/>
              </a:solidFill>
            </a:endParaRPr>
          </a:p>
          <a:p>
            <a:r>
              <a:rPr lang="en-US" sz="3600" dirty="0" smtClean="0"/>
              <a:t>Salvation of multitudes of Gentiles – </a:t>
            </a:r>
            <a:r>
              <a:rPr lang="en-US" sz="3600" i="1" dirty="0" smtClean="0">
                <a:solidFill>
                  <a:srgbClr val="FFFF00"/>
                </a:solidFill>
              </a:rPr>
              <a:t>“And I saw another angel fly in the midst of heaven, having the everlasting gospel to preach unto them that dwell on the earth, and to every nation, and kindred, and tongue, and people.” (Revelation 14:6)</a:t>
            </a:r>
            <a:endParaRPr lang="en-US" sz="3600" i="1" dirty="0">
              <a:solidFill>
                <a:srgbClr val="FFFF00"/>
              </a:solidFill>
            </a:endParaRPr>
          </a:p>
        </p:txBody>
      </p:sp>
      <p:pic>
        <p:nvPicPr>
          <p:cNvPr id="17410" name="Picture 2" descr="C:\Users\Ptr. Daniel White\Desktop\Bible pictures\Jesus\18 Ascension\The Great Commssn 26-521-02.jpg"/>
          <p:cNvPicPr>
            <a:picLocks noChangeAspect="1" noChangeArrowheads="1"/>
          </p:cNvPicPr>
          <p:nvPr/>
        </p:nvPicPr>
        <p:blipFill>
          <a:blip r:embed="rId3" cstate="print">
            <a:lum bright="-10000"/>
          </a:blip>
          <a:srcRect/>
          <a:stretch>
            <a:fillRect/>
          </a:stretch>
        </p:blipFill>
        <p:spPr bwMode="auto">
          <a:xfrm flipH="1">
            <a:off x="5221317" y="685800"/>
            <a:ext cx="3697203"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15760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0"/>
            <a:ext cx="5791200" cy="4430494"/>
          </a:xfrm>
          <a:prstGeom prst="rect">
            <a:avLst/>
          </a:prstGeom>
        </p:spPr>
        <p:txBody>
          <a:bodyPr wrap="square">
            <a:spAutoFit/>
          </a:bodyPr>
          <a:lstStyle/>
          <a:p>
            <a:pPr algn="ctr"/>
            <a:r>
              <a:rPr lang="en-US" sz="3400" i="1" dirty="0" smtClean="0"/>
              <a:t>“After this I beheld, and, lo, a great multitude, which no man could number, of all nations, and </a:t>
            </a:r>
            <a:r>
              <a:rPr lang="en-US" sz="3400" i="1" dirty="0" err="1" smtClean="0"/>
              <a:t>kindreds</a:t>
            </a:r>
            <a:r>
              <a:rPr lang="en-US" sz="3400" i="1" dirty="0" smtClean="0"/>
              <a:t>, and people, and tongues, stood before the throne, and before the Lamb, clothed with white robes, and palms in their hands.”</a:t>
            </a:r>
            <a:endParaRPr lang="en-US" sz="3400" i="1" dirty="0"/>
          </a:p>
        </p:txBody>
      </p:sp>
      <p:pic>
        <p:nvPicPr>
          <p:cNvPr id="3" name="Picture 2" descr="C:\Users\Ptr. Daniel White\Desktop\Bible pictures\heaven\Before the Throne.jpg"/>
          <p:cNvPicPr>
            <a:picLocks noChangeAspect="1" noChangeArrowheads="1"/>
          </p:cNvPicPr>
          <p:nvPr/>
        </p:nvPicPr>
        <p:blipFill>
          <a:blip r:embed="rId2" cstate="print">
            <a:lum bright="-10000"/>
          </a:blip>
          <a:srcRect/>
          <a:stretch>
            <a:fillRect/>
          </a:stretch>
        </p:blipFill>
        <p:spPr bwMode="auto">
          <a:xfrm>
            <a:off x="0" y="0"/>
            <a:ext cx="3429000" cy="4579165"/>
          </a:xfrm>
          <a:prstGeom prst="rect">
            <a:avLst/>
          </a:prstGeom>
          <a:ln>
            <a:noFill/>
          </a:ln>
          <a:effectLst>
            <a:softEdge rad="112500"/>
          </a:effectLst>
        </p:spPr>
      </p:pic>
      <p:pic>
        <p:nvPicPr>
          <p:cNvPr id="4" name="Picture 3" descr="C:\Users\Ptr. Daniel White\Desktop\Bible pictures\heaven\throne of god.bmp"/>
          <p:cNvPicPr>
            <a:picLocks noChangeAspect="1" noChangeArrowheads="1"/>
          </p:cNvPicPr>
          <p:nvPr/>
        </p:nvPicPr>
        <p:blipFill>
          <a:blip r:embed="rId3" cstate="print"/>
          <a:srcRect l="16867" r="20482" b="29478"/>
          <a:stretch>
            <a:fillRect/>
          </a:stretch>
        </p:blipFill>
        <p:spPr bwMode="auto">
          <a:xfrm>
            <a:off x="609600" y="304800"/>
            <a:ext cx="1882140" cy="1447800"/>
          </a:xfrm>
          <a:prstGeom prst="ellipse">
            <a:avLst/>
          </a:prstGeom>
          <a:ln>
            <a:noFill/>
          </a:ln>
          <a:effectLst>
            <a:softEdge rad="112500"/>
          </a:effectLst>
        </p:spPr>
      </p:pic>
      <p:pic>
        <p:nvPicPr>
          <p:cNvPr id="5" name="Picture 5" descr="c:\Users\Ptr. Daniel White\Desktop\Bible pictures\Prophecy pictures\prophecy pictures\revelation\John proclaims Babylon fallen.jpg"/>
          <p:cNvPicPr>
            <a:picLocks noChangeAspect="1" noChangeArrowheads="1"/>
          </p:cNvPicPr>
          <p:nvPr/>
        </p:nvPicPr>
        <p:blipFill>
          <a:blip r:embed="rId4" cstate="print">
            <a:lum bright="-10000"/>
          </a:blip>
          <a:srcRect r="694" b="58989"/>
          <a:stretch>
            <a:fillRect/>
          </a:stretch>
        </p:blipFill>
        <p:spPr bwMode="auto">
          <a:xfrm>
            <a:off x="4876800" y="4343400"/>
            <a:ext cx="3276600" cy="2300591"/>
          </a:xfrm>
          <a:prstGeom prst="rect">
            <a:avLst/>
          </a:prstGeom>
          <a:ln>
            <a:noFill/>
          </a:ln>
          <a:effectLst>
            <a:reflection blurRad="6350" stA="50000" endA="295" endPos="92000" dist="101600" dir="5400000" sy="-100000" algn="bl" rotWithShape="0"/>
            <a:softEdge rad="112500"/>
          </a:effectLst>
        </p:spPr>
      </p:pic>
    </p:spTree>
    <p:extLst>
      <p:ext uri="{BB962C8B-B14F-4D97-AF65-F5344CB8AC3E}">
        <p14:creationId xmlns:p14="http://schemas.microsoft.com/office/powerpoint/2010/main" val="2911975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tr. Daniel White\Desktop\book of life.jpg"/>
          <p:cNvPicPr>
            <a:picLocks noChangeAspect="1" noChangeArrowheads="1"/>
          </p:cNvPicPr>
          <p:nvPr/>
        </p:nvPicPr>
        <p:blipFill>
          <a:blip r:embed="rId3" cstate="print"/>
          <a:srcRect/>
          <a:stretch>
            <a:fillRect/>
          </a:stretch>
        </p:blipFill>
        <p:spPr bwMode="auto">
          <a:xfrm>
            <a:off x="1447800" y="609600"/>
            <a:ext cx="6248400" cy="5638800"/>
          </a:xfrm>
          <a:prstGeom prst="rect">
            <a:avLst/>
          </a:prstGeom>
          <a:noFill/>
        </p:spPr>
      </p:pic>
      <p:sp>
        <p:nvSpPr>
          <p:cNvPr id="5" name="Rectangle 4"/>
          <p:cNvSpPr/>
          <p:nvPr/>
        </p:nvSpPr>
        <p:spPr>
          <a:xfrm>
            <a:off x="1295400" y="1981200"/>
            <a:ext cx="6705600" cy="1261884"/>
          </a:xfrm>
          <a:prstGeom prst="rect">
            <a:avLst/>
          </a:prstGeom>
        </p:spPr>
        <p:txBody>
          <a:bodyPr wrap="square">
            <a:spAutoFit/>
          </a:bodyPr>
          <a:lstStyle/>
          <a:p>
            <a:pPr algn="ctr"/>
            <a:r>
              <a:rPr lang="en-US" sz="4000" b="1" i="1" dirty="0" smtClean="0">
                <a:solidFill>
                  <a:schemeClr val="bg1"/>
                </a:solidFill>
                <a:effectLst>
                  <a:glow rad="139700">
                    <a:schemeClr val="accent6">
                      <a:satMod val="175000"/>
                      <a:alpha val="40000"/>
                    </a:schemeClr>
                  </a:glow>
                </a:effectLst>
                <a:latin typeface="Times New Roman" pitchFamily="18" charset="0"/>
                <a:cs typeface="Times New Roman" pitchFamily="18" charset="0"/>
              </a:rPr>
              <a:t>Revelation 7:1-17</a:t>
            </a:r>
          </a:p>
          <a:p>
            <a:pPr algn="ctr"/>
            <a:r>
              <a:rPr lang="en-US" sz="3600" b="1" i="1" dirty="0" smtClean="0">
                <a:solidFill>
                  <a:schemeClr val="bg1"/>
                </a:solidFill>
                <a:effectLst>
                  <a:glow rad="139700">
                    <a:schemeClr val="accent6">
                      <a:satMod val="175000"/>
                      <a:alpha val="40000"/>
                    </a:schemeClr>
                  </a:glow>
                </a:effectLst>
                <a:latin typeface="Times New Roman" pitchFamily="18" charset="0"/>
                <a:cs typeface="Times New Roman" pitchFamily="18" charset="0"/>
              </a:rPr>
              <a:t>“The 144,000”</a:t>
            </a:r>
          </a:p>
        </p:txBody>
      </p:sp>
    </p:spTree>
    <p:extLst>
      <p:ext uri="{BB962C8B-B14F-4D97-AF65-F5344CB8AC3E}">
        <p14:creationId xmlns:p14="http://schemas.microsoft.com/office/powerpoint/2010/main" val="4057892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tr. Daniel White\Desktop\New Folder\large_Thrones.jpg"/>
          <p:cNvPicPr>
            <a:picLocks noChangeAspect="1" noChangeArrowheads="1"/>
          </p:cNvPicPr>
          <p:nvPr/>
        </p:nvPicPr>
        <p:blipFill>
          <a:blip r:embed="rId2" cstate="print">
            <a:lum bright="-20000"/>
          </a:blip>
          <a:srcRect r="-5600" b="44789"/>
          <a:stretch>
            <a:fillRect/>
          </a:stretch>
        </p:blipFill>
        <p:spPr bwMode="auto">
          <a:xfrm>
            <a:off x="-93306" y="0"/>
            <a:ext cx="9770706" cy="6858000"/>
          </a:xfrm>
          <a:prstGeom prst="rect">
            <a:avLst/>
          </a:prstGeom>
          <a:noFill/>
        </p:spPr>
      </p:pic>
      <p:sp>
        <p:nvSpPr>
          <p:cNvPr id="2" name="Title 1"/>
          <p:cNvSpPr>
            <a:spLocks noGrp="1"/>
          </p:cNvSpPr>
          <p:nvPr>
            <p:ph type="title"/>
          </p:nvPr>
        </p:nvSpPr>
        <p:spPr>
          <a:xfrm>
            <a:off x="0" y="0"/>
            <a:ext cx="9144000" cy="6858000"/>
          </a:xfrm>
        </p:spPr>
        <p:txBody>
          <a:bodyPr>
            <a:normAutofit/>
          </a:bodyPr>
          <a:lstStyle/>
          <a:p>
            <a:r>
              <a:rPr lang="en-US" sz="4000" i="1" dirty="0" smtClean="0">
                <a:effectLst>
                  <a:glow rad="101600">
                    <a:schemeClr val="bg1">
                      <a:alpha val="60000"/>
                    </a:schemeClr>
                  </a:glow>
                </a:effectLst>
              </a:rPr>
              <a:t>“And cried with a loud voice, saying, Salvation to our God which sitteth upon the throne, and unto the Lamb. And all the angels stood round about the throne, and about the elders and the four beasts, and fell before the throne on their faces, and worshipped God, Saying, Amen: Blessing, and glory, and wisdom, and thanksgiving, and </a:t>
            </a:r>
            <a:r>
              <a:rPr lang="en-US" sz="4000" i="1" dirty="0" err="1" smtClean="0">
                <a:effectLst>
                  <a:glow rad="101600">
                    <a:schemeClr val="bg1">
                      <a:alpha val="60000"/>
                    </a:schemeClr>
                  </a:glow>
                </a:effectLst>
              </a:rPr>
              <a:t>honour</a:t>
            </a:r>
            <a:r>
              <a:rPr lang="en-US" sz="4000" i="1" dirty="0" smtClean="0">
                <a:effectLst>
                  <a:glow rad="101600">
                    <a:schemeClr val="bg1">
                      <a:alpha val="60000"/>
                    </a:schemeClr>
                  </a:glow>
                </a:effectLst>
              </a:rPr>
              <a:t>, and power, and might, be unto our God for ever and ever. Amen.”</a:t>
            </a:r>
            <a:endParaRPr lang="en-US" sz="4000" i="1" dirty="0">
              <a:effectLst>
                <a:glow rad="101600">
                  <a:schemeClr val="bg1">
                    <a:alpha val="60000"/>
                  </a:schemeClr>
                </a:glow>
              </a:effectLst>
            </a:endParaRPr>
          </a:p>
        </p:txBody>
      </p:sp>
    </p:spTree>
    <p:extLst>
      <p:ext uri="{BB962C8B-B14F-4D97-AF65-F5344CB8AC3E}">
        <p14:creationId xmlns:p14="http://schemas.microsoft.com/office/powerpoint/2010/main" val="2643992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heaven\Twenty-four elders.jpg"/>
          <p:cNvPicPr>
            <a:picLocks noChangeAspect="1" noChangeArrowheads="1"/>
          </p:cNvPicPr>
          <p:nvPr/>
        </p:nvPicPr>
        <p:blipFill>
          <a:blip r:embed="rId3" cstate="print"/>
          <a:srcRect/>
          <a:stretch>
            <a:fillRect/>
          </a:stretch>
        </p:blipFill>
        <p:spPr bwMode="auto">
          <a:xfrm>
            <a:off x="4495800" y="669226"/>
            <a:ext cx="4558321" cy="336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Users\Ptr. Daniel White\Desktop\Bible pictures\Bible pictures New Testament\Peter\Peter Weeping (Mt26_75_) 1184-NT44.jpg"/>
          <p:cNvPicPr>
            <a:picLocks noChangeAspect="1" noChangeArrowheads="1"/>
          </p:cNvPicPr>
          <p:nvPr/>
        </p:nvPicPr>
        <p:blipFill>
          <a:blip r:embed="rId4" cstate="print">
            <a:lum contrast="30000"/>
          </a:blip>
          <a:srcRect l="26828" t="17407" r="15045" b="47037"/>
          <a:stretch>
            <a:fillRect/>
          </a:stretch>
        </p:blipFill>
        <p:spPr bwMode="auto">
          <a:xfrm>
            <a:off x="304800" y="457200"/>
            <a:ext cx="2743200" cy="3376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Ptr. Daniel White\Desktop\Bible pictures\heaven\Twenty-four elders.jpg"/>
          <p:cNvPicPr>
            <a:picLocks noChangeAspect="1" noChangeArrowheads="1"/>
          </p:cNvPicPr>
          <p:nvPr/>
        </p:nvPicPr>
        <p:blipFill>
          <a:blip r:embed="rId3" cstate="print"/>
          <a:srcRect l="1216" t="492" r="75685" b="33101"/>
          <a:stretch>
            <a:fillRect/>
          </a:stretch>
        </p:blipFill>
        <p:spPr bwMode="auto">
          <a:xfrm>
            <a:off x="5867400" y="533400"/>
            <a:ext cx="1752600" cy="3505200"/>
          </a:xfrm>
          <a:prstGeom prst="ellipse">
            <a:avLst/>
          </a:prstGeom>
          <a:ln>
            <a:noFill/>
          </a:ln>
          <a:effectLst>
            <a:softEdge rad="112500"/>
          </a:effectLst>
        </p:spPr>
      </p:pic>
      <p:sp>
        <p:nvSpPr>
          <p:cNvPr id="7" name="Title 6"/>
          <p:cNvSpPr>
            <a:spLocks noGrp="1"/>
          </p:cNvSpPr>
          <p:nvPr>
            <p:ph type="title"/>
          </p:nvPr>
        </p:nvSpPr>
        <p:spPr>
          <a:xfrm>
            <a:off x="457200" y="4343400"/>
            <a:ext cx="8229600" cy="2514600"/>
          </a:xfrm>
        </p:spPr>
        <p:txBody>
          <a:bodyPr>
            <a:normAutofit fontScale="90000"/>
          </a:bodyPr>
          <a:lstStyle/>
          <a:p>
            <a:r>
              <a:rPr lang="en-US" i="1" dirty="0" smtClean="0"/>
              <a:t>“And one of the elders answered, saying unto me, What are these which are arrayed in white robes? and whence came they?”</a:t>
            </a:r>
            <a:endParaRPr lang="en-US" i="1" dirty="0"/>
          </a:p>
        </p:txBody>
      </p:sp>
    </p:spTree>
    <p:extLst>
      <p:ext uri="{BB962C8B-B14F-4D97-AF65-F5344CB8AC3E}">
        <p14:creationId xmlns:p14="http://schemas.microsoft.com/office/powerpoint/2010/main" val="697045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heaven\Twenty-four elders.jpg"/>
          <p:cNvPicPr>
            <a:picLocks noChangeAspect="1" noChangeArrowheads="1"/>
          </p:cNvPicPr>
          <p:nvPr/>
        </p:nvPicPr>
        <p:blipFill>
          <a:blip r:embed="rId3" cstate="print"/>
          <a:srcRect/>
          <a:stretch>
            <a:fillRect/>
          </a:stretch>
        </p:blipFill>
        <p:spPr bwMode="auto">
          <a:xfrm>
            <a:off x="4495800" y="669226"/>
            <a:ext cx="4558321" cy="336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Users\Ptr. Daniel White\Desktop\Bible pictures\Bible pictures New Testament\Peter\Peter Weeping (Mt26_75_) 1184-NT44.jpg"/>
          <p:cNvPicPr>
            <a:picLocks noChangeAspect="1" noChangeArrowheads="1"/>
          </p:cNvPicPr>
          <p:nvPr/>
        </p:nvPicPr>
        <p:blipFill>
          <a:blip r:embed="rId4" cstate="print">
            <a:lum contrast="30000"/>
          </a:blip>
          <a:srcRect l="26828" t="17407" r="15045" b="47037"/>
          <a:stretch>
            <a:fillRect/>
          </a:stretch>
        </p:blipFill>
        <p:spPr bwMode="auto">
          <a:xfrm>
            <a:off x="304800" y="457200"/>
            <a:ext cx="2743200" cy="3376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Ptr. Daniel White\Desktop\Bible pictures\heaven\Twenty-four elders.jpg"/>
          <p:cNvPicPr>
            <a:picLocks noChangeAspect="1" noChangeArrowheads="1"/>
          </p:cNvPicPr>
          <p:nvPr/>
        </p:nvPicPr>
        <p:blipFill>
          <a:blip r:embed="rId3" cstate="print"/>
          <a:srcRect l="1216" t="492" r="75685" b="33101"/>
          <a:stretch>
            <a:fillRect/>
          </a:stretch>
        </p:blipFill>
        <p:spPr bwMode="auto">
          <a:xfrm>
            <a:off x="5867400" y="533400"/>
            <a:ext cx="1752600" cy="3505200"/>
          </a:xfrm>
          <a:prstGeom prst="ellipse">
            <a:avLst/>
          </a:prstGeom>
          <a:ln>
            <a:noFill/>
          </a:ln>
          <a:effectLst>
            <a:softEdge rad="112500"/>
          </a:effectLst>
        </p:spPr>
      </p:pic>
      <p:sp>
        <p:nvSpPr>
          <p:cNvPr id="7" name="Title 6"/>
          <p:cNvSpPr>
            <a:spLocks noGrp="1"/>
          </p:cNvSpPr>
          <p:nvPr>
            <p:ph type="title"/>
          </p:nvPr>
        </p:nvSpPr>
        <p:spPr>
          <a:xfrm>
            <a:off x="0" y="4343400"/>
            <a:ext cx="9144000" cy="2514600"/>
          </a:xfrm>
        </p:spPr>
        <p:txBody>
          <a:bodyPr>
            <a:normAutofit/>
          </a:bodyPr>
          <a:lstStyle/>
          <a:p>
            <a:r>
              <a:rPr lang="en-US" sz="3600" i="1" dirty="0" smtClean="0"/>
              <a:t>“And I said unto him, Sir, thou </a:t>
            </a:r>
            <a:r>
              <a:rPr lang="en-US" sz="3600" i="1" dirty="0" err="1" smtClean="0"/>
              <a:t>knowest</a:t>
            </a:r>
            <a:r>
              <a:rPr lang="en-US" sz="3600" i="1" dirty="0" smtClean="0"/>
              <a:t>. And he said to me, These are they which came out of great tribulation, and have washed their robes, and made them white in the blood of the Lamb.”</a:t>
            </a:r>
            <a:endParaRPr lang="en-US" sz="3600" i="1" dirty="0"/>
          </a:p>
        </p:txBody>
      </p:sp>
    </p:spTree>
    <p:extLst>
      <p:ext uri="{BB962C8B-B14F-4D97-AF65-F5344CB8AC3E}">
        <p14:creationId xmlns:p14="http://schemas.microsoft.com/office/powerpoint/2010/main" val="2733900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heaven\Twenty-four elders.jpg"/>
          <p:cNvPicPr>
            <a:picLocks noChangeAspect="1" noChangeArrowheads="1"/>
          </p:cNvPicPr>
          <p:nvPr/>
        </p:nvPicPr>
        <p:blipFill>
          <a:blip r:embed="rId3" cstate="print"/>
          <a:srcRect/>
          <a:stretch>
            <a:fillRect/>
          </a:stretch>
        </p:blipFill>
        <p:spPr bwMode="auto">
          <a:xfrm>
            <a:off x="4495800" y="669226"/>
            <a:ext cx="4558321" cy="336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Users\Ptr. Daniel White\Desktop\Bible pictures\Bible pictures New Testament\Peter\Peter Weeping (Mt26_75_) 1184-NT44.jpg"/>
          <p:cNvPicPr>
            <a:picLocks noChangeAspect="1" noChangeArrowheads="1"/>
          </p:cNvPicPr>
          <p:nvPr/>
        </p:nvPicPr>
        <p:blipFill>
          <a:blip r:embed="rId4" cstate="print">
            <a:lum contrast="30000"/>
          </a:blip>
          <a:srcRect l="26828" t="17407" r="15045" b="47037"/>
          <a:stretch>
            <a:fillRect/>
          </a:stretch>
        </p:blipFill>
        <p:spPr bwMode="auto">
          <a:xfrm>
            <a:off x="304800" y="457200"/>
            <a:ext cx="2743200" cy="3376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Ptr. Daniel White\Desktop\Bible pictures\heaven\Twenty-four elders.jpg"/>
          <p:cNvPicPr>
            <a:picLocks noChangeAspect="1" noChangeArrowheads="1"/>
          </p:cNvPicPr>
          <p:nvPr/>
        </p:nvPicPr>
        <p:blipFill>
          <a:blip r:embed="rId3" cstate="print"/>
          <a:srcRect l="1216" t="492" r="75685" b="33101"/>
          <a:stretch>
            <a:fillRect/>
          </a:stretch>
        </p:blipFill>
        <p:spPr bwMode="auto">
          <a:xfrm>
            <a:off x="5867400" y="533400"/>
            <a:ext cx="1752600" cy="3505200"/>
          </a:xfrm>
          <a:prstGeom prst="ellipse">
            <a:avLst/>
          </a:prstGeom>
          <a:ln>
            <a:noFill/>
          </a:ln>
          <a:effectLst>
            <a:softEdge rad="112500"/>
          </a:effectLst>
        </p:spPr>
      </p:pic>
      <p:sp>
        <p:nvSpPr>
          <p:cNvPr id="7" name="Title 6"/>
          <p:cNvSpPr>
            <a:spLocks noGrp="1"/>
          </p:cNvSpPr>
          <p:nvPr>
            <p:ph type="title"/>
          </p:nvPr>
        </p:nvSpPr>
        <p:spPr>
          <a:xfrm>
            <a:off x="0" y="4343400"/>
            <a:ext cx="9144000" cy="2514600"/>
          </a:xfrm>
        </p:spPr>
        <p:txBody>
          <a:bodyPr>
            <a:normAutofit fontScale="90000"/>
          </a:bodyPr>
          <a:lstStyle/>
          <a:p>
            <a:r>
              <a:rPr lang="en-US" sz="3600" i="1" dirty="0" smtClean="0"/>
              <a:t> “Therefore are they before the throne of God, and serve him day and night in his temple: and he that sitteth on the throne shall dwell among them. They shall hunger no more, neither thirst any more; neither shall the sun light on them, nor any heat.”</a:t>
            </a:r>
            <a:endParaRPr lang="en-US" sz="3600" i="1" dirty="0"/>
          </a:p>
        </p:txBody>
      </p:sp>
    </p:spTree>
    <p:extLst>
      <p:ext uri="{BB962C8B-B14F-4D97-AF65-F5344CB8AC3E}">
        <p14:creationId xmlns:p14="http://schemas.microsoft.com/office/powerpoint/2010/main" val="3467832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heaven\before the throne of god.jpg"/>
          <p:cNvPicPr>
            <a:picLocks noChangeAspect="1" noChangeArrowheads="1"/>
          </p:cNvPicPr>
          <p:nvPr/>
        </p:nvPicPr>
        <p:blipFill>
          <a:blip r:embed="rId3" cstate="print"/>
          <a:srcRect/>
          <a:stretch>
            <a:fillRect/>
          </a:stretch>
        </p:blipFill>
        <p:spPr bwMode="auto">
          <a:xfrm>
            <a:off x="1752600" y="0"/>
            <a:ext cx="5469256" cy="6858000"/>
          </a:xfrm>
          <a:prstGeom prst="rect">
            <a:avLst/>
          </a:prstGeom>
          <a:noFill/>
          <a:effectLst>
            <a:reflection blurRad="6350" stA="50000" endA="295" endPos="92000" dist="101600" dir="5400000" sy="-100000" algn="bl" rotWithShape="0"/>
          </a:effectLst>
        </p:spPr>
      </p:pic>
      <p:sp>
        <p:nvSpPr>
          <p:cNvPr id="3" name="Title 2"/>
          <p:cNvSpPr>
            <a:spLocks noGrp="1"/>
          </p:cNvSpPr>
          <p:nvPr>
            <p:ph type="title"/>
          </p:nvPr>
        </p:nvSpPr>
        <p:spPr>
          <a:xfrm>
            <a:off x="1752600" y="4800600"/>
            <a:ext cx="5410200" cy="2057400"/>
          </a:xfrm>
        </p:spPr>
        <p:txBody>
          <a:bodyPr>
            <a:normAutofit/>
          </a:bodyPr>
          <a:lstStyle/>
          <a:p>
            <a:r>
              <a:rPr lang="en-US" b="1" i="1" dirty="0" smtClean="0">
                <a:effectLst>
                  <a:glow rad="101600">
                    <a:schemeClr val="bg1">
                      <a:alpha val="60000"/>
                    </a:schemeClr>
                  </a:glow>
                </a:effectLst>
              </a:rPr>
              <a:t>Tribulation Saints</a:t>
            </a:r>
            <a:endParaRPr lang="en-US" i="1" dirty="0">
              <a:effectLst>
                <a:glow rad="101600">
                  <a:schemeClr val="bg1">
                    <a:alpha val="60000"/>
                  </a:schemeClr>
                </a:glow>
              </a:effectLst>
            </a:endParaRPr>
          </a:p>
        </p:txBody>
      </p:sp>
    </p:spTree>
    <p:extLst>
      <p:ext uri="{BB962C8B-B14F-4D97-AF65-F5344CB8AC3E}">
        <p14:creationId xmlns:p14="http://schemas.microsoft.com/office/powerpoint/2010/main" val="1407868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5867400" cy="6400800"/>
          </a:xfrm>
        </p:spPr>
        <p:txBody>
          <a:bodyPr>
            <a:normAutofit fontScale="92500" lnSpcReduction="10000"/>
          </a:bodyPr>
          <a:lstStyle/>
          <a:p>
            <a:r>
              <a:rPr lang="en-US" sz="4000" dirty="0" smtClean="0"/>
              <a:t>They stand before the throne of God and before the Lamb (Jesus Christ) –</a:t>
            </a:r>
          </a:p>
          <a:p>
            <a:pPr>
              <a:buFont typeface="Wingdings"/>
              <a:buChar char="Ø"/>
            </a:pPr>
            <a:r>
              <a:rPr lang="en-US" sz="4000" i="1" dirty="0" smtClean="0">
                <a:solidFill>
                  <a:srgbClr val="FFFF00"/>
                </a:solidFill>
              </a:rPr>
              <a:t>Near to God</a:t>
            </a:r>
          </a:p>
          <a:p>
            <a:pPr>
              <a:buFont typeface="Wingdings"/>
              <a:buChar char="Ø"/>
            </a:pPr>
            <a:r>
              <a:rPr lang="en-US" sz="4000" i="1" dirty="0" smtClean="0">
                <a:solidFill>
                  <a:srgbClr val="FFFF00"/>
                </a:solidFill>
              </a:rPr>
              <a:t>Near to Jesus</a:t>
            </a:r>
          </a:p>
          <a:p>
            <a:pPr>
              <a:buFont typeface="Wingdings"/>
              <a:buChar char="Ø"/>
            </a:pPr>
            <a:r>
              <a:rPr lang="en-US" sz="4000" i="1" dirty="0" smtClean="0">
                <a:solidFill>
                  <a:srgbClr val="FFFF00"/>
                </a:solidFill>
              </a:rPr>
              <a:t>Face to Face with God and Christ</a:t>
            </a:r>
          </a:p>
          <a:p>
            <a:pPr>
              <a:buFont typeface="Wingdings"/>
              <a:buChar char="Ø"/>
            </a:pPr>
            <a:r>
              <a:rPr lang="en-US" sz="4000" i="1" dirty="0" smtClean="0">
                <a:solidFill>
                  <a:srgbClr val="FFFF00"/>
                </a:solidFill>
              </a:rPr>
              <a:t>Honored with the very presence of God Himself</a:t>
            </a:r>
          </a:p>
          <a:p>
            <a:pPr>
              <a:buFont typeface="Wingdings"/>
              <a:buChar char="Ø"/>
            </a:pPr>
            <a:r>
              <a:rPr lang="en-US" sz="4000" i="1" dirty="0" smtClean="0">
                <a:solidFill>
                  <a:srgbClr val="FFFF00"/>
                </a:solidFill>
              </a:rPr>
              <a:t>They know God in all His fullness and being</a:t>
            </a:r>
            <a:endParaRPr lang="en-US" sz="4000" i="1" dirty="0">
              <a:solidFill>
                <a:srgbClr val="FFFF00"/>
              </a:solidFill>
            </a:endParaRPr>
          </a:p>
        </p:txBody>
      </p:sp>
      <p:pic>
        <p:nvPicPr>
          <p:cNvPr id="18434" name="Picture 2" descr="C:\Users\Ptr. Daniel White\Desktop\Bible pictures\heaven\before the throne of god.jpg"/>
          <p:cNvPicPr>
            <a:picLocks noChangeAspect="1" noChangeArrowheads="1"/>
          </p:cNvPicPr>
          <p:nvPr/>
        </p:nvPicPr>
        <p:blipFill>
          <a:blip r:embed="rId3" cstate="print"/>
          <a:srcRect/>
          <a:stretch>
            <a:fillRect/>
          </a:stretch>
        </p:blipFill>
        <p:spPr bwMode="auto">
          <a:xfrm>
            <a:off x="5638800" y="266103"/>
            <a:ext cx="3373184" cy="4229697"/>
          </a:xfrm>
          <a:prstGeom prst="rect">
            <a:avLst/>
          </a:prstGeom>
          <a:noFill/>
          <a:effectLst>
            <a:reflection blurRad="6350" stA="50000" endA="295" endPos="92000" dist="101600" dir="5400000" sy="-100000" algn="bl" rotWithShape="0"/>
          </a:effectLst>
        </p:spPr>
      </p:pic>
    </p:spTree>
    <p:extLst>
      <p:ext uri="{BB962C8B-B14F-4D97-AF65-F5344CB8AC3E}">
        <p14:creationId xmlns:p14="http://schemas.microsoft.com/office/powerpoint/2010/main" val="1523722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5410200" cy="6400800"/>
          </a:xfrm>
        </p:spPr>
        <p:txBody>
          <a:bodyPr>
            <a:normAutofit/>
          </a:bodyPr>
          <a:lstStyle/>
          <a:p>
            <a:r>
              <a:rPr lang="en-US" sz="3600" dirty="0" smtClean="0"/>
              <a:t>They are clothed in white robes – </a:t>
            </a:r>
            <a:r>
              <a:rPr lang="en-US" sz="3600" i="1" dirty="0" smtClean="0"/>
              <a:t>blameless / free from sin / clothed in the righteousness of Jesus – Colossians 1:22</a:t>
            </a:r>
          </a:p>
          <a:p>
            <a:pPr>
              <a:buFont typeface="Wingdings"/>
              <a:buChar char="Ø"/>
            </a:pPr>
            <a:r>
              <a:rPr lang="en-US" sz="3600" i="1" dirty="0" smtClean="0">
                <a:solidFill>
                  <a:srgbClr val="FFFF00"/>
                </a:solidFill>
              </a:rPr>
              <a:t>Righteous through Christ</a:t>
            </a:r>
          </a:p>
          <a:p>
            <a:pPr>
              <a:buFont typeface="Wingdings"/>
              <a:buChar char="Ø"/>
            </a:pPr>
            <a:r>
              <a:rPr lang="en-US" sz="3600" i="1" dirty="0" smtClean="0">
                <a:solidFill>
                  <a:srgbClr val="FFFF00"/>
                </a:solidFill>
              </a:rPr>
              <a:t>Completely forgiven</a:t>
            </a:r>
          </a:p>
          <a:p>
            <a:pPr>
              <a:buFont typeface="Wingdings"/>
              <a:buChar char="Ø"/>
            </a:pPr>
            <a:r>
              <a:rPr lang="en-US" sz="3600" i="1" dirty="0" smtClean="0">
                <a:solidFill>
                  <a:srgbClr val="FFFF00"/>
                </a:solidFill>
              </a:rPr>
              <a:t>Victory over sin</a:t>
            </a:r>
          </a:p>
          <a:p>
            <a:pPr>
              <a:buFont typeface="Wingdings"/>
              <a:buChar char="Ø"/>
            </a:pPr>
            <a:r>
              <a:rPr lang="en-US" sz="3600" i="1" dirty="0" smtClean="0">
                <a:solidFill>
                  <a:srgbClr val="FFFF00"/>
                </a:solidFill>
              </a:rPr>
              <a:t>Perfected forever</a:t>
            </a:r>
          </a:p>
          <a:p>
            <a:pPr>
              <a:buFont typeface="Wingdings"/>
              <a:buChar char="Ø"/>
            </a:pPr>
            <a:r>
              <a:rPr lang="en-US" sz="3600" i="1" dirty="0" smtClean="0">
                <a:solidFill>
                  <a:srgbClr val="FFFF00"/>
                </a:solidFill>
              </a:rPr>
              <a:t>Glorified</a:t>
            </a:r>
          </a:p>
          <a:p>
            <a:pPr>
              <a:buFont typeface="Wingdings"/>
              <a:buChar char="Ø"/>
            </a:pPr>
            <a:endParaRPr lang="en-US" sz="3600" i="1" dirty="0"/>
          </a:p>
        </p:txBody>
      </p:sp>
      <p:pic>
        <p:nvPicPr>
          <p:cNvPr id="4" name="Picture 2" descr="C:\Users\Ptr. Daniel White\Desktop\Bible pictures\heaven\before the throne of god.jpg"/>
          <p:cNvPicPr>
            <a:picLocks noChangeAspect="1" noChangeArrowheads="1"/>
          </p:cNvPicPr>
          <p:nvPr/>
        </p:nvPicPr>
        <p:blipFill>
          <a:blip r:embed="rId3" cstate="print"/>
          <a:srcRect/>
          <a:stretch>
            <a:fillRect/>
          </a:stretch>
        </p:blipFill>
        <p:spPr bwMode="auto">
          <a:xfrm>
            <a:off x="5638800" y="266103"/>
            <a:ext cx="3373184" cy="4229697"/>
          </a:xfrm>
          <a:prstGeom prst="rect">
            <a:avLst/>
          </a:prstGeom>
          <a:noFill/>
          <a:effectLst>
            <a:reflection blurRad="6350" stA="50000" endA="295" endPos="92000" dist="101600" dir="5400000" sy="-100000" algn="bl" rotWithShape="0"/>
          </a:effectLst>
        </p:spPr>
      </p:pic>
    </p:spTree>
    <p:extLst>
      <p:ext uri="{BB962C8B-B14F-4D97-AF65-F5344CB8AC3E}">
        <p14:creationId xmlns:p14="http://schemas.microsoft.com/office/powerpoint/2010/main" val="2396324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28600"/>
            <a:ext cx="5562600" cy="6629400"/>
          </a:xfrm>
        </p:spPr>
        <p:txBody>
          <a:bodyPr>
            <a:normAutofit/>
          </a:bodyPr>
          <a:lstStyle/>
          <a:p>
            <a:r>
              <a:rPr lang="en-US" sz="3600" dirty="0" smtClean="0"/>
              <a:t>They hold palm branches in their hands –</a:t>
            </a:r>
          </a:p>
          <a:p>
            <a:pPr>
              <a:buFont typeface="Wingdings"/>
              <a:buChar char="Ø"/>
            </a:pPr>
            <a:r>
              <a:rPr lang="en-US" sz="3600" i="1" dirty="0" smtClean="0">
                <a:solidFill>
                  <a:srgbClr val="FFFF00"/>
                </a:solidFill>
              </a:rPr>
              <a:t>Celebrating their victory    in Christ</a:t>
            </a:r>
          </a:p>
          <a:p>
            <a:pPr>
              <a:buFont typeface="Wingdings"/>
              <a:buChar char="Ø"/>
            </a:pPr>
            <a:r>
              <a:rPr lang="en-US" sz="3600" i="1" dirty="0" smtClean="0">
                <a:solidFill>
                  <a:srgbClr val="FFFF00"/>
                </a:solidFill>
              </a:rPr>
              <a:t>Celebrating their deliverance in Christ</a:t>
            </a:r>
          </a:p>
          <a:p>
            <a:pPr>
              <a:buFont typeface="Wingdings"/>
              <a:buChar char="Ø"/>
            </a:pPr>
            <a:r>
              <a:rPr lang="en-US" sz="3600" i="1" dirty="0" smtClean="0">
                <a:solidFill>
                  <a:srgbClr val="FFFF00"/>
                </a:solidFill>
              </a:rPr>
              <a:t>Celebrating their joy of salvation in Christ</a:t>
            </a:r>
          </a:p>
          <a:p>
            <a:pPr>
              <a:buFont typeface="Wingdings"/>
              <a:buChar char="Ø"/>
            </a:pPr>
            <a:r>
              <a:rPr lang="en-US" sz="3600" i="1" dirty="0" smtClean="0">
                <a:solidFill>
                  <a:srgbClr val="FFFF00"/>
                </a:solidFill>
              </a:rPr>
              <a:t>Celebrating their glorious privilege of being in God’s presence</a:t>
            </a:r>
            <a:endParaRPr lang="en-US" sz="3600" i="1" dirty="0">
              <a:solidFill>
                <a:srgbClr val="FFFF00"/>
              </a:solidFill>
            </a:endParaRPr>
          </a:p>
        </p:txBody>
      </p:sp>
      <p:pic>
        <p:nvPicPr>
          <p:cNvPr id="5" name="Picture 4" descr="http://ubdavid.org/advanced/new-life2/graphics/12_heaven-throne-worship.jpg"/>
          <p:cNvPicPr>
            <a:picLocks noChangeAspect="1" noChangeArrowheads="1"/>
          </p:cNvPicPr>
          <p:nvPr/>
        </p:nvPicPr>
        <p:blipFill>
          <a:blip r:embed="rId3" cstate="print"/>
          <a:srcRect/>
          <a:stretch>
            <a:fillRect/>
          </a:stretch>
        </p:blipFill>
        <p:spPr bwMode="auto">
          <a:xfrm>
            <a:off x="5376672" y="457200"/>
            <a:ext cx="3767328"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2074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heaven\Twenty-four elders.jpg"/>
          <p:cNvPicPr>
            <a:picLocks noChangeAspect="1" noChangeArrowheads="1"/>
          </p:cNvPicPr>
          <p:nvPr/>
        </p:nvPicPr>
        <p:blipFill>
          <a:blip r:embed="rId3" cstate="print"/>
          <a:srcRect/>
          <a:stretch>
            <a:fillRect/>
          </a:stretch>
        </p:blipFill>
        <p:spPr bwMode="auto">
          <a:xfrm>
            <a:off x="4495800" y="669226"/>
            <a:ext cx="4558321" cy="336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Users\Ptr. Daniel White\Desktop\Bible pictures\Bible pictures New Testament\Peter\Peter Weeping (Mt26_75_) 1184-NT44.jpg"/>
          <p:cNvPicPr>
            <a:picLocks noChangeAspect="1" noChangeArrowheads="1"/>
          </p:cNvPicPr>
          <p:nvPr/>
        </p:nvPicPr>
        <p:blipFill>
          <a:blip r:embed="rId4" cstate="print">
            <a:lum contrast="30000"/>
          </a:blip>
          <a:srcRect l="26828" t="17407" r="15045" b="47037"/>
          <a:stretch>
            <a:fillRect/>
          </a:stretch>
        </p:blipFill>
        <p:spPr bwMode="auto">
          <a:xfrm>
            <a:off x="304800" y="457200"/>
            <a:ext cx="2743200" cy="3376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Ptr. Daniel White\Desktop\Bible pictures\heaven\Twenty-four elders.jpg"/>
          <p:cNvPicPr>
            <a:picLocks noChangeAspect="1" noChangeArrowheads="1"/>
          </p:cNvPicPr>
          <p:nvPr/>
        </p:nvPicPr>
        <p:blipFill>
          <a:blip r:embed="rId3" cstate="print"/>
          <a:srcRect l="1216" t="492" r="75685" b="33101"/>
          <a:stretch>
            <a:fillRect/>
          </a:stretch>
        </p:blipFill>
        <p:spPr bwMode="auto">
          <a:xfrm>
            <a:off x="5867400" y="533400"/>
            <a:ext cx="1752600" cy="3505200"/>
          </a:xfrm>
          <a:prstGeom prst="ellipse">
            <a:avLst/>
          </a:prstGeom>
          <a:ln>
            <a:noFill/>
          </a:ln>
          <a:effectLst>
            <a:softEdge rad="112500"/>
          </a:effectLst>
        </p:spPr>
      </p:pic>
      <p:sp>
        <p:nvSpPr>
          <p:cNvPr id="7" name="Title 6"/>
          <p:cNvSpPr>
            <a:spLocks noGrp="1"/>
          </p:cNvSpPr>
          <p:nvPr>
            <p:ph type="title"/>
          </p:nvPr>
        </p:nvSpPr>
        <p:spPr>
          <a:xfrm>
            <a:off x="1066800" y="4191000"/>
            <a:ext cx="6934200" cy="2667000"/>
          </a:xfrm>
        </p:spPr>
        <p:txBody>
          <a:bodyPr>
            <a:normAutofit/>
          </a:bodyPr>
          <a:lstStyle/>
          <a:p>
            <a:r>
              <a:rPr lang="en-US" sz="4000" i="1" dirty="0" smtClean="0"/>
              <a:t>“These…have washed their robes, and made them white in the blood of the Lamb.”</a:t>
            </a:r>
            <a:endParaRPr lang="en-US" sz="4000" i="1" dirty="0"/>
          </a:p>
        </p:txBody>
      </p:sp>
    </p:spTree>
    <p:extLst>
      <p:ext uri="{BB962C8B-B14F-4D97-AF65-F5344CB8AC3E}">
        <p14:creationId xmlns:p14="http://schemas.microsoft.com/office/powerpoint/2010/main" val="456257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tr. Daniel White\Desktop\Bible pictures\Jesus\12 Crucifixion\Christ1A2.JPG"/>
          <p:cNvPicPr>
            <a:picLocks noChangeAspect="1" noChangeArrowheads="1"/>
          </p:cNvPicPr>
          <p:nvPr/>
        </p:nvPicPr>
        <p:blipFill>
          <a:blip r:embed="rId3" cstate="print"/>
          <a:srcRect/>
          <a:stretch>
            <a:fillRect/>
          </a:stretch>
        </p:blipFill>
        <p:spPr bwMode="auto">
          <a:xfrm>
            <a:off x="228600" y="228600"/>
            <a:ext cx="2971800" cy="5229672"/>
          </a:xfrm>
          <a:prstGeom prst="rect">
            <a:avLst/>
          </a:prstGeom>
          <a:noFill/>
          <a:effectLst>
            <a:reflection blurRad="6350" stA="50000" endA="295" endPos="92000" dist="101600" dir="5400000" sy="-100000" algn="bl" rotWithShape="0"/>
          </a:effectLst>
        </p:spPr>
      </p:pic>
      <p:sp>
        <p:nvSpPr>
          <p:cNvPr id="4" name="Content Placeholder 3"/>
          <p:cNvSpPr>
            <a:spLocks noGrp="1"/>
          </p:cNvSpPr>
          <p:nvPr>
            <p:ph idx="1"/>
          </p:nvPr>
        </p:nvSpPr>
        <p:spPr>
          <a:xfrm>
            <a:off x="3429000" y="304800"/>
            <a:ext cx="5562600" cy="6553200"/>
          </a:xfrm>
        </p:spPr>
        <p:txBody>
          <a:bodyPr>
            <a:normAutofit lnSpcReduction="10000"/>
          </a:bodyPr>
          <a:lstStyle/>
          <a:p>
            <a:r>
              <a:rPr lang="en-US" i="1" dirty="0" smtClean="0"/>
              <a:t>“Much more then, being now justified by his</a:t>
            </a:r>
            <a:r>
              <a:rPr lang="en-US" i="1" dirty="0" smtClean="0">
                <a:solidFill>
                  <a:srgbClr val="FF0000"/>
                </a:solidFill>
              </a:rPr>
              <a:t> blood</a:t>
            </a:r>
            <a:r>
              <a:rPr lang="en-US" i="1" dirty="0" smtClean="0"/>
              <a:t>, we shall be saved from wrath through him.”</a:t>
            </a:r>
          </a:p>
          <a:p>
            <a:r>
              <a:rPr lang="en-US" i="1" dirty="0" smtClean="0"/>
              <a:t>“In whom we have redemption through his </a:t>
            </a:r>
            <a:r>
              <a:rPr lang="en-US" i="1" dirty="0" smtClean="0">
                <a:solidFill>
                  <a:srgbClr val="FF0000"/>
                </a:solidFill>
              </a:rPr>
              <a:t>blood</a:t>
            </a:r>
            <a:r>
              <a:rPr lang="en-US" i="1" dirty="0" smtClean="0"/>
              <a:t>, the forgiveness of sins, according to the riches of his grace.”</a:t>
            </a:r>
          </a:p>
          <a:p>
            <a:r>
              <a:rPr lang="en-US" i="1" dirty="0" smtClean="0"/>
              <a:t>“Without shedding of </a:t>
            </a:r>
            <a:r>
              <a:rPr lang="en-US" i="1" dirty="0" smtClean="0">
                <a:solidFill>
                  <a:srgbClr val="FF0000"/>
                </a:solidFill>
              </a:rPr>
              <a:t>blood</a:t>
            </a:r>
            <a:r>
              <a:rPr lang="en-US" i="1" dirty="0" smtClean="0"/>
              <a:t> is no remission.”</a:t>
            </a:r>
          </a:p>
          <a:p>
            <a:r>
              <a:rPr lang="en-US" i="1" dirty="0" smtClean="0"/>
              <a:t> “The </a:t>
            </a:r>
            <a:r>
              <a:rPr lang="en-US" i="1" dirty="0" smtClean="0">
                <a:solidFill>
                  <a:srgbClr val="FF0000"/>
                </a:solidFill>
              </a:rPr>
              <a:t>blood</a:t>
            </a:r>
            <a:r>
              <a:rPr lang="en-US" i="1" dirty="0" smtClean="0"/>
              <a:t> of Jesus Christ his Son cleanseth us from all sin.”</a:t>
            </a:r>
            <a:endParaRPr lang="en-US" i="1" dirty="0"/>
          </a:p>
        </p:txBody>
      </p:sp>
      <p:pic>
        <p:nvPicPr>
          <p:cNvPr id="2050" name="Picture 2" descr="C:\Users\Ptr. Daniel White\Desktop\Bible pictures\Praying\man praying on one knee.jpg"/>
          <p:cNvPicPr>
            <a:picLocks noChangeAspect="1" noChangeArrowheads="1"/>
          </p:cNvPicPr>
          <p:nvPr/>
        </p:nvPicPr>
        <p:blipFill>
          <a:blip r:embed="rId4" cstate="print"/>
          <a:srcRect/>
          <a:stretch>
            <a:fillRect/>
          </a:stretch>
        </p:blipFill>
        <p:spPr bwMode="auto">
          <a:xfrm>
            <a:off x="3352801" y="2971800"/>
            <a:ext cx="5791200" cy="3886200"/>
          </a:xfrm>
          <a:prstGeom prst="rect">
            <a:avLst/>
          </a:prstGeom>
          <a:ln>
            <a:noFill/>
          </a:ln>
          <a:effectLst>
            <a:softEdge rad="112500"/>
          </a:effectLst>
        </p:spPr>
      </p:pic>
    </p:spTree>
    <p:extLst>
      <p:ext uri="{BB962C8B-B14F-4D97-AF65-F5344CB8AC3E}">
        <p14:creationId xmlns:p14="http://schemas.microsoft.com/office/powerpoint/2010/main" val="84814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1000" fill="hold"/>
                                        <p:tgtEl>
                                          <p:spTgt spid="2050"/>
                                        </p:tgtEl>
                                        <p:attrNameLst>
                                          <p:attrName>ppt_w</p:attrName>
                                        </p:attrNameLst>
                                      </p:cBhvr>
                                      <p:tavLst>
                                        <p:tav tm="0">
                                          <p:val>
                                            <p:strVal val="#ppt_w*0.70"/>
                                          </p:val>
                                        </p:tav>
                                        <p:tav tm="100000">
                                          <p:val>
                                            <p:strVal val="#ppt_w"/>
                                          </p:val>
                                        </p:tav>
                                      </p:tavLst>
                                    </p:anim>
                                    <p:anim calcmode="lin" valueType="num">
                                      <p:cBhvr>
                                        <p:cTn id="28" dur="1000" fill="hold"/>
                                        <p:tgtEl>
                                          <p:spTgt spid="2050"/>
                                        </p:tgtEl>
                                        <p:attrNameLst>
                                          <p:attrName>ppt_h</p:attrName>
                                        </p:attrNameLst>
                                      </p:cBhvr>
                                      <p:tavLst>
                                        <p:tav tm="0">
                                          <p:val>
                                            <p:strVal val="#ppt_h"/>
                                          </p:val>
                                        </p:tav>
                                        <p:tav tm="100000">
                                          <p:val>
                                            <p:strVal val="#ppt_h"/>
                                          </p:val>
                                        </p:tav>
                                      </p:tavLst>
                                    </p:anim>
                                    <p:animEffect transition="in" filter="fade">
                                      <p:cBhvr>
                                        <p:cTn id="2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0" y="914400"/>
            <a:ext cx="4114800" cy="5715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accent5">
                    <a:lumMod val="60000"/>
                    <a:lumOff val="40000"/>
                  </a:schemeClr>
                </a:solidFill>
                <a:effectLst/>
                <a:uLnTx/>
                <a:uFillTx/>
                <a:latin typeface="+mj-lt"/>
                <a:ea typeface="+mj-ea"/>
                <a:cs typeface="+mj-cs"/>
              </a:rPr>
              <a:t>The command is given to delay the judgments of the Great Tribulation until the 144,000 can be sealed.</a:t>
            </a:r>
            <a:endParaRPr kumimoji="0" lang="en-US" sz="4400" b="1" i="1" u="none" strike="noStrike" kern="1200" cap="none" spc="0" normalizeH="0" baseline="0" noProof="0" dirty="0">
              <a:ln>
                <a:noFill/>
              </a:ln>
              <a:solidFill>
                <a:schemeClr val="accent5">
                  <a:lumMod val="60000"/>
                  <a:lumOff val="40000"/>
                </a:schemeClr>
              </a:solidFill>
              <a:effectLst/>
              <a:uLnTx/>
              <a:uFillTx/>
              <a:latin typeface="+mj-lt"/>
              <a:ea typeface="+mj-ea"/>
              <a:cs typeface="+mj-cs"/>
            </a:endParaRPr>
          </a:p>
        </p:txBody>
      </p:sp>
      <p:pic>
        <p:nvPicPr>
          <p:cNvPr id="179202" name="Picture 2" descr="http://www.nccg.org/144000.gif"/>
          <p:cNvPicPr>
            <a:picLocks noChangeAspect="1" noChangeArrowheads="1"/>
          </p:cNvPicPr>
          <p:nvPr/>
        </p:nvPicPr>
        <p:blipFill>
          <a:blip r:embed="rId2" cstate="print"/>
          <a:srcRect/>
          <a:stretch>
            <a:fillRect/>
          </a:stretch>
        </p:blipFill>
        <p:spPr bwMode="auto">
          <a:xfrm>
            <a:off x="4191000" y="685800"/>
            <a:ext cx="4775199"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3487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tr. Daniel White\Desktop\Bible pictures\heaven\Gate of Pearle.jpg"/>
          <p:cNvPicPr>
            <a:picLocks noChangeAspect="1" noChangeArrowheads="1"/>
          </p:cNvPicPr>
          <p:nvPr/>
        </p:nvPicPr>
        <p:blipFill>
          <a:blip r:embed="rId3" cstate="print"/>
          <a:srcRect/>
          <a:stretch>
            <a:fillRect/>
          </a:stretch>
        </p:blipFill>
        <p:spPr bwMode="auto">
          <a:xfrm>
            <a:off x="0" y="0"/>
            <a:ext cx="9144000" cy="7086600"/>
          </a:xfrm>
          <a:prstGeom prst="rect">
            <a:avLst/>
          </a:prstGeom>
          <a:noFill/>
        </p:spPr>
      </p:pic>
      <p:pic>
        <p:nvPicPr>
          <p:cNvPr id="5" name="Picture 2" descr="C:\Users\Ptr. Daniel White\Desktop\Bible pictures\heaven\Gate of Pearle.jpg"/>
          <p:cNvPicPr>
            <a:picLocks noChangeAspect="1" noChangeArrowheads="1"/>
          </p:cNvPicPr>
          <p:nvPr/>
        </p:nvPicPr>
        <p:blipFill>
          <a:blip r:embed="rId3" cstate="print"/>
          <a:srcRect t="-4901" r="53630" b="81376"/>
          <a:stretch>
            <a:fillRect/>
          </a:stretch>
        </p:blipFill>
        <p:spPr bwMode="auto">
          <a:xfrm>
            <a:off x="0" y="228600"/>
            <a:ext cx="4648200" cy="1828800"/>
          </a:xfrm>
          <a:prstGeom prst="rect">
            <a:avLst/>
          </a:prstGeom>
          <a:ln>
            <a:noFill/>
          </a:ln>
          <a:effectLst>
            <a:softEdge rad="112500"/>
          </a:effectLst>
        </p:spPr>
      </p:pic>
      <p:sp>
        <p:nvSpPr>
          <p:cNvPr id="2" name="Title 1"/>
          <p:cNvSpPr>
            <a:spLocks noGrp="1"/>
          </p:cNvSpPr>
          <p:nvPr>
            <p:ph type="title"/>
          </p:nvPr>
        </p:nvSpPr>
        <p:spPr>
          <a:xfrm flipH="1">
            <a:off x="0" y="0"/>
            <a:ext cx="6781800" cy="1371600"/>
          </a:xfrm>
        </p:spPr>
        <p:txBody>
          <a:bodyPr>
            <a:normAutofit/>
          </a:bodyPr>
          <a:lstStyle/>
          <a:p>
            <a:r>
              <a:rPr lang="en-US" b="1" i="1" dirty="0" smtClean="0">
                <a:solidFill>
                  <a:srgbClr val="FFFF00"/>
                </a:solidFill>
                <a:effectLst>
                  <a:glow rad="101600">
                    <a:schemeClr val="bg1">
                      <a:alpha val="60000"/>
                    </a:schemeClr>
                  </a:glow>
                </a:effectLst>
              </a:rPr>
              <a:t>The Blessings of Heaven</a:t>
            </a:r>
            <a:endParaRPr lang="en-US" b="1"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228600" y="1371600"/>
            <a:ext cx="8915400" cy="4953000"/>
          </a:xfrm>
        </p:spPr>
        <p:txBody>
          <a:bodyPr>
            <a:noAutofit/>
          </a:bodyPr>
          <a:lstStyle/>
          <a:p>
            <a:r>
              <a:rPr lang="en-US" sz="3600" b="1" i="1" dirty="0" smtClean="0">
                <a:solidFill>
                  <a:schemeClr val="bg1"/>
                </a:solidFill>
                <a:effectLst>
                  <a:glow rad="139700">
                    <a:schemeClr val="accent3">
                      <a:satMod val="175000"/>
                      <a:alpha val="40000"/>
                    </a:schemeClr>
                  </a:glow>
                </a:effectLst>
              </a:rPr>
              <a:t>“Therefore are they </a:t>
            </a:r>
            <a:r>
              <a:rPr lang="en-US" b="1" i="1" dirty="0" smtClean="0">
                <a:solidFill>
                  <a:schemeClr val="bg1"/>
                </a:solidFill>
                <a:effectLst>
                  <a:glow rad="139700">
                    <a:schemeClr val="accent3">
                      <a:satMod val="175000"/>
                      <a:alpha val="40000"/>
                    </a:schemeClr>
                  </a:glow>
                </a:effectLst>
              </a:rPr>
              <a:t>before the</a:t>
            </a:r>
            <a:br>
              <a:rPr lang="en-US" b="1" i="1" dirty="0" smtClean="0">
                <a:solidFill>
                  <a:schemeClr val="bg1"/>
                </a:solidFill>
                <a:effectLst>
                  <a:glow rad="139700">
                    <a:schemeClr val="accent3">
                      <a:satMod val="175000"/>
                      <a:alpha val="40000"/>
                    </a:schemeClr>
                  </a:glow>
                </a:effectLst>
              </a:rPr>
            </a:br>
            <a:r>
              <a:rPr lang="en-US" b="1" i="1" dirty="0" smtClean="0">
                <a:solidFill>
                  <a:schemeClr val="bg1"/>
                </a:solidFill>
                <a:effectLst>
                  <a:glow rad="139700">
                    <a:schemeClr val="accent3">
                      <a:satMod val="175000"/>
                      <a:alpha val="40000"/>
                    </a:schemeClr>
                  </a:glow>
                </a:effectLst>
              </a:rPr>
              <a:t> throne of God…”</a:t>
            </a:r>
            <a:endParaRPr lang="en-US" sz="3600" b="1" i="1" dirty="0" smtClean="0">
              <a:solidFill>
                <a:schemeClr val="bg1"/>
              </a:solidFill>
              <a:effectLst>
                <a:glow rad="139700">
                  <a:schemeClr val="accent3">
                    <a:satMod val="175000"/>
                    <a:alpha val="40000"/>
                  </a:schemeClr>
                </a:glow>
              </a:effectLst>
            </a:endParaRPr>
          </a:p>
          <a:p>
            <a:r>
              <a:rPr lang="en-US" sz="3600" b="1" i="1" dirty="0" smtClean="0">
                <a:solidFill>
                  <a:schemeClr val="bg1"/>
                </a:solidFill>
                <a:effectLst>
                  <a:glow rad="139700">
                    <a:schemeClr val="accent3">
                      <a:satMod val="175000"/>
                      <a:alpha val="40000"/>
                    </a:schemeClr>
                  </a:glow>
                </a:effectLst>
              </a:rPr>
              <a:t>“Serve Him day and night in His temple…”</a:t>
            </a:r>
          </a:p>
          <a:p>
            <a:r>
              <a:rPr lang="en-US" sz="3600" b="1" i="1" dirty="0" smtClean="0">
                <a:solidFill>
                  <a:schemeClr val="bg1"/>
                </a:solidFill>
                <a:effectLst>
                  <a:glow rad="139700">
                    <a:schemeClr val="accent3">
                      <a:satMod val="175000"/>
                      <a:alpha val="40000"/>
                    </a:schemeClr>
                  </a:glow>
                </a:effectLst>
              </a:rPr>
              <a:t>“He the sitteth on the throne shall dwell among them…”</a:t>
            </a:r>
          </a:p>
          <a:p>
            <a:r>
              <a:rPr lang="en-US" sz="3600" b="1" i="1" dirty="0" smtClean="0">
                <a:solidFill>
                  <a:schemeClr val="bg1"/>
                </a:solidFill>
                <a:effectLst>
                  <a:glow rad="139700">
                    <a:schemeClr val="accent3">
                      <a:satMod val="175000"/>
                      <a:alpha val="40000"/>
                    </a:schemeClr>
                  </a:glow>
                </a:effectLst>
              </a:rPr>
              <a:t>“They shall hunger no more…”</a:t>
            </a:r>
          </a:p>
          <a:p>
            <a:r>
              <a:rPr lang="en-US" sz="3600" b="1" i="1" dirty="0" smtClean="0">
                <a:solidFill>
                  <a:schemeClr val="bg1"/>
                </a:solidFill>
                <a:effectLst>
                  <a:glow rad="139700">
                    <a:schemeClr val="accent3">
                      <a:satMod val="175000"/>
                      <a:alpha val="40000"/>
                    </a:schemeClr>
                  </a:glow>
                </a:effectLst>
              </a:rPr>
              <a:t>“They shall thirst no more…”</a:t>
            </a:r>
          </a:p>
          <a:p>
            <a:r>
              <a:rPr lang="en-US" sz="3600" b="1" i="1" dirty="0" smtClean="0">
                <a:solidFill>
                  <a:schemeClr val="bg1"/>
                </a:solidFill>
                <a:effectLst>
                  <a:glow rad="139700">
                    <a:schemeClr val="accent3">
                      <a:satMod val="175000"/>
                      <a:alpha val="40000"/>
                    </a:schemeClr>
                  </a:glow>
                </a:effectLst>
              </a:rPr>
              <a:t>“The sun shall not light upon them or any heat…”</a:t>
            </a:r>
          </a:p>
          <a:p>
            <a:pPr>
              <a:buNone/>
            </a:pPr>
            <a:endParaRPr lang="en-US" sz="3600" b="1" i="1" dirty="0" smtClean="0">
              <a:solidFill>
                <a:schemeClr val="bg1"/>
              </a:solidFill>
              <a:effectLst>
                <a:glow rad="139700">
                  <a:schemeClr val="accent3">
                    <a:satMod val="175000"/>
                    <a:alpha val="40000"/>
                  </a:schemeClr>
                </a:glow>
              </a:effectLst>
            </a:endParaRPr>
          </a:p>
          <a:p>
            <a:endParaRPr lang="en-US" sz="3600" b="1" i="1" dirty="0" smtClean="0">
              <a:solidFill>
                <a:schemeClr val="bg1"/>
              </a:solidFill>
              <a:effectLst>
                <a:glow rad="139700">
                  <a:schemeClr val="accent3">
                    <a:satMod val="175000"/>
                    <a:alpha val="40000"/>
                  </a:schemeClr>
                </a:glow>
              </a:effectLst>
            </a:endParaRPr>
          </a:p>
          <a:p>
            <a:endParaRPr lang="en-US" sz="3600" b="1" dirty="0">
              <a:solidFill>
                <a:schemeClr val="bg1"/>
              </a:solidFill>
              <a:effectLst>
                <a:glow rad="139700">
                  <a:schemeClr val="accent3">
                    <a:satMod val="175000"/>
                    <a:alpha val="40000"/>
                  </a:schemeClr>
                </a:glow>
              </a:effectLst>
            </a:endParaRPr>
          </a:p>
        </p:txBody>
      </p:sp>
    </p:spTree>
    <p:extLst>
      <p:ext uri="{BB962C8B-B14F-4D97-AF65-F5344CB8AC3E}">
        <p14:creationId xmlns:p14="http://schemas.microsoft.com/office/powerpoint/2010/main" val="2451682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72000"/>
          </a:xfrm>
        </p:spPr>
        <p:txBody>
          <a:bodyPr>
            <a:normAutofit/>
          </a:bodyPr>
          <a:lstStyle/>
          <a:p>
            <a:pPr>
              <a:buFont typeface="Arial" charset="0"/>
              <a:buChar char="•"/>
            </a:pPr>
            <a:r>
              <a:rPr lang="en-US" sz="3600" i="1" dirty="0" smtClean="0"/>
              <a:t>“The Lamb shall feed them…”</a:t>
            </a:r>
          </a:p>
          <a:p>
            <a:pPr>
              <a:buFont typeface="Arial" charset="0"/>
              <a:buChar char="•"/>
            </a:pPr>
            <a:r>
              <a:rPr lang="en-US" sz="3600" i="1" dirty="0" smtClean="0"/>
              <a:t>“The Lamb shall lead them unto living fountains of waters…”</a:t>
            </a:r>
          </a:p>
          <a:p>
            <a:pPr>
              <a:buFont typeface="Arial" charset="0"/>
              <a:buChar char="•"/>
            </a:pPr>
            <a:r>
              <a:rPr lang="en-US" sz="3600" i="1" dirty="0" smtClean="0"/>
              <a:t>“God shall wipe away all tears from their eyes…”</a:t>
            </a:r>
          </a:p>
          <a:p>
            <a:pPr>
              <a:buFont typeface="Arial" charset="0"/>
              <a:buChar char="•"/>
            </a:pPr>
            <a:endParaRPr lang="en-US" sz="3600" i="1" dirty="0" smtClean="0"/>
          </a:p>
        </p:txBody>
      </p:sp>
      <p:pic>
        <p:nvPicPr>
          <p:cNvPr id="16387" name="Picture 3" descr="c:\Users\Ptr. Daniel White\Desktop\Bible pictures\Jesus\waters.jpg"/>
          <p:cNvPicPr>
            <a:picLocks noChangeAspect="1" noChangeArrowheads="1"/>
          </p:cNvPicPr>
          <p:nvPr/>
        </p:nvPicPr>
        <p:blipFill>
          <a:blip r:embed="rId3" cstate="print">
            <a:lum bright="-10000" contrast="10000"/>
          </a:blip>
          <a:srcRect l="4496" t="3375" r="7822" b="12251"/>
          <a:stretch>
            <a:fillRect/>
          </a:stretch>
        </p:blipFill>
        <p:spPr bwMode="auto">
          <a:xfrm>
            <a:off x="5334000" y="2657231"/>
            <a:ext cx="3276600" cy="4200769"/>
          </a:xfrm>
          <a:prstGeom prst="rect">
            <a:avLst/>
          </a:prstGeom>
          <a:noFill/>
          <a:scene3d>
            <a:camera prst="isometricOffAxis2Left"/>
            <a:lightRig rig="threePt" dir="t"/>
          </a:scene3d>
          <a:sp3d>
            <a:bevelT w="152400" h="50800" prst="softRound"/>
          </a:sp3d>
        </p:spPr>
      </p:pic>
      <p:pic>
        <p:nvPicPr>
          <p:cNvPr id="3074" name="Picture 2" descr="C:\Users\Ptr. Daniel White\Desktop\Bible pictures\Prophecy pictures\prophecy pictures\revelation\New Rev. Pix\LET JE1.jpg"/>
          <p:cNvPicPr>
            <a:picLocks noChangeAspect="1" noChangeArrowheads="1"/>
          </p:cNvPicPr>
          <p:nvPr/>
        </p:nvPicPr>
        <p:blipFill>
          <a:blip r:embed="rId4" cstate="print">
            <a:lum bright="-10000" contrast="10000"/>
          </a:blip>
          <a:srcRect/>
          <a:stretch>
            <a:fillRect/>
          </a:stretch>
        </p:blipFill>
        <p:spPr bwMode="auto">
          <a:xfrm>
            <a:off x="456832" y="3048000"/>
            <a:ext cx="4775612" cy="3581400"/>
          </a:xfrm>
          <a:prstGeom prst="rect">
            <a:avLst/>
          </a:prstGeom>
          <a:noFill/>
          <a:scene3d>
            <a:camera prst="isometricOffAxis1Right"/>
            <a:lightRig rig="threePt" dir="t"/>
          </a:scene3d>
          <a:sp3d>
            <a:bevelT prst="convex"/>
          </a:sp3d>
        </p:spPr>
      </p:pic>
    </p:spTree>
    <p:extLst>
      <p:ext uri="{BB962C8B-B14F-4D97-AF65-F5344CB8AC3E}">
        <p14:creationId xmlns:p14="http://schemas.microsoft.com/office/powerpoint/2010/main" val="3943202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1000" fill="hold"/>
                                        <p:tgtEl>
                                          <p:spTgt spid="16387"/>
                                        </p:tgtEl>
                                        <p:attrNameLst>
                                          <p:attrName>ppt_w</p:attrName>
                                        </p:attrNameLst>
                                      </p:cBhvr>
                                      <p:tavLst>
                                        <p:tav tm="0">
                                          <p:val>
                                            <p:fltVal val="0"/>
                                          </p:val>
                                        </p:tav>
                                        <p:tav tm="100000">
                                          <p:val>
                                            <p:strVal val="#ppt_w"/>
                                          </p:val>
                                        </p:tav>
                                      </p:tavLst>
                                    </p:anim>
                                    <p:anim calcmode="lin" valueType="num">
                                      <p:cBhvr>
                                        <p:cTn id="18" dur="1000" fill="hold"/>
                                        <p:tgtEl>
                                          <p:spTgt spid="16387"/>
                                        </p:tgtEl>
                                        <p:attrNameLst>
                                          <p:attrName>ppt_h</p:attrName>
                                        </p:attrNameLst>
                                      </p:cBhvr>
                                      <p:tavLst>
                                        <p:tav tm="0">
                                          <p:val>
                                            <p:fltVal val="0"/>
                                          </p:val>
                                        </p:tav>
                                        <p:tav tm="100000">
                                          <p:val>
                                            <p:strVal val="#ppt_h"/>
                                          </p:val>
                                        </p:tav>
                                      </p:tavLst>
                                    </p:anim>
                                    <p:animEffect transition="in" filter="fade">
                                      <p:cBhvr>
                                        <p:cTn id="19" dur="1000"/>
                                        <p:tgtEl>
                                          <p:spTgt spid="16387"/>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p:cTn id="29" dur="1000" fill="hold"/>
                                        <p:tgtEl>
                                          <p:spTgt spid="3074"/>
                                        </p:tgtEl>
                                        <p:attrNameLst>
                                          <p:attrName>ppt_w</p:attrName>
                                        </p:attrNameLst>
                                      </p:cBhvr>
                                      <p:tavLst>
                                        <p:tav tm="0">
                                          <p:val>
                                            <p:fltVal val="0"/>
                                          </p:val>
                                        </p:tav>
                                        <p:tav tm="100000">
                                          <p:val>
                                            <p:strVal val="#ppt_w"/>
                                          </p:val>
                                        </p:tav>
                                      </p:tavLst>
                                    </p:anim>
                                    <p:anim calcmode="lin" valueType="num">
                                      <p:cBhvr>
                                        <p:cTn id="30" dur="1000" fill="hold"/>
                                        <p:tgtEl>
                                          <p:spTgt spid="3074"/>
                                        </p:tgtEl>
                                        <p:attrNameLst>
                                          <p:attrName>ppt_h</p:attrName>
                                        </p:attrNameLst>
                                      </p:cBhvr>
                                      <p:tavLst>
                                        <p:tav tm="0">
                                          <p:val>
                                            <p:fltVal val="0"/>
                                          </p:val>
                                        </p:tav>
                                        <p:tav tm="100000">
                                          <p:val>
                                            <p:strVal val="#ppt_h"/>
                                          </p:val>
                                        </p:tav>
                                      </p:tavLst>
                                    </p:anim>
                                    <p:animEffect transition="in" filter="fade">
                                      <p:cBhvr>
                                        <p:cTn id="3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648200" cy="6583362"/>
          </a:xfrm>
        </p:spPr>
        <p:txBody>
          <a:bodyPr>
            <a:normAutofit fontScale="90000"/>
          </a:bodyPr>
          <a:lstStyle/>
          <a:p>
            <a:r>
              <a:rPr lang="en-US" i="1" dirty="0" smtClean="0"/>
              <a:t>“They shall not hunger nor thirst; neither shall the heat nor sun smite them: for He that hath mercy on them shall lead them, even by springs of water shall He guide them.” </a:t>
            </a:r>
            <a:br>
              <a:rPr lang="en-US" i="1" dirty="0" smtClean="0"/>
            </a:br>
            <a:r>
              <a:rPr lang="en-US" i="1" dirty="0" smtClean="0"/>
              <a:t>(Isaiah 49:10)</a:t>
            </a:r>
            <a:endParaRPr lang="en-US" i="1" dirty="0"/>
          </a:p>
        </p:txBody>
      </p:sp>
      <p:pic>
        <p:nvPicPr>
          <p:cNvPr id="4098" name="Picture 2" descr="C:\Users\Ptr. Daniel White\Desktop\Bible pictures\Bible pictures Old Testament\Isaiah\Isaiah who was ready C-580.jpg"/>
          <p:cNvPicPr>
            <a:picLocks noChangeAspect="1" noChangeArrowheads="1"/>
          </p:cNvPicPr>
          <p:nvPr/>
        </p:nvPicPr>
        <p:blipFill>
          <a:blip r:embed="rId3" cstate="print">
            <a:lum bright="-10000"/>
          </a:blip>
          <a:srcRect/>
          <a:stretch>
            <a:fillRect/>
          </a:stretch>
        </p:blipFill>
        <p:spPr bwMode="auto">
          <a:xfrm>
            <a:off x="228600" y="533400"/>
            <a:ext cx="4329166" cy="5257800"/>
          </a:xfrm>
          <a:prstGeom prst="rect">
            <a:avLst/>
          </a:prstGeom>
          <a:noFill/>
          <a:scene3d>
            <a:camera prst="orthographicFront"/>
            <a:lightRig rig="threePt" dir="t"/>
          </a:scene3d>
          <a:sp3d>
            <a:bevelT prst="convex"/>
          </a:sp3d>
        </p:spPr>
      </p:pic>
    </p:spTree>
    <p:extLst>
      <p:ext uri="{BB962C8B-B14F-4D97-AF65-F5344CB8AC3E}">
        <p14:creationId xmlns:p14="http://schemas.microsoft.com/office/powerpoint/2010/main" val="1871609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rapturewatcher.files.wordpress.com/2013/04/glorious-rapture-day2.jpg?w=610&amp;h=433"/>
          <p:cNvPicPr>
            <a:picLocks noChangeAspect="1" noChangeArrowheads="1"/>
          </p:cNvPicPr>
          <p:nvPr/>
        </p:nvPicPr>
        <p:blipFill>
          <a:blip r:embed="rId3" cstate="print">
            <a:lum bright="-20000" contrast="30000"/>
          </a:blip>
          <a:srcRect/>
          <a:stretch>
            <a:fillRect/>
          </a:stretch>
        </p:blipFill>
        <p:spPr bwMode="auto">
          <a:xfrm>
            <a:off x="-381000" y="0"/>
            <a:ext cx="9639124" cy="68580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pPr algn="ctr">
              <a:buNone/>
            </a:pPr>
            <a:r>
              <a:rPr lang="en-US" sz="3600" b="1" i="1" dirty="0" smtClean="0">
                <a:solidFill>
                  <a:schemeClr val="bg1"/>
                </a:solidFill>
                <a:effectLst>
                  <a:glow rad="101600">
                    <a:schemeClr val="tx1">
                      <a:alpha val="60000"/>
                    </a:schemeClr>
                  </a:glow>
                </a:effectLst>
              </a:rPr>
              <a:t>   “And God shall wipe away all tears from their eyes; and there shall be no more death, neither sorrow, nor crying, neither shall there be any more pain: for the former things are passed away.” (Revelation 21:4) </a:t>
            </a:r>
            <a:endParaRPr lang="en-US" sz="3600" b="1" i="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283125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angels\Heavens view of earth.jpg"/>
          <p:cNvPicPr>
            <a:picLocks noChangeAspect="1" noChangeArrowheads="1"/>
          </p:cNvPicPr>
          <p:nvPr/>
        </p:nvPicPr>
        <p:blipFill>
          <a:blip r:embed="rId3" cstate="print"/>
          <a:srcRect/>
          <a:stretch>
            <a:fillRect/>
          </a:stretch>
        </p:blipFill>
        <p:spPr bwMode="auto">
          <a:xfrm>
            <a:off x="4156086" y="0"/>
            <a:ext cx="4987914" cy="6858000"/>
          </a:xfrm>
          <a:prstGeom prst="rect">
            <a:avLst/>
          </a:prstGeom>
          <a:noFill/>
        </p:spPr>
      </p:pic>
      <p:pic>
        <p:nvPicPr>
          <p:cNvPr id="4" name="Picture 2" descr="C:\Users\Ptr. Daniel White\Desktop\Bible pictures\angels\Heavens view of earth.jpg"/>
          <p:cNvPicPr>
            <a:picLocks noChangeAspect="1" noChangeArrowheads="1"/>
          </p:cNvPicPr>
          <p:nvPr/>
        </p:nvPicPr>
        <p:blipFill>
          <a:blip r:embed="rId3" cstate="print"/>
          <a:srcRect l="-4583" t="26667" r="64863" b="44444"/>
          <a:stretch>
            <a:fillRect/>
          </a:stretch>
        </p:blipFill>
        <p:spPr bwMode="auto">
          <a:xfrm>
            <a:off x="6857998" y="1676400"/>
            <a:ext cx="1406769" cy="1295400"/>
          </a:xfrm>
          <a:prstGeom prst="ellipse">
            <a:avLst/>
          </a:prstGeom>
          <a:ln>
            <a:noFill/>
          </a:ln>
          <a:effectLst>
            <a:softEdge rad="112500"/>
          </a:effectLst>
        </p:spPr>
      </p:pic>
      <p:pic>
        <p:nvPicPr>
          <p:cNvPr id="7"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8153400" y="6096000"/>
            <a:ext cx="1219200" cy="762000"/>
          </a:xfrm>
          <a:prstGeom prst="rect">
            <a:avLst/>
          </a:prstGeom>
          <a:ln>
            <a:noFill/>
          </a:ln>
          <a:effectLst>
            <a:softEdge rad="112500"/>
          </a:effectLst>
        </p:spPr>
      </p:pic>
      <p:pic>
        <p:nvPicPr>
          <p:cNvPr id="8"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8382000" y="4648200"/>
            <a:ext cx="762000" cy="762000"/>
          </a:xfrm>
          <a:prstGeom prst="rect">
            <a:avLst/>
          </a:prstGeom>
          <a:ln>
            <a:noFill/>
          </a:ln>
          <a:effectLst>
            <a:softEdge rad="112500"/>
          </a:effectLst>
        </p:spPr>
      </p:pic>
      <p:pic>
        <p:nvPicPr>
          <p:cNvPr id="9"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8534400" y="5486400"/>
            <a:ext cx="762000" cy="762000"/>
          </a:xfrm>
          <a:prstGeom prst="rect">
            <a:avLst/>
          </a:prstGeom>
          <a:ln>
            <a:noFill/>
          </a:ln>
          <a:effectLst>
            <a:softEdge rad="112500"/>
          </a:effectLst>
        </p:spPr>
      </p:pic>
      <p:pic>
        <p:nvPicPr>
          <p:cNvPr id="10"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8610600" y="4648200"/>
            <a:ext cx="693420" cy="990600"/>
          </a:xfrm>
          <a:prstGeom prst="rect">
            <a:avLst/>
          </a:prstGeom>
          <a:ln>
            <a:noFill/>
          </a:ln>
          <a:effectLst>
            <a:softEdge rad="112500"/>
          </a:effectLst>
        </p:spPr>
      </p:pic>
      <p:pic>
        <p:nvPicPr>
          <p:cNvPr id="11"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7894320" y="5715000"/>
            <a:ext cx="487680" cy="696686"/>
          </a:xfrm>
          <a:prstGeom prst="rect">
            <a:avLst/>
          </a:prstGeom>
          <a:ln>
            <a:noFill/>
          </a:ln>
          <a:effectLst>
            <a:softEdge rad="112500"/>
          </a:effectLst>
        </p:spPr>
      </p:pic>
      <p:pic>
        <p:nvPicPr>
          <p:cNvPr id="12" name="Picture 2" descr="C:\Users\Ptr. Daniel White\Desktop\Bible pictures\angels\Heavens view of earth.jpg"/>
          <p:cNvPicPr>
            <a:picLocks noChangeAspect="1" noChangeArrowheads="1"/>
          </p:cNvPicPr>
          <p:nvPr/>
        </p:nvPicPr>
        <p:blipFill>
          <a:blip r:embed="rId3" cstate="print"/>
          <a:srcRect l="-4583" t="26667" r="64863" b="44444"/>
          <a:stretch>
            <a:fillRect/>
          </a:stretch>
        </p:blipFill>
        <p:spPr bwMode="auto">
          <a:xfrm>
            <a:off x="6934200" y="2057400"/>
            <a:ext cx="304800" cy="1066800"/>
          </a:xfrm>
          <a:prstGeom prst="ellipse">
            <a:avLst/>
          </a:prstGeom>
          <a:ln>
            <a:noFill/>
          </a:ln>
          <a:effectLst>
            <a:softEdge rad="112500"/>
          </a:effectLst>
        </p:spPr>
      </p:pic>
      <p:sp>
        <p:nvSpPr>
          <p:cNvPr id="15" name="Title 1"/>
          <p:cNvSpPr txBox="1">
            <a:spLocks/>
          </p:cNvSpPr>
          <p:nvPr/>
        </p:nvSpPr>
        <p:spPr>
          <a:xfrm>
            <a:off x="0" y="274638"/>
            <a:ext cx="4114800" cy="658336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smtClean="0">
                <a:ln>
                  <a:noFill/>
                </a:ln>
                <a:solidFill>
                  <a:schemeClr val="tx1"/>
                </a:solidFill>
                <a:effectLst/>
                <a:uLnTx/>
                <a:uFillTx/>
                <a:latin typeface="+mj-lt"/>
                <a:ea typeface="+mj-ea"/>
                <a:cs typeface="+mj-cs"/>
              </a:rPr>
              <a:t>“And after these things I saw four angels standing on the four corners of the earth, holding the four winds of the earth, that the wind should not blow on the earth, nor on the sea, nor on any tree.”</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39627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Ptr. Daniel White\Desktop\Bible pictures\angels\4a.jpg"/>
          <p:cNvPicPr>
            <a:picLocks noChangeAspect="1" noChangeArrowheads="1"/>
          </p:cNvPicPr>
          <p:nvPr/>
        </p:nvPicPr>
        <p:blipFill>
          <a:blip r:embed="rId3" cstate="print">
            <a:duotone>
              <a:prstClr val="black"/>
              <a:schemeClr val="accent1">
                <a:tint val="45000"/>
                <a:satMod val="400000"/>
              </a:schemeClr>
            </a:duotone>
          </a:blip>
          <a:srcRect l="6187" r="52207" b="18000"/>
          <a:stretch>
            <a:fillRect/>
          </a:stretch>
        </p:blipFill>
        <p:spPr bwMode="auto">
          <a:xfrm flipH="1">
            <a:off x="5791200" y="228600"/>
            <a:ext cx="2202366" cy="3113690"/>
          </a:xfrm>
          <a:prstGeom prst="ellipse">
            <a:avLst/>
          </a:prstGeom>
          <a:ln>
            <a:noFill/>
          </a:ln>
          <a:effectLst>
            <a:softEdge rad="112500"/>
          </a:effectLst>
        </p:spPr>
      </p:pic>
      <p:sp>
        <p:nvSpPr>
          <p:cNvPr id="5" name="Rectangle 4"/>
          <p:cNvSpPr/>
          <p:nvPr/>
        </p:nvSpPr>
        <p:spPr>
          <a:xfrm>
            <a:off x="381000" y="381000"/>
            <a:ext cx="4572000" cy="6247864"/>
          </a:xfrm>
          <a:prstGeom prst="rect">
            <a:avLst/>
          </a:prstGeom>
        </p:spPr>
        <p:txBody>
          <a:bodyPr wrap="square">
            <a:spAutoFit/>
          </a:bodyPr>
          <a:lstStyle/>
          <a:p>
            <a:pPr algn="ctr"/>
            <a:r>
              <a:rPr lang="en-US" sz="4000" i="1" dirty="0" smtClean="0"/>
              <a:t>“And I saw another angel ascending from the east, having the seal of the living God: and he cried with a loud voice to the four angels, to whom it was given to hurt the earth and the sea.”</a:t>
            </a:r>
            <a:endParaRPr lang="en-US" sz="4000" i="1" dirty="0"/>
          </a:p>
        </p:txBody>
      </p:sp>
    </p:spTree>
    <p:extLst>
      <p:ext uri="{BB962C8B-B14F-4D97-AF65-F5344CB8AC3E}">
        <p14:creationId xmlns:p14="http://schemas.microsoft.com/office/powerpoint/2010/main" val="3110167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Ptr. Daniel White\Desktop\Bible pictures\angels\4a.jpg"/>
          <p:cNvPicPr>
            <a:picLocks noChangeAspect="1" noChangeArrowheads="1"/>
          </p:cNvPicPr>
          <p:nvPr/>
        </p:nvPicPr>
        <p:blipFill>
          <a:blip r:embed="rId3" cstate="print">
            <a:duotone>
              <a:prstClr val="black"/>
              <a:schemeClr val="accent1">
                <a:tint val="45000"/>
                <a:satMod val="400000"/>
              </a:schemeClr>
            </a:duotone>
          </a:blip>
          <a:srcRect l="6187" r="52207" b="18000"/>
          <a:stretch>
            <a:fillRect/>
          </a:stretch>
        </p:blipFill>
        <p:spPr bwMode="auto">
          <a:xfrm flipH="1">
            <a:off x="5791200" y="228600"/>
            <a:ext cx="2202366" cy="3113690"/>
          </a:xfrm>
          <a:prstGeom prst="ellipse">
            <a:avLst/>
          </a:prstGeom>
          <a:ln>
            <a:noFill/>
          </a:ln>
          <a:effectLst>
            <a:softEdge rad="112500"/>
          </a:effectLst>
        </p:spPr>
      </p:pic>
      <p:sp>
        <p:nvSpPr>
          <p:cNvPr id="5" name="Rectangle 4"/>
          <p:cNvSpPr/>
          <p:nvPr/>
        </p:nvSpPr>
        <p:spPr>
          <a:xfrm>
            <a:off x="152400" y="990600"/>
            <a:ext cx="4648200" cy="4832092"/>
          </a:xfrm>
          <a:prstGeom prst="rect">
            <a:avLst/>
          </a:prstGeom>
        </p:spPr>
        <p:txBody>
          <a:bodyPr wrap="square">
            <a:spAutoFit/>
          </a:bodyPr>
          <a:lstStyle/>
          <a:p>
            <a:pPr algn="ctr"/>
            <a:r>
              <a:rPr lang="en-US" sz="4400" i="1" dirty="0" smtClean="0"/>
              <a:t>“Saying, Hurt not the earth, neither the sea, nor the trees, till we have sealed the servants of our God in their foreheads.”</a:t>
            </a:r>
            <a:endParaRPr lang="en-US" sz="4400" i="1" dirty="0"/>
          </a:p>
        </p:txBody>
      </p:sp>
    </p:spTree>
    <p:extLst>
      <p:ext uri="{BB962C8B-B14F-4D97-AF65-F5344CB8AC3E}">
        <p14:creationId xmlns:p14="http://schemas.microsoft.com/office/powerpoint/2010/main" val="1862973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encrypted-tbn1.gstatic.com/images?q=tbn:ANd9GcSf4GK1VDPNqruZBuhYAmh4xpHr3pGaMyr0zwwuqE8CwriCyPPG"/>
          <p:cNvPicPr>
            <a:picLocks noChangeAspect="1" noChangeArrowheads="1"/>
          </p:cNvPicPr>
          <p:nvPr/>
        </p:nvPicPr>
        <p:blipFill>
          <a:blip r:embed="rId2" cstate="print">
            <a:lum bright="-10000" contrast="40000"/>
          </a:blip>
          <a:srcRect b="9890"/>
          <a:stretch>
            <a:fillRect/>
          </a:stretch>
        </p:blipFill>
        <p:spPr bwMode="auto">
          <a:xfrm>
            <a:off x="0" y="-457200"/>
            <a:ext cx="9144000" cy="7498080"/>
          </a:xfrm>
          <a:prstGeom prst="rect">
            <a:avLst/>
          </a:prstGeom>
          <a:noFill/>
        </p:spPr>
      </p:pic>
      <p:sp>
        <p:nvSpPr>
          <p:cNvPr id="2" name="Title 1"/>
          <p:cNvSpPr>
            <a:spLocks noGrp="1"/>
          </p:cNvSpPr>
          <p:nvPr>
            <p:ph type="title"/>
          </p:nvPr>
        </p:nvSpPr>
        <p:spPr>
          <a:xfrm>
            <a:off x="457200" y="274638"/>
            <a:ext cx="8229600" cy="6583362"/>
          </a:xfrm>
        </p:spPr>
        <p:txBody>
          <a:bodyPr>
            <a:normAutofit/>
          </a:bodyPr>
          <a:lstStyle/>
          <a:p>
            <a:r>
              <a:rPr lang="en-US" sz="5400" i="1" dirty="0" smtClean="0">
                <a:effectLst>
                  <a:glow rad="101600">
                    <a:schemeClr val="bg1">
                      <a:alpha val="60000"/>
                    </a:schemeClr>
                  </a:glow>
                </a:effectLst>
              </a:rPr>
              <a:t>“And I heard the number of them which were sealed: and there were sealed an hundred and forty and four thousand of all the tribes of the children of Israel.”</a:t>
            </a:r>
            <a:endParaRPr lang="en-US" sz="5400" i="1" dirty="0">
              <a:effectLst>
                <a:glow rad="101600">
                  <a:schemeClr val="bg1">
                    <a:alpha val="60000"/>
                  </a:schemeClr>
                </a:glow>
              </a:effectLst>
            </a:endParaRPr>
          </a:p>
        </p:txBody>
      </p:sp>
    </p:spTree>
    <p:extLst>
      <p:ext uri="{BB962C8B-B14F-4D97-AF65-F5344CB8AC3E}">
        <p14:creationId xmlns:p14="http://schemas.microsoft.com/office/powerpoint/2010/main" val="2618569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The Seal of the Living God</a:t>
            </a:r>
            <a:endParaRPr lang="en-US" dirty="0"/>
          </a:p>
        </p:txBody>
      </p:sp>
      <p:sp>
        <p:nvSpPr>
          <p:cNvPr id="3" name="Content Placeholder 2"/>
          <p:cNvSpPr>
            <a:spLocks noGrp="1"/>
          </p:cNvSpPr>
          <p:nvPr>
            <p:ph idx="1"/>
          </p:nvPr>
        </p:nvSpPr>
        <p:spPr>
          <a:xfrm>
            <a:off x="0" y="1295400"/>
            <a:ext cx="9144000" cy="5562600"/>
          </a:xfrm>
        </p:spPr>
        <p:txBody>
          <a:bodyPr>
            <a:normAutofit/>
          </a:bodyPr>
          <a:lstStyle/>
          <a:p>
            <a:r>
              <a:rPr lang="en-US" sz="3600" dirty="0" smtClean="0"/>
              <a:t>Mark of divine possession, protection and preservation and authority.</a:t>
            </a:r>
          </a:p>
          <a:p>
            <a:r>
              <a:rPr lang="en-US" sz="3600" dirty="0" smtClean="0"/>
              <a:t>In ancient times a king’s ring was his official seal - </a:t>
            </a:r>
            <a:endParaRPr lang="en-US" sz="3600" dirty="0"/>
          </a:p>
        </p:txBody>
      </p:sp>
      <p:pic>
        <p:nvPicPr>
          <p:cNvPr id="51202" name="Picture 2" descr="http://www.fbcalex.com/clientimages/28499/seal-of-god.jpg"/>
          <p:cNvPicPr>
            <a:picLocks noChangeAspect="1" noChangeArrowheads="1"/>
          </p:cNvPicPr>
          <p:nvPr/>
        </p:nvPicPr>
        <p:blipFill>
          <a:blip r:embed="rId3" cstate="print"/>
          <a:srcRect/>
          <a:stretch>
            <a:fillRect/>
          </a:stretch>
        </p:blipFill>
        <p:spPr bwMode="auto">
          <a:xfrm>
            <a:off x="4800600" y="3657600"/>
            <a:ext cx="3848100" cy="2886075"/>
          </a:xfrm>
          <a:prstGeom prst="rect">
            <a:avLst/>
          </a:prstGeom>
          <a:noFill/>
        </p:spPr>
      </p:pic>
      <p:pic>
        <p:nvPicPr>
          <p:cNvPr id="51204" name="Picture 4" descr="http://loveringreviews.com/wp-content/uploads/2012/09/celtic-ring-and-seal.jpg"/>
          <p:cNvPicPr>
            <a:picLocks noChangeAspect="1" noChangeArrowheads="1"/>
          </p:cNvPicPr>
          <p:nvPr/>
        </p:nvPicPr>
        <p:blipFill>
          <a:blip r:embed="rId4" cstate="print"/>
          <a:srcRect/>
          <a:stretch>
            <a:fillRect/>
          </a:stretch>
        </p:blipFill>
        <p:spPr bwMode="auto">
          <a:xfrm>
            <a:off x="1524000" y="3657600"/>
            <a:ext cx="2933700" cy="2933701"/>
          </a:xfrm>
          <a:prstGeom prst="rect">
            <a:avLst/>
          </a:prstGeom>
          <a:noFill/>
        </p:spPr>
      </p:pic>
    </p:spTree>
    <p:extLst>
      <p:ext uri="{BB962C8B-B14F-4D97-AF65-F5344CB8AC3E}">
        <p14:creationId xmlns:p14="http://schemas.microsoft.com/office/powerpoint/2010/main" val="169292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1204"/>
                                        </p:tgtEl>
                                        <p:attrNameLst>
                                          <p:attrName>style.visibility</p:attrName>
                                        </p:attrNameLst>
                                      </p:cBhvr>
                                      <p:to>
                                        <p:strVal val="visible"/>
                                      </p:to>
                                    </p:set>
                                    <p:anim calcmode="lin" valueType="num">
                                      <p:cBhvr>
                                        <p:cTn id="17" dur="1000" fill="hold"/>
                                        <p:tgtEl>
                                          <p:spTgt spid="51204"/>
                                        </p:tgtEl>
                                        <p:attrNameLst>
                                          <p:attrName>ppt_w</p:attrName>
                                        </p:attrNameLst>
                                      </p:cBhvr>
                                      <p:tavLst>
                                        <p:tav tm="0">
                                          <p:val>
                                            <p:strVal val="#ppt_w*0.70"/>
                                          </p:val>
                                        </p:tav>
                                        <p:tav tm="100000">
                                          <p:val>
                                            <p:strVal val="#ppt_w"/>
                                          </p:val>
                                        </p:tav>
                                      </p:tavLst>
                                    </p:anim>
                                    <p:anim calcmode="lin" valueType="num">
                                      <p:cBhvr>
                                        <p:cTn id="18" dur="1000" fill="hold"/>
                                        <p:tgtEl>
                                          <p:spTgt spid="51204"/>
                                        </p:tgtEl>
                                        <p:attrNameLst>
                                          <p:attrName>ppt_h</p:attrName>
                                        </p:attrNameLst>
                                      </p:cBhvr>
                                      <p:tavLst>
                                        <p:tav tm="0">
                                          <p:val>
                                            <p:strVal val="#ppt_h"/>
                                          </p:val>
                                        </p:tav>
                                        <p:tav tm="100000">
                                          <p:val>
                                            <p:strVal val="#ppt_h"/>
                                          </p:val>
                                        </p:tav>
                                      </p:tavLst>
                                    </p:anim>
                                    <p:animEffect transition="in" filter="fade">
                                      <p:cBhvr>
                                        <p:cTn id="19" dur="1000"/>
                                        <p:tgtEl>
                                          <p:spTgt spid="5120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51202"/>
                                        </p:tgtEl>
                                        <p:attrNameLst>
                                          <p:attrName>style.visibility</p:attrName>
                                        </p:attrNameLst>
                                      </p:cBhvr>
                                      <p:to>
                                        <p:strVal val="visible"/>
                                      </p:to>
                                    </p:set>
                                    <p:animEffect transition="in" filter="diamond(in)">
                                      <p:cBhvr>
                                        <p:cTn id="24" dur="1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tr. Daniel White\Desktop\Bible pictures\Prophecy pictures\prophecy pictures\revelation\144thou.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a:off x="457200" y="274638"/>
            <a:ext cx="5334000" cy="6583362"/>
          </a:xfrm>
        </p:spPr>
        <p:txBody>
          <a:bodyPr>
            <a:normAutofit/>
          </a:bodyPr>
          <a:lstStyle/>
          <a:p>
            <a:r>
              <a:rPr lang="en-US" i="1" dirty="0" smtClean="0">
                <a:effectLst>
                  <a:glow rad="101600">
                    <a:schemeClr val="bg1">
                      <a:alpha val="60000"/>
                    </a:schemeClr>
                  </a:glow>
                </a:effectLst>
              </a:rPr>
              <a:t>“And I looked, and, lo, a Lamb stood on the mount Zion, and with Him a hundred forty and four thousand, having His Father’s name written in their foreheads.” (Revelation 14:1)</a:t>
            </a:r>
            <a:endParaRPr lang="en-US" i="1" dirty="0">
              <a:effectLst>
                <a:glow rad="101600">
                  <a:schemeClr val="bg1">
                    <a:alpha val="60000"/>
                  </a:schemeClr>
                </a:glow>
              </a:effectLst>
            </a:endParaRPr>
          </a:p>
        </p:txBody>
      </p:sp>
      <p:pic>
        <p:nvPicPr>
          <p:cNvPr id="10242" name="Picture 2" descr="C:\Users\Ptr. Daniel White\Desktop\Bible pictures\Prophecy pictures\prophecy pictures\rapture and second coming\glorified christ (2).jpg"/>
          <p:cNvPicPr>
            <a:picLocks noChangeAspect="1" noChangeArrowheads="1"/>
          </p:cNvPicPr>
          <p:nvPr/>
        </p:nvPicPr>
        <p:blipFill>
          <a:blip r:embed="rId4" cstate="print">
            <a:lum bright="-20000"/>
          </a:blip>
          <a:srcRect/>
          <a:stretch>
            <a:fillRect/>
          </a:stretch>
        </p:blipFill>
        <p:spPr bwMode="auto">
          <a:xfrm>
            <a:off x="5791199" y="609600"/>
            <a:ext cx="3023641" cy="3581400"/>
          </a:xfrm>
          <a:prstGeom prst="ellipse">
            <a:avLst/>
          </a:prstGeom>
          <a:ln>
            <a:noFill/>
          </a:ln>
          <a:effectLst>
            <a:softEdge rad="112500"/>
          </a:effectLst>
        </p:spPr>
      </p:pic>
      <p:pic>
        <p:nvPicPr>
          <p:cNvPr id="5" name="Picture 2" descr="http://www.zlatkov.cz/pecet.gif"/>
          <p:cNvPicPr>
            <a:picLocks noChangeAspect="1" noChangeArrowheads="1"/>
          </p:cNvPicPr>
          <p:nvPr/>
        </p:nvPicPr>
        <p:blipFill>
          <a:blip r:embed="rId5" cstate="print"/>
          <a:srcRect/>
          <a:stretch>
            <a:fillRect/>
          </a:stretch>
        </p:blipFill>
        <p:spPr bwMode="auto">
          <a:xfrm>
            <a:off x="6019800" y="4572000"/>
            <a:ext cx="2205038" cy="2075329"/>
          </a:xfrm>
          <a:prstGeom prst="rect">
            <a:avLst/>
          </a:prstGeom>
          <a:noFill/>
        </p:spPr>
      </p:pic>
    </p:spTree>
    <p:extLst>
      <p:ext uri="{BB962C8B-B14F-4D97-AF65-F5344CB8AC3E}">
        <p14:creationId xmlns:p14="http://schemas.microsoft.com/office/powerpoint/2010/main" val="1638614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1371</Words>
  <Application>Microsoft Office PowerPoint</Application>
  <PresentationFormat>On-screen Show (4:3)</PresentationFormat>
  <Paragraphs>109</Paragraphs>
  <Slides>33</Slides>
  <Notes>28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Revelation  of Jesus Christ</vt:lpstr>
      <vt:lpstr>PowerPoint Presentation</vt:lpstr>
      <vt:lpstr>PowerPoint Presentation</vt:lpstr>
      <vt:lpstr>PowerPoint Presentation</vt:lpstr>
      <vt:lpstr>PowerPoint Presentation</vt:lpstr>
      <vt:lpstr>PowerPoint Presentation</vt:lpstr>
      <vt:lpstr>“And I heard the number of them which were sealed: and there were sealed an hundred and forty and four thousand of all the tribes of the children of Israel.”</vt:lpstr>
      <vt:lpstr>The Seal of the Living God</vt:lpstr>
      <vt:lpstr>“And I looked, and, lo, a Lamb stood on the mount Zion, and with Him a hundred forty and four thousand, having His Father’s name written in their foreheads.” (Revelation 14:1)</vt:lpstr>
      <vt:lpstr>The lawless and rebellious followers of the Antichrist will bear his  mark or seal</vt:lpstr>
      <vt:lpstr>New Testament Believers are Sealed  with the Spirit of God</vt:lpstr>
      <vt:lpstr>“Of the tribe of Juda were sealed twelve thousand. Of the tribe of Reuben were sealed twelve thousand. Of the tribe of Gad were sealed twelve thousand. Of the tribe of Aser were sealed twelve thousand. Of the tribe of Nepthalim were sealed twelve thousand. Of the tribe of Manasses were sealed twelve thousand. Of the tribe of Simeon were sealed twelve thousand. Of the tribe of Levi were sealed twelve thousand. Of the tribe of Issachar were sealed twelve thousand. Of the tribe of Zabulon were sealed twelve thousand. Of the tribe of Joseph were sealed twelve thousand. Of the tribe of Benjamin were sealed twelve thousand.”</vt:lpstr>
      <vt:lpstr>PowerPoint Presentation</vt:lpstr>
      <vt:lpstr>PowerPoint Presentation</vt:lpstr>
      <vt:lpstr>Who are these men from the  Twelve Tribes of Israel?</vt:lpstr>
      <vt:lpstr>PowerPoint Presentation</vt:lpstr>
      <vt:lpstr>“And this gospel of the kingdom shall be preached in all the world for a witness unto all nations; and  then shall the  end come.”  (Matthew 24:14) </vt:lpstr>
      <vt:lpstr>PowerPoint Presentation</vt:lpstr>
      <vt:lpstr>PowerPoint Presentation</vt:lpstr>
      <vt:lpstr>“And cried with a loud voice, saying, Salvation to our God which sitteth upon the throne, and unto the Lamb. And all the angels stood round about the throne, and about the elders and the four beasts, and fell before the throne on their faces, and worshipped God, Saying, Amen: Blessing, and glory, and wisdom, and thanksgiving, and honour, and power, and might, be unto our God for ever and ever. Amen.”</vt:lpstr>
      <vt:lpstr>“And one of the elders answered, saying unto me, What are these which are arrayed in white robes? and whence came they?”</vt:lpstr>
      <vt:lpstr>“And I said unto him, Sir, thou knowest. And he said to me, These are they which came out of great tribulation, and have washed their robes, and made them white in the blood of the Lamb.”</vt:lpstr>
      <vt:lpstr> “Therefore are they before the throne of God, and serve him day and night in his temple: and he that sitteth on the throne shall dwell among them. They shall hunger no more, neither thirst any more; neither shall the sun light on them, nor any heat.”</vt:lpstr>
      <vt:lpstr>Tribulation Saints</vt:lpstr>
      <vt:lpstr>PowerPoint Presentation</vt:lpstr>
      <vt:lpstr>PowerPoint Presentation</vt:lpstr>
      <vt:lpstr>PowerPoint Presentation</vt:lpstr>
      <vt:lpstr>“These…have washed their robes, and made them white in the blood of the Lamb.”</vt:lpstr>
      <vt:lpstr>PowerPoint Presentation</vt:lpstr>
      <vt:lpstr>The Blessings of Heaven</vt:lpstr>
      <vt:lpstr>PowerPoint Presentation</vt:lpstr>
      <vt:lpstr>“They shall not hunger nor thirst; neither shall the heat nor sun smite them: for He that hath mercy on them shall lead them, even by springs of water shall He guide them.”  (Isaiah 49:10)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Revelation  of Jesus Christ</dc:title>
  <dc:creator>Dan White</dc:creator>
  <cp:lastModifiedBy>Dan White</cp:lastModifiedBy>
  <cp:revision>2</cp:revision>
  <dcterms:created xsi:type="dcterms:W3CDTF">2015-02-16T14:17:42Z</dcterms:created>
  <dcterms:modified xsi:type="dcterms:W3CDTF">2015-03-16T00:16:19Z</dcterms:modified>
</cp:coreProperties>
</file>