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304" r:id="rId4"/>
    <p:sldId id="303" r:id="rId5"/>
    <p:sldId id="282" r:id="rId6"/>
    <p:sldId id="283" r:id="rId7"/>
    <p:sldId id="285" r:id="rId8"/>
    <p:sldId id="286" r:id="rId9"/>
    <p:sldId id="287" r:id="rId10"/>
    <p:sldId id="288" r:id="rId11"/>
    <p:sldId id="289" r:id="rId12"/>
    <p:sldId id="290" r:id="rId13"/>
    <p:sldId id="291" r:id="rId14"/>
    <p:sldId id="292" r:id="rId15"/>
    <p:sldId id="293" r:id="rId16"/>
    <p:sldId id="294" r:id="rId17"/>
    <p:sldId id="295" r:id="rId18"/>
    <p:sldId id="308" r:id="rId19"/>
    <p:sldId id="296" r:id="rId20"/>
    <p:sldId id="297" r:id="rId21"/>
    <p:sldId id="298" r:id="rId22"/>
    <p:sldId id="305" r:id="rId23"/>
    <p:sldId id="306" r:id="rId24"/>
    <p:sldId id="299" r:id="rId25"/>
    <p:sldId id="300" r:id="rId26"/>
    <p:sldId id="301" r:id="rId27"/>
    <p:sldId id="302" r:id="rId28"/>
    <p:sldId id="258" r:id="rId29"/>
    <p:sldId id="257" r:id="rId30"/>
    <p:sldId id="264" r:id="rId31"/>
    <p:sldId id="260" r:id="rId32"/>
    <p:sldId id="261" r:id="rId33"/>
    <p:sldId id="262" r:id="rId34"/>
    <p:sldId id="263" r:id="rId35"/>
    <p:sldId id="266" r:id="rId36"/>
    <p:sldId id="265" r:id="rId37"/>
    <p:sldId id="267" r:id="rId38"/>
    <p:sldId id="268" r:id="rId39"/>
    <p:sldId id="269" r:id="rId40"/>
    <p:sldId id="270" r:id="rId41"/>
    <p:sldId id="272" r:id="rId42"/>
    <p:sldId id="273" r:id="rId43"/>
    <p:sldId id="274" r:id="rId44"/>
    <p:sldId id="275" r:id="rId45"/>
    <p:sldId id="276" r:id="rId46"/>
    <p:sldId id="277" r:id="rId47"/>
    <p:sldId id="279" r:id="rId48"/>
    <p:sldId id="307" r:id="rId49"/>
    <p:sldId id="25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765" autoAdjust="0"/>
    <p:restoredTop sz="94660"/>
  </p:normalViewPr>
  <p:slideViewPr>
    <p:cSldViewPr>
      <p:cViewPr varScale="1">
        <p:scale>
          <a:sx n="108" d="100"/>
          <a:sy n="108" d="100"/>
        </p:scale>
        <p:origin x="43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24C219-FF97-4C48-A3EB-52BCE390FD50}"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94988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4C219-FF97-4C48-A3EB-52BCE390FD50}"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148635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4C219-FF97-4C48-A3EB-52BCE390FD50}"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398429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4C219-FF97-4C48-A3EB-52BCE390FD50}"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116278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24C219-FF97-4C48-A3EB-52BCE390FD50}"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226226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24C219-FF97-4C48-A3EB-52BCE390FD50}"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329583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24C219-FF97-4C48-A3EB-52BCE390FD50}"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233685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24C219-FF97-4C48-A3EB-52BCE390FD50}"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15332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4C219-FF97-4C48-A3EB-52BCE390FD50}"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192005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24C219-FF97-4C48-A3EB-52BCE390FD50}"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414464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24C219-FF97-4C48-A3EB-52BCE390FD50}"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D25AA-0EF8-4F4A-9632-4EE057527986}" type="slidenum">
              <a:rPr lang="en-US" smtClean="0"/>
              <a:t>‹#›</a:t>
            </a:fld>
            <a:endParaRPr lang="en-US"/>
          </a:p>
        </p:txBody>
      </p:sp>
    </p:spTree>
    <p:extLst>
      <p:ext uri="{BB962C8B-B14F-4D97-AF65-F5344CB8AC3E}">
        <p14:creationId xmlns:p14="http://schemas.microsoft.com/office/powerpoint/2010/main" val="122560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4C219-FF97-4C48-A3EB-52BCE390FD50}" type="datetimeFigureOut">
              <a:rPr lang="en-US" smtClean="0"/>
              <a:t>1/28/2019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D25AA-0EF8-4F4A-9632-4EE057527986}" type="slidenum">
              <a:rPr lang="en-US" smtClean="0"/>
              <a:t>‹#›</a:t>
            </a:fld>
            <a:endParaRPr lang="en-US"/>
          </a:p>
        </p:txBody>
      </p:sp>
    </p:spTree>
    <p:extLst>
      <p:ext uri="{BB962C8B-B14F-4D97-AF65-F5344CB8AC3E}">
        <p14:creationId xmlns:p14="http://schemas.microsoft.com/office/powerpoint/2010/main" val="284697055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aiahawaii808.com/wp-content/uploads/2014/08/Bridge-to-heaven-for-new-life-outreach-international_op_963x7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529"/>
            <a:ext cx="9163940" cy="75835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3001963"/>
          </a:xfrm>
        </p:spPr>
        <p:txBody>
          <a:bodyPr>
            <a:normAutofit/>
          </a:bodyPr>
          <a:lstStyle/>
          <a:p>
            <a:r>
              <a:rPr lang="en-US" b="1" dirty="0">
                <a:effectLst>
                  <a:glow rad="101600">
                    <a:schemeClr val="bg1">
                      <a:alpha val="60000"/>
                    </a:schemeClr>
                  </a:glow>
                </a:effectLst>
              </a:rPr>
              <a:t>Turning Suffering and Adversity </a:t>
            </a:r>
            <a:br>
              <a:rPr lang="en-US" b="1" dirty="0">
                <a:effectLst>
                  <a:glow rad="101600">
                    <a:schemeClr val="bg1">
                      <a:alpha val="60000"/>
                    </a:schemeClr>
                  </a:glow>
                </a:effectLst>
              </a:rPr>
            </a:br>
            <a:r>
              <a:rPr lang="en-US" b="1" dirty="0">
                <a:effectLst>
                  <a:glow rad="101600">
                    <a:schemeClr val="bg1">
                      <a:alpha val="60000"/>
                    </a:schemeClr>
                  </a:glow>
                </a:effectLst>
              </a:rPr>
              <a:t>into a Bridge of Blessing </a:t>
            </a:r>
            <a:endParaRPr lang="en-US" dirty="0">
              <a:effectLst>
                <a:glow rad="101600">
                  <a:schemeClr val="bg1">
                    <a:alpha val="60000"/>
                  </a:schemeClr>
                </a:glow>
              </a:effectLst>
            </a:endParaRPr>
          </a:p>
        </p:txBody>
      </p:sp>
      <p:sp>
        <p:nvSpPr>
          <p:cNvPr id="4" name="Content Placeholder 3"/>
          <p:cNvSpPr>
            <a:spLocks noGrp="1"/>
          </p:cNvSpPr>
          <p:nvPr>
            <p:ph idx="1"/>
          </p:nvPr>
        </p:nvSpPr>
        <p:spPr>
          <a:xfrm>
            <a:off x="762000" y="3352800"/>
            <a:ext cx="7315200" cy="2773363"/>
          </a:xfrm>
        </p:spPr>
        <p:txBody>
          <a:bodyPr>
            <a:normAutofit/>
          </a:bodyPr>
          <a:lstStyle/>
          <a:p>
            <a:pPr marL="0" indent="0" algn="ctr">
              <a:buNone/>
            </a:pPr>
            <a:r>
              <a:rPr lang="en-US" sz="4000" i="1" dirty="0">
                <a:effectLst>
                  <a:glow rad="101600">
                    <a:schemeClr val="bg1">
                      <a:alpha val="60000"/>
                    </a:schemeClr>
                  </a:glow>
                </a:effectLst>
              </a:rPr>
              <a:t> (II Cor. 4:8-9, 16-18; II Cor. 12:7-10; Phil. 3:8-14; Psalms 103:17-22; Isaiah 55:6-12) </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99420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04800"/>
            <a:ext cx="9144000" cy="1752600"/>
          </a:xfrm>
        </p:spPr>
        <p:txBody>
          <a:bodyPr>
            <a:normAutofit fontScale="90000"/>
          </a:bodyPr>
          <a:lstStyle/>
          <a:p>
            <a:r>
              <a:rPr lang="en-US">
                <a:solidFill>
                  <a:srgbClr val="FFFF00"/>
                </a:solidFill>
              </a:rPr>
              <a:t>Satan attacked Job in seven areas of life </a:t>
            </a:r>
            <a:br>
              <a:rPr lang="en-US">
                <a:solidFill>
                  <a:srgbClr val="FFFF00"/>
                </a:solidFill>
              </a:rPr>
            </a:br>
            <a:r>
              <a:rPr lang="en-US">
                <a:solidFill>
                  <a:srgbClr val="FFFF00"/>
                </a:solidFill>
              </a:rPr>
              <a:t>(</a:t>
            </a:r>
            <a:r>
              <a:rPr lang="en-US" i="1">
                <a:solidFill>
                  <a:srgbClr val="FFFF00"/>
                </a:solidFill>
              </a:rPr>
              <a:t>Job 1-2)</a:t>
            </a:r>
            <a:br>
              <a:rPr lang="en-US">
                <a:solidFill>
                  <a:srgbClr val="FFFF00"/>
                </a:solidFill>
              </a:rPr>
            </a:br>
            <a:endParaRPr lang="en-US" dirty="0">
              <a:solidFill>
                <a:srgbClr val="FFFF00"/>
              </a:solidFill>
            </a:endParaRPr>
          </a:p>
        </p:txBody>
      </p:sp>
      <p:pic>
        <p:nvPicPr>
          <p:cNvPr id="4" name="Picture 3">
            <a:extLst>
              <a:ext uri="{FF2B5EF4-FFF2-40B4-BE49-F238E27FC236}">
                <a16:creationId xmlns:a16="http://schemas.microsoft.com/office/drawing/2014/main" id="{54C074CA-7253-40BA-8DA1-EDE51BA4ADB4}"/>
              </a:ext>
            </a:extLst>
          </p:cNvPr>
          <p:cNvPicPr>
            <a:picLocks noChangeAspect="1"/>
          </p:cNvPicPr>
          <p:nvPr/>
        </p:nvPicPr>
        <p:blipFill rotWithShape="1">
          <a:blip r:embed="rId2"/>
          <a:srcRect l="34667" t="9333"/>
          <a:stretch/>
        </p:blipFill>
        <p:spPr>
          <a:xfrm>
            <a:off x="2305050" y="1524000"/>
            <a:ext cx="4533900" cy="6291943"/>
          </a:xfrm>
          <a:prstGeom prst="rect">
            <a:avLst/>
          </a:prstGeom>
          <a:ln>
            <a:noFill/>
          </a:ln>
          <a:effectLst>
            <a:softEdge rad="112500"/>
          </a:effectLst>
        </p:spPr>
      </p:pic>
      <p:pic>
        <p:nvPicPr>
          <p:cNvPr id="7" name="Picture 6" descr="A picture containing text&#10;&#10;Description automatically generated">
            <a:extLst>
              <a:ext uri="{FF2B5EF4-FFF2-40B4-BE49-F238E27FC236}">
                <a16:creationId xmlns:a16="http://schemas.microsoft.com/office/drawing/2014/main" id="{FBDC87EC-6007-430F-ABA6-674FE33E0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56464" y="1752600"/>
            <a:ext cx="1944948" cy="1944948"/>
          </a:xfrm>
          <a:prstGeom prst="ellipse">
            <a:avLst/>
          </a:prstGeom>
          <a:ln>
            <a:noFill/>
          </a:ln>
          <a:effectLst>
            <a:softEdge rad="112500"/>
          </a:effectLst>
        </p:spPr>
      </p:pic>
      <p:pic>
        <p:nvPicPr>
          <p:cNvPr id="8" name="Picture 7">
            <a:extLst>
              <a:ext uri="{FF2B5EF4-FFF2-40B4-BE49-F238E27FC236}">
                <a16:creationId xmlns:a16="http://schemas.microsoft.com/office/drawing/2014/main" id="{77E2847D-20F2-499A-B84A-4F17063F08C3}"/>
              </a:ext>
            </a:extLst>
          </p:cNvPr>
          <p:cNvPicPr>
            <a:picLocks noChangeAspect="1"/>
          </p:cNvPicPr>
          <p:nvPr/>
        </p:nvPicPr>
        <p:blipFill>
          <a:blip r:embed="rId4"/>
          <a:stretch>
            <a:fillRect/>
          </a:stretch>
        </p:blipFill>
        <p:spPr>
          <a:xfrm flipH="1">
            <a:off x="2624889" y="1712649"/>
            <a:ext cx="1947111" cy="1944947"/>
          </a:xfrm>
          <a:prstGeom prst="ellipse">
            <a:avLst/>
          </a:prstGeom>
          <a:ln>
            <a:noFill/>
          </a:ln>
          <a:effectLst>
            <a:softEdge rad="112500"/>
          </a:effectLst>
        </p:spPr>
      </p:pic>
    </p:spTree>
    <p:extLst>
      <p:ext uri="{BB962C8B-B14F-4D97-AF65-F5344CB8AC3E}">
        <p14:creationId xmlns:p14="http://schemas.microsoft.com/office/powerpoint/2010/main" val="402830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Attacked his job (Ox, servants)  </a:t>
            </a:r>
            <a:br>
              <a:rPr lang="en-US" dirty="0"/>
            </a:br>
            <a:r>
              <a:rPr lang="en-US" i="1" dirty="0"/>
              <a:t>Job 1:14, 17</a:t>
            </a:r>
          </a:p>
        </p:txBody>
      </p:sp>
      <p:pic>
        <p:nvPicPr>
          <p:cNvPr id="5" name="Picture 4" descr="A picture containing person, wall&#10;&#10;Description automatically generated">
            <a:extLst>
              <a:ext uri="{FF2B5EF4-FFF2-40B4-BE49-F238E27FC236}">
                <a16:creationId xmlns:a16="http://schemas.microsoft.com/office/drawing/2014/main" id="{260F9C32-FC8D-4C18-8D6C-85901A02E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752600"/>
            <a:ext cx="5105400" cy="5105400"/>
          </a:xfrm>
          <a:prstGeom prst="rect">
            <a:avLst/>
          </a:prstGeom>
        </p:spPr>
      </p:pic>
    </p:spTree>
    <p:extLst>
      <p:ext uri="{BB962C8B-B14F-4D97-AF65-F5344CB8AC3E}">
        <p14:creationId xmlns:p14="http://schemas.microsoft.com/office/powerpoint/2010/main" val="310908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Attacked his wealth (sheep)  </a:t>
            </a:r>
            <a:br>
              <a:rPr lang="en-US" dirty="0"/>
            </a:br>
            <a:r>
              <a:rPr lang="en-US" i="1" dirty="0"/>
              <a:t>Job 1:16</a:t>
            </a:r>
          </a:p>
        </p:txBody>
      </p:sp>
      <p:pic>
        <p:nvPicPr>
          <p:cNvPr id="26626" name="Picture 2" descr="http://ivoryjohn.com/wp-content/uploads/2012/10/job.jpg"/>
          <p:cNvPicPr>
            <a:picLocks noChangeAspect="1" noChangeArrowheads="1"/>
          </p:cNvPicPr>
          <p:nvPr/>
        </p:nvPicPr>
        <p:blipFill>
          <a:blip r:embed="rId2" cstate="print"/>
          <a:srcRect/>
          <a:stretch>
            <a:fillRect/>
          </a:stretch>
        </p:blipFill>
        <p:spPr bwMode="auto">
          <a:xfrm>
            <a:off x="1066800" y="2209800"/>
            <a:ext cx="7107443" cy="3962400"/>
          </a:xfrm>
          <a:prstGeom prst="rect">
            <a:avLst/>
          </a:prstGeom>
          <a:ln>
            <a:noFill/>
          </a:ln>
          <a:effectLst>
            <a:softEdge rad="112500"/>
          </a:effectLst>
        </p:spPr>
      </p:pic>
    </p:spTree>
    <p:extLst>
      <p:ext uri="{BB962C8B-B14F-4D97-AF65-F5344CB8AC3E}">
        <p14:creationId xmlns:p14="http://schemas.microsoft.com/office/powerpoint/2010/main" val="2417664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Attacked his transportation (camels)   </a:t>
            </a:r>
            <a:r>
              <a:rPr lang="en-US" i="1" dirty="0"/>
              <a:t>Job 1:3</a:t>
            </a:r>
          </a:p>
        </p:txBody>
      </p:sp>
      <p:pic>
        <p:nvPicPr>
          <p:cNvPr id="3" name="Picture 2" descr="http://www.abc.net.au/reslib/201111/r851503_8057841.jpg"/>
          <p:cNvPicPr>
            <a:picLocks noChangeAspect="1" noChangeArrowheads="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1143000" y="1981200"/>
            <a:ext cx="6743700" cy="4495800"/>
          </a:xfrm>
          <a:prstGeom prst="rect">
            <a:avLst/>
          </a:prstGeom>
          <a:ln>
            <a:noFill/>
          </a:ln>
          <a:effectLst>
            <a:softEdge rad="112500"/>
          </a:effectLst>
        </p:spPr>
      </p:pic>
    </p:spTree>
    <p:extLst>
      <p:ext uri="{BB962C8B-B14F-4D97-AF65-F5344CB8AC3E}">
        <p14:creationId xmlns:p14="http://schemas.microsoft.com/office/powerpoint/2010/main" val="284156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a:t>Attacked his family  </a:t>
            </a:r>
            <a:br>
              <a:rPr lang="en-US" dirty="0"/>
            </a:br>
            <a:r>
              <a:rPr lang="en-US" dirty="0"/>
              <a:t> </a:t>
            </a:r>
            <a:r>
              <a:rPr lang="en-US" i="1" dirty="0"/>
              <a:t>Job 1:18-19</a:t>
            </a:r>
          </a:p>
        </p:txBody>
      </p:sp>
      <p:pic>
        <p:nvPicPr>
          <p:cNvPr id="4" name="Picture 3">
            <a:extLst>
              <a:ext uri="{FF2B5EF4-FFF2-40B4-BE49-F238E27FC236}">
                <a16:creationId xmlns:a16="http://schemas.microsoft.com/office/drawing/2014/main" id="{33744E21-CFC1-407A-8376-28DFF8A7B905}"/>
              </a:ext>
            </a:extLst>
          </p:cNvPr>
          <p:cNvPicPr>
            <a:picLocks noChangeAspect="1"/>
          </p:cNvPicPr>
          <p:nvPr/>
        </p:nvPicPr>
        <p:blipFill>
          <a:blip r:embed="rId2"/>
          <a:stretch>
            <a:fillRect/>
          </a:stretch>
        </p:blipFill>
        <p:spPr>
          <a:xfrm>
            <a:off x="420950" y="1653740"/>
            <a:ext cx="8229600" cy="4937760"/>
          </a:xfrm>
          <a:prstGeom prst="rect">
            <a:avLst/>
          </a:prstGeom>
        </p:spPr>
      </p:pic>
    </p:spTree>
    <p:extLst>
      <p:ext uri="{BB962C8B-B14F-4D97-AF65-F5344CB8AC3E}">
        <p14:creationId xmlns:p14="http://schemas.microsoft.com/office/powerpoint/2010/main" val="59562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Attacked his health  </a:t>
            </a:r>
            <a:br>
              <a:rPr lang="en-US" dirty="0"/>
            </a:br>
            <a:r>
              <a:rPr lang="en-US" i="1" dirty="0"/>
              <a:t>Job 2:7</a:t>
            </a:r>
          </a:p>
        </p:txBody>
      </p:sp>
      <p:pic>
        <p:nvPicPr>
          <p:cNvPr id="3" name="Picture 2">
            <a:extLst>
              <a:ext uri="{FF2B5EF4-FFF2-40B4-BE49-F238E27FC236}">
                <a16:creationId xmlns:a16="http://schemas.microsoft.com/office/drawing/2014/main" id="{7EECF19E-E6E1-4F8F-8686-CBFA43BD606C}"/>
              </a:ext>
            </a:extLst>
          </p:cNvPr>
          <p:cNvPicPr>
            <a:picLocks noChangeAspect="1"/>
          </p:cNvPicPr>
          <p:nvPr/>
        </p:nvPicPr>
        <p:blipFill>
          <a:blip r:embed="rId2"/>
          <a:stretch>
            <a:fillRect/>
          </a:stretch>
        </p:blipFill>
        <p:spPr>
          <a:xfrm>
            <a:off x="0" y="1600200"/>
            <a:ext cx="9144000" cy="5486400"/>
          </a:xfrm>
          <a:prstGeom prst="rect">
            <a:avLst/>
          </a:prstGeom>
        </p:spPr>
      </p:pic>
    </p:spTree>
    <p:extLst>
      <p:ext uri="{BB962C8B-B14F-4D97-AF65-F5344CB8AC3E}">
        <p14:creationId xmlns:p14="http://schemas.microsoft.com/office/powerpoint/2010/main" val="182908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249362"/>
          </a:xfrm>
        </p:spPr>
        <p:txBody>
          <a:bodyPr>
            <a:normAutofit fontScale="90000"/>
          </a:bodyPr>
          <a:lstStyle/>
          <a:p>
            <a:r>
              <a:rPr lang="en-US" dirty="0"/>
              <a:t>Attacked his marriage  </a:t>
            </a:r>
            <a:br>
              <a:rPr lang="en-US" dirty="0"/>
            </a:br>
            <a:r>
              <a:rPr lang="en-US" i="1" dirty="0"/>
              <a:t>Job 2:8-9</a:t>
            </a:r>
          </a:p>
        </p:txBody>
      </p:sp>
      <p:pic>
        <p:nvPicPr>
          <p:cNvPr id="3" name="Picture 2">
            <a:extLst>
              <a:ext uri="{FF2B5EF4-FFF2-40B4-BE49-F238E27FC236}">
                <a16:creationId xmlns:a16="http://schemas.microsoft.com/office/drawing/2014/main" id="{2127612B-1616-4A96-ABD4-64E51FAEB0DC}"/>
              </a:ext>
            </a:extLst>
          </p:cNvPr>
          <p:cNvPicPr>
            <a:picLocks noChangeAspect="1"/>
          </p:cNvPicPr>
          <p:nvPr/>
        </p:nvPicPr>
        <p:blipFill>
          <a:blip r:embed="rId2"/>
          <a:stretch>
            <a:fillRect/>
          </a:stretch>
        </p:blipFill>
        <p:spPr>
          <a:xfrm>
            <a:off x="1941285" y="1602419"/>
            <a:ext cx="5261427" cy="5255581"/>
          </a:xfrm>
          <a:prstGeom prst="rect">
            <a:avLst/>
          </a:prstGeom>
        </p:spPr>
      </p:pic>
    </p:spTree>
    <p:extLst>
      <p:ext uri="{BB962C8B-B14F-4D97-AF65-F5344CB8AC3E}">
        <p14:creationId xmlns:p14="http://schemas.microsoft.com/office/powerpoint/2010/main" val="3428740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dirty="0"/>
              <a:t>Attacked his friendships  </a:t>
            </a:r>
            <a:br>
              <a:rPr lang="en-US" dirty="0"/>
            </a:br>
            <a:r>
              <a:rPr lang="en-US" i="1" dirty="0"/>
              <a:t>Job 5:11</a:t>
            </a:r>
          </a:p>
        </p:txBody>
      </p:sp>
      <p:pic>
        <p:nvPicPr>
          <p:cNvPr id="3" name="Picture 2">
            <a:extLst>
              <a:ext uri="{FF2B5EF4-FFF2-40B4-BE49-F238E27FC236}">
                <a16:creationId xmlns:a16="http://schemas.microsoft.com/office/drawing/2014/main" id="{E21F71E9-242D-41ED-9D8C-AA48A9EA932A}"/>
              </a:ext>
            </a:extLst>
          </p:cNvPr>
          <p:cNvPicPr>
            <a:picLocks noChangeAspect="1"/>
          </p:cNvPicPr>
          <p:nvPr/>
        </p:nvPicPr>
        <p:blipFill>
          <a:blip r:embed="rId2"/>
          <a:stretch>
            <a:fillRect/>
          </a:stretch>
        </p:blipFill>
        <p:spPr>
          <a:xfrm>
            <a:off x="-533400" y="1828800"/>
            <a:ext cx="9783192" cy="5029200"/>
          </a:xfrm>
          <a:prstGeom prst="rect">
            <a:avLst/>
          </a:prstGeom>
        </p:spPr>
      </p:pic>
    </p:spTree>
    <p:extLst>
      <p:ext uri="{BB962C8B-B14F-4D97-AF65-F5344CB8AC3E}">
        <p14:creationId xmlns:p14="http://schemas.microsoft.com/office/powerpoint/2010/main" val="51089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76D6E-1552-4923-86AF-B8FF07C07407}"/>
              </a:ext>
            </a:extLst>
          </p:cNvPr>
          <p:cNvPicPr>
            <a:picLocks noChangeAspect="1"/>
          </p:cNvPicPr>
          <p:nvPr/>
        </p:nvPicPr>
        <p:blipFill rotWithShape="1">
          <a:blip r:embed="rId2"/>
          <a:srcRect t="1388" r="50833"/>
          <a:stretch/>
        </p:blipFill>
        <p:spPr>
          <a:xfrm>
            <a:off x="914400" y="-22774"/>
            <a:ext cx="7170938" cy="6903547"/>
          </a:xfrm>
          <a:prstGeom prst="rect">
            <a:avLst/>
          </a:prstGeom>
        </p:spPr>
      </p:pic>
    </p:spTree>
    <p:extLst>
      <p:ext uri="{BB962C8B-B14F-4D97-AF65-F5344CB8AC3E}">
        <p14:creationId xmlns:p14="http://schemas.microsoft.com/office/powerpoint/2010/main" val="8687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2209800"/>
          </a:xfrm>
        </p:spPr>
        <p:txBody>
          <a:bodyPr>
            <a:normAutofit/>
          </a:bodyPr>
          <a:lstStyle/>
          <a:p>
            <a:r>
              <a:rPr lang="en-US" i="1" dirty="0">
                <a:solidFill>
                  <a:srgbClr val="FFFF00"/>
                </a:solidFill>
              </a:rPr>
              <a:t>“But he </a:t>
            </a:r>
            <a:r>
              <a:rPr lang="en-US" i="1" dirty="0" err="1">
                <a:solidFill>
                  <a:srgbClr val="FFFF00"/>
                </a:solidFill>
              </a:rPr>
              <a:t>knoweth</a:t>
            </a:r>
            <a:r>
              <a:rPr lang="en-US" i="1" dirty="0">
                <a:solidFill>
                  <a:srgbClr val="FFFF00"/>
                </a:solidFill>
              </a:rPr>
              <a:t> the way that I take: when he hath tried me, I shall come forth as gold.” Job 23:10 </a:t>
            </a:r>
          </a:p>
        </p:txBody>
      </p:sp>
      <p:pic>
        <p:nvPicPr>
          <p:cNvPr id="33794" name="Picture 2" descr="http://4.bp.blogspot.com/-D6ZL67jerQ0/ThLRTUa-dPI/AAAAAAAAAho/Jw5oAa9H5O8/s400/SufferingOfJob.jpg"/>
          <p:cNvPicPr>
            <a:picLocks noChangeAspect="1" noChangeArrowheads="1"/>
          </p:cNvPicPr>
          <p:nvPr/>
        </p:nvPicPr>
        <p:blipFill>
          <a:blip r:embed="rId2" cstate="print">
            <a:lum contrast="40000"/>
          </a:blip>
          <a:srcRect l="9600" t="5047" r="16800" b="47003"/>
          <a:stretch>
            <a:fillRect/>
          </a:stretch>
        </p:blipFill>
        <p:spPr bwMode="auto">
          <a:xfrm>
            <a:off x="1905000" y="2438400"/>
            <a:ext cx="5105400" cy="4217504"/>
          </a:xfrm>
          <a:prstGeom prst="rect">
            <a:avLst/>
          </a:prstGeom>
          <a:ln>
            <a:noFill/>
          </a:ln>
          <a:effectLst>
            <a:softEdge rad="112500"/>
          </a:effectLst>
        </p:spPr>
      </p:pic>
      <p:pic>
        <p:nvPicPr>
          <p:cNvPr id="4" name="Picture 2" descr="http://apprising.org/wp-content/uploads/2012/02/01.jpg"/>
          <p:cNvPicPr>
            <a:picLocks noChangeAspect="1" noChangeArrowheads="1"/>
          </p:cNvPicPr>
          <p:nvPr/>
        </p:nvPicPr>
        <p:blipFill>
          <a:blip r:embed="rId3" cstate="print"/>
          <a:srcRect/>
          <a:stretch>
            <a:fillRect/>
          </a:stretch>
        </p:blipFill>
        <p:spPr bwMode="auto">
          <a:xfrm>
            <a:off x="1524000" y="2286000"/>
            <a:ext cx="5847106" cy="4572000"/>
          </a:xfrm>
          <a:prstGeom prst="rect">
            <a:avLst/>
          </a:prstGeom>
          <a:noFill/>
        </p:spPr>
      </p:pic>
    </p:spTree>
    <p:extLst>
      <p:ext uri="{BB962C8B-B14F-4D97-AF65-F5344CB8AC3E}">
        <p14:creationId xmlns:p14="http://schemas.microsoft.com/office/powerpoint/2010/main" val="9237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2133600"/>
          </a:xfrm>
        </p:spPr>
        <p:txBody>
          <a:bodyPr>
            <a:noAutofit/>
          </a:bodyPr>
          <a:lstStyle/>
          <a:p>
            <a:r>
              <a:rPr lang="en-US" sz="5400" b="1" dirty="0"/>
              <a:t>Adversity touches everyone sooner or later</a:t>
            </a:r>
            <a:endParaRPr lang="en-US" sz="5400" dirty="0"/>
          </a:p>
        </p:txBody>
      </p:sp>
      <p:sp>
        <p:nvSpPr>
          <p:cNvPr id="3" name="Content Placeholder 2"/>
          <p:cNvSpPr>
            <a:spLocks noGrp="1"/>
          </p:cNvSpPr>
          <p:nvPr>
            <p:ph idx="1"/>
          </p:nvPr>
        </p:nvSpPr>
        <p:spPr>
          <a:xfrm>
            <a:off x="0" y="1524000"/>
            <a:ext cx="9067800" cy="5334000"/>
          </a:xfrm>
        </p:spPr>
        <p:txBody>
          <a:bodyPr>
            <a:normAutofit/>
          </a:bodyPr>
          <a:lstStyle/>
          <a:p>
            <a:pPr marL="0" indent="0">
              <a:buNone/>
            </a:pPr>
            <a:r>
              <a:rPr lang="en-US" sz="3600" i="1" dirty="0"/>
              <a:t> </a:t>
            </a:r>
            <a:endParaRPr lang="en-US" sz="3600" dirty="0"/>
          </a:p>
          <a:p>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434458813"/>
              </p:ext>
            </p:extLst>
          </p:nvPr>
        </p:nvGraphicFramePr>
        <p:xfrm>
          <a:off x="228600" y="2667000"/>
          <a:ext cx="8686800" cy="3931920"/>
        </p:xfrm>
        <a:graphic>
          <a:graphicData uri="http://schemas.openxmlformats.org/drawingml/2006/table">
            <a:tbl>
              <a:tblPr/>
              <a:tblGrid>
                <a:gridCol w="3571413">
                  <a:extLst>
                    <a:ext uri="{9D8B030D-6E8A-4147-A177-3AD203B41FA5}">
                      <a16:colId xmlns:a16="http://schemas.microsoft.com/office/drawing/2014/main" val="20000"/>
                    </a:ext>
                  </a:extLst>
                </a:gridCol>
                <a:gridCol w="5115387">
                  <a:extLst>
                    <a:ext uri="{9D8B030D-6E8A-4147-A177-3AD203B41FA5}">
                      <a16:colId xmlns:a16="http://schemas.microsoft.com/office/drawing/2014/main" val="20001"/>
                    </a:ext>
                  </a:extLst>
                </a:gridCol>
              </a:tblGrid>
              <a:tr h="1981199">
                <a:tc>
                  <a:txBody>
                    <a:bodyPr/>
                    <a:lstStyle/>
                    <a:p>
                      <a:r>
                        <a:rPr lang="en-US" sz="4000" dirty="0">
                          <a:effectLst/>
                        </a:rPr>
                        <a:t>synonyms</a:t>
                      </a:r>
                      <a:r>
                        <a:rPr lang="en-US" sz="3600" dirty="0">
                          <a:effectLst/>
                        </a:rPr>
                        <a:t>:</a:t>
                      </a:r>
                    </a:p>
                  </a:txBody>
                  <a:tcPr marR="28575" anchor="ctr">
                    <a:lnL>
                      <a:noFill/>
                    </a:lnL>
                    <a:lnR>
                      <a:noFill/>
                    </a:lnR>
                    <a:lnT>
                      <a:noFill/>
                    </a:lnT>
                    <a:lnB>
                      <a:noFill/>
                    </a:lnB>
                  </a:tcPr>
                </a:tc>
                <a:tc>
                  <a:txBody>
                    <a:bodyPr/>
                    <a:lstStyle/>
                    <a:p>
                      <a:r>
                        <a:rPr lang="en-US" sz="3600" dirty="0"/>
                        <a:t>misfortune, trouble, difficulty, hardship, distress, disaster, suffering, affliction, sorrow, misery, tribulation, woe, pain, trauma</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26" name="Picture 2" descr="http://cdn.viralscape.com/wp-content/uploads/2014/06/Tea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09800"/>
            <a:ext cx="274467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3048000"/>
          </a:xfrm>
        </p:spPr>
        <p:txBody>
          <a:bodyPr>
            <a:normAutofit fontScale="90000"/>
          </a:bodyPr>
          <a:lstStyle/>
          <a:p>
            <a:r>
              <a:rPr lang="en-US" dirty="0"/>
              <a:t>Adversity can be either an overwhelming burden or a bridge to a deeper relationship with God.</a:t>
            </a:r>
            <a:br>
              <a:rPr lang="en-US" dirty="0"/>
            </a:br>
            <a:br>
              <a:rPr lang="en-US" dirty="0"/>
            </a:br>
            <a:endParaRPr lang="en-US" dirty="0"/>
          </a:p>
        </p:txBody>
      </p:sp>
      <p:sp>
        <p:nvSpPr>
          <p:cNvPr id="3" name="Content Placeholder 2"/>
          <p:cNvSpPr>
            <a:spLocks noGrp="1"/>
          </p:cNvSpPr>
          <p:nvPr>
            <p:ph idx="1"/>
          </p:nvPr>
        </p:nvSpPr>
        <p:spPr>
          <a:xfrm>
            <a:off x="457200" y="2057400"/>
            <a:ext cx="8229600" cy="4068763"/>
          </a:xfrm>
        </p:spPr>
        <p:txBody>
          <a:bodyPr/>
          <a:lstStyle/>
          <a:p>
            <a:pPr marL="0" indent="0" algn="ctr">
              <a:buNone/>
            </a:pPr>
            <a:r>
              <a:rPr lang="en-US" b="1" dirty="0"/>
              <a:t>Question: How do you view Adversity? </a:t>
            </a:r>
            <a:endParaRPr lang="en-US" dirty="0"/>
          </a:p>
        </p:txBody>
      </p:sp>
      <p:pic>
        <p:nvPicPr>
          <p:cNvPr id="4" name="Picture 2" descr="http://www.christart.com/IMAGES-art9ab/clipart/4593/heavy-bur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187" y="3429000"/>
            <a:ext cx="3166418"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6" descr="https://s3.amazonaws.com/thumbnails.illustrationsource.com/huge.10.51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60118"/>
            <a:ext cx="2895600" cy="3733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8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2971800"/>
          </a:xfrm>
        </p:spPr>
        <p:txBody>
          <a:bodyPr>
            <a:normAutofit/>
          </a:bodyPr>
          <a:lstStyle/>
          <a:p>
            <a:pPr marL="0" indent="0">
              <a:buNone/>
            </a:pPr>
            <a:r>
              <a:rPr lang="en-US" b="1" dirty="0">
                <a:solidFill>
                  <a:srgbClr val="FFFF00"/>
                </a:solidFill>
              </a:rPr>
              <a:t>A burden, spiritually speaking, is a heaviness that weighs us down - </a:t>
            </a:r>
            <a:r>
              <a:rPr lang="en-US" dirty="0"/>
              <a:t>We may feel weary, discouraged,  lose our joy, forfeit our peace and hope –  </a:t>
            </a:r>
          </a:p>
          <a:p>
            <a:pPr marL="0" indent="0">
              <a:buNone/>
            </a:pPr>
            <a:r>
              <a:rPr lang="en-US" i="1" dirty="0"/>
              <a:t>(Prov. 24:10) “If thou faint in the day of adversity, thy strength is small.”</a:t>
            </a:r>
            <a:endParaRPr lang="en-US" dirty="0"/>
          </a:p>
          <a:p>
            <a:endParaRPr lang="en-US" dirty="0"/>
          </a:p>
        </p:txBody>
      </p:sp>
      <p:sp>
        <p:nvSpPr>
          <p:cNvPr id="2" name="AutoShape 2" descr="Image result for cartoon of a weak pe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cartoon of a weak pers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previews.123rf.com/images/sararoom/sararoom1305/sararoom130500008/19373626-Vector-illustration-of-man-tries-to-lift-a-weight-Stock-Vector-weak-cartoon-m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514600"/>
            <a:ext cx="4448175" cy="444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3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randombar(horizontal)">
                                      <p:cBhvr>
                                        <p:cTn id="1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5105400" cy="6858000"/>
          </a:xfrm>
        </p:spPr>
        <p:txBody>
          <a:bodyPr>
            <a:normAutofit/>
          </a:bodyPr>
          <a:lstStyle/>
          <a:p>
            <a:pPr marL="0" indent="0" algn="ctr">
              <a:buNone/>
            </a:pPr>
            <a:r>
              <a:rPr lang="en-US" i="1" dirty="0"/>
              <a:t>“Wherefore seeing we also are compassed about with so great a cloud of witnesses, let us lay aside every weight, and the sin which doth so easily beset us, and let us run with patience the race that is set before us.”</a:t>
            </a:r>
          </a:p>
          <a:p>
            <a:pPr marL="0" indent="0" algn="ctr">
              <a:buNone/>
            </a:pPr>
            <a:r>
              <a:rPr lang="en-US" i="1" dirty="0"/>
              <a:t> (Heb. 12:1) </a:t>
            </a:r>
            <a:endParaRPr lang="en-US" dirty="0"/>
          </a:p>
          <a:p>
            <a:pPr marL="0" indent="0">
              <a:buNone/>
            </a:pPr>
            <a:endParaRPr lang="en-US" b="1" dirty="0"/>
          </a:p>
          <a:p>
            <a:pPr marL="0" indent="0">
              <a:buNone/>
            </a:pPr>
            <a:r>
              <a:rPr lang="en-US" b="1" dirty="0"/>
              <a:t>Note</a:t>
            </a:r>
            <a:r>
              <a:rPr lang="en-US" dirty="0"/>
              <a:t>: The context in which this verse is found is </a:t>
            </a:r>
            <a:r>
              <a:rPr lang="en-US" b="1" i="1" dirty="0"/>
              <a:t>Hebrews 11 “The Heroes of Faith” </a:t>
            </a:r>
            <a:endParaRPr lang="en-US" dirty="0"/>
          </a:p>
          <a:p>
            <a:endParaRPr lang="en-US" dirty="0"/>
          </a:p>
        </p:txBody>
      </p:sp>
      <p:pic>
        <p:nvPicPr>
          <p:cNvPr id="3074" name="Picture 2" descr="http://b68389.medialib.glogster.com/media/bc88f787d0d3895f4100904be01e006c51149bd159eb3f44860ba9e89d859328/strong-m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48127"/>
            <a:ext cx="3435409" cy="32219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northmanchesterfbc.files.wordpress.com/2011/03/heroes-hebrew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073" y="3962400"/>
            <a:ext cx="4000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75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arvestphelan.com/wp-content/uploads/2014/09/Heroes-96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5" y="0"/>
            <a:ext cx="9144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pactchurchnova.com/wp-content/uploads/2014/06/heroes-sl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5" y="3231378"/>
            <a:ext cx="9255095" cy="40076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7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600" i="1" dirty="0"/>
              <a:t>“And others had trial of cruel </a:t>
            </a:r>
            <a:r>
              <a:rPr lang="en-US" sz="3600" i="1" dirty="0" err="1"/>
              <a:t>mockings</a:t>
            </a:r>
            <a:r>
              <a:rPr lang="en-US" sz="3600" i="1" dirty="0"/>
              <a:t> and </a:t>
            </a:r>
            <a:r>
              <a:rPr lang="en-US" sz="3600" i="1" dirty="0" err="1"/>
              <a:t>scourgings</a:t>
            </a:r>
            <a:r>
              <a:rPr lang="en-US" sz="3600" i="1" dirty="0"/>
              <a:t>, yea, moreover of bonds and imprisonment: They were stoned, they were sawn asunder, were tempted, were slain with the sword: they wandered about in sheepskins and goatskins; being destitute, afflicted, tormented; (Of whom the world was not worthy:) they wandered in deserts, and in mountains, and in dens and caves of the earth. And these all, having obtained a good report through faith.” (Hebrews 11:36-40) </a:t>
            </a:r>
            <a:br>
              <a:rPr lang="en-US" sz="3600" dirty="0"/>
            </a:br>
            <a:endParaRPr lang="en-US" sz="3600" dirty="0"/>
          </a:p>
        </p:txBody>
      </p:sp>
    </p:spTree>
    <p:extLst>
      <p:ext uri="{BB962C8B-B14F-4D97-AF65-F5344CB8AC3E}">
        <p14:creationId xmlns:p14="http://schemas.microsoft.com/office/powerpoint/2010/main" val="150144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67800" cy="6781800"/>
          </a:xfrm>
        </p:spPr>
        <p:txBody>
          <a:bodyPr>
            <a:normAutofit/>
          </a:bodyPr>
          <a:lstStyle/>
          <a:p>
            <a:pPr marL="0" indent="0">
              <a:buNone/>
            </a:pPr>
            <a:r>
              <a:rPr lang="en-US" sz="3500" b="1" dirty="0">
                <a:solidFill>
                  <a:srgbClr val="FFFF00"/>
                </a:solidFill>
              </a:rPr>
              <a:t>A bridge, in contrast, is a way to rise above the deep waters of adversity and develop a deeper, more intimate relationship with God.</a:t>
            </a:r>
            <a:r>
              <a:rPr lang="en-US" sz="3500" dirty="0">
                <a:solidFill>
                  <a:srgbClr val="FFFF00"/>
                </a:solidFill>
              </a:rPr>
              <a:t> </a:t>
            </a:r>
          </a:p>
          <a:p>
            <a:pPr marL="0" indent="0">
              <a:buNone/>
            </a:pPr>
            <a:r>
              <a:rPr lang="en-US" sz="3500" i="1" dirty="0"/>
              <a:t>(Psalm 32:6) “For this (adversity) shall every one that is godly pray unto thee in a time when thou </a:t>
            </a:r>
            <a:r>
              <a:rPr lang="en-US" sz="3500" i="1" dirty="0" err="1"/>
              <a:t>mayest</a:t>
            </a:r>
            <a:r>
              <a:rPr lang="en-US" sz="3500" i="1" dirty="0"/>
              <a:t> be found: surely in the </a:t>
            </a:r>
            <a:r>
              <a:rPr lang="en-US" sz="3500" b="1" i="1" u="sng" dirty="0"/>
              <a:t>floods of great waters</a:t>
            </a:r>
            <a:r>
              <a:rPr lang="en-US" sz="3500" i="1" dirty="0"/>
              <a:t> they shall not come nigh unto him.”</a:t>
            </a:r>
          </a:p>
          <a:p>
            <a:pPr marL="0" indent="0">
              <a:buNone/>
            </a:pPr>
            <a:r>
              <a:rPr lang="en-US" sz="3500" i="1" dirty="0"/>
              <a:t>(II Cor. 4:8-9) “We are troubled on every side, yet not distressed; we are perplexed, but not in despair; Persecuted, but not forsaken; cast down, but not destroyed…”</a:t>
            </a:r>
            <a:endParaRPr lang="en-US" sz="3500" dirty="0"/>
          </a:p>
          <a:p>
            <a:pPr marL="0" indent="0">
              <a:buNone/>
            </a:pPr>
            <a:endParaRPr lang="en-US" sz="3500" dirty="0"/>
          </a:p>
          <a:p>
            <a:endParaRPr lang="en-US" sz="3500" dirty="0"/>
          </a:p>
        </p:txBody>
      </p:sp>
    </p:spTree>
    <p:extLst>
      <p:ext uri="{BB962C8B-B14F-4D97-AF65-F5344CB8AC3E}">
        <p14:creationId xmlns:p14="http://schemas.microsoft.com/office/powerpoint/2010/main" val="32698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Autofit/>
          </a:bodyPr>
          <a:lstStyle/>
          <a:p>
            <a:r>
              <a:rPr lang="en-US" sz="3900" i="1" dirty="0"/>
              <a:t>(II Corinthians 4:16-18) </a:t>
            </a:r>
            <a:br>
              <a:rPr lang="en-US" sz="3900" i="1" dirty="0"/>
            </a:br>
            <a:r>
              <a:rPr lang="en-US" sz="3900" i="1" dirty="0"/>
              <a:t>“For which cause we </a:t>
            </a:r>
            <a:r>
              <a:rPr lang="en-US" sz="3900" b="1" i="1" u="sng" dirty="0"/>
              <a:t>faint not</a:t>
            </a:r>
            <a:r>
              <a:rPr lang="en-US" sz="3900" i="1" dirty="0"/>
              <a:t>; but though our outward man perish, yet the inward man is renewed day by day. For our light affliction, which is but for a moment, </a:t>
            </a:r>
            <a:r>
              <a:rPr lang="en-US" sz="3900" i="1" dirty="0" err="1"/>
              <a:t>worketh</a:t>
            </a:r>
            <a:r>
              <a:rPr lang="en-US" sz="3900" i="1" dirty="0"/>
              <a:t> for us a far more exceeding and eternal weight of glory; While we look not at the things which are seen, but at the things which are not seen: for the things which are seen are temporal; but the things which are not seen are eternal.”</a:t>
            </a:r>
            <a:br>
              <a:rPr lang="en-US" sz="3900" dirty="0"/>
            </a:br>
            <a:endParaRPr lang="en-US" sz="3900" dirty="0"/>
          </a:p>
        </p:txBody>
      </p:sp>
    </p:spTree>
    <p:extLst>
      <p:ext uri="{BB962C8B-B14F-4D97-AF65-F5344CB8AC3E}">
        <p14:creationId xmlns:p14="http://schemas.microsoft.com/office/powerpoint/2010/main" val="3189391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assiopaea.org/files/2012/08/work_6458081_1_flat_550x550_07.jpe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74" r="12164"/>
          <a:stretch/>
        </p:blipFill>
        <p:spPr bwMode="auto">
          <a:xfrm>
            <a:off x="0" y="-15240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67800" cy="6858000"/>
          </a:xfrm>
        </p:spPr>
        <p:txBody>
          <a:bodyPr>
            <a:normAutofit/>
          </a:bodyPr>
          <a:lstStyle/>
          <a:p>
            <a:r>
              <a:rPr lang="en-US" sz="5400" dirty="0">
                <a:effectLst>
                  <a:glow rad="101600">
                    <a:schemeClr val="bg1">
                      <a:alpha val="60000"/>
                    </a:schemeClr>
                  </a:glow>
                </a:effectLst>
              </a:rPr>
              <a:t>Only an eternal perspective will form a bridge over the troubled waters of life bringing you into a deeper and more meaningful relationship with the Lord.</a:t>
            </a:r>
          </a:p>
        </p:txBody>
      </p:sp>
    </p:spTree>
    <p:extLst>
      <p:ext uri="{BB962C8B-B14F-4D97-AF65-F5344CB8AC3E}">
        <p14:creationId xmlns:p14="http://schemas.microsoft.com/office/powerpoint/2010/main" val="2998423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lwjas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7032"/>
            <a:ext cx="7619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4572000"/>
            <a:ext cx="7619998" cy="1981200"/>
          </a:xfrm>
        </p:spPr>
        <p:txBody>
          <a:bodyPr>
            <a:noAutofit/>
          </a:bodyPr>
          <a:lstStyle/>
          <a:p>
            <a:r>
              <a:rPr lang="en-US" i="1" dirty="0">
                <a:effectLst>
                  <a:glow rad="101600">
                    <a:schemeClr val="bg1">
                      <a:alpha val="60000"/>
                    </a:schemeClr>
                  </a:glow>
                </a:effectLst>
              </a:rPr>
              <a:t>Through Adversity the Apostle Paul Learned Ten Things</a:t>
            </a:r>
            <a:br>
              <a:rPr lang="en-US" i="1" dirty="0">
                <a:effectLst>
                  <a:glow rad="101600">
                    <a:schemeClr val="bg1">
                      <a:alpha val="60000"/>
                    </a:schemeClr>
                  </a:glow>
                </a:effectLst>
              </a:rPr>
            </a:br>
            <a:br>
              <a:rPr lang="en-US" i="1" dirty="0">
                <a:effectLst>
                  <a:glow rad="101600">
                    <a:schemeClr val="bg1">
                      <a:alpha val="60000"/>
                    </a:schemeClr>
                  </a:glow>
                </a:effectLst>
              </a:rPr>
            </a:br>
            <a:r>
              <a:rPr lang="en-US" i="1" dirty="0">
                <a:effectLst>
                  <a:glow rad="101600">
                    <a:schemeClr val="bg1">
                      <a:alpha val="60000"/>
                    </a:schemeClr>
                  </a:glow>
                </a:effectLst>
              </a:rPr>
              <a:t> </a:t>
            </a:r>
            <a:br>
              <a:rPr lang="en-US" i="1" dirty="0">
                <a:effectLst>
                  <a:glow rad="101600">
                    <a:schemeClr val="bg1">
                      <a:alpha val="60000"/>
                    </a:schemeClr>
                  </a:glow>
                </a:effectLst>
              </a:rPr>
            </a:b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16814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br>
              <a:rPr lang="en-US" dirty="0"/>
            </a:br>
            <a:endParaRPr lang="en-US" dirty="0"/>
          </a:p>
        </p:txBody>
      </p:sp>
      <p:sp>
        <p:nvSpPr>
          <p:cNvPr id="3" name="Content Placeholder 2"/>
          <p:cNvSpPr>
            <a:spLocks noGrp="1"/>
          </p:cNvSpPr>
          <p:nvPr>
            <p:ph idx="1"/>
          </p:nvPr>
        </p:nvSpPr>
        <p:spPr>
          <a:xfrm>
            <a:off x="0" y="228600"/>
            <a:ext cx="9144000" cy="6629400"/>
          </a:xfrm>
        </p:spPr>
        <p:txBody>
          <a:bodyPr>
            <a:normAutofit/>
          </a:bodyPr>
          <a:lstStyle/>
          <a:p>
            <a:pPr marL="0" lvl="0" indent="0">
              <a:buNone/>
            </a:pPr>
            <a:r>
              <a:rPr lang="en-US" sz="3600" b="1" dirty="0">
                <a:solidFill>
                  <a:srgbClr val="FFFF00"/>
                </a:solidFill>
              </a:rPr>
              <a:t>1. Contentment is possible in the midst of adversity - </a:t>
            </a:r>
            <a:r>
              <a:rPr lang="en-US" sz="3600" dirty="0"/>
              <a:t>The apostle explained - </a:t>
            </a:r>
            <a:r>
              <a:rPr lang="en-US" sz="3600" i="1" dirty="0"/>
              <a:t>“…for I have learned, in whatsoever state I am, therewith to be content.”</a:t>
            </a:r>
          </a:p>
          <a:p>
            <a:pPr marL="0" lvl="0" indent="0">
              <a:buNone/>
            </a:pPr>
            <a:r>
              <a:rPr lang="en-US" sz="3600" b="1" dirty="0">
                <a:solidFill>
                  <a:srgbClr val="FFFF00"/>
                </a:solidFill>
              </a:rPr>
              <a:t>2. God provides supernatural strength in our weakness - </a:t>
            </a:r>
            <a:r>
              <a:rPr lang="en-US" sz="3600" dirty="0"/>
              <a:t>Paul’s limitations allowed the Holy Spirit’s power to work through his life – </a:t>
            </a:r>
            <a:r>
              <a:rPr lang="en-US" sz="3600" i="1" dirty="0"/>
              <a:t>“In our weakness He is strong…” </a:t>
            </a:r>
            <a:r>
              <a:rPr lang="en-US" sz="3600" b="1" i="1" dirty="0"/>
              <a:t> </a:t>
            </a:r>
          </a:p>
          <a:p>
            <a:pPr marL="0" indent="0">
              <a:buNone/>
            </a:pPr>
            <a:r>
              <a:rPr lang="en-US" sz="3600" b="1" dirty="0"/>
              <a:t>Note: This supernatural strength is called </a:t>
            </a:r>
            <a:r>
              <a:rPr lang="en-US" sz="3600" b="1" i="1" dirty="0"/>
              <a:t>“The Grace of God”</a:t>
            </a:r>
            <a:endParaRPr lang="en-US" sz="3600" i="1" dirty="0"/>
          </a:p>
          <a:p>
            <a:pPr marL="514350" lvl="0" indent="-514350">
              <a:buAutoNum type="arabicPeriod"/>
            </a:pPr>
            <a:endParaRPr lang="en-US" sz="3600" dirty="0"/>
          </a:p>
          <a:p>
            <a:endParaRPr lang="en-US" sz="3600" dirty="0"/>
          </a:p>
        </p:txBody>
      </p:sp>
    </p:spTree>
    <p:extLst>
      <p:ext uri="{BB962C8B-B14F-4D97-AF65-F5344CB8AC3E}">
        <p14:creationId xmlns:p14="http://schemas.microsoft.com/office/powerpoint/2010/main" val="18722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91600" cy="3048000"/>
          </a:xfrm>
        </p:spPr>
        <p:txBody>
          <a:bodyPr>
            <a:noAutofit/>
          </a:bodyPr>
          <a:lstStyle/>
          <a:p>
            <a:r>
              <a:rPr lang="en-US" sz="4000" dirty="0"/>
              <a:t>At some point in our lives, we all will face hardships, losses, and painful circumstances -</a:t>
            </a:r>
            <a:r>
              <a:rPr lang="en-US" sz="4000" i="1" dirty="0"/>
              <a:t> </a:t>
            </a:r>
            <a:r>
              <a:rPr lang="en-US" sz="4000" i="1" dirty="0">
                <a:solidFill>
                  <a:srgbClr val="FFFF00"/>
                </a:solidFill>
              </a:rPr>
              <a:t>"Man is born to trouble" "Rain falls on the just and unjust alike"</a:t>
            </a:r>
            <a:endParaRPr lang="en-US" sz="4000" dirty="0">
              <a:solidFill>
                <a:srgbClr val="FFFF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3352800"/>
            <a:ext cx="4536281" cy="31839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45872"/>
            <a:ext cx="4057650" cy="3190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80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epentye.files.wordpress.com/2012/11/the-grace-of-god.jpg"/>
          <p:cNvPicPr>
            <a:picLocks noChangeAspect="1" noChangeArrowheads="1"/>
          </p:cNvPicPr>
          <p:nvPr/>
        </p:nvPicPr>
        <p:blipFill rotWithShape="1">
          <a:blip r:embed="rId2">
            <a:extLst>
              <a:ext uri="{28A0092B-C50C-407E-A947-70E740481C1C}">
                <a14:useLocalDpi xmlns:a14="http://schemas.microsoft.com/office/drawing/2010/main" val="0"/>
              </a:ext>
            </a:extLst>
          </a:blip>
          <a:srcRect l="1844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977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7010400"/>
          </a:xfrm>
        </p:spPr>
        <p:txBody>
          <a:bodyPr>
            <a:normAutofit/>
          </a:bodyPr>
          <a:lstStyle/>
          <a:p>
            <a:pPr lvl="0"/>
            <a:r>
              <a:rPr lang="en-US" b="1" dirty="0">
                <a:solidFill>
                  <a:srgbClr val="FFFF00"/>
                </a:solidFill>
              </a:rPr>
              <a:t>Saving grace</a:t>
            </a:r>
            <a:r>
              <a:rPr lang="en-US" b="1" i="1" dirty="0">
                <a:solidFill>
                  <a:srgbClr val="FFFF00"/>
                </a:solidFill>
              </a:rPr>
              <a:t> </a:t>
            </a:r>
            <a:r>
              <a:rPr lang="en-US" b="1" i="1" dirty="0"/>
              <a:t>–</a:t>
            </a:r>
            <a:r>
              <a:rPr lang="en-US" i="1" dirty="0"/>
              <a:t> Eph. 2:8 “For by grace are ye saved through faith; and that not of yourselves: it is the gift of God.”</a:t>
            </a:r>
            <a:endParaRPr lang="en-US" dirty="0"/>
          </a:p>
          <a:p>
            <a:pPr lvl="0"/>
            <a:r>
              <a:rPr lang="en-US" b="1" dirty="0">
                <a:solidFill>
                  <a:srgbClr val="FFFF00"/>
                </a:solidFill>
              </a:rPr>
              <a:t>Sustaining grace </a:t>
            </a:r>
            <a:r>
              <a:rPr lang="en-US" b="1" dirty="0"/>
              <a:t>–</a:t>
            </a:r>
            <a:r>
              <a:rPr lang="en-US" b="1" i="1" dirty="0"/>
              <a:t> </a:t>
            </a:r>
            <a:r>
              <a:rPr lang="en-US" i="1" dirty="0"/>
              <a:t>II Cor. 12:9 “And he said unto me, My grace is sufficient for thee: for my strength is made perfect in weakness. Most gladly therefore will I rather glory in my infirmities, that the power of Christ may rest upon me.”</a:t>
            </a:r>
            <a:endParaRPr lang="en-US" dirty="0"/>
          </a:p>
          <a:p>
            <a:pPr lvl="0"/>
            <a:r>
              <a:rPr lang="en-US" b="1" dirty="0">
                <a:solidFill>
                  <a:srgbClr val="FFFF00"/>
                </a:solidFill>
              </a:rPr>
              <a:t>Strengthening grace </a:t>
            </a:r>
            <a:r>
              <a:rPr lang="en-US" b="1" dirty="0"/>
              <a:t>–</a:t>
            </a:r>
            <a:r>
              <a:rPr lang="en-US" i="1" dirty="0"/>
              <a:t> I Cor. 15:10 “But by the grace of God I am what I am: and his grace which was bestowed upon me was not in vain; but I </a:t>
            </a:r>
            <a:r>
              <a:rPr lang="en-US" i="1" dirty="0" err="1"/>
              <a:t>laboured</a:t>
            </a:r>
            <a:r>
              <a:rPr lang="en-US" i="1" dirty="0"/>
              <a:t> more abundantly than they all: yet not I, but the grace of God which was with me.”</a:t>
            </a:r>
            <a:endParaRPr lang="en-US" dirty="0"/>
          </a:p>
          <a:p>
            <a:endParaRPr lang="en-US" dirty="0"/>
          </a:p>
        </p:txBody>
      </p:sp>
    </p:spTree>
    <p:extLst>
      <p:ext uri="{BB962C8B-B14F-4D97-AF65-F5344CB8AC3E}">
        <p14:creationId xmlns:p14="http://schemas.microsoft.com/office/powerpoint/2010/main" val="12548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normAutofit/>
          </a:bodyPr>
          <a:lstStyle/>
          <a:p>
            <a:r>
              <a:rPr lang="en-US" sz="4000" b="1" dirty="0">
                <a:solidFill>
                  <a:srgbClr val="FFFF00"/>
                </a:solidFill>
              </a:rPr>
              <a:t>Song:</a:t>
            </a:r>
            <a:r>
              <a:rPr lang="en-US" sz="4000" dirty="0">
                <a:solidFill>
                  <a:srgbClr val="FFFF00"/>
                </a:solidFill>
              </a:rPr>
              <a:t> </a:t>
            </a:r>
            <a:r>
              <a:rPr lang="en-US" sz="4000" b="1" dirty="0">
                <a:solidFill>
                  <a:srgbClr val="FFFF00"/>
                </a:solidFill>
              </a:rPr>
              <a:t>God Gives Grace</a:t>
            </a:r>
            <a:endParaRPr lang="en-US" sz="4000" dirty="0">
              <a:solidFill>
                <a:srgbClr val="FFFF00"/>
              </a:solidFill>
            </a:endParaRPr>
          </a:p>
        </p:txBody>
      </p:sp>
      <p:sp>
        <p:nvSpPr>
          <p:cNvPr id="5" name="Content Placeholder 4"/>
          <p:cNvSpPr>
            <a:spLocks noGrp="1"/>
          </p:cNvSpPr>
          <p:nvPr>
            <p:ph idx="1"/>
          </p:nvPr>
        </p:nvSpPr>
        <p:spPr>
          <a:xfrm>
            <a:off x="0" y="914400"/>
            <a:ext cx="9067800" cy="5943600"/>
          </a:xfrm>
        </p:spPr>
        <p:txBody>
          <a:bodyPr>
            <a:noAutofit/>
          </a:bodyPr>
          <a:lstStyle/>
          <a:p>
            <a:pPr marL="0" indent="0">
              <a:buNone/>
            </a:pPr>
            <a:r>
              <a:rPr lang="en-US" dirty="0"/>
              <a:t>Sometimes problems seem so big they hide the light of day.</a:t>
            </a:r>
            <a:br>
              <a:rPr lang="en-US" dirty="0"/>
            </a:br>
            <a:r>
              <a:rPr lang="en-US" dirty="0"/>
              <a:t>Sometimes pain cuts so deep that I can’t find the words to pray. </a:t>
            </a:r>
            <a:br>
              <a:rPr lang="en-US" dirty="0"/>
            </a:br>
            <a:r>
              <a:rPr lang="en-US" dirty="0"/>
              <a:t>Sometimes heartache seems to be much more than I can stand.</a:t>
            </a:r>
            <a:br>
              <a:rPr lang="en-US" dirty="0"/>
            </a:br>
            <a:r>
              <a:rPr lang="en-US" dirty="0"/>
              <a:t>That’s when grace seems to take me by the hand.</a:t>
            </a:r>
          </a:p>
          <a:p>
            <a:pPr marL="0" indent="0">
              <a:buNone/>
            </a:pPr>
            <a:br>
              <a:rPr lang="en-US" dirty="0"/>
            </a:br>
            <a:r>
              <a:rPr lang="en-US" dirty="0"/>
              <a:t>I know every pain I feel becomes HIS very own.</a:t>
            </a:r>
            <a:br>
              <a:rPr lang="en-US" dirty="0"/>
            </a:br>
            <a:r>
              <a:rPr lang="en-US" dirty="0"/>
              <a:t>God know the weakness of my heart that I can’t make it all alone.</a:t>
            </a:r>
            <a:br>
              <a:rPr lang="en-US" dirty="0"/>
            </a:br>
            <a:endParaRPr lang="en-US" dirty="0"/>
          </a:p>
        </p:txBody>
      </p:sp>
    </p:spTree>
    <p:extLst>
      <p:ext uri="{BB962C8B-B14F-4D97-AF65-F5344CB8AC3E}">
        <p14:creationId xmlns:p14="http://schemas.microsoft.com/office/powerpoint/2010/main" val="328790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934200"/>
          </a:xfrm>
        </p:spPr>
        <p:txBody>
          <a:bodyPr>
            <a:normAutofit/>
          </a:bodyPr>
          <a:lstStyle/>
          <a:p>
            <a:pPr marL="0" indent="0">
              <a:buNone/>
            </a:pPr>
            <a:r>
              <a:rPr lang="en-US" dirty="0"/>
              <a:t>For HE knows what I can handle and HE never gives me more.</a:t>
            </a:r>
            <a:br>
              <a:rPr lang="en-US" dirty="0"/>
            </a:br>
            <a:r>
              <a:rPr lang="en-US" dirty="0"/>
              <a:t>When my strength comes to an end, HE has more grace in store.</a:t>
            </a:r>
          </a:p>
          <a:p>
            <a:pPr marL="0" indent="0">
              <a:buNone/>
            </a:pPr>
            <a:r>
              <a:rPr lang="en-US" dirty="0"/>
              <a:t>Grace will help you stand when problems seem so tall. </a:t>
            </a:r>
            <a:br>
              <a:rPr lang="en-US" dirty="0"/>
            </a:br>
            <a:r>
              <a:rPr lang="en-US" dirty="0"/>
              <a:t>And grace will pick you up every time you fall.</a:t>
            </a:r>
          </a:p>
          <a:p>
            <a:pPr marL="0" indent="0">
              <a:buNone/>
            </a:pPr>
            <a:r>
              <a:rPr lang="en-US" b="1" dirty="0"/>
              <a:t>Chores:</a:t>
            </a:r>
            <a:endParaRPr lang="en-US" dirty="0"/>
          </a:p>
          <a:p>
            <a:pPr marL="0" indent="0">
              <a:buNone/>
            </a:pPr>
            <a:r>
              <a:rPr lang="en-US" dirty="0"/>
              <a:t>He gives grace in the midst of every storm.</a:t>
            </a:r>
            <a:br>
              <a:rPr lang="en-US" dirty="0"/>
            </a:br>
            <a:r>
              <a:rPr lang="en-US" dirty="0"/>
              <a:t>God gives grace that carries the weary and worn.</a:t>
            </a:r>
            <a:br>
              <a:rPr lang="en-US" dirty="0"/>
            </a:br>
            <a:r>
              <a:rPr lang="en-US" dirty="0"/>
              <a:t>He’s everything we ever need for everything we face. </a:t>
            </a:r>
            <a:br>
              <a:rPr lang="en-US" dirty="0"/>
            </a:br>
            <a:r>
              <a:rPr lang="en-US" dirty="0"/>
              <a:t>So remember when it seem you can’t go on God gives grace.</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280632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3400" b="1" dirty="0">
                <a:solidFill>
                  <a:srgbClr val="FFFF00"/>
                </a:solidFill>
              </a:rPr>
              <a:t>3. The Lord is the source for all our needs -</a:t>
            </a:r>
            <a:r>
              <a:rPr lang="en-US" sz="3400" dirty="0">
                <a:solidFill>
                  <a:srgbClr val="FFFF00"/>
                </a:solidFill>
              </a:rPr>
              <a:t> </a:t>
            </a:r>
            <a:r>
              <a:rPr lang="en-US" sz="3400" dirty="0"/>
              <a:t>When we fully rely on the Father, we can count on His provision - </a:t>
            </a:r>
            <a:r>
              <a:rPr lang="en-US" sz="3400" i="1" dirty="0"/>
              <a:t>(Phil. 4:19) “My God shall supply all your needs…”</a:t>
            </a:r>
            <a:endParaRPr lang="en-US" sz="3400" dirty="0"/>
          </a:p>
          <a:p>
            <a:pPr marL="0" indent="0">
              <a:buNone/>
            </a:pPr>
            <a:r>
              <a:rPr lang="en-US" sz="3400" b="1" dirty="0">
                <a:solidFill>
                  <a:srgbClr val="FFFF00"/>
                </a:solidFill>
              </a:rPr>
              <a:t>4. We can trust in the Lord’s faithfulness </a:t>
            </a:r>
            <a:r>
              <a:rPr lang="en-US" sz="3400" dirty="0">
                <a:solidFill>
                  <a:srgbClr val="FFFF00"/>
                </a:solidFill>
              </a:rPr>
              <a:t>– </a:t>
            </a:r>
            <a:r>
              <a:rPr lang="en-US" sz="3400" dirty="0"/>
              <a:t>If we will depend on the Lord, He will carry us through every trial – </a:t>
            </a:r>
            <a:r>
              <a:rPr lang="en-US" sz="3400" i="1" dirty="0"/>
              <a:t>(I Cor. 10:13) “There hath no temptation taken you but such as is common to man: but God is faithful, who will not suffer you to be tempted above that ye are able; but will with the temptation also make a way to escape, that ye may be able to bear it.”</a:t>
            </a:r>
            <a:endParaRPr lang="en-US" sz="3400" dirty="0"/>
          </a:p>
          <a:p>
            <a:pPr marL="0" indent="0">
              <a:buNone/>
            </a:pPr>
            <a:endParaRPr lang="en-US" sz="3400" dirty="0"/>
          </a:p>
        </p:txBody>
      </p:sp>
    </p:spTree>
    <p:extLst>
      <p:ext uri="{BB962C8B-B14F-4D97-AF65-F5344CB8AC3E}">
        <p14:creationId xmlns:p14="http://schemas.microsoft.com/office/powerpoint/2010/main" val="32438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075634" cy="6781800"/>
          </a:xfrm>
        </p:spPr>
        <p:txBody>
          <a:bodyPr>
            <a:normAutofit/>
          </a:bodyPr>
          <a:lstStyle/>
          <a:p>
            <a:pPr marL="0" indent="0">
              <a:buNone/>
            </a:pPr>
            <a:r>
              <a:rPr lang="en-US" sz="3300" b="1" dirty="0">
                <a:solidFill>
                  <a:srgbClr val="FFFF00"/>
                </a:solidFill>
              </a:rPr>
              <a:t>5. The Heavenly Father values our service more than our comfort and personal desires – </a:t>
            </a:r>
            <a:endParaRPr lang="en-US" sz="3300" dirty="0">
              <a:solidFill>
                <a:srgbClr val="FFFF00"/>
              </a:solidFill>
            </a:endParaRPr>
          </a:p>
          <a:p>
            <a:pPr marL="0" indent="0">
              <a:buNone/>
            </a:pPr>
            <a:r>
              <a:rPr lang="en-US" sz="3300" b="1" dirty="0"/>
              <a:t>Note: </a:t>
            </a:r>
            <a:r>
              <a:rPr lang="en-US" sz="3300" dirty="0"/>
              <a:t>Instead of satisfying our natural inclination toward comfort and ease, God sends adversity to prepare us for greater service – </a:t>
            </a:r>
          </a:p>
          <a:p>
            <a:pPr marL="0" indent="0">
              <a:buNone/>
            </a:pPr>
            <a:r>
              <a:rPr lang="en-US" sz="3300" dirty="0"/>
              <a:t>(</a:t>
            </a:r>
            <a:r>
              <a:rPr lang="en-US" sz="3300" i="1" dirty="0"/>
              <a:t>I Peter 5:10) “But the God of all grace, who hath called us unto his eternal glory by Christ Jesus, after that ye have suffered a while, make you perfect, stablish, strengthen, settle you.”</a:t>
            </a:r>
            <a:endParaRPr lang="en-US" sz="3300" dirty="0"/>
          </a:p>
          <a:p>
            <a:pPr marL="0" indent="0">
              <a:buNone/>
            </a:pPr>
            <a:r>
              <a:rPr lang="en-US" sz="3300" b="1" dirty="0"/>
              <a:t>Note:</a:t>
            </a:r>
            <a:r>
              <a:rPr lang="en-US" sz="3300" dirty="0"/>
              <a:t> The Lord prioritizes character development over personal comfort – </a:t>
            </a:r>
            <a:r>
              <a:rPr lang="en-US" sz="3300" i="1" dirty="0"/>
              <a:t>“Conforming us into the image of Christ.”</a:t>
            </a:r>
            <a:endParaRPr lang="en-US" sz="3300" dirty="0"/>
          </a:p>
          <a:p>
            <a:endParaRPr lang="en-US" sz="3300" dirty="0"/>
          </a:p>
        </p:txBody>
      </p:sp>
    </p:spTree>
    <p:extLst>
      <p:ext uri="{BB962C8B-B14F-4D97-AF65-F5344CB8AC3E}">
        <p14:creationId xmlns:p14="http://schemas.microsoft.com/office/powerpoint/2010/main" val="194800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705600"/>
          </a:xfrm>
        </p:spPr>
        <p:txBody>
          <a:bodyPr>
            <a:normAutofit/>
          </a:bodyPr>
          <a:lstStyle/>
          <a:p>
            <a:pPr marL="0" indent="0">
              <a:buNone/>
            </a:pPr>
            <a:r>
              <a:rPr lang="en-US" sz="3600" b="1" dirty="0">
                <a:solidFill>
                  <a:srgbClr val="FFFF00"/>
                </a:solidFill>
              </a:rPr>
              <a:t>6. In difficult times, God will give us strength to proclaim His truth with power –</a:t>
            </a:r>
            <a:endParaRPr lang="en-US" sz="3600" dirty="0">
              <a:solidFill>
                <a:srgbClr val="FFFF00"/>
              </a:solidFill>
            </a:endParaRPr>
          </a:p>
          <a:p>
            <a:pPr marL="0" indent="0">
              <a:buNone/>
            </a:pPr>
            <a:r>
              <a:rPr lang="en-US" sz="3600" b="1" dirty="0"/>
              <a:t>Note:</a:t>
            </a:r>
            <a:r>
              <a:rPr lang="en-US" sz="3600" dirty="0"/>
              <a:t> The more adversity we face, the more effective our message will be to others – </a:t>
            </a:r>
          </a:p>
          <a:p>
            <a:pPr marL="0" indent="0">
              <a:buNone/>
            </a:pPr>
            <a:r>
              <a:rPr lang="en-US" sz="3600" dirty="0"/>
              <a:t>(</a:t>
            </a:r>
            <a:r>
              <a:rPr lang="en-US" sz="3600" i="1" dirty="0"/>
              <a:t>II Cor. 1:3-4) “Blessed be the God and Father of our Lord Jesus Christ, the Father of mercies and God of all comfort, who comforts us in all our tribulation, that we may be able to comfort those who are in any trouble, with the comfort with which we ourselves are comforted by God.”</a:t>
            </a:r>
            <a:endParaRPr lang="en-US" sz="3600" dirty="0"/>
          </a:p>
          <a:p>
            <a:endParaRPr lang="en-US" sz="3600" dirty="0"/>
          </a:p>
        </p:txBody>
      </p:sp>
    </p:spTree>
    <p:extLst>
      <p:ext uri="{BB962C8B-B14F-4D97-AF65-F5344CB8AC3E}">
        <p14:creationId xmlns:p14="http://schemas.microsoft.com/office/powerpoint/2010/main" val="235419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3600" b="1" dirty="0">
                <a:solidFill>
                  <a:srgbClr val="FFFF00"/>
                </a:solidFill>
              </a:rPr>
              <a:t>7. We must treat everything as if it comes from God or is allowed by God - </a:t>
            </a:r>
            <a:r>
              <a:rPr lang="en-US" sz="3600" dirty="0">
                <a:solidFill>
                  <a:srgbClr val="FFFF00"/>
                </a:solidFill>
              </a:rPr>
              <a:t> </a:t>
            </a:r>
          </a:p>
          <a:p>
            <a:pPr marL="0" indent="0">
              <a:buNone/>
            </a:pPr>
            <a:r>
              <a:rPr lang="en-US" sz="3600" b="1" dirty="0"/>
              <a:t>Note:</a:t>
            </a:r>
            <a:r>
              <a:rPr lang="en-US" sz="3600" dirty="0"/>
              <a:t> The Lord uses all of our experiences in life, even the wrongs of others, for His purposes.</a:t>
            </a:r>
          </a:p>
          <a:p>
            <a:pPr marL="0" indent="0">
              <a:buNone/>
            </a:pPr>
            <a:endParaRPr lang="en-US" sz="3600" dirty="0"/>
          </a:p>
          <a:p>
            <a:pPr marL="0" indent="0">
              <a:buNone/>
            </a:pPr>
            <a:r>
              <a:rPr lang="en-US" sz="3600" dirty="0"/>
              <a:t>If we can embrace the circumstances that come our way as an opportunity to grow, please, and glorify God, it prevents our trials from making us resentful </a:t>
            </a:r>
            <a:r>
              <a:rPr lang="en-US" sz="3600" i="1" dirty="0"/>
              <a:t>– “And we know that all things work together for good…”</a:t>
            </a:r>
            <a:endParaRPr lang="en-US" sz="3600" dirty="0"/>
          </a:p>
          <a:p>
            <a:endParaRPr lang="en-US" sz="3600" dirty="0"/>
          </a:p>
        </p:txBody>
      </p:sp>
    </p:spTree>
    <p:extLst>
      <p:ext uri="{BB962C8B-B14F-4D97-AF65-F5344CB8AC3E}">
        <p14:creationId xmlns:p14="http://schemas.microsoft.com/office/powerpoint/2010/main" val="56275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julxrp.files.wordpress.com/2014/09/thorn-in-fle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68982"/>
            <a:ext cx="5082967" cy="22890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183" y="0"/>
            <a:ext cx="9109817" cy="5257800"/>
          </a:xfrm>
        </p:spPr>
        <p:txBody>
          <a:bodyPr>
            <a:normAutofit/>
          </a:bodyPr>
          <a:lstStyle/>
          <a:p>
            <a:pPr marL="0" indent="0">
              <a:buNone/>
            </a:pPr>
            <a:r>
              <a:rPr lang="en-US" sz="3600" b="1" dirty="0">
                <a:solidFill>
                  <a:srgbClr val="FFFF00"/>
                </a:solidFill>
              </a:rPr>
              <a:t>8. We learn more about the Lord through    trials – </a:t>
            </a:r>
            <a:r>
              <a:rPr lang="en-US" sz="3600" dirty="0"/>
              <a:t>Suffering often is the stimulus to greater closeness with God – </a:t>
            </a:r>
            <a:r>
              <a:rPr lang="en-US" sz="3600" i="1" dirty="0"/>
              <a:t>Read the Book of Psalms</a:t>
            </a:r>
            <a:endParaRPr lang="en-US" sz="3600" dirty="0"/>
          </a:p>
          <a:p>
            <a:pPr marL="0" indent="0">
              <a:buNone/>
            </a:pPr>
            <a:r>
              <a:rPr lang="en-US" sz="3600" b="1" dirty="0">
                <a:solidFill>
                  <a:srgbClr val="FFFF00"/>
                </a:solidFill>
              </a:rPr>
              <a:t>9. God has a specific purpose for allowing adversity - </a:t>
            </a:r>
            <a:r>
              <a:rPr lang="en-US" sz="3600" dirty="0"/>
              <a:t>Paul’s thorn in the flesh was designed to </a:t>
            </a:r>
            <a:r>
              <a:rPr lang="en-US" sz="3600" b="1" i="1" u="sng" dirty="0"/>
              <a:t>keep him humble</a:t>
            </a:r>
            <a:r>
              <a:rPr lang="en-US" sz="3600" dirty="0"/>
              <a:t> and dependent on God, despite the astounding spiritual revelations that were being given unto him -     </a:t>
            </a:r>
            <a:r>
              <a:rPr lang="en-US" sz="3600" i="1" dirty="0"/>
              <a:t>(II Cor. 12:7).</a:t>
            </a:r>
            <a:endParaRPr lang="en-US" sz="3600" dirty="0"/>
          </a:p>
          <a:p>
            <a:pPr marL="0" indent="0">
              <a:buNone/>
            </a:pPr>
            <a:endParaRPr lang="en-US" sz="3600" dirty="0"/>
          </a:p>
        </p:txBody>
      </p:sp>
      <p:pic>
        <p:nvPicPr>
          <p:cNvPr id="5122" name="Picture 2" descr="https://volgdeboereninzuidafrika.files.wordpress.com/2012/07/kneeling-prayer1.jpg"/>
          <p:cNvPicPr>
            <a:picLocks noChangeAspect="1" noChangeArrowheads="1"/>
          </p:cNvPicPr>
          <p:nvPr/>
        </p:nvPicPr>
        <p:blipFill rotWithShape="1">
          <a:blip r:embed="rId3">
            <a:extLst>
              <a:ext uri="{28A0092B-C50C-407E-A947-70E740481C1C}">
                <a14:useLocalDpi xmlns:a14="http://schemas.microsoft.com/office/drawing/2010/main" val="0"/>
              </a:ext>
            </a:extLst>
          </a:blip>
          <a:srcRect t="51020" r="17667"/>
          <a:stretch/>
        </p:blipFill>
        <p:spPr bwMode="auto">
          <a:xfrm>
            <a:off x="4191000" y="4648200"/>
            <a:ext cx="2629257" cy="23443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3824"/>
            <a:ext cx="9144000" cy="6704176"/>
          </a:xfrm>
        </p:spPr>
        <p:txBody>
          <a:bodyPr>
            <a:normAutofit/>
          </a:bodyPr>
          <a:lstStyle/>
          <a:p>
            <a:pPr marL="0" indent="0">
              <a:buNone/>
            </a:pPr>
            <a:r>
              <a:rPr lang="en-US" sz="3400" b="1" dirty="0">
                <a:solidFill>
                  <a:srgbClr val="FFFF00"/>
                </a:solidFill>
              </a:rPr>
              <a:t>10. Adversity will not last forever – </a:t>
            </a:r>
            <a:endParaRPr lang="en-US" sz="3400" dirty="0">
              <a:solidFill>
                <a:srgbClr val="FFFF00"/>
              </a:solidFill>
            </a:endParaRPr>
          </a:p>
          <a:p>
            <a:pPr marL="0" indent="0">
              <a:buNone/>
            </a:pPr>
            <a:r>
              <a:rPr lang="en-US" sz="3400" i="1" dirty="0"/>
              <a:t>“Casting all your care upon him; for he </a:t>
            </a:r>
            <a:r>
              <a:rPr lang="en-US" sz="3400" i="1" dirty="0" err="1"/>
              <a:t>careth</a:t>
            </a:r>
            <a:r>
              <a:rPr lang="en-US" sz="3400" i="1" dirty="0"/>
              <a:t> for you. Be sober, be vigilant; because your adversary the devil, as a roaring lion, </a:t>
            </a:r>
            <a:r>
              <a:rPr lang="en-US" sz="3400" i="1" dirty="0" err="1"/>
              <a:t>walketh</a:t>
            </a:r>
            <a:r>
              <a:rPr lang="en-US" sz="3400" i="1" dirty="0"/>
              <a:t> about, seeking whom he may devour: Whom resist </a:t>
            </a:r>
            <a:r>
              <a:rPr lang="en-US" sz="3400" i="1" dirty="0" err="1"/>
              <a:t>stedfast</a:t>
            </a:r>
            <a:r>
              <a:rPr lang="en-US" sz="3400" i="1" dirty="0"/>
              <a:t> in the faith, knowing that the same afflictions are accomplished in your brethren that are in the world. But the God of all grace, who hath called us unto his eternal glory by Christ Jesus, after that ye have suffered a while, make you perfect, stablish, strengthen, settle you. To him be glory and dominion for ever and ever. Amen”</a:t>
            </a:r>
            <a:endParaRPr lang="en-US" sz="3400" dirty="0"/>
          </a:p>
        </p:txBody>
      </p:sp>
    </p:spTree>
    <p:extLst>
      <p:ext uri="{BB962C8B-B14F-4D97-AF65-F5344CB8AC3E}">
        <p14:creationId xmlns:p14="http://schemas.microsoft.com/office/powerpoint/2010/main" val="229638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8686800" cy="4190999"/>
          </a:xfrm>
        </p:spPr>
        <p:txBody>
          <a:bodyPr/>
          <a:lstStyle/>
          <a:p>
            <a:r>
              <a:rPr lang="en-US" dirty="0"/>
              <a:t>When facing suffering and adversity we can look at it as –</a:t>
            </a:r>
          </a:p>
          <a:p>
            <a:pPr lvl="0"/>
            <a:r>
              <a:rPr lang="en-US" dirty="0"/>
              <a:t>A </a:t>
            </a:r>
            <a:r>
              <a:rPr lang="en-US" dirty="0">
                <a:solidFill>
                  <a:srgbClr val="FFFF00"/>
                </a:solidFill>
              </a:rPr>
              <a:t>burden</a:t>
            </a:r>
            <a:r>
              <a:rPr lang="en-US" dirty="0"/>
              <a:t> too heavy to bear resulting in hopelessness and despair.</a:t>
            </a:r>
          </a:p>
          <a:p>
            <a:pPr lvl="0"/>
            <a:r>
              <a:rPr lang="en-US" dirty="0"/>
              <a:t>A </a:t>
            </a:r>
            <a:r>
              <a:rPr lang="en-US" dirty="0">
                <a:solidFill>
                  <a:srgbClr val="FFFF00"/>
                </a:solidFill>
              </a:rPr>
              <a:t>bridge</a:t>
            </a:r>
            <a:r>
              <a:rPr lang="en-US" dirty="0"/>
              <a:t> to a deeper and more meaningful relationship with God resulting in huge spiritual blessings.</a:t>
            </a:r>
          </a:p>
          <a:p>
            <a:endParaRPr lang="en-US" dirty="0"/>
          </a:p>
        </p:txBody>
      </p:sp>
      <p:pic>
        <p:nvPicPr>
          <p:cNvPr id="4" name="Picture 2" descr="http://www.christart.com/IMAGES-art9ab/clipart/4593/heavy-bur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999100"/>
            <a:ext cx="2554204" cy="25201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6" descr="https://s3.amazonaws.com/thumbnails.illustrationsource.com/huge.10.51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511609"/>
            <a:ext cx="2455757" cy="31664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3810000"/>
          </a:xfrm>
        </p:spPr>
        <p:txBody>
          <a:bodyPr>
            <a:normAutofit fontScale="90000"/>
          </a:bodyPr>
          <a:lstStyle/>
          <a:p>
            <a:r>
              <a:rPr lang="en-US" b="1" dirty="0"/>
              <a:t>We can know joy even in the midst of adversity if we understand these truths and embrace them!</a:t>
            </a:r>
            <a:r>
              <a:rPr lang="en-US" dirty="0"/>
              <a:t> </a:t>
            </a:r>
            <a:br>
              <a:rPr lang="en-US" dirty="0"/>
            </a:br>
            <a:br>
              <a:rPr lang="en-US" dirty="0"/>
            </a:br>
            <a:r>
              <a:rPr lang="en-US" i="1" dirty="0"/>
              <a:t>Philippians 4:4,</a:t>
            </a:r>
            <a:r>
              <a:rPr lang="en-US" dirty="0"/>
              <a:t> the apostle wrote</a:t>
            </a:r>
            <a:r>
              <a:rPr lang="en-US" i="1" dirty="0"/>
              <a:t>, </a:t>
            </a:r>
            <a:br>
              <a:rPr lang="en-US" i="1" dirty="0"/>
            </a:br>
            <a:r>
              <a:rPr lang="en-US" i="1" dirty="0"/>
              <a:t>“Rejoice in the Lord always; </a:t>
            </a:r>
            <a:br>
              <a:rPr lang="en-US" i="1" dirty="0"/>
            </a:br>
            <a:r>
              <a:rPr lang="en-US" i="1" dirty="0"/>
              <a:t>again I say rejoice.”</a:t>
            </a:r>
            <a:endParaRPr lang="en-US" dirty="0"/>
          </a:p>
        </p:txBody>
      </p:sp>
      <p:pic>
        <p:nvPicPr>
          <p:cNvPr id="7170" name="Picture 2" descr="http://4cxs916ofxp3wp0p93mhskje44.wpengine.netdna-cdn.com/wp-content/uploads/2012/03/OvercomingAdvers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343400"/>
            <a:ext cx="4038600" cy="2695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69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solidFill>
                  <a:srgbClr val="FFFF00"/>
                </a:solidFill>
              </a:rPr>
              <a:t>How to Turn Suffering and Adversity into a Bridge instead of a Burden</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rmAutofit lnSpcReduction="10000"/>
          </a:bodyPr>
          <a:lstStyle/>
          <a:p>
            <a:pPr marL="0" indent="0">
              <a:buNone/>
            </a:pPr>
            <a:r>
              <a:rPr lang="en-US" b="1" dirty="0"/>
              <a:t>1. Trust that God is working everything in your life for your good – </a:t>
            </a:r>
            <a:r>
              <a:rPr lang="en-US" b="1" i="1" dirty="0"/>
              <a:t>(Rom. 8:28)</a:t>
            </a:r>
            <a:endParaRPr lang="en-US" dirty="0"/>
          </a:p>
          <a:p>
            <a:pPr marL="0" indent="0">
              <a:buNone/>
            </a:pPr>
            <a:r>
              <a:rPr lang="en-US" b="1" dirty="0"/>
              <a:t>2. Believe that our heavenly Father is in control of everything that happens in your life -</a:t>
            </a:r>
            <a:endParaRPr lang="en-US" dirty="0"/>
          </a:p>
          <a:p>
            <a:pPr marL="0" indent="0">
              <a:buNone/>
            </a:pPr>
            <a:r>
              <a:rPr lang="en-US" b="1" dirty="0"/>
              <a:t>Note:</a:t>
            </a:r>
            <a:r>
              <a:rPr lang="en-US" dirty="0"/>
              <a:t> When you believe in God’s sovereignty, it’s easier to retain your hope—even if we don’t understand why we are in the present trial.</a:t>
            </a:r>
          </a:p>
          <a:p>
            <a:pPr marL="0" indent="0">
              <a:buNone/>
            </a:pPr>
            <a:r>
              <a:rPr lang="en-US" b="1" dirty="0"/>
              <a:t>3. Accept that the Lord’s ways are higher than ours -</a:t>
            </a:r>
            <a:r>
              <a:rPr lang="en-US" b="1" i="1" dirty="0"/>
              <a:t>(Isa. 55:8-9)</a:t>
            </a:r>
            <a:r>
              <a:rPr lang="en-US" b="1" dirty="0"/>
              <a:t> </a:t>
            </a:r>
            <a:endParaRPr lang="en-US" dirty="0"/>
          </a:p>
          <a:p>
            <a:pPr marL="0" indent="0">
              <a:buNone/>
            </a:pPr>
            <a:r>
              <a:rPr lang="en-US" b="1" dirty="0"/>
              <a:t>Note:</a:t>
            </a:r>
            <a:r>
              <a:rPr lang="en-US" dirty="0"/>
              <a:t> Don’t lose heart or become bitter; simply trust God’s intimate involvement in your life.</a:t>
            </a:r>
          </a:p>
          <a:p>
            <a:pPr marL="0" indent="0">
              <a:buNone/>
            </a:pPr>
            <a:endParaRPr lang="en-US" dirty="0"/>
          </a:p>
        </p:txBody>
      </p:sp>
    </p:spTree>
    <p:extLst>
      <p:ext uri="{BB962C8B-B14F-4D97-AF65-F5344CB8AC3E}">
        <p14:creationId xmlns:p14="http://schemas.microsoft.com/office/powerpoint/2010/main" val="33204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marL="0" indent="0">
              <a:buNone/>
            </a:pPr>
            <a:r>
              <a:rPr lang="en-US" sz="3600" b="1" dirty="0"/>
              <a:t>4. Refuse to make quick judgments in the midst of a trial - </a:t>
            </a:r>
            <a:r>
              <a:rPr lang="en-US" sz="3600" i="1" dirty="0"/>
              <a:t>Ask, “God, what are you doing in my life?”</a:t>
            </a:r>
            <a:endParaRPr lang="en-US" sz="3600" dirty="0"/>
          </a:p>
          <a:p>
            <a:pPr marL="0" indent="0">
              <a:buNone/>
            </a:pPr>
            <a:r>
              <a:rPr lang="en-US" sz="3600" b="1" dirty="0"/>
              <a:t>5. Refuse to focus on the adversity but instead focus on the Heavenly Father – </a:t>
            </a:r>
            <a:endParaRPr lang="en-US" sz="3600" dirty="0"/>
          </a:p>
          <a:p>
            <a:pPr marL="0" indent="0">
              <a:buNone/>
            </a:pPr>
            <a:r>
              <a:rPr lang="en-US" sz="3600" b="1" dirty="0"/>
              <a:t>Note:</a:t>
            </a:r>
            <a:r>
              <a:rPr lang="en-US" sz="3600" dirty="0"/>
              <a:t> Meditate on the principles and truths of Scripture, this will give you an awareness of the Father’s presence, comfort, and unconditional love - </a:t>
            </a:r>
            <a:r>
              <a:rPr lang="en-US" sz="3600" i="1" dirty="0"/>
              <a:t>Read Psalms and I Peter"</a:t>
            </a:r>
            <a:endParaRPr lang="en-US" sz="3600" dirty="0"/>
          </a:p>
          <a:p>
            <a:pPr marL="0" indent="0">
              <a:buNone/>
            </a:pPr>
            <a:r>
              <a:rPr lang="en-US" sz="3600" b="1" dirty="0"/>
              <a:t>6. Avoid focusing on the pain of the adversity -</a:t>
            </a:r>
            <a:endParaRPr lang="en-US" sz="3600" dirty="0"/>
          </a:p>
          <a:p>
            <a:endParaRPr lang="en-US" sz="3600" dirty="0"/>
          </a:p>
        </p:txBody>
      </p:sp>
    </p:spTree>
    <p:extLst>
      <p:ext uri="{BB962C8B-B14F-4D97-AF65-F5344CB8AC3E}">
        <p14:creationId xmlns:p14="http://schemas.microsoft.com/office/powerpoint/2010/main" val="6763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Autofit/>
          </a:bodyPr>
          <a:lstStyle/>
          <a:p>
            <a:pPr marL="0" indent="0">
              <a:buNone/>
            </a:pPr>
            <a:r>
              <a:rPr lang="en-US" sz="3300" b="1" dirty="0"/>
              <a:t>Note:</a:t>
            </a:r>
            <a:r>
              <a:rPr lang="en-US" sz="3300" dirty="0"/>
              <a:t> It’s totally normal to feel loss, pain, and suffering, but instead of fixating on the grief of the trial, go to the ultimate source of strength and comfort —the Word of God –</a:t>
            </a:r>
          </a:p>
          <a:p>
            <a:pPr marL="0" indent="0">
              <a:buNone/>
            </a:pPr>
            <a:r>
              <a:rPr lang="en-US" sz="3300" i="1" dirty="0"/>
              <a:t>"For I reckon that the sufferings of this present time are not worthy to be compared with the glory which shall be revealed in us...</a:t>
            </a:r>
            <a:r>
              <a:rPr lang="en-US" sz="3300" dirty="0"/>
              <a:t>” </a:t>
            </a:r>
            <a:r>
              <a:rPr lang="en-US" sz="3300" i="1" dirty="0"/>
              <a:t>(Romans 8:18)</a:t>
            </a:r>
          </a:p>
          <a:p>
            <a:pPr marL="0" indent="0">
              <a:buNone/>
            </a:pPr>
            <a:r>
              <a:rPr lang="en-US" sz="3300" b="1" dirty="0"/>
              <a:t>7. Recall past trials, the faithfulness of God, and the opportunities that followed those trials - </a:t>
            </a:r>
            <a:endParaRPr lang="en-US" sz="3300" dirty="0"/>
          </a:p>
          <a:p>
            <a:pPr marL="0" indent="0">
              <a:buNone/>
            </a:pPr>
            <a:r>
              <a:rPr lang="en-US" sz="3300" b="1" dirty="0"/>
              <a:t>Note:</a:t>
            </a:r>
            <a:r>
              <a:rPr lang="en-US" sz="3300" dirty="0"/>
              <a:t> Recalling God’s faithfulness through past hardships of your life will encourage you in your current trial that you are facing - </a:t>
            </a:r>
            <a:r>
              <a:rPr lang="en-US" sz="3300" i="1" dirty="0"/>
              <a:t>(See Romans 8:29)</a:t>
            </a:r>
            <a:endParaRPr lang="en-US" sz="3300" dirty="0"/>
          </a:p>
          <a:p>
            <a:endParaRPr lang="en-US" sz="3300" dirty="0"/>
          </a:p>
        </p:txBody>
      </p:sp>
    </p:spTree>
    <p:extLst>
      <p:ext uri="{BB962C8B-B14F-4D97-AF65-F5344CB8AC3E}">
        <p14:creationId xmlns:p14="http://schemas.microsoft.com/office/powerpoint/2010/main" val="204864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a:bodyPr>
          <a:lstStyle/>
          <a:p>
            <a:pPr marL="0" indent="0">
              <a:buNone/>
            </a:pPr>
            <a:r>
              <a:rPr lang="en-US" b="1" dirty="0"/>
              <a:t>8. Refuse (immediately) to become angry and bitter -</a:t>
            </a:r>
            <a:endParaRPr lang="en-US" dirty="0"/>
          </a:p>
          <a:p>
            <a:pPr marL="0" indent="0">
              <a:buNone/>
            </a:pPr>
            <a:r>
              <a:rPr lang="en-US" b="1" dirty="0"/>
              <a:t>Note:</a:t>
            </a:r>
            <a:r>
              <a:rPr lang="en-US" dirty="0"/>
              <a:t> Even if you feel upset at first, don’t let that emotion take root in your life </a:t>
            </a:r>
            <a:r>
              <a:rPr lang="en-US" i="1" dirty="0"/>
              <a:t>(Eph. 4:26).</a:t>
            </a:r>
            <a:r>
              <a:rPr lang="en-US" dirty="0"/>
              <a:t> </a:t>
            </a:r>
          </a:p>
          <a:p>
            <a:pPr marL="0" indent="0">
              <a:buNone/>
            </a:pPr>
            <a:r>
              <a:rPr lang="en-US" dirty="0"/>
              <a:t>Sometimes our initial response to a crisis is anger. </a:t>
            </a:r>
          </a:p>
          <a:p>
            <a:pPr marL="0" indent="0">
              <a:buNone/>
            </a:pPr>
            <a:r>
              <a:rPr lang="en-US" dirty="0"/>
              <a:t>Is it helpful or detrimental to be angry? </a:t>
            </a:r>
          </a:p>
          <a:p>
            <a:pPr marL="0" indent="0">
              <a:buNone/>
            </a:pPr>
            <a:r>
              <a:rPr lang="en-US" dirty="0"/>
              <a:t>Releasing your anger frees you to see God’s purpose in your circumstances. </a:t>
            </a:r>
          </a:p>
          <a:p>
            <a:pPr marL="0" indent="0">
              <a:buNone/>
            </a:pPr>
            <a:r>
              <a:rPr lang="en-US" b="1" dirty="0"/>
              <a:t>9. Submit yourself to God’s will - </a:t>
            </a:r>
            <a:endParaRPr lang="en-US" dirty="0"/>
          </a:p>
          <a:p>
            <a:pPr marL="0" indent="0">
              <a:buNone/>
            </a:pPr>
            <a:r>
              <a:rPr lang="en-US" b="1" dirty="0"/>
              <a:t>Note:</a:t>
            </a:r>
            <a:r>
              <a:rPr lang="en-US" dirty="0"/>
              <a:t> When we believe the Lord’s promises, we are also motivated to surrender to His will in every situation - </a:t>
            </a:r>
            <a:r>
              <a:rPr lang="en-US" i="1" dirty="0"/>
              <a:t>"Submit yourselves therefore to God. Resist the devil, and he will flee from you.” (James 4:7)</a:t>
            </a:r>
            <a:endParaRPr lang="en-US" dirty="0"/>
          </a:p>
          <a:p>
            <a:endParaRPr lang="en-US" dirty="0"/>
          </a:p>
        </p:txBody>
      </p:sp>
    </p:spTree>
    <p:extLst>
      <p:ext uri="{BB962C8B-B14F-4D97-AF65-F5344CB8AC3E}">
        <p14:creationId xmlns:p14="http://schemas.microsoft.com/office/powerpoint/2010/main" val="36954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buNone/>
            </a:pPr>
            <a:r>
              <a:rPr lang="en-US" b="1" dirty="0"/>
              <a:t>10. Demonstrate a spirit of gratitude</a:t>
            </a:r>
            <a:r>
              <a:rPr lang="en-US" dirty="0"/>
              <a:t> - </a:t>
            </a:r>
            <a:r>
              <a:rPr lang="en-US" i="1" dirty="0"/>
              <a:t>"In everything give thanks for this is the will of God...” (I Thess. 5:8)</a:t>
            </a:r>
            <a:endParaRPr lang="en-US" dirty="0"/>
          </a:p>
          <a:p>
            <a:pPr marL="0" indent="0">
              <a:buNone/>
            </a:pPr>
            <a:r>
              <a:rPr lang="en-US" b="1" dirty="0"/>
              <a:t>Note:</a:t>
            </a:r>
            <a:r>
              <a:rPr lang="en-US" dirty="0"/>
              <a:t> Even in the darkest valley, knowing that God is good and that the Lord has good plans for your life is a powerful motivator of thankfulness - </a:t>
            </a:r>
            <a:r>
              <a:rPr lang="en-US" i="1" dirty="0"/>
              <a:t>"For I know the thoughts that I think toward you, </a:t>
            </a:r>
            <a:r>
              <a:rPr lang="en-US" i="1" dirty="0" err="1"/>
              <a:t>saith</a:t>
            </a:r>
            <a:r>
              <a:rPr lang="en-US" i="1" dirty="0"/>
              <a:t> the LORD, thoughts of peace, and not of evil, to give you an expected end.” (Jer. 29:11)</a:t>
            </a:r>
            <a:endParaRPr lang="en-US" dirty="0"/>
          </a:p>
          <a:p>
            <a:pPr marL="0" indent="0">
              <a:buNone/>
            </a:pPr>
            <a:r>
              <a:rPr lang="en-US" b="1" dirty="0"/>
              <a:t>11.</a:t>
            </a:r>
            <a:r>
              <a:rPr lang="en-US" dirty="0"/>
              <a:t> </a:t>
            </a:r>
            <a:r>
              <a:rPr lang="en-US" b="1" dirty="0"/>
              <a:t>Determine to view the adversity as a chance to see God work</a:t>
            </a:r>
            <a:r>
              <a:rPr lang="en-US" dirty="0"/>
              <a:t> -</a:t>
            </a:r>
          </a:p>
          <a:p>
            <a:pPr marL="0" indent="0">
              <a:buNone/>
            </a:pPr>
            <a:r>
              <a:rPr lang="en-US" dirty="0"/>
              <a:t>Choose to approach the situation with hope and a desire to learn - </a:t>
            </a:r>
            <a:r>
              <a:rPr lang="en-US" i="1" dirty="0"/>
              <a:t>"Hope deferred </a:t>
            </a:r>
            <a:r>
              <a:rPr lang="en-US" i="1" dirty="0" err="1"/>
              <a:t>maketh</a:t>
            </a:r>
            <a:r>
              <a:rPr lang="en-US" i="1" dirty="0"/>
              <a:t> the heart sick.” (Prov. 13:12)</a:t>
            </a:r>
            <a:endParaRPr lang="en-US" dirty="0"/>
          </a:p>
        </p:txBody>
      </p:sp>
    </p:spTree>
    <p:extLst>
      <p:ext uri="{BB962C8B-B14F-4D97-AF65-F5344CB8AC3E}">
        <p14:creationId xmlns:p14="http://schemas.microsoft.com/office/powerpoint/2010/main" val="311364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7010400"/>
          </a:xfrm>
        </p:spPr>
        <p:txBody>
          <a:bodyPr>
            <a:normAutofit/>
          </a:bodyPr>
          <a:lstStyle/>
          <a:p>
            <a:pPr marL="0" indent="0">
              <a:buNone/>
            </a:pPr>
            <a:r>
              <a:rPr lang="en-US" sz="3400" b="1" dirty="0"/>
              <a:t>12. Remain in constant prayer, listening for the Father’s instructions</a:t>
            </a:r>
            <a:r>
              <a:rPr lang="en-US" sz="3400" dirty="0"/>
              <a:t> - </a:t>
            </a:r>
            <a:r>
              <a:rPr lang="en-US" sz="3400" i="1" dirty="0"/>
              <a:t>"Lord what wilt thou have me to do...show me thy will O God..."</a:t>
            </a:r>
            <a:endParaRPr lang="en-US" sz="3400" dirty="0"/>
          </a:p>
          <a:p>
            <a:pPr marL="0" indent="0">
              <a:buNone/>
            </a:pPr>
            <a:r>
              <a:rPr lang="en-US" sz="3400" b="1" dirty="0"/>
              <a:t>Note</a:t>
            </a:r>
            <a:r>
              <a:rPr lang="en-US" sz="3400" dirty="0"/>
              <a:t>: God will use hardship to draw you closer to Himself. Just as a crisis brings people together - Pain, trials, and suffering are all used by the Father to develop your intimate relationship with Him. </a:t>
            </a:r>
          </a:p>
          <a:p>
            <a:pPr marL="0" indent="0">
              <a:buNone/>
            </a:pPr>
            <a:r>
              <a:rPr lang="en-US" sz="3400" b="1" dirty="0"/>
              <a:t>13. Do not give into your emotions to quit on God </a:t>
            </a:r>
          </a:p>
          <a:p>
            <a:pPr marL="0" indent="0">
              <a:buNone/>
            </a:pPr>
            <a:r>
              <a:rPr lang="en-US" sz="3400" b="1" dirty="0"/>
              <a:t>Note:</a:t>
            </a:r>
            <a:r>
              <a:rPr lang="en-US" sz="3400" dirty="0"/>
              <a:t> When you pray and your situation doesn’t change, you may be tempted to give up. But remember that feelings are often the enemy of obedience, and resist the temptation. </a:t>
            </a:r>
          </a:p>
        </p:txBody>
      </p:sp>
    </p:spTree>
    <p:extLst>
      <p:ext uri="{BB962C8B-B14F-4D97-AF65-F5344CB8AC3E}">
        <p14:creationId xmlns:p14="http://schemas.microsoft.com/office/powerpoint/2010/main" val="33763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91600" cy="6781800"/>
          </a:xfrm>
        </p:spPr>
        <p:txBody>
          <a:bodyPr>
            <a:normAutofit/>
          </a:bodyPr>
          <a:lstStyle/>
          <a:p>
            <a:pPr marL="0" indent="0">
              <a:buNone/>
            </a:pPr>
            <a:r>
              <a:rPr lang="en-US" b="1" dirty="0"/>
              <a:t>14. Refuse to listen to unwise (unscriptural) counsel concerning your situation – </a:t>
            </a:r>
            <a:r>
              <a:rPr lang="en-US" b="1" i="1" dirty="0"/>
              <a:t>“Job’s three friends”</a:t>
            </a:r>
          </a:p>
          <a:p>
            <a:pPr marL="0" indent="0">
              <a:buNone/>
            </a:pPr>
            <a:r>
              <a:rPr lang="en-US" b="1" dirty="0"/>
              <a:t>Note: </a:t>
            </a:r>
            <a:r>
              <a:rPr lang="en-US" dirty="0"/>
              <a:t>No matter how well meaning others are, they are not in your exact situation!</a:t>
            </a:r>
          </a:p>
          <a:p>
            <a:pPr marL="0" indent="0">
              <a:buNone/>
            </a:pPr>
            <a:r>
              <a:rPr lang="en-US" b="1" dirty="0"/>
              <a:t>15. Purpose in advance of the trial to obey God and leave all the consequences to Him – </a:t>
            </a:r>
            <a:r>
              <a:rPr lang="en-US" b="1" i="1" dirty="0"/>
              <a:t>“Trust Him”</a:t>
            </a:r>
            <a:endParaRPr lang="en-US" i="1" dirty="0"/>
          </a:p>
          <a:p>
            <a:pPr marL="0" indent="0">
              <a:buNone/>
            </a:pPr>
            <a:r>
              <a:rPr lang="en-US" b="1" dirty="0"/>
              <a:t>Note</a:t>
            </a:r>
            <a:r>
              <a:rPr lang="en-US" dirty="0"/>
              <a:t>: No matter what, know that the Father loves you and is in control. You can’t go wrong by trusting and waiting.</a:t>
            </a:r>
          </a:p>
          <a:p>
            <a:endParaRPr lang="en-US" dirty="0"/>
          </a:p>
        </p:txBody>
      </p:sp>
      <p:pic>
        <p:nvPicPr>
          <p:cNvPr id="1026" name="Picture 2" descr="https://encrypted-tbn1.gstatic.com/images?q=tbn:ANd9GcQmFxVkLl_Gzg_P97bjvc7ZXB0QW3SGcKy7RbC4cEgJ-grFEHZ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79364"/>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yofferingtoyou.com/include/wp-content/uploads/2013/05/pray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34" y="4497937"/>
            <a:ext cx="4478708" cy="2239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0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dirty="0"/>
              <a:t>Are you facing a trial today? </a:t>
            </a:r>
          </a:p>
          <a:p>
            <a:pPr algn="ctr"/>
            <a:endParaRPr lang="en-US" sz="4000" dirty="0"/>
          </a:p>
          <a:p>
            <a:r>
              <a:rPr lang="en-US" sz="4000" dirty="0"/>
              <a:t>If so, the Lord wants to turn it into an bridge of opportunity for you to develop new skills, strengthen your character, and draw you closer to Him.</a:t>
            </a:r>
          </a:p>
          <a:p>
            <a:endParaRPr lang="en-US" sz="4000" dirty="0"/>
          </a:p>
          <a:p>
            <a:r>
              <a:rPr lang="en-US" sz="4000" dirty="0"/>
              <a:t>If you obey God and leave all the consequences to Him, He will conform you to the image of His Son and use all situations for your ultimate blessing. </a:t>
            </a:r>
          </a:p>
        </p:txBody>
      </p:sp>
    </p:spTree>
    <p:extLst>
      <p:ext uri="{BB962C8B-B14F-4D97-AF65-F5344CB8AC3E}">
        <p14:creationId xmlns:p14="http://schemas.microsoft.com/office/powerpoint/2010/main" val="9934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7800" cy="1524000"/>
          </a:xfrm>
        </p:spPr>
        <p:txBody>
          <a:bodyPr>
            <a:normAutofit/>
          </a:bodyPr>
          <a:lstStyle/>
          <a:p>
            <a:r>
              <a:rPr lang="en-US" sz="3600" dirty="0"/>
              <a:t> May God help us to learn these things as          we face the Adversities of life! </a:t>
            </a:r>
          </a:p>
        </p:txBody>
      </p:sp>
      <p:pic>
        <p:nvPicPr>
          <p:cNvPr id="1026" name="Picture 2" descr="http://www.21st-century-christianity.com/images/Ancho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769" y="1524000"/>
            <a:ext cx="5958021" cy="4016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2280" y="5628545"/>
            <a:ext cx="8763000" cy="1077218"/>
          </a:xfrm>
          <a:prstGeom prst="rect">
            <a:avLst/>
          </a:prstGeom>
        </p:spPr>
        <p:txBody>
          <a:bodyPr wrap="square">
            <a:spAutoFit/>
          </a:bodyPr>
          <a:lstStyle/>
          <a:p>
            <a:pPr algn="ctr"/>
            <a:r>
              <a:rPr lang="en-US" sz="3200" i="1" dirty="0"/>
              <a:t>“Which hope we have as an anchor of the soul</a:t>
            </a:r>
            <a:r>
              <a:rPr lang="en-US" sz="3200" i="1"/>
              <a:t>,  both </a:t>
            </a:r>
            <a:r>
              <a:rPr lang="en-US" sz="3200" i="1" dirty="0"/>
              <a:t>sure and </a:t>
            </a:r>
            <a:r>
              <a:rPr lang="en-US" sz="3200" i="1" dirty="0" err="1"/>
              <a:t>stedfast</a:t>
            </a:r>
            <a:r>
              <a:rPr lang="en-US" sz="3200" i="1" dirty="0"/>
              <a:t>…”</a:t>
            </a:r>
          </a:p>
        </p:txBody>
      </p:sp>
    </p:spTree>
    <p:extLst>
      <p:ext uri="{BB962C8B-B14F-4D97-AF65-F5344CB8AC3E}">
        <p14:creationId xmlns:p14="http://schemas.microsoft.com/office/powerpoint/2010/main" val="3407299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rmAutofit fontScale="90000"/>
          </a:bodyPr>
          <a:lstStyle/>
          <a:p>
            <a:r>
              <a:rPr lang="en-US" b="1" dirty="0"/>
              <a:t>Suffering and adversity comes into </a:t>
            </a:r>
            <a:br>
              <a:rPr lang="en-US" b="1" dirty="0"/>
            </a:br>
            <a:r>
              <a:rPr lang="en-US" b="1" dirty="0"/>
              <a:t>our lives in many ways</a:t>
            </a:r>
            <a:r>
              <a:rPr lang="en-US" dirty="0"/>
              <a:t> </a:t>
            </a:r>
          </a:p>
        </p:txBody>
      </p:sp>
      <p:sp>
        <p:nvSpPr>
          <p:cNvPr id="3" name="Content Placeholder 2"/>
          <p:cNvSpPr>
            <a:spLocks noGrp="1"/>
          </p:cNvSpPr>
          <p:nvPr>
            <p:ph idx="1"/>
          </p:nvPr>
        </p:nvSpPr>
        <p:spPr>
          <a:xfrm>
            <a:off x="76200" y="1981200"/>
            <a:ext cx="8915400" cy="4144963"/>
          </a:xfrm>
        </p:spPr>
        <p:txBody>
          <a:bodyPr>
            <a:normAutofit fontScale="92500"/>
          </a:bodyPr>
          <a:lstStyle/>
          <a:p>
            <a:pPr marL="0" indent="0" algn="ctr">
              <a:buNone/>
            </a:pPr>
            <a:r>
              <a:rPr lang="en-US" sz="3600" dirty="0"/>
              <a:t>Sickness, disease, accident, loss of employment, financial pressure, bankruptcy, foreclosure, abuse (physical, emotional, and sexual), broken relationships (loss of friendship, divorce, rebellious children, family conflicts, rejection by family and friends), church problems, disagreement, division, bitterness, misunderstandings, false accusations, etc…</a:t>
            </a:r>
          </a:p>
        </p:txBody>
      </p:sp>
    </p:spTree>
    <p:extLst>
      <p:ext uri="{BB962C8B-B14F-4D97-AF65-F5344CB8AC3E}">
        <p14:creationId xmlns:p14="http://schemas.microsoft.com/office/powerpoint/2010/main" val="14370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705600"/>
          </a:xfrm>
        </p:spPr>
        <p:txBody>
          <a:bodyPr>
            <a:normAutofit lnSpcReduction="10000"/>
          </a:bodyPr>
          <a:lstStyle/>
          <a:p>
            <a:pPr lvl="0"/>
            <a:r>
              <a:rPr lang="en-US" dirty="0"/>
              <a:t>Some believers crumble under the pressure of difficult times. </a:t>
            </a:r>
          </a:p>
          <a:p>
            <a:pPr lvl="0"/>
            <a:r>
              <a:rPr lang="en-US" dirty="0"/>
              <a:t>They become so bitter and resentful towards God and others that they walk away from His calling on their lives. </a:t>
            </a:r>
          </a:p>
          <a:p>
            <a:pPr lvl="0"/>
            <a:r>
              <a:rPr lang="en-US" dirty="0"/>
              <a:t>They might even resort to addictive behaviors in an attempt to escape the pain they are experiencing because of the adversity. </a:t>
            </a:r>
          </a:p>
          <a:p>
            <a:pPr lvl="0"/>
            <a:r>
              <a:rPr lang="en-US" dirty="0"/>
              <a:t>Others face similar challenges but have a totally different reaction. </a:t>
            </a:r>
          </a:p>
          <a:p>
            <a:pPr lvl="0"/>
            <a:r>
              <a:rPr lang="en-US" dirty="0"/>
              <a:t>Instead of weakening them, trials make them stronger because they have learned to depend more fully upon God and the power of the Holy Spirit.</a:t>
            </a:r>
          </a:p>
          <a:p>
            <a:endParaRPr lang="en-US" dirty="0"/>
          </a:p>
        </p:txBody>
      </p:sp>
    </p:spTree>
    <p:extLst>
      <p:ext uri="{BB962C8B-B14F-4D97-AF65-F5344CB8AC3E}">
        <p14:creationId xmlns:p14="http://schemas.microsoft.com/office/powerpoint/2010/main" val="244637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 y="4267200"/>
            <a:ext cx="8839200" cy="2438400"/>
          </a:xfrm>
        </p:spPr>
        <p:txBody>
          <a:bodyPr>
            <a:noAutofit/>
          </a:bodyPr>
          <a:lstStyle/>
          <a:p>
            <a:r>
              <a:rPr lang="en-US" sz="3900" dirty="0">
                <a:effectLst>
                  <a:glow rad="63500">
                    <a:schemeClr val="accent6">
                      <a:satMod val="175000"/>
                      <a:alpha val="40000"/>
                    </a:schemeClr>
                  </a:glow>
                  <a:reflection blurRad="6350" stA="55000" endA="300" endPos="45500" dir="5400000" sy="-100000" algn="bl" rotWithShape="0"/>
                </a:effectLst>
              </a:rPr>
              <a:t>The unbelievable sufferings of Job were by the will of God, for his ultimate good </a:t>
            </a:r>
            <a:br>
              <a:rPr lang="en-US" sz="3900" dirty="0">
                <a:effectLst>
                  <a:glow rad="63500">
                    <a:schemeClr val="accent6">
                      <a:satMod val="175000"/>
                      <a:alpha val="40000"/>
                    </a:schemeClr>
                  </a:glow>
                  <a:reflection blurRad="6350" stA="55000" endA="300" endPos="45500" dir="5400000" sy="-100000" algn="bl" rotWithShape="0"/>
                </a:effectLst>
              </a:rPr>
            </a:br>
            <a:r>
              <a:rPr lang="en-US" sz="3900" dirty="0">
                <a:effectLst>
                  <a:glow rad="63500">
                    <a:schemeClr val="accent6">
                      <a:satMod val="175000"/>
                      <a:alpha val="40000"/>
                    </a:schemeClr>
                  </a:glow>
                  <a:reflection blurRad="6350" stA="55000" endA="300" endPos="45500" dir="5400000" sy="-100000" algn="bl" rotWithShape="0"/>
                </a:effectLst>
              </a:rPr>
              <a:t>and for God's glory.</a:t>
            </a:r>
          </a:p>
        </p:txBody>
      </p:sp>
      <p:pic>
        <p:nvPicPr>
          <p:cNvPr id="2" name="Picture 1">
            <a:extLst>
              <a:ext uri="{FF2B5EF4-FFF2-40B4-BE49-F238E27FC236}">
                <a16:creationId xmlns:a16="http://schemas.microsoft.com/office/drawing/2014/main" id="{EA01F701-44D9-49ED-92F0-950EBF19334C}"/>
              </a:ext>
            </a:extLst>
          </p:cNvPr>
          <p:cNvPicPr>
            <a:picLocks noChangeAspect="1"/>
          </p:cNvPicPr>
          <p:nvPr/>
        </p:nvPicPr>
        <p:blipFill>
          <a:blip r:embed="rId2"/>
          <a:stretch>
            <a:fillRect/>
          </a:stretch>
        </p:blipFill>
        <p:spPr>
          <a:xfrm>
            <a:off x="561473" y="152400"/>
            <a:ext cx="8021053" cy="4191000"/>
          </a:xfrm>
          <a:prstGeom prst="rect">
            <a:avLst/>
          </a:prstGeom>
        </p:spPr>
      </p:pic>
    </p:spTree>
    <p:extLst>
      <p:ext uri="{BB962C8B-B14F-4D97-AF65-F5344CB8AC3E}">
        <p14:creationId xmlns:p14="http://schemas.microsoft.com/office/powerpoint/2010/main" val="228811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534400" cy="5029200"/>
          </a:xfrm>
          <a:prstGeom prst="rect">
            <a:avLst/>
          </a:prstGeom>
        </p:spPr>
        <p:txBody>
          <a:bodyPr wrap="square">
            <a:spAutoFit/>
          </a:bodyPr>
          <a:lstStyle/>
          <a:p>
            <a:pPr algn="ctr"/>
            <a:r>
              <a:rPr lang="en-US" sz="5400" i="1" dirty="0">
                <a:cs typeface="Times New Roman" pitchFamily="18" charset="0"/>
              </a:rPr>
              <a:t> "What? shall we receive good at the hand of God, and shall we not receive evil (bad)?</a:t>
            </a:r>
            <a:r>
              <a:rPr lang="en-US" sz="5400" dirty="0">
                <a:cs typeface="Times New Roman" pitchFamily="18" charset="0"/>
              </a:rPr>
              <a:t> </a:t>
            </a:r>
            <a:r>
              <a:rPr lang="en-US" sz="5400" i="1" u="sng" dirty="0">
                <a:cs typeface="Times New Roman" pitchFamily="18" charset="0"/>
              </a:rPr>
              <a:t>In all this</a:t>
            </a:r>
            <a:r>
              <a:rPr lang="en-US" sz="5400" i="1" dirty="0">
                <a:cs typeface="Times New Roman" pitchFamily="18" charset="0"/>
              </a:rPr>
              <a:t> Job sinned not, nor charged God foolishly."</a:t>
            </a:r>
            <a:r>
              <a:rPr lang="en-US" sz="5400" dirty="0">
                <a:cs typeface="Times New Roman" pitchFamily="18" charset="0"/>
              </a:rPr>
              <a:t> </a:t>
            </a:r>
            <a:endParaRPr lang="en-US" sz="5400" dirty="0"/>
          </a:p>
        </p:txBody>
      </p:sp>
    </p:spTree>
    <p:extLst>
      <p:ext uri="{BB962C8B-B14F-4D97-AF65-F5344CB8AC3E}">
        <p14:creationId xmlns:p14="http://schemas.microsoft.com/office/powerpoint/2010/main" val="729715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i="1" dirty="0">
                <a:solidFill>
                  <a:srgbClr val="FFFF00"/>
                </a:solidFill>
              </a:rPr>
              <a:t>“In all this…”</a:t>
            </a:r>
            <a:endParaRPr lang="en-US" dirty="0">
              <a:solidFill>
                <a:srgbClr val="FFFF00"/>
              </a:solidFill>
            </a:endParaRPr>
          </a:p>
        </p:txBody>
      </p:sp>
      <p:sp>
        <p:nvSpPr>
          <p:cNvPr id="3" name="Content Placeholder 2"/>
          <p:cNvSpPr>
            <a:spLocks noGrp="1"/>
          </p:cNvSpPr>
          <p:nvPr>
            <p:ph idx="1"/>
          </p:nvPr>
        </p:nvSpPr>
        <p:spPr>
          <a:xfrm>
            <a:off x="457200" y="1447800"/>
            <a:ext cx="8305800" cy="1981200"/>
          </a:xfrm>
        </p:spPr>
        <p:txBody>
          <a:bodyPr>
            <a:normAutofit/>
          </a:bodyPr>
          <a:lstStyle/>
          <a:p>
            <a:pPr algn="ctr">
              <a:buNone/>
            </a:pPr>
            <a:r>
              <a:rPr lang="en-US" sz="4000" i="1" dirty="0">
                <a:effectLst>
                  <a:glow rad="101600">
                    <a:schemeClr val="bg1">
                      <a:alpha val="40000"/>
                    </a:schemeClr>
                  </a:glow>
                  <a:reflection blurRad="6350" stA="55000" endA="300" endPos="45500" dir="5400000" sy="-100000" algn="bl" rotWithShape="0"/>
                </a:effectLst>
              </a:rPr>
              <a:t>What does all this include?</a:t>
            </a:r>
          </a:p>
        </p:txBody>
      </p:sp>
      <p:pic>
        <p:nvPicPr>
          <p:cNvPr id="31748" name="Picture 4" descr="http://www.vbcshafter.com/wp-content/uploads/2011/09/Book-of-Job-by-Paul-Luna.jpg"/>
          <p:cNvPicPr>
            <a:picLocks noChangeAspect="1" noChangeArrowheads="1"/>
          </p:cNvPicPr>
          <p:nvPr/>
        </p:nvPicPr>
        <p:blipFill>
          <a:blip r:embed="rId2" cstate="print"/>
          <a:srcRect t="31381" r="186"/>
          <a:stretch>
            <a:fillRect/>
          </a:stretch>
        </p:blipFill>
        <p:spPr bwMode="auto">
          <a:xfrm>
            <a:off x="1447800" y="2590800"/>
            <a:ext cx="6477000" cy="3963537"/>
          </a:xfrm>
          <a:prstGeom prst="rect">
            <a:avLst/>
          </a:prstGeom>
          <a:ln>
            <a:noFill/>
          </a:ln>
          <a:effectLst>
            <a:softEdge rad="112500"/>
          </a:effectLst>
        </p:spPr>
      </p:pic>
    </p:spTree>
    <p:extLst>
      <p:ext uri="{BB962C8B-B14F-4D97-AF65-F5344CB8AC3E}">
        <p14:creationId xmlns:p14="http://schemas.microsoft.com/office/powerpoint/2010/main" val="217387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2562</Words>
  <Application>Microsoft Office PowerPoint</Application>
  <PresentationFormat>On-screen Show (4:3)</PresentationFormat>
  <Paragraphs>118</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Turning Suffering and Adversity  into a Bridge of Blessing </vt:lpstr>
      <vt:lpstr>Adversity touches everyone sooner or later</vt:lpstr>
      <vt:lpstr>At some point in our lives, we all will face hardships, losses, and painful circumstances - "Man is born to trouble" "Rain falls on the just and unjust alike"</vt:lpstr>
      <vt:lpstr>PowerPoint Presentation</vt:lpstr>
      <vt:lpstr>Suffering and adversity comes into  our lives in many ways </vt:lpstr>
      <vt:lpstr>PowerPoint Presentation</vt:lpstr>
      <vt:lpstr>The unbelievable sufferings of Job were by the will of God, for his ultimate good  and for God's glory.</vt:lpstr>
      <vt:lpstr>PowerPoint Presentation</vt:lpstr>
      <vt:lpstr>“In all this…”</vt:lpstr>
      <vt:lpstr>Satan attacked Job in seven areas of life  (Job 1-2) </vt:lpstr>
      <vt:lpstr>Attacked his job (Ox, servants)   Job 1:14, 17</vt:lpstr>
      <vt:lpstr>Attacked his wealth (sheep)   Job 1:16</vt:lpstr>
      <vt:lpstr>Attacked his transportation (camels)   Job 1:3</vt:lpstr>
      <vt:lpstr>Attacked his family    Job 1:18-19</vt:lpstr>
      <vt:lpstr>Attacked his health   Job 2:7</vt:lpstr>
      <vt:lpstr>Attacked his marriage   Job 2:8-9</vt:lpstr>
      <vt:lpstr>Attacked his friendships   Job 5:11</vt:lpstr>
      <vt:lpstr>PowerPoint Presentation</vt:lpstr>
      <vt:lpstr>“But he knoweth the way that I take: when he hath tried me, I shall come forth as gold.” Job 23:10 </vt:lpstr>
      <vt:lpstr>Adversity can be either an overwhelming burden or a bridge to a deeper relationship with God.  </vt:lpstr>
      <vt:lpstr>PowerPoint Presentation</vt:lpstr>
      <vt:lpstr>PowerPoint Presentation</vt:lpstr>
      <vt:lpstr>PowerPoint Presentation</vt:lpstr>
      <vt:lpstr>“And others had trial of cruel mockings and scourgings, yea, moreover of bonds and imprisonment: They were stoned, they were sawn asunder, were tempted, were slain with the sword: they wandered about in sheepskins and goatskins; being destitute, afflicted, tormented; (Of whom the world was not worthy:) they wandered in deserts, and in mountains, and in dens and caves of the earth. And these all, having obtained a good report through faith.” (Hebrews 11:36-40)  </vt:lpstr>
      <vt:lpstr>PowerPoint Presentation</vt:lpstr>
      <vt:lpstr>(II Corinthians 4:16-18)  “For which cause we faint not; but though our outward man perish, yet the inward man is renewed day by day. For our light affliction, which is but for a moment, worketh for us a far more exceeding and eternal weight of glory; While we look not at the things which are seen, but at the things which are not seen: for the things which are seen are temporal; but the things which are not seen are eternal.” </vt:lpstr>
      <vt:lpstr>Only an eternal perspective will form a bridge over the troubled waters of life bringing you into a deeper and more meaningful relationship with the Lord.</vt:lpstr>
      <vt:lpstr>Through Adversity the Apostle Paul Learned Ten Things    </vt:lpstr>
      <vt:lpstr> </vt:lpstr>
      <vt:lpstr>PowerPoint Presentation</vt:lpstr>
      <vt:lpstr>PowerPoint Presentation</vt:lpstr>
      <vt:lpstr>Song: God Gives Grace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 know joy even in the midst of adversity if we understand these truths and embrace them!   Philippians 4:4, the apostle wrote,  “Rejoice in the Lord always;  again I say rejoice.”</vt:lpstr>
      <vt:lpstr>How to Turn Suffering and Adversity into a Bridge instead of a Burden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May God help us to learn these things as          we face the Adversities of life!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Turning Suffering and Adversity  into a Bridge of Blessing</dc:title>
  <dc:creator>Dan White</dc:creator>
  <cp:lastModifiedBy>Dan White</cp:lastModifiedBy>
  <cp:revision>40</cp:revision>
  <dcterms:created xsi:type="dcterms:W3CDTF">2015-02-27T21:57:42Z</dcterms:created>
  <dcterms:modified xsi:type="dcterms:W3CDTF">2019-01-29T00:39:22Z</dcterms:modified>
</cp:coreProperties>
</file>