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9" r:id="rId3"/>
    <p:sldId id="262" r:id="rId4"/>
    <p:sldId id="265" r:id="rId5"/>
    <p:sldId id="267" r:id="rId6"/>
    <p:sldId id="270" r:id="rId7"/>
    <p:sldId id="258" r:id="rId8"/>
    <p:sldId id="271" r:id="rId9"/>
    <p:sldId id="272" r:id="rId10"/>
    <p:sldId id="273" r:id="rId11"/>
    <p:sldId id="275" r:id="rId12"/>
    <p:sldId id="276" r:id="rId13"/>
    <p:sldId id="277" r:id="rId14"/>
    <p:sldId id="294" r:id="rId15"/>
    <p:sldId id="295" r:id="rId16"/>
    <p:sldId id="278"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2" d="100"/>
          <a:sy n="72" d="100"/>
        </p:scale>
        <p:origin x="-91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1F74E2-FBF6-4012-A52F-A60EBF2EB557}" type="datetimeFigureOut">
              <a:rPr lang="en-US" smtClean="0"/>
              <a:pPr/>
              <a:t>11/22/2009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13B51-10A8-4DE4-896F-3FAD3CA553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013B51-10A8-4DE4-896F-3FAD3CA5530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013B51-10A8-4DE4-896F-3FAD3CA5530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3F5046-5D25-434A-9816-DB0438257A4F}"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7ECD0A-3B43-48D5-8780-D5EE500FC0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FDEFA-54B2-4626-ADD6-435D77426A19}" type="datetimeFigureOut">
              <a:rPr lang="en-US" smtClean="0"/>
              <a:pPr/>
              <a:t>11/22/2009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BD586-6FA0-405D-A94D-9CED620F0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FDEFA-54B2-4626-ADD6-435D77426A19}" type="datetimeFigureOut">
              <a:rPr lang="en-US" smtClean="0"/>
              <a:pPr/>
              <a:t>11/22/2009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BD586-6FA0-405D-A94D-9CED620F08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“Removing the beam from your eyes”</a:t>
            </a:r>
            <a:endParaRPr lang="en-US"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2 of Part 4)</a:t>
            </a:r>
            <a:endParaRPr lang="en-US" sz="4000" i="1" dirty="0">
              <a:effectLst>
                <a:glow rad="101600">
                  <a:schemeClr val="bg1">
                    <a:alpha val="60000"/>
                  </a:schemeClr>
                </a:glow>
              </a:effectLst>
            </a:endParaRPr>
          </a:p>
        </p:txBody>
      </p:sp>
      <p:pic>
        <p:nvPicPr>
          <p:cNvPr id="1028" name="Picture 4" descr="c:\Users\Ptr. Daniel White\Desktop\Bible pictures\Bible pictures New Testament\40 Matthew\40005001 RLW - Matthew 5 1 - The Sermon on the Mount.jpg"/>
          <p:cNvPicPr>
            <a:picLocks noChangeAspect="1" noChangeArrowheads="1"/>
          </p:cNvPicPr>
          <p:nvPr/>
        </p:nvPicPr>
        <p:blipFill>
          <a:blip r:embed="rId3" cstate="print">
            <a:lum bright="-10000" contrast="10000"/>
          </a:blip>
          <a:srcRect/>
          <a:stretch>
            <a:fillRect/>
          </a:stretch>
        </p:blipFill>
        <p:spPr bwMode="auto">
          <a:xfrm>
            <a:off x="1447800" y="2590800"/>
            <a:ext cx="6324600" cy="400228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tr. Daniel White\Desktop\Bible pictures\Jesus\06 MINISTRY\Jesus teaching\Jesus Teaching Crowd 001.jpg"/>
          <p:cNvPicPr>
            <a:picLocks noChangeAspect="1" noChangeArrowheads="1"/>
          </p:cNvPicPr>
          <p:nvPr/>
        </p:nvPicPr>
        <p:blipFill>
          <a:blip r:embed="rId3" cstate="print">
            <a:lum bright="-3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066800"/>
          </a:xfrm>
        </p:spPr>
        <p:txBody>
          <a:bodyPr>
            <a:noAutofit/>
          </a:bodyPr>
          <a:lstStyle/>
          <a:p>
            <a:r>
              <a:rPr lang="en-US" dirty="0" smtClean="0">
                <a:effectLst>
                  <a:glow rad="101600">
                    <a:schemeClr val="bg1">
                      <a:alpha val="60000"/>
                    </a:schemeClr>
                  </a:glow>
                </a:effectLst>
              </a:rPr>
              <a:t>The Teachings of Jesus</a:t>
            </a:r>
            <a:endParaRPr lang="en-US" i="1" dirty="0">
              <a:effectLst>
                <a:glow rad="101600">
                  <a:schemeClr val="bg1">
                    <a:alpha val="60000"/>
                  </a:schemeClr>
                </a:glow>
              </a:effectLst>
            </a:endParaRPr>
          </a:p>
        </p:txBody>
      </p:sp>
      <p:sp>
        <p:nvSpPr>
          <p:cNvPr id="3" name="Content Placeholder 2"/>
          <p:cNvSpPr>
            <a:spLocks noGrp="1"/>
          </p:cNvSpPr>
          <p:nvPr>
            <p:ph idx="1"/>
          </p:nvPr>
        </p:nvSpPr>
        <p:spPr/>
        <p:txBody>
          <a:bodyPr>
            <a:normAutofit/>
          </a:bodyPr>
          <a:lstStyle/>
          <a:p>
            <a:pPr algn="ctr">
              <a:buNone/>
            </a:pPr>
            <a:r>
              <a:rPr lang="en-US" i="1" dirty="0" smtClean="0">
                <a:effectLst>
                  <a:glow rad="101600">
                    <a:schemeClr val="bg1">
                      <a:alpha val="60000"/>
                    </a:schemeClr>
                  </a:glow>
                </a:effectLst>
              </a:rPr>
              <a:t> </a:t>
            </a:r>
            <a:endParaRPr lang="en-US" i="1" dirty="0">
              <a:effectLst>
                <a:glow rad="101600">
                  <a:schemeClr val="bg1">
                    <a:alpha val="60000"/>
                  </a:schemeClr>
                </a:glow>
              </a:effectLst>
            </a:endParaRPr>
          </a:p>
        </p:txBody>
      </p:sp>
      <p:sp>
        <p:nvSpPr>
          <p:cNvPr id="6" name="Content Placeholder 2"/>
          <p:cNvSpPr txBox="1">
            <a:spLocks/>
          </p:cNvSpPr>
          <p:nvPr/>
        </p:nvSpPr>
        <p:spPr>
          <a:xfrm>
            <a:off x="609600" y="2209800"/>
            <a:ext cx="8229600" cy="464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Do not judge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vs.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Those who judge will be judged themselves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vs. 1-2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Those who judge fail to examine themselves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vs.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Those who judge are deceived about themselves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vs.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Those who judge are hypocrites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vs. 5</a:t>
            </a:r>
            <a:endParaRPr kumimoji="0" lang="en-US" sz="32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sp>
        <p:nvSpPr>
          <p:cNvPr id="7" name="Title 1"/>
          <p:cNvSpPr txBox="1">
            <a:spLocks/>
          </p:cNvSpPr>
          <p:nvPr/>
        </p:nvSpPr>
        <p:spPr>
          <a:xfrm>
            <a:off x="0" y="990600"/>
            <a:ext cx="9144000" cy="1295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“Judge Not”</a:t>
            </a:r>
            <a:b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b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(Matthew 7:1-5)</a:t>
            </a:r>
            <a:b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br>
            <a:endParaRPr kumimoji="0" lang="en-US" sz="3600" b="0" i="1" u="none" strike="noStrike" kern="1200" cap="none" spc="0" normalizeH="0" baseline="0" noProof="0" dirty="0">
              <a:ln>
                <a:noFill/>
              </a:ln>
              <a:solidFill>
                <a:schemeClr val="tx1"/>
              </a:solidFill>
              <a:effectLst>
                <a:glow rad="101600">
                  <a:schemeClr val="bg1">
                    <a:alpha val="60000"/>
                  </a:schemeClr>
                </a:glo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tr. Daniel White\Desktop\Bible pictures\Jesus\06 MINISTRY\Jesus teaching\Sermon on Mount 1205-NT48 copy.jpg"/>
          <p:cNvPicPr>
            <a:picLocks noChangeAspect="1" noChangeArrowheads="1"/>
          </p:cNvPicPr>
          <p:nvPr/>
        </p:nvPicPr>
        <p:blipFill>
          <a:blip r:embed="rId3" cstate="print"/>
          <a:srcRect/>
          <a:stretch>
            <a:fillRect/>
          </a:stretch>
        </p:blipFill>
        <p:spPr bwMode="auto">
          <a:xfrm>
            <a:off x="0" y="0"/>
            <a:ext cx="3981450" cy="6858000"/>
          </a:xfrm>
          <a:prstGeom prst="rect">
            <a:avLst/>
          </a:prstGeom>
          <a:noFill/>
        </p:spPr>
      </p:pic>
      <p:sp>
        <p:nvSpPr>
          <p:cNvPr id="4" name="Title 3"/>
          <p:cNvSpPr>
            <a:spLocks noGrp="1"/>
          </p:cNvSpPr>
          <p:nvPr>
            <p:ph type="title"/>
          </p:nvPr>
        </p:nvSpPr>
        <p:spPr>
          <a:xfrm>
            <a:off x="4267200" y="0"/>
            <a:ext cx="4419600" cy="6858000"/>
          </a:xfrm>
        </p:spPr>
        <p:txBody>
          <a:bodyPr>
            <a:normAutofit/>
          </a:bodyPr>
          <a:lstStyle/>
          <a:p>
            <a:r>
              <a:rPr lang="en-US" sz="5400" i="1" dirty="0" smtClean="0">
                <a:solidFill>
                  <a:srgbClr val="FFFF00"/>
                </a:solidFill>
                <a:effectLst>
                  <a:glow rad="101600">
                    <a:schemeClr val="bg1">
                      <a:alpha val="60000"/>
                    </a:schemeClr>
                  </a:glow>
                </a:effectLst>
              </a:rPr>
              <a:t> “Judge not, and ye shall not be judged: condemn not, and ye shall not be condemned.”</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Bible pictures\Jesus\06 MINISTRY\Jesus w Disciples\Jes w Dis 1003-130.jpg"/>
          <p:cNvPicPr>
            <a:picLocks noChangeAspect="1" noChangeArrowheads="1"/>
          </p:cNvPicPr>
          <p:nvPr/>
        </p:nvPicPr>
        <p:blipFill>
          <a:blip r:embed="rId3" cstate="print">
            <a:lum bright="-10000"/>
          </a:blip>
          <a:srcRect/>
          <a:stretch>
            <a:fillRect/>
          </a:stretch>
        </p:blipFill>
        <p:spPr bwMode="auto">
          <a:xfrm>
            <a:off x="0" y="0"/>
            <a:ext cx="5556717" cy="6858000"/>
          </a:xfrm>
          <a:prstGeom prst="rect">
            <a:avLst/>
          </a:prstGeom>
          <a:noFill/>
        </p:spPr>
      </p:pic>
      <p:sp>
        <p:nvSpPr>
          <p:cNvPr id="3" name="Rectangle 2"/>
          <p:cNvSpPr/>
          <p:nvPr/>
        </p:nvSpPr>
        <p:spPr>
          <a:xfrm>
            <a:off x="5638800" y="609600"/>
            <a:ext cx="3505200" cy="5632311"/>
          </a:xfrm>
          <a:prstGeom prst="rect">
            <a:avLst/>
          </a:prstGeom>
        </p:spPr>
        <p:txBody>
          <a:bodyPr wrap="square">
            <a:spAutoFit/>
          </a:bodyPr>
          <a:lstStyle/>
          <a:p>
            <a:pPr algn="ctr"/>
            <a:r>
              <a:rPr lang="en-US" sz="3600" i="1" dirty="0" smtClean="0">
                <a:solidFill>
                  <a:srgbClr val="FFFF00"/>
                </a:solidFill>
                <a:effectLst>
                  <a:glow rad="101600">
                    <a:schemeClr val="bg1">
                      <a:alpha val="60000"/>
                    </a:schemeClr>
                  </a:glow>
                </a:effectLst>
              </a:rPr>
              <a:t> “Teaching them to observe           all things whatsoever I have commanded you: and, lo, I am with you alway, even unto          the end of         the world.”</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Bible pictures New Testament\PAUL\Preaching &amp; teaching\Paul preaching at Corinth.jpg"/>
          <p:cNvPicPr>
            <a:picLocks noChangeAspect="1" noChangeArrowheads="1"/>
          </p:cNvPicPr>
          <p:nvPr/>
        </p:nvPicPr>
        <p:blipFill>
          <a:blip r:embed="rId3" cstate="print">
            <a:lum bright="-20000"/>
          </a:blip>
          <a:srcRect r="2500"/>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304800"/>
            <a:ext cx="8229600" cy="1295400"/>
          </a:xfrm>
        </p:spPr>
        <p:txBody>
          <a:bodyPr/>
          <a:lstStyle/>
          <a:p>
            <a:r>
              <a:rPr lang="en-US" b="1" i="1" dirty="0" smtClean="0">
                <a:solidFill>
                  <a:srgbClr val="FFFF00"/>
                </a:solidFill>
                <a:effectLst>
                  <a:glow rad="101600">
                    <a:schemeClr val="bg1">
                      <a:alpha val="60000"/>
                    </a:schemeClr>
                  </a:glow>
                </a:effectLst>
              </a:rPr>
              <a:t>Romans 14:1-23</a:t>
            </a:r>
            <a:endParaRPr lang="en-US" b="1" i="1" dirty="0">
              <a:solidFill>
                <a:srgbClr val="FFFF00"/>
              </a:solidFill>
              <a:effectLst>
                <a:glow rad="101600">
                  <a:schemeClr val="bg1">
                    <a:alpha val="60000"/>
                  </a:schemeClr>
                </a:glow>
              </a:effectLst>
            </a:endParaRPr>
          </a:p>
        </p:txBody>
      </p:sp>
      <p:sp>
        <p:nvSpPr>
          <p:cNvPr id="4" name="Content Placeholder 3"/>
          <p:cNvSpPr>
            <a:spLocks noGrp="1"/>
          </p:cNvSpPr>
          <p:nvPr>
            <p:ph idx="1"/>
          </p:nvPr>
        </p:nvSpPr>
        <p:spPr>
          <a:xfrm>
            <a:off x="0" y="838200"/>
            <a:ext cx="9144000" cy="6019800"/>
          </a:xfrm>
        </p:spPr>
        <p:txBody>
          <a:bodyPr>
            <a:noAutofit/>
          </a:bodyPr>
          <a:lstStyle/>
          <a:p>
            <a:pPr algn="ctr">
              <a:buNone/>
            </a:pPr>
            <a:r>
              <a:rPr lang="en-US" sz="3400" b="1" i="1" dirty="0" smtClean="0">
                <a:solidFill>
                  <a:srgbClr val="FFFF00"/>
                </a:solidFill>
                <a:effectLst>
                  <a:glow rad="101600">
                    <a:schemeClr val="bg1">
                      <a:alpha val="60000"/>
                    </a:schemeClr>
                  </a:glow>
                </a:effectLst>
              </a:rPr>
              <a:t>“Who art thou that </a:t>
            </a:r>
            <a:r>
              <a:rPr lang="en-US" sz="3400" b="1" i="1" dirty="0" err="1" smtClean="0">
                <a:solidFill>
                  <a:srgbClr val="FFFF00"/>
                </a:solidFill>
                <a:effectLst>
                  <a:glow rad="101600">
                    <a:schemeClr val="bg1">
                      <a:alpha val="60000"/>
                    </a:schemeClr>
                  </a:glow>
                </a:effectLst>
              </a:rPr>
              <a:t>judgest</a:t>
            </a:r>
            <a:r>
              <a:rPr lang="en-US" sz="3400" b="1" i="1" dirty="0" smtClean="0">
                <a:solidFill>
                  <a:srgbClr val="FFFF00"/>
                </a:solidFill>
                <a:effectLst>
                  <a:glow rad="101600">
                    <a:schemeClr val="bg1">
                      <a:alpha val="60000"/>
                    </a:schemeClr>
                  </a:glow>
                </a:effectLst>
              </a:rPr>
              <a:t> another…Let every man be fully persuaded in his own mind…But why dost thou judge thy brother? Or why dost thou set at </a:t>
            </a:r>
            <a:r>
              <a:rPr lang="en-US" sz="3400" b="1" i="1" dirty="0" err="1" smtClean="0">
                <a:solidFill>
                  <a:srgbClr val="FFFF00"/>
                </a:solidFill>
                <a:effectLst>
                  <a:glow rad="101600">
                    <a:schemeClr val="bg1">
                      <a:alpha val="60000"/>
                    </a:schemeClr>
                  </a:glow>
                </a:effectLst>
              </a:rPr>
              <a:t>nought</a:t>
            </a:r>
            <a:r>
              <a:rPr lang="en-US" sz="3400" b="1" i="1" dirty="0" smtClean="0">
                <a:solidFill>
                  <a:srgbClr val="FFFF00"/>
                </a:solidFill>
                <a:effectLst>
                  <a:glow rad="101600">
                    <a:schemeClr val="bg1">
                      <a:alpha val="60000"/>
                    </a:schemeClr>
                  </a:glow>
                </a:effectLst>
              </a:rPr>
              <a:t> thy brother? For we shall all stand before the judgment seat of Christ…So then every one of us shall give account of himself to God…Let us not therefore judge one another anymore…Let us therefore follow after the things which make for peace, and things wherewith one may edify another…</a:t>
            </a:r>
          </a:p>
          <a:p>
            <a:pPr algn="ctr">
              <a:buNone/>
            </a:pPr>
            <a:r>
              <a:rPr lang="en-US" sz="3400" b="1" i="1" dirty="0" smtClean="0">
                <a:solidFill>
                  <a:srgbClr val="FFFF00"/>
                </a:solidFill>
                <a:effectLst>
                  <a:glow rad="101600">
                    <a:schemeClr val="bg1">
                      <a:alpha val="60000"/>
                    </a:schemeClr>
                  </a:glow>
                </a:effectLst>
              </a:rPr>
              <a:t>Destroy  not the work of God…”</a:t>
            </a:r>
            <a:endParaRPr lang="en-US" sz="3400" b="1"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2438400"/>
            <a:ext cx="5547038" cy="48273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038600" y="176839"/>
            <a:ext cx="5088746" cy="386176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rot="2350793">
            <a:off x="2710724" y="3209296"/>
            <a:ext cx="3206643" cy="7971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92964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Ptr. Daniel White\Desktop\Bible pictures\bibles and book of life\reading-bible-blue.jpg"/>
          <p:cNvPicPr>
            <a:picLocks noChangeAspect="1" noChangeArrowheads="1"/>
          </p:cNvPicPr>
          <p:nvPr/>
        </p:nvPicPr>
        <p:blipFill>
          <a:blip r:embed="rId3" cstate="print"/>
          <a:srcRect/>
          <a:stretch>
            <a:fillRect/>
          </a:stretch>
        </p:blipFill>
        <p:spPr bwMode="auto">
          <a:xfrm>
            <a:off x="228600" y="609600"/>
            <a:ext cx="8563330" cy="56388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rot="19778657">
            <a:off x="354436" y="2951811"/>
            <a:ext cx="7994086"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70"/>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tr. Daniel White\Desktop\Bible pictures\faces\scan0027 (3).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8600" y="228600"/>
            <a:ext cx="2590800" cy="3829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title"/>
          </p:nvPr>
        </p:nvSpPr>
        <p:spPr>
          <a:xfrm>
            <a:off x="3048000" y="0"/>
            <a:ext cx="6096000" cy="7086600"/>
          </a:xfrm>
        </p:spPr>
        <p:txBody>
          <a:bodyPr>
            <a:noAutofit/>
          </a:bodyPr>
          <a:lstStyle/>
          <a:p>
            <a:r>
              <a:rPr lang="en-US" sz="3600" i="1" dirty="0" smtClean="0">
                <a:effectLst>
                  <a:glow rad="101600">
                    <a:schemeClr val="bg1">
                      <a:alpha val="60000"/>
                    </a:schemeClr>
                  </a:glow>
                </a:effectLst>
              </a:rPr>
              <a:t>“</a:t>
            </a:r>
            <a:r>
              <a:rPr lang="en-US" sz="3600" i="1" u="sng" dirty="0" smtClean="0">
                <a:solidFill>
                  <a:srgbClr val="FFFF00"/>
                </a:solidFill>
                <a:effectLst>
                  <a:glow rad="101600">
                    <a:schemeClr val="bg1">
                      <a:alpha val="60000"/>
                    </a:schemeClr>
                  </a:glow>
                </a:effectLst>
              </a:rPr>
              <a:t>Speak not evil </a:t>
            </a:r>
            <a:r>
              <a:rPr lang="en-US" sz="3600" i="1" dirty="0" smtClean="0">
                <a:effectLst>
                  <a:glow rad="101600">
                    <a:schemeClr val="bg1">
                      <a:alpha val="60000"/>
                    </a:schemeClr>
                  </a:glow>
                </a:effectLst>
              </a:rPr>
              <a:t>one of another, brethren. He that </a:t>
            </a:r>
            <a:r>
              <a:rPr lang="en-US" sz="3600" i="1" u="sng" dirty="0" smtClean="0">
                <a:solidFill>
                  <a:srgbClr val="FFFF00"/>
                </a:solidFill>
                <a:effectLst>
                  <a:glow rad="101600">
                    <a:schemeClr val="bg1">
                      <a:alpha val="60000"/>
                    </a:schemeClr>
                  </a:glow>
                </a:effectLst>
              </a:rPr>
              <a:t>speaketh evil </a:t>
            </a:r>
            <a:r>
              <a:rPr lang="en-US" sz="3600" i="1" dirty="0" smtClean="0">
                <a:effectLst>
                  <a:glow rad="101600">
                    <a:schemeClr val="bg1">
                      <a:alpha val="60000"/>
                    </a:schemeClr>
                  </a:glow>
                </a:effectLst>
              </a:rPr>
              <a:t>of his brother, and </a:t>
            </a:r>
            <a:r>
              <a:rPr lang="en-US" sz="3600" i="1" u="sng" dirty="0" smtClean="0">
                <a:solidFill>
                  <a:srgbClr val="FFFF00"/>
                </a:solidFill>
                <a:effectLst>
                  <a:glow rad="101600">
                    <a:schemeClr val="bg1">
                      <a:alpha val="60000"/>
                    </a:schemeClr>
                  </a:glow>
                </a:effectLst>
              </a:rPr>
              <a:t>judgeth</a:t>
            </a:r>
            <a:r>
              <a:rPr lang="en-US" sz="3600" i="1" dirty="0" smtClean="0">
                <a:effectLst>
                  <a:glow rad="101600">
                    <a:schemeClr val="bg1">
                      <a:alpha val="60000"/>
                    </a:schemeClr>
                  </a:glow>
                </a:effectLst>
              </a:rPr>
              <a:t> his brother, </a:t>
            </a:r>
            <a:r>
              <a:rPr lang="en-US" sz="3600" i="1" u="sng" dirty="0" smtClean="0">
                <a:solidFill>
                  <a:srgbClr val="FFFF00"/>
                </a:solidFill>
                <a:effectLst>
                  <a:glow rad="101600">
                    <a:schemeClr val="bg1">
                      <a:alpha val="60000"/>
                    </a:schemeClr>
                  </a:glow>
                </a:effectLst>
              </a:rPr>
              <a:t>speaketh ev</a:t>
            </a:r>
            <a:r>
              <a:rPr lang="en-US" sz="3600" i="1" dirty="0" smtClean="0">
                <a:effectLst>
                  <a:glow rad="101600">
                    <a:schemeClr val="bg1">
                      <a:alpha val="60000"/>
                    </a:schemeClr>
                  </a:glow>
                </a:effectLst>
              </a:rPr>
              <a:t>il of the law, and </a:t>
            </a:r>
            <a:r>
              <a:rPr lang="en-US" sz="3600" i="1" u="sng" dirty="0" smtClean="0">
                <a:solidFill>
                  <a:srgbClr val="FFFF00"/>
                </a:solidFill>
                <a:effectLst>
                  <a:glow rad="101600">
                    <a:schemeClr val="bg1">
                      <a:alpha val="60000"/>
                    </a:schemeClr>
                  </a:glow>
                </a:effectLst>
              </a:rPr>
              <a:t>judgeth</a:t>
            </a:r>
            <a:r>
              <a:rPr lang="en-US" sz="3600" i="1" dirty="0" smtClean="0">
                <a:effectLst>
                  <a:glow rad="101600">
                    <a:schemeClr val="bg1">
                      <a:alpha val="60000"/>
                    </a:schemeClr>
                  </a:glow>
                </a:effectLst>
              </a:rPr>
              <a:t> the law: but if thou </a:t>
            </a:r>
            <a:r>
              <a:rPr lang="en-US" sz="3600" i="1" u="sng" dirty="0" smtClean="0">
                <a:solidFill>
                  <a:srgbClr val="FFFF00"/>
                </a:solidFill>
                <a:effectLst>
                  <a:glow rad="101600">
                    <a:schemeClr val="bg1">
                      <a:alpha val="60000"/>
                    </a:schemeClr>
                  </a:glow>
                </a:effectLst>
              </a:rPr>
              <a:t>judge</a:t>
            </a:r>
            <a:r>
              <a:rPr lang="en-US" sz="3600" i="1" dirty="0" smtClean="0">
                <a:effectLst>
                  <a:glow rad="101600">
                    <a:schemeClr val="bg1">
                      <a:alpha val="60000"/>
                    </a:schemeClr>
                  </a:glow>
                </a:effectLst>
              </a:rPr>
              <a:t> the law, thou art not a doer of the law, but a </a:t>
            </a:r>
            <a:r>
              <a:rPr lang="en-US" sz="3600" i="1" u="sng" dirty="0" smtClean="0">
                <a:solidFill>
                  <a:srgbClr val="FFFF00"/>
                </a:solidFill>
                <a:effectLst>
                  <a:glow rad="101600">
                    <a:schemeClr val="bg1">
                      <a:alpha val="60000"/>
                    </a:schemeClr>
                  </a:glow>
                </a:effectLst>
              </a:rPr>
              <a:t>judge</a:t>
            </a:r>
            <a:r>
              <a:rPr lang="en-US" sz="3600" i="1" dirty="0" smtClean="0">
                <a:effectLst>
                  <a:glow rad="101600">
                    <a:schemeClr val="bg1">
                      <a:alpha val="60000"/>
                    </a:schemeClr>
                  </a:glow>
                </a:effectLst>
              </a:rPr>
              <a:t>. There is one lawgiver, who is able to save and to destroy: </a:t>
            </a:r>
            <a:r>
              <a:rPr lang="en-US" sz="3600" i="1" u="sng" dirty="0" smtClean="0">
                <a:solidFill>
                  <a:srgbClr val="FFFF00"/>
                </a:solidFill>
                <a:effectLst>
                  <a:glow rad="101600">
                    <a:schemeClr val="bg1">
                      <a:alpha val="60000"/>
                    </a:schemeClr>
                  </a:glow>
                </a:effectLst>
              </a:rPr>
              <a:t>who art thou that               judgest another</a:t>
            </a:r>
            <a:r>
              <a:rPr lang="en-US" sz="3600" i="1" dirty="0" smtClean="0">
                <a:effectLst>
                  <a:glow rad="101600">
                    <a:schemeClr val="bg1">
                      <a:alpha val="60000"/>
                    </a:schemeClr>
                  </a:glow>
                </a:effectLst>
              </a:rPr>
              <a:t>?”</a:t>
            </a:r>
            <a:br>
              <a:rPr lang="en-US" sz="3600" i="1" dirty="0" smtClean="0">
                <a:effectLst>
                  <a:glow rad="101600">
                    <a:schemeClr val="bg1">
                      <a:alpha val="60000"/>
                    </a:schemeClr>
                  </a:glow>
                </a:effectLst>
              </a:rPr>
            </a:br>
            <a:r>
              <a:rPr lang="en-US" sz="3600" i="1" dirty="0" smtClean="0">
                <a:effectLst>
                  <a:glow rad="101600">
                    <a:schemeClr val="bg1">
                      <a:alpha val="60000"/>
                    </a:schemeClr>
                  </a:glow>
                </a:effectLst>
              </a:rPr>
              <a:t>  (James 4:11-12)</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2011362"/>
          </a:xfrm>
        </p:spPr>
        <p:txBody>
          <a:bodyPr>
            <a:normAutofit/>
          </a:bodyPr>
          <a:lstStyle/>
          <a:p>
            <a:r>
              <a:rPr lang="en-US" i="1" dirty="0" smtClean="0">
                <a:solidFill>
                  <a:srgbClr val="FFFF00"/>
                </a:solidFill>
                <a:effectLst>
                  <a:glow rad="101600">
                    <a:schemeClr val="bg1">
                      <a:alpha val="60000"/>
                    </a:schemeClr>
                  </a:glow>
                </a:effectLst>
              </a:rPr>
              <a:t>“Let God be the judge and keep your nose in your own business!”</a:t>
            </a:r>
            <a:endParaRPr lang="en-US" i="1" dirty="0">
              <a:solidFill>
                <a:srgbClr val="FFFF00"/>
              </a:solidFill>
              <a:effectLst>
                <a:glow rad="101600">
                  <a:schemeClr val="bg1">
                    <a:alpha val="60000"/>
                  </a:schemeClr>
                </a:glow>
              </a:effectLst>
            </a:endParaRPr>
          </a:p>
        </p:txBody>
      </p:sp>
      <p:pic>
        <p:nvPicPr>
          <p:cNvPr id="7171" name="Picture 3"/>
          <p:cNvPicPr>
            <a:picLocks noChangeAspect="1" noChangeArrowheads="1"/>
          </p:cNvPicPr>
          <p:nvPr/>
        </p:nvPicPr>
        <p:blipFill>
          <a:blip r:embed="rId3" cstate="print"/>
          <a:srcRect/>
          <a:stretch>
            <a:fillRect/>
          </a:stretch>
        </p:blipFill>
        <p:spPr bwMode="auto">
          <a:xfrm>
            <a:off x="2133600" y="2667000"/>
            <a:ext cx="5089619"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Ptr. Daniel White\Desktop\Bible pictures\Prophecy pictures\prophecy pictures\rapture and second coming\JesusThrone.JPG"/>
          <p:cNvPicPr>
            <a:picLocks noChangeAspect="1" noChangeArrowheads="1"/>
          </p:cNvPicPr>
          <p:nvPr/>
        </p:nvPicPr>
        <p:blipFill>
          <a:blip r:embed="rId3" cstate="print">
            <a:lum bright="-10000"/>
          </a:blip>
          <a:srcRect/>
          <a:stretch>
            <a:fillRect/>
          </a:stretch>
        </p:blipFill>
        <p:spPr bwMode="auto">
          <a:xfrm>
            <a:off x="304800" y="457200"/>
            <a:ext cx="8583166" cy="5867400"/>
          </a:xfrm>
          <a:prstGeom prst="rect">
            <a:avLst/>
          </a:prstGeom>
          <a:ln>
            <a:noFill/>
          </a:ln>
          <a:effectLst>
            <a:softEdge rad="112500"/>
          </a:effectLst>
        </p:spPr>
      </p:pic>
      <p:sp>
        <p:nvSpPr>
          <p:cNvPr id="3" name="Rectangle 2"/>
          <p:cNvSpPr/>
          <p:nvPr/>
        </p:nvSpPr>
        <p:spPr>
          <a:xfrm>
            <a:off x="533400" y="1066800"/>
            <a:ext cx="8001000" cy="2308324"/>
          </a:xfrm>
          <a:prstGeom prst="rect">
            <a:avLst/>
          </a:prstGeom>
        </p:spPr>
        <p:txBody>
          <a:bodyPr wrap="square">
            <a:spAutoFit/>
          </a:bodyPr>
          <a:lstStyle/>
          <a:p>
            <a:pPr algn="ctr"/>
            <a:r>
              <a:rPr lang="en-US" sz="3600" i="1" dirty="0" smtClean="0">
                <a:solidFill>
                  <a:srgbClr val="FFFF00"/>
                </a:solidFill>
                <a:effectLst>
                  <a:glow rad="101600">
                    <a:schemeClr val="bg1">
                      <a:alpha val="60000"/>
                    </a:schemeClr>
                  </a:glow>
                </a:effectLst>
              </a:rPr>
              <a:t>“But why dost thou judge thy brother? or why dost thou set at </a:t>
            </a:r>
            <a:r>
              <a:rPr lang="en-US" sz="3600" i="1" dirty="0" err="1" smtClean="0">
                <a:solidFill>
                  <a:srgbClr val="FFFF00"/>
                </a:solidFill>
                <a:effectLst>
                  <a:glow rad="101600">
                    <a:schemeClr val="bg1">
                      <a:alpha val="60000"/>
                    </a:schemeClr>
                  </a:glow>
                </a:effectLst>
              </a:rPr>
              <a:t>nought</a:t>
            </a:r>
            <a:r>
              <a:rPr lang="en-US" sz="3600" i="1" dirty="0" smtClean="0">
                <a:solidFill>
                  <a:srgbClr val="FFFF00"/>
                </a:solidFill>
                <a:effectLst>
                  <a:glow rad="101600">
                    <a:schemeClr val="bg1">
                      <a:alpha val="60000"/>
                    </a:schemeClr>
                  </a:glow>
                </a:effectLst>
              </a:rPr>
              <a:t> thy brother? for we shall all stand before the</a:t>
            </a:r>
          </a:p>
          <a:p>
            <a:pPr algn="ctr"/>
            <a:r>
              <a:rPr lang="en-US" sz="3600" i="1" dirty="0" smtClean="0">
                <a:solidFill>
                  <a:srgbClr val="FFFF00"/>
                </a:solidFill>
                <a:effectLst>
                  <a:glow rad="101600">
                    <a:schemeClr val="bg1">
                      <a:alpha val="60000"/>
                    </a:schemeClr>
                  </a:glow>
                </a:effectLst>
              </a:rPr>
              <a:t> judgment seat of Christ.”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457200"/>
            <a:ext cx="4038600" cy="6400800"/>
          </a:xfrm>
        </p:spPr>
        <p:txBody>
          <a:bodyPr>
            <a:normAutofit/>
          </a:bodyPr>
          <a:lstStyle/>
          <a:p>
            <a:r>
              <a:rPr lang="en-US" i="1" dirty="0" smtClean="0">
                <a:solidFill>
                  <a:srgbClr val="FFFF00"/>
                </a:solidFill>
                <a:effectLst>
                  <a:glow rad="101600">
                    <a:schemeClr val="bg1">
                      <a:alpha val="60000"/>
                    </a:schemeClr>
                  </a:glow>
                </a:effectLst>
              </a:rPr>
              <a:t>“</a:t>
            </a:r>
            <a:r>
              <a:rPr lang="en-US" i="1" u="sng" dirty="0" smtClean="0">
                <a:solidFill>
                  <a:srgbClr val="FFFF00"/>
                </a:solidFill>
                <a:effectLst>
                  <a:glow rad="101600">
                    <a:schemeClr val="bg1">
                      <a:alpha val="60000"/>
                    </a:schemeClr>
                  </a:glow>
                </a:effectLst>
              </a:rPr>
              <a:t>Judge not </a:t>
            </a:r>
            <a:r>
              <a:rPr lang="en-US" i="1" dirty="0" smtClean="0">
                <a:solidFill>
                  <a:srgbClr val="FFFF00"/>
                </a:solidFill>
                <a:effectLst>
                  <a:glow rad="101600">
                    <a:schemeClr val="bg1">
                      <a:alpha val="60000"/>
                    </a:schemeClr>
                  </a:glow>
                </a:effectLst>
              </a:rPr>
              <a:t>according to the appearance, </a:t>
            </a:r>
            <a:br>
              <a:rPr lang="en-US" i="1" dirty="0" smtClean="0">
                <a:solidFill>
                  <a:srgbClr val="FFFF00"/>
                </a:solidFill>
                <a:effectLst>
                  <a:glow rad="101600">
                    <a:schemeClr val="bg1">
                      <a:alpha val="60000"/>
                    </a:schemeClr>
                  </a:glow>
                </a:effectLst>
              </a:rPr>
            </a:br>
            <a:r>
              <a:rPr lang="en-US" i="1" u="sng" dirty="0" smtClean="0">
                <a:solidFill>
                  <a:srgbClr val="FFFF00"/>
                </a:solidFill>
                <a:effectLst>
                  <a:glow rad="101600">
                    <a:schemeClr val="bg1">
                      <a:alpha val="60000"/>
                    </a:schemeClr>
                  </a:glow>
                </a:effectLst>
              </a:rPr>
              <a:t>but judge               </a:t>
            </a:r>
            <a:r>
              <a:rPr lang="en-US" i="1" dirty="0" smtClean="0">
                <a:solidFill>
                  <a:srgbClr val="FFFF00"/>
                </a:solidFill>
                <a:effectLst>
                  <a:glow rad="101600">
                    <a:schemeClr val="bg1">
                      <a:alpha val="60000"/>
                    </a:schemeClr>
                  </a:glow>
                </a:effectLst>
              </a:rPr>
              <a:t>righteous judgment.”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(John 7:24 )</a:t>
            </a:r>
            <a:br>
              <a:rPr lang="en-US" i="1" dirty="0" smtClean="0">
                <a:solidFill>
                  <a:srgbClr val="FFFF00"/>
                </a:solidFill>
                <a:effectLst>
                  <a:glow rad="101600">
                    <a:schemeClr val="bg1">
                      <a:alpha val="60000"/>
                    </a:schemeClr>
                  </a:glow>
                </a:effectLst>
              </a:rPr>
            </a:br>
            <a:endParaRPr lang="en-US" dirty="0"/>
          </a:p>
        </p:txBody>
      </p:sp>
      <p:pic>
        <p:nvPicPr>
          <p:cNvPr id="1026" name="Picture 2" descr="C:\Users\Ptr. Daniel White\Desktop\Bible pictures\Jesus\CD102_lg.jpg"/>
          <p:cNvPicPr>
            <a:picLocks noChangeAspect="1" noChangeArrowheads="1"/>
          </p:cNvPicPr>
          <p:nvPr/>
        </p:nvPicPr>
        <p:blipFill>
          <a:blip r:embed="rId3" cstate="print"/>
          <a:srcRect t="1466" r="1122"/>
          <a:stretch>
            <a:fillRect/>
          </a:stretch>
        </p:blipFill>
        <p:spPr bwMode="auto">
          <a:xfrm>
            <a:off x="457200" y="533400"/>
            <a:ext cx="4308394" cy="5791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0"/>
          </a:xfrm>
        </p:spPr>
        <p:txBody>
          <a:bodyPr>
            <a:normAutofit/>
          </a:bodyPr>
          <a:lstStyle/>
          <a:p>
            <a:pPr algn="ctr">
              <a:buNone/>
            </a:pPr>
            <a:r>
              <a:rPr lang="en-US" sz="3900" dirty="0" smtClean="0">
                <a:effectLst>
                  <a:glow rad="101600">
                    <a:schemeClr val="bg1">
                      <a:alpha val="60000"/>
                    </a:schemeClr>
                  </a:glow>
                </a:effectLst>
              </a:rPr>
              <a:t>How to walk with God </a:t>
            </a:r>
          </a:p>
          <a:p>
            <a:pPr algn="ctr">
              <a:buNone/>
            </a:pPr>
            <a:r>
              <a:rPr lang="en-US" sz="3900" i="1" dirty="0" smtClean="0">
                <a:solidFill>
                  <a:srgbClr val="FFFF00"/>
                </a:solidFill>
                <a:effectLst>
                  <a:glow rad="101600">
                    <a:schemeClr val="bg1">
                      <a:alpha val="60000"/>
                    </a:schemeClr>
                  </a:glow>
                </a:effectLst>
              </a:rPr>
              <a:t>“Brokenness”</a:t>
            </a:r>
          </a:p>
          <a:p>
            <a:pPr algn="ctr">
              <a:buNone/>
            </a:pPr>
            <a:r>
              <a:rPr lang="en-US" sz="3900" i="1" dirty="0" smtClean="0">
                <a:effectLst>
                  <a:glow rad="101600">
                    <a:schemeClr val="bg1">
                      <a:alpha val="60000"/>
                    </a:schemeClr>
                  </a:glow>
                </a:effectLst>
              </a:rPr>
              <a:t>(Part 1) </a:t>
            </a:r>
          </a:p>
          <a:p>
            <a:pPr algn="ctr">
              <a:buNone/>
            </a:pPr>
            <a:r>
              <a:rPr lang="en-US" sz="3900" i="1" dirty="0" smtClean="0">
                <a:effectLst>
                  <a:glow rad="101600">
                    <a:schemeClr val="bg1">
                      <a:alpha val="60000"/>
                    </a:schemeClr>
                  </a:glow>
                </a:effectLst>
              </a:rPr>
              <a:t>(Psalms 51:1-17)</a:t>
            </a:r>
          </a:p>
          <a:p>
            <a:pPr>
              <a:buNone/>
            </a:pPr>
            <a:endParaRPr lang="en-US" dirty="0" smtClean="0">
              <a:effectLst>
                <a:glow rad="101600">
                  <a:schemeClr val="bg1">
                    <a:alpha val="60000"/>
                  </a:schemeClr>
                </a:glow>
              </a:effectLst>
            </a:endParaRPr>
          </a:p>
        </p:txBody>
      </p:sp>
      <p:pic>
        <p:nvPicPr>
          <p:cNvPr id="1026" name="Picture 2" descr="C:\Users\Ptr. Daniel White\Desktop\Bible pictures\Praying\repent (2).jpg"/>
          <p:cNvPicPr>
            <a:picLocks noChangeAspect="1" noChangeArrowheads="1"/>
          </p:cNvPicPr>
          <p:nvPr/>
        </p:nvPicPr>
        <p:blipFill>
          <a:blip r:embed="rId3" cstate="print"/>
          <a:srcRect/>
          <a:stretch>
            <a:fillRect/>
          </a:stretch>
        </p:blipFill>
        <p:spPr bwMode="auto">
          <a:xfrm>
            <a:off x="3200400" y="3124200"/>
            <a:ext cx="2971800" cy="3575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Understanding the Difference</a:t>
            </a:r>
            <a:br>
              <a:rPr lang="en-US" dirty="0" smtClean="0">
                <a:effectLst>
                  <a:glow rad="101600">
                    <a:schemeClr val="bg1">
                      <a:alpha val="60000"/>
                    </a:schemeClr>
                  </a:glow>
                </a:effectLst>
              </a:rPr>
            </a:br>
            <a:r>
              <a:rPr lang="en-US" dirty="0" smtClean="0">
                <a:effectLst>
                  <a:glow rad="101600">
                    <a:schemeClr val="bg1">
                      <a:alpha val="60000"/>
                    </a:schemeClr>
                  </a:glow>
                </a:effectLst>
              </a:rPr>
              <a:t>Between Discernment and Judgment</a:t>
            </a:r>
            <a:endParaRPr lang="en-US" dirty="0">
              <a:effectLst>
                <a:glow rad="101600">
                  <a:schemeClr val="bg1">
                    <a:alpha val="60000"/>
                  </a:schemeClr>
                </a:glow>
              </a:effectLst>
            </a:endParaRPr>
          </a:p>
        </p:txBody>
      </p:sp>
      <p:sp>
        <p:nvSpPr>
          <p:cNvPr id="5" name="Content Placeholder 4"/>
          <p:cNvSpPr>
            <a:spLocks noGrp="1"/>
          </p:cNvSpPr>
          <p:nvPr>
            <p:ph sz="half" idx="1"/>
          </p:nvPr>
        </p:nvSpPr>
        <p:spPr>
          <a:xfrm>
            <a:off x="0" y="1828800"/>
            <a:ext cx="4495800" cy="5029200"/>
          </a:xfrm>
        </p:spPr>
        <p:txBody>
          <a:bodyPr>
            <a:normAutofit fontScale="92500" lnSpcReduction="10000"/>
          </a:bodyPr>
          <a:lstStyle/>
          <a:p>
            <a:pPr algn="ctr">
              <a:buNone/>
            </a:pPr>
            <a:r>
              <a:rPr lang="en-US" sz="3500" dirty="0" smtClean="0">
                <a:solidFill>
                  <a:srgbClr val="FFFF00"/>
                </a:solidFill>
                <a:effectLst>
                  <a:glow rad="101600">
                    <a:schemeClr val="bg1">
                      <a:alpha val="60000"/>
                    </a:schemeClr>
                  </a:glow>
                </a:effectLst>
              </a:rPr>
              <a:t>Discernment </a:t>
            </a:r>
          </a:p>
          <a:p>
            <a:pPr algn="ctr">
              <a:buNone/>
            </a:pPr>
            <a:endParaRPr lang="en-US" sz="3500" dirty="0" smtClean="0">
              <a:effectLst>
                <a:glow rad="101600">
                  <a:schemeClr val="bg1">
                    <a:alpha val="60000"/>
                  </a:schemeClr>
                </a:glow>
              </a:effectLst>
            </a:endParaRPr>
          </a:p>
          <a:p>
            <a:pPr algn="ctr">
              <a:buNone/>
            </a:pPr>
            <a:r>
              <a:rPr lang="en-US" sz="3500" dirty="0" smtClean="0">
                <a:effectLst>
                  <a:glow rad="101600">
                    <a:schemeClr val="bg1">
                      <a:alpha val="60000"/>
                    </a:schemeClr>
                  </a:glow>
                </a:effectLst>
              </a:rPr>
              <a:t>    To test, examine, discover, interpret, approve, prove, question, evaluate, scrutinize, investigate, search out, make a distinction, weigh,        to try</a:t>
            </a:r>
          </a:p>
          <a:p>
            <a:pPr>
              <a:buNone/>
            </a:pPr>
            <a:endParaRPr lang="en-US" sz="3200" dirty="0" smtClean="0">
              <a:effectLst>
                <a:glow rad="101600">
                  <a:schemeClr val="bg1">
                    <a:alpha val="60000"/>
                  </a:schemeClr>
                </a:glow>
              </a:effectLst>
            </a:endParaRPr>
          </a:p>
          <a:p>
            <a:endParaRPr lang="en-US" sz="3200" dirty="0">
              <a:effectLst>
                <a:glow rad="101600">
                  <a:schemeClr val="bg1">
                    <a:alpha val="60000"/>
                  </a:schemeClr>
                </a:glow>
              </a:effectLst>
            </a:endParaRPr>
          </a:p>
        </p:txBody>
      </p:sp>
      <p:sp>
        <p:nvSpPr>
          <p:cNvPr id="6" name="Content Placeholder 5"/>
          <p:cNvSpPr>
            <a:spLocks noGrp="1"/>
          </p:cNvSpPr>
          <p:nvPr>
            <p:ph sz="half" idx="2"/>
          </p:nvPr>
        </p:nvSpPr>
        <p:spPr>
          <a:xfrm>
            <a:off x="4648200" y="1828800"/>
            <a:ext cx="4495800" cy="5029200"/>
          </a:xfrm>
        </p:spPr>
        <p:txBody>
          <a:bodyPr>
            <a:normAutofit fontScale="92500" lnSpcReduction="10000"/>
          </a:bodyPr>
          <a:lstStyle/>
          <a:p>
            <a:pPr algn="ctr">
              <a:buNone/>
            </a:pPr>
            <a:r>
              <a:rPr lang="en-US" sz="3500" dirty="0" smtClean="0">
                <a:solidFill>
                  <a:srgbClr val="FFFF00"/>
                </a:solidFill>
                <a:effectLst>
                  <a:glow rad="101600">
                    <a:schemeClr val="bg1">
                      <a:alpha val="60000"/>
                    </a:schemeClr>
                  </a:glow>
                </a:effectLst>
              </a:rPr>
              <a:t>Judgment</a:t>
            </a:r>
          </a:p>
          <a:p>
            <a:pPr algn="ctr">
              <a:buNone/>
            </a:pPr>
            <a:endParaRPr lang="en-US" sz="3200" dirty="0" smtClean="0">
              <a:effectLst>
                <a:glow rad="101600">
                  <a:schemeClr val="bg1">
                    <a:alpha val="60000"/>
                  </a:schemeClr>
                </a:glow>
              </a:effectLst>
            </a:endParaRPr>
          </a:p>
          <a:p>
            <a:pPr algn="ctr">
              <a:buNone/>
            </a:pPr>
            <a:r>
              <a:rPr lang="en-US" sz="3200" dirty="0" smtClean="0">
                <a:effectLst>
                  <a:glow rad="101600">
                    <a:schemeClr val="bg1">
                      <a:alpha val="60000"/>
                    </a:schemeClr>
                  </a:glow>
                </a:effectLst>
              </a:rPr>
              <a:t>Critical judgmental spirit, pass sentence, mentally or judicially condemn</a:t>
            </a:r>
            <a:endParaRPr lang="en-US" sz="3200" dirty="0">
              <a:effectLst>
                <a:glow rad="101600">
                  <a:schemeClr val="bg1">
                    <a:alpha val="60000"/>
                  </a:schemeClr>
                </a:glow>
              </a:effectLst>
            </a:endParaRPr>
          </a:p>
        </p:txBody>
      </p:sp>
      <p:pic>
        <p:nvPicPr>
          <p:cNvPr id="9218" name="Picture 2"/>
          <p:cNvPicPr>
            <a:picLocks noChangeAspect="1" noChangeArrowheads="1"/>
          </p:cNvPicPr>
          <p:nvPr/>
        </p:nvPicPr>
        <p:blipFill>
          <a:blip r:embed="rId3" cstate="print"/>
          <a:srcRect/>
          <a:stretch>
            <a:fillRect/>
          </a:stretch>
        </p:blipFill>
        <p:spPr bwMode="auto">
          <a:xfrm>
            <a:off x="4724400" y="2438400"/>
            <a:ext cx="4419600" cy="411480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09600" y="2667000"/>
            <a:ext cx="38100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679939">
            <a:off x="685800" y="1981200"/>
            <a:ext cx="8077200" cy="3170099"/>
          </a:xfrm>
          <a:prstGeom prst="rect">
            <a:avLst/>
          </a:prstGeom>
          <a:solidFill>
            <a:srgbClr val="7030A0"/>
          </a:solidFill>
          <a:ln w="762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000" b="1" i="1" dirty="0" smtClean="0">
                <a:ln w="12700">
                  <a:solidFill>
                    <a:schemeClr val="tx2">
                      <a:satMod val="155000"/>
                    </a:schemeClr>
                  </a:solidFill>
                  <a:prstDash val="solid"/>
                </a:ln>
                <a:solidFill>
                  <a:schemeClr val="bg1"/>
                </a:solidFill>
                <a:effectLst>
                  <a:glow rad="228600">
                    <a:schemeClr val="accent5">
                      <a:satMod val="175000"/>
                      <a:alpha val="40000"/>
                    </a:schemeClr>
                  </a:glow>
                  <a:outerShdw blurRad="41275" dist="20320" dir="1800000" algn="tl" rotWithShape="0">
                    <a:srgbClr val="000000">
                      <a:alpha val="40000"/>
                    </a:srgbClr>
                  </a:outerShdw>
                </a:effectLst>
              </a:rPr>
              <a:t>“Brethren, if a man be overtaken in a fault, ye which are spiritual, restore such an one in the spirit of meekness; considering thyself, lest thou also be tempted.” (Gal. 6:1)</a:t>
            </a:r>
            <a:endParaRPr lang="en-US" sz="4000" b="1" i="1" dirty="0">
              <a:ln w="12700">
                <a:solidFill>
                  <a:schemeClr val="tx2">
                    <a:satMod val="155000"/>
                  </a:schemeClr>
                </a:solidFill>
                <a:prstDash val="solid"/>
              </a:ln>
              <a:solidFill>
                <a:schemeClr val="bg1"/>
              </a:solidFill>
              <a:effectLst>
                <a:glow rad="228600">
                  <a:schemeClr val="accent5">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effectLst>
                  <a:glow rad="101600">
                    <a:schemeClr val="bg1">
                      <a:alpha val="60000"/>
                    </a:schemeClr>
                  </a:glow>
                </a:effectLst>
              </a:rPr>
              <a:t>Evidences of a Critical          </a:t>
            </a:r>
            <a:r>
              <a:rPr lang="en-US" i="1" dirty="0" smtClean="0">
                <a:solidFill>
                  <a:srgbClr val="FFFF00"/>
                </a:solidFill>
                <a:effectLst>
                  <a:glow rad="101600">
                    <a:schemeClr val="bg1">
                      <a:alpha val="60000"/>
                    </a:schemeClr>
                  </a:glow>
                </a:effectLst>
              </a:rPr>
              <a:t>(judgmental) </a:t>
            </a:r>
            <a:r>
              <a:rPr lang="en-US" dirty="0" smtClean="0">
                <a:solidFill>
                  <a:srgbClr val="FFFF00"/>
                </a:solidFill>
                <a:effectLst>
                  <a:glow rad="101600">
                    <a:schemeClr val="bg1">
                      <a:alpha val="60000"/>
                    </a:schemeClr>
                  </a:glow>
                </a:effectLst>
              </a:rPr>
              <a:t>Spirit</a:t>
            </a:r>
            <a:endParaRPr lang="en-US"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fontScale="92500"/>
          </a:bodyPr>
          <a:lstStyle/>
          <a:p>
            <a:r>
              <a:rPr lang="en-US" sz="3600" dirty="0" smtClean="0">
                <a:effectLst>
                  <a:glow rad="101600">
                    <a:schemeClr val="bg1">
                      <a:alpha val="60000"/>
                    </a:schemeClr>
                  </a:glow>
                </a:effectLst>
              </a:rPr>
              <a:t>Condemns others for visible problems, but fails to realize that their attitudes stem from the same root problems which they have not overcome – </a:t>
            </a:r>
            <a:r>
              <a:rPr lang="en-US" sz="3600" i="1" dirty="0" smtClean="0">
                <a:effectLst>
                  <a:glow rad="101600">
                    <a:schemeClr val="bg1">
                      <a:alpha val="60000"/>
                    </a:schemeClr>
                  </a:glow>
                </a:effectLst>
              </a:rPr>
              <a:t>Rom. 2:1-2</a:t>
            </a:r>
          </a:p>
          <a:p>
            <a:pPr>
              <a:buNone/>
            </a:pPr>
            <a:r>
              <a:rPr lang="en-US" sz="3600" dirty="0" smtClean="0">
                <a:solidFill>
                  <a:srgbClr val="FFFF00"/>
                </a:solidFill>
                <a:effectLst>
                  <a:glow rad="101600">
                    <a:schemeClr val="bg1">
                      <a:alpha val="60000"/>
                    </a:schemeClr>
                  </a:glow>
                </a:effectLst>
              </a:rPr>
              <a:t>Example =</a:t>
            </a:r>
          </a:p>
          <a:p>
            <a:pPr>
              <a:buFont typeface="Wingdings"/>
              <a:buChar char="Ø"/>
            </a:pPr>
            <a:r>
              <a:rPr lang="en-US" sz="3600" dirty="0" smtClean="0">
                <a:effectLst>
                  <a:glow rad="101600">
                    <a:schemeClr val="bg1">
                      <a:alpha val="60000"/>
                    </a:schemeClr>
                  </a:glow>
                </a:effectLst>
              </a:rPr>
              <a:t>Condemns others for covetousness and greed, yet we have a temporal focus in life.</a:t>
            </a:r>
          </a:p>
          <a:p>
            <a:pPr>
              <a:buFont typeface="Wingdings"/>
              <a:buChar char="Ø"/>
            </a:pPr>
            <a:r>
              <a:rPr lang="en-US" sz="3600" dirty="0" smtClean="0">
                <a:effectLst>
                  <a:glow rad="101600">
                    <a:schemeClr val="bg1">
                      <a:alpha val="60000"/>
                    </a:schemeClr>
                  </a:glow>
                </a:effectLst>
              </a:rPr>
              <a:t>Condemns others for moral impurity, yet we have lustful eyes and secret desires for immorality.</a:t>
            </a:r>
          </a:p>
          <a:p>
            <a:pPr>
              <a:buFont typeface="Wingdings"/>
              <a:buChar char="Ø"/>
            </a:pP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Font typeface="Wingdings"/>
              <a:buChar char="Ø"/>
            </a:pPr>
            <a:r>
              <a:rPr lang="en-US" sz="3600" dirty="0" smtClean="0">
                <a:effectLst>
                  <a:glow rad="101600">
                    <a:schemeClr val="bg1">
                      <a:alpha val="60000"/>
                    </a:schemeClr>
                  </a:glow>
                </a:effectLst>
              </a:rPr>
              <a:t>Condemns others for bitterness and rejection, yet they have an unloving, rejecting and bitter spirit towards the one whom they are condemning.</a:t>
            </a:r>
          </a:p>
          <a:p>
            <a:pPr>
              <a:buFont typeface="Arial" charset="0"/>
              <a:buChar char="•"/>
            </a:pPr>
            <a:r>
              <a:rPr lang="en-US" sz="3600" dirty="0" smtClean="0">
                <a:effectLst>
                  <a:glow rad="101600">
                    <a:schemeClr val="bg1">
                      <a:alpha val="60000"/>
                    </a:schemeClr>
                  </a:glow>
                </a:effectLst>
              </a:rPr>
              <a:t>One who judges forms opinions on first impressions or hearsay, even though the evidence may be taken out of context –     </a:t>
            </a:r>
            <a:r>
              <a:rPr lang="en-US" sz="3600" i="1" dirty="0" smtClean="0">
                <a:effectLst>
                  <a:glow rad="101600">
                    <a:schemeClr val="bg1">
                      <a:alpha val="60000"/>
                    </a:schemeClr>
                  </a:glow>
                </a:effectLst>
              </a:rPr>
              <a:t>John 7:24, 51; James 4:11</a:t>
            </a:r>
          </a:p>
          <a:p>
            <a:pPr>
              <a:buFont typeface="Arial" charset="0"/>
              <a:buChar char="•"/>
            </a:pPr>
            <a:r>
              <a:rPr lang="en-US" sz="3600" dirty="0" smtClean="0">
                <a:effectLst>
                  <a:glow rad="101600">
                    <a:schemeClr val="bg1">
                      <a:alpha val="60000"/>
                    </a:schemeClr>
                  </a:glow>
                </a:effectLst>
              </a:rPr>
              <a:t>One who judges will publicly expose those who he condemns. This causes others to condemn them for their unloving, prideful, and critical spirit – </a:t>
            </a:r>
            <a:r>
              <a:rPr lang="en-US" sz="3600" i="1" dirty="0" smtClean="0">
                <a:effectLst>
                  <a:glow rad="101600">
                    <a:schemeClr val="bg1">
                      <a:alpha val="60000"/>
                    </a:schemeClr>
                  </a:glow>
                </a:effectLst>
              </a:rPr>
              <a:t>Luke 6:37</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400" dirty="0" smtClean="0">
                <a:effectLst>
                  <a:glow rad="101600">
                    <a:schemeClr val="bg1">
                      <a:alpha val="60000"/>
                    </a:schemeClr>
                  </a:glow>
                </a:effectLst>
              </a:rPr>
              <a:t>If a persons failure improves the opinion you have of yourself, you are judging.</a:t>
            </a:r>
          </a:p>
          <a:p>
            <a:r>
              <a:rPr lang="en-US" sz="3400" dirty="0" smtClean="0">
                <a:effectLst>
                  <a:glow rad="101600">
                    <a:schemeClr val="bg1">
                      <a:alpha val="60000"/>
                    </a:schemeClr>
                  </a:glow>
                </a:effectLst>
              </a:rPr>
              <a:t>If a persons failure decreases your concern for the faults you know you have, you are judging.</a:t>
            </a:r>
          </a:p>
          <a:p>
            <a:r>
              <a:rPr lang="en-US" sz="3400" dirty="0" smtClean="0">
                <a:effectLst>
                  <a:glow rad="101600">
                    <a:schemeClr val="bg1">
                      <a:alpha val="60000"/>
                    </a:schemeClr>
                  </a:glow>
                </a:effectLst>
              </a:rPr>
              <a:t>If a persons failure gives you a desire to see that person punished instead of restored, you are judging.</a:t>
            </a:r>
          </a:p>
          <a:p>
            <a:r>
              <a:rPr lang="en-US" sz="3400" dirty="0" smtClean="0">
                <a:effectLst>
                  <a:glow rad="101600">
                    <a:schemeClr val="bg1">
                      <a:alpha val="60000"/>
                    </a:schemeClr>
                  </a:glow>
                </a:effectLst>
              </a:rPr>
              <a:t>If a persons failure prompts you to review all of his past failures, you are judging.</a:t>
            </a:r>
          </a:p>
          <a:p>
            <a:r>
              <a:rPr lang="en-US" sz="3400" dirty="0" smtClean="0">
                <a:effectLst>
                  <a:glow rad="101600">
                    <a:schemeClr val="bg1">
                      <a:alpha val="60000"/>
                    </a:schemeClr>
                  </a:glow>
                </a:effectLst>
              </a:rPr>
              <a:t>If a persons failure causes you to feel that you cannot forgive them, you are judging.</a:t>
            </a:r>
            <a:endParaRPr lang="en-US" sz="3400" dirty="0">
              <a:effectLst>
                <a:glow rad="101600">
                  <a:schemeClr val="bg1">
                    <a:alpha val="60000"/>
                  </a:schemeClr>
                </a:glow>
              </a:effectLst>
            </a:endParaRPr>
          </a:p>
        </p:txBody>
      </p:sp>
      <p:pic>
        <p:nvPicPr>
          <p:cNvPr id="11266" name="Picture 2"/>
          <p:cNvPicPr>
            <a:picLocks noChangeAspect="1" noChangeArrowheads="1"/>
          </p:cNvPicPr>
          <p:nvPr/>
        </p:nvPicPr>
        <p:blipFill>
          <a:blip r:embed="rId3" cstate="print"/>
          <a:srcRect/>
          <a:stretch>
            <a:fillRect/>
          </a:stretch>
        </p:blipFill>
        <p:spPr bwMode="auto">
          <a:xfrm>
            <a:off x="2667000" y="0"/>
            <a:ext cx="4114800" cy="688841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2000"/>
                                        <p:tgtEl>
                                          <p:spTgt spid="3">
                                            <p:txEl>
                                              <p:pRg st="0" end="0"/>
                                            </p:txEl>
                                          </p:spTgt>
                                        </p:tgtEl>
                                        <p:attrNameLst>
                                          <p:attrName>ppt_w</p:attrName>
                                        </p:attrNameLst>
                                      </p:cBhvr>
                                      <p:tavLst>
                                        <p:tav tm="0">
                                          <p:val>
                                            <p:strVal val="ppt_w"/>
                                          </p:val>
                                        </p:tav>
                                        <p:tav tm="100000">
                                          <p:val>
                                            <p:fltVal val="0"/>
                                          </p:val>
                                        </p:tav>
                                      </p:tavLst>
                                    </p:anim>
                                    <p:anim calcmode="lin" valueType="num">
                                      <p:cBhvr>
                                        <p:cTn id="32" dur="2000"/>
                                        <p:tgtEl>
                                          <p:spTgt spid="3">
                                            <p:txEl>
                                              <p:pRg st="0" end="0"/>
                                            </p:txEl>
                                          </p:spTgt>
                                        </p:tgtEl>
                                        <p:attrNameLst>
                                          <p:attrName>ppt_h</p:attrName>
                                        </p:attrNameLst>
                                      </p:cBhvr>
                                      <p:tavLst>
                                        <p:tav tm="0">
                                          <p:val>
                                            <p:strVal val="ppt_h"/>
                                          </p:val>
                                        </p:tav>
                                        <p:tav tm="100000">
                                          <p:val>
                                            <p:fltVal val="0"/>
                                          </p:val>
                                        </p:tav>
                                      </p:tavLst>
                                    </p:anim>
                                    <p:animEffect transition="out" filter="fade">
                                      <p:cBhvr>
                                        <p:cTn id="33" dur="2000"/>
                                        <p:tgtEl>
                                          <p:spTgt spid="3">
                                            <p:txEl>
                                              <p:pRg st="0" end="0"/>
                                            </p:txEl>
                                          </p:spTgt>
                                        </p:tgtEl>
                                      </p:cBhvr>
                                    </p:animEffect>
                                    <p:set>
                                      <p:cBhvr>
                                        <p:cTn id="34" dur="1" fill="hold">
                                          <p:stCondLst>
                                            <p:cond delay="1999"/>
                                          </p:stCondLst>
                                        </p:cTn>
                                        <p:tgtEl>
                                          <p:spTgt spid="3">
                                            <p:txEl>
                                              <p:pRg st="0" end="0"/>
                                            </p:txEl>
                                          </p:spTgt>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2000"/>
                                        <p:tgtEl>
                                          <p:spTgt spid="3">
                                            <p:txEl>
                                              <p:pRg st="1" end="1"/>
                                            </p:txEl>
                                          </p:spTgt>
                                        </p:tgtEl>
                                        <p:attrNameLst>
                                          <p:attrName>ppt_w</p:attrName>
                                        </p:attrNameLst>
                                      </p:cBhvr>
                                      <p:tavLst>
                                        <p:tav tm="0">
                                          <p:val>
                                            <p:strVal val="ppt_w"/>
                                          </p:val>
                                        </p:tav>
                                        <p:tav tm="100000">
                                          <p:val>
                                            <p:fltVal val="0"/>
                                          </p:val>
                                        </p:tav>
                                      </p:tavLst>
                                    </p:anim>
                                    <p:anim calcmode="lin" valueType="num">
                                      <p:cBhvr>
                                        <p:cTn id="37" dur="2000"/>
                                        <p:tgtEl>
                                          <p:spTgt spid="3">
                                            <p:txEl>
                                              <p:pRg st="1" end="1"/>
                                            </p:txEl>
                                          </p:spTgt>
                                        </p:tgtEl>
                                        <p:attrNameLst>
                                          <p:attrName>ppt_h</p:attrName>
                                        </p:attrNameLst>
                                      </p:cBhvr>
                                      <p:tavLst>
                                        <p:tav tm="0">
                                          <p:val>
                                            <p:strVal val="ppt_h"/>
                                          </p:val>
                                        </p:tav>
                                        <p:tav tm="100000">
                                          <p:val>
                                            <p:fltVal val="0"/>
                                          </p:val>
                                        </p:tav>
                                      </p:tavLst>
                                    </p:anim>
                                    <p:animEffect transition="out" filter="fade">
                                      <p:cBhvr>
                                        <p:cTn id="38" dur="2000"/>
                                        <p:tgtEl>
                                          <p:spTgt spid="3">
                                            <p:txEl>
                                              <p:pRg st="1" end="1"/>
                                            </p:txEl>
                                          </p:spTgt>
                                        </p:tgtEl>
                                      </p:cBhvr>
                                    </p:animEffect>
                                    <p:set>
                                      <p:cBhvr>
                                        <p:cTn id="39" dur="1" fill="hold">
                                          <p:stCondLst>
                                            <p:cond delay="1999"/>
                                          </p:stCondLst>
                                        </p:cTn>
                                        <p:tgtEl>
                                          <p:spTgt spid="3">
                                            <p:txEl>
                                              <p:pRg st="1" end="1"/>
                                            </p:txEl>
                                          </p:spTgt>
                                        </p:tgtEl>
                                        <p:attrNameLst>
                                          <p:attrName>style.visibility</p:attrName>
                                        </p:attrNameLst>
                                      </p:cBhvr>
                                      <p:to>
                                        <p:strVal val="hidden"/>
                                      </p:to>
                                    </p:set>
                                  </p:childTnLst>
                                </p:cTn>
                              </p:par>
                              <p:par>
                                <p:cTn id="40" presetID="53" presetClass="exit" presetSubtype="0" fill="hold" nodeType="withEffect">
                                  <p:stCondLst>
                                    <p:cond delay="0"/>
                                  </p:stCondLst>
                                  <p:childTnLst>
                                    <p:anim calcmode="lin" valueType="num">
                                      <p:cBhvr>
                                        <p:cTn id="41" dur="2000"/>
                                        <p:tgtEl>
                                          <p:spTgt spid="3">
                                            <p:txEl>
                                              <p:pRg st="2" end="2"/>
                                            </p:txEl>
                                          </p:spTgt>
                                        </p:tgtEl>
                                        <p:attrNameLst>
                                          <p:attrName>ppt_w</p:attrName>
                                        </p:attrNameLst>
                                      </p:cBhvr>
                                      <p:tavLst>
                                        <p:tav tm="0">
                                          <p:val>
                                            <p:strVal val="ppt_w"/>
                                          </p:val>
                                        </p:tav>
                                        <p:tav tm="100000">
                                          <p:val>
                                            <p:fltVal val="0"/>
                                          </p:val>
                                        </p:tav>
                                      </p:tavLst>
                                    </p:anim>
                                    <p:anim calcmode="lin" valueType="num">
                                      <p:cBhvr>
                                        <p:cTn id="42" dur="2000"/>
                                        <p:tgtEl>
                                          <p:spTgt spid="3">
                                            <p:txEl>
                                              <p:pRg st="2" end="2"/>
                                            </p:txEl>
                                          </p:spTgt>
                                        </p:tgtEl>
                                        <p:attrNameLst>
                                          <p:attrName>ppt_h</p:attrName>
                                        </p:attrNameLst>
                                      </p:cBhvr>
                                      <p:tavLst>
                                        <p:tav tm="0">
                                          <p:val>
                                            <p:strVal val="ppt_h"/>
                                          </p:val>
                                        </p:tav>
                                        <p:tav tm="100000">
                                          <p:val>
                                            <p:fltVal val="0"/>
                                          </p:val>
                                        </p:tav>
                                      </p:tavLst>
                                    </p:anim>
                                    <p:animEffect transition="out" filter="fade">
                                      <p:cBhvr>
                                        <p:cTn id="43" dur="2000"/>
                                        <p:tgtEl>
                                          <p:spTgt spid="3">
                                            <p:txEl>
                                              <p:pRg st="2" end="2"/>
                                            </p:txEl>
                                          </p:spTgt>
                                        </p:tgtEl>
                                      </p:cBhvr>
                                    </p:animEffect>
                                    <p:set>
                                      <p:cBhvr>
                                        <p:cTn id="44" dur="1" fill="hold">
                                          <p:stCondLst>
                                            <p:cond delay="1999"/>
                                          </p:stCondLst>
                                        </p:cTn>
                                        <p:tgtEl>
                                          <p:spTgt spid="3">
                                            <p:txEl>
                                              <p:pRg st="2" end="2"/>
                                            </p:txEl>
                                          </p:spTgt>
                                        </p:tgtEl>
                                        <p:attrNameLst>
                                          <p:attrName>style.visibility</p:attrName>
                                        </p:attrNameLst>
                                      </p:cBhvr>
                                      <p:to>
                                        <p:strVal val="hidden"/>
                                      </p:to>
                                    </p:set>
                                  </p:childTnLst>
                                </p:cTn>
                              </p:par>
                              <p:par>
                                <p:cTn id="45" presetID="53" presetClass="exit" presetSubtype="0" fill="hold" nodeType="withEffect">
                                  <p:stCondLst>
                                    <p:cond delay="0"/>
                                  </p:stCondLst>
                                  <p:childTnLst>
                                    <p:anim calcmode="lin" valueType="num">
                                      <p:cBhvr>
                                        <p:cTn id="46" dur="2000"/>
                                        <p:tgtEl>
                                          <p:spTgt spid="3">
                                            <p:txEl>
                                              <p:pRg st="3" end="3"/>
                                            </p:txEl>
                                          </p:spTgt>
                                        </p:tgtEl>
                                        <p:attrNameLst>
                                          <p:attrName>ppt_w</p:attrName>
                                        </p:attrNameLst>
                                      </p:cBhvr>
                                      <p:tavLst>
                                        <p:tav tm="0">
                                          <p:val>
                                            <p:strVal val="ppt_w"/>
                                          </p:val>
                                        </p:tav>
                                        <p:tav tm="100000">
                                          <p:val>
                                            <p:fltVal val="0"/>
                                          </p:val>
                                        </p:tav>
                                      </p:tavLst>
                                    </p:anim>
                                    <p:anim calcmode="lin" valueType="num">
                                      <p:cBhvr>
                                        <p:cTn id="47" dur="2000"/>
                                        <p:tgtEl>
                                          <p:spTgt spid="3">
                                            <p:txEl>
                                              <p:pRg st="3" end="3"/>
                                            </p:txEl>
                                          </p:spTgt>
                                        </p:tgtEl>
                                        <p:attrNameLst>
                                          <p:attrName>ppt_h</p:attrName>
                                        </p:attrNameLst>
                                      </p:cBhvr>
                                      <p:tavLst>
                                        <p:tav tm="0">
                                          <p:val>
                                            <p:strVal val="ppt_h"/>
                                          </p:val>
                                        </p:tav>
                                        <p:tav tm="100000">
                                          <p:val>
                                            <p:fltVal val="0"/>
                                          </p:val>
                                        </p:tav>
                                      </p:tavLst>
                                    </p:anim>
                                    <p:animEffect transition="out" filter="fade">
                                      <p:cBhvr>
                                        <p:cTn id="48" dur="2000"/>
                                        <p:tgtEl>
                                          <p:spTgt spid="3">
                                            <p:txEl>
                                              <p:pRg st="3" end="3"/>
                                            </p:txEl>
                                          </p:spTgt>
                                        </p:tgtEl>
                                      </p:cBhvr>
                                    </p:animEffect>
                                    <p:set>
                                      <p:cBhvr>
                                        <p:cTn id="49" dur="1" fill="hold">
                                          <p:stCondLst>
                                            <p:cond delay="1999"/>
                                          </p:stCondLst>
                                        </p:cTn>
                                        <p:tgtEl>
                                          <p:spTgt spid="3">
                                            <p:txEl>
                                              <p:pRg st="3" end="3"/>
                                            </p:txEl>
                                          </p:spTgt>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2000"/>
                                        <p:tgtEl>
                                          <p:spTgt spid="3">
                                            <p:txEl>
                                              <p:pRg st="4" end="4"/>
                                            </p:txEl>
                                          </p:spTgt>
                                        </p:tgtEl>
                                        <p:attrNameLst>
                                          <p:attrName>ppt_w</p:attrName>
                                        </p:attrNameLst>
                                      </p:cBhvr>
                                      <p:tavLst>
                                        <p:tav tm="0">
                                          <p:val>
                                            <p:strVal val="ppt_w"/>
                                          </p:val>
                                        </p:tav>
                                        <p:tav tm="100000">
                                          <p:val>
                                            <p:fltVal val="0"/>
                                          </p:val>
                                        </p:tav>
                                      </p:tavLst>
                                    </p:anim>
                                    <p:anim calcmode="lin" valueType="num">
                                      <p:cBhvr>
                                        <p:cTn id="52" dur="2000"/>
                                        <p:tgtEl>
                                          <p:spTgt spid="3">
                                            <p:txEl>
                                              <p:pRg st="4" end="4"/>
                                            </p:txEl>
                                          </p:spTgt>
                                        </p:tgtEl>
                                        <p:attrNameLst>
                                          <p:attrName>ppt_h</p:attrName>
                                        </p:attrNameLst>
                                      </p:cBhvr>
                                      <p:tavLst>
                                        <p:tav tm="0">
                                          <p:val>
                                            <p:strVal val="ppt_h"/>
                                          </p:val>
                                        </p:tav>
                                        <p:tav tm="100000">
                                          <p:val>
                                            <p:fltVal val="0"/>
                                          </p:val>
                                        </p:tav>
                                      </p:tavLst>
                                    </p:anim>
                                    <p:animEffect transition="out" filter="fade">
                                      <p:cBhvr>
                                        <p:cTn id="53" dur="2000"/>
                                        <p:tgtEl>
                                          <p:spTgt spid="3">
                                            <p:txEl>
                                              <p:pRg st="4" end="4"/>
                                            </p:txEl>
                                          </p:spTgt>
                                        </p:tgtEl>
                                      </p:cBhvr>
                                    </p:animEffect>
                                    <p:set>
                                      <p:cBhvr>
                                        <p:cTn id="54"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11266"/>
                                        </p:tgtEl>
                                        <p:attrNameLst>
                                          <p:attrName>style.visibility</p:attrName>
                                        </p:attrNameLst>
                                      </p:cBhvr>
                                      <p:to>
                                        <p:strVal val="visible"/>
                                      </p:to>
                                    </p:set>
                                    <p:anim calcmode="lin" valueType="num">
                                      <p:cBhvr>
                                        <p:cTn id="59" dur="2000" fill="hold"/>
                                        <p:tgtEl>
                                          <p:spTgt spid="11266"/>
                                        </p:tgtEl>
                                        <p:attrNameLst>
                                          <p:attrName>ppt_w</p:attrName>
                                        </p:attrNameLst>
                                      </p:cBhvr>
                                      <p:tavLst>
                                        <p:tav tm="0">
                                          <p:val>
                                            <p:fltVal val="0"/>
                                          </p:val>
                                        </p:tav>
                                        <p:tav tm="100000">
                                          <p:val>
                                            <p:strVal val="#ppt_w"/>
                                          </p:val>
                                        </p:tav>
                                      </p:tavLst>
                                    </p:anim>
                                    <p:anim calcmode="lin" valueType="num">
                                      <p:cBhvr>
                                        <p:cTn id="60" dur="2000" fill="hold"/>
                                        <p:tgtEl>
                                          <p:spTgt spid="11266"/>
                                        </p:tgtEl>
                                        <p:attrNameLst>
                                          <p:attrName>ppt_h</p:attrName>
                                        </p:attrNameLst>
                                      </p:cBhvr>
                                      <p:tavLst>
                                        <p:tav tm="0">
                                          <p:val>
                                            <p:fltVal val="0"/>
                                          </p:val>
                                        </p:tav>
                                        <p:tav tm="100000">
                                          <p:val>
                                            <p:strVal val="#ppt_h"/>
                                          </p:val>
                                        </p:tav>
                                      </p:tavLst>
                                    </p:anim>
                                    <p:animEffect transition="in" filter="fade">
                                      <p:cBhvr>
                                        <p:cTn id="61"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effectLst>
                  <a:glow rad="101600">
                    <a:schemeClr val="bg1">
                      <a:alpha val="60000"/>
                    </a:schemeClr>
                  </a:glow>
                </a:effectLst>
              </a:rPr>
              <a:t>Evidences of a Discerning Spirit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295400"/>
            <a:ext cx="9144000" cy="5562600"/>
          </a:xfrm>
        </p:spPr>
        <p:txBody>
          <a:bodyPr>
            <a:normAutofit/>
          </a:bodyPr>
          <a:lstStyle/>
          <a:p>
            <a:r>
              <a:rPr lang="en-US" dirty="0" smtClean="0">
                <a:effectLst>
                  <a:glow rad="101600">
                    <a:schemeClr val="bg1">
                      <a:alpha val="60000"/>
                    </a:schemeClr>
                  </a:glow>
                </a:effectLst>
              </a:rPr>
              <a:t>Thoroughly examines himself before evaluating the actions and attitudes of others – </a:t>
            </a:r>
            <a:r>
              <a:rPr lang="en-US" i="1" dirty="0" smtClean="0">
                <a:effectLst>
                  <a:glow rad="101600">
                    <a:schemeClr val="bg1">
                      <a:alpha val="60000"/>
                    </a:schemeClr>
                  </a:glow>
                </a:effectLst>
              </a:rPr>
              <a:t>I Cor. 11:28-31;      II Cor. 13:5</a:t>
            </a:r>
          </a:p>
          <a:p>
            <a:r>
              <a:rPr lang="en-US" dirty="0" smtClean="0">
                <a:effectLst>
                  <a:glow rad="101600">
                    <a:schemeClr val="bg1">
                      <a:alpha val="60000"/>
                    </a:schemeClr>
                  </a:glow>
                </a:effectLst>
              </a:rPr>
              <a:t>Checks the accuracy of all the facts before reaching a conclusion </a:t>
            </a:r>
            <a:r>
              <a:rPr lang="en-US" i="1" dirty="0" smtClean="0">
                <a:effectLst>
                  <a:glow rad="101600">
                    <a:schemeClr val="bg1">
                      <a:alpha val="60000"/>
                    </a:schemeClr>
                  </a:glow>
                </a:effectLst>
              </a:rPr>
              <a:t>– I Cor. 2:15; I Thess. 5:21;  I John 4:1</a:t>
            </a:r>
          </a:p>
          <a:p>
            <a:r>
              <a:rPr lang="en-US" dirty="0" smtClean="0">
                <a:effectLst>
                  <a:glow rad="101600">
                    <a:schemeClr val="bg1">
                      <a:alpha val="60000"/>
                    </a:schemeClr>
                  </a:glow>
                </a:effectLst>
              </a:rPr>
              <a:t>Deals as privately as possible with the problem –      </a:t>
            </a:r>
            <a:r>
              <a:rPr lang="en-US" i="1" dirty="0" smtClean="0">
                <a:effectLst>
                  <a:glow rad="101600">
                    <a:schemeClr val="bg1">
                      <a:alpha val="60000"/>
                    </a:schemeClr>
                  </a:glow>
                </a:effectLst>
              </a:rPr>
              <a:t>I Cor. 6:5-6</a:t>
            </a:r>
          </a:p>
          <a:p>
            <a:r>
              <a:rPr lang="en-US" dirty="0" smtClean="0">
                <a:effectLst>
                  <a:glow rad="101600">
                    <a:schemeClr val="bg1">
                      <a:alpha val="60000"/>
                    </a:schemeClr>
                  </a:glow>
                </a:effectLst>
              </a:rPr>
              <a:t>Detects a fault in another person, and is able to give clear direction for victory based on the principles of God’s Word – </a:t>
            </a:r>
            <a:r>
              <a:rPr lang="en-US" i="1" dirty="0" smtClean="0">
                <a:effectLst>
                  <a:glow rad="101600">
                    <a:schemeClr val="bg1">
                      <a:alpha val="60000"/>
                    </a:schemeClr>
                  </a:glow>
                </a:effectLst>
              </a:rPr>
              <a:t>Gal. 6:1</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effectLst>
                  <a:glow rad="101600">
                    <a:schemeClr val="bg1">
                      <a:alpha val="60000"/>
                    </a:schemeClr>
                  </a:glow>
                </a:effectLst>
              </a:rPr>
              <a:t>Five Sins Committed by the Criticizer</a:t>
            </a:r>
            <a:br>
              <a:rPr lang="en-US" dirty="0" smtClean="0">
                <a:effectLst>
                  <a:glow rad="101600">
                    <a:schemeClr val="bg1">
                      <a:alpha val="60000"/>
                    </a:schemeClr>
                  </a:glow>
                </a:effectLst>
              </a:rPr>
            </a:br>
            <a:r>
              <a:rPr lang="en-US" i="1" dirty="0" smtClean="0">
                <a:effectLst>
                  <a:glow rad="101600">
                    <a:schemeClr val="bg1">
                      <a:alpha val="60000"/>
                    </a:schemeClr>
                  </a:glow>
                </a:effectLst>
              </a:rPr>
              <a:t>(Matthew 7:1-5)</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304800" y="1752600"/>
            <a:ext cx="8382000" cy="5105400"/>
          </a:xfrm>
        </p:spPr>
        <p:txBody>
          <a:bodyPr>
            <a:normAutofit/>
          </a:bodyPr>
          <a:lstStyle/>
          <a:p>
            <a:pPr marL="514350" indent="-514350">
              <a:buAutoNum type="arabicPeriod"/>
            </a:pPr>
            <a:r>
              <a:rPr lang="en-US" sz="4000" dirty="0" smtClean="0">
                <a:effectLst>
                  <a:glow rad="101600">
                    <a:schemeClr val="bg1">
                      <a:alpha val="60000"/>
                    </a:schemeClr>
                  </a:glow>
                </a:effectLst>
              </a:rPr>
              <a:t>Inconsistency  </a:t>
            </a:r>
            <a:r>
              <a:rPr lang="en-US" sz="4000" i="1" dirty="0" smtClean="0">
                <a:effectLst>
                  <a:glow rad="101600">
                    <a:schemeClr val="bg1">
                      <a:alpha val="60000"/>
                    </a:schemeClr>
                  </a:glow>
                </a:effectLst>
              </a:rPr>
              <a:t>–  vs. 2</a:t>
            </a:r>
          </a:p>
          <a:p>
            <a:pPr marL="514350" indent="-514350">
              <a:buAutoNum type="arabicPeriod"/>
            </a:pPr>
            <a:r>
              <a:rPr lang="en-US" sz="4000" dirty="0" smtClean="0">
                <a:effectLst>
                  <a:glow rad="101600">
                    <a:schemeClr val="bg1">
                      <a:alpha val="60000"/>
                    </a:schemeClr>
                  </a:glow>
                </a:effectLst>
              </a:rPr>
              <a:t>Self-righteousness  –  </a:t>
            </a:r>
            <a:r>
              <a:rPr lang="en-US" sz="4000" i="1" dirty="0" smtClean="0">
                <a:effectLst>
                  <a:glow rad="101600">
                    <a:schemeClr val="bg1">
                      <a:alpha val="60000"/>
                    </a:schemeClr>
                  </a:glow>
                </a:effectLst>
              </a:rPr>
              <a:t>vs. 3</a:t>
            </a:r>
          </a:p>
          <a:p>
            <a:pPr marL="514350" indent="-514350">
              <a:buAutoNum type="arabicPeriod"/>
            </a:pPr>
            <a:r>
              <a:rPr lang="en-US" sz="4000" dirty="0" smtClean="0">
                <a:effectLst>
                  <a:glow rad="101600">
                    <a:schemeClr val="bg1">
                      <a:alpha val="60000"/>
                    </a:schemeClr>
                  </a:glow>
                </a:effectLst>
              </a:rPr>
              <a:t>Spiritual blindness (self-deception) </a:t>
            </a:r>
            <a:r>
              <a:rPr lang="en-US" sz="4000" i="1" dirty="0" smtClean="0">
                <a:effectLst>
                  <a:glow rad="101600">
                    <a:schemeClr val="bg1">
                      <a:alpha val="60000"/>
                    </a:schemeClr>
                  </a:glow>
                </a:effectLst>
              </a:rPr>
              <a:t>–      vs. 3</a:t>
            </a:r>
          </a:p>
          <a:p>
            <a:pPr marL="514350" indent="-514350">
              <a:buAutoNum type="arabicPeriod"/>
            </a:pPr>
            <a:r>
              <a:rPr lang="en-US" sz="4000" dirty="0" smtClean="0">
                <a:effectLst>
                  <a:glow rad="101600">
                    <a:schemeClr val="bg1">
                      <a:alpha val="60000"/>
                    </a:schemeClr>
                  </a:glow>
                </a:effectLst>
              </a:rPr>
              <a:t>Lack of Biblical love  –  </a:t>
            </a:r>
            <a:r>
              <a:rPr lang="en-US" sz="4000" i="1" dirty="0" smtClean="0">
                <a:effectLst>
                  <a:glow rad="101600">
                    <a:schemeClr val="bg1">
                      <a:alpha val="60000"/>
                    </a:schemeClr>
                  </a:glow>
                </a:effectLst>
              </a:rPr>
              <a:t>vs. 4</a:t>
            </a:r>
          </a:p>
          <a:p>
            <a:pPr marL="514350" indent="-514350">
              <a:buAutoNum type="arabicPeriod"/>
            </a:pPr>
            <a:r>
              <a:rPr lang="en-US" sz="4000" dirty="0" smtClean="0">
                <a:effectLst>
                  <a:glow rad="101600">
                    <a:schemeClr val="bg1">
                      <a:alpha val="60000"/>
                    </a:schemeClr>
                  </a:glow>
                </a:effectLst>
              </a:rPr>
              <a:t>Hypocrisy  –  </a:t>
            </a:r>
            <a:r>
              <a:rPr lang="en-US" sz="4000" i="1" dirty="0" smtClean="0">
                <a:effectLst>
                  <a:glow rad="101600">
                    <a:schemeClr val="bg1">
                      <a:alpha val="60000"/>
                    </a:schemeClr>
                  </a:glow>
                </a:effectLst>
              </a:rPr>
              <a:t>vs. 5</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04800"/>
            <a:ext cx="9144000" cy="6553200"/>
          </a:xfrm>
        </p:spPr>
        <p:txBody>
          <a:bodyPr>
            <a:normAutofit lnSpcReduction="10000"/>
          </a:bodyPr>
          <a:lstStyle/>
          <a:p>
            <a:pPr>
              <a:buFont typeface="Wingdings"/>
              <a:buChar char="Ø"/>
            </a:pPr>
            <a:r>
              <a:rPr lang="en-US" sz="3600" dirty="0" smtClean="0">
                <a:effectLst>
                  <a:glow rad="101600">
                    <a:schemeClr val="bg1">
                      <a:alpha val="60000"/>
                    </a:schemeClr>
                  </a:glow>
                </a:effectLst>
              </a:rPr>
              <a:t>A critical spirit may boost your own self-image. </a:t>
            </a:r>
          </a:p>
          <a:p>
            <a:pPr>
              <a:buFont typeface="Wingdings"/>
              <a:buChar char="Ø"/>
            </a:pPr>
            <a:r>
              <a:rPr lang="en-US" sz="3600" dirty="0" smtClean="0">
                <a:effectLst>
                  <a:glow rad="101600">
                    <a:schemeClr val="bg1">
                      <a:alpha val="60000"/>
                    </a:schemeClr>
                  </a:glow>
                </a:effectLst>
              </a:rPr>
              <a:t>Pointing out someone's faults and failures may make you look better in your own eyes.</a:t>
            </a:r>
          </a:p>
          <a:p>
            <a:pPr>
              <a:buFont typeface="Wingdings"/>
              <a:buChar char="Ø"/>
            </a:pPr>
            <a:r>
              <a:rPr lang="en-US" sz="3600" dirty="0" smtClean="0">
                <a:effectLst>
                  <a:glow rad="101600">
                    <a:schemeClr val="bg1">
                      <a:alpha val="60000"/>
                    </a:schemeClr>
                  </a:glow>
                </a:effectLst>
              </a:rPr>
              <a:t>Criticizing others may make you feel better about your own sins and failures.</a:t>
            </a:r>
          </a:p>
          <a:p>
            <a:pPr>
              <a:buFont typeface="Wingdings"/>
              <a:buChar char="Ø"/>
            </a:pPr>
            <a:r>
              <a:rPr lang="en-US" sz="3600" dirty="0" smtClean="0">
                <a:effectLst>
                  <a:glow rad="101600">
                    <a:schemeClr val="bg1">
                      <a:alpha val="60000"/>
                    </a:schemeClr>
                  </a:glow>
                </a:effectLst>
              </a:rPr>
              <a:t>Condemning others may be your way of lashing out and getting revenge – </a:t>
            </a:r>
            <a:r>
              <a:rPr lang="en-US" sz="3600" i="1" dirty="0" smtClean="0">
                <a:solidFill>
                  <a:srgbClr val="FFFF00"/>
                </a:solidFill>
                <a:effectLst>
                  <a:glow rad="101600">
                    <a:schemeClr val="bg1">
                      <a:alpha val="60000"/>
                    </a:schemeClr>
                  </a:glow>
                </a:effectLst>
              </a:rPr>
              <a:t>“He hurt me so I am going to hurt him…”</a:t>
            </a:r>
          </a:p>
          <a:p>
            <a:pPr>
              <a:buFont typeface="Wingdings"/>
              <a:buChar char="Ø"/>
            </a:pPr>
            <a:r>
              <a:rPr lang="en-US" sz="3600" i="1" dirty="0" smtClean="0">
                <a:solidFill>
                  <a:srgbClr val="FFFF00"/>
                </a:solidFill>
                <a:effectLst>
                  <a:glow rad="101600">
                    <a:schemeClr val="bg1">
                      <a:alpha val="60000"/>
                    </a:schemeClr>
                  </a:glow>
                </a:effectLst>
              </a:rPr>
              <a:t>A judgmental </a:t>
            </a:r>
            <a:r>
              <a:rPr lang="en-US" sz="3600" i="1" dirty="0" smtClean="0">
                <a:solidFill>
                  <a:srgbClr val="FFFF00"/>
                </a:solidFill>
                <a:effectLst>
                  <a:glow rad="101600">
                    <a:schemeClr val="bg1">
                      <a:alpha val="60000"/>
                    </a:schemeClr>
                  </a:glow>
                </a:effectLst>
              </a:rPr>
              <a:t>attitude </a:t>
            </a:r>
            <a:r>
              <a:rPr lang="en-US" sz="3600" i="1" dirty="0" smtClean="0">
                <a:solidFill>
                  <a:srgbClr val="FFFF00"/>
                </a:solidFill>
                <a:effectLst>
                  <a:glow rad="101600">
                    <a:schemeClr val="bg1">
                      <a:alpha val="60000"/>
                    </a:schemeClr>
                  </a:glow>
                </a:effectLst>
              </a:rPr>
              <a:t>never helped or healed anyone – Luke 6:27-38; Romans 12:14-21</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Ten Reasons Why We Should Never Judge Another Person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05000"/>
            <a:ext cx="9144000" cy="4953000"/>
          </a:xfrm>
        </p:spPr>
        <p:txBody>
          <a:bodyPr>
            <a:normAutofit/>
          </a:bodyPr>
          <a:lstStyle/>
          <a:p>
            <a:pPr marL="742950" indent="-742950">
              <a:buAutoNum type="arabicPeriod"/>
            </a:pPr>
            <a:r>
              <a:rPr lang="en-US" sz="3600" dirty="0" smtClean="0">
                <a:effectLst>
                  <a:glow rad="101600">
                    <a:schemeClr val="bg1">
                      <a:alpha val="60000"/>
                    </a:schemeClr>
                  </a:glow>
                </a:effectLst>
              </a:rPr>
              <a:t>Every one falls and fails.</a:t>
            </a:r>
          </a:p>
          <a:p>
            <a:pPr marL="742950" indent="-742950">
              <a:buAutoNum type="arabicPeriod"/>
            </a:pPr>
            <a:r>
              <a:rPr lang="en-US" sz="3600" dirty="0" smtClean="0">
                <a:effectLst>
                  <a:glow rad="101600">
                    <a:schemeClr val="bg1">
                      <a:alpha val="60000"/>
                    </a:schemeClr>
                  </a:glow>
                </a:effectLst>
              </a:rPr>
              <a:t>Only those without sin have the right to cast stones.</a:t>
            </a:r>
          </a:p>
          <a:p>
            <a:pPr marL="742950" indent="-742950">
              <a:buAutoNum type="arabicPeriod"/>
            </a:pPr>
            <a:r>
              <a:rPr lang="en-US" sz="3600" dirty="0" smtClean="0">
                <a:effectLst>
                  <a:glow rad="101600">
                    <a:schemeClr val="bg1">
                      <a:alpha val="60000"/>
                    </a:schemeClr>
                  </a:glow>
                </a:effectLst>
              </a:rPr>
              <a:t>All the circumstances, facts and intents of the heart are seldom known.</a:t>
            </a:r>
          </a:p>
          <a:p>
            <a:pPr marL="742950" indent="-742950">
              <a:buAutoNum type="arabicPeriod"/>
            </a:pPr>
            <a:r>
              <a:rPr lang="en-US" sz="3600" dirty="0" smtClean="0">
                <a:effectLst>
                  <a:glow rad="101600">
                    <a:schemeClr val="bg1">
                      <a:alpha val="60000"/>
                    </a:schemeClr>
                  </a:glow>
                </a:effectLst>
              </a:rPr>
              <a:t>Judging others usurps God’s authority.</a:t>
            </a:r>
          </a:p>
          <a:p>
            <a:pPr marL="742950" indent="-742950">
              <a:buAutoNum type="arabicPeriod"/>
            </a:pPr>
            <a:r>
              <a:rPr lang="en-US" sz="3600" dirty="0" smtClean="0">
                <a:effectLst>
                  <a:glow rad="101600">
                    <a:schemeClr val="bg1">
                      <a:alpha val="60000"/>
                    </a:schemeClr>
                  </a:glow>
                </a:effectLst>
              </a:rPr>
              <a:t>The one who judges will be judged.</a:t>
            </a: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3500" dirty="0" smtClean="0">
                <a:effectLst>
                  <a:glow rad="101600">
                    <a:schemeClr val="bg1">
                      <a:alpha val="60000"/>
                    </a:schemeClr>
                  </a:glow>
                </a:effectLst>
              </a:rPr>
              <a:t>6. The one who judges will experience the judgment of God – </a:t>
            </a:r>
            <a:r>
              <a:rPr lang="en-US" sz="3500" i="1" dirty="0" smtClean="0">
                <a:solidFill>
                  <a:srgbClr val="FFFF00"/>
                </a:solidFill>
                <a:effectLst>
                  <a:glow rad="101600">
                    <a:schemeClr val="bg1">
                      <a:alpha val="60000"/>
                    </a:schemeClr>
                  </a:glow>
                </a:effectLst>
              </a:rPr>
              <a:t>“For he shall have judgment with out mercy, that hath showed no mercy.” (James 2:13)</a:t>
            </a:r>
          </a:p>
          <a:p>
            <a:pPr>
              <a:buNone/>
            </a:pPr>
            <a:r>
              <a:rPr lang="en-US" sz="3500" i="1" dirty="0" smtClean="0">
                <a:effectLst>
                  <a:glow rad="101600">
                    <a:schemeClr val="bg1">
                      <a:alpha val="60000"/>
                    </a:schemeClr>
                  </a:glow>
                </a:effectLst>
              </a:rPr>
              <a:t>7</a:t>
            </a:r>
            <a:r>
              <a:rPr lang="en-US" sz="3500" dirty="0" smtClean="0">
                <a:effectLst>
                  <a:glow rad="101600">
                    <a:schemeClr val="bg1">
                      <a:alpha val="60000"/>
                    </a:schemeClr>
                  </a:glow>
                </a:effectLst>
              </a:rPr>
              <a:t>. Judging others drives them further away from God.</a:t>
            </a:r>
          </a:p>
          <a:p>
            <a:pPr>
              <a:buNone/>
            </a:pPr>
            <a:r>
              <a:rPr lang="en-US" sz="3500" dirty="0" smtClean="0">
                <a:effectLst>
                  <a:glow rad="101600">
                    <a:schemeClr val="bg1">
                      <a:alpha val="60000"/>
                    </a:schemeClr>
                  </a:glow>
                </a:effectLst>
              </a:rPr>
              <a:t>8. Judging others blinds a person to their own  spiritual condition and defiles their     conscience.</a:t>
            </a:r>
          </a:p>
          <a:p>
            <a:pPr>
              <a:buNone/>
            </a:pPr>
            <a:r>
              <a:rPr lang="en-US" sz="3500" dirty="0" smtClean="0">
                <a:effectLst>
                  <a:glow rad="101600">
                    <a:schemeClr val="bg1">
                      <a:alpha val="60000"/>
                    </a:schemeClr>
                  </a:glow>
                </a:effectLst>
              </a:rPr>
              <a:t>9. Judging makes you a hypocrite.</a:t>
            </a:r>
          </a:p>
          <a:p>
            <a:pPr>
              <a:buNone/>
            </a:pPr>
            <a:r>
              <a:rPr lang="en-US" sz="3500" dirty="0" smtClean="0">
                <a:effectLst>
                  <a:glow rad="101600">
                    <a:schemeClr val="bg1">
                      <a:alpha val="60000"/>
                    </a:schemeClr>
                  </a:glow>
                </a:effectLst>
              </a:rPr>
              <a:t>10. Judging others demonstrates to every one your pride.                    </a:t>
            </a:r>
          </a:p>
          <a:p>
            <a:pPr>
              <a:buNone/>
            </a:pPr>
            <a:r>
              <a:rPr lang="en-US" sz="3500" dirty="0" smtClean="0">
                <a:effectLst>
                  <a:glow rad="101600">
                    <a:schemeClr val="bg1">
                      <a:alpha val="60000"/>
                    </a:schemeClr>
                  </a:glow>
                </a:effectLst>
              </a:rPr>
              <a:t>      </a:t>
            </a:r>
            <a:endParaRPr lang="en-US" sz="35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600" i="1" dirty="0" smtClean="0">
                <a:solidFill>
                  <a:srgbClr val="FFFF00"/>
                </a:solidFill>
                <a:effectLst>
                  <a:glow rad="101600">
                    <a:schemeClr val="bg1">
                      <a:alpha val="60000"/>
                    </a:schemeClr>
                  </a:glow>
                </a:effectLst>
              </a:rPr>
              <a:t>“The way of fellowship”</a:t>
            </a:r>
            <a:endPar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lvl="0" indent="-342900" algn="ctr">
              <a:spcBef>
                <a:spcPct val="20000"/>
              </a:spcBef>
              <a:defRPr/>
            </a:pPr>
            <a:r>
              <a:rPr lang="en-US" sz="3600" i="1" dirty="0" smtClean="0">
                <a:solidFill>
                  <a:srgbClr val="FFFF00"/>
                </a:solidFill>
                <a:effectLst>
                  <a:glow rad="101600">
                    <a:schemeClr val="bg1">
                      <a:alpha val="60000"/>
                    </a:schemeClr>
                  </a:glow>
                </a:effectLst>
              </a:rPr>
              <a:t> “Walking in the Light”</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r>
              <a:rPr lang="en-US" sz="3200" i="1" dirty="0" smtClean="0">
                <a:effectLst>
                  <a:glow rad="101600">
                    <a:schemeClr val="bg1">
                      <a:alpha val="60000"/>
                    </a:schemeClr>
                  </a:glow>
                </a:effectLst>
              </a:rPr>
              <a:t>(I John 1:3-7)</a:t>
            </a:r>
          </a:p>
          <a:p>
            <a:pPr marL="342900" lvl="0" indent="-342900" algn="ctr">
              <a:spcBef>
                <a:spcPct val="20000"/>
              </a:spcBef>
              <a:defRPr/>
            </a:pP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2362200" y="3429297"/>
            <a:ext cx="4572000" cy="342870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9753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752600"/>
            <a:ext cx="8382000" cy="3785652"/>
          </a:xfrm>
          <a:prstGeom prst="rect">
            <a:avLst/>
          </a:prstGeom>
          <a:solidFill>
            <a:srgbClr val="00B050"/>
          </a:solidFill>
          <a:ln w="76200">
            <a:solidFill>
              <a:schemeClr val="tx1"/>
            </a:solidFill>
          </a:ln>
        </p:spPr>
        <p:txBody>
          <a:bodyPr wrap="square">
            <a:spAutoFit/>
          </a:bodyPr>
          <a:lstStyle/>
          <a:p>
            <a:pPr algn="ctr"/>
            <a:r>
              <a:rPr lang="en-US" sz="4000" i="1" dirty="0" smtClean="0">
                <a:effectLst>
                  <a:glow rad="101600">
                    <a:schemeClr val="bg1">
                      <a:alpha val="60000"/>
                    </a:schemeClr>
                  </a:glow>
                </a:effectLst>
              </a:rPr>
              <a:t>“He hath </a:t>
            </a:r>
            <a:r>
              <a:rPr lang="en-US" sz="4000" i="1" dirty="0" err="1" smtClean="0">
                <a:effectLst>
                  <a:glow rad="101600">
                    <a:schemeClr val="bg1">
                      <a:alpha val="60000"/>
                    </a:schemeClr>
                  </a:glow>
                </a:effectLst>
              </a:rPr>
              <a:t>shewed</a:t>
            </a:r>
            <a:r>
              <a:rPr lang="en-US" sz="4000" i="1" dirty="0" smtClean="0">
                <a:effectLst>
                  <a:glow rad="101600">
                    <a:schemeClr val="bg1">
                      <a:alpha val="60000"/>
                    </a:schemeClr>
                  </a:glow>
                </a:effectLst>
              </a:rPr>
              <a:t> thee, O man, what is good; and what doth the LORD require of thee, but to do justly, and to love mercy, and to walk humbly                 with thy God.” </a:t>
            </a:r>
          </a:p>
          <a:p>
            <a:pPr algn="ctr"/>
            <a:r>
              <a:rPr lang="en-US" sz="4000" i="1" dirty="0" smtClean="0">
                <a:effectLst>
                  <a:glow rad="101600">
                    <a:schemeClr val="bg1">
                      <a:alpha val="60000"/>
                    </a:schemeClr>
                  </a:glow>
                </a:effectLst>
              </a:rPr>
              <a:t> (Micah 6:8) </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a:t>
            </a:r>
            <a:r>
              <a:rPr lang="en-US" sz="3600" i="1" dirty="0" smtClean="0">
                <a:solidFill>
                  <a:srgbClr val="FFFF00"/>
                </a:solidFill>
                <a:effectLst>
                  <a:glow rad="101600">
                    <a:schemeClr val="bg1">
                      <a:alpha val="60000"/>
                    </a:schemeClr>
                  </a:glow>
                </a:effectLst>
              </a:rPr>
              <a:t>Road </a:t>
            </a:r>
            <a:r>
              <a:rPr lang="en-US" sz="3600" i="1" dirty="0">
                <a:solidFill>
                  <a:srgbClr val="FFFF00"/>
                </a:solidFill>
                <a:effectLst>
                  <a:glow rad="101600">
                    <a:schemeClr val="bg1">
                      <a:alpha val="60000"/>
                    </a:schemeClr>
                  </a:glow>
                </a:effectLst>
              </a:rPr>
              <a:t>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410200" y="27432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5824194" y="3566321"/>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Ptr. Daniel White\Documents\My Scans\2009-06 (Jun)\scan0015.jpg"/>
          <p:cNvPicPr>
            <a:picLocks noChangeAspect="1" noChangeArrowheads="1"/>
          </p:cNvPicPr>
          <p:nvPr/>
        </p:nvPicPr>
        <p:blipFill>
          <a:blip r:embed="rId3" cstate="print"/>
          <a:srcRect/>
          <a:stretch>
            <a:fillRect/>
          </a:stretch>
        </p:blipFill>
        <p:spPr bwMode="auto">
          <a:xfrm>
            <a:off x="228600" y="228600"/>
            <a:ext cx="8549313" cy="6401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1981200" y="4724400"/>
            <a:ext cx="1752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Content Placeholder 4"/>
          <p:cNvSpPr>
            <a:spLocks noGrp="1"/>
          </p:cNvSpPr>
          <p:nvPr>
            <p:ph idx="1"/>
          </p:nvPr>
        </p:nvSpPr>
        <p:spPr>
          <a:xfrm>
            <a:off x="1752600" y="4724400"/>
            <a:ext cx="2057400" cy="914401"/>
          </a:xfrm>
        </p:spPr>
        <p:txBody>
          <a:bodyPr>
            <a:noAutofit/>
          </a:bodyPr>
          <a:lstStyle/>
          <a:p>
            <a:pPr algn="ctr">
              <a:buNone/>
            </a:pPr>
            <a:r>
              <a:rPr lang="en-US" sz="4000" b="1" i="1" dirty="0" smtClean="0">
                <a:solidFill>
                  <a:srgbClr val="C00000"/>
                </a:solidFill>
              </a:rPr>
              <a:t>Holiness</a:t>
            </a:r>
            <a:endParaRPr lang="en-US" sz="4000" b="1" i="1" dirty="0">
              <a:solidFill>
                <a:srgbClr val="C00000"/>
              </a:solidFill>
            </a:endParaRPr>
          </a:p>
        </p:txBody>
      </p:sp>
      <p:sp>
        <p:nvSpPr>
          <p:cNvPr id="8" name="Double Wave 7"/>
          <p:cNvSpPr/>
          <p:nvPr/>
        </p:nvSpPr>
        <p:spPr>
          <a:xfrm>
            <a:off x="4191000" y="4648200"/>
            <a:ext cx="4343400" cy="1981200"/>
          </a:xfrm>
          <a:prstGeom prst="doubleWave">
            <a:avLst>
              <a:gd name="adj1" fmla="val 6250"/>
              <a:gd name="adj2" fmla="val -10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3"/>
          <p:cNvSpPr>
            <a:spLocks noGrp="1"/>
          </p:cNvSpPr>
          <p:nvPr>
            <p:ph type="title"/>
          </p:nvPr>
        </p:nvSpPr>
        <p:spPr>
          <a:xfrm>
            <a:off x="4038600" y="4876800"/>
            <a:ext cx="4724400" cy="1600200"/>
          </a:xfrm>
        </p:spPr>
        <p:txBody>
          <a:bodyPr>
            <a:noAutofit/>
          </a:bodyPr>
          <a:lstStyle/>
          <a:p>
            <a:r>
              <a:rPr lang="en-US" sz="2400" b="1" i="1" dirty="0" smtClean="0">
                <a:effectLst/>
              </a:rPr>
              <a:t> “And an highway shall be there, and a way, and it shall be called The way of holiness; the unclean shall not pass over it.”</a:t>
            </a:r>
            <a:endParaRPr lang="en-US" sz="2400" b="1" i="1" dirty="0">
              <a:effectLst/>
            </a:endParaRPr>
          </a:p>
        </p:txBody>
      </p:sp>
      <p:sp>
        <p:nvSpPr>
          <p:cNvPr id="7" name="Rectangle 6"/>
          <p:cNvSpPr/>
          <p:nvPr/>
        </p:nvSpPr>
        <p:spPr>
          <a:xfrm>
            <a:off x="2895600" y="762000"/>
            <a:ext cx="3124200" cy="707886"/>
          </a:xfrm>
          <a:prstGeom prst="rect">
            <a:avLst/>
          </a:prstGeom>
        </p:spPr>
        <p:txBody>
          <a:bodyPr wrap="square">
            <a:spAutoFit/>
          </a:bodyPr>
          <a:lstStyle/>
          <a:p>
            <a:pPr algn="ctr"/>
            <a:r>
              <a:rPr lang="en-US" sz="4000" b="1" i="1" dirty="0" smtClean="0">
                <a:solidFill>
                  <a:srgbClr val="C00000"/>
                </a:solidFill>
                <a:effectLst/>
              </a:rPr>
              <a:t>(Isaiah 35:8)</a:t>
            </a:r>
            <a:endParaRPr lang="en-US" sz="4000" b="1" dirty="0">
              <a:solidFill>
                <a:srgbClr val="C00000"/>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“Removing the beam from our eyes”</a:t>
            </a:r>
            <a:endParaRPr lang="en-US"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2 of Part 4)</a:t>
            </a:r>
            <a:endParaRPr lang="en-US" sz="4000" i="1" dirty="0">
              <a:effectLst>
                <a:glow rad="101600">
                  <a:schemeClr val="bg1">
                    <a:alpha val="60000"/>
                  </a:schemeClr>
                </a:glow>
              </a:effectLst>
            </a:endParaRPr>
          </a:p>
        </p:txBody>
      </p:sp>
      <p:pic>
        <p:nvPicPr>
          <p:cNvPr id="1028" name="Picture 4" descr="c:\Users\Ptr. Daniel White\Desktop\Bible pictures\Bible pictures New Testament\40 Matthew\40005001 RLW - Matthew 5 1 - The Sermon on the Mount.jpg"/>
          <p:cNvPicPr>
            <a:picLocks noChangeAspect="1" noChangeArrowheads="1"/>
          </p:cNvPicPr>
          <p:nvPr/>
        </p:nvPicPr>
        <p:blipFill>
          <a:blip r:embed="rId3" cstate="print">
            <a:lum bright="-10000" contrast="10000"/>
          </a:blip>
          <a:srcRect/>
          <a:stretch>
            <a:fillRect/>
          </a:stretch>
        </p:blipFill>
        <p:spPr bwMode="auto">
          <a:xfrm>
            <a:off x="1447800" y="2590800"/>
            <a:ext cx="6324600" cy="400228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Bible pictures New Testament\Parables &amp; Illustrations\Beam &amp; mote 1365-NT-45.jpg"/>
          <p:cNvPicPr>
            <a:picLocks noChangeAspect="1" noChangeArrowheads="1"/>
          </p:cNvPicPr>
          <p:nvPr/>
        </p:nvPicPr>
        <p:blipFill>
          <a:blip r:embed="rId3" cstate="print">
            <a:duotone>
              <a:prstClr val="black"/>
              <a:schemeClr val="accent6">
                <a:tint val="45000"/>
                <a:satMod val="400000"/>
              </a:schemeClr>
            </a:duotone>
            <a:lum bright="-10000" contrast="10000"/>
          </a:blip>
          <a:srcRect/>
          <a:stretch>
            <a:fillRect/>
          </a:stretch>
        </p:blipFill>
        <p:spPr bwMode="auto">
          <a:xfrm>
            <a:off x="0" y="1"/>
            <a:ext cx="9144000" cy="6858000"/>
          </a:xfrm>
          <a:prstGeom prst="rect">
            <a:avLst/>
          </a:prstGeom>
          <a:noFill/>
        </p:spPr>
      </p:pic>
      <p:sp>
        <p:nvSpPr>
          <p:cNvPr id="3" name="Rectangle 2"/>
          <p:cNvSpPr/>
          <p:nvPr/>
        </p:nvSpPr>
        <p:spPr>
          <a:xfrm>
            <a:off x="838200" y="228600"/>
            <a:ext cx="5333999" cy="923330"/>
          </a:xfrm>
          <a:prstGeom prst="rect">
            <a:avLst/>
          </a:prstGeom>
        </p:spPr>
        <p:txBody>
          <a:bodyPr wrap="square">
            <a:spAutoFit/>
          </a:bodyPr>
          <a:lstStyle/>
          <a:p>
            <a:r>
              <a:rPr lang="en-US" sz="5400" i="1" dirty="0" smtClean="0">
                <a:effectLst>
                  <a:glow rad="101600">
                    <a:schemeClr val="bg1">
                      <a:alpha val="60000"/>
                    </a:schemeClr>
                  </a:glow>
                </a:effectLst>
              </a:rPr>
              <a:t>(Matthew 7:1-5)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Bible pictures\Bible pictures New Testament\44 Acts\44025010 C16 - Acts 25 10 - Then said Paul, I stand at Caesar's judgment seat, where I ought to be judged.jpg"/>
          <p:cNvPicPr>
            <a:picLocks noChangeAspect="1" noChangeArrowheads="1"/>
          </p:cNvPicPr>
          <p:nvPr/>
        </p:nvPicPr>
        <p:blipFill>
          <a:blip r:embed="rId3" cstate="print">
            <a:lum bright="-10000"/>
          </a:blip>
          <a:srcRect/>
          <a:stretch>
            <a:fillRect/>
          </a:stretch>
        </p:blipFill>
        <p:spPr bwMode="auto">
          <a:xfrm>
            <a:off x="4495800" y="1219200"/>
            <a:ext cx="4295776" cy="5029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457200" y="274638"/>
            <a:ext cx="3810000" cy="2316162"/>
          </a:xfrm>
        </p:spPr>
        <p:txBody>
          <a:bodyPr>
            <a:normAutofit fontScale="90000"/>
          </a:bodyPr>
          <a:lstStyle/>
          <a:p>
            <a:r>
              <a:rPr lang="en-US" sz="4900" dirty="0" smtClean="0">
                <a:solidFill>
                  <a:srgbClr val="FFFF00"/>
                </a:solidFill>
                <a:effectLst>
                  <a:glow rad="101600">
                    <a:schemeClr val="bg1">
                      <a:alpha val="60000"/>
                    </a:schemeClr>
                  </a:glow>
                </a:effectLst>
              </a:rPr>
              <a:t>“Judge”</a:t>
            </a:r>
            <a:r>
              <a:rPr lang="en-US" dirty="0" smtClean="0">
                <a:solidFill>
                  <a:srgbClr val="FFFF00"/>
                </a:solidFill>
                <a:effectLst>
                  <a:glow rad="101600">
                    <a:schemeClr val="bg1">
                      <a:alpha val="60000"/>
                    </a:schemeClr>
                  </a:glow>
                </a:effectLst>
              </a:rPr>
              <a:t/>
            </a:r>
            <a:br>
              <a:rPr lang="en-US"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Translated eight different ways in the KJV</a:t>
            </a:r>
            <a:endParaRPr lang="en-US" sz="4000" i="1" dirty="0">
              <a:solidFill>
                <a:srgbClr val="FFFF00"/>
              </a:solidFill>
              <a:effectLst>
                <a:glow rad="101600">
                  <a:schemeClr val="bg1">
                    <a:alpha val="60000"/>
                  </a:schemeClr>
                </a:glow>
              </a:effectLst>
            </a:endParaRPr>
          </a:p>
        </p:txBody>
      </p:sp>
      <p:sp>
        <p:nvSpPr>
          <p:cNvPr id="4" name="Content Placeholder 3"/>
          <p:cNvSpPr>
            <a:spLocks noGrp="1"/>
          </p:cNvSpPr>
          <p:nvPr>
            <p:ph idx="1"/>
          </p:nvPr>
        </p:nvSpPr>
        <p:spPr>
          <a:xfrm>
            <a:off x="381000" y="2667000"/>
            <a:ext cx="4724400" cy="4191000"/>
          </a:xfrm>
        </p:spPr>
        <p:txBody>
          <a:bodyPr>
            <a:normAutofit fontScale="92500" lnSpcReduction="10000"/>
          </a:bodyPr>
          <a:lstStyle/>
          <a:p>
            <a:r>
              <a:rPr lang="en-US" dirty="0" smtClean="0">
                <a:effectLst>
                  <a:glow rad="101600">
                    <a:schemeClr val="bg1">
                      <a:alpha val="60000"/>
                    </a:schemeClr>
                  </a:glow>
                </a:effectLst>
              </a:rPr>
              <a:t>Condemn</a:t>
            </a:r>
          </a:p>
          <a:p>
            <a:r>
              <a:rPr lang="en-US" dirty="0" smtClean="0">
                <a:effectLst>
                  <a:glow rad="101600">
                    <a:schemeClr val="bg1">
                      <a:alpha val="60000"/>
                    </a:schemeClr>
                  </a:glow>
                </a:effectLst>
              </a:rPr>
              <a:t>Determine</a:t>
            </a:r>
          </a:p>
          <a:p>
            <a:r>
              <a:rPr lang="en-US" dirty="0" smtClean="0">
                <a:effectLst>
                  <a:glow rad="101600">
                    <a:schemeClr val="bg1">
                      <a:alpha val="60000"/>
                    </a:schemeClr>
                  </a:glow>
                </a:effectLst>
              </a:rPr>
              <a:t>To decree</a:t>
            </a:r>
          </a:p>
          <a:p>
            <a:r>
              <a:rPr lang="en-US" dirty="0" smtClean="0">
                <a:effectLst>
                  <a:glow rad="101600">
                    <a:schemeClr val="bg1">
                      <a:alpha val="60000"/>
                    </a:schemeClr>
                  </a:glow>
                </a:effectLst>
              </a:rPr>
              <a:t>Call into question</a:t>
            </a:r>
          </a:p>
          <a:p>
            <a:r>
              <a:rPr lang="en-US" dirty="0" smtClean="0">
                <a:effectLst>
                  <a:glow rad="101600">
                    <a:schemeClr val="bg1">
                      <a:alpha val="60000"/>
                    </a:schemeClr>
                  </a:glow>
                </a:effectLst>
              </a:rPr>
              <a:t>Esteem</a:t>
            </a:r>
          </a:p>
          <a:p>
            <a:r>
              <a:rPr lang="en-US" dirty="0" smtClean="0">
                <a:effectLst>
                  <a:glow rad="101600">
                    <a:schemeClr val="bg1">
                      <a:alpha val="60000"/>
                    </a:schemeClr>
                  </a:glow>
                </a:effectLst>
              </a:rPr>
              <a:t>Sentence</a:t>
            </a:r>
          </a:p>
          <a:p>
            <a:r>
              <a:rPr lang="en-US" dirty="0" smtClean="0">
                <a:effectLst>
                  <a:glow rad="101600">
                    <a:schemeClr val="bg1">
                      <a:alpha val="60000"/>
                    </a:schemeClr>
                  </a:glow>
                </a:effectLst>
              </a:rPr>
              <a:t>Go to law</a:t>
            </a:r>
          </a:p>
          <a:p>
            <a:r>
              <a:rPr lang="en-US" dirty="0">
                <a:effectLst>
                  <a:glow rad="101600">
                    <a:schemeClr val="bg1">
                      <a:alpha val="60000"/>
                    </a:schemeClr>
                  </a:glow>
                </a:effectLst>
              </a:rPr>
              <a:t> </a:t>
            </a:r>
            <a:r>
              <a:rPr lang="en-US" dirty="0" smtClean="0">
                <a:effectLst>
                  <a:glow rad="101600">
                    <a:schemeClr val="bg1">
                      <a:alpha val="60000"/>
                    </a:schemeClr>
                  </a:glow>
                </a:effectLst>
              </a:rPr>
              <a:t>Ordain</a:t>
            </a:r>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609599"/>
            <a:ext cx="4040188" cy="2286000"/>
          </a:xfrm>
        </p:spPr>
        <p:txBody>
          <a:bodyPr>
            <a:noAutofit/>
          </a:bodyPr>
          <a:lstStyle/>
          <a:p>
            <a:pPr algn="ctr"/>
            <a:r>
              <a:rPr lang="en-US" sz="4000" dirty="0" smtClean="0">
                <a:effectLst>
                  <a:glow rad="101600">
                    <a:schemeClr val="bg1">
                      <a:alpha val="60000"/>
                    </a:schemeClr>
                  </a:glow>
                </a:effectLst>
              </a:rPr>
              <a:t>Bad Sense</a:t>
            </a:r>
          </a:p>
          <a:p>
            <a:pPr algn="ctr"/>
            <a:endParaRPr lang="en-US" sz="4000" dirty="0">
              <a:effectLst>
                <a:glow rad="101600">
                  <a:schemeClr val="bg1">
                    <a:alpha val="60000"/>
                  </a:schemeClr>
                </a:glow>
              </a:effectLst>
            </a:endParaRPr>
          </a:p>
        </p:txBody>
      </p:sp>
      <p:sp>
        <p:nvSpPr>
          <p:cNvPr id="10" name="Content Placeholder 9"/>
          <p:cNvSpPr>
            <a:spLocks noGrp="1"/>
          </p:cNvSpPr>
          <p:nvPr>
            <p:ph sz="half" idx="2"/>
          </p:nvPr>
        </p:nvSpPr>
        <p:spPr>
          <a:xfrm>
            <a:off x="228600" y="1219200"/>
            <a:ext cx="4419600" cy="4906963"/>
          </a:xfrm>
        </p:spPr>
        <p:txBody>
          <a:bodyPr>
            <a:noAutofit/>
          </a:bodyPr>
          <a:lstStyle/>
          <a:p>
            <a:r>
              <a:rPr lang="en-US" sz="3600" dirty="0" smtClean="0">
                <a:effectLst>
                  <a:glow rad="101600">
                    <a:schemeClr val="bg1">
                      <a:alpha val="60000"/>
                    </a:schemeClr>
                  </a:glow>
                </a:effectLst>
              </a:rPr>
              <a:t>Criticize or condemn one another </a:t>
            </a:r>
          </a:p>
          <a:p>
            <a:pPr algn="ctr">
              <a:buNone/>
            </a:pPr>
            <a:r>
              <a:rPr lang="en-US" sz="3600" i="1" dirty="0" smtClean="0">
                <a:solidFill>
                  <a:srgbClr val="FFFF00"/>
                </a:solidFill>
                <a:effectLst>
                  <a:glow rad="101600">
                    <a:schemeClr val="bg1">
                      <a:alpha val="60000"/>
                    </a:schemeClr>
                  </a:glow>
                </a:effectLst>
              </a:rPr>
              <a:t>“Judge not, and ye shall not be judged: condemn not, and ye shall not be condemned: forgive, and ye shall be forgiven.” Luke 6:37 </a:t>
            </a:r>
            <a:endParaRPr lang="en-US" sz="3600" i="1" dirty="0">
              <a:solidFill>
                <a:srgbClr val="FFFF00"/>
              </a:solidFill>
              <a:effectLst>
                <a:glow rad="101600">
                  <a:schemeClr val="bg1">
                    <a:alpha val="60000"/>
                  </a:schemeClr>
                </a:glow>
              </a:effectLst>
            </a:endParaRPr>
          </a:p>
        </p:txBody>
      </p:sp>
      <p:sp>
        <p:nvSpPr>
          <p:cNvPr id="11" name="Text Placeholder 10"/>
          <p:cNvSpPr>
            <a:spLocks noGrp="1"/>
          </p:cNvSpPr>
          <p:nvPr>
            <p:ph type="body" sz="quarter" idx="3"/>
          </p:nvPr>
        </p:nvSpPr>
        <p:spPr>
          <a:xfrm>
            <a:off x="4645025" y="228601"/>
            <a:ext cx="4041775" cy="762000"/>
          </a:xfrm>
        </p:spPr>
        <p:txBody>
          <a:bodyPr>
            <a:noAutofit/>
          </a:bodyPr>
          <a:lstStyle/>
          <a:p>
            <a:pPr algn="ctr"/>
            <a:r>
              <a:rPr lang="en-US" sz="4000" dirty="0" smtClean="0">
                <a:effectLst>
                  <a:glow rad="101600">
                    <a:schemeClr val="bg1">
                      <a:alpha val="60000"/>
                    </a:schemeClr>
                  </a:glow>
                </a:effectLst>
              </a:rPr>
              <a:t>Good Sense</a:t>
            </a:r>
          </a:p>
        </p:txBody>
      </p:sp>
      <p:sp>
        <p:nvSpPr>
          <p:cNvPr id="12" name="Content Placeholder 11"/>
          <p:cNvSpPr>
            <a:spLocks noGrp="1"/>
          </p:cNvSpPr>
          <p:nvPr>
            <p:ph sz="quarter" idx="4"/>
          </p:nvPr>
        </p:nvSpPr>
        <p:spPr>
          <a:xfrm>
            <a:off x="4645025" y="1143000"/>
            <a:ext cx="4346575" cy="5715000"/>
          </a:xfrm>
        </p:spPr>
        <p:txBody>
          <a:bodyPr>
            <a:normAutofit/>
          </a:bodyPr>
          <a:lstStyle/>
          <a:p>
            <a:r>
              <a:rPr lang="en-US" sz="3600" dirty="0" smtClean="0">
                <a:effectLst>
                  <a:glow rad="101600">
                    <a:schemeClr val="bg1">
                      <a:alpha val="60000"/>
                    </a:schemeClr>
                  </a:glow>
                </a:effectLst>
              </a:rPr>
              <a:t>Examine, approve, search out, to weigh thoroughly, to try</a:t>
            </a:r>
          </a:p>
          <a:p>
            <a:pPr algn="ctr">
              <a:buNone/>
            </a:pPr>
            <a:r>
              <a:rPr lang="en-US" sz="3600" i="1" dirty="0" smtClean="0">
                <a:solidFill>
                  <a:srgbClr val="FFFF00"/>
                </a:solidFill>
                <a:effectLst>
                  <a:glow rad="101600">
                    <a:schemeClr val="bg1">
                      <a:alpha val="60000"/>
                    </a:schemeClr>
                  </a:glow>
                </a:effectLst>
              </a:rPr>
              <a:t>“Judge not according to the appearance, but judge righteous judgment.”          John 7:24 </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1276</Words>
  <Application>Microsoft Office PowerPoint</Application>
  <PresentationFormat>On-screen Show (4:3)</PresentationFormat>
  <Paragraphs>133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How to Walk with God “Removing the beam from your eyes”</vt:lpstr>
      <vt:lpstr>Slide 2</vt:lpstr>
      <vt:lpstr>Slide 3</vt:lpstr>
      <vt:lpstr>How to Walk with God “Walking on the Road of Holiness” (Part 3)   </vt:lpstr>
      <vt:lpstr> “And an highway shall be there, and a way, and it shall be called The way of holiness; the unclean shall not pass over it.”</vt:lpstr>
      <vt:lpstr>How to Walk with God “Removing the beam from our eyes”</vt:lpstr>
      <vt:lpstr>Slide 7</vt:lpstr>
      <vt:lpstr>“Judge” Translated eight different ways in the KJV</vt:lpstr>
      <vt:lpstr>Slide 9</vt:lpstr>
      <vt:lpstr>The Teachings of Jesus</vt:lpstr>
      <vt:lpstr> “Judge not, and ye shall not be judged: condemn not, and ye shall not be condemned.”</vt:lpstr>
      <vt:lpstr>Slide 12</vt:lpstr>
      <vt:lpstr>Romans 14:1-23</vt:lpstr>
      <vt:lpstr>Slide 14</vt:lpstr>
      <vt:lpstr>Slide 15</vt:lpstr>
      <vt:lpstr>“Speak not evil one of another, brethren. He that speaketh evil of his brother, and judgeth his brother, speaketh evil of the law, and judgeth the law: but if thou judge the law, thou art not a doer of the law, but a judge. There is one lawgiver, who is able to save and to destroy: who art thou that               judgest another?”   (James 4:11-12)</vt:lpstr>
      <vt:lpstr>“Let God be the judge and keep your nose in your own business!”</vt:lpstr>
      <vt:lpstr>Slide 18</vt:lpstr>
      <vt:lpstr>“Judge not according to the appearance,  but judge               righteous judgment.”  (John 7:24 ) </vt:lpstr>
      <vt:lpstr>Understanding the Difference Between Discernment and Judgment</vt:lpstr>
      <vt:lpstr>Slide 21</vt:lpstr>
      <vt:lpstr>Evidences of a Critical          (judgmental) Spirit</vt:lpstr>
      <vt:lpstr>Slide 23</vt:lpstr>
      <vt:lpstr>Slide 24</vt:lpstr>
      <vt:lpstr>Evidences of a Discerning Spirit</vt:lpstr>
      <vt:lpstr>Five Sins Committed by the Criticizer (Matthew 7:1-5)</vt:lpstr>
      <vt:lpstr>Slide 27</vt:lpstr>
      <vt:lpstr>Ten Reasons Why We Should Never Judge Another Person</vt:lpstr>
      <vt:lpstr>Slide 29</vt:lpstr>
      <vt:lpstr>Slide 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Walk with God “Removing the beam from your eyes”</dc:title>
  <dc:creator>Ptr. Daniel White</dc:creator>
  <cp:lastModifiedBy>Ptr. Daniel White</cp:lastModifiedBy>
  <cp:revision>7</cp:revision>
  <dcterms:created xsi:type="dcterms:W3CDTF">2009-11-20T02:01:44Z</dcterms:created>
  <dcterms:modified xsi:type="dcterms:W3CDTF">2009-11-22T21:39:25Z</dcterms:modified>
</cp:coreProperties>
</file>