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4" r:id="rId3"/>
    <p:sldId id="279" r:id="rId4"/>
    <p:sldId id="280" r:id="rId5"/>
    <p:sldId id="307" r:id="rId6"/>
    <p:sldId id="281" r:id="rId7"/>
    <p:sldId id="289" r:id="rId8"/>
    <p:sldId id="283" r:id="rId9"/>
    <p:sldId id="285" r:id="rId10"/>
    <p:sldId id="290" r:id="rId11"/>
    <p:sldId id="276" r:id="rId12"/>
    <p:sldId id="291" r:id="rId13"/>
    <p:sldId id="257" r:id="rId14"/>
    <p:sldId id="292" r:id="rId15"/>
    <p:sldId id="258" r:id="rId16"/>
    <p:sldId id="293" r:id="rId17"/>
    <p:sldId id="259" r:id="rId18"/>
    <p:sldId id="294" r:id="rId19"/>
    <p:sldId id="303" r:id="rId20"/>
    <p:sldId id="260" r:id="rId21"/>
    <p:sldId id="295" r:id="rId22"/>
    <p:sldId id="261" r:id="rId23"/>
    <p:sldId id="296" r:id="rId24"/>
    <p:sldId id="263" r:id="rId25"/>
    <p:sldId id="297" r:id="rId26"/>
    <p:sldId id="311" r:id="rId27"/>
    <p:sldId id="298" r:id="rId28"/>
    <p:sldId id="265" r:id="rId29"/>
    <p:sldId id="299" r:id="rId30"/>
    <p:sldId id="304" r:id="rId31"/>
    <p:sldId id="301" r:id="rId32"/>
    <p:sldId id="310" r:id="rId33"/>
    <p:sldId id="300" r:id="rId34"/>
    <p:sldId id="305" r:id="rId35"/>
    <p:sldId id="302" r:id="rId36"/>
    <p:sldId id="266" r:id="rId37"/>
    <p:sldId id="286" r:id="rId38"/>
    <p:sldId id="309" r:id="rId39"/>
    <p:sldId id="312" r:id="rId40"/>
    <p:sldId id="308" r:id="rId41"/>
    <p:sldId id="278" r:id="rId42"/>
    <p:sldId id="267" r:id="rId43"/>
    <p:sldId id="268" r:id="rId44"/>
    <p:sldId id="269" r:id="rId45"/>
    <p:sldId id="271" r:id="rId46"/>
    <p:sldId id="270" r:id="rId47"/>
    <p:sldId id="272" r:id="rId48"/>
    <p:sldId id="273" r:id="rId49"/>
    <p:sldId id="274" r:id="rId50"/>
    <p:sldId id="287" r:id="rId51"/>
    <p:sldId id="275" r:id="rId52"/>
    <p:sldId id="277"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8" d="100"/>
          <a:sy n="108" d="100"/>
        </p:scale>
        <p:origin x="1704"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E40F56-2BD1-4FAB-8379-D054B61780E8}" type="datetimeFigureOut">
              <a:rPr lang="en-US" smtClean="0"/>
              <a:t>1/28/2019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F7B7F78-05F5-4E55-8663-CDA62271FC2A}" type="slidenum">
              <a:rPr lang="en-US" smtClean="0"/>
              <a:t>‹#›</a:t>
            </a:fld>
            <a:endParaRPr lang="en-US" dirty="0"/>
          </a:p>
        </p:txBody>
      </p:sp>
    </p:spTree>
    <p:extLst>
      <p:ext uri="{BB962C8B-B14F-4D97-AF65-F5344CB8AC3E}">
        <p14:creationId xmlns:p14="http://schemas.microsoft.com/office/powerpoint/2010/main" val="1388463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E40F56-2BD1-4FAB-8379-D054B61780E8}" type="datetimeFigureOut">
              <a:rPr lang="en-US" smtClean="0"/>
              <a:t>1/28/2019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F7B7F78-05F5-4E55-8663-CDA62271FC2A}" type="slidenum">
              <a:rPr lang="en-US" smtClean="0"/>
              <a:t>‹#›</a:t>
            </a:fld>
            <a:endParaRPr lang="en-US" dirty="0"/>
          </a:p>
        </p:txBody>
      </p:sp>
    </p:spTree>
    <p:extLst>
      <p:ext uri="{BB962C8B-B14F-4D97-AF65-F5344CB8AC3E}">
        <p14:creationId xmlns:p14="http://schemas.microsoft.com/office/powerpoint/2010/main" val="9694670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E40F56-2BD1-4FAB-8379-D054B61780E8}" type="datetimeFigureOut">
              <a:rPr lang="en-US" smtClean="0"/>
              <a:t>1/28/2019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F7B7F78-05F5-4E55-8663-CDA62271FC2A}" type="slidenum">
              <a:rPr lang="en-US" smtClean="0"/>
              <a:t>‹#›</a:t>
            </a:fld>
            <a:endParaRPr lang="en-US" dirty="0"/>
          </a:p>
        </p:txBody>
      </p:sp>
    </p:spTree>
    <p:extLst>
      <p:ext uri="{BB962C8B-B14F-4D97-AF65-F5344CB8AC3E}">
        <p14:creationId xmlns:p14="http://schemas.microsoft.com/office/powerpoint/2010/main" val="35494050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E40F56-2BD1-4FAB-8379-D054B61780E8}" type="datetimeFigureOut">
              <a:rPr lang="en-US" smtClean="0"/>
              <a:t>1/28/2019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F7B7F78-05F5-4E55-8663-CDA62271FC2A}" type="slidenum">
              <a:rPr lang="en-US" smtClean="0"/>
              <a:t>‹#›</a:t>
            </a:fld>
            <a:endParaRPr lang="en-US" dirty="0"/>
          </a:p>
        </p:txBody>
      </p:sp>
    </p:spTree>
    <p:extLst>
      <p:ext uri="{BB962C8B-B14F-4D97-AF65-F5344CB8AC3E}">
        <p14:creationId xmlns:p14="http://schemas.microsoft.com/office/powerpoint/2010/main" val="22722891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E40F56-2BD1-4FAB-8379-D054B61780E8}" type="datetimeFigureOut">
              <a:rPr lang="en-US" smtClean="0"/>
              <a:t>1/28/2019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F7B7F78-05F5-4E55-8663-CDA62271FC2A}" type="slidenum">
              <a:rPr lang="en-US" smtClean="0"/>
              <a:t>‹#›</a:t>
            </a:fld>
            <a:endParaRPr lang="en-US" dirty="0"/>
          </a:p>
        </p:txBody>
      </p:sp>
    </p:spTree>
    <p:extLst>
      <p:ext uri="{BB962C8B-B14F-4D97-AF65-F5344CB8AC3E}">
        <p14:creationId xmlns:p14="http://schemas.microsoft.com/office/powerpoint/2010/main" val="7742081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7E40F56-2BD1-4FAB-8379-D054B61780E8}" type="datetimeFigureOut">
              <a:rPr lang="en-US" smtClean="0"/>
              <a:t>1/28/2019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F7B7F78-05F5-4E55-8663-CDA62271FC2A}" type="slidenum">
              <a:rPr lang="en-US" smtClean="0"/>
              <a:t>‹#›</a:t>
            </a:fld>
            <a:endParaRPr lang="en-US" dirty="0"/>
          </a:p>
        </p:txBody>
      </p:sp>
    </p:spTree>
    <p:extLst>
      <p:ext uri="{BB962C8B-B14F-4D97-AF65-F5344CB8AC3E}">
        <p14:creationId xmlns:p14="http://schemas.microsoft.com/office/powerpoint/2010/main" val="20854223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7E40F56-2BD1-4FAB-8379-D054B61780E8}" type="datetimeFigureOut">
              <a:rPr lang="en-US" smtClean="0"/>
              <a:t>1/28/2019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F7B7F78-05F5-4E55-8663-CDA62271FC2A}" type="slidenum">
              <a:rPr lang="en-US" smtClean="0"/>
              <a:t>‹#›</a:t>
            </a:fld>
            <a:endParaRPr lang="en-US" dirty="0"/>
          </a:p>
        </p:txBody>
      </p:sp>
    </p:spTree>
    <p:extLst>
      <p:ext uri="{BB962C8B-B14F-4D97-AF65-F5344CB8AC3E}">
        <p14:creationId xmlns:p14="http://schemas.microsoft.com/office/powerpoint/2010/main" val="37744323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E40F56-2BD1-4FAB-8379-D054B61780E8}" type="datetimeFigureOut">
              <a:rPr lang="en-US" smtClean="0"/>
              <a:t>1/28/2019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F7B7F78-05F5-4E55-8663-CDA62271FC2A}" type="slidenum">
              <a:rPr lang="en-US" smtClean="0"/>
              <a:t>‹#›</a:t>
            </a:fld>
            <a:endParaRPr lang="en-US" dirty="0"/>
          </a:p>
        </p:txBody>
      </p:sp>
    </p:spTree>
    <p:extLst>
      <p:ext uri="{BB962C8B-B14F-4D97-AF65-F5344CB8AC3E}">
        <p14:creationId xmlns:p14="http://schemas.microsoft.com/office/powerpoint/2010/main" val="806591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E40F56-2BD1-4FAB-8379-D054B61780E8}" type="datetimeFigureOut">
              <a:rPr lang="en-US" smtClean="0"/>
              <a:t>1/28/2019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F7B7F78-05F5-4E55-8663-CDA62271FC2A}" type="slidenum">
              <a:rPr lang="en-US" smtClean="0"/>
              <a:t>‹#›</a:t>
            </a:fld>
            <a:endParaRPr lang="en-US" dirty="0"/>
          </a:p>
        </p:txBody>
      </p:sp>
    </p:spTree>
    <p:extLst>
      <p:ext uri="{BB962C8B-B14F-4D97-AF65-F5344CB8AC3E}">
        <p14:creationId xmlns:p14="http://schemas.microsoft.com/office/powerpoint/2010/main" val="23655676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E40F56-2BD1-4FAB-8379-D054B61780E8}" type="datetimeFigureOut">
              <a:rPr lang="en-US" smtClean="0"/>
              <a:t>1/28/2019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F7B7F78-05F5-4E55-8663-CDA62271FC2A}" type="slidenum">
              <a:rPr lang="en-US" smtClean="0"/>
              <a:t>‹#›</a:t>
            </a:fld>
            <a:endParaRPr lang="en-US" dirty="0"/>
          </a:p>
        </p:txBody>
      </p:sp>
    </p:spTree>
    <p:extLst>
      <p:ext uri="{BB962C8B-B14F-4D97-AF65-F5344CB8AC3E}">
        <p14:creationId xmlns:p14="http://schemas.microsoft.com/office/powerpoint/2010/main" val="12383336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E40F56-2BD1-4FAB-8379-D054B61780E8}" type="datetimeFigureOut">
              <a:rPr lang="en-US" smtClean="0"/>
              <a:t>1/28/2019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F7B7F78-05F5-4E55-8663-CDA62271FC2A}" type="slidenum">
              <a:rPr lang="en-US" smtClean="0"/>
              <a:t>‹#›</a:t>
            </a:fld>
            <a:endParaRPr lang="en-US" dirty="0"/>
          </a:p>
        </p:txBody>
      </p:sp>
    </p:spTree>
    <p:extLst>
      <p:ext uri="{BB962C8B-B14F-4D97-AF65-F5344CB8AC3E}">
        <p14:creationId xmlns:p14="http://schemas.microsoft.com/office/powerpoint/2010/main" val="25156509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E40F56-2BD1-4FAB-8379-D054B61780E8}" type="datetimeFigureOut">
              <a:rPr lang="en-US" smtClean="0"/>
              <a:t>1/28/2019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7B7F78-05F5-4E55-8663-CDA62271FC2A}" type="slidenum">
              <a:rPr lang="en-US" smtClean="0"/>
              <a:t>‹#›</a:t>
            </a:fld>
            <a:endParaRPr lang="en-US" dirty="0"/>
          </a:p>
        </p:txBody>
      </p:sp>
    </p:spTree>
    <p:extLst>
      <p:ext uri="{BB962C8B-B14F-4D97-AF65-F5344CB8AC3E}">
        <p14:creationId xmlns:p14="http://schemas.microsoft.com/office/powerpoint/2010/main" val="146696614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57200"/>
            <a:ext cx="9144000" cy="4191000"/>
          </a:xfrm>
        </p:spPr>
        <p:txBody>
          <a:bodyPr>
            <a:noAutofit/>
          </a:bodyPr>
          <a:lstStyle/>
          <a:p>
            <a:r>
              <a:rPr lang="en-US" i="1" dirty="0"/>
              <a:t>How to deal with a Crisis</a:t>
            </a:r>
            <a:br>
              <a:rPr lang="en-US" i="1" dirty="0"/>
            </a:br>
            <a:br>
              <a:rPr lang="en-US" dirty="0"/>
            </a:br>
            <a:br>
              <a:rPr lang="en-US" dirty="0"/>
            </a:br>
            <a:br>
              <a:rPr lang="en-US" dirty="0"/>
            </a:br>
            <a:br>
              <a:rPr lang="en-US" dirty="0"/>
            </a:br>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057400"/>
            <a:ext cx="6100763" cy="4059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27609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763000" cy="6781800"/>
          </a:xfrm>
        </p:spPr>
        <p:txBody>
          <a:bodyPr>
            <a:noAutofit/>
          </a:bodyPr>
          <a:lstStyle/>
          <a:p>
            <a:r>
              <a:rPr lang="en-US" sz="3200" i="1" dirty="0"/>
              <a:t>“We are troubled on every side, yet not distressed; we are perplexed, but not in despair; Persecuted, but not forsaken; cast down, but not destroyed…For all things are for your sakes, that the abundant grace might through the thanksgiving of many redound to the glory of God. For which cause we faint not; but though our outward man perish, yet the inward man is renewed day by day. For our light affliction, which is but for a moment, </a:t>
            </a:r>
            <a:r>
              <a:rPr lang="en-US" sz="3200" i="1" dirty="0" err="1"/>
              <a:t>worketh</a:t>
            </a:r>
            <a:r>
              <a:rPr lang="en-US" sz="3200" i="1" dirty="0"/>
              <a:t> for us a far more exceeding and eternal weight of glory; While we look not at the things which are seen, but at the things which are not seen: for the things which are seen are temporal; but the things </a:t>
            </a:r>
            <a:br>
              <a:rPr lang="en-US" sz="3200" i="1" dirty="0"/>
            </a:br>
            <a:r>
              <a:rPr lang="en-US" sz="3200" i="1" dirty="0"/>
              <a:t>which are not seen are eternal.”</a:t>
            </a:r>
          </a:p>
        </p:txBody>
      </p:sp>
    </p:spTree>
    <p:extLst>
      <p:ext uri="{BB962C8B-B14F-4D97-AF65-F5344CB8AC3E}">
        <p14:creationId xmlns:p14="http://schemas.microsoft.com/office/powerpoint/2010/main" val="25701509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746" y="0"/>
            <a:ext cx="9652513" cy="683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152400"/>
            <a:ext cx="9144000" cy="1600200"/>
          </a:xfrm>
        </p:spPr>
        <p:txBody>
          <a:bodyPr>
            <a:normAutofit/>
          </a:bodyPr>
          <a:lstStyle/>
          <a:p>
            <a:r>
              <a:rPr lang="en-US" dirty="0">
                <a:effectLst>
                  <a:glow rad="101600">
                    <a:schemeClr val="bg1">
                      <a:alpha val="60000"/>
                    </a:schemeClr>
                  </a:glow>
                </a:effectLst>
              </a:rPr>
              <a:t>(</a:t>
            </a:r>
            <a:r>
              <a:rPr lang="en-US" i="1" dirty="0">
                <a:effectLst>
                  <a:glow rad="101600">
                    <a:schemeClr val="bg1">
                      <a:alpha val="60000"/>
                    </a:schemeClr>
                  </a:glow>
                </a:effectLst>
              </a:rPr>
              <a:t>Genesis 37-50)</a:t>
            </a:r>
            <a:r>
              <a:rPr lang="en-US" dirty="0">
                <a:effectLst>
                  <a:glow rad="101600">
                    <a:schemeClr val="bg1">
                      <a:alpha val="60000"/>
                    </a:schemeClr>
                  </a:glow>
                </a:effectLst>
              </a:rPr>
              <a:t> </a:t>
            </a:r>
            <a:br>
              <a:rPr lang="en-US" dirty="0">
                <a:effectLst>
                  <a:glow rad="101600">
                    <a:schemeClr val="bg1">
                      <a:alpha val="60000"/>
                    </a:schemeClr>
                  </a:glow>
                </a:effectLst>
              </a:rPr>
            </a:br>
            <a:r>
              <a:rPr lang="en-US" dirty="0">
                <a:effectLst>
                  <a:glow rad="101600">
                    <a:schemeClr val="bg1">
                      <a:alpha val="60000"/>
                    </a:schemeClr>
                  </a:glow>
                </a:effectLst>
              </a:rPr>
              <a:t>“The Life of Joseph”</a:t>
            </a:r>
          </a:p>
        </p:txBody>
      </p:sp>
    </p:spTree>
    <p:extLst>
      <p:ext uri="{BB962C8B-B14F-4D97-AF65-F5344CB8AC3E}">
        <p14:creationId xmlns:p14="http://schemas.microsoft.com/office/powerpoint/2010/main" val="28533729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158" r="15543"/>
          <a:stretch/>
        </p:blipFill>
        <p:spPr bwMode="auto">
          <a:xfrm>
            <a:off x="1479847" y="2276030"/>
            <a:ext cx="6380860" cy="4709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76200" y="304800"/>
            <a:ext cx="9067800" cy="2133600"/>
          </a:xfrm>
        </p:spPr>
        <p:txBody>
          <a:bodyPr>
            <a:noAutofit/>
          </a:bodyPr>
          <a:lstStyle/>
          <a:p>
            <a:r>
              <a:rPr lang="en-US" sz="3600" dirty="0"/>
              <a:t>From the time Joseph was a young man, he knew the bitter taste of adversity. However, each trial he encountered prepared him for God’s ultimate purpose for his life.</a:t>
            </a:r>
            <a:br>
              <a:rPr lang="en-US" sz="3600" dirty="0"/>
            </a:br>
            <a:endParaRPr lang="en-US" sz="3600" dirty="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4286" y="2230310"/>
            <a:ext cx="6400800"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46151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fade">
                                      <p:cBhvr>
                                        <p:cTn id="7"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1981200"/>
            <a:ext cx="4038601" cy="2163762"/>
          </a:xfrm>
        </p:spPr>
        <p:txBody>
          <a:bodyPr>
            <a:normAutofit fontScale="90000"/>
          </a:bodyPr>
          <a:lstStyle/>
          <a:p>
            <a:r>
              <a:rPr lang="en-US" dirty="0"/>
              <a:t> </a:t>
            </a:r>
            <a:br>
              <a:rPr lang="en-US" dirty="0"/>
            </a:br>
            <a:r>
              <a:rPr lang="en-US" b="1" dirty="0"/>
              <a:t>1# Crisis - Being hated by his brothers because he was Jacob’s favorite son - (</a:t>
            </a:r>
            <a:r>
              <a:rPr lang="en-US" b="1" i="1" dirty="0"/>
              <a:t>Gen. 37:3-5, 11a)</a:t>
            </a:r>
            <a:br>
              <a:rPr lang="en-US" dirty="0"/>
            </a:br>
            <a:endParaRPr lang="en-US" dirty="0"/>
          </a:p>
        </p:txBody>
      </p:sp>
      <p:pic>
        <p:nvPicPr>
          <p:cNvPr id="2" name="Picture 1">
            <a:extLst>
              <a:ext uri="{FF2B5EF4-FFF2-40B4-BE49-F238E27FC236}">
                <a16:creationId xmlns:a16="http://schemas.microsoft.com/office/drawing/2014/main" id="{D3ED0625-4FA4-4209-BC86-7C899C218687}"/>
              </a:ext>
            </a:extLst>
          </p:cNvPr>
          <p:cNvPicPr>
            <a:picLocks noChangeAspect="1"/>
          </p:cNvPicPr>
          <p:nvPr/>
        </p:nvPicPr>
        <p:blipFill>
          <a:blip r:embed="rId2"/>
          <a:stretch>
            <a:fillRect/>
          </a:stretch>
        </p:blipFill>
        <p:spPr>
          <a:xfrm>
            <a:off x="4812632" y="5918"/>
            <a:ext cx="4331368" cy="6858000"/>
          </a:xfrm>
          <a:prstGeom prst="rect">
            <a:avLst/>
          </a:prstGeom>
        </p:spPr>
      </p:pic>
    </p:spTree>
    <p:extLst>
      <p:ext uri="{BB962C8B-B14F-4D97-AF65-F5344CB8AC3E}">
        <p14:creationId xmlns:p14="http://schemas.microsoft.com/office/powerpoint/2010/main" val="19524513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54762"/>
          </a:xfrm>
        </p:spPr>
        <p:txBody>
          <a:bodyPr>
            <a:normAutofit fontScale="90000"/>
          </a:bodyPr>
          <a:lstStyle/>
          <a:p>
            <a:r>
              <a:rPr lang="en-US" b="1" dirty="0"/>
              <a:t>Lesson learned</a:t>
            </a:r>
            <a:r>
              <a:rPr lang="en-US" dirty="0"/>
              <a:t> - How to live with ridicule and mistreatment without growing bitter, resentful, or hostile towards those who mistreated him!</a:t>
            </a:r>
            <a:br>
              <a:rPr lang="en-US" dirty="0"/>
            </a:br>
            <a:r>
              <a:rPr lang="en-US" dirty="0"/>
              <a:t> </a:t>
            </a:r>
            <a:br>
              <a:rPr lang="en-US" dirty="0"/>
            </a:br>
            <a:r>
              <a:rPr lang="en-US" b="1" dirty="0"/>
              <a:t>Note:</a:t>
            </a:r>
            <a:r>
              <a:rPr lang="en-US" dirty="0"/>
              <a:t> This lesson would serve him well during his 13 years as a slave in Egypt. Imprisoned under false accusation!</a:t>
            </a:r>
            <a:br>
              <a:rPr lang="en-US" dirty="0"/>
            </a:br>
            <a:endParaRPr lang="en-US" dirty="0"/>
          </a:p>
        </p:txBody>
      </p:sp>
    </p:spTree>
    <p:extLst>
      <p:ext uri="{BB962C8B-B14F-4D97-AF65-F5344CB8AC3E}">
        <p14:creationId xmlns:p14="http://schemas.microsoft.com/office/powerpoint/2010/main" val="10088337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2392362"/>
          </a:xfrm>
        </p:spPr>
        <p:txBody>
          <a:bodyPr>
            <a:normAutofit/>
          </a:bodyPr>
          <a:lstStyle/>
          <a:p>
            <a:r>
              <a:rPr lang="en-US" b="1" dirty="0"/>
              <a:t>2# Crisis - Joseph’s brothers threw him into a pit - </a:t>
            </a:r>
            <a:r>
              <a:rPr lang="en-US" b="1" i="1" dirty="0"/>
              <a:t>(Gen. 37:18-24) </a:t>
            </a:r>
            <a:br>
              <a:rPr lang="en-US" dirty="0"/>
            </a:br>
            <a:endParaRPr lang="en-US" dirty="0"/>
          </a:p>
        </p:txBody>
      </p:sp>
      <p:pic>
        <p:nvPicPr>
          <p:cNvPr id="3" name="Picture 2">
            <a:extLst>
              <a:ext uri="{FF2B5EF4-FFF2-40B4-BE49-F238E27FC236}">
                <a16:creationId xmlns:a16="http://schemas.microsoft.com/office/drawing/2014/main" id="{7C85AEB9-F7D5-4EF7-A426-C4085C4E0202}"/>
              </a:ext>
            </a:extLst>
          </p:cNvPr>
          <p:cNvPicPr>
            <a:picLocks noChangeAspect="1"/>
          </p:cNvPicPr>
          <p:nvPr/>
        </p:nvPicPr>
        <p:blipFill>
          <a:blip r:embed="rId2"/>
          <a:stretch>
            <a:fillRect/>
          </a:stretch>
        </p:blipFill>
        <p:spPr>
          <a:xfrm>
            <a:off x="1905000" y="1758825"/>
            <a:ext cx="5104847" cy="5099175"/>
          </a:xfrm>
          <a:prstGeom prst="rect">
            <a:avLst/>
          </a:prstGeom>
        </p:spPr>
      </p:pic>
    </p:spTree>
    <p:extLst>
      <p:ext uri="{BB962C8B-B14F-4D97-AF65-F5344CB8AC3E}">
        <p14:creationId xmlns:p14="http://schemas.microsoft.com/office/powerpoint/2010/main" val="2852475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6430962"/>
          </a:xfrm>
        </p:spPr>
        <p:txBody>
          <a:bodyPr>
            <a:normAutofit/>
          </a:bodyPr>
          <a:lstStyle/>
          <a:p>
            <a:r>
              <a:rPr lang="en-US" b="1" dirty="0"/>
              <a:t>Lesson learned</a:t>
            </a:r>
            <a:r>
              <a:rPr lang="en-US" dirty="0"/>
              <a:t> - Embrace the </a:t>
            </a:r>
            <a:br>
              <a:rPr lang="en-US" dirty="0"/>
            </a:br>
            <a:r>
              <a:rPr lang="en-US" dirty="0"/>
              <a:t>promises of God </a:t>
            </a:r>
            <a:br>
              <a:rPr lang="en-US" dirty="0"/>
            </a:br>
            <a:r>
              <a:rPr lang="en-US" dirty="0"/>
              <a:t> </a:t>
            </a:r>
            <a:br>
              <a:rPr lang="en-US" dirty="0"/>
            </a:br>
            <a:r>
              <a:rPr lang="en-US" b="1" dirty="0"/>
              <a:t>Note:</a:t>
            </a:r>
            <a:r>
              <a:rPr lang="en-US" dirty="0"/>
              <a:t> Although helpless in the hands of his brothers, he remembered God’s promise that his brothers would kneel before him one day. </a:t>
            </a:r>
            <a:br>
              <a:rPr lang="en-US" dirty="0"/>
            </a:br>
            <a:r>
              <a:rPr lang="en-US" dirty="0"/>
              <a:t> </a:t>
            </a:r>
          </a:p>
        </p:txBody>
      </p:sp>
    </p:spTree>
    <p:extLst>
      <p:ext uri="{BB962C8B-B14F-4D97-AF65-F5344CB8AC3E}">
        <p14:creationId xmlns:p14="http://schemas.microsoft.com/office/powerpoint/2010/main" val="10896085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819400"/>
          </a:xfrm>
        </p:spPr>
        <p:txBody>
          <a:bodyPr>
            <a:normAutofit fontScale="90000"/>
          </a:bodyPr>
          <a:lstStyle/>
          <a:p>
            <a:r>
              <a:rPr lang="en-US" b="1" dirty="0"/>
              <a:t>3# Crisis - Third, he was sold to </a:t>
            </a:r>
            <a:r>
              <a:rPr lang="en-US" b="1" dirty="0" err="1"/>
              <a:t>Midianite</a:t>
            </a:r>
            <a:r>
              <a:rPr lang="en-US" b="1" dirty="0"/>
              <a:t>  and Ishmaelite merchantmen who sold him into Egypt as a slave - </a:t>
            </a:r>
            <a:r>
              <a:rPr lang="en-US" b="1" i="1" dirty="0"/>
              <a:t>(Gen. 37:25-36)</a:t>
            </a:r>
            <a:br>
              <a:rPr lang="en-US" dirty="0"/>
            </a:br>
            <a:endParaRPr lang="en-US" dirty="0"/>
          </a:p>
        </p:txBody>
      </p:sp>
      <p:pic>
        <p:nvPicPr>
          <p:cNvPr id="4" name="Picture 3">
            <a:extLst>
              <a:ext uri="{FF2B5EF4-FFF2-40B4-BE49-F238E27FC236}">
                <a16:creationId xmlns:a16="http://schemas.microsoft.com/office/drawing/2014/main" id="{1DB66512-568F-4CA1-BB00-A62A39D3EB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0"/>
            <a:ext cx="9144000" cy="4572000"/>
          </a:xfrm>
          <a:prstGeom prst="rect">
            <a:avLst/>
          </a:prstGeom>
        </p:spPr>
      </p:pic>
    </p:spTree>
    <p:extLst>
      <p:ext uri="{BB962C8B-B14F-4D97-AF65-F5344CB8AC3E}">
        <p14:creationId xmlns:p14="http://schemas.microsoft.com/office/powerpoint/2010/main" val="13429381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lstStyle/>
          <a:p>
            <a:r>
              <a:rPr lang="en-US" b="1" dirty="0"/>
              <a:t>Lesson learned</a:t>
            </a:r>
            <a:r>
              <a:rPr lang="en-US" dirty="0"/>
              <a:t> - Instead of fighting and rebelling against his captors, Joseph somehow saw that God was in this and he took advantage of the situation to learn about the Egyptian culture and language, all the time trusting that God had a purpose for allowing this crisis in his life. </a:t>
            </a:r>
            <a:br>
              <a:rPr lang="en-US" dirty="0"/>
            </a:br>
            <a:endParaRPr lang="en-US" dirty="0"/>
          </a:p>
        </p:txBody>
      </p:sp>
    </p:spTree>
    <p:extLst>
      <p:ext uri="{BB962C8B-B14F-4D97-AF65-F5344CB8AC3E}">
        <p14:creationId xmlns:p14="http://schemas.microsoft.com/office/powerpoint/2010/main" val="40378586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rmAutofit/>
          </a:bodyPr>
          <a:lstStyle/>
          <a:p>
            <a:r>
              <a:rPr lang="en-US" sz="6000" dirty="0"/>
              <a:t>Remember Joseph </a:t>
            </a:r>
            <a:br>
              <a:rPr lang="en-US" sz="6000" dirty="0"/>
            </a:br>
            <a:r>
              <a:rPr lang="en-US" sz="6000" dirty="0"/>
              <a:t>is only 17 years old.</a:t>
            </a:r>
          </a:p>
        </p:txBody>
      </p:sp>
    </p:spTree>
    <p:extLst>
      <p:ext uri="{BB962C8B-B14F-4D97-AF65-F5344CB8AC3E}">
        <p14:creationId xmlns:p14="http://schemas.microsoft.com/office/powerpoint/2010/main" val="23607564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8991600" cy="3048000"/>
          </a:xfrm>
        </p:spPr>
        <p:txBody>
          <a:bodyPr>
            <a:noAutofit/>
          </a:bodyPr>
          <a:lstStyle/>
          <a:p>
            <a:r>
              <a:rPr lang="en-US" sz="4000" dirty="0"/>
              <a:t>At some point in our lives, we all will face hardships, losses, and painful circumstances -</a:t>
            </a:r>
            <a:r>
              <a:rPr lang="en-US" sz="4000" i="1" dirty="0"/>
              <a:t> </a:t>
            </a:r>
            <a:r>
              <a:rPr lang="en-US" sz="4000" i="1" dirty="0">
                <a:solidFill>
                  <a:srgbClr val="FFFF00"/>
                </a:solidFill>
              </a:rPr>
              <a:t>"Man is born to trouble" "Rain falls on the just and unjust alike"</a:t>
            </a:r>
            <a:endParaRPr lang="en-US" sz="4000" dirty="0">
              <a:solidFill>
                <a:srgbClr val="FFFF00"/>
              </a:solidFill>
            </a:endParaRP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 y="3352800"/>
            <a:ext cx="4536281" cy="318394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345872"/>
            <a:ext cx="4057650" cy="31908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3746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85800"/>
            <a:ext cx="8991600" cy="2438400"/>
          </a:xfrm>
        </p:spPr>
        <p:txBody>
          <a:bodyPr>
            <a:normAutofit fontScale="90000"/>
          </a:bodyPr>
          <a:lstStyle/>
          <a:p>
            <a:r>
              <a:rPr lang="en-US" b="1" dirty="0"/>
              <a:t>4# Crisis - Being sold to a very wealthy and prosperous man named Potiphar who was Pharaoh’s officer and captain of the guard (head of the secret service)  -    </a:t>
            </a:r>
            <a:r>
              <a:rPr lang="en-US" b="1" i="1" dirty="0"/>
              <a:t>(Gen. 39:1-6)</a:t>
            </a:r>
            <a:r>
              <a:rPr lang="en-US" b="1" dirty="0"/>
              <a:t> </a:t>
            </a:r>
            <a:br>
              <a:rPr lang="en-US" b="1" dirty="0"/>
            </a:br>
            <a:endParaRPr lang="en-US" b="1" dirty="0"/>
          </a:p>
        </p:txBody>
      </p:sp>
      <p:pic>
        <p:nvPicPr>
          <p:cNvPr id="3" name="Picture 2">
            <a:extLst>
              <a:ext uri="{FF2B5EF4-FFF2-40B4-BE49-F238E27FC236}">
                <a16:creationId xmlns:a16="http://schemas.microsoft.com/office/drawing/2014/main" id="{D27919EB-BD18-4A59-9A59-0885B3048EC8}"/>
              </a:ext>
            </a:extLst>
          </p:cNvPr>
          <p:cNvPicPr>
            <a:picLocks noChangeAspect="1"/>
          </p:cNvPicPr>
          <p:nvPr/>
        </p:nvPicPr>
        <p:blipFill>
          <a:blip r:embed="rId2"/>
          <a:stretch>
            <a:fillRect/>
          </a:stretch>
        </p:blipFill>
        <p:spPr>
          <a:xfrm>
            <a:off x="1157287" y="3377954"/>
            <a:ext cx="6829425" cy="3414713"/>
          </a:xfrm>
          <a:prstGeom prst="rect">
            <a:avLst/>
          </a:prstGeom>
        </p:spPr>
      </p:pic>
    </p:spTree>
    <p:extLst>
      <p:ext uri="{BB962C8B-B14F-4D97-AF65-F5344CB8AC3E}">
        <p14:creationId xmlns:p14="http://schemas.microsoft.com/office/powerpoint/2010/main" val="14630938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67800" cy="6858000"/>
          </a:xfrm>
        </p:spPr>
        <p:txBody>
          <a:bodyPr>
            <a:noAutofit/>
          </a:bodyPr>
          <a:lstStyle/>
          <a:p>
            <a:r>
              <a:rPr lang="en-US" sz="3200" dirty="0"/>
              <a:t>As a Hebrew slave Joseph was considered inferior, but - </a:t>
            </a:r>
            <a:r>
              <a:rPr lang="en-US" sz="3200" i="1" dirty="0"/>
              <a:t>"The Lord was with Joseph...and Potiphar his master saw that the Lord was with him and that the Lord made all that he did to prosper in his hand...and Joseph found grace in his sight and he served him: and he made him overseer over his house and all that he had he put into his hand…"</a:t>
            </a:r>
            <a:br>
              <a:rPr lang="en-US" sz="3200" dirty="0"/>
            </a:br>
            <a:r>
              <a:rPr lang="en-US" sz="3200" i="1" dirty="0"/>
              <a:t> </a:t>
            </a:r>
            <a:br>
              <a:rPr lang="en-US" sz="3200" dirty="0"/>
            </a:br>
            <a:r>
              <a:rPr lang="en-US" sz="3200" b="1" dirty="0"/>
              <a:t>Lesson learned</a:t>
            </a:r>
            <a:r>
              <a:rPr lang="en-US" sz="3200" dirty="0"/>
              <a:t> - Joseph discovered how to manage a large, prosperous household </a:t>
            </a:r>
            <a:r>
              <a:rPr lang="en-US" sz="3200" i="1" dirty="0"/>
              <a:t>(Gen. 39:1-6).</a:t>
            </a:r>
            <a:r>
              <a:rPr lang="en-US" sz="3200" dirty="0"/>
              <a:t> This experience would be necessary when later in his life he would manage all of Egypt.</a:t>
            </a:r>
            <a:br>
              <a:rPr lang="en-US" sz="3200" dirty="0"/>
            </a:br>
            <a:endParaRPr lang="en-US" sz="3200" dirty="0"/>
          </a:p>
        </p:txBody>
      </p:sp>
    </p:spTree>
    <p:extLst>
      <p:ext uri="{BB962C8B-B14F-4D97-AF65-F5344CB8AC3E}">
        <p14:creationId xmlns:p14="http://schemas.microsoft.com/office/powerpoint/2010/main" val="35241144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8610600" cy="2667000"/>
          </a:xfrm>
        </p:spPr>
        <p:txBody>
          <a:bodyPr>
            <a:normAutofit fontScale="90000"/>
          </a:bodyPr>
          <a:lstStyle/>
          <a:p>
            <a:r>
              <a:rPr lang="en-US" b="1" dirty="0"/>
              <a:t>5# Crisis – Falsely accused of rape when Potiphar’s wife tried to seduce him - </a:t>
            </a:r>
            <a:r>
              <a:rPr lang="en-US" b="1" i="1" dirty="0"/>
              <a:t>(Gen. 39:7-20)</a:t>
            </a:r>
            <a:br>
              <a:rPr lang="en-US" dirty="0"/>
            </a:br>
            <a:endParaRPr lang="en-US" dirty="0"/>
          </a:p>
        </p:txBody>
      </p:sp>
      <p:pic>
        <p:nvPicPr>
          <p:cNvPr id="4" name="Picture 3">
            <a:extLst>
              <a:ext uri="{FF2B5EF4-FFF2-40B4-BE49-F238E27FC236}">
                <a16:creationId xmlns:a16="http://schemas.microsoft.com/office/drawing/2014/main" id="{941F907D-D29C-4064-B9E2-D4C51DA38D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62200"/>
            <a:ext cx="9144000" cy="4572000"/>
          </a:xfrm>
          <a:prstGeom prst="rect">
            <a:avLst/>
          </a:prstGeom>
        </p:spPr>
      </p:pic>
    </p:spTree>
    <p:extLst>
      <p:ext uri="{BB962C8B-B14F-4D97-AF65-F5344CB8AC3E}">
        <p14:creationId xmlns:p14="http://schemas.microsoft.com/office/powerpoint/2010/main" val="23504242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Autofit/>
          </a:bodyPr>
          <a:lstStyle/>
          <a:p>
            <a:r>
              <a:rPr lang="en-US" sz="3200" dirty="0"/>
              <a:t> </a:t>
            </a:r>
            <a:r>
              <a:rPr lang="en-US" sz="3200" b="1" dirty="0"/>
              <a:t>Lesson learned</a:t>
            </a:r>
            <a:r>
              <a:rPr lang="en-US" sz="3200" dirty="0"/>
              <a:t> - How to resist temptation.</a:t>
            </a:r>
            <a:br>
              <a:rPr lang="en-US" sz="3200" dirty="0"/>
            </a:br>
            <a:r>
              <a:rPr lang="en-US" sz="3200" dirty="0"/>
              <a:t> </a:t>
            </a:r>
            <a:br>
              <a:rPr lang="en-US" sz="3200" dirty="0"/>
            </a:br>
            <a:r>
              <a:rPr lang="en-US" sz="3200" dirty="0"/>
              <a:t>He knew that giving into temptation would mean being disloyal to Potiphar and unfaithful to God. </a:t>
            </a:r>
            <a:br>
              <a:rPr lang="en-US" sz="3200" dirty="0"/>
            </a:br>
            <a:r>
              <a:rPr lang="en-US" sz="3200" dirty="0"/>
              <a:t> Through this crisis, Joseph developed strength to resist temptation, remaining committed in his devotion to the Lord. </a:t>
            </a:r>
            <a:br>
              <a:rPr lang="en-US" sz="3200" dirty="0"/>
            </a:br>
            <a:br>
              <a:rPr lang="en-US" sz="3200" dirty="0"/>
            </a:br>
            <a:r>
              <a:rPr lang="en-US" sz="3200" dirty="0">
                <a:solidFill>
                  <a:srgbClr val="FFFF00"/>
                </a:solidFill>
              </a:rPr>
              <a:t>He successfully resisted her,                                                  but the cost would be great!</a:t>
            </a:r>
            <a:br>
              <a:rPr lang="en-US" sz="3200" dirty="0"/>
            </a:br>
            <a:r>
              <a:rPr lang="en-US" sz="3200" dirty="0"/>
              <a:t> </a:t>
            </a:r>
            <a:br>
              <a:rPr lang="en-US" sz="3200" dirty="0"/>
            </a:br>
            <a:r>
              <a:rPr lang="en-US" sz="3200" b="1" dirty="0"/>
              <a:t>Note</a:t>
            </a:r>
            <a:r>
              <a:rPr lang="en-US" sz="3200" dirty="0"/>
              <a:t>: Joseph’s refusal to yield to Potiphar’s wife brought on the sixth misfortune—prison. </a:t>
            </a:r>
            <a:br>
              <a:rPr lang="en-US" sz="3200" dirty="0"/>
            </a:br>
            <a:endParaRPr lang="en-US" sz="3200" dirty="0"/>
          </a:p>
        </p:txBody>
      </p:sp>
      <p:sp>
        <p:nvSpPr>
          <p:cNvPr id="3" name="Rectangle 2"/>
          <p:cNvSpPr/>
          <p:nvPr/>
        </p:nvSpPr>
        <p:spPr>
          <a:xfrm>
            <a:off x="1905000" y="3810000"/>
            <a:ext cx="594360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33400" y="5257800"/>
            <a:ext cx="8153400" cy="160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2471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905000"/>
          </a:xfrm>
        </p:spPr>
        <p:txBody>
          <a:bodyPr>
            <a:normAutofit fontScale="90000"/>
          </a:bodyPr>
          <a:lstStyle/>
          <a:p>
            <a:r>
              <a:rPr lang="en-US" b="1" dirty="0"/>
              <a:t>6# Crisis – Imprisoned for 13 years  under false charges </a:t>
            </a:r>
            <a:r>
              <a:rPr lang="en-US" b="1" i="1" dirty="0"/>
              <a:t>- (Gen. 39:19-23)</a:t>
            </a:r>
            <a:br>
              <a:rPr lang="en-US" dirty="0"/>
            </a:br>
            <a:endParaRPr lang="en-US" dirty="0"/>
          </a:p>
        </p:txBody>
      </p:sp>
      <p:pic>
        <p:nvPicPr>
          <p:cNvPr id="3" name="Picture 2">
            <a:extLst>
              <a:ext uri="{FF2B5EF4-FFF2-40B4-BE49-F238E27FC236}">
                <a16:creationId xmlns:a16="http://schemas.microsoft.com/office/drawing/2014/main" id="{6A6AC104-7D77-44C4-B5C9-2A1BDBE4F57C}"/>
              </a:ext>
            </a:extLst>
          </p:cNvPr>
          <p:cNvPicPr>
            <a:picLocks noChangeAspect="1"/>
          </p:cNvPicPr>
          <p:nvPr/>
        </p:nvPicPr>
        <p:blipFill>
          <a:blip r:embed="rId2"/>
          <a:stretch>
            <a:fillRect/>
          </a:stretch>
        </p:blipFill>
        <p:spPr>
          <a:xfrm>
            <a:off x="2675452" y="1804755"/>
            <a:ext cx="3793095" cy="5053245"/>
          </a:xfrm>
          <a:prstGeom prst="rect">
            <a:avLst/>
          </a:prstGeom>
        </p:spPr>
      </p:pic>
    </p:spTree>
    <p:extLst>
      <p:ext uri="{BB962C8B-B14F-4D97-AF65-F5344CB8AC3E}">
        <p14:creationId xmlns:p14="http://schemas.microsoft.com/office/powerpoint/2010/main" val="40807220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067800" cy="6858000"/>
          </a:xfrm>
        </p:spPr>
        <p:txBody>
          <a:bodyPr>
            <a:normAutofit/>
          </a:bodyPr>
          <a:lstStyle/>
          <a:p>
            <a:r>
              <a:rPr lang="en-US" sz="4000" b="1" dirty="0"/>
              <a:t>Lesson Learned</a:t>
            </a:r>
            <a:r>
              <a:rPr lang="en-US" sz="4000" dirty="0"/>
              <a:t> - Even though Joseph was wronged, he was obedient to the authorities over him and learned how to treat other prisoners' with kindness. </a:t>
            </a:r>
            <a:br>
              <a:rPr lang="en-US" sz="4000" dirty="0"/>
            </a:br>
            <a:br>
              <a:rPr lang="en-US" sz="4000" dirty="0"/>
            </a:br>
            <a:r>
              <a:rPr lang="en-US" sz="4000" b="1" dirty="0"/>
              <a:t>Note:</a:t>
            </a:r>
            <a:r>
              <a:rPr lang="en-US" sz="4000" dirty="0"/>
              <a:t> This resulted in Joseph (a prisoner) being placed in charge of the entire prison. </a:t>
            </a:r>
            <a:br>
              <a:rPr lang="en-US" sz="4000" dirty="0"/>
            </a:br>
            <a:endParaRPr lang="en-US" sz="4000" dirty="0"/>
          </a:p>
        </p:txBody>
      </p:sp>
    </p:spTree>
    <p:extLst>
      <p:ext uri="{BB962C8B-B14F-4D97-AF65-F5344CB8AC3E}">
        <p14:creationId xmlns:p14="http://schemas.microsoft.com/office/powerpoint/2010/main" val="29080205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A1A6C1-68A9-4DFF-8AFF-636E054AA9F9}"/>
              </a:ext>
            </a:extLst>
          </p:cNvPr>
          <p:cNvPicPr>
            <a:picLocks noChangeAspect="1"/>
          </p:cNvPicPr>
          <p:nvPr/>
        </p:nvPicPr>
        <p:blipFill>
          <a:blip r:embed="rId2"/>
          <a:stretch>
            <a:fillRect/>
          </a:stretch>
        </p:blipFill>
        <p:spPr>
          <a:xfrm>
            <a:off x="0" y="1143000"/>
            <a:ext cx="9144000" cy="4572000"/>
          </a:xfrm>
          <a:prstGeom prst="rect">
            <a:avLst/>
          </a:prstGeom>
        </p:spPr>
      </p:pic>
    </p:spTree>
    <p:extLst>
      <p:ext uri="{BB962C8B-B14F-4D97-AF65-F5344CB8AC3E}">
        <p14:creationId xmlns:p14="http://schemas.microsoft.com/office/powerpoint/2010/main" val="24404296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6583362"/>
          </a:xfrm>
        </p:spPr>
        <p:txBody>
          <a:bodyPr>
            <a:noAutofit/>
          </a:bodyPr>
          <a:lstStyle/>
          <a:p>
            <a:r>
              <a:rPr lang="en-US" sz="3400" i="1" dirty="0"/>
              <a:t>(Genesis 39:20-23) "And Joseph's master took him, and put him into the prison, a place where the king's prisoners were bound: and he was there in the prison. But the LORD was with Joseph, and </a:t>
            </a:r>
            <a:r>
              <a:rPr lang="en-US" sz="3400" i="1" dirty="0" err="1"/>
              <a:t>shewed</a:t>
            </a:r>
            <a:r>
              <a:rPr lang="en-US" sz="3400" i="1" dirty="0"/>
              <a:t> him mercy, and gave him </a:t>
            </a:r>
            <a:r>
              <a:rPr lang="en-US" sz="3400" i="1" dirty="0" err="1"/>
              <a:t>favour</a:t>
            </a:r>
            <a:r>
              <a:rPr lang="en-US" sz="3400" i="1" dirty="0"/>
              <a:t> in the sight of the keeper of the prison. And the keeper of the prison committed to Joseph's hand all the prisoners that were in the prison; and whatsoever they did there, he was the doer of it. The keeper of the prison looked not to any thing that was under his hand; because the LORD was with him, and that which he did, the LORD made it to prosper."</a:t>
            </a:r>
            <a:br>
              <a:rPr lang="en-US" sz="3400" dirty="0"/>
            </a:br>
            <a:endParaRPr lang="en-US" sz="3400" dirty="0"/>
          </a:p>
        </p:txBody>
      </p:sp>
    </p:spTree>
    <p:extLst>
      <p:ext uri="{BB962C8B-B14F-4D97-AF65-F5344CB8AC3E}">
        <p14:creationId xmlns:p14="http://schemas.microsoft.com/office/powerpoint/2010/main" val="17506534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3733800"/>
          </a:xfrm>
        </p:spPr>
        <p:txBody>
          <a:bodyPr>
            <a:normAutofit/>
          </a:bodyPr>
          <a:lstStyle/>
          <a:p>
            <a:r>
              <a:rPr lang="en-US" b="1" dirty="0"/>
              <a:t>7# Crisis - While in prison he interprets the dream of the chief butler and baker but is forgotten by the butler - </a:t>
            </a:r>
            <a:r>
              <a:rPr lang="en-US" b="1" i="1" dirty="0"/>
              <a:t>(Gen. 40:1-23)</a:t>
            </a:r>
            <a:br>
              <a:rPr lang="en-US" dirty="0"/>
            </a:br>
            <a:endParaRPr lang="en-US" dirty="0"/>
          </a:p>
        </p:txBody>
      </p:sp>
      <p:pic>
        <p:nvPicPr>
          <p:cNvPr id="4" name="Picture 3">
            <a:extLst>
              <a:ext uri="{FF2B5EF4-FFF2-40B4-BE49-F238E27FC236}">
                <a16:creationId xmlns:a16="http://schemas.microsoft.com/office/drawing/2014/main" id="{ACE4DCAC-DBB5-4E3E-BE05-FAEA0E8756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3975" y="2960370"/>
            <a:ext cx="6496050" cy="3897630"/>
          </a:xfrm>
          <a:prstGeom prst="rect">
            <a:avLst/>
          </a:prstGeom>
        </p:spPr>
      </p:pic>
    </p:spTree>
    <p:extLst>
      <p:ext uri="{BB962C8B-B14F-4D97-AF65-F5344CB8AC3E}">
        <p14:creationId xmlns:p14="http://schemas.microsoft.com/office/powerpoint/2010/main" val="21653400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6858000"/>
          </a:xfrm>
        </p:spPr>
        <p:txBody>
          <a:bodyPr>
            <a:normAutofit/>
          </a:bodyPr>
          <a:lstStyle/>
          <a:p>
            <a:r>
              <a:rPr lang="en-US" sz="3200" b="1" dirty="0"/>
              <a:t>Lesson Learned</a:t>
            </a:r>
            <a:r>
              <a:rPr lang="en-US" sz="3200" dirty="0"/>
              <a:t> - How to wait on the Lord            without becoming bitter. </a:t>
            </a:r>
            <a:br>
              <a:rPr lang="en-US" sz="3200" dirty="0"/>
            </a:br>
            <a:r>
              <a:rPr lang="en-US" sz="3200" dirty="0"/>
              <a:t> </a:t>
            </a:r>
            <a:br>
              <a:rPr lang="en-US" sz="3200" dirty="0"/>
            </a:br>
            <a:r>
              <a:rPr lang="en-US" sz="3200" i="1" dirty="0"/>
              <a:t>"Yet within three days shall Pharaoh lift up </a:t>
            </a:r>
            <a:r>
              <a:rPr lang="en-US" sz="3200" i="1" dirty="0" err="1"/>
              <a:t>thine</a:t>
            </a:r>
            <a:r>
              <a:rPr lang="en-US" sz="3200" i="1" dirty="0"/>
              <a:t> head, and restore thee unto thy place: and thou shalt deliver Pharaoh's cup into his hand, after the former manner when thou </a:t>
            </a:r>
            <a:r>
              <a:rPr lang="en-US" sz="3200" i="1" dirty="0" err="1"/>
              <a:t>wast</a:t>
            </a:r>
            <a:r>
              <a:rPr lang="en-US" sz="3200" i="1" dirty="0"/>
              <a:t> his butler. But think on me when it shall be well with thee, and </a:t>
            </a:r>
            <a:r>
              <a:rPr lang="en-US" sz="3200" i="1" dirty="0" err="1"/>
              <a:t>shew</a:t>
            </a:r>
            <a:r>
              <a:rPr lang="en-US" sz="3200" i="1" dirty="0"/>
              <a:t> kindness, I pray thee, unto me, and make mention of me unto Pharaoh, and bring me out of this house...Yet did not the chief butler remember Joseph, but </a:t>
            </a:r>
            <a:r>
              <a:rPr lang="en-US" sz="3200" i="1" dirty="0" err="1"/>
              <a:t>forgat</a:t>
            </a:r>
            <a:r>
              <a:rPr lang="en-US" sz="3200" i="1" dirty="0"/>
              <a:t> him..."</a:t>
            </a:r>
            <a:br>
              <a:rPr lang="en-US" sz="3200" dirty="0"/>
            </a:br>
            <a:endParaRPr lang="en-US" sz="3200" dirty="0"/>
          </a:p>
        </p:txBody>
      </p:sp>
    </p:spTree>
    <p:extLst>
      <p:ext uri="{BB962C8B-B14F-4D97-AF65-F5344CB8AC3E}">
        <p14:creationId xmlns:p14="http://schemas.microsoft.com/office/powerpoint/2010/main" val="10368937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rmAutofit/>
          </a:bodyPr>
          <a:lstStyle/>
          <a:p>
            <a:r>
              <a:rPr lang="en-US" sz="3200" i="1" dirty="0"/>
              <a:t> (Psalms 103:17-22) “But the </a:t>
            </a:r>
            <a:r>
              <a:rPr lang="en-US" sz="3200" b="1" i="1" dirty="0"/>
              <a:t>mercy of the LORD</a:t>
            </a:r>
            <a:r>
              <a:rPr lang="en-US" sz="3200" i="1" dirty="0"/>
              <a:t> is from everlasting to everlasting upon them that fear him, and his righteousness unto children's children; To such as keep his covenant, and to those that remember his commandments to do them. </a:t>
            </a:r>
            <a:r>
              <a:rPr lang="en-US" sz="3200" b="1" i="1" dirty="0">
                <a:solidFill>
                  <a:srgbClr val="FFFF00"/>
                </a:solidFill>
              </a:rPr>
              <a:t>The LORD hath prepared his throne in the heavens; and his kingdom </a:t>
            </a:r>
            <a:r>
              <a:rPr lang="en-US" sz="3200" b="1" i="1" dirty="0" err="1">
                <a:solidFill>
                  <a:srgbClr val="FFFF00"/>
                </a:solidFill>
              </a:rPr>
              <a:t>ruleth</a:t>
            </a:r>
            <a:r>
              <a:rPr lang="en-US" sz="3200" b="1" i="1" dirty="0">
                <a:solidFill>
                  <a:srgbClr val="FFFF00"/>
                </a:solidFill>
              </a:rPr>
              <a:t> over all.</a:t>
            </a:r>
            <a:r>
              <a:rPr lang="en-US" sz="3200" b="1" i="1" dirty="0"/>
              <a:t> </a:t>
            </a:r>
            <a:r>
              <a:rPr lang="en-US" sz="3200" i="1" dirty="0"/>
              <a:t>Bless the LORD, ye his angels, that excel in strength, that do his commandments, hearkening unto the voice of his word. Bless ye the LORD, all ye his hosts; ye ministers of his, that do his pleasure. Bless the LORD, </a:t>
            </a:r>
            <a:r>
              <a:rPr lang="en-US" sz="3200" b="1" i="1" dirty="0"/>
              <a:t>all his works in </a:t>
            </a:r>
            <a:r>
              <a:rPr lang="en-US" sz="3200" b="1" i="1" dirty="0">
                <a:solidFill>
                  <a:srgbClr val="FFFF00"/>
                </a:solidFill>
              </a:rPr>
              <a:t>all places of his dominion</a:t>
            </a:r>
            <a:r>
              <a:rPr lang="en-US" sz="3200" i="1" dirty="0"/>
              <a:t>: bless the LORD, O my soul.”</a:t>
            </a:r>
            <a:br>
              <a:rPr lang="en-US" sz="3200" dirty="0"/>
            </a:br>
            <a:endParaRPr lang="en-US" sz="3200" dirty="0"/>
          </a:p>
        </p:txBody>
      </p:sp>
    </p:spTree>
    <p:extLst>
      <p:ext uri="{BB962C8B-B14F-4D97-AF65-F5344CB8AC3E}">
        <p14:creationId xmlns:p14="http://schemas.microsoft.com/office/powerpoint/2010/main" val="15428850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02362"/>
          </a:xfrm>
        </p:spPr>
        <p:txBody>
          <a:bodyPr>
            <a:normAutofit/>
          </a:bodyPr>
          <a:lstStyle/>
          <a:p>
            <a:r>
              <a:rPr lang="en-US" sz="5400" dirty="0">
                <a:solidFill>
                  <a:srgbClr val="FFFF00"/>
                </a:solidFill>
              </a:rPr>
              <a:t>The truth                                           It just was not God's time!</a:t>
            </a:r>
          </a:p>
        </p:txBody>
      </p:sp>
    </p:spTree>
    <p:extLst>
      <p:ext uri="{BB962C8B-B14F-4D97-AF65-F5344CB8AC3E}">
        <p14:creationId xmlns:p14="http://schemas.microsoft.com/office/powerpoint/2010/main" val="11966743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305800" cy="1554162"/>
          </a:xfrm>
        </p:spPr>
        <p:txBody>
          <a:bodyPr>
            <a:normAutofit fontScale="90000"/>
          </a:bodyPr>
          <a:lstStyle/>
          <a:p>
            <a:r>
              <a:rPr lang="en-US" dirty="0"/>
              <a:t>Pharaoh had a dream that troubled him greatly and asked Joseph to interpret a dream </a:t>
            </a:r>
          </a:p>
        </p:txBody>
      </p:sp>
      <p:pic>
        <p:nvPicPr>
          <p:cNvPr id="7" name="Picture 6">
            <a:extLst>
              <a:ext uri="{FF2B5EF4-FFF2-40B4-BE49-F238E27FC236}">
                <a16:creationId xmlns:a16="http://schemas.microsoft.com/office/drawing/2014/main" id="{FA8A72A2-44F3-41BA-9C02-56196F0A71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0"/>
            <a:ext cx="9144000" cy="4572000"/>
          </a:xfrm>
          <a:prstGeom prst="rect">
            <a:avLst/>
          </a:prstGeom>
        </p:spPr>
      </p:pic>
    </p:spTree>
    <p:extLst>
      <p:ext uri="{BB962C8B-B14F-4D97-AF65-F5344CB8AC3E}">
        <p14:creationId xmlns:p14="http://schemas.microsoft.com/office/powerpoint/2010/main" val="41176322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63472F-2022-446F-B890-81FEE4D6FCA3}"/>
              </a:ext>
            </a:extLst>
          </p:cNvPr>
          <p:cNvPicPr>
            <a:picLocks noChangeAspect="1"/>
          </p:cNvPicPr>
          <p:nvPr/>
        </p:nvPicPr>
        <p:blipFill>
          <a:blip r:embed="rId2"/>
          <a:stretch>
            <a:fillRect/>
          </a:stretch>
        </p:blipFill>
        <p:spPr>
          <a:xfrm>
            <a:off x="0" y="1143000"/>
            <a:ext cx="9144000" cy="4572000"/>
          </a:xfrm>
          <a:prstGeom prst="rect">
            <a:avLst/>
          </a:prstGeom>
        </p:spPr>
      </p:pic>
    </p:spTree>
    <p:extLst>
      <p:ext uri="{BB962C8B-B14F-4D97-AF65-F5344CB8AC3E}">
        <p14:creationId xmlns:p14="http://schemas.microsoft.com/office/powerpoint/2010/main" val="31128508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458200" cy="6705600"/>
          </a:xfrm>
        </p:spPr>
        <p:txBody>
          <a:bodyPr>
            <a:noAutofit/>
          </a:bodyPr>
          <a:lstStyle/>
          <a:p>
            <a:r>
              <a:rPr lang="en-US" sz="3600" i="1" dirty="0"/>
              <a:t>"And it came to pass at the end of two full years, that Pharaoh dreamed...And it came to pass in the morning that his spirit was troubled; and he sent and called for all the magicians of Egypt, and all the wise men thereof: and Pharaoh told them his dream; but there was none that could interpret them unto Pharaoh. Then </a:t>
            </a:r>
            <a:r>
              <a:rPr lang="en-US" sz="3600" i="1" dirty="0" err="1"/>
              <a:t>spake</a:t>
            </a:r>
            <a:r>
              <a:rPr lang="en-US" sz="3600" i="1" dirty="0"/>
              <a:t> the chief butler unto Pharaoh, saying...</a:t>
            </a:r>
            <a:br>
              <a:rPr lang="en-US" sz="3600" dirty="0"/>
            </a:br>
            <a:endParaRPr lang="en-US" sz="3600" dirty="0"/>
          </a:p>
        </p:txBody>
      </p:sp>
    </p:spTree>
    <p:extLst>
      <p:ext uri="{BB962C8B-B14F-4D97-AF65-F5344CB8AC3E}">
        <p14:creationId xmlns:p14="http://schemas.microsoft.com/office/powerpoint/2010/main" val="38929090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6583362"/>
          </a:xfrm>
        </p:spPr>
        <p:txBody>
          <a:bodyPr>
            <a:normAutofit/>
          </a:bodyPr>
          <a:lstStyle/>
          <a:p>
            <a:r>
              <a:rPr lang="en-US" sz="3600" i="1" dirty="0"/>
              <a:t>And there was there with us a young man, an Hebrew, servant to the captain of the guard; and we told him, and he interpreted to us our dreams; to each man according to his dream he did interpret. And it came to pass, as he interpreted to us, so it was; me he restored unto mine office, and him he hanged.</a:t>
            </a:r>
            <a:r>
              <a:rPr lang="en-US" sz="3600" dirty="0"/>
              <a:t> </a:t>
            </a:r>
            <a:r>
              <a:rPr lang="en-US" sz="3600" i="1" dirty="0"/>
              <a:t>Then Pharaoh sent and called Joseph, and they brought him hastily out of the dungeon: and he shaved himself, and changed his raiment, and came in unto Pharaoh."</a:t>
            </a:r>
            <a:endParaRPr lang="en-US" sz="3600" dirty="0"/>
          </a:p>
        </p:txBody>
      </p:sp>
    </p:spTree>
    <p:extLst>
      <p:ext uri="{BB962C8B-B14F-4D97-AF65-F5344CB8AC3E}">
        <p14:creationId xmlns:p14="http://schemas.microsoft.com/office/powerpoint/2010/main" val="9231337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629400"/>
          </a:xfrm>
        </p:spPr>
        <p:txBody>
          <a:bodyPr>
            <a:normAutofit fontScale="90000"/>
          </a:bodyPr>
          <a:lstStyle/>
          <a:p>
            <a:r>
              <a:rPr lang="en-US" dirty="0"/>
              <a:t>When Joseph explained that famine was coming after seven years of abundant bounty, he advised Pharaoh to prepare by storing food from the years of plenty. In response, the ruler promoted him to </a:t>
            </a:r>
            <a:r>
              <a:rPr lang="en-US" u="sng" dirty="0"/>
              <a:t>second in command over all of Egypt</a:t>
            </a:r>
            <a:r>
              <a:rPr lang="en-US" dirty="0"/>
              <a:t> and placed Joseph in charge of administering food storage. </a:t>
            </a:r>
            <a:r>
              <a:rPr lang="en-US" i="1" dirty="0"/>
              <a:t>(Gen. 41:15-16)</a:t>
            </a:r>
            <a:endParaRPr lang="en-US" dirty="0"/>
          </a:p>
        </p:txBody>
      </p:sp>
    </p:spTree>
    <p:extLst>
      <p:ext uri="{BB962C8B-B14F-4D97-AF65-F5344CB8AC3E}">
        <p14:creationId xmlns:p14="http://schemas.microsoft.com/office/powerpoint/2010/main" val="26488501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2239962"/>
          </a:xfrm>
        </p:spPr>
        <p:txBody>
          <a:bodyPr>
            <a:normAutofit/>
          </a:bodyPr>
          <a:lstStyle/>
          <a:p>
            <a:r>
              <a:rPr lang="en-US" b="1" i="1" dirty="0"/>
              <a:t>How to Turn a Crisis into</a:t>
            </a:r>
            <a:br>
              <a:rPr lang="en-US" b="1" i="1" dirty="0"/>
            </a:br>
            <a:r>
              <a:rPr lang="en-US" b="1" i="1" dirty="0"/>
              <a:t> an Opportunity</a:t>
            </a:r>
            <a:br>
              <a:rPr lang="en-US" dirty="0"/>
            </a:br>
            <a:endParaRPr lang="en-US" dirty="0"/>
          </a:p>
        </p:txBody>
      </p:sp>
      <p:pic>
        <p:nvPicPr>
          <p:cNvPr id="3" name="Picture 2">
            <a:extLst>
              <a:ext uri="{FF2B5EF4-FFF2-40B4-BE49-F238E27FC236}">
                <a16:creationId xmlns:a16="http://schemas.microsoft.com/office/drawing/2014/main" id="{169E0829-FD9D-4B61-A45D-155F3218E3D3}"/>
              </a:ext>
            </a:extLst>
          </p:cNvPr>
          <p:cNvPicPr>
            <a:picLocks noChangeAspect="1"/>
          </p:cNvPicPr>
          <p:nvPr/>
        </p:nvPicPr>
        <p:blipFill>
          <a:blip r:embed="rId2"/>
          <a:stretch>
            <a:fillRect/>
          </a:stretch>
        </p:blipFill>
        <p:spPr>
          <a:xfrm>
            <a:off x="0" y="2269724"/>
            <a:ext cx="9144000" cy="4572000"/>
          </a:xfrm>
          <a:prstGeom prst="rect">
            <a:avLst/>
          </a:prstGeom>
        </p:spPr>
      </p:pic>
      <p:pic>
        <p:nvPicPr>
          <p:cNvPr id="4" name="Picture 3">
            <a:extLst>
              <a:ext uri="{FF2B5EF4-FFF2-40B4-BE49-F238E27FC236}">
                <a16:creationId xmlns:a16="http://schemas.microsoft.com/office/drawing/2014/main" id="{ACD12BA3-942A-4BCF-BBF8-078549EB1004}"/>
              </a:ext>
            </a:extLst>
          </p:cNvPr>
          <p:cNvPicPr>
            <a:picLocks noChangeAspect="1"/>
          </p:cNvPicPr>
          <p:nvPr/>
        </p:nvPicPr>
        <p:blipFill>
          <a:blip r:embed="rId3"/>
          <a:stretch>
            <a:fillRect/>
          </a:stretch>
        </p:blipFill>
        <p:spPr>
          <a:xfrm>
            <a:off x="228600" y="2486487"/>
            <a:ext cx="4114800" cy="2468880"/>
          </a:xfrm>
          <a:prstGeom prst="ellipse">
            <a:avLst/>
          </a:prstGeom>
          <a:ln>
            <a:noFill/>
          </a:ln>
          <a:effectLst>
            <a:softEdge rad="112500"/>
          </a:effectLst>
        </p:spPr>
      </p:pic>
    </p:spTree>
    <p:extLst>
      <p:ext uri="{BB962C8B-B14F-4D97-AF65-F5344CB8AC3E}">
        <p14:creationId xmlns:p14="http://schemas.microsoft.com/office/powerpoint/2010/main" val="42819799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1112"/>
          <a:stretch/>
        </p:blipFill>
        <p:spPr bwMode="auto">
          <a:xfrm>
            <a:off x="-91045" y="1"/>
            <a:ext cx="933880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76200" y="0"/>
            <a:ext cx="8382000" cy="6781800"/>
          </a:xfrm>
        </p:spPr>
        <p:txBody>
          <a:bodyPr>
            <a:normAutofit/>
          </a:bodyPr>
          <a:lstStyle/>
          <a:p>
            <a:r>
              <a:rPr lang="en-US" dirty="0">
                <a:effectLst>
                  <a:glow rad="101600">
                    <a:schemeClr val="bg1">
                      <a:alpha val="60000"/>
                    </a:schemeClr>
                  </a:glow>
                </a:effectLst>
              </a:rPr>
              <a:t>Why was Joseph ready for  </a:t>
            </a:r>
            <a:br>
              <a:rPr lang="en-US" dirty="0">
                <a:effectLst>
                  <a:glow rad="101600">
                    <a:schemeClr val="bg1">
                      <a:alpha val="60000"/>
                    </a:schemeClr>
                  </a:glow>
                </a:effectLst>
              </a:rPr>
            </a:br>
            <a:r>
              <a:rPr lang="en-US" dirty="0">
                <a:effectLst>
                  <a:glow rad="101600">
                    <a:schemeClr val="bg1">
                      <a:alpha val="60000"/>
                    </a:schemeClr>
                  </a:glow>
                </a:effectLst>
              </a:rPr>
              <a:t>such a responsibility? </a:t>
            </a:r>
            <a:br>
              <a:rPr lang="en-US" dirty="0">
                <a:effectLst>
                  <a:glow rad="101600">
                    <a:schemeClr val="bg1">
                      <a:alpha val="60000"/>
                    </a:schemeClr>
                  </a:glow>
                </a:effectLst>
              </a:rPr>
            </a:br>
            <a:br>
              <a:rPr lang="en-US" dirty="0">
                <a:effectLst>
                  <a:glow rad="101600">
                    <a:schemeClr val="bg1">
                      <a:alpha val="60000"/>
                    </a:schemeClr>
                  </a:glow>
                </a:effectLst>
              </a:rPr>
            </a:br>
            <a:r>
              <a:rPr lang="en-US" dirty="0">
                <a:effectLst>
                  <a:glow rad="101600">
                    <a:schemeClr val="bg1">
                      <a:alpha val="60000"/>
                    </a:schemeClr>
                  </a:glow>
                </a:effectLst>
              </a:rPr>
              <a:t>Because he had used each crisis in his life as an opportunity to develop himself into a wiser, godlier person. </a:t>
            </a:r>
            <a:br>
              <a:rPr lang="en-US" dirty="0">
                <a:effectLst>
                  <a:glow rad="101600">
                    <a:schemeClr val="bg1">
                      <a:alpha val="60000"/>
                    </a:schemeClr>
                  </a:glow>
                </a:effectLst>
              </a:rPr>
            </a:br>
            <a:endParaRPr lang="en-US" dirty="0">
              <a:effectLst>
                <a:glow rad="101600">
                  <a:schemeClr val="bg1">
                    <a:alpha val="60000"/>
                  </a:schemeClr>
                </a:glow>
              </a:effectLst>
            </a:endParaRPr>
          </a:p>
        </p:txBody>
      </p:sp>
    </p:spTree>
    <p:extLst>
      <p:ext uri="{BB962C8B-B14F-4D97-AF65-F5344CB8AC3E}">
        <p14:creationId xmlns:p14="http://schemas.microsoft.com/office/powerpoint/2010/main" val="23980852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A7E2D3-8C9E-45E1-B758-618962F257E2}"/>
              </a:ext>
            </a:extLst>
          </p:cNvPr>
          <p:cNvPicPr>
            <a:picLocks noChangeAspect="1"/>
          </p:cNvPicPr>
          <p:nvPr/>
        </p:nvPicPr>
        <p:blipFill>
          <a:blip r:embed="rId2"/>
          <a:stretch>
            <a:fillRect/>
          </a:stretch>
        </p:blipFill>
        <p:spPr>
          <a:xfrm>
            <a:off x="0" y="1371600"/>
            <a:ext cx="9144000" cy="4572000"/>
          </a:xfrm>
          <a:prstGeom prst="rect">
            <a:avLst/>
          </a:prstGeom>
        </p:spPr>
      </p:pic>
    </p:spTree>
    <p:extLst>
      <p:ext uri="{BB962C8B-B14F-4D97-AF65-F5344CB8AC3E}">
        <p14:creationId xmlns:p14="http://schemas.microsoft.com/office/powerpoint/2010/main" val="2112050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DA9F5C-D24D-437C-957A-0CAAFB9FF37B}"/>
              </a:ext>
            </a:extLst>
          </p:cNvPr>
          <p:cNvPicPr>
            <a:picLocks noChangeAspect="1"/>
          </p:cNvPicPr>
          <p:nvPr/>
        </p:nvPicPr>
        <p:blipFill>
          <a:blip r:embed="rId2"/>
          <a:stretch>
            <a:fillRect/>
          </a:stretch>
        </p:blipFill>
        <p:spPr>
          <a:xfrm>
            <a:off x="-63500" y="762000"/>
            <a:ext cx="9271000" cy="5562600"/>
          </a:xfrm>
          <a:prstGeom prst="rect">
            <a:avLst/>
          </a:prstGeom>
        </p:spPr>
      </p:pic>
    </p:spTree>
    <p:extLst>
      <p:ext uri="{BB962C8B-B14F-4D97-AF65-F5344CB8AC3E}">
        <p14:creationId xmlns:p14="http://schemas.microsoft.com/office/powerpoint/2010/main" val="8691681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8546"/>
            <a:ext cx="8229600" cy="7078054"/>
          </a:xfrm>
        </p:spPr>
        <p:txBody>
          <a:bodyPr>
            <a:noAutofit/>
          </a:bodyPr>
          <a:lstStyle/>
          <a:p>
            <a:r>
              <a:rPr lang="en-US" sz="3600" i="1" dirty="0"/>
              <a:t>(Isaiah 55:6-12) “Seek ye the LORD while he may be found, call ye upon him while he is near: Let the wicked forsake his way, and the unrighteous man his thoughts: and let him return unto the LORD, and </a:t>
            </a:r>
            <a:r>
              <a:rPr lang="en-US" sz="3600" b="1" i="1" dirty="0">
                <a:solidFill>
                  <a:srgbClr val="FFFF00"/>
                </a:solidFill>
              </a:rPr>
              <a:t>he will have mercy upon him</a:t>
            </a:r>
            <a:r>
              <a:rPr lang="en-US" sz="3600" i="1" dirty="0"/>
              <a:t>; and to our God, for he will abundantly pardon. </a:t>
            </a:r>
            <a:r>
              <a:rPr lang="en-US" sz="3600" b="1" i="1" dirty="0">
                <a:solidFill>
                  <a:srgbClr val="FFFF00"/>
                </a:solidFill>
              </a:rPr>
              <a:t>For my thoughts are not your thoughts, neither are your ways my ways, </a:t>
            </a:r>
            <a:r>
              <a:rPr lang="en-US" sz="3600" b="1" i="1" dirty="0" err="1">
                <a:solidFill>
                  <a:srgbClr val="FFFF00"/>
                </a:solidFill>
              </a:rPr>
              <a:t>saith</a:t>
            </a:r>
            <a:r>
              <a:rPr lang="en-US" sz="3600" b="1" i="1" dirty="0">
                <a:solidFill>
                  <a:srgbClr val="FFFF00"/>
                </a:solidFill>
              </a:rPr>
              <a:t> the LORD.</a:t>
            </a:r>
            <a:r>
              <a:rPr lang="en-US" sz="3600" i="1" dirty="0">
                <a:solidFill>
                  <a:srgbClr val="FFFF00"/>
                </a:solidFill>
              </a:rPr>
              <a:t> </a:t>
            </a:r>
            <a:r>
              <a:rPr lang="en-US" sz="3600" i="1" dirty="0"/>
              <a:t>For as the heavens are higher than the earth, so are my ways higher than your ways, and my thoughts than your thoughts. </a:t>
            </a:r>
            <a:endParaRPr lang="en-US" sz="3600" dirty="0"/>
          </a:p>
        </p:txBody>
      </p:sp>
    </p:spTree>
    <p:extLst>
      <p:ext uri="{BB962C8B-B14F-4D97-AF65-F5344CB8AC3E}">
        <p14:creationId xmlns:p14="http://schemas.microsoft.com/office/powerpoint/2010/main" val="16864878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6858000"/>
          </a:xfrm>
        </p:spPr>
        <p:txBody>
          <a:bodyPr>
            <a:normAutofit/>
          </a:bodyPr>
          <a:lstStyle/>
          <a:p>
            <a:r>
              <a:rPr lang="en-US" sz="5400" i="1" dirty="0"/>
              <a:t>“But as for you, ye thought evil against me; but God meant it unto good, to bring to pass, as it is this day, to save much people alive.”</a:t>
            </a:r>
          </a:p>
        </p:txBody>
      </p:sp>
    </p:spTree>
    <p:extLst>
      <p:ext uri="{BB962C8B-B14F-4D97-AF65-F5344CB8AC3E}">
        <p14:creationId xmlns:p14="http://schemas.microsoft.com/office/powerpoint/2010/main" val="31635990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72744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144000" cy="6705600"/>
          </a:xfrm>
        </p:spPr>
        <p:txBody>
          <a:bodyPr>
            <a:normAutofit fontScale="92500"/>
          </a:bodyPr>
          <a:lstStyle/>
          <a:p>
            <a:pPr marL="0" indent="0">
              <a:buNone/>
            </a:pPr>
            <a:r>
              <a:rPr lang="en-US" sz="3600" dirty="0"/>
              <a:t>1. Trust that God is working everything in your life for your good – </a:t>
            </a:r>
            <a:r>
              <a:rPr lang="en-US" sz="3600" i="1" dirty="0"/>
              <a:t>(Rom. 8:28-29)</a:t>
            </a:r>
          </a:p>
          <a:p>
            <a:pPr marL="0" indent="0">
              <a:buNone/>
            </a:pPr>
            <a:r>
              <a:rPr lang="en-US" sz="3600" dirty="0"/>
              <a:t>2. Believe that our heavenly Father is in control of everything that happens in your life –</a:t>
            </a:r>
          </a:p>
          <a:p>
            <a:pPr marL="0" indent="0">
              <a:buNone/>
            </a:pPr>
            <a:r>
              <a:rPr lang="en-US" sz="3600" b="1" dirty="0"/>
              <a:t>Note:</a:t>
            </a:r>
            <a:r>
              <a:rPr lang="en-US" sz="3600" dirty="0"/>
              <a:t> When you and I believe in God’s sovereignty, it’s easier to retain our hope—even if we don’t understand why we are in the crisis – </a:t>
            </a:r>
            <a:r>
              <a:rPr lang="en-US" sz="3600" i="1" dirty="0"/>
              <a:t>(Rom. 8:20-25)</a:t>
            </a:r>
          </a:p>
          <a:p>
            <a:pPr marL="0" indent="0">
              <a:buNone/>
            </a:pPr>
            <a:r>
              <a:rPr lang="en-US" sz="3600" dirty="0"/>
              <a:t>3. Accept that the Lord’s ways are higher than ours </a:t>
            </a:r>
            <a:r>
              <a:rPr lang="en-US" sz="3600" i="1" dirty="0"/>
              <a:t>(Isa. 55:8-9).</a:t>
            </a:r>
            <a:r>
              <a:rPr lang="en-US" sz="3600" dirty="0"/>
              <a:t> </a:t>
            </a:r>
          </a:p>
          <a:p>
            <a:pPr marL="0" indent="0">
              <a:buNone/>
            </a:pPr>
            <a:r>
              <a:rPr lang="en-US" sz="3600" b="1" dirty="0"/>
              <a:t>Note:</a:t>
            </a:r>
            <a:r>
              <a:rPr lang="en-US" sz="3600" dirty="0"/>
              <a:t> Don’t lose heart or become bitter; simply trust God’s intimate involvement in your life -     </a:t>
            </a:r>
            <a:r>
              <a:rPr lang="en-US" sz="3600" i="1" dirty="0"/>
              <a:t>(Heb. 12:15)</a:t>
            </a:r>
          </a:p>
          <a:p>
            <a:pPr marL="0" indent="0">
              <a:buNone/>
            </a:pPr>
            <a:endParaRPr lang="en-US" sz="3600" dirty="0"/>
          </a:p>
          <a:p>
            <a:endParaRPr lang="en-US" sz="3600" dirty="0"/>
          </a:p>
        </p:txBody>
      </p:sp>
    </p:spTree>
    <p:extLst>
      <p:ext uri="{BB962C8B-B14F-4D97-AF65-F5344CB8AC3E}">
        <p14:creationId xmlns:p14="http://schemas.microsoft.com/office/powerpoint/2010/main" val="20175202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067800" cy="6858000"/>
          </a:xfrm>
        </p:spPr>
        <p:txBody>
          <a:bodyPr>
            <a:normAutofit/>
          </a:bodyPr>
          <a:lstStyle/>
          <a:p>
            <a:pPr marL="0" indent="0">
              <a:buNone/>
            </a:pPr>
            <a:r>
              <a:rPr lang="en-US" dirty="0"/>
              <a:t>4. Refuse to make quick judgments in the midst of a crisis – </a:t>
            </a:r>
            <a:r>
              <a:rPr lang="en-US" i="1" dirty="0"/>
              <a:t>(Psalms 37:34)</a:t>
            </a:r>
          </a:p>
          <a:p>
            <a:pPr marL="0" indent="0">
              <a:buNone/>
            </a:pPr>
            <a:r>
              <a:rPr lang="en-US" dirty="0"/>
              <a:t>Ask, </a:t>
            </a:r>
            <a:r>
              <a:rPr lang="en-US" i="1" dirty="0"/>
              <a:t>“God, what are you doing in my life?” </a:t>
            </a:r>
          </a:p>
          <a:p>
            <a:pPr marL="0" indent="0">
              <a:buNone/>
            </a:pPr>
            <a:r>
              <a:rPr lang="en-US" dirty="0"/>
              <a:t>5. Focus on the Father instead of the crisis -</a:t>
            </a:r>
          </a:p>
          <a:p>
            <a:pPr marL="0" indent="0">
              <a:buNone/>
            </a:pPr>
            <a:r>
              <a:rPr lang="en-US" b="1" dirty="0"/>
              <a:t>Note:</a:t>
            </a:r>
            <a:r>
              <a:rPr lang="en-US" dirty="0"/>
              <a:t> Meditate on the principles and truths of Scripture. This will give you an awareness of the heavenly Father’s comfort and unconditional love -               </a:t>
            </a:r>
            <a:r>
              <a:rPr lang="en-US" i="1" dirty="0"/>
              <a:t>Read Psalms and I Peter</a:t>
            </a:r>
            <a:endParaRPr lang="en-US" dirty="0"/>
          </a:p>
          <a:p>
            <a:pPr marL="0" indent="0">
              <a:buNone/>
            </a:pPr>
            <a:r>
              <a:rPr lang="en-US" i="1" dirty="0">
                <a:solidFill>
                  <a:srgbClr val="FFFF00"/>
                </a:solidFill>
              </a:rPr>
              <a:t> II Cor. 1:4 “Who </a:t>
            </a:r>
            <a:r>
              <a:rPr lang="en-US" i="1" dirty="0" err="1">
                <a:solidFill>
                  <a:srgbClr val="FFFF00"/>
                </a:solidFill>
              </a:rPr>
              <a:t>comforteth</a:t>
            </a:r>
            <a:r>
              <a:rPr lang="en-US" i="1" dirty="0">
                <a:solidFill>
                  <a:srgbClr val="FFFF00"/>
                </a:solidFill>
              </a:rPr>
              <a:t> us in all our tribulation, that we may be able to comfort them which are in any trouble, by the comfort wherewith we ourselves are comforted of God.”</a:t>
            </a:r>
            <a:endParaRPr lang="en-US" dirty="0">
              <a:solidFill>
                <a:srgbClr val="FFFF00"/>
              </a:solidFill>
            </a:endParaRPr>
          </a:p>
        </p:txBody>
      </p:sp>
    </p:spTree>
    <p:extLst>
      <p:ext uri="{BB962C8B-B14F-4D97-AF65-F5344CB8AC3E}">
        <p14:creationId xmlns:p14="http://schemas.microsoft.com/office/powerpoint/2010/main" val="38939807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0" y="0"/>
            <a:ext cx="9144000" cy="6858000"/>
          </a:xfrm>
        </p:spPr>
        <p:txBody>
          <a:bodyPr>
            <a:normAutofit lnSpcReduction="10000"/>
          </a:bodyPr>
          <a:lstStyle/>
          <a:p>
            <a:pPr marL="0" indent="0">
              <a:buNone/>
            </a:pPr>
            <a:r>
              <a:rPr lang="en-US" dirty="0"/>
              <a:t>6. Avoid focusing on the pain of the crisis -</a:t>
            </a:r>
          </a:p>
          <a:p>
            <a:pPr marL="0" indent="0">
              <a:buNone/>
            </a:pPr>
            <a:r>
              <a:rPr lang="en-US" b="1" dirty="0"/>
              <a:t>Note:</a:t>
            </a:r>
            <a:r>
              <a:rPr lang="en-US" dirty="0"/>
              <a:t> It’s totally normal to feel loss, pain, and suffering, but instead of fixating on the grief of the crisis, go to the ultimate source of strength and comfort — </a:t>
            </a:r>
            <a:r>
              <a:rPr lang="en-US" i="1" dirty="0"/>
              <a:t>The Word of God. </a:t>
            </a:r>
          </a:p>
          <a:p>
            <a:pPr marL="0" indent="0">
              <a:buNone/>
            </a:pPr>
            <a:r>
              <a:rPr lang="en-US" i="1" dirty="0"/>
              <a:t>“For I reckon that the sufferings of this present time are not worthy to be compared with the glory which shall be revealed in us.</a:t>
            </a:r>
            <a:r>
              <a:rPr lang="en-US" dirty="0"/>
              <a:t>” </a:t>
            </a:r>
            <a:r>
              <a:rPr lang="en-US" i="1" dirty="0"/>
              <a:t>(Rom. 8:18)</a:t>
            </a:r>
          </a:p>
          <a:p>
            <a:pPr marL="0" indent="0">
              <a:buNone/>
            </a:pPr>
            <a:r>
              <a:rPr lang="en-US" dirty="0"/>
              <a:t>7. Recall past crisis and the faithfulness of God and the opportunities that followed the crisis –                 </a:t>
            </a:r>
            <a:r>
              <a:rPr lang="en-US" i="1" dirty="0"/>
              <a:t>(Deut. 8:20) </a:t>
            </a:r>
          </a:p>
          <a:p>
            <a:pPr marL="0" indent="0">
              <a:buNone/>
            </a:pPr>
            <a:r>
              <a:rPr lang="en-US" dirty="0"/>
              <a:t>Note: Recalling God’s grace and purpose through past hardships of your life will encourage you in your current trial that you are facing - </a:t>
            </a:r>
            <a:r>
              <a:rPr lang="en-US" i="1" dirty="0"/>
              <a:t>(Rom. 8:29)</a:t>
            </a:r>
          </a:p>
          <a:p>
            <a:endParaRPr lang="en-US" dirty="0"/>
          </a:p>
        </p:txBody>
      </p:sp>
    </p:spTree>
    <p:extLst>
      <p:ext uri="{BB962C8B-B14F-4D97-AF65-F5344CB8AC3E}">
        <p14:creationId xmlns:p14="http://schemas.microsoft.com/office/powerpoint/2010/main" val="40596242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pPr marL="0" indent="0">
              <a:buNone/>
            </a:pPr>
            <a:r>
              <a:rPr lang="en-US" sz="3400" dirty="0"/>
              <a:t>8. Let go of your anger immediately -</a:t>
            </a:r>
          </a:p>
          <a:p>
            <a:pPr marL="0" indent="0">
              <a:buNone/>
            </a:pPr>
            <a:r>
              <a:rPr lang="en-US" sz="3400" dirty="0"/>
              <a:t>Sometimes our initial response to a crisis is anger.</a:t>
            </a:r>
          </a:p>
          <a:p>
            <a:pPr marL="0" indent="0">
              <a:buNone/>
            </a:pPr>
            <a:r>
              <a:rPr lang="en-US" sz="3400" dirty="0"/>
              <a:t>Is it helpful or detrimental to be angry? </a:t>
            </a:r>
          </a:p>
          <a:p>
            <a:pPr marL="0" indent="0">
              <a:buNone/>
            </a:pPr>
            <a:r>
              <a:rPr lang="en-US" sz="3400" b="1" dirty="0"/>
              <a:t>Note:</a:t>
            </a:r>
            <a:r>
              <a:rPr lang="en-US" sz="3400" dirty="0"/>
              <a:t> Even if you feel upset at first, don’t let that emotion take root in your life </a:t>
            </a:r>
            <a:r>
              <a:rPr lang="en-US" sz="3400" i="1" dirty="0"/>
              <a:t>(Eph. 4:26).</a:t>
            </a:r>
            <a:r>
              <a:rPr lang="en-US" sz="3400" dirty="0"/>
              <a:t> </a:t>
            </a:r>
          </a:p>
          <a:p>
            <a:pPr marL="0" indent="0">
              <a:buNone/>
            </a:pPr>
            <a:r>
              <a:rPr lang="en-US" sz="3400" dirty="0"/>
              <a:t>Have you ever felt a physical relief when you released your anger?</a:t>
            </a:r>
          </a:p>
          <a:p>
            <a:pPr marL="0" indent="0">
              <a:buNone/>
            </a:pPr>
            <a:r>
              <a:rPr lang="en-US" sz="3400" dirty="0"/>
              <a:t>Releasing your anger frees you to see God’s purpose in your circumstances. </a:t>
            </a:r>
          </a:p>
          <a:p>
            <a:pPr marL="0" indent="0">
              <a:buNone/>
            </a:pPr>
            <a:r>
              <a:rPr lang="en-US" sz="3400" dirty="0"/>
              <a:t>9. Submit yourself to God’s will -</a:t>
            </a:r>
          </a:p>
          <a:p>
            <a:pPr marL="0" indent="0">
              <a:buNone/>
            </a:pPr>
            <a:r>
              <a:rPr lang="en-US" sz="3400" b="1" dirty="0"/>
              <a:t>Note:</a:t>
            </a:r>
            <a:r>
              <a:rPr lang="en-US" sz="3400" dirty="0"/>
              <a:t> Joseph faced every crisis with a humble heart that was willing to grow and learn.</a:t>
            </a:r>
          </a:p>
          <a:p>
            <a:endParaRPr lang="en-US" sz="3400" dirty="0"/>
          </a:p>
        </p:txBody>
      </p:sp>
    </p:spTree>
    <p:extLst>
      <p:ext uri="{BB962C8B-B14F-4D97-AF65-F5344CB8AC3E}">
        <p14:creationId xmlns:p14="http://schemas.microsoft.com/office/powerpoint/2010/main" val="39257993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9144000" cy="6629400"/>
          </a:xfrm>
        </p:spPr>
        <p:txBody>
          <a:bodyPr>
            <a:normAutofit/>
          </a:bodyPr>
          <a:lstStyle/>
          <a:p>
            <a:pPr marL="0" indent="0">
              <a:buNone/>
            </a:pPr>
            <a:r>
              <a:rPr lang="en-US" dirty="0"/>
              <a:t>When we believe the Lord’s promises, we are also motivated to surrender to His will in every situation - </a:t>
            </a:r>
            <a:r>
              <a:rPr lang="en-US" i="1" dirty="0"/>
              <a:t>"Submit yourselves therefore to God. Resist the devil, and he will flee from you.“ (James 4:7)</a:t>
            </a:r>
            <a:endParaRPr lang="en-US" dirty="0"/>
          </a:p>
          <a:p>
            <a:pPr marL="0" indent="0">
              <a:buNone/>
            </a:pPr>
            <a:r>
              <a:rPr lang="en-US" dirty="0"/>
              <a:t>10. Demonstrate a spirit of gratitude – </a:t>
            </a:r>
            <a:r>
              <a:rPr lang="en-US" i="1" dirty="0"/>
              <a:t>“In everything give thanks for this is the will of God.” (I Thess. 5:18)</a:t>
            </a:r>
            <a:endParaRPr lang="en-US" dirty="0"/>
          </a:p>
          <a:p>
            <a:pPr marL="0" indent="0">
              <a:buNone/>
            </a:pPr>
            <a:r>
              <a:rPr lang="en-US" b="1" dirty="0"/>
              <a:t>Note:</a:t>
            </a:r>
            <a:r>
              <a:rPr lang="en-US" dirty="0"/>
              <a:t> Even in the darkest valley, knowing that </a:t>
            </a:r>
            <a:r>
              <a:rPr lang="en-US" u="sng" dirty="0"/>
              <a:t>God is good and that the Lord has good plans for your life</a:t>
            </a:r>
            <a:r>
              <a:rPr lang="en-US" dirty="0"/>
              <a:t> is a powerful motivator for thankfulness - </a:t>
            </a:r>
            <a:r>
              <a:rPr lang="en-US" i="1" dirty="0"/>
              <a:t>"For I know the thoughts that I think toward you, </a:t>
            </a:r>
            <a:r>
              <a:rPr lang="en-US" i="1" dirty="0" err="1"/>
              <a:t>saith</a:t>
            </a:r>
            <a:r>
              <a:rPr lang="en-US" i="1" dirty="0"/>
              <a:t> the LORD, thoughts of peace, and not of evil, to give you an expected end.” (Jer. 29:11)</a:t>
            </a:r>
            <a:endParaRPr lang="en-US" dirty="0"/>
          </a:p>
          <a:p>
            <a:pPr marL="0" indent="0">
              <a:buNone/>
            </a:pPr>
            <a:endParaRPr lang="en-US" dirty="0"/>
          </a:p>
        </p:txBody>
      </p:sp>
    </p:spTree>
    <p:extLst>
      <p:ext uri="{BB962C8B-B14F-4D97-AF65-F5344CB8AC3E}">
        <p14:creationId xmlns:p14="http://schemas.microsoft.com/office/powerpoint/2010/main" val="24640312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709" y="0"/>
            <a:ext cx="9171709" cy="6858000"/>
          </a:xfrm>
        </p:spPr>
        <p:txBody>
          <a:bodyPr>
            <a:normAutofit/>
          </a:bodyPr>
          <a:lstStyle/>
          <a:p>
            <a:pPr marL="0" indent="0">
              <a:buNone/>
            </a:pPr>
            <a:r>
              <a:rPr lang="en-US" dirty="0"/>
              <a:t>11. Determine to view the crisis as a chance to see God at work -</a:t>
            </a:r>
          </a:p>
          <a:p>
            <a:pPr marL="0" indent="0">
              <a:buNone/>
            </a:pPr>
            <a:r>
              <a:rPr lang="en-US" dirty="0"/>
              <a:t>Choose to approach the situation with hope and a desire to learn – </a:t>
            </a:r>
            <a:r>
              <a:rPr lang="en-US" i="1" dirty="0"/>
              <a:t>“Hope deferred </a:t>
            </a:r>
            <a:r>
              <a:rPr lang="en-US" i="1" dirty="0" err="1"/>
              <a:t>maketh</a:t>
            </a:r>
            <a:r>
              <a:rPr lang="en-US" i="1" dirty="0"/>
              <a:t> the heart sick.”</a:t>
            </a:r>
          </a:p>
          <a:p>
            <a:pPr marL="0" indent="0">
              <a:buNone/>
            </a:pPr>
            <a:r>
              <a:rPr lang="en-US" dirty="0"/>
              <a:t>12. Refuse to listen to unscriptural interpretations of your situation – Job’s three friends!</a:t>
            </a:r>
          </a:p>
          <a:p>
            <a:pPr marL="0" indent="0">
              <a:buNone/>
            </a:pPr>
            <a:r>
              <a:rPr lang="en-US" b="1" dirty="0"/>
              <a:t>Note:</a:t>
            </a:r>
            <a:r>
              <a:rPr lang="en-US" dirty="0"/>
              <a:t> No matter how well meaning others are, they are not in your exact situation. </a:t>
            </a:r>
          </a:p>
          <a:p>
            <a:pPr marL="0" indent="0">
              <a:buNone/>
            </a:pPr>
            <a:r>
              <a:rPr lang="en-US" dirty="0"/>
              <a:t>13. Remain constant in prayer, listening for the Father’s instructions - </a:t>
            </a:r>
            <a:r>
              <a:rPr lang="en-US" i="1" dirty="0"/>
              <a:t>"Lord what wilt thou have me to do...show me thy will O God..."</a:t>
            </a:r>
            <a:endParaRPr lang="en-US" dirty="0"/>
          </a:p>
          <a:p>
            <a:pPr marL="0" indent="0">
              <a:buNone/>
            </a:pPr>
            <a:endParaRPr lang="en-US" dirty="0"/>
          </a:p>
          <a:p>
            <a:endParaRPr lang="en-US" dirty="0"/>
          </a:p>
        </p:txBody>
      </p:sp>
    </p:spTree>
    <p:extLst>
      <p:ext uri="{BB962C8B-B14F-4D97-AF65-F5344CB8AC3E}">
        <p14:creationId xmlns:p14="http://schemas.microsoft.com/office/powerpoint/2010/main" val="37757185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144000" cy="6580909"/>
          </a:xfrm>
        </p:spPr>
        <p:txBody>
          <a:bodyPr>
            <a:normAutofit/>
          </a:bodyPr>
          <a:lstStyle/>
          <a:p>
            <a:pPr marL="0" indent="0">
              <a:buNone/>
            </a:pPr>
            <a:r>
              <a:rPr lang="en-US" b="1" dirty="0"/>
              <a:t>Note</a:t>
            </a:r>
            <a:r>
              <a:rPr lang="en-US" dirty="0"/>
              <a:t>: God will often use hardship to draw you closer to Himself. Just as a crisis brings people together - Pain, trials, and suffering are all used by the Father to develop your intimate relationship with Him. </a:t>
            </a:r>
          </a:p>
          <a:p>
            <a:pPr marL="0" indent="0">
              <a:buNone/>
            </a:pPr>
            <a:r>
              <a:rPr lang="en-US" dirty="0"/>
              <a:t>14. Do not give in to your emotions -</a:t>
            </a:r>
          </a:p>
          <a:p>
            <a:pPr marL="0" indent="0">
              <a:buNone/>
            </a:pPr>
            <a:r>
              <a:rPr lang="en-US" b="1" dirty="0"/>
              <a:t>Note: </a:t>
            </a:r>
            <a:r>
              <a:rPr lang="en-US" dirty="0"/>
              <a:t>When you pray and your situation doesn’t change, you may want to give up. But remember that feelings are often the enemy of obedience, and resist the temptation. </a:t>
            </a:r>
          </a:p>
          <a:p>
            <a:pPr marL="0" indent="0">
              <a:buNone/>
            </a:pPr>
            <a:r>
              <a:rPr lang="en-US" b="1" dirty="0"/>
              <a:t>Remember</a:t>
            </a:r>
            <a:r>
              <a:rPr lang="en-US" dirty="0"/>
              <a:t> </a:t>
            </a:r>
            <a:r>
              <a:rPr lang="en-US" i="1" dirty="0"/>
              <a:t>– “Wait on the LORD: be of good courage, and he shall strengthen </a:t>
            </a:r>
            <a:r>
              <a:rPr lang="en-US" i="1" dirty="0" err="1"/>
              <a:t>thine</a:t>
            </a:r>
            <a:r>
              <a:rPr lang="en-US" i="1" dirty="0"/>
              <a:t> heart: wait, I say, on the LORD.” (Psalms 27:14)</a:t>
            </a:r>
            <a:endParaRPr lang="en-US" dirty="0"/>
          </a:p>
          <a:p>
            <a:endParaRPr lang="en-US" dirty="0"/>
          </a:p>
        </p:txBody>
      </p:sp>
    </p:spTree>
    <p:extLst>
      <p:ext uri="{BB962C8B-B14F-4D97-AF65-F5344CB8AC3E}">
        <p14:creationId xmlns:p14="http://schemas.microsoft.com/office/powerpoint/2010/main" val="29259548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9144000" cy="3276600"/>
          </a:xfrm>
        </p:spPr>
        <p:txBody>
          <a:bodyPr/>
          <a:lstStyle/>
          <a:p>
            <a:pPr marL="0" indent="0">
              <a:buNone/>
            </a:pPr>
            <a:r>
              <a:rPr lang="en-US" dirty="0"/>
              <a:t>15. In advance of the crisis, purpose to obey God and leave all the consequences to Him – </a:t>
            </a:r>
            <a:r>
              <a:rPr lang="en-US" i="1" dirty="0"/>
              <a:t>(I Pet. 1:14)</a:t>
            </a:r>
          </a:p>
          <a:p>
            <a:pPr marL="0" indent="0">
              <a:buNone/>
            </a:pPr>
            <a:r>
              <a:rPr lang="en-US" b="1" dirty="0"/>
              <a:t>Note</a:t>
            </a:r>
            <a:r>
              <a:rPr lang="en-US" dirty="0"/>
              <a:t>: No matter what, know that the Father loves you and is in control. You can’t go wrong by trusting and waiting.</a:t>
            </a:r>
          </a:p>
          <a:p>
            <a:endParaRPr lang="en-US" dirty="0"/>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2502476"/>
            <a:ext cx="5486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52125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267"/>
                                        </p:tgtEl>
                                        <p:attrNameLst>
                                          <p:attrName>style.visibility</p:attrName>
                                        </p:attrNameLst>
                                      </p:cBhvr>
                                      <p:to>
                                        <p:strVal val="visible"/>
                                      </p:to>
                                    </p:set>
                                    <p:animEffect transition="in" filter="fade">
                                      <p:cBhvr>
                                        <p:cTn id="12" dur="1000"/>
                                        <p:tgtEl>
                                          <p:spTgt spid="11267"/>
                                        </p:tgtEl>
                                      </p:cBhvr>
                                    </p:animEffect>
                                    <p:anim calcmode="lin" valueType="num">
                                      <p:cBhvr>
                                        <p:cTn id="13" dur="1000" fill="hold"/>
                                        <p:tgtEl>
                                          <p:spTgt spid="11267"/>
                                        </p:tgtEl>
                                        <p:attrNameLst>
                                          <p:attrName>ppt_x</p:attrName>
                                        </p:attrNameLst>
                                      </p:cBhvr>
                                      <p:tavLst>
                                        <p:tav tm="0">
                                          <p:val>
                                            <p:strVal val="#ppt_x"/>
                                          </p:val>
                                        </p:tav>
                                        <p:tav tm="100000">
                                          <p:val>
                                            <p:strVal val="#ppt_x"/>
                                          </p:val>
                                        </p:tav>
                                      </p:tavLst>
                                    </p:anim>
                                    <p:anim calcmode="lin" valueType="num">
                                      <p:cBhvr>
                                        <p:cTn id="14" dur="1000" fill="hold"/>
                                        <p:tgtEl>
                                          <p:spTgt spid="112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534400" cy="6583362"/>
          </a:xfrm>
        </p:spPr>
        <p:txBody>
          <a:bodyPr>
            <a:noAutofit/>
          </a:bodyPr>
          <a:lstStyle/>
          <a:p>
            <a:r>
              <a:rPr lang="en-US" sz="3400" i="1" dirty="0"/>
              <a:t>For as the rain cometh down, and the snow from heaven, and </a:t>
            </a:r>
            <a:r>
              <a:rPr lang="en-US" sz="3400" i="1" dirty="0" err="1"/>
              <a:t>returneth</a:t>
            </a:r>
            <a:r>
              <a:rPr lang="en-US" sz="3400" i="1" dirty="0"/>
              <a:t> not thither, but </a:t>
            </a:r>
            <a:r>
              <a:rPr lang="en-US" sz="3400" i="1" dirty="0" err="1"/>
              <a:t>watereth</a:t>
            </a:r>
            <a:r>
              <a:rPr lang="en-US" sz="3400" i="1" dirty="0"/>
              <a:t> the earth, and </a:t>
            </a:r>
            <a:r>
              <a:rPr lang="en-US" sz="3400" i="1" dirty="0" err="1"/>
              <a:t>maketh</a:t>
            </a:r>
            <a:r>
              <a:rPr lang="en-US" sz="3400" i="1" dirty="0"/>
              <a:t> it bring forth and bud, that it may give seed to the sower, and bread to the eater: </a:t>
            </a:r>
            <a:r>
              <a:rPr lang="en-US" sz="3400" b="1" i="1" dirty="0">
                <a:solidFill>
                  <a:srgbClr val="FFFF00"/>
                </a:solidFill>
              </a:rPr>
              <a:t>So shall my word be that </a:t>
            </a:r>
            <a:r>
              <a:rPr lang="en-US" sz="3400" b="1" i="1" dirty="0" err="1">
                <a:solidFill>
                  <a:srgbClr val="FFFF00"/>
                </a:solidFill>
              </a:rPr>
              <a:t>goeth</a:t>
            </a:r>
            <a:r>
              <a:rPr lang="en-US" sz="3400" b="1" i="1" dirty="0">
                <a:solidFill>
                  <a:srgbClr val="FFFF00"/>
                </a:solidFill>
              </a:rPr>
              <a:t> forth out of my mouth</a:t>
            </a:r>
            <a:r>
              <a:rPr lang="en-US" sz="3400" i="1" dirty="0"/>
              <a:t>: it shall not return unto me void, but it shall accomplish that which I please, and it shall prosper in the thing whereto I sent it. </a:t>
            </a:r>
            <a:r>
              <a:rPr lang="en-US" sz="3400" b="1" i="1" dirty="0">
                <a:solidFill>
                  <a:srgbClr val="FFFF00"/>
                </a:solidFill>
              </a:rPr>
              <a:t>For ye shall go out    with joy, and be led forth with peace: </a:t>
            </a:r>
            <a:r>
              <a:rPr lang="en-US" sz="3400" i="1" dirty="0"/>
              <a:t>the mountains and the hills shall break forth before you into singing, and all the trees of the field shall clap their hands.”</a:t>
            </a:r>
            <a:br>
              <a:rPr lang="en-US" sz="3400" dirty="0"/>
            </a:br>
            <a:endParaRPr lang="en-US" sz="3400" dirty="0"/>
          </a:p>
        </p:txBody>
      </p:sp>
    </p:spTree>
    <p:extLst>
      <p:ext uri="{BB962C8B-B14F-4D97-AF65-F5344CB8AC3E}">
        <p14:creationId xmlns:p14="http://schemas.microsoft.com/office/powerpoint/2010/main" val="26647019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839200" cy="7010400"/>
          </a:xfrm>
        </p:spPr>
        <p:txBody>
          <a:bodyPr>
            <a:normAutofit/>
          </a:bodyPr>
          <a:lstStyle/>
          <a:p>
            <a:r>
              <a:rPr lang="en-US" sz="4800" dirty="0"/>
              <a:t>The Lord also wants to use adversity to strengthen your relationship with Him and prepare you for the challenges and ministries that lie ahead.</a:t>
            </a:r>
            <a:br>
              <a:rPr lang="en-US" sz="4800" dirty="0"/>
            </a:br>
            <a:r>
              <a:rPr lang="en-US" sz="4800" i="1" dirty="0"/>
              <a:t>(II Cor. 1:4-15)</a:t>
            </a:r>
          </a:p>
        </p:txBody>
      </p:sp>
    </p:spTree>
    <p:extLst>
      <p:ext uri="{BB962C8B-B14F-4D97-AF65-F5344CB8AC3E}">
        <p14:creationId xmlns:p14="http://schemas.microsoft.com/office/powerpoint/2010/main" val="12681608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pPr marL="0" indent="0">
              <a:buNone/>
            </a:pPr>
            <a:r>
              <a:rPr lang="en-US" dirty="0"/>
              <a:t>Are you facing a crisis today? If so, the Lord wants to turn it into an awesome opportunity for you to develop new skills, strengthen your character, and draw you closer to Him.</a:t>
            </a:r>
          </a:p>
          <a:p>
            <a:pPr marL="0" indent="0">
              <a:buNone/>
            </a:pPr>
            <a:endParaRPr lang="en-US" dirty="0"/>
          </a:p>
          <a:p>
            <a:pPr marL="0" indent="0">
              <a:buNone/>
            </a:pPr>
            <a:r>
              <a:rPr lang="en-US" dirty="0"/>
              <a:t>If you obey God and leave all the consequences to Him, He will conform you to the image of His Son and use all situations for your ultimate blessing. </a:t>
            </a:r>
          </a:p>
          <a:p>
            <a:pPr marL="0" indent="0">
              <a:buNone/>
            </a:pPr>
            <a:endParaRPr lang="en-US" dirty="0"/>
          </a:p>
          <a:p>
            <a:pPr marL="0" indent="0">
              <a:buNone/>
            </a:pPr>
            <a:r>
              <a:rPr lang="en-US" dirty="0"/>
              <a:t>My prayer for you is that you will surrender to the grace and love of God, even in the midst of adversity. </a:t>
            </a:r>
          </a:p>
          <a:p>
            <a:pPr marL="0" indent="0">
              <a:buNone/>
            </a:pPr>
            <a:r>
              <a:rPr lang="en-US" dirty="0"/>
              <a:t>Then you will be able to turn each crisis of your life into an amazing opportunity to </a:t>
            </a:r>
            <a:r>
              <a:rPr lang="en-US"/>
              <a:t>see Him </a:t>
            </a:r>
            <a:r>
              <a:rPr lang="en-US" dirty="0"/>
              <a:t>work.</a:t>
            </a:r>
          </a:p>
          <a:p>
            <a:endParaRPr lang="en-US" dirty="0"/>
          </a:p>
        </p:txBody>
      </p:sp>
    </p:spTree>
    <p:extLst>
      <p:ext uri="{BB962C8B-B14F-4D97-AF65-F5344CB8AC3E}">
        <p14:creationId xmlns:p14="http://schemas.microsoft.com/office/powerpoint/2010/main" val="37900906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686276"/>
            <a:ext cx="7726215" cy="5790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60945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934200"/>
          </a:xfrm>
        </p:spPr>
        <p:txBody>
          <a:bodyPr/>
          <a:lstStyle/>
          <a:p>
            <a:r>
              <a:rPr lang="en-US" i="1" dirty="0"/>
              <a:t>(Romans 8:28-29) “And we know that </a:t>
            </a:r>
            <a:r>
              <a:rPr lang="en-US" b="1" i="1" dirty="0">
                <a:solidFill>
                  <a:srgbClr val="FFFF00"/>
                </a:solidFill>
              </a:rPr>
              <a:t>all things work together for good</a:t>
            </a:r>
            <a:r>
              <a:rPr lang="en-US" i="1" dirty="0">
                <a:solidFill>
                  <a:srgbClr val="FFFF00"/>
                </a:solidFill>
              </a:rPr>
              <a:t> </a:t>
            </a:r>
            <a:r>
              <a:rPr lang="en-US" i="1" dirty="0"/>
              <a:t>to them that love God, to them who are the called according to his purpose. For whom he did foreknow, he also did predestinate to be conformed to         the image of his Son.”</a:t>
            </a:r>
            <a:br>
              <a:rPr lang="en-US" dirty="0"/>
            </a:br>
            <a:endParaRPr lang="en-US" dirty="0"/>
          </a:p>
        </p:txBody>
      </p:sp>
    </p:spTree>
    <p:extLst>
      <p:ext uri="{BB962C8B-B14F-4D97-AF65-F5344CB8AC3E}">
        <p14:creationId xmlns:p14="http://schemas.microsoft.com/office/powerpoint/2010/main" val="32897622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0"/>
            <a:ext cx="8915400" cy="6858000"/>
          </a:xfrm>
        </p:spPr>
        <p:txBody>
          <a:bodyPr>
            <a:noAutofit/>
          </a:bodyPr>
          <a:lstStyle/>
          <a:p>
            <a:r>
              <a:rPr lang="en-US" sz="3800" dirty="0"/>
              <a:t>When facing a crisis it is very important that we remember the truths stated in these passages of Scripture – </a:t>
            </a:r>
          </a:p>
          <a:p>
            <a:pPr marL="0" indent="0">
              <a:buNone/>
            </a:pPr>
            <a:r>
              <a:rPr lang="en-US" sz="3800" dirty="0"/>
              <a:t>1. God is a merciful God and full of           compassion.</a:t>
            </a:r>
          </a:p>
          <a:p>
            <a:pPr marL="0" indent="0">
              <a:buNone/>
            </a:pPr>
            <a:r>
              <a:rPr lang="en-US" sz="3800" dirty="0"/>
              <a:t>2. He is sovereign and in control of all things.</a:t>
            </a:r>
          </a:p>
          <a:p>
            <a:pPr marL="0" indent="0">
              <a:buNone/>
            </a:pPr>
            <a:r>
              <a:rPr lang="en-US" sz="3800" dirty="0"/>
              <a:t>3. God's Word is a comfort to a troubled soul.</a:t>
            </a:r>
          </a:p>
          <a:p>
            <a:pPr marL="0" indent="0">
              <a:buNone/>
            </a:pPr>
            <a:r>
              <a:rPr lang="en-US" sz="3800" dirty="0"/>
              <a:t>4. God is working all things for good in the lives of those who love him.</a:t>
            </a:r>
          </a:p>
          <a:p>
            <a:endParaRPr lang="en-US" sz="3800" dirty="0"/>
          </a:p>
        </p:txBody>
      </p:sp>
    </p:spTree>
    <p:extLst>
      <p:ext uri="{BB962C8B-B14F-4D97-AF65-F5344CB8AC3E}">
        <p14:creationId xmlns:p14="http://schemas.microsoft.com/office/powerpoint/2010/main" val="16093100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en-US" b="1" dirty="0"/>
              <a:t>How do you respond to a crisis?</a:t>
            </a:r>
            <a:endParaRPr lang="en-US" dirty="0"/>
          </a:p>
        </p:txBody>
      </p:sp>
      <p:sp>
        <p:nvSpPr>
          <p:cNvPr id="3" name="Content Placeholder 2"/>
          <p:cNvSpPr>
            <a:spLocks noGrp="1"/>
          </p:cNvSpPr>
          <p:nvPr>
            <p:ph idx="1"/>
          </p:nvPr>
        </p:nvSpPr>
        <p:spPr>
          <a:xfrm>
            <a:off x="76200" y="1447800"/>
            <a:ext cx="8991600" cy="5410200"/>
          </a:xfrm>
        </p:spPr>
        <p:txBody>
          <a:bodyPr>
            <a:normAutofit fontScale="92500" lnSpcReduction="10000"/>
          </a:bodyPr>
          <a:lstStyle/>
          <a:p>
            <a:pPr marL="0" indent="0">
              <a:buNone/>
            </a:pPr>
            <a:r>
              <a:rPr lang="en-US" dirty="0"/>
              <a:t>1) Do you flip out -</a:t>
            </a:r>
            <a:r>
              <a:rPr lang="en-US" i="1" dirty="0"/>
              <a:t> I Peter 5:7 "Casting all your care upon him; for he </a:t>
            </a:r>
            <a:r>
              <a:rPr lang="en-US" i="1" dirty="0" err="1"/>
              <a:t>careth</a:t>
            </a:r>
            <a:r>
              <a:rPr lang="en-US" i="1" dirty="0"/>
              <a:t> for you."</a:t>
            </a:r>
            <a:endParaRPr lang="en-US" dirty="0"/>
          </a:p>
          <a:p>
            <a:pPr marL="0" indent="0">
              <a:buNone/>
            </a:pPr>
            <a:r>
              <a:rPr lang="en-US" dirty="0"/>
              <a:t>2) Do you worry - </a:t>
            </a:r>
            <a:r>
              <a:rPr lang="en-US" i="1" dirty="0"/>
              <a:t>Matthew 6:25-34</a:t>
            </a:r>
          </a:p>
          <a:p>
            <a:pPr marL="0" indent="0">
              <a:buNone/>
            </a:pPr>
            <a:r>
              <a:rPr lang="en-US" dirty="0"/>
              <a:t>3) Do you become fearful - </a:t>
            </a:r>
            <a:r>
              <a:rPr lang="en-US" i="1" dirty="0"/>
              <a:t>"365 fear not's",</a:t>
            </a:r>
            <a:r>
              <a:rPr lang="en-US" dirty="0"/>
              <a:t> </a:t>
            </a:r>
          </a:p>
          <a:p>
            <a:pPr marL="0" indent="0">
              <a:buNone/>
            </a:pPr>
            <a:r>
              <a:rPr lang="en-US" dirty="0"/>
              <a:t>4) Do you get anxious - </a:t>
            </a:r>
            <a:r>
              <a:rPr lang="en-US" i="1" dirty="0"/>
              <a:t>"be anxious for nothing..." </a:t>
            </a:r>
            <a:endParaRPr lang="en-US" dirty="0"/>
          </a:p>
          <a:p>
            <a:pPr marL="0" indent="0">
              <a:buNone/>
            </a:pPr>
            <a:r>
              <a:rPr lang="en-US" dirty="0"/>
              <a:t>5) Do you feel troubled in your mind and spirit - </a:t>
            </a:r>
            <a:r>
              <a:rPr lang="en-US" i="1" dirty="0"/>
              <a:t>"Let not your heart be troubled"</a:t>
            </a:r>
            <a:endParaRPr lang="en-US" dirty="0"/>
          </a:p>
          <a:p>
            <a:pPr marL="0" indent="0">
              <a:buNone/>
            </a:pPr>
            <a:r>
              <a:rPr lang="en-US" dirty="0"/>
              <a:t>6) </a:t>
            </a:r>
            <a:r>
              <a:rPr lang="en-US" i="1" dirty="0"/>
              <a:t> </a:t>
            </a:r>
            <a:r>
              <a:rPr lang="en-US" dirty="0"/>
              <a:t>Do you become upset, angry and even bitter towards those who have caused the crisis in your life  - </a:t>
            </a:r>
            <a:r>
              <a:rPr lang="en-US" i="1" dirty="0"/>
              <a:t>"Let all bitterness, and wrath, and anger, and </a:t>
            </a:r>
            <a:r>
              <a:rPr lang="en-US" i="1" dirty="0" err="1"/>
              <a:t>clamour</a:t>
            </a:r>
            <a:r>
              <a:rPr lang="en-US" i="1" dirty="0"/>
              <a:t>, and evil speaking, be put away from you, with all malice...”</a:t>
            </a:r>
            <a:endParaRPr lang="en-US" dirty="0"/>
          </a:p>
          <a:p>
            <a:pPr marL="0" indent="0">
              <a:buNone/>
            </a:pPr>
            <a:endParaRPr lang="en-US" dirty="0"/>
          </a:p>
          <a:p>
            <a:endParaRPr lang="en-US" dirty="0"/>
          </a:p>
        </p:txBody>
      </p:sp>
    </p:spTree>
    <p:extLst>
      <p:ext uri="{BB962C8B-B14F-4D97-AF65-F5344CB8AC3E}">
        <p14:creationId xmlns:p14="http://schemas.microsoft.com/office/powerpoint/2010/main" val="34145828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58200" cy="6507162"/>
          </a:xfrm>
        </p:spPr>
        <p:txBody>
          <a:bodyPr>
            <a:normAutofit/>
          </a:bodyPr>
          <a:lstStyle/>
          <a:p>
            <a:r>
              <a:rPr lang="en-US" dirty="0"/>
              <a:t>Too often, we fail to view suffering with an </a:t>
            </a:r>
            <a:r>
              <a:rPr lang="en-US" b="1" u="sng" dirty="0"/>
              <a:t>eternal perspective</a:t>
            </a:r>
            <a:r>
              <a:rPr lang="en-US" dirty="0"/>
              <a:t>. But our </a:t>
            </a:r>
            <a:br>
              <a:rPr lang="en-US" dirty="0"/>
            </a:br>
            <a:r>
              <a:rPr lang="en-US" dirty="0"/>
              <a:t>heavenly Father always has a purpose for adversity in our lives, and we can profit from every crisis we face if we respond correctly - </a:t>
            </a:r>
            <a:br>
              <a:rPr lang="en-US" dirty="0"/>
            </a:br>
            <a:r>
              <a:rPr lang="en-US" dirty="0"/>
              <a:t> </a:t>
            </a:r>
            <a:br>
              <a:rPr lang="en-US" dirty="0"/>
            </a:br>
            <a:r>
              <a:rPr lang="en-US" b="1" i="1" dirty="0">
                <a:solidFill>
                  <a:srgbClr val="FFFF00"/>
                </a:solidFill>
              </a:rPr>
              <a:t>(II Corinthians 4:8-9, 15-18)</a:t>
            </a:r>
            <a:br>
              <a:rPr lang="en-US" dirty="0"/>
            </a:br>
            <a:endParaRPr lang="en-US" dirty="0"/>
          </a:p>
        </p:txBody>
      </p:sp>
    </p:spTree>
    <p:extLst>
      <p:ext uri="{BB962C8B-B14F-4D97-AF65-F5344CB8AC3E}">
        <p14:creationId xmlns:p14="http://schemas.microsoft.com/office/powerpoint/2010/main" val="30259626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1288</TotalTime>
  <Words>2597</Words>
  <Application>Microsoft Office PowerPoint</Application>
  <PresentationFormat>On-screen Show (4:3)</PresentationFormat>
  <Paragraphs>90</Paragraphs>
  <Slides>52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52</vt:i4>
      </vt:variant>
    </vt:vector>
  </HeadingPairs>
  <TitlesOfParts>
    <vt:vector size="55" baseType="lpstr">
      <vt:lpstr>Arial</vt:lpstr>
      <vt:lpstr>Calibri</vt:lpstr>
      <vt:lpstr>Office Theme</vt:lpstr>
      <vt:lpstr>How to deal with a Crisis     </vt:lpstr>
      <vt:lpstr>At some point in our lives, we all will face hardships, losses, and painful circumstances - "Man is born to trouble" "Rain falls on the just and unjust alike"</vt:lpstr>
      <vt:lpstr> (Psalms 103:17-22) “But the mercy of the LORD is from everlasting to everlasting upon them that fear him, and his righteousness unto children's children; To such as keep his covenant, and to those that remember his commandments to do them. The LORD hath prepared his throne in the heavens; and his kingdom ruleth over all. Bless the LORD, ye his angels, that excel in strength, that do his commandments, hearkening unto the voice of his word. Bless ye the LORD, all ye his hosts; ye ministers of his, that do his pleasure. Bless the LORD, all his works in all places of his dominion: bless the LORD, O my soul.” </vt:lpstr>
      <vt:lpstr>(Isaiah 55:6-12) “Seek ye the LORD while he may be found, call ye upon him while he is near: Let the wicked forsake his way, and the unrighteous man his thoughts: and let him return unto the LORD, and he will have mercy upon him; and to our God, for he will abundantly pardon. For my thoughts are not your thoughts, neither are your ways my ways, saith the LORD. For as the heavens are higher than the earth, so are my ways higher than your ways, and my thoughts than your thoughts. </vt:lpstr>
      <vt:lpstr>For as the rain cometh down, and the snow from heaven, and returneth not thither, but watereth the earth, and maketh it bring forth and bud, that it may give seed to the sower, and bread to the eater: So shall my word be that goeth forth out of my mouth: it shall not return unto me void, but it shall accomplish that which I please, and it shall prosper in the thing whereto I sent it. For ye shall go out    with joy, and be led forth with peace: the mountains and the hills shall break forth before you into singing, and all the trees of the field shall clap their hands.” </vt:lpstr>
      <vt:lpstr>(Romans 8:28-29) “And we know that all things work together for good to them that love God, to them who are the called according to his purpose. For whom he did foreknow, he also did predestinate to be conformed to         the image of his Son.” </vt:lpstr>
      <vt:lpstr>PowerPoint Presentation</vt:lpstr>
      <vt:lpstr>How do you respond to a crisis?</vt:lpstr>
      <vt:lpstr>Too often, we fail to view suffering with an eternal perspective. But our  heavenly Father always has a purpose for adversity in our lives, and we can profit from every crisis we face if we respond correctly -    (II Corinthians 4:8-9, 15-18) </vt:lpstr>
      <vt:lpstr>“We are troubled on every side, yet not distressed; we are perplexed, but not in despair; Persecuted, but not forsaken; cast down, but not destroyed…For all things are for your sakes, that the abundant grace might through the thanksgiving of many redound to the glory of God. For which cause we faint not; but though our outward man perish, yet the inward man is renewed day by day. For our light affliction, which is but for a moment, worketh for us a far more exceeding and eternal weight of glory; While we look not at the things which are seen, but at the things which are not seen: for the things which are seen are temporal; but the things  which are not seen are eternal.”</vt:lpstr>
      <vt:lpstr>(Genesis 37-50)  “The Life of Joseph”</vt:lpstr>
      <vt:lpstr>From the time Joseph was a young man, he knew the bitter taste of adversity. However, each trial he encountered prepared him for God’s ultimate purpose for his life. </vt:lpstr>
      <vt:lpstr>  1# Crisis - Being hated by his brothers because he was Jacob’s favorite son - (Gen. 37:3-5, 11a) </vt:lpstr>
      <vt:lpstr>Lesson learned - How to live with ridicule and mistreatment without growing bitter, resentful, or hostile towards those who mistreated him!   Note: This lesson would serve him well during his 13 years as a slave in Egypt. Imprisoned under false accusation! </vt:lpstr>
      <vt:lpstr>2# Crisis - Joseph’s brothers threw him into a pit - (Gen. 37:18-24)  </vt:lpstr>
      <vt:lpstr>Lesson learned - Embrace the  promises of God    Note: Although helpless in the hands of his brothers, he remembered God’s promise that his brothers would kneel before him one day.   </vt:lpstr>
      <vt:lpstr>3# Crisis - Third, he was sold to Midianite  and Ishmaelite merchantmen who sold him into Egypt as a slave - (Gen. 37:25-36) </vt:lpstr>
      <vt:lpstr>Lesson learned - Instead of fighting and rebelling against his captors, Joseph somehow saw that God was in this and he took advantage of the situation to learn about the Egyptian culture and language, all the time trusting that God had a purpose for allowing this crisis in his life.  </vt:lpstr>
      <vt:lpstr>Remember Joseph  is only 17 years old.</vt:lpstr>
      <vt:lpstr>4# Crisis - Being sold to a very wealthy and prosperous man named Potiphar who was Pharaoh’s officer and captain of the guard (head of the secret service)  -    (Gen. 39:1-6)  </vt:lpstr>
      <vt:lpstr>As a Hebrew slave Joseph was considered inferior, but - "The Lord was with Joseph...and Potiphar his master saw that the Lord was with him and that the Lord made all that he did to prosper in his hand...and Joseph found grace in his sight and he served him: and he made him overseer over his house and all that he had he put into his hand…"   Lesson learned - Joseph discovered how to manage a large, prosperous household (Gen. 39:1-6). This experience would be necessary when later in his life he would manage all of Egypt. </vt:lpstr>
      <vt:lpstr>5# Crisis – Falsely accused of rape when Potiphar’s wife tried to seduce him - (Gen. 39:7-20) </vt:lpstr>
      <vt:lpstr> Lesson learned - How to resist temptation.   He knew that giving into temptation would mean being disloyal to Potiphar and unfaithful to God.   Through this crisis, Joseph developed strength to resist temptation, remaining committed in his devotion to the Lord.   He successfully resisted her,                                                  but the cost would be great!   Note: Joseph’s refusal to yield to Potiphar’s wife brought on the sixth misfortune—prison.  </vt:lpstr>
      <vt:lpstr>6# Crisis – Imprisoned for 13 years  under false charges - (Gen. 39:19-23) </vt:lpstr>
      <vt:lpstr>Lesson Learned - Even though Joseph was wronged, he was obedient to the authorities over him and learned how to treat other prisoners' with kindness.   Note: This resulted in Joseph (a prisoner) being placed in charge of the entire prison.  </vt:lpstr>
      <vt:lpstr>PowerPoint Presentation</vt:lpstr>
      <vt:lpstr>(Genesis 39:20-23) "And Joseph's master took him, and put him into the prison, a place where the king's prisoners were bound: and he was there in the prison. But the LORD was with Joseph, and shewed him mercy, and gave him favour in the sight of the keeper of the prison. And the keeper of the prison committed to Joseph's hand all the prisoners that were in the prison; and whatsoever they did there, he was the doer of it. The keeper of the prison looked not to any thing that was under his hand; because the LORD was with him, and that which he did, the LORD made it to prosper." </vt:lpstr>
      <vt:lpstr>7# Crisis - While in prison he interprets the dream of the chief butler and baker but is forgotten by the butler - (Gen. 40:1-23) </vt:lpstr>
      <vt:lpstr>Lesson Learned - How to wait on the Lord            without becoming bitter.    "Yet within three days shall Pharaoh lift up thine head, and restore thee unto thy place: and thou shalt deliver Pharaoh's cup into his hand, after the former manner when thou wast his butler. But think on me when it shall be well with thee, and shew kindness, I pray thee, unto me, and make mention of me unto Pharaoh, and bring me out of this house...Yet did not the chief butler remember Joseph, but forgat him..." </vt:lpstr>
      <vt:lpstr>The truth                                           It just was not God's time!</vt:lpstr>
      <vt:lpstr>Pharaoh had a dream that troubled him greatly and asked Joseph to interpret a dream </vt:lpstr>
      <vt:lpstr>PowerPoint Presentation</vt:lpstr>
      <vt:lpstr>"And it came to pass at the end of two full years, that Pharaoh dreamed...And it came to pass in the morning that his spirit was troubled; and he sent and called for all the magicians of Egypt, and all the wise men thereof: and Pharaoh told them his dream; but there was none that could interpret them unto Pharaoh. Then spake the chief butler unto Pharaoh, saying... </vt:lpstr>
      <vt:lpstr>And there was there with us a young man, an Hebrew, servant to the captain of the guard; and we told him, and he interpreted to us our dreams; to each man according to his dream he did interpret. And it came to pass, as he interpreted to us, so it was; me he restored unto mine office, and him he hanged. Then Pharaoh sent and called Joseph, and they brought him hastily out of the dungeon: and he shaved himself, and changed his raiment, and came in unto Pharaoh."</vt:lpstr>
      <vt:lpstr>When Joseph explained that famine was coming after seven years of abundant bounty, he advised Pharaoh to prepare by storing food from the years of plenty. In response, the ruler promoted him to second in command over all of Egypt and placed Joseph in charge of administering food storage. (Gen. 41:15-16)</vt:lpstr>
      <vt:lpstr>How to Turn a Crisis into  an Opportunity </vt:lpstr>
      <vt:lpstr>Why was Joseph ready for   such a responsibility?   Because he had used each crisis in his life as an opportunity to develop himself into a wiser, godlier person.  </vt:lpstr>
      <vt:lpstr>PowerPoint Presentation</vt:lpstr>
      <vt:lpstr>PowerPoint Presentation</vt:lpstr>
      <vt:lpstr>“But as for you, ye thought evil against me; but God meant it unto good, to bring to pass, as it is this day, to save much people alive.”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Lord also wants to use adversity to strengthen your relationship with Him and prepare you for the challenges and ministries that lie ahead. (II Cor. 1:4-15)</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deal with a Crisis  TEXT:  Genesis 37-50 - The Life of Joseph</dc:title>
  <dc:creator>Dan White</dc:creator>
  <cp:lastModifiedBy>Dan White</cp:lastModifiedBy>
  <cp:revision>51</cp:revision>
  <dcterms:created xsi:type="dcterms:W3CDTF">2014-10-25T14:50:12Z</dcterms:created>
  <dcterms:modified xsi:type="dcterms:W3CDTF">2019-01-28T17:39:05Z</dcterms:modified>
</cp:coreProperties>
</file>