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9" r:id="rId3"/>
    <p:sldId id="270" r:id="rId4"/>
    <p:sldId id="271" r:id="rId5"/>
    <p:sldId id="273" r:id="rId6"/>
    <p:sldId id="275" r:id="rId7"/>
    <p:sldId id="267" r:id="rId8"/>
    <p:sldId id="268" r:id="rId9"/>
    <p:sldId id="277" r:id="rId10"/>
    <p:sldId id="280" r:id="rId11"/>
    <p:sldId id="284" r:id="rId12"/>
    <p:sldId id="282" r:id="rId13"/>
    <p:sldId id="287" r:id="rId14"/>
    <p:sldId id="288" r:id="rId15"/>
    <p:sldId id="285" r:id="rId16"/>
    <p:sldId id="289" r:id="rId17"/>
    <p:sldId id="276" r:id="rId18"/>
    <p:sldId id="257" r:id="rId19"/>
    <p:sldId id="258" r:id="rId20"/>
    <p:sldId id="259" r:id="rId21"/>
    <p:sldId id="260" r:id="rId22"/>
    <p:sldId id="261" r:id="rId23"/>
    <p:sldId id="262" r:id="rId24"/>
    <p:sldId id="263" r:id="rId25"/>
    <p:sldId id="264" r:id="rId26"/>
    <p:sldId id="26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1" d="100"/>
          <a:sy n="81"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FA868-EEFF-48B1-9DC4-3D433DA8D50F}" type="datetimeFigureOut">
              <a:rPr lang="en-US" smtClean="0"/>
              <a:pPr/>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78E5E-5FC0-47BC-A145-5A7238BF61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B78E5E-5FC0-47BC-A145-5A7238BF61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8FC3D-5F62-464D-B1FA-7C8B6F40C1B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B7A3-E0CF-410B-B88B-A73D985BF8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B78E5E-5FC0-47BC-A145-5A7238BF612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A1D43-CF94-453C-B123-CC6A252603ED}"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B78E5E-5FC0-47BC-A145-5A7238BF612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89AD2-A919-45BD-B8C8-E5882C148C1E}"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89AD2-A919-45BD-B8C8-E5882C148C1E}"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89AD2-A919-45BD-B8C8-E5882C148C1E}"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89AD2-A919-45BD-B8C8-E5882C148C1E}"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9AD2-A919-45BD-B8C8-E5882C148C1E}"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89AD2-A919-45BD-B8C8-E5882C148C1E}"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89AD2-A919-45BD-B8C8-E5882C148C1E}" type="datetimeFigureOut">
              <a:rPr lang="en-US" smtClean="0"/>
              <a:pPr/>
              <a:t>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9AD2-A919-45BD-B8C8-E5882C148C1E}" type="datetimeFigureOut">
              <a:rPr lang="en-US" smtClean="0"/>
              <a:pPr/>
              <a:t>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9AD2-A919-45BD-B8C8-E5882C148C1E}" type="datetimeFigureOut">
              <a:rPr lang="en-US" smtClean="0"/>
              <a:pPr/>
              <a:t>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9AD2-A919-45BD-B8C8-E5882C148C1E}"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9AD2-A919-45BD-B8C8-E5882C148C1E}"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6EDC-7347-4C5C-9521-1EB42B6734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9AD2-A919-45BD-B8C8-E5882C148C1E}" type="datetimeFigureOut">
              <a:rPr lang="en-US" smtClean="0"/>
              <a:pPr/>
              <a:t>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16EDC-7347-4C5C-9521-1EB42B6734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47799"/>
          </a:xfrm>
        </p:spPr>
        <p:txBody>
          <a:bodyPr>
            <a:noAutofit/>
          </a:bodyPr>
          <a:lstStyle/>
          <a:p>
            <a:r>
              <a:rPr lang="en-US" sz="3600" dirty="0" smtClean="0">
                <a:effectLst>
                  <a:glow rad="101600">
                    <a:schemeClr val="bg1">
                      <a:alpha val="60000"/>
                    </a:schemeClr>
                  </a:glow>
                </a:effectLst>
              </a:rPr>
              <a:t>How to Walk with God</a:t>
            </a:r>
            <a:br>
              <a:rPr lang="en-US" sz="3600"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“Get the Word of God into you”</a:t>
            </a:r>
            <a:br>
              <a:rPr lang="en-US" sz="3600" i="1" dirty="0" smtClean="0">
                <a:solidFill>
                  <a:srgbClr val="FFFF00"/>
                </a:solidFill>
                <a:effectLst>
                  <a:glow rad="101600">
                    <a:schemeClr val="bg1">
                      <a:alpha val="60000"/>
                    </a:schemeClr>
                  </a:glow>
                </a:effectLst>
              </a:rPr>
            </a:br>
            <a:r>
              <a:rPr lang="en-US" sz="3600" i="1" dirty="0" smtClean="0">
                <a:effectLst>
                  <a:glow rad="101600">
                    <a:schemeClr val="bg1">
                      <a:alpha val="60000"/>
                    </a:schemeClr>
                  </a:glow>
                </a:effectLst>
              </a:rPr>
              <a:t>(Psalms 119)</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(Part </a:t>
            </a:r>
            <a:r>
              <a:rPr lang="en-US" sz="3600" i="1" dirty="0" smtClean="0">
                <a:effectLst>
                  <a:glow rad="101600">
                    <a:schemeClr val="bg1">
                      <a:alpha val="60000"/>
                    </a:schemeClr>
                  </a:glow>
                </a:effectLst>
              </a:rPr>
              <a:t>10)</a:t>
            </a:r>
            <a:endParaRPr lang="en-US" sz="3600" i="1" dirty="0">
              <a:effectLst>
                <a:glow rad="101600">
                  <a:schemeClr val="bg1">
                    <a:alpha val="60000"/>
                  </a:schemeClr>
                </a:glow>
              </a:effectLst>
            </a:endParaRPr>
          </a:p>
        </p:txBody>
      </p:sp>
      <p:pic>
        <p:nvPicPr>
          <p:cNvPr id="2050" name="Picture 2" descr="C:\Users\Ptr. Daniel White\Desktop\Bible pictures\bibles and book of life\bible_light.jpg"/>
          <p:cNvPicPr>
            <a:picLocks noChangeAspect="1" noChangeArrowheads="1"/>
          </p:cNvPicPr>
          <p:nvPr/>
        </p:nvPicPr>
        <p:blipFill>
          <a:blip r:embed="rId3" cstate="print"/>
          <a:srcRect/>
          <a:stretch>
            <a:fillRect/>
          </a:stretch>
        </p:blipFill>
        <p:spPr bwMode="auto">
          <a:xfrm>
            <a:off x="1981200" y="2667000"/>
            <a:ext cx="5232400" cy="39243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“Removing the beam from your eyes”</a:t>
            </a:r>
            <a:endParaRPr lang="en-US" i="1" dirty="0">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5" name="Picture 2" descr="c:\Users\Ptr. Daniel White\Desktop\Bible pictures\Bible pictures New Testament\Parables &amp; Illustrations\Beam &amp; mote 1365-NT-45.jpg"/>
          <p:cNvPicPr>
            <a:picLocks noChangeAspect="1" noChangeArrowheads="1"/>
          </p:cNvPicPr>
          <p:nvPr/>
        </p:nvPicPr>
        <p:blipFill>
          <a:blip r:embed="rId3" cstate="print">
            <a:duotone>
              <a:prstClr val="black"/>
              <a:schemeClr val="accent6">
                <a:tint val="45000"/>
                <a:satMod val="400000"/>
              </a:schemeClr>
            </a:duotone>
            <a:lum bright="-10000" contrast="10000"/>
          </a:blip>
          <a:srcRect/>
          <a:stretch>
            <a:fillRect/>
          </a:stretch>
        </p:blipFill>
        <p:spPr bwMode="auto">
          <a:xfrm>
            <a:off x="1981200" y="2667000"/>
            <a:ext cx="51816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“Avoidance of Sin”</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and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“Adherence to Biblical Standards”</a:t>
            </a:r>
            <a:br>
              <a:rPr lang="en-US" sz="4000" i="1" dirty="0" smtClean="0">
                <a:solidFill>
                  <a:srgbClr val="FFFF00"/>
                </a:solidFill>
                <a:effectLst>
                  <a:glow rad="101600">
                    <a:schemeClr val="bg1">
                      <a:alpha val="60000"/>
                    </a:schemeClr>
                  </a:glow>
                </a:effectLst>
              </a:rPr>
            </a:br>
            <a:r>
              <a:rPr lang="en-US" sz="4000" i="1" dirty="0" smtClean="0">
                <a:effectLst>
                  <a:glow rad="101600">
                    <a:schemeClr val="bg1">
                      <a:alpha val="60000"/>
                    </a:schemeClr>
                  </a:glow>
                </a:effectLst>
              </a:rPr>
              <a:t>(Part 5)</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3352800"/>
            <a:ext cx="5105400" cy="2971800"/>
          </a:xfrm>
        </p:spPr>
        <p:txBody>
          <a:bodyPr>
            <a:noAutofit/>
          </a:bodyPr>
          <a:lstStyle/>
          <a:p>
            <a:pPr algn="ctr">
              <a:buNone/>
            </a:pPr>
            <a:r>
              <a:rPr lang="en-US" sz="3600" i="1" dirty="0" smtClean="0">
                <a:effectLst>
                  <a:glow rad="101600">
                    <a:schemeClr val="bg1">
                      <a:alpha val="60000"/>
                    </a:schemeClr>
                  </a:glow>
                </a:effectLst>
              </a:rPr>
              <a:t>   “Whosoever committeth sin transgresseth also the law: for sin is the transgression of            the law.”  </a:t>
            </a:r>
          </a:p>
          <a:p>
            <a:pPr algn="ctr">
              <a:buNone/>
            </a:pPr>
            <a:r>
              <a:rPr lang="en-US" sz="3600" i="1" dirty="0" smtClean="0">
                <a:effectLst>
                  <a:glow rad="101600">
                    <a:schemeClr val="bg1">
                      <a:alpha val="60000"/>
                    </a:schemeClr>
                  </a:glow>
                </a:effectLst>
              </a:rPr>
              <a:t>(I John 3:4) </a:t>
            </a:r>
          </a:p>
          <a:p>
            <a:pPr algn="ctr">
              <a:buNone/>
            </a:pPr>
            <a:r>
              <a:rPr lang="en-US" sz="3600" i="1" dirty="0" smtClean="0">
                <a:effectLst>
                  <a:glow rad="101600">
                    <a:schemeClr val="bg1">
                      <a:alpha val="60000"/>
                    </a:schemeClr>
                  </a:glow>
                </a:effectLst>
              </a:rPr>
              <a:t>   </a:t>
            </a:r>
            <a:endParaRPr lang="en-US" sz="3600" i="1" dirty="0">
              <a:effectLst>
                <a:glow rad="101600">
                  <a:schemeClr val="bg1">
                    <a:alpha val="60000"/>
                  </a:schemeClr>
                </a:glow>
              </a:effectLst>
            </a:endParaRPr>
          </a:p>
        </p:txBody>
      </p:sp>
      <p:pic>
        <p:nvPicPr>
          <p:cNvPr id="1026" name="Picture 2" descr="c:\Users\Ptr. Daniel White\Desktop\Bible pictures\Bible pictures Old Testament\Moses3 after Egypt\Mt. Sinai &amp; 10 Comm\10 commandments JPG.jpg"/>
          <p:cNvPicPr>
            <a:picLocks noChangeAspect="1" noChangeArrowheads="1"/>
          </p:cNvPicPr>
          <p:nvPr/>
        </p:nvPicPr>
        <p:blipFill>
          <a:blip r:embed="rId3" cstate="print"/>
          <a:srcRect/>
          <a:stretch>
            <a:fillRect/>
          </a:stretch>
        </p:blipFill>
        <p:spPr bwMode="auto">
          <a:xfrm>
            <a:off x="5410200" y="2743200"/>
            <a:ext cx="3573463" cy="2776004"/>
          </a:xfrm>
          <a:prstGeom prst="rect">
            <a:avLst/>
          </a:prstGeom>
          <a:noFill/>
          <a:effectLst>
            <a:reflection blurRad="6350" stA="50000" endA="295" endPos="92000" dist="101600" dir="5400000" sy="-100000" algn="bl" rotWithShape="0"/>
          </a:effectLst>
          <a:scene3d>
            <a:camera prst="orthographicFront"/>
            <a:lightRig rig="threePt" dir="t"/>
          </a:scene3d>
          <a:sp3d>
            <a:bevelT prst="convex"/>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5999"/>
          </a:xfrm>
        </p:spPr>
        <p:txBody>
          <a:bodyPr>
            <a:normAutofit fontScale="90000"/>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“Becoming a Humble Servant”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(Luke 22:24-30)</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(Part 6)</a:t>
            </a:r>
            <a:endParaRPr lang="en-US" sz="4000" i="1" dirty="0">
              <a:effectLst>
                <a:glow rad="101600">
                  <a:schemeClr val="bg1">
                    <a:alpha val="60000"/>
                  </a:schemeClr>
                </a:glow>
              </a:effectLst>
            </a:endParaRPr>
          </a:p>
        </p:txBody>
      </p:sp>
      <p:pic>
        <p:nvPicPr>
          <p:cNvPr id="1026" name="Picture 2" descr="c:\Users\Ptr. Daniel White\Desktop\Bible pictures\Bible pictures New Testament\43 John\43013005 C14 - John 13 5 - Jesus washing the disciples' feet.jpg"/>
          <p:cNvPicPr>
            <a:picLocks noChangeAspect="1" noChangeArrowheads="1"/>
          </p:cNvPicPr>
          <p:nvPr/>
        </p:nvPicPr>
        <p:blipFill>
          <a:blip r:embed="rId3" cstate="print">
            <a:lum bright="-10000"/>
          </a:blip>
          <a:srcRect/>
          <a:stretch>
            <a:fillRect/>
          </a:stretch>
        </p:blipFill>
        <p:spPr bwMode="auto">
          <a:xfrm>
            <a:off x="2895600" y="2590800"/>
            <a:ext cx="328433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7620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“Make Prayer a Priority”</a:t>
            </a:r>
            <a:br>
              <a:rPr lang="en-US" sz="4000" i="1" dirty="0" smtClean="0">
                <a:solidFill>
                  <a:srgbClr val="FFC000"/>
                </a:solidFill>
                <a:effectLst>
                  <a:glow rad="101600">
                    <a:schemeClr val="bg1">
                      <a:alpha val="60000"/>
                    </a:schemeClr>
                  </a:glow>
                </a:effectLst>
              </a:rPr>
            </a:br>
            <a:r>
              <a:rPr lang="en-US" sz="4000" i="1" dirty="0" smtClean="0">
                <a:effectLst>
                  <a:glow rad="101600">
                    <a:schemeClr val="bg1">
                      <a:alpha val="60000"/>
                    </a:schemeClr>
                  </a:glow>
                </a:effectLst>
              </a:rPr>
              <a:t>(Part 7)</a:t>
            </a:r>
            <a:endParaRPr lang="en-US" sz="4000" i="1" dirty="0">
              <a:effectLst>
                <a:glow rad="101600">
                  <a:schemeClr val="bg1">
                    <a:alpha val="60000"/>
                  </a:schemeClr>
                </a:glow>
              </a:effectLst>
            </a:endParaRPr>
          </a:p>
        </p:txBody>
      </p:sp>
      <p:pic>
        <p:nvPicPr>
          <p:cNvPr id="4" name="Picture 2" descr="C:\Users\Ptr. Daniel White\Desktop\Bible pictures\Praying\Prayer\Nathan2 copy.jpg"/>
          <p:cNvPicPr>
            <a:picLocks noChangeAspect="1" noChangeArrowheads="1"/>
          </p:cNvPicPr>
          <p:nvPr/>
        </p:nvPicPr>
        <p:blipFill>
          <a:blip r:embed="rId3" cstate="print"/>
          <a:srcRect/>
          <a:stretch>
            <a:fillRect/>
          </a:stretch>
        </p:blipFill>
        <p:spPr bwMode="auto">
          <a:xfrm>
            <a:off x="1676401" y="2133600"/>
            <a:ext cx="5943600" cy="4457701"/>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4"/>
          <p:cNvSpPr>
            <a:spLocks noGrp="1"/>
          </p:cNvSpPr>
          <p:nvPr>
            <p:ph idx="1"/>
          </p:nvPr>
        </p:nvSpPr>
        <p:spPr>
          <a:xfrm>
            <a:off x="1905000" y="2667000"/>
            <a:ext cx="4724400" cy="3459163"/>
          </a:xfrm>
        </p:spPr>
        <p:txBody>
          <a:bodyPr>
            <a:normAutofit/>
          </a:bodyPr>
          <a:lstStyle/>
          <a:p>
            <a:pPr algn="ctr">
              <a:buNone/>
            </a:pPr>
            <a:r>
              <a:rPr lang="en-US" sz="4000" b="1" i="1" dirty="0" smtClean="0">
                <a:solidFill>
                  <a:schemeClr val="bg1"/>
                </a:solidFill>
              </a:rPr>
              <a:t>Luke 11:1-13, 18:1-14</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tr. Daniel White\Desktop\Bible pictures\Bible pictures New Testament\PAUL\Conversion\Saul on road to Damascus 1220-206.jpg"/>
          <p:cNvPicPr>
            <a:picLocks noChangeAspect="1" noChangeArrowheads="1"/>
          </p:cNvPicPr>
          <p:nvPr/>
        </p:nvPicPr>
        <p:blipFill>
          <a:blip r:embed="rId3" cstate="print">
            <a:duotone>
              <a:prstClr val="black"/>
              <a:schemeClr val="accent4">
                <a:tint val="45000"/>
                <a:satMod val="400000"/>
              </a:schemeClr>
            </a:duotone>
            <a:lum bright="-20000" contrast="10000"/>
          </a:blip>
          <a:srcRect/>
          <a:stretch>
            <a:fillRect/>
          </a:stretch>
        </p:blipFill>
        <p:spPr bwMode="auto">
          <a:xfrm>
            <a:off x="0" y="0"/>
            <a:ext cx="9144000" cy="6858000"/>
          </a:xfrm>
          <a:prstGeom prst="rect">
            <a:avLst/>
          </a:prstGeom>
          <a:noFill/>
        </p:spPr>
      </p:pic>
      <p:sp>
        <p:nvSpPr>
          <p:cNvPr id="3" name="Rectangle 2"/>
          <p:cNvSpPr/>
          <p:nvPr/>
        </p:nvSpPr>
        <p:spPr>
          <a:xfrm>
            <a:off x="1447800" y="914400"/>
            <a:ext cx="5410200" cy="5078313"/>
          </a:xfrm>
          <a:prstGeom prst="rect">
            <a:avLst/>
          </a:prstGeom>
        </p:spPr>
        <p:txBody>
          <a:bodyPr wrap="square">
            <a:spAutoFit/>
          </a:bodyPr>
          <a:lstStyle/>
          <a:p>
            <a:pPr algn="ctr"/>
            <a:r>
              <a:rPr lang="en-US" sz="3600" b="1" dirty="0" smtClean="0">
                <a:solidFill>
                  <a:schemeClr val="bg1"/>
                </a:solidFill>
                <a:effectLst>
                  <a:glow rad="101600">
                    <a:schemeClr val="tx1">
                      <a:alpha val="60000"/>
                    </a:schemeClr>
                  </a:glow>
                </a:effectLst>
              </a:rPr>
              <a:t>How to Walk with God</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i="1" dirty="0" smtClean="0">
                <a:solidFill>
                  <a:srgbClr val="FFC000"/>
                </a:solidFill>
                <a:effectLst>
                  <a:glow rad="101600">
                    <a:schemeClr val="bg1">
                      <a:alpha val="60000"/>
                    </a:schemeClr>
                  </a:glow>
                </a:effectLst>
              </a:rPr>
              <a:t>“Living under the Lordship </a:t>
            </a:r>
            <a:br>
              <a:rPr lang="en-US" sz="3600" i="1" dirty="0" smtClean="0">
                <a:solidFill>
                  <a:srgbClr val="FFC000"/>
                </a:solidFill>
                <a:effectLst>
                  <a:glow rad="101600">
                    <a:schemeClr val="bg1">
                      <a:alpha val="60000"/>
                    </a:schemeClr>
                  </a:glow>
                </a:effectLst>
              </a:rPr>
            </a:br>
            <a:r>
              <a:rPr lang="en-US" sz="3600" i="1" dirty="0" smtClean="0">
                <a:solidFill>
                  <a:srgbClr val="FFC000"/>
                </a:solidFill>
                <a:effectLst>
                  <a:glow rad="101600">
                    <a:schemeClr val="bg1">
                      <a:alpha val="60000"/>
                    </a:schemeClr>
                  </a:glow>
                </a:effectLst>
              </a:rPr>
              <a:t>of Jesus Christ” </a:t>
            </a:r>
            <a:br>
              <a:rPr lang="en-US" sz="3600" i="1" dirty="0" smtClean="0">
                <a:solidFill>
                  <a:srgbClr val="FFC000"/>
                </a:solidFill>
                <a:effectLst>
                  <a:glow rad="101600">
                    <a:schemeClr val="bg1">
                      <a:alpha val="60000"/>
                    </a:schemeClr>
                  </a:glow>
                </a:effectLst>
              </a:rPr>
            </a:br>
            <a:r>
              <a:rPr lang="en-US" sz="3600" b="1" i="1" dirty="0" smtClean="0">
                <a:solidFill>
                  <a:schemeClr val="bg1"/>
                </a:solidFill>
                <a:effectLst>
                  <a:glow rad="101600">
                    <a:schemeClr val="tx1">
                      <a:alpha val="60000"/>
                    </a:schemeClr>
                  </a:glow>
                </a:effectLst>
              </a:rPr>
              <a:t>(Part 8)</a:t>
            </a:r>
            <a:br>
              <a:rPr lang="en-US" sz="3600" b="1" i="1" dirty="0" smtClean="0">
                <a:solidFill>
                  <a:schemeClr val="bg1"/>
                </a:solidFill>
                <a:effectLst>
                  <a:glow rad="101600">
                    <a:schemeClr val="tx1">
                      <a:alpha val="60000"/>
                    </a:schemeClr>
                  </a:glow>
                </a:effectLst>
              </a:rPr>
            </a:br>
            <a:r>
              <a:rPr lang="en-US" sz="3600" i="1" dirty="0" smtClean="0">
                <a:solidFill>
                  <a:srgbClr val="FFC000"/>
                </a:solidFill>
                <a:effectLst>
                  <a:glow rad="101600">
                    <a:schemeClr val="bg1">
                      <a:alpha val="60000"/>
                    </a:schemeClr>
                  </a:glow>
                </a:effectLst>
              </a:rPr>
              <a:t/>
            </a:r>
            <a:br>
              <a:rPr lang="en-US" sz="3600" i="1" dirty="0" smtClean="0">
                <a:solidFill>
                  <a:srgbClr val="FFC000"/>
                </a:solidFill>
                <a:effectLst>
                  <a:glow rad="101600">
                    <a:schemeClr val="bg1">
                      <a:alpha val="60000"/>
                    </a:schemeClr>
                  </a:glow>
                </a:effectLst>
              </a:rPr>
            </a:br>
            <a:r>
              <a:rPr lang="en-US" sz="3600" b="1" i="1" dirty="0" smtClean="0">
                <a:solidFill>
                  <a:schemeClr val="bg1"/>
                </a:solidFill>
                <a:effectLst>
                  <a:glow rad="101600">
                    <a:schemeClr val="tx1">
                      <a:alpha val="60000"/>
                    </a:schemeClr>
                  </a:glow>
                </a:effectLst>
              </a:rPr>
              <a:t>“And he trembling and astonished said, Lord, what wilt thou have me to do?”</a:t>
            </a:r>
            <a:br>
              <a:rPr lang="en-US" sz="3600" b="1" i="1" dirty="0" smtClean="0">
                <a:solidFill>
                  <a:schemeClr val="bg1"/>
                </a:solidFill>
                <a:effectLst>
                  <a:glow rad="101600">
                    <a:schemeClr val="tx1">
                      <a:alpha val="60000"/>
                    </a:schemeClr>
                  </a:glow>
                </a:effectLst>
              </a:rPr>
            </a:br>
            <a:r>
              <a:rPr lang="en-US" sz="3600" b="1" i="1" dirty="0" smtClean="0">
                <a:solidFill>
                  <a:schemeClr val="bg1"/>
                </a:solidFill>
                <a:effectLst>
                  <a:glow rad="101600">
                    <a:schemeClr val="tx1">
                      <a:alpha val="60000"/>
                    </a:schemeClr>
                  </a:glow>
                </a:effectLst>
              </a:rPr>
              <a:t> (Acts 9:6)</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2362200"/>
          </a:xfrm>
        </p:spPr>
        <p:txBody>
          <a:bodyPr>
            <a:normAutofit/>
          </a:bodyPr>
          <a:lstStyle/>
          <a:p>
            <a:r>
              <a:rPr lang="en-US" sz="4800" dirty="0" smtClean="0">
                <a:effectLst>
                  <a:glow rad="101600">
                    <a:schemeClr val="bg1">
                      <a:alpha val="60000"/>
                    </a:schemeClr>
                  </a:glow>
                </a:effectLst>
              </a:rPr>
              <a:t>How to Walk with God</a:t>
            </a:r>
            <a:br>
              <a:rPr lang="en-US" sz="4800"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“Getting Alone with God”</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i="1" dirty="0" smtClean="0">
                <a:effectLst>
                  <a:glow rad="101600">
                    <a:schemeClr val="bg1">
                      <a:alpha val="60000"/>
                    </a:schemeClr>
                  </a:glow>
                </a:effectLst>
              </a:rPr>
              <a:t>(Part 9)</a:t>
            </a:r>
            <a:endParaRPr lang="en-US" sz="4000" i="1" dirty="0">
              <a:effectLst>
                <a:glow rad="101600">
                  <a:schemeClr val="bg1">
                    <a:alpha val="60000"/>
                  </a:schemeClr>
                </a:glow>
              </a:effectLst>
            </a:endParaRPr>
          </a:p>
        </p:txBody>
      </p:sp>
      <p:sp>
        <p:nvSpPr>
          <p:cNvPr id="3" name="Subtitle 2"/>
          <p:cNvSpPr>
            <a:spLocks noGrp="1"/>
          </p:cNvSpPr>
          <p:nvPr>
            <p:ph type="subTitle" idx="1"/>
          </p:nvPr>
        </p:nvSpPr>
        <p:spPr>
          <a:xfrm>
            <a:off x="0" y="2438400"/>
            <a:ext cx="5334000" cy="4419600"/>
          </a:xfrm>
        </p:spPr>
        <p:txBody>
          <a:bodyPr>
            <a:normAutofit fontScale="92500" lnSpcReduction="10000"/>
          </a:bodyPr>
          <a:lstStyle/>
          <a:p>
            <a:r>
              <a:rPr lang="en-US" i="1" dirty="0" smtClean="0">
                <a:effectLst>
                  <a:glow rad="101600">
                    <a:schemeClr val="bg1">
                      <a:alpha val="60000"/>
                    </a:schemeClr>
                  </a:glow>
                </a:effectLst>
              </a:rPr>
              <a:t>“And straightway Jesus constrained his disciples to get into a ship, and to go before him unto the other side, while he sent the multitudes away.</a:t>
            </a:r>
          </a:p>
          <a:p>
            <a:r>
              <a:rPr lang="en-US" i="1" dirty="0" smtClean="0">
                <a:effectLst>
                  <a:glow rad="101600">
                    <a:schemeClr val="bg1">
                      <a:alpha val="60000"/>
                    </a:schemeClr>
                  </a:glow>
                </a:effectLst>
              </a:rPr>
              <a:t>And when he had sent the multitudes away, he went up into a mountain apart to pray: and when the evening was come, he was there alone.” Matt. 14:22-23 </a:t>
            </a:r>
            <a:endParaRPr lang="en-US" i="1" dirty="0">
              <a:effectLst>
                <a:glow rad="101600">
                  <a:schemeClr val="bg1">
                    <a:alpha val="60000"/>
                  </a:schemeClr>
                </a:glow>
              </a:effectLst>
            </a:endParaRPr>
          </a:p>
        </p:txBody>
      </p:sp>
      <p:pic>
        <p:nvPicPr>
          <p:cNvPr id="1027" name="Picture 3" descr="C:\Users\Ptr. Daniel White\Desktop\Bible pictures\Jesus\Christ in Gethsemane (2).jpg"/>
          <p:cNvPicPr>
            <a:picLocks noChangeAspect="1" noChangeArrowheads="1"/>
          </p:cNvPicPr>
          <p:nvPr/>
        </p:nvPicPr>
        <p:blipFill>
          <a:blip r:embed="rId3" cstate="print"/>
          <a:srcRect/>
          <a:stretch>
            <a:fillRect/>
          </a:stretch>
        </p:blipFill>
        <p:spPr bwMode="auto">
          <a:xfrm>
            <a:off x="5334000" y="2438400"/>
            <a:ext cx="3810000" cy="192405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2362200"/>
          </a:xfrm>
        </p:spPr>
        <p:txBody>
          <a:bodyPr>
            <a:normAutofit/>
          </a:bodyPr>
          <a:lstStyle/>
          <a:p>
            <a:r>
              <a:rPr lang="en-US" sz="4800" dirty="0" smtClean="0">
                <a:effectLst>
                  <a:glow rad="101600">
                    <a:schemeClr val="bg1">
                      <a:alpha val="60000"/>
                    </a:schemeClr>
                  </a:glow>
                </a:effectLst>
              </a:rPr>
              <a:t>How to Walk with God</a:t>
            </a:r>
            <a:br>
              <a:rPr lang="en-US" sz="4800"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“Getting Alone with God”</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i="1" dirty="0" smtClean="0">
                <a:effectLst>
                  <a:glow rad="101600">
                    <a:schemeClr val="bg1">
                      <a:alpha val="60000"/>
                    </a:schemeClr>
                  </a:glow>
                </a:effectLst>
              </a:rPr>
              <a:t>(Part 9)</a:t>
            </a:r>
            <a:endParaRPr lang="en-US" sz="4000" i="1" dirty="0">
              <a:effectLst>
                <a:glow rad="101600">
                  <a:schemeClr val="bg1">
                    <a:alpha val="60000"/>
                  </a:schemeClr>
                </a:glow>
              </a:effectLst>
            </a:endParaRPr>
          </a:p>
        </p:txBody>
      </p:sp>
      <p:sp>
        <p:nvSpPr>
          <p:cNvPr id="3" name="Subtitle 2"/>
          <p:cNvSpPr>
            <a:spLocks noGrp="1"/>
          </p:cNvSpPr>
          <p:nvPr>
            <p:ph type="subTitle" idx="1"/>
          </p:nvPr>
        </p:nvSpPr>
        <p:spPr>
          <a:xfrm>
            <a:off x="0" y="2438400"/>
            <a:ext cx="5334000" cy="4419600"/>
          </a:xfrm>
        </p:spPr>
        <p:txBody>
          <a:bodyPr>
            <a:normAutofit fontScale="92500" lnSpcReduction="10000"/>
          </a:bodyPr>
          <a:lstStyle/>
          <a:p>
            <a:r>
              <a:rPr lang="en-US" i="1" dirty="0" smtClean="0">
                <a:effectLst>
                  <a:glow rad="101600">
                    <a:schemeClr val="bg1">
                      <a:alpha val="60000"/>
                    </a:schemeClr>
                  </a:glow>
                </a:effectLst>
              </a:rPr>
              <a:t>“And straightway Jesus constrained his disciples to get into a ship, and to go before him unto the other side, while he sent the multitudes away.</a:t>
            </a:r>
          </a:p>
          <a:p>
            <a:r>
              <a:rPr lang="en-US" i="1" dirty="0" smtClean="0">
                <a:effectLst>
                  <a:glow rad="101600">
                    <a:schemeClr val="bg1">
                      <a:alpha val="60000"/>
                    </a:schemeClr>
                  </a:glow>
                </a:effectLst>
              </a:rPr>
              <a:t>And when he had sent the multitudes away, he went up into a mountain apart to pray: and when the evening was come, he was there alone.” Matt. 14:22-23 </a:t>
            </a:r>
            <a:endParaRPr lang="en-US" i="1" dirty="0">
              <a:effectLst>
                <a:glow rad="101600">
                  <a:schemeClr val="bg1">
                    <a:alpha val="60000"/>
                  </a:schemeClr>
                </a:glow>
              </a:effectLst>
            </a:endParaRPr>
          </a:p>
        </p:txBody>
      </p:sp>
      <p:pic>
        <p:nvPicPr>
          <p:cNvPr id="1027" name="Picture 3" descr="C:\Users\Ptr. Daniel White\Desktop\Bible pictures\Jesus\Christ in Gethsemane (2).jpg"/>
          <p:cNvPicPr>
            <a:picLocks noChangeAspect="1" noChangeArrowheads="1"/>
          </p:cNvPicPr>
          <p:nvPr/>
        </p:nvPicPr>
        <p:blipFill>
          <a:blip r:embed="rId3" cstate="print"/>
          <a:srcRect/>
          <a:stretch>
            <a:fillRect/>
          </a:stretch>
        </p:blipFill>
        <p:spPr bwMode="auto">
          <a:xfrm>
            <a:off x="5334000" y="2438400"/>
            <a:ext cx="3810000" cy="192405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371599"/>
          </a:xfrm>
        </p:spPr>
        <p:txBody>
          <a:bodyPr>
            <a:noAutofit/>
          </a:bodyPr>
          <a:lstStyle/>
          <a:p>
            <a:r>
              <a:rPr lang="en-US" sz="4000" dirty="0" smtClean="0">
                <a:effectLst>
                  <a:glow rad="101600">
                    <a:schemeClr val="bg1">
                      <a:alpha val="60000"/>
                    </a:schemeClr>
                  </a:glow>
                </a:effectLst>
              </a:rPr>
              <a:t>How to Walk with God</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“Get the Word of God into you”</a:t>
            </a:r>
            <a:br>
              <a:rPr lang="en-US" sz="3600" i="1" dirty="0" smtClean="0">
                <a:solidFill>
                  <a:srgbClr val="FFFF00"/>
                </a:solidFill>
                <a:effectLst>
                  <a:glow rad="101600">
                    <a:schemeClr val="bg1">
                      <a:alpha val="60000"/>
                    </a:schemeClr>
                  </a:glow>
                </a:effectLst>
              </a:rPr>
            </a:br>
            <a:r>
              <a:rPr lang="en-US" sz="3600" i="1" dirty="0" smtClean="0">
                <a:effectLst>
                  <a:glow rad="101600">
                    <a:schemeClr val="bg1">
                      <a:alpha val="60000"/>
                    </a:schemeClr>
                  </a:glow>
                </a:effectLst>
              </a:rPr>
              <a:t>(Psalms 119)</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(Part </a:t>
            </a:r>
            <a:r>
              <a:rPr lang="en-US" sz="3600" i="1" dirty="0" smtClean="0">
                <a:effectLst>
                  <a:glow rad="101600">
                    <a:schemeClr val="bg1">
                      <a:alpha val="60000"/>
                    </a:schemeClr>
                  </a:glow>
                </a:effectLst>
              </a:rPr>
              <a:t>10)</a:t>
            </a:r>
            <a:endParaRPr lang="en-US" sz="3600" i="1" dirty="0">
              <a:effectLst>
                <a:glow rad="101600">
                  <a:schemeClr val="bg1">
                    <a:alpha val="60000"/>
                  </a:schemeClr>
                </a:glow>
              </a:effectLst>
            </a:endParaRPr>
          </a:p>
        </p:txBody>
      </p:sp>
      <p:pic>
        <p:nvPicPr>
          <p:cNvPr id="2050" name="Picture 2" descr="C:\Users\Ptr. Daniel White\Desktop\Bible pictures\bibles and book of life\bible_light.jpg"/>
          <p:cNvPicPr>
            <a:picLocks noChangeAspect="1" noChangeArrowheads="1"/>
          </p:cNvPicPr>
          <p:nvPr/>
        </p:nvPicPr>
        <p:blipFill>
          <a:blip r:embed="rId3" cstate="print"/>
          <a:srcRect/>
          <a:stretch>
            <a:fillRect/>
          </a:stretch>
        </p:blipFill>
        <p:spPr bwMode="auto">
          <a:xfrm>
            <a:off x="1905000" y="2590800"/>
            <a:ext cx="5232400" cy="39243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s and book of life\scan0001.jpg"/>
          <p:cNvPicPr>
            <a:picLocks noChangeAspect="1" noChangeArrowheads="1"/>
          </p:cNvPicPr>
          <p:nvPr/>
        </p:nvPicPr>
        <p:blipFill>
          <a:blip r:embed="rId3" cstate="print"/>
          <a:srcRect/>
          <a:stretch>
            <a:fillRect/>
          </a:stretch>
        </p:blipFill>
        <p:spPr bwMode="auto">
          <a:xfrm>
            <a:off x="1981200" y="0"/>
            <a:ext cx="5455150" cy="6858000"/>
          </a:xfrm>
          <a:prstGeom prst="rect">
            <a:avLst/>
          </a:prstGeom>
          <a:ln>
            <a:noFill/>
          </a:ln>
          <a:effectLst>
            <a:softEdge rad="112500"/>
          </a:effectLst>
        </p:spPr>
      </p:pic>
      <p:pic>
        <p:nvPicPr>
          <p:cNvPr id="4" name="Picture 2" descr="C:\Users\Ptr. Daniel White\Desktop\Bible pictures\bibles and book of life\scan0001.jpg"/>
          <p:cNvPicPr>
            <a:picLocks noChangeAspect="1" noChangeArrowheads="1"/>
          </p:cNvPicPr>
          <p:nvPr/>
        </p:nvPicPr>
        <p:blipFill>
          <a:blip r:embed="rId4" cstate="print"/>
          <a:srcRect l="81288" t="44444" r="3347" b="45556"/>
          <a:stretch>
            <a:fillRect/>
          </a:stretch>
        </p:blipFill>
        <p:spPr bwMode="auto">
          <a:xfrm>
            <a:off x="3124200" y="3124200"/>
            <a:ext cx="4191000" cy="53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858000"/>
          </a:xfrm>
        </p:spPr>
        <p:txBody>
          <a:bodyPr>
            <a:noAutofit/>
          </a:bodyPr>
          <a:lstStyle/>
          <a:p>
            <a:r>
              <a:rPr lang="en-US" sz="3600" dirty="0" smtClean="0">
                <a:effectLst>
                  <a:glow rad="101600">
                    <a:schemeClr val="bg1">
                      <a:alpha val="60000"/>
                    </a:schemeClr>
                  </a:glow>
                </a:effectLst>
              </a:rPr>
              <a:t>One of the greatest problems facing the church today is that we have  Christians who are under the teaching of the Word of God but they are not in it for themselves -  </a:t>
            </a:r>
            <a:r>
              <a:rPr lang="en-US" sz="3600" i="1" dirty="0" smtClean="0">
                <a:solidFill>
                  <a:srgbClr val="FFFF00"/>
                </a:solidFill>
                <a:effectLst>
                  <a:glow rad="101600">
                    <a:schemeClr val="bg1">
                      <a:alpha val="60000"/>
                    </a:schemeClr>
                  </a:glow>
                </a:effectLst>
              </a:rPr>
              <a:t>“Study to shew thyself approved unto God, a workman that needeth not to be ashamed, rightly dividing the word of truth.”                 II Timothy 2:15 </a:t>
            </a:r>
          </a:p>
          <a:p>
            <a:r>
              <a:rPr lang="en-US" sz="3600" dirty="0" smtClean="0">
                <a:effectLst>
                  <a:glow rad="101600">
                    <a:schemeClr val="bg1">
                      <a:alpha val="60000"/>
                    </a:schemeClr>
                  </a:glow>
                </a:effectLst>
              </a:rPr>
              <a:t>Being under the teaching of the Word of God should stimulate us not be a substitute for getting into the Word ourselves – </a:t>
            </a:r>
            <a:r>
              <a:rPr lang="en-US" sz="3600" i="1" dirty="0" smtClean="0">
                <a:solidFill>
                  <a:srgbClr val="FFFF00"/>
                </a:solidFill>
                <a:effectLst>
                  <a:glow rad="101600">
                    <a:schemeClr val="bg1">
                      <a:alpha val="60000"/>
                    </a:schemeClr>
                  </a:glow>
                </a:effectLst>
              </a:rPr>
              <a:t>(see Psalms 119)</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21336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“Brokenness”</a:t>
            </a:r>
            <a:r>
              <a:rPr lang="en-US" sz="4000" i="1" dirty="0" smtClean="0">
                <a:effectLst>
                  <a:glow rad="101600">
                    <a:schemeClr val="bg1">
                      <a:alpha val="60000"/>
                    </a:schemeClr>
                  </a:glow>
                </a:effectLst>
              </a:rPr>
              <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(Psalms 51:1-17)</a:t>
            </a:r>
            <a:br>
              <a:rPr lang="en-US" sz="4000" i="1" dirty="0" smtClean="0">
                <a:effectLst>
                  <a:glow rad="101600">
                    <a:schemeClr val="bg1">
                      <a:alpha val="60000"/>
                    </a:schemeClr>
                  </a:glow>
                </a:effectLst>
              </a:rPr>
            </a:br>
            <a:r>
              <a:rPr lang="en-US" sz="4000" dirty="0" smtClean="0">
                <a:effectLst>
                  <a:glow rad="101600">
                    <a:schemeClr val="bg1">
                      <a:alpha val="60000"/>
                    </a:schemeClr>
                  </a:glow>
                </a:effectLst>
              </a:rPr>
              <a:t>(Part 1)</a:t>
            </a:r>
            <a:endParaRPr lang="en-US" sz="4000" dirty="0">
              <a:effectLst>
                <a:glow rad="101600">
                  <a:schemeClr val="bg1">
                    <a:alpha val="60000"/>
                  </a:schemeClr>
                </a:glow>
              </a:effectLst>
            </a:endParaRPr>
          </a:p>
        </p:txBody>
      </p:sp>
      <p:pic>
        <p:nvPicPr>
          <p:cNvPr id="1026" name="Picture 2" descr="c:\Users\Ptr. Daniel White\Desktop\Bible pictures\Praying\Prayer\Repentance\Brokenness 1205-NT40.jpg"/>
          <p:cNvPicPr>
            <a:picLocks noChangeAspect="1" noChangeArrowheads="1"/>
          </p:cNvPicPr>
          <p:nvPr/>
        </p:nvPicPr>
        <p:blipFill>
          <a:blip r:embed="rId3" cstate="print"/>
          <a:srcRect/>
          <a:stretch>
            <a:fillRect/>
          </a:stretch>
        </p:blipFill>
        <p:spPr bwMode="auto">
          <a:xfrm>
            <a:off x="2971800" y="2743200"/>
            <a:ext cx="3352800" cy="38873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Why Should I Study the </a:t>
            </a:r>
            <a:br>
              <a:rPr lang="en-US" dirty="0" smtClean="0">
                <a:effectLst>
                  <a:glow rad="101600">
                    <a:schemeClr val="bg1">
                      <a:alpha val="60000"/>
                    </a:schemeClr>
                  </a:glow>
                </a:effectLst>
              </a:rPr>
            </a:br>
            <a:r>
              <a:rPr lang="en-US" dirty="0" smtClean="0">
                <a:effectLst>
                  <a:glow rad="101600">
                    <a:schemeClr val="bg1">
                      <a:alpha val="60000"/>
                    </a:schemeClr>
                  </a:glow>
                </a:effectLst>
              </a:rPr>
              <a:t>Bible for Myself?</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i="1" dirty="0" smtClean="0">
                <a:effectLst>
                  <a:glow rad="101600">
                    <a:schemeClr val="bg1">
                      <a:alpha val="60000"/>
                    </a:schemeClr>
                  </a:glow>
                </a:effectLst>
              </a:rPr>
              <a:t>Commandment – </a:t>
            </a:r>
            <a:r>
              <a:rPr lang="en-US" i="1" dirty="0" smtClean="0">
                <a:solidFill>
                  <a:srgbClr val="FFFF00"/>
                </a:solidFill>
                <a:effectLst>
                  <a:glow rad="101600">
                    <a:schemeClr val="bg1">
                      <a:alpha val="60000"/>
                    </a:schemeClr>
                  </a:glow>
                </a:effectLst>
              </a:rPr>
              <a:t>Matthew 4:4</a:t>
            </a:r>
          </a:p>
          <a:p>
            <a:r>
              <a:rPr lang="en-US" i="1" dirty="0" smtClean="0">
                <a:effectLst>
                  <a:glow rad="101600">
                    <a:schemeClr val="bg1">
                      <a:alpha val="60000"/>
                    </a:schemeClr>
                  </a:glow>
                </a:effectLst>
              </a:rPr>
              <a:t>Growth – </a:t>
            </a:r>
            <a:r>
              <a:rPr lang="en-US" i="1" dirty="0" smtClean="0">
                <a:solidFill>
                  <a:srgbClr val="FFFF00"/>
                </a:solidFill>
                <a:effectLst>
                  <a:glow rad="101600">
                    <a:schemeClr val="bg1">
                      <a:alpha val="60000"/>
                    </a:schemeClr>
                  </a:glow>
                </a:effectLst>
              </a:rPr>
              <a:t>I Peter 2:2</a:t>
            </a:r>
          </a:p>
          <a:p>
            <a:r>
              <a:rPr lang="en-US" i="1" dirty="0" smtClean="0">
                <a:effectLst>
                  <a:glow rad="101600">
                    <a:schemeClr val="bg1">
                      <a:alpha val="60000"/>
                    </a:schemeClr>
                  </a:glow>
                </a:effectLst>
              </a:rPr>
              <a:t>Maturity – </a:t>
            </a:r>
            <a:r>
              <a:rPr lang="en-US" i="1" dirty="0" smtClean="0">
                <a:solidFill>
                  <a:srgbClr val="FFFF00"/>
                </a:solidFill>
                <a:effectLst>
                  <a:glow rad="101600">
                    <a:schemeClr val="bg1">
                      <a:alpha val="60000"/>
                    </a:schemeClr>
                  </a:glow>
                </a:effectLst>
              </a:rPr>
              <a:t>Hebrews 5:13-14</a:t>
            </a:r>
          </a:p>
          <a:p>
            <a:r>
              <a:rPr lang="en-US" i="1" dirty="0" smtClean="0">
                <a:effectLst>
                  <a:glow rad="101600">
                    <a:schemeClr val="bg1">
                      <a:alpha val="60000"/>
                    </a:schemeClr>
                  </a:glow>
                </a:effectLst>
              </a:rPr>
              <a:t>Guidance – </a:t>
            </a:r>
            <a:r>
              <a:rPr lang="en-US" i="1" dirty="0" smtClean="0">
                <a:solidFill>
                  <a:srgbClr val="FFFF00"/>
                </a:solidFill>
                <a:effectLst>
                  <a:glow rad="101600">
                    <a:schemeClr val="bg1">
                      <a:alpha val="60000"/>
                    </a:schemeClr>
                  </a:glow>
                </a:effectLst>
              </a:rPr>
              <a:t>II Timothy 3:16-17</a:t>
            </a:r>
          </a:p>
          <a:p>
            <a:r>
              <a:rPr lang="en-US" i="1" dirty="0" smtClean="0">
                <a:effectLst>
                  <a:glow rad="101600">
                    <a:schemeClr val="bg1">
                      <a:alpha val="60000"/>
                    </a:schemeClr>
                  </a:glow>
                </a:effectLst>
              </a:rPr>
              <a:t>Cleansing from sin – </a:t>
            </a:r>
            <a:r>
              <a:rPr lang="en-US" i="1" dirty="0" smtClean="0">
                <a:solidFill>
                  <a:srgbClr val="FFFF00"/>
                </a:solidFill>
                <a:effectLst>
                  <a:glow rad="101600">
                    <a:schemeClr val="bg1">
                      <a:alpha val="60000"/>
                    </a:schemeClr>
                  </a:glow>
                </a:effectLst>
              </a:rPr>
              <a:t>John 15:3;  Ephesians 5:26</a:t>
            </a:r>
          </a:p>
          <a:p>
            <a:r>
              <a:rPr lang="en-US" i="1" dirty="0" smtClean="0">
                <a:effectLst>
                  <a:glow rad="101600">
                    <a:schemeClr val="bg1">
                      <a:alpha val="60000"/>
                    </a:schemeClr>
                  </a:glow>
                </a:effectLst>
              </a:rPr>
              <a:t>Victory over sin – </a:t>
            </a:r>
            <a:r>
              <a:rPr lang="en-US" i="1" dirty="0" smtClean="0">
                <a:solidFill>
                  <a:srgbClr val="FFFF00"/>
                </a:solidFill>
                <a:effectLst>
                  <a:glow rad="101600">
                    <a:schemeClr val="bg1">
                      <a:alpha val="60000"/>
                    </a:schemeClr>
                  </a:glow>
                </a:effectLst>
              </a:rPr>
              <a:t>Psalm 119:9</a:t>
            </a:r>
          </a:p>
          <a:p>
            <a:r>
              <a:rPr lang="en-US" i="1" dirty="0" smtClean="0">
                <a:effectLst>
                  <a:glow rad="101600">
                    <a:schemeClr val="bg1">
                      <a:alpha val="60000"/>
                    </a:schemeClr>
                  </a:glow>
                </a:effectLst>
              </a:rPr>
              <a:t>Wisdom – </a:t>
            </a:r>
            <a:r>
              <a:rPr lang="en-US" i="1" dirty="0" smtClean="0">
                <a:solidFill>
                  <a:srgbClr val="FFFF00"/>
                </a:solidFill>
                <a:effectLst>
                  <a:glow rad="101600">
                    <a:schemeClr val="bg1">
                      <a:alpha val="60000"/>
                    </a:schemeClr>
                  </a:glow>
                </a:effectLst>
              </a:rPr>
              <a:t>Psalms 1</a:t>
            </a:r>
          </a:p>
          <a:p>
            <a:r>
              <a:rPr lang="en-US" i="1" dirty="0" smtClean="0">
                <a:effectLst>
                  <a:glow rad="101600">
                    <a:schemeClr val="bg1">
                      <a:alpha val="60000"/>
                    </a:schemeClr>
                  </a:glow>
                </a:effectLst>
              </a:rPr>
              <a:t>Blessing – </a:t>
            </a:r>
            <a:r>
              <a:rPr lang="en-US" i="1" dirty="0" smtClean="0">
                <a:solidFill>
                  <a:srgbClr val="FFFF00"/>
                </a:solidFill>
                <a:effectLst>
                  <a:glow rad="101600">
                    <a:schemeClr val="bg1">
                      <a:alpha val="60000"/>
                    </a:schemeClr>
                  </a:glow>
                </a:effectLst>
              </a:rPr>
              <a:t>Revelation 1:3</a:t>
            </a:r>
          </a:p>
          <a:p>
            <a:r>
              <a:rPr lang="en-US" i="1" dirty="0" smtClean="0">
                <a:effectLst>
                  <a:glow rad="101600">
                    <a:schemeClr val="bg1">
                      <a:alpha val="60000"/>
                    </a:schemeClr>
                  </a:glow>
                </a:effectLst>
              </a:rPr>
              <a:t>Love for the Lord – </a:t>
            </a:r>
            <a:r>
              <a:rPr lang="en-US" i="1" dirty="0" smtClean="0">
                <a:solidFill>
                  <a:srgbClr val="FFFF00"/>
                </a:solidFill>
                <a:effectLst>
                  <a:glow rad="101600">
                    <a:schemeClr val="bg1">
                      <a:alpha val="60000"/>
                    </a:schemeClr>
                  </a:glow>
                </a:effectLst>
              </a:rPr>
              <a:t>I John 2:5</a:t>
            </a:r>
          </a:p>
        </p:txBody>
      </p:sp>
      <p:pic>
        <p:nvPicPr>
          <p:cNvPr id="2050" name="Picture 2" descr="C:\Users\Ptr. Daniel White\Desktop\Bible pictures\bibles and book of life\scan0005 (2).jpg"/>
          <p:cNvPicPr>
            <a:picLocks noChangeAspect="1" noChangeArrowheads="1"/>
          </p:cNvPicPr>
          <p:nvPr/>
        </p:nvPicPr>
        <p:blipFill>
          <a:blip r:embed="rId3" cstate="print"/>
          <a:srcRect/>
          <a:stretch>
            <a:fillRect/>
          </a:stretch>
        </p:blipFill>
        <p:spPr bwMode="auto">
          <a:xfrm>
            <a:off x="6781800" y="838200"/>
            <a:ext cx="2078626" cy="2895600"/>
          </a:xfrm>
          <a:prstGeom prst="rect">
            <a:avLst/>
          </a:prstGeom>
          <a:noFill/>
        </p:spPr>
      </p:pic>
      <p:pic>
        <p:nvPicPr>
          <p:cNvPr id="2051" name="Picture 3" descr="C:\Users\Ptr. Daniel White\Desktop\Bible pictures\bibles and book of life\scan0007 (2).jpg"/>
          <p:cNvPicPr>
            <a:picLocks noChangeAspect="1" noChangeArrowheads="1"/>
          </p:cNvPicPr>
          <p:nvPr/>
        </p:nvPicPr>
        <p:blipFill>
          <a:blip r:embed="rId4" cstate="print"/>
          <a:srcRect/>
          <a:stretch>
            <a:fillRect/>
          </a:stretch>
        </p:blipFill>
        <p:spPr bwMode="auto">
          <a:xfrm>
            <a:off x="6096000" y="4409891"/>
            <a:ext cx="1752600" cy="2448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effectLst>
                  <a:glow rad="101600">
                    <a:schemeClr val="bg1">
                      <a:alpha val="60000"/>
                    </a:schemeClr>
                  </a:glow>
                </a:effectLst>
              </a:rPr>
              <a:t>Getting into the Word for Yourself</a:t>
            </a:r>
            <a:br>
              <a:rPr lang="en-US" sz="3600"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“Some simple suggestions”</a:t>
            </a:r>
            <a:endParaRPr lang="en-US" sz="36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219200"/>
            <a:ext cx="9144000" cy="5638800"/>
          </a:xfrm>
        </p:spPr>
        <p:txBody>
          <a:bodyPr>
            <a:noAutofit/>
          </a:bodyPr>
          <a:lstStyle/>
          <a:p>
            <a:r>
              <a:rPr lang="en-US" i="1" dirty="0" smtClean="0">
                <a:effectLst>
                  <a:glow rad="101600">
                    <a:schemeClr val="bg1">
                      <a:alpha val="60000"/>
                    </a:schemeClr>
                  </a:glow>
                </a:effectLst>
              </a:rPr>
              <a:t>Make time for Bible study – </a:t>
            </a:r>
            <a:r>
              <a:rPr lang="en-US" i="1" dirty="0" smtClean="0">
                <a:solidFill>
                  <a:srgbClr val="FFFF00"/>
                </a:solidFill>
                <a:effectLst>
                  <a:glow rad="101600">
                    <a:schemeClr val="bg1">
                      <a:alpha val="60000"/>
                    </a:schemeClr>
                  </a:glow>
                </a:effectLst>
              </a:rPr>
              <a:t>Ephesians 5:16</a:t>
            </a:r>
          </a:p>
          <a:p>
            <a:r>
              <a:rPr lang="en-US" i="1" dirty="0" smtClean="0">
                <a:effectLst>
                  <a:glow rad="101600">
                    <a:schemeClr val="bg1">
                      <a:alpha val="60000"/>
                    </a:schemeClr>
                  </a:glow>
                </a:effectLst>
              </a:rPr>
              <a:t>Ask for understanding – </a:t>
            </a:r>
            <a:r>
              <a:rPr lang="en-US" i="1" dirty="0" smtClean="0">
                <a:solidFill>
                  <a:srgbClr val="FFFF00"/>
                </a:solidFill>
                <a:effectLst>
                  <a:glow rad="101600">
                    <a:schemeClr val="bg1">
                      <a:alpha val="60000"/>
                    </a:schemeClr>
                  </a:glow>
                </a:effectLst>
              </a:rPr>
              <a:t>Psalms 119:18</a:t>
            </a:r>
          </a:p>
          <a:p>
            <a:r>
              <a:rPr lang="en-US" i="1" dirty="0" smtClean="0">
                <a:effectLst>
                  <a:glow rad="101600">
                    <a:schemeClr val="bg1">
                      <a:alpha val="60000"/>
                    </a:schemeClr>
                  </a:glow>
                </a:effectLst>
              </a:rPr>
              <a:t>Develop your own personal plan – </a:t>
            </a:r>
          </a:p>
          <a:p>
            <a:pPr>
              <a:buFont typeface="Wingdings"/>
              <a:buChar char="Ø"/>
            </a:pPr>
            <a:r>
              <a:rPr lang="en-US" i="1" dirty="0" smtClean="0">
                <a:solidFill>
                  <a:srgbClr val="FFFF00"/>
                </a:solidFill>
                <a:effectLst>
                  <a:glow rad="101600">
                    <a:schemeClr val="bg1">
                      <a:alpha val="60000"/>
                    </a:schemeClr>
                  </a:glow>
                </a:effectLst>
              </a:rPr>
              <a:t>Read the Bible through in a year</a:t>
            </a:r>
          </a:p>
          <a:p>
            <a:pPr>
              <a:buFont typeface="Wingdings"/>
              <a:buChar char="Ø"/>
            </a:pPr>
            <a:r>
              <a:rPr lang="en-US" i="1" dirty="0" smtClean="0">
                <a:solidFill>
                  <a:srgbClr val="FFFF00"/>
                </a:solidFill>
                <a:effectLst>
                  <a:glow rad="101600">
                    <a:schemeClr val="bg1">
                      <a:alpha val="60000"/>
                    </a:schemeClr>
                  </a:glow>
                </a:effectLst>
              </a:rPr>
              <a:t>Study a book of the Bible</a:t>
            </a:r>
          </a:p>
          <a:p>
            <a:pPr>
              <a:buFont typeface="Wingdings"/>
              <a:buChar char="Ø"/>
            </a:pPr>
            <a:r>
              <a:rPr lang="en-US" i="1" dirty="0" smtClean="0">
                <a:solidFill>
                  <a:srgbClr val="FFFF00"/>
                </a:solidFill>
                <a:effectLst>
                  <a:glow rad="101600">
                    <a:schemeClr val="bg1">
                      <a:alpha val="60000"/>
                    </a:schemeClr>
                  </a:glow>
                </a:effectLst>
              </a:rPr>
              <a:t>Study passages</a:t>
            </a:r>
          </a:p>
          <a:p>
            <a:pPr>
              <a:buFont typeface="Wingdings"/>
              <a:buChar char="Ø"/>
            </a:pPr>
            <a:r>
              <a:rPr lang="en-US" i="1" dirty="0" smtClean="0">
                <a:solidFill>
                  <a:srgbClr val="FFFF00"/>
                </a:solidFill>
                <a:effectLst>
                  <a:glow rad="101600">
                    <a:schemeClr val="bg1">
                      <a:alpha val="60000"/>
                    </a:schemeClr>
                  </a:glow>
                </a:effectLst>
              </a:rPr>
              <a:t>Study the life of Christ or other Bible </a:t>
            </a:r>
            <a:r>
              <a:rPr lang="en-US" i="1" dirty="0" err="1" smtClean="0">
                <a:solidFill>
                  <a:srgbClr val="FFFF00"/>
                </a:solidFill>
                <a:effectLst>
                  <a:glow rad="101600">
                    <a:schemeClr val="bg1">
                      <a:alpha val="60000"/>
                    </a:schemeClr>
                  </a:glow>
                </a:effectLst>
              </a:rPr>
              <a:t>charactors</a:t>
            </a:r>
            <a:endParaRPr lang="en-US" i="1" dirty="0" smtClean="0">
              <a:solidFill>
                <a:srgbClr val="FFFF00"/>
              </a:solidFill>
              <a:effectLst>
                <a:glow rad="101600">
                  <a:schemeClr val="bg1">
                    <a:alpha val="60000"/>
                  </a:schemeClr>
                </a:glow>
              </a:effectLst>
            </a:endParaRPr>
          </a:p>
          <a:p>
            <a:pPr>
              <a:buFont typeface="Wingdings"/>
              <a:buChar char="Ø"/>
            </a:pPr>
            <a:r>
              <a:rPr lang="en-US" i="1" dirty="0" smtClean="0">
                <a:solidFill>
                  <a:srgbClr val="FFFF00"/>
                </a:solidFill>
                <a:effectLst>
                  <a:glow rad="101600">
                    <a:schemeClr val="bg1">
                      <a:alpha val="60000"/>
                    </a:schemeClr>
                  </a:glow>
                </a:effectLst>
              </a:rPr>
              <a:t>Study subjects or topics</a:t>
            </a:r>
          </a:p>
          <a:p>
            <a:pPr>
              <a:buFont typeface="Wingdings"/>
              <a:buChar char="Ø"/>
            </a:pPr>
            <a:r>
              <a:rPr lang="en-US" i="1" dirty="0" smtClean="0">
                <a:solidFill>
                  <a:srgbClr val="FFFF00"/>
                </a:solidFill>
                <a:effectLst>
                  <a:glow rad="101600">
                    <a:schemeClr val="bg1">
                      <a:alpha val="60000"/>
                    </a:schemeClr>
                  </a:glow>
                </a:effectLst>
              </a:rPr>
              <a:t>Invest in a good Bible computer program –        (Power Bible CD)</a:t>
            </a:r>
          </a:p>
          <a:p>
            <a:pPr>
              <a:buFont typeface="Wingdings"/>
              <a:buChar char="Ø"/>
            </a:pPr>
            <a:endParaRPr lang="en-US" i="1" dirty="0" smtClean="0">
              <a:effectLst>
                <a:glow rad="101600">
                  <a:schemeClr val="bg1">
                    <a:alpha val="60000"/>
                  </a:schemeClr>
                </a:glow>
              </a:effectLst>
            </a:endParaRPr>
          </a:p>
          <a:p>
            <a:endParaRPr lang="en-US" i="1" dirty="0">
              <a:effectLst>
                <a:glow rad="101600">
                  <a:schemeClr val="bg1">
                    <a:alpha val="60000"/>
                  </a:schemeClr>
                </a:glow>
              </a:effectLst>
            </a:endParaRPr>
          </a:p>
        </p:txBody>
      </p:sp>
      <p:pic>
        <p:nvPicPr>
          <p:cNvPr id="3075" name="Picture 3" descr="C:\Users\Ptr. Daniel White\Desktop\Bible pictures\bibles and book of life\scan0009.jpg"/>
          <p:cNvPicPr>
            <a:picLocks noChangeAspect="1" noChangeArrowheads="1"/>
          </p:cNvPicPr>
          <p:nvPr/>
        </p:nvPicPr>
        <p:blipFill>
          <a:blip r:embed="rId3" cstate="print"/>
          <a:srcRect/>
          <a:stretch>
            <a:fillRect/>
          </a:stretch>
        </p:blipFill>
        <p:spPr bwMode="auto">
          <a:xfrm>
            <a:off x="5900138" y="2971800"/>
            <a:ext cx="2978756" cy="1616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915400" cy="6629400"/>
          </a:xfrm>
        </p:spPr>
        <p:txBody>
          <a:bodyPr/>
          <a:lstStyle/>
          <a:p>
            <a:r>
              <a:rPr lang="en-US" dirty="0" smtClean="0">
                <a:effectLst>
                  <a:glow rad="101600">
                    <a:schemeClr val="bg1">
                      <a:alpha val="60000"/>
                    </a:schemeClr>
                  </a:glow>
                </a:effectLst>
              </a:rPr>
              <a:t>Read with pen in hand (Jot down the following) –</a:t>
            </a:r>
          </a:p>
          <a:p>
            <a:pPr>
              <a:buFont typeface="Wingdings"/>
              <a:buChar char="Ø"/>
            </a:pPr>
            <a:r>
              <a:rPr lang="en-US" i="1" dirty="0" smtClean="0">
                <a:solidFill>
                  <a:srgbClr val="FFFF00"/>
                </a:solidFill>
                <a:effectLst>
                  <a:glow rad="101600">
                    <a:schemeClr val="bg1">
                      <a:alpha val="60000"/>
                    </a:schemeClr>
                  </a:glow>
                </a:effectLst>
              </a:rPr>
              <a:t>What you have learned</a:t>
            </a:r>
          </a:p>
          <a:p>
            <a:pPr>
              <a:buFont typeface="Wingdings"/>
              <a:buChar char="Ø"/>
            </a:pPr>
            <a:r>
              <a:rPr lang="en-US" i="1" dirty="0" smtClean="0">
                <a:solidFill>
                  <a:srgbClr val="FFFF00"/>
                </a:solidFill>
                <a:effectLst>
                  <a:glow rad="101600">
                    <a:schemeClr val="bg1">
                      <a:alpha val="60000"/>
                    </a:schemeClr>
                  </a:glow>
                </a:effectLst>
              </a:rPr>
              <a:t>How God has spoken to you</a:t>
            </a:r>
          </a:p>
          <a:p>
            <a:pPr>
              <a:buFont typeface="Wingdings"/>
              <a:buChar char="Ø"/>
            </a:pPr>
            <a:r>
              <a:rPr lang="en-US" i="1" dirty="0" smtClean="0">
                <a:solidFill>
                  <a:srgbClr val="FFFF00"/>
                </a:solidFill>
                <a:effectLst>
                  <a:glow rad="101600">
                    <a:schemeClr val="bg1">
                      <a:alpha val="60000"/>
                    </a:schemeClr>
                  </a:glow>
                </a:effectLst>
              </a:rPr>
              <a:t>How God has encouraged you</a:t>
            </a:r>
          </a:p>
          <a:p>
            <a:pPr>
              <a:buFont typeface="Wingdings"/>
              <a:buChar char="Ø"/>
            </a:pPr>
            <a:r>
              <a:rPr lang="en-US" i="1" dirty="0" smtClean="0">
                <a:solidFill>
                  <a:srgbClr val="FFFF00"/>
                </a:solidFill>
                <a:effectLst>
                  <a:glow rad="101600">
                    <a:schemeClr val="bg1">
                      <a:alpha val="60000"/>
                    </a:schemeClr>
                  </a:glow>
                </a:effectLst>
              </a:rPr>
              <a:t>How God has convicted you of sin</a:t>
            </a:r>
          </a:p>
          <a:p>
            <a:pPr>
              <a:buFont typeface="Wingdings"/>
              <a:buChar char="Ø"/>
            </a:pPr>
            <a:r>
              <a:rPr lang="en-US" i="1" dirty="0" smtClean="0">
                <a:solidFill>
                  <a:srgbClr val="FFFF00"/>
                </a:solidFill>
                <a:effectLst>
                  <a:glow rad="101600">
                    <a:schemeClr val="bg1">
                      <a:alpha val="60000"/>
                    </a:schemeClr>
                  </a:glow>
                </a:effectLst>
              </a:rPr>
              <a:t>Repentance </a:t>
            </a:r>
          </a:p>
          <a:p>
            <a:pPr>
              <a:buFont typeface="Wingdings"/>
              <a:buChar char="Ø"/>
            </a:pPr>
            <a:r>
              <a:rPr lang="en-US" i="1" dirty="0" smtClean="0">
                <a:solidFill>
                  <a:srgbClr val="FFFF00"/>
                </a:solidFill>
                <a:effectLst>
                  <a:glow rad="101600">
                    <a:schemeClr val="bg1">
                      <a:alpha val="60000"/>
                    </a:schemeClr>
                  </a:glow>
                </a:effectLst>
              </a:rPr>
              <a:t>Underline special passages</a:t>
            </a:r>
          </a:p>
          <a:p>
            <a:pPr>
              <a:buFont typeface="Wingdings"/>
              <a:buChar char="Ø"/>
            </a:pPr>
            <a:r>
              <a:rPr lang="en-US" i="1" dirty="0" smtClean="0">
                <a:solidFill>
                  <a:srgbClr val="FFFF00"/>
                </a:solidFill>
                <a:effectLst>
                  <a:glow rad="101600">
                    <a:schemeClr val="bg1">
                      <a:alpha val="60000"/>
                    </a:schemeClr>
                  </a:glow>
                </a:effectLst>
              </a:rPr>
              <a:t>Write down cross references </a:t>
            </a:r>
          </a:p>
          <a:p>
            <a:pPr>
              <a:buFont typeface="Wingdings"/>
              <a:buChar char="Ø"/>
            </a:pPr>
            <a:r>
              <a:rPr lang="en-US" i="1" dirty="0" smtClean="0">
                <a:solidFill>
                  <a:srgbClr val="FFFF00"/>
                </a:solidFill>
                <a:effectLst>
                  <a:glow rad="101600">
                    <a:schemeClr val="bg1">
                      <a:alpha val="60000"/>
                    </a:schemeClr>
                  </a:glow>
                </a:effectLst>
              </a:rPr>
              <a:t>Journal your spiritual life</a:t>
            </a:r>
          </a:p>
          <a:p>
            <a:pPr>
              <a:buFont typeface="Wingdings"/>
              <a:buChar char="Ø"/>
            </a:pPr>
            <a:r>
              <a:rPr lang="en-US" i="1" dirty="0" smtClean="0">
                <a:solidFill>
                  <a:srgbClr val="FFFF00"/>
                </a:solidFill>
                <a:effectLst>
                  <a:glow rad="101600">
                    <a:schemeClr val="bg1">
                      <a:alpha val="60000"/>
                    </a:schemeClr>
                  </a:glow>
                </a:effectLst>
              </a:rPr>
              <a:t>Write down dates </a:t>
            </a:r>
          </a:p>
          <a:p>
            <a:pPr>
              <a:buFont typeface="Wingdings"/>
              <a:buChar char="Ø"/>
            </a:pPr>
            <a:endParaRPr lang="en-US" dirty="0" smtClean="0">
              <a:effectLst>
                <a:glow rad="101600">
                  <a:schemeClr val="bg1">
                    <a:alpha val="60000"/>
                  </a:schemeClr>
                </a:glow>
              </a:effectLst>
            </a:endParaRPr>
          </a:p>
        </p:txBody>
      </p:sp>
      <p:pic>
        <p:nvPicPr>
          <p:cNvPr id="4" name="Picture 2" descr="C:\Users\Ptr. Daniel White\Desktop\Bible pictures\bibles and book of life\scan0008.jpg"/>
          <p:cNvPicPr>
            <a:picLocks noChangeAspect="1" noChangeArrowheads="1"/>
          </p:cNvPicPr>
          <p:nvPr/>
        </p:nvPicPr>
        <p:blipFill>
          <a:blip r:embed="rId3" cstate="print"/>
          <a:srcRect/>
          <a:stretch>
            <a:fillRect/>
          </a:stretch>
        </p:blipFill>
        <p:spPr bwMode="auto">
          <a:xfrm>
            <a:off x="5379388" y="3657600"/>
            <a:ext cx="3764612" cy="2590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r>
              <a:rPr lang="en-US" dirty="0" smtClean="0">
                <a:effectLst>
                  <a:glow rad="101600">
                    <a:schemeClr val="bg1">
                      <a:alpha val="60000"/>
                    </a:schemeClr>
                  </a:glow>
                </a:effectLst>
              </a:rPr>
              <a:t>Turn Bible reading into prayer – </a:t>
            </a:r>
            <a:r>
              <a:rPr lang="en-US" i="1" dirty="0" smtClean="0">
                <a:solidFill>
                  <a:srgbClr val="FFFF00"/>
                </a:solidFill>
                <a:effectLst>
                  <a:glow rad="101600">
                    <a:schemeClr val="bg1">
                      <a:alpha val="60000"/>
                    </a:schemeClr>
                  </a:glow>
                </a:effectLst>
              </a:rPr>
              <a:t>Psalms</a:t>
            </a:r>
          </a:p>
          <a:p>
            <a:pPr>
              <a:buFont typeface="Wingdings"/>
              <a:buChar char="Ø"/>
            </a:pPr>
            <a:r>
              <a:rPr lang="en-US" dirty="0" smtClean="0">
                <a:effectLst>
                  <a:glow rad="101600">
                    <a:schemeClr val="bg1">
                      <a:alpha val="60000"/>
                    </a:schemeClr>
                  </a:glow>
                </a:effectLst>
              </a:rPr>
              <a:t>If you are reading about holiness turn that into a personal prayer for holiness.</a:t>
            </a:r>
          </a:p>
          <a:p>
            <a:pPr>
              <a:buFont typeface="Wingdings"/>
              <a:buChar char="Ø"/>
            </a:pPr>
            <a:r>
              <a:rPr lang="en-US" dirty="0" smtClean="0">
                <a:effectLst>
                  <a:glow rad="101600">
                    <a:schemeClr val="bg1">
                      <a:alpha val="60000"/>
                    </a:schemeClr>
                  </a:glow>
                </a:effectLst>
              </a:rPr>
              <a:t>If you are reading about the glory of God take time to worship and praise Him for His power and great glory.</a:t>
            </a:r>
          </a:p>
          <a:p>
            <a:pPr>
              <a:buFont typeface="Wingdings"/>
              <a:buChar char="Ø"/>
            </a:pPr>
            <a:r>
              <a:rPr lang="en-US" dirty="0" smtClean="0">
                <a:effectLst>
                  <a:glow rad="101600">
                    <a:schemeClr val="bg1">
                      <a:alpha val="60000"/>
                    </a:schemeClr>
                  </a:glow>
                </a:effectLst>
              </a:rPr>
              <a:t>If you are reading about the consequences of sin ask God to produce within you a </a:t>
            </a:r>
            <a:r>
              <a:rPr lang="en-US" i="1" dirty="0" smtClean="0">
                <a:effectLst>
                  <a:glow rad="101600">
                    <a:schemeClr val="bg1">
                      <a:alpha val="60000"/>
                    </a:schemeClr>
                  </a:glow>
                </a:effectLst>
              </a:rPr>
              <a:t>“Fear of the Lord.”</a:t>
            </a:r>
          </a:p>
          <a:p>
            <a:pPr>
              <a:buFont typeface="Wingdings"/>
              <a:buChar char="Ø"/>
            </a:pPr>
            <a:r>
              <a:rPr lang="en-US" dirty="0" smtClean="0">
                <a:effectLst>
                  <a:glow rad="101600">
                    <a:schemeClr val="bg1">
                      <a:alpha val="60000"/>
                    </a:schemeClr>
                  </a:glow>
                </a:effectLst>
              </a:rPr>
              <a:t>If you are reading about the good character of a Bible personality ask the Lord to develop that character in you.</a:t>
            </a:r>
          </a:p>
          <a:p>
            <a:pPr>
              <a:buFont typeface="Wingdings"/>
              <a:buChar char="Ø"/>
            </a:pPr>
            <a:endParaRPr lang="en-US" dirty="0" smtClean="0">
              <a:effectLst>
                <a:glow rad="101600">
                  <a:schemeClr val="bg1">
                    <a:alpha val="60000"/>
                  </a:schemeClr>
                </a:glow>
              </a:effectLst>
            </a:endParaRPr>
          </a:p>
          <a:p>
            <a:pPr>
              <a:buFont typeface="Wingdings"/>
              <a:buChar char="Ø"/>
            </a:pPr>
            <a:endParaRPr lang="en-US"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dirty="0" smtClean="0">
                <a:effectLst>
                  <a:glow rad="101600">
                    <a:schemeClr val="bg1">
                      <a:alpha val="60000"/>
                    </a:schemeClr>
                  </a:glow>
                </a:effectLst>
              </a:rPr>
              <a:t>Example</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(Psalms 15:4)</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600200"/>
            <a:ext cx="8991600" cy="5257800"/>
          </a:xfrm>
        </p:spPr>
        <p:txBody>
          <a:bodyPr>
            <a:normAutofit/>
          </a:bodyPr>
          <a:lstStyle/>
          <a:p>
            <a:pPr algn="ctr">
              <a:buNone/>
            </a:pPr>
            <a:r>
              <a:rPr lang="en-US" i="1" dirty="0" smtClean="0">
                <a:solidFill>
                  <a:srgbClr val="FFFF00"/>
                </a:solidFill>
                <a:effectLst>
                  <a:glow rad="101600">
                    <a:schemeClr val="bg1">
                      <a:alpha val="60000"/>
                    </a:schemeClr>
                  </a:glow>
                </a:effectLst>
              </a:rPr>
              <a:t>          “He that sweareth to his own  hurt, and changeth not.”</a:t>
            </a:r>
          </a:p>
          <a:p>
            <a:pPr>
              <a:buNone/>
            </a:pPr>
            <a:endParaRPr lang="en-US" i="1" dirty="0" smtClean="0">
              <a:solidFill>
                <a:srgbClr val="FFFF00"/>
              </a:solidFill>
              <a:effectLst>
                <a:glow rad="101600">
                  <a:schemeClr val="bg1">
                    <a:alpha val="60000"/>
                  </a:schemeClr>
                </a:glow>
              </a:effectLst>
            </a:endParaRPr>
          </a:p>
          <a:p>
            <a:pPr>
              <a:buNone/>
            </a:pPr>
            <a:r>
              <a:rPr lang="en-US" i="1" dirty="0" smtClean="0">
                <a:solidFill>
                  <a:srgbClr val="FFFF00"/>
                </a:solidFill>
                <a:effectLst>
                  <a:glow rad="101600">
                    <a:schemeClr val="bg1">
                      <a:alpha val="60000"/>
                    </a:schemeClr>
                  </a:glow>
                </a:effectLst>
              </a:rPr>
              <a:t>   “Lord, I recall some promises I have made that, although painful, I need to keep. Forgive me, Lord, for breaking my commitment to _________.</a:t>
            </a:r>
          </a:p>
          <a:p>
            <a:pPr>
              <a:buNone/>
            </a:pPr>
            <a:r>
              <a:rPr lang="en-US" i="1" dirty="0" smtClean="0">
                <a:solidFill>
                  <a:srgbClr val="FFFF00"/>
                </a:solidFill>
                <a:effectLst>
                  <a:glow rad="101600">
                    <a:schemeClr val="bg1">
                      <a:alpha val="60000"/>
                    </a:schemeClr>
                  </a:glow>
                </a:effectLst>
              </a:rPr>
              <a:t>    Help me today to make that right, and to become the type of righteous person this psalm addresses.”</a:t>
            </a:r>
          </a:p>
          <a:p>
            <a:pPr algn="ctr">
              <a:buNone/>
            </a:pPr>
            <a:endParaRPr lang="en-US" i="1" dirty="0" smtClean="0">
              <a:solidFill>
                <a:srgbClr val="FFFF00"/>
              </a:solidFill>
              <a:effectLst>
                <a:glow rad="101600">
                  <a:schemeClr val="bg1">
                    <a:alpha val="60000"/>
                  </a:schemeClr>
                </a:glow>
              </a:effectLst>
            </a:endParaRPr>
          </a:p>
          <a:p>
            <a:pPr>
              <a:buNone/>
            </a:pPr>
            <a:endParaRPr lang="en-US" i="1" dirty="0" smtClean="0">
              <a:solidFill>
                <a:srgbClr val="FFFF00"/>
              </a:solidFill>
              <a:effectLst>
                <a:glow rad="101600">
                  <a:schemeClr val="bg1">
                    <a:alpha val="60000"/>
                  </a:schemeClr>
                </a:glow>
              </a:effectLst>
            </a:endParaRPr>
          </a:p>
          <a:p>
            <a:pPr algn="ctr">
              <a:buNone/>
            </a:pPr>
            <a:endParaRPr lang="en-US" dirty="0" smtClean="0">
              <a:effectLst>
                <a:glow rad="101600">
                  <a:schemeClr val="bg1">
                    <a:alpha val="60000"/>
                  </a:schemeClr>
                </a:glow>
              </a:effectLst>
            </a:endParaRPr>
          </a:p>
          <a:p>
            <a:pPr>
              <a:buNone/>
            </a:pPr>
            <a:endParaRPr lang="en-US" dirty="0" smtClean="0">
              <a:effectLst>
                <a:glow rad="101600">
                  <a:schemeClr val="bg1">
                    <a:alpha val="60000"/>
                  </a:schemeClr>
                </a:glow>
              </a:effectLst>
            </a:endParaRP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114800" cy="6858000"/>
          </a:xfrm>
        </p:spPr>
        <p:txBody>
          <a:bodyPr>
            <a:normAutofit/>
          </a:bodyPr>
          <a:lstStyle/>
          <a:p>
            <a:pPr algn="l"/>
            <a:r>
              <a:rPr lang="en-US" sz="3200" i="1" dirty="0" smtClean="0">
                <a:solidFill>
                  <a:srgbClr val="FFFF00"/>
                </a:solidFill>
                <a:effectLst>
                  <a:glow rad="101600">
                    <a:schemeClr val="bg1">
                      <a:alpha val="60000"/>
                    </a:schemeClr>
                  </a:glow>
                </a:effectLst>
              </a:rPr>
              <a:t>“Lord, I also want to pray for ___________, who is considering divorce and claims to be a Christian. Please bless him and lead him in the way of righteousness. Please give him courage to stay with his wife and give me an opportunity to talk with him and encourage him.”</a:t>
            </a:r>
            <a:endParaRPr lang="en-US" sz="3200" i="1" dirty="0">
              <a:solidFill>
                <a:srgbClr val="FFFF00"/>
              </a:solidFill>
              <a:effectLst>
                <a:glow rad="101600">
                  <a:schemeClr val="bg1">
                    <a:alpha val="60000"/>
                  </a:schemeClr>
                </a:glow>
              </a:effectLst>
            </a:endParaRPr>
          </a:p>
        </p:txBody>
      </p:sp>
      <p:pic>
        <p:nvPicPr>
          <p:cNvPr id="5124" name="Picture 4" descr="C:\Users\Ptr. Daniel White\Desktop\Bible pictures\bibles and book of life\scan0046.jpg"/>
          <p:cNvPicPr>
            <a:picLocks noChangeAspect="1" noChangeArrowheads="1"/>
          </p:cNvPicPr>
          <p:nvPr/>
        </p:nvPicPr>
        <p:blipFill>
          <a:blip r:embed="rId3" cstate="print"/>
          <a:srcRect/>
          <a:stretch>
            <a:fillRect/>
          </a:stretch>
        </p:blipFill>
        <p:spPr bwMode="auto">
          <a:xfrm>
            <a:off x="4525627" y="0"/>
            <a:ext cx="4618374"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17638"/>
          </a:xfrm>
        </p:spPr>
        <p:txBody>
          <a:bodyPr>
            <a:normAutofit fontScale="90000"/>
          </a:bodyPr>
          <a:lstStyle/>
          <a:p>
            <a:r>
              <a:rPr lang="en-US" dirty="0" smtClean="0">
                <a:effectLst>
                  <a:glow rad="101600">
                    <a:schemeClr val="bg1">
                      <a:alpha val="60000"/>
                    </a:schemeClr>
                  </a:glow>
                </a:effectLst>
              </a:rPr>
              <a:t>Put into practice what you </a:t>
            </a:r>
            <a:br>
              <a:rPr lang="en-US" dirty="0" smtClean="0">
                <a:effectLst>
                  <a:glow rad="101600">
                    <a:schemeClr val="bg1">
                      <a:alpha val="60000"/>
                    </a:schemeClr>
                  </a:glow>
                </a:effectLst>
              </a:rPr>
            </a:br>
            <a:r>
              <a:rPr lang="en-US" dirty="0" smtClean="0">
                <a:effectLst>
                  <a:glow rad="101600">
                    <a:schemeClr val="bg1">
                      <a:alpha val="60000"/>
                    </a:schemeClr>
                  </a:glow>
                </a:effectLst>
              </a:rPr>
              <a:t>have learned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447800"/>
            <a:ext cx="8229600" cy="4678363"/>
          </a:xfrm>
        </p:spPr>
        <p:txBody>
          <a:bodyPr>
            <a:noAutofit/>
          </a:bodyPr>
          <a:lstStyle/>
          <a:p>
            <a:pPr algn="ctr">
              <a:buNone/>
            </a:pPr>
            <a:r>
              <a:rPr lang="en-US" sz="3600" i="1" dirty="0" smtClean="0">
                <a:solidFill>
                  <a:srgbClr val="FFFF00"/>
                </a:solidFill>
                <a:effectLst>
                  <a:glow rad="101600">
                    <a:schemeClr val="bg1">
                      <a:alpha val="60000"/>
                    </a:schemeClr>
                  </a:glow>
                </a:effectLst>
              </a:rPr>
              <a:t>   “This book of the law shall not depart out of thy mouth; but thou shalt meditate therein day and night, that thou mayest observe to do according to all that is written therein: for then thou shalt make thy way prosperous, and then thou     shalt have good success.” </a:t>
            </a:r>
          </a:p>
          <a:p>
            <a:pPr algn="ctr">
              <a:buNone/>
            </a:pPr>
            <a:r>
              <a:rPr lang="en-US" sz="3600" i="1" dirty="0" smtClean="0">
                <a:solidFill>
                  <a:srgbClr val="FFFF00"/>
                </a:solidFill>
                <a:effectLst>
                  <a:glow rad="101600">
                    <a:schemeClr val="bg1">
                      <a:alpha val="60000"/>
                    </a:schemeClr>
                  </a:glow>
                </a:effectLst>
              </a:rPr>
              <a:t>(Joshua 1:8)</a:t>
            </a:r>
            <a:endParaRPr lang="en-US" sz="3600" i="1" dirty="0">
              <a:solidFill>
                <a:srgbClr val="FFFF00"/>
              </a:solidFill>
              <a:effectLst>
                <a:glow rad="101600">
                  <a:schemeClr val="bg1">
                    <a:alpha val="60000"/>
                  </a:schemeClr>
                </a:glow>
              </a:effectLst>
            </a:endParaRPr>
          </a:p>
        </p:txBody>
      </p:sp>
      <p:pic>
        <p:nvPicPr>
          <p:cNvPr id="2050" name="Picture 2" descr="C:\Users\Ptr. Daniel White\Desktop\Bible pictures\bibles and book of life\scan0008 (2).jpg"/>
          <p:cNvPicPr>
            <a:picLocks noChangeAspect="1" noChangeArrowheads="1"/>
          </p:cNvPicPr>
          <p:nvPr/>
        </p:nvPicPr>
        <p:blipFill>
          <a:blip r:embed="rId3" cstate="print"/>
          <a:srcRect/>
          <a:stretch>
            <a:fillRect/>
          </a:stretch>
        </p:blipFill>
        <p:spPr bwMode="auto">
          <a:xfrm>
            <a:off x="1" y="5013978"/>
            <a:ext cx="2209800" cy="1844022"/>
          </a:xfrm>
          <a:prstGeom prst="rect">
            <a:avLst/>
          </a:prstGeom>
          <a:noFill/>
        </p:spPr>
      </p:pic>
      <p:pic>
        <p:nvPicPr>
          <p:cNvPr id="2051" name="Picture 3" descr="C:\Users\Ptr. Daniel White\Desktop\Bible pictures\bibles and book of life\Bible MSS\ML_Bible.gif"/>
          <p:cNvPicPr>
            <a:picLocks noChangeAspect="1" noChangeArrowheads="1"/>
          </p:cNvPicPr>
          <p:nvPr/>
        </p:nvPicPr>
        <p:blipFill>
          <a:blip r:embed="rId4" cstate="print"/>
          <a:srcRect/>
          <a:stretch>
            <a:fillRect/>
          </a:stretch>
        </p:blipFill>
        <p:spPr bwMode="auto">
          <a:xfrm>
            <a:off x="6519123" y="4923570"/>
            <a:ext cx="2624877" cy="19344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s and book of life\scan0002.jpg"/>
          <p:cNvPicPr>
            <a:picLocks noChangeAspect="1" noChangeArrowheads="1"/>
          </p:cNvPicPr>
          <p:nvPr/>
        </p:nvPicPr>
        <p:blipFill>
          <a:blip r:embed="rId3" cstate="print"/>
          <a:srcRect/>
          <a:stretch>
            <a:fillRect/>
          </a:stretch>
        </p:blipFill>
        <p:spPr bwMode="auto">
          <a:xfrm>
            <a:off x="762000" y="609600"/>
            <a:ext cx="7673196" cy="59221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705600"/>
          </a:xfrm>
        </p:spPr>
        <p:txBody>
          <a:bodyPr>
            <a:normAutofit/>
          </a:bodyPr>
          <a:lstStyle/>
          <a:p>
            <a:pPr>
              <a:buNone/>
            </a:pPr>
            <a:r>
              <a:rPr lang="en-US" sz="3600" i="1" dirty="0" smtClean="0">
                <a:solidFill>
                  <a:srgbClr val="FFFF00"/>
                </a:solidFill>
                <a:effectLst>
                  <a:glow rad="101600">
                    <a:schemeClr val="bg1">
                      <a:alpha val="60000"/>
                    </a:schemeClr>
                  </a:glow>
                </a:effectLst>
              </a:rPr>
              <a:t>(Review) </a:t>
            </a:r>
          </a:p>
          <a:p>
            <a:pPr>
              <a:buFont typeface="Wingdings"/>
              <a:buChar char="Ø"/>
            </a:pPr>
            <a:r>
              <a:rPr lang="en-US" sz="3600" dirty="0" smtClean="0">
                <a:effectLst>
                  <a:glow rad="101600">
                    <a:schemeClr val="bg1">
                      <a:alpha val="60000"/>
                    </a:schemeClr>
                  </a:glow>
                </a:effectLst>
              </a:rPr>
              <a:t>Humility</a:t>
            </a:r>
          </a:p>
          <a:p>
            <a:pPr>
              <a:buFont typeface="Wingdings"/>
              <a:buChar char="Ø"/>
            </a:pPr>
            <a:r>
              <a:rPr lang="en-US" sz="3600" dirty="0" smtClean="0">
                <a:effectLst>
                  <a:glow rad="101600">
                    <a:schemeClr val="bg1">
                      <a:alpha val="60000"/>
                    </a:schemeClr>
                  </a:glow>
                </a:effectLst>
              </a:rPr>
              <a:t>Repentance</a:t>
            </a:r>
          </a:p>
          <a:p>
            <a:pPr>
              <a:buFont typeface="Wingdings"/>
              <a:buChar char="Ø"/>
            </a:pPr>
            <a:r>
              <a:rPr lang="en-US" sz="3600" dirty="0" smtClean="0">
                <a:effectLst>
                  <a:glow rad="101600">
                    <a:schemeClr val="bg1">
                      <a:alpha val="60000"/>
                    </a:schemeClr>
                  </a:glow>
                </a:effectLst>
              </a:rPr>
              <a:t>Dying to self</a:t>
            </a:r>
          </a:p>
          <a:p>
            <a:pPr>
              <a:buFont typeface="Wingdings"/>
              <a:buChar char="Ø"/>
            </a:pPr>
            <a:r>
              <a:rPr lang="en-US" sz="3600" dirty="0" smtClean="0">
                <a:effectLst>
                  <a:glow rad="101600">
                    <a:schemeClr val="bg1">
                      <a:alpha val="60000"/>
                    </a:schemeClr>
                  </a:glow>
                </a:effectLst>
              </a:rPr>
              <a:t>Yielding to God</a:t>
            </a:r>
          </a:p>
          <a:p>
            <a:pPr>
              <a:buFont typeface="Wingdings"/>
              <a:buChar char="Ø"/>
            </a:pPr>
            <a:r>
              <a:rPr lang="en-US" sz="3600" dirty="0" smtClean="0">
                <a:effectLst>
                  <a:glow rad="101600">
                    <a:schemeClr val="bg1">
                      <a:alpha val="60000"/>
                    </a:schemeClr>
                  </a:glow>
                </a:effectLst>
              </a:rPr>
              <a:t>Yielding personal rights</a:t>
            </a:r>
          </a:p>
          <a:p>
            <a:pPr>
              <a:buFont typeface="Wingdings"/>
              <a:buChar char="Ø"/>
            </a:pPr>
            <a:r>
              <a:rPr lang="en-US" sz="3600" dirty="0" smtClean="0">
                <a:effectLst>
                  <a:glow rad="101600">
                    <a:schemeClr val="bg1">
                      <a:alpha val="60000"/>
                    </a:schemeClr>
                  </a:glow>
                </a:effectLst>
              </a:rPr>
              <a:t>Living in obedience to the Word of God</a:t>
            </a:r>
          </a:p>
          <a:p>
            <a:pPr>
              <a:buFont typeface="Wingdings"/>
              <a:buChar char="Ø"/>
            </a:pPr>
            <a:r>
              <a:rPr lang="en-US" sz="3600" dirty="0" smtClean="0">
                <a:effectLst>
                  <a:glow rad="101600">
                    <a:schemeClr val="bg1">
                      <a:alpha val="60000"/>
                    </a:schemeClr>
                  </a:glow>
                </a:effectLst>
              </a:rPr>
              <a:t>Clearing of the conscience</a:t>
            </a:r>
          </a:p>
          <a:p>
            <a:pPr>
              <a:buFont typeface="Wingdings"/>
              <a:buChar char="Ø"/>
            </a:pPr>
            <a:r>
              <a:rPr lang="en-US" sz="3600" dirty="0" smtClean="0">
                <a:effectLst>
                  <a:glow rad="101600">
                    <a:schemeClr val="bg1">
                      <a:alpha val="60000"/>
                    </a:schemeClr>
                  </a:glow>
                </a:effectLst>
              </a:rPr>
              <a:t>Making restitution if necessary</a:t>
            </a:r>
          </a:p>
        </p:txBody>
      </p:sp>
      <p:pic>
        <p:nvPicPr>
          <p:cNvPr id="1026" name="Picture 2" descr="C:\Users\Ptr. Daniel White\Desktop\Bible pictures\Praying\repent.jpg"/>
          <p:cNvPicPr>
            <a:picLocks noChangeAspect="1" noChangeArrowheads="1"/>
          </p:cNvPicPr>
          <p:nvPr/>
        </p:nvPicPr>
        <p:blipFill>
          <a:blip r:embed="rId3" cstate="print">
            <a:lum bright="-10000" contrast="20000"/>
          </a:blip>
          <a:srcRect/>
          <a:stretch>
            <a:fillRect/>
          </a:stretch>
        </p:blipFill>
        <p:spPr bwMode="auto">
          <a:xfrm>
            <a:off x="4876800" y="685800"/>
            <a:ext cx="3479800" cy="260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p:cNvSpPr/>
          <p:nvPr/>
        </p:nvSpPr>
        <p:spPr>
          <a:xfrm rot="20585562">
            <a:off x="1512551" y="3312504"/>
            <a:ext cx="7159915" cy="255454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1">
                      <a:satMod val="175000"/>
                      <a:alpha val="40000"/>
                    </a:schemeClr>
                  </a:glow>
                </a:effectLst>
              </a:rPr>
              <a:t>“That ye might walk worthy of the Lord unto all pleasing, being fruitful in every good work, and increasing in                     the knowledge of God.” </a:t>
            </a:r>
          </a:p>
          <a:p>
            <a:pPr algn="ctr"/>
            <a:r>
              <a:rPr lang="en-US" sz="3200" i="1" dirty="0" smtClean="0">
                <a:effectLst>
                  <a:glow rad="63500">
                    <a:schemeClr val="accent1">
                      <a:satMod val="175000"/>
                      <a:alpha val="40000"/>
                    </a:schemeClr>
                  </a:glow>
                </a:effectLst>
              </a:rPr>
              <a:t>(Col 1:10)</a:t>
            </a:r>
            <a:endParaRPr lang="en-US" sz="3200" i="1" dirty="0">
              <a:effectLst>
                <a:glow rad="63500">
                  <a:schemeClr val="accent1">
                    <a:satMod val="175000"/>
                    <a:alpha val="40000"/>
                  </a:schemeClr>
                </a:glow>
              </a:effectLst>
            </a:endParaRPr>
          </a:p>
        </p:txBody>
      </p:sp>
      <p:sp>
        <p:nvSpPr>
          <p:cNvPr id="3" name="Rectangle 2"/>
          <p:cNvSpPr/>
          <p:nvPr/>
        </p:nvSpPr>
        <p:spPr>
          <a:xfrm>
            <a:off x="1066800" y="685800"/>
            <a:ext cx="6019800" cy="213360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solidFill>
                  <a:schemeClr val="tx1"/>
                </a:solidFill>
                <a:effectLst>
                  <a:glow rad="101600">
                    <a:schemeClr val="bg1">
                      <a:alpha val="60000"/>
                    </a:schemeClr>
                  </a:glow>
                </a:effectLst>
              </a:rPr>
              <a:t>“Truly our fellowship is with the Father, and with his </a:t>
            </a:r>
          </a:p>
          <a:p>
            <a:pPr algn="ctr"/>
            <a:r>
              <a:rPr lang="en-US" sz="3200" i="1" dirty="0" smtClean="0">
                <a:solidFill>
                  <a:schemeClr val="tx1"/>
                </a:solidFill>
                <a:effectLst>
                  <a:glow rad="101600">
                    <a:schemeClr val="bg1">
                      <a:alpha val="60000"/>
                    </a:schemeClr>
                  </a:glow>
                </a:effectLst>
              </a:rPr>
              <a:t>Son Jesus Christ.”</a:t>
            </a:r>
          </a:p>
          <a:p>
            <a:pPr algn="ctr"/>
            <a:r>
              <a:rPr lang="en-US" sz="3200" i="1" dirty="0" smtClean="0">
                <a:solidFill>
                  <a:schemeClr val="tx1"/>
                </a:solidFill>
                <a:effectLst>
                  <a:glow rad="101600">
                    <a:schemeClr val="bg1">
                      <a:alpha val="60000"/>
                    </a:schemeClr>
                  </a:glow>
                </a:effectLst>
              </a:rPr>
              <a:t> (I John 1:3)</a:t>
            </a:r>
            <a:endParaRPr lang="en-US" sz="3200" i="1" dirty="0">
              <a:solidFill>
                <a:schemeClr val="tx1"/>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road 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tr. Daniel White\Documents\My Scans\2009-06 (Jun)\scan0015.jpg"/>
          <p:cNvPicPr>
            <a:picLocks noChangeAspect="1" noChangeArrowheads="1"/>
          </p:cNvPicPr>
          <p:nvPr/>
        </p:nvPicPr>
        <p:blipFill>
          <a:blip r:embed="rId3" cstate="print"/>
          <a:srcRect/>
          <a:stretch>
            <a:fillRect/>
          </a:stretch>
        </p:blipFill>
        <p:spPr bwMode="auto">
          <a:xfrm>
            <a:off x="304801" y="228600"/>
            <a:ext cx="8548799" cy="640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itle 3"/>
          <p:cNvSpPr txBox="1">
            <a:spLocks/>
          </p:cNvSpPr>
          <p:nvPr/>
        </p:nvSpPr>
        <p:spPr>
          <a:xfrm>
            <a:off x="4038600" y="4876800"/>
            <a:ext cx="4724400" cy="1600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smtClean="0">
                <a:ln>
                  <a:noFill/>
                </a:ln>
                <a:solidFill>
                  <a:srgbClr val="C00000"/>
                </a:solidFill>
                <a:effectLst/>
                <a:uLnTx/>
                <a:uFillTx/>
                <a:latin typeface="+mj-lt"/>
                <a:ea typeface="+mj-ea"/>
                <a:cs typeface="+mj-cs"/>
              </a:rPr>
              <a:t> “And an highway shall be there, and a way, and it shall be called The way of holiness; the unclean shall not pass over it.”</a:t>
            </a:r>
            <a:endParaRPr kumimoji="0" lang="en-US" sz="2400" b="1" i="1" u="none" strike="noStrike" kern="1200" cap="none" spc="0" normalizeH="0" baseline="0" noProof="0" dirty="0">
              <a:ln>
                <a:noFill/>
              </a:ln>
              <a:solidFill>
                <a:srgbClr val="C00000"/>
              </a:solidFill>
              <a:effectLst/>
              <a:uLnTx/>
              <a:uFillTx/>
              <a:latin typeface="+mj-lt"/>
              <a:ea typeface="+mj-ea"/>
              <a:cs typeface="+mj-cs"/>
            </a:endParaRPr>
          </a:p>
        </p:txBody>
      </p:sp>
      <p:sp>
        <p:nvSpPr>
          <p:cNvPr id="7" name="Rectangle 6"/>
          <p:cNvSpPr/>
          <p:nvPr/>
        </p:nvSpPr>
        <p:spPr>
          <a:xfrm>
            <a:off x="1981200" y="4800600"/>
            <a:ext cx="18288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6" name="Content Placeholder 4"/>
          <p:cNvSpPr txBox="1">
            <a:spLocks/>
          </p:cNvSpPr>
          <p:nvPr/>
        </p:nvSpPr>
        <p:spPr>
          <a:xfrm>
            <a:off x="1752600" y="4800600"/>
            <a:ext cx="2133600" cy="7620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1" u="none" strike="noStrike" kern="1200" cap="none" spc="0" normalizeH="0" baseline="0" noProof="0" dirty="0" smtClean="0">
                <a:ln>
                  <a:noFill/>
                </a:ln>
                <a:solidFill>
                  <a:srgbClr val="C00000"/>
                </a:solidFill>
                <a:effectLst/>
                <a:uLnTx/>
                <a:uFillTx/>
                <a:latin typeface="+mn-lt"/>
                <a:ea typeface="+mn-ea"/>
                <a:cs typeface="+mn-cs"/>
              </a:rPr>
              <a:t>Holiness</a:t>
            </a:r>
            <a:endParaRPr kumimoji="0" lang="en-US" sz="4000" b="1" i="1"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91600" cy="6629400"/>
          </a:xfrm>
        </p:spPr>
        <p:txBody>
          <a:bodyPr>
            <a:noAutofit/>
          </a:bodyPr>
          <a:lstStyle/>
          <a:p>
            <a:r>
              <a:rPr lang="en-US" sz="3400" i="1" dirty="0" smtClean="0">
                <a:solidFill>
                  <a:srgbClr val="FFFF00"/>
                </a:solidFill>
                <a:effectLst>
                  <a:glow rad="101600">
                    <a:schemeClr val="bg1">
                      <a:alpha val="60000"/>
                    </a:schemeClr>
                  </a:glow>
                </a:effectLst>
              </a:rPr>
              <a:t> “Having therefore these promises, dearly beloved, let us cleanse ourselves from all filthiness of the flesh and spirit, perfecting holiness in the fear of God.”</a:t>
            </a:r>
            <a:br>
              <a:rPr lang="en-US" sz="3400" i="1" dirty="0" smtClean="0">
                <a:solidFill>
                  <a:srgbClr val="FFFF00"/>
                </a:solidFill>
                <a:effectLst>
                  <a:glow rad="101600">
                    <a:schemeClr val="bg1">
                      <a:alpha val="60000"/>
                    </a:schemeClr>
                  </a:glow>
                </a:effectLst>
              </a:rPr>
            </a:br>
            <a:r>
              <a:rPr lang="en-US" sz="3400" i="1" dirty="0" smtClean="0">
                <a:solidFill>
                  <a:srgbClr val="FFFF00"/>
                </a:solidFill>
                <a:effectLst>
                  <a:glow rad="101600">
                    <a:schemeClr val="bg1">
                      <a:alpha val="60000"/>
                    </a:schemeClr>
                  </a:glow>
                </a:effectLst>
              </a:rPr>
              <a:t> “That he might sanctify and cleanse it with the washing of water by the word.”</a:t>
            </a:r>
            <a:br>
              <a:rPr lang="en-US" sz="3400" i="1" dirty="0" smtClean="0">
                <a:solidFill>
                  <a:srgbClr val="FFFF00"/>
                </a:solidFill>
                <a:effectLst>
                  <a:glow rad="101600">
                    <a:schemeClr val="bg1">
                      <a:alpha val="60000"/>
                    </a:schemeClr>
                  </a:glow>
                </a:effectLst>
              </a:rPr>
            </a:br>
            <a:r>
              <a:rPr lang="en-US" sz="3400" i="1" dirty="0" smtClean="0">
                <a:solidFill>
                  <a:srgbClr val="FFFF00"/>
                </a:solidFill>
                <a:effectLst>
                  <a:glow rad="101600">
                    <a:schemeClr val="bg1">
                      <a:alpha val="60000"/>
                    </a:schemeClr>
                  </a:glow>
                </a:effectLst>
              </a:rPr>
              <a:t> “Draw nigh to God, and he will draw nigh to you. Cleanse your hands, ye sinners; and purify your hearts, ye double minded.”</a:t>
            </a:r>
            <a:br>
              <a:rPr lang="en-US" sz="3400" i="1" dirty="0" smtClean="0">
                <a:solidFill>
                  <a:srgbClr val="FFFF00"/>
                </a:solidFill>
                <a:effectLst>
                  <a:glow rad="101600">
                    <a:schemeClr val="bg1">
                      <a:alpha val="60000"/>
                    </a:schemeClr>
                  </a:glow>
                </a:effectLst>
              </a:rPr>
            </a:br>
            <a:r>
              <a:rPr lang="en-US" sz="3400" i="1" dirty="0" smtClean="0">
                <a:solidFill>
                  <a:srgbClr val="FFFF00"/>
                </a:solidFill>
                <a:effectLst>
                  <a:glow rad="101600">
                    <a:schemeClr val="bg1">
                      <a:alpha val="60000"/>
                    </a:schemeClr>
                  </a:glow>
                </a:effectLst>
              </a:rPr>
              <a:t> “If we confess our sins, he is faithful and just to forgive us our sins, and to cleanse us from all unrighteousness.”</a:t>
            </a:r>
            <a:endParaRPr lang="en-US" sz="3400" i="1" dirty="0">
              <a:solidFill>
                <a:srgbClr val="FFFF00"/>
              </a:solidFill>
              <a:effectLst>
                <a:glow rad="101600">
                  <a:schemeClr val="bg1">
                    <a:alpha val="60000"/>
                  </a:schemeClr>
                </a:glow>
              </a:effectLst>
            </a:endParaRPr>
          </a:p>
        </p:txBody>
      </p:sp>
      <p:pic>
        <p:nvPicPr>
          <p:cNvPr id="2" name="Picture 2" descr="C:\Users\Ptr. Daniel White\Desktop\Bible pictures\bibles and book of life\scan0009 (2).jpg"/>
          <p:cNvPicPr>
            <a:picLocks noChangeAspect="1" noChangeArrowheads="1"/>
          </p:cNvPicPr>
          <p:nvPr/>
        </p:nvPicPr>
        <p:blipFill>
          <a:blip r:embed="rId3" cstate="print">
            <a:lum bright="-10000"/>
          </a:blip>
          <a:srcRect/>
          <a:stretch>
            <a:fillRect/>
          </a:stretch>
        </p:blipFill>
        <p:spPr bwMode="auto">
          <a:xfrm>
            <a:off x="457200" y="457200"/>
            <a:ext cx="8305800" cy="5943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951</Words>
  <Application>Microsoft Office PowerPoint</Application>
  <PresentationFormat>On-screen Show (4:3)</PresentationFormat>
  <Paragraphs>119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How to Walk with God “Get the Word of God into you” (Psalms 119) (Part 10)</vt:lpstr>
      <vt:lpstr>How to Walk with God “Brokenness” (Psalms 51:1-17) (Part 1)</vt:lpstr>
      <vt:lpstr>“C” is a bent “I” “yet not I, but Christ…”</vt:lpstr>
      <vt:lpstr>Slide 4</vt:lpstr>
      <vt:lpstr>Slide 5</vt:lpstr>
      <vt:lpstr>Slide 6</vt:lpstr>
      <vt:lpstr>How to Walk with God “Walking on the road of Holiness” (Part 3)   </vt:lpstr>
      <vt:lpstr>Slide 8</vt:lpstr>
      <vt:lpstr> “Having therefore these promises, dearly beloved, let us cleanse ourselves from all filthiness of the flesh and spirit, perfecting holiness in the fear of God.”  “That he might sanctify and cleanse it with the washing of water by the word.”  “Draw nigh to God, and he will draw nigh to you. Cleanse your hands, ye sinners; and purify your hearts, ye double minded.”  “If we confess our sins, he is faithful and just to forgive us our sins, and to cleanse us from all unrighteousness.”</vt:lpstr>
      <vt:lpstr>How to walk with God “Removing the beam from your eyes”</vt:lpstr>
      <vt:lpstr>How to Walk with God “Avoidance of Sin” and “Adherence to Biblical Standards” (Part 5)</vt:lpstr>
      <vt:lpstr>How to Walk  with God “Becoming a Humble Servant” (Luke 22:24-30) (Part 6)</vt:lpstr>
      <vt:lpstr>How to Walk with God “Make Prayer a Priority” (Part 7)</vt:lpstr>
      <vt:lpstr>Slide 14</vt:lpstr>
      <vt:lpstr>How to Walk with God “Getting Alone with God” (Part 9)</vt:lpstr>
      <vt:lpstr>How to Walk with God “Getting Alone with God” (Part 9)</vt:lpstr>
      <vt:lpstr>How to Walk with God “Get the Word of God into you” (Psalms 119) (Part 10)</vt:lpstr>
      <vt:lpstr>Slide 18</vt:lpstr>
      <vt:lpstr>Slide 19</vt:lpstr>
      <vt:lpstr>Why Should I Study the  Bible for Myself?</vt:lpstr>
      <vt:lpstr>Getting into the Word for Yourself “Some simple suggestions”</vt:lpstr>
      <vt:lpstr>Slide 22</vt:lpstr>
      <vt:lpstr>Slide 23</vt:lpstr>
      <vt:lpstr>Example (Psalms 15:4)</vt:lpstr>
      <vt:lpstr>“Lord, I also want to pray for ___________, who is considering divorce and claims to be a Christian. Please bless him and lead him in the way of righteousness. Please give him courage to stay with his wife and give me an opportunity to talk with him and encourage him.”</vt:lpstr>
      <vt:lpstr>Put into practice what you  have learned</vt:lpstr>
      <vt:lpstr>Slide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“Get the Word of God into you” (Psalms 119) (Part 4)</dc:title>
  <dc:creator>Ptr. Daniel White</dc:creator>
  <cp:lastModifiedBy>Ptr. Daniel White</cp:lastModifiedBy>
  <cp:revision>5</cp:revision>
  <dcterms:created xsi:type="dcterms:W3CDTF">2009-10-29T13:59:01Z</dcterms:created>
  <dcterms:modified xsi:type="dcterms:W3CDTF">2011-02-03T21:40:46Z</dcterms:modified>
</cp:coreProperties>
</file>