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6" r:id="rId2"/>
    <p:sldId id="257" r:id="rId3"/>
    <p:sldId id="322" r:id="rId4"/>
    <p:sldId id="321" r:id="rId5"/>
    <p:sldId id="290" r:id="rId6"/>
    <p:sldId id="258" r:id="rId7"/>
    <p:sldId id="291" r:id="rId8"/>
    <p:sldId id="259" r:id="rId9"/>
    <p:sldId id="292" r:id="rId10"/>
    <p:sldId id="260" r:id="rId11"/>
    <p:sldId id="293" r:id="rId12"/>
    <p:sldId id="261" r:id="rId13"/>
    <p:sldId id="294" r:id="rId14"/>
    <p:sldId id="262" r:id="rId15"/>
    <p:sldId id="323" r:id="rId16"/>
    <p:sldId id="295" r:id="rId17"/>
    <p:sldId id="263" r:id="rId18"/>
    <p:sldId id="296" r:id="rId19"/>
    <p:sldId id="264" r:id="rId20"/>
    <p:sldId id="298" r:id="rId21"/>
    <p:sldId id="265" r:id="rId22"/>
    <p:sldId id="297" r:id="rId23"/>
    <p:sldId id="266" r:id="rId24"/>
    <p:sldId id="299" r:id="rId25"/>
    <p:sldId id="267" r:id="rId26"/>
    <p:sldId id="300" r:id="rId27"/>
    <p:sldId id="268" r:id="rId28"/>
    <p:sldId id="301" r:id="rId29"/>
    <p:sldId id="269" r:id="rId30"/>
    <p:sldId id="302" r:id="rId31"/>
    <p:sldId id="270" r:id="rId32"/>
    <p:sldId id="303" r:id="rId33"/>
    <p:sldId id="271" r:id="rId34"/>
    <p:sldId id="304" r:id="rId35"/>
    <p:sldId id="324" r:id="rId36"/>
    <p:sldId id="327" r:id="rId37"/>
    <p:sldId id="272" r:id="rId38"/>
    <p:sldId id="305" r:id="rId39"/>
    <p:sldId id="273" r:id="rId40"/>
    <p:sldId id="306" r:id="rId41"/>
    <p:sldId id="274" r:id="rId42"/>
    <p:sldId id="307" r:id="rId43"/>
    <p:sldId id="275" r:id="rId44"/>
    <p:sldId id="308" r:id="rId45"/>
    <p:sldId id="276" r:id="rId46"/>
    <p:sldId id="309" r:id="rId47"/>
    <p:sldId id="277" r:id="rId48"/>
    <p:sldId id="310" r:id="rId49"/>
    <p:sldId id="278" r:id="rId50"/>
    <p:sldId id="311" r:id="rId51"/>
    <p:sldId id="279" r:id="rId52"/>
    <p:sldId id="312" r:id="rId53"/>
    <p:sldId id="328" r:id="rId54"/>
    <p:sldId id="329" r:id="rId55"/>
    <p:sldId id="281" r:id="rId56"/>
    <p:sldId id="330" r:id="rId57"/>
    <p:sldId id="331" r:id="rId58"/>
    <p:sldId id="332" r:id="rId59"/>
    <p:sldId id="333" r:id="rId60"/>
    <p:sldId id="313" r:id="rId61"/>
    <p:sldId id="282" r:id="rId62"/>
    <p:sldId id="314" r:id="rId63"/>
    <p:sldId id="283" r:id="rId64"/>
    <p:sldId id="284" r:id="rId65"/>
    <p:sldId id="315" r:id="rId66"/>
    <p:sldId id="285" r:id="rId67"/>
    <p:sldId id="316" r:id="rId68"/>
    <p:sldId id="286" r:id="rId69"/>
    <p:sldId id="317" r:id="rId70"/>
    <p:sldId id="287" r:id="rId71"/>
    <p:sldId id="318" r:id="rId72"/>
    <p:sldId id="288" r:id="rId73"/>
    <p:sldId id="319" r:id="rId74"/>
    <p:sldId id="289" r:id="rId75"/>
    <p:sldId id="326" r:id="rId76"/>
    <p:sldId id="320"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50" autoAdjust="0"/>
    <p:restoredTop sz="94660"/>
  </p:normalViewPr>
  <p:slideViewPr>
    <p:cSldViewPr>
      <p:cViewPr varScale="1">
        <p:scale>
          <a:sx n="108" d="100"/>
          <a:sy n="108" d="100"/>
        </p:scale>
        <p:origin x="1302"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35C614-76E0-496F-9899-B60D014681E4}" type="datetimeFigureOut">
              <a:rPr lang="en-US" smtClean="0"/>
              <a:t>1/28/2019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87800B-9E25-4FE5-90E2-8FFAF5594837}" type="slidenum">
              <a:rPr lang="en-US" smtClean="0"/>
              <a:t>‹#›</a:t>
            </a:fld>
            <a:endParaRPr lang="en-US"/>
          </a:p>
        </p:txBody>
      </p:sp>
    </p:spTree>
    <p:extLst>
      <p:ext uri="{BB962C8B-B14F-4D97-AF65-F5344CB8AC3E}">
        <p14:creationId xmlns:p14="http://schemas.microsoft.com/office/powerpoint/2010/main" val="35131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87800B-9E25-4FE5-90E2-8FFAF5594837}" type="slidenum">
              <a:rPr lang="en-US" smtClean="0"/>
              <a:t>21</a:t>
            </a:fld>
            <a:endParaRPr lang="en-US"/>
          </a:p>
        </p:txBody>
      </p:sp>
    </p:spTree>
    <p:extLst>
      <p:ext uri="{BB962C8B-B14F-4D97-AF65-F5344CB8AC3E}">
        <p14:creationId xmlns:p14="http://schemas.microsoft.com/office/powerpoint/2010/main" val="1837927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599F64-CE3B-483D-98B3-325B15415607}" type="slidenum">
              <a:rPr lang="en-US" smtClean="0"/>
              <a:pPr/>
              <a:t>56</a:t>
            </a:fld>
            <a:endParaRPr lang="en-US" dirty="0"/>
          </a:p>
        </p:txBody>
      </p:sp>
    </p:spTree>
    <p:extLst>
      <p:ext uri="{BB962C8B-B14F-4D97-AF65-F5344CB8AC3E}">
        <p14:creationId xmlns:p14="http://schemas.microsoft.com/office/powerpoint/2010/main" val="1782781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599F64-CE3B-483D-98B3-325B15415607}" type="slidenum">
              <a:rPr lang="en-US" smtClean="0"/>
              <a:pPr/>
              <a:t>57</a:t>
            </a:fld>
            <a:endParaRPr lang="en-US" dirty="0"/>
          </a:p>
        </p:txBody>
      </p:sp>
    </p:spTree>
    <p:extLst>
      <p:ext uri="{BB962C8B-B14F-4D97-AF65-F5344CB8AC3E}">
        <p14:creationId xmlns:p14="http://schemas.microsoft.com/office/powerpoint/2010/main" val="1040832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599F64-CE3B-483D-98B3-325B15415607}" type="slidenum">
              <a:rPr lang="en-US" smtClean="0"/>
              <a:pPr/>
              <a:t>58</a:t>
            </a:fld>
            <a:endParaRPr lang="en-US" dirty="0"/>
          </a:p>
        </p:txBody>
      </p:sp>
    </p:spTree>
    <p:extLst>
      <p:ext uri="{BB962C8B-B14F-4D97-AF65-F5344CB8AC3E}">
        <p14:creationId xmlns:p14="http://schemas.microsoft.com/office/powerpoint/2010/main" val="2982233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599F64-CE3B-483D-98B3-325B15415607}" type="slidenum">
              <a:rPr lang="en-US" smtClean="0"/>
              <a:pPr/>
              <a:t>59</a:t>
            </a:fld>
            <a:endParaRPr lang="en-US" dirty="0"/>
          </a:p>
        </p:txBody>
      </p:sp>
    </p:spTree>
    <p:extLst>
      <p:ext uri="{BB962C8B-B14F-4D97-AF65-F5344CB8AC3E}">
        <p14:creationId xmlns:p14="http://schemas.microsoft.com/office/powerpoint/2010/main" val="2908139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3EEDA5E-0F7B-45F3-B978-7DB1D5ACDA65}" type="datetimeFigureOut">
              <a:rPr lang="en-US" smtClean="0"/>
              <a:pPr/>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84BD6-1834-4916-89EF-C3367404707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EEDA5E-0F7B-45F3-B978-7DB1D5ACDA65}" type="datetimeFigureOut">
              <a:rPr lang="en-US" smtClean="0"/>
              <a:pPr/>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84BD6-1834-4916-89EF-C3367404707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EEDA5E-0F7B-45F3-B978-7DB1D5ACDA65}" type="datetimeFigureOut">
              <a:rPr lang="en-US" smtClean="0"/>
              <a:pPr/>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84BD6-1834-4916-89EF-C3367404707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EEDA5E-0F7B-45F3-B978-7DB1D5ACDA65}" type="datetimeFigureOut">
              <a:rPr lang="en-US" smtClean="0"/>
              <a:pPr/>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84BD6-1834-4916-89EF-C3367404707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EEDA5E-0F7B-45F3-B978-7DB1D5ACDA65}" type="datetimeFigureOut">
              <a:rPr lang="en-US" smtClean="0"/>
              <a:pPr/>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84BD6-1834-4916-89EF-C3367404707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EEDA5E-0F7B-45F3-B978-7DB1D5ACDA65}" type="datetimeFigureOut">
              <a:rPr lang="en-US" smtClean="0"/>
              <a:pPr/>
              <a:t>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A84BD6-1834-4916-89EF-C3367404707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EEDA5E-0F7B-45F3-B978-7DB1D5ACDA65}" type="datetimeFigureOut">
              <a:rPr lang="en-US" smtClean="0"/>
              <a:pPr/>
              <a:t>1/28/2019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A84BD6-1834-4916-89EF-C3367404707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EEDA5E-0F7B-45F3-B978-7DB1D5ACDA65}" type="datetimeFigureOut">
              <a:rPr lang="en-US" smtClean="0"/>
              <a:pPr/>
              <a:t>1/28/2019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A84BD6-1834-4916-89EF-C3367404707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EDA5E-0F7B-45F3-B978-7DB1D5ACDA65}" type="datetimeFigureOut">
              <a:rPr lang="en-US" smtClean="0"/>
              <a:pPr/>
              <a:t>1/28/2019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A84BD6-1834-4916-89EF-C3367404707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EEDA5E-0F7B-45F3-B978-7DB1D5ACDA65}" type="datetimeFigureOut">
              <a:rPr lang="en-US" smtClean="0"/>
              <a:pPr/>
              <a:t>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A84BD6-1834-4916-89EF-C3367404707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EEDA5E-0F7B-45F3-B978-7DB1D5ACDA65}" type="datetimeFigureOut">
              <a:rPr lang="en-US" smtClean="0"/>
              <a:pPr/>
              <a:t>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A84BD6-1834-4916-89EF-C3367404707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EDA5E-0F7B-45F3-B978-7DB1D5ACDA65}" type="datetimeFigureOut">
              <a:rPr lang="en-US" smtClean="0"/>
              <a:pPr/>
              <a:t>1/28/2019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A84BD6-1834-4916-89EF-C33674047078}"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2743199"/>
          </a:xfrm>
        </p:spPr>
        <p:txBody>
          <a:bodyPr>
            <a:normAutofit/>
          </a:bodyPr>
          <a:lstStyle/>
          <a:p>
            <a:r>
              <a:rPr lang="en-US" b="1" i="1" dirty="0"/>
              <a:t> 31 Biblical Life Principles that every believer should know</a:t>
            </a:r>
            <a:br>
              <a:rPr lang="en-US" dirty="0"/>
            </a:br>
            <a:endParaRPr lang="en-US" dirty="0"/>
          </a:p>
        </p:txBody>
      </p:sp>
      <p:pic>
        <p:nvPicPr>
          <p:cNvPr id="11266" name="Picture 2" descr="http://nationalreport.net/wp-content/uploads/2013/12/Bible.jpg"/>
          <p:cNvPicPr>
            <a:picLocks noChangeAspect="1" noChangeArrowheads="1"/>
          </p:cNvPicPr>
          <p:nvPr/>
        </p:nvPicPr>
        <p:blipFill>
          <a:blip r:embed="rId2" cstate="print"/>
          <a:srcRect/>
          <a:stretch>
            <a:fillRect/>
          </a:stretch>
        </p:blipFill>
        <p:spPr bwMode="auto">
          <a:xfrm>
            <a:off x="2209800" y="3352800"/>
            <a:ext cx="5867399" cy="4614809"/>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b="1" dirty="0">
                <a:solidFill>
                  <a:srgbClr val="FFFF00"/>
                </a:solidFill>
              </a:rPr>
              <a:t>4. The awareness of God’s presence energizes us for our work – </a:t>
            </a:r>
            <a:br>
              <a:rPr lang="en-US" b="1" dirty="0">
                <a:solidFill>
                  <a:srgbClr val="FFFF00"/>
                </a:solidFill>
              </a:rPr>
            </a:br>
            <a:r>
              <a:rPr lang="en-US" i="1" dirty="0"/>
              <a:t>Heb. 13:5-6 "For he hath said, I will never leave thee, nor forsake thee. So that we may boldly say, The Lord is my helper, and I will not fear what man shall do unto me."</a:t>
            </a:r>
            <a:br>
              <a:rPr lang="en-US" dirty="0"/>
            </a:b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333" y="914400"/>
            <a:ext cx="6172200"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755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b="1" dirty="0">
                <a:solidFill>
                  <a:srgbClr val="FFFF00"/>
                </a:solidFill>
              </a:rPr>
              <a:t>5. God does not require us to understand His will, just obey it, even if it seems unreasonable – </a:t>
            </a:r>
            <a:br>
              <a:rPr lang="en-US" b="1" dirty="0"/>
            </a:br>
            <a:r>
              <a:rPr lang="en-US" i="1" dirty="0"/>
              <a:t>Isa. 55:8-9 "For my thoughts are not your thoughts, neither are your ways my ways, saith the LORD. For as the heavens are higher than the earth, so are my ways higher than your ways, and my thoughts than your thoughts."</a:t>
            </a:r>
            <a:br>
              <a:rPr lang="en-US" dirty="0"/>
            </a:b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0.wp.com/thomasemason.net/wp-content/uploads/2012/12/We-Must-Trust-And-Obe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868" y="0"/>
            <a:ext cx="940212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71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b="1" dirty="0">
                <a:solidFill>
                  <a:srgbClr val="FFFF00"/>
                </a:solidFill>
              </a:rPr>
              <a:t>6. You reap what you sow, more than you sow, and later than you sow </a:t>
            </a:r>
            <a:r>
              <a:rPr lang="en-US" i="1" dirty="0">
                <a:solidFill>
                  <a:srgbClr val="FFFF00"/>
                </a:solidFill>
              </a:rPr>
              <a:t>-       </a:t>
            </a:r>
            <a:r>
              <a:rPr lang="en-US" i="1" dirty="0"/>
              <a:t>Gal. 6:7 "Be not deceived; God is not mocked: for whatsoever a man soweth, that shall he also reap."</a:t>
            </a:r>
            <a:br>
              <a:rPr lang="en-US" dirty="0"/>
            </a:b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4572000" cy="7848600"/>
          </a:xfrm>
        </p:spPr>
        <p:txBody>
          <a:bodyPr>
            <a:normAutofit/>
          </a:bodyPr>
          <a:lstStyle/>
          <a:p>
            <a:r>
              <a:rPr lang="en-US" sz="3200" dirty="0"/>
              <a:t>“Sow a thought, and      you reap an </a:t>
            </a:r>
            <a:br>
              <a:rPr lang="en-US" sz="3200" dirty="0"/>
            </a:br>
            <a:r>
              <a:rPr lang="en-US" sz="3200" dirty="0">
                <a:solidFill>
                  <a:srgbClr val="FFFF00"/>
                </a:solidFill>
              </a:rPr>
              <a:t>act;</a:t>
            </a:r>
            <a:br>
              <a:rPr lang="en-US" sz="3200" dirty="0"/>
            </a:br>
            <a:r>
              <a:rPr lang="en-US" sz="3200" dirty="0"/>
              <a:t>Sow an act, and             you reap a </a:t>
            </a:r>
            <a:br>
              <a:rPr lang="en-US" sz="3200" dirty="0"/>
            </a:br>
            <a:r>
              <a:rPr lang="en-US" sz="3200" dirty="0">
                <a:solidFill>
                  <a:srgbClr val="FFFF00"/>
                </a:solidFill>
              </a:rPr>
              <a:t>habit;</a:t>
            </a:r>
            <a:br>
              <a:rPr lang="en-US" sz="3200" dirty="0"/>
            </a:br>
            <a:r>
              <a:rPr lang="en-US" sz="3200" dirty="0"/>
              <a:t>Sow a habit, and             you reap a </a:t>
            </a:r>
            <a:br>
              <a:rPr lang="en-US" sz="3200" dirty="0"/>
            </a:br>
            <a:r>
              <a:rPr lang="en-US" sz="3200" dirty="0">
                <a:solidFill>
                  <a:srgbClr val="FFFF00"/>
                </a:solidFill>
              </a:rPr>
              <a:t>character;</a:t>
            </a:r>
            <a:br>
              <a:rPr lang="en-US" sz="3200" dirty="0"/>
            </a:br>
            <a:r>
              <a:rPr lang="en-US" sz="3200" dirty="0"/>
              <a:t>Sow a character, and      you reap a               </a:t>
            </a:r>
            <a:r>
              <a:rPr lang="en-US" sz="3200" dirty="0">
                <a:solidFill>
                  <a:srgbClr val="FFFF00"/>
                </a:solidFill>
              </a:rPr>
              <a:t>destiny.” </a:t>
            </a:r>
            <a:br>
              <a:rPr lang="en-US" sz="3200" dirty="0"/>
            </a:br>
            <a:endParaRPr lang="en-US" sz="3200" dirty="0"/>
          </a:p>
        </p:txBody>
      </p:sp>
      <p:pic>
        <p:nvPicPr>
          <p:cNvPr id="3" name="Picture 2"/>
          <p:cNvPicPr>
            <a:picLocks noChangeAspect="1"/>
          </p:cNvPicPr>
          <p:nvPr/>
        </p:nvPicPr>
        <p:blipFill>
          <a:blip r:embed="rId2"/>
          <a:stretch>
            <a:fillRect/>
          </a:stretch>
        </p:blipFill>
        <p:spPr>
          <a:xfrm>
            <a:off x="4380668" y="-594"/>
            <a:ext cx="4797968" cy="6858594"/>
          </a:xfrm>
          <a:prstGeom prst="rect">
            <a:avLst/>
          </a:prstGeom>
        </p:spPr>
      </p:pic>
    </p:spTree>
    <p:extLst>
      <p:ext uri="{BB962C8B-B14F-4D97-AF65-F5344CB8AC3E}">
        <p14:creationId xmlns:p14="http://schemas.microsoft.com/office/powerpoint/2010/main" val="8407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pgmi.es/images/BookImages/sow.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0"/>
            <a:ext cx="9252170"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4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fontScale="90000"/>
          </a:bodyPr>
          <a:lstStyle/>
          <a:p>
            <a:r>
              <a:rPr lang="en-US" b="1" dirty="0">
                <a:solidFill>
                  <a:srgbClr val="FFFF00"/>
                </a:solidFill>
              </a:rPr>
              <a:t>7. The dark moments of our life will last only so long as is necessary for God to accomplish His purpose in us –</a:t>
            </a:r>
            <a:br>
              <a:rPr lang="en-US" b="1" dirty="0">
                <a:solidFill>
                  <a:srgbClr val="FFFF00"/>
                </a:solidFill>
              </a:rPr>
            </a:br>
            <a:br>
              <a:rPr lang="en-US" i="1" dirty="0"/>
            </a:br>
            <a:r>
              <a:rPr lang="en-US" i="1" dirty="0"/>
              <a:t>Rom. 8:28-29 “And we know that all things work together for good to them that love God, to them who are the called according to his purpose. For whom he did foreknow, he also did predestinate to be conformed to the image of his Son.”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christcentrist.com/wp-content/uploads/2013/11/Gods-will-v-my-will.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91" y="0"/>
            <a:ext cx="9126232" cy="68416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2407" y="3810000"/>
            <a:ext cx="8458200" cy="1938992"/>
          </a:xfrm>
          <a:prstGeom prst="rect">
            <a:avLst/>
          </a:prstGeom>
        </p:spPr>
        <p:txBody>
          <a:bodyPr wrap="square">
            <a:spAutoFit/>
          </a:bodyPr>
          <a:lstStyle/>
          <a:p>
            <a:pPr algn="ctr"/>
            <a:r>
              <a:rPr lang="en-US" sz="4000" b="1" i="1" dirty="0">
                <a:ln w="9525">
                  <a:solidFill>
                    <a:schemeClr val="bg1"/>
                  </a:solidFill>
                  <a:prstDash val="solid"/>
                </a:ln>
                <a:effectLst>
                  <a:outerShdw blurRad="12700" dist="38100" dir="2700000" algn="tl" rotWithShape="0">
                    <a:schemeClr val="bg1">
                      <a:lumMod val="50000"/>
                    </a:schemeClr>
                  </a:outerShdw>
                </a:effectLst>
              </a:rPr>
              <a:t> Luke 22:42 “Father, if thou be willing, remove this cup from me: nevertheless not my will, but thine, be done.”</a:t>
            </a:r>
          </a:p>
        </p:txBody>
      </p:sp>
    </p:spTree>
    <p:extLst>
      <p:ext uri="{BB962C8B-B14F-4D97-AF65-F5344CB8AC3E}">
        <p14:creationId xmlns:p14="http://schemas.microsoft.com/office/powerpoint/2010/main" val="203712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705600"/>
          </a:xfrm>
        </p:spPr>
        <p:txBody>
          <a:bodyPr>
            <a:normAutofit fontScale="90000"/>
          </a:bodyPr>
          <a:lstStyle/>
          <a:p>
            <a:r>
              <a:rPr lang="en-US" b="1" dirty="0">
                <a:solidFill>
                  <a:srgbClr val="FFFF00"/>
                </a:solidFill>
              </a:rPr>
              <a:t>8. Fight all your battles on your knees    and you win every time – </a:t>
            </a:r>
            <a:br>
              <a:rPr lang="en-US" b="1" dirty="0"/>
            </a:br>
            <a:r>
              <a:rPr lang="en-US" i="1" dirty="0"/>
              <a:t>2 Chron. 20:15 "Thus saith the LORD unto you, Be not afraid nor dismayed by reason of this great multitude; for the battle is </a:t>
            </a:r>
            <a:br>
              <a:rPr lang="en-US" i="1" dirty="0"/>
            </a:br>
            <a:r>
              <a:rPr lang="en-US" i="1" dirty="0"/>
              <a:t>not yours, but God's."</a:t>
            </a:r>
            <a:r>
              <a:rPr lang="en-US" b="1" dirty="0"/>
              <a:t> </a:t>
            </a:r>
            <a:br>
              <a:rPr lang="en-US" b="1" dirty="0"/>
            </a:br>
            <a:r>
              <a:rPr lang="en-US" i="1" dirty="0"/>
              <a:t>Psalms 34:4 "I sought the LORD, and he heard me, and delivered me from </a:t>
            </a:r>
            <a:br>
              <a:rPr lang="en-US" i="1" dirty="0"/>
            </a:br>
            <a:r>
              <a:rPr lang="en-US" i="1" dirty="0"/>
              <a:t>all my fears."</a:t>
            </a:r>
            <a:br>
              <a:rPr lang="en-US" dirty="0"/>
            </a:b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971800"/>
          </a:xfrm>
        </p:spPr>
        <p:txBody>
          <a:bodyPr>
            <a:normAutofit/>
          </a:bodyPr>
          <a:lstStyle/>
          <a:p>
            <a:r>
              <a:rPr lang="en-US" b="1" dirty="0">
                <a:solidFill>
                  <a:srgbClr val="FFFF00"/>
                </a:solidFill>
              </a:rPr>
              <a:t>1. Our relationship with God is to be the highest priority in our lives -          </a:t>
            </a:r>
            <a:r>
              <a:rPr lang="en-US" i="1" dirty="0"/>
              <a:t>James 4:8 “Draw nigh to God,            and he will draw nigh to you."</a:t>
            </a:r>
            <a:endParaRPr lang="en-US"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artisticGlowEdges/>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23474" y="2971800"/>
            <a:ext cx="6497052" cy="38862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ordsback.files.wordpress.com/2013/07/man-on-floor-on-kne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72"/>
            <a:ext cx="9144000" cy="6812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55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b="1" dirty="0">
                <a:solidFill>
                  <a:srgbClr val="FFFF00"/>
                </a:solidFill>
              </a:rPr>
              <a:t>9. Trusting God means looking beyond what we can see to what God sees -      </a:t>
            </a:r>
            <a:r>
              <a:rPr lang="en-US" i="1" dirty="0"/>
              <a:t>2 Cor. 4:18 "While we look not at the things which are seen, but at the things which are not seen: for the things which are seen are temporal; but the things which are not seen are eternal." </a:t>
            </a:r>
            <a:r>
              <a:rPr lang="en-US" i="1" dirty="0">
                <a:solidFill>
                  <a:srgbClr val="FFFF00"/>
                </a:solidFill>
              </a:rPr>
              <a:t>(Wisdom = seeing life from God's perspective - James 3:15-17)</a:t>
            </a:r>
            <a:br>
              <a:rPr lang="en-US" dirty="0"/>
            </a:b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image.slidesharecdn.com/03march232014howtogivegodglory-140330212139-phpapp01/95/03-march-23-2014-how-to-give-god-glory-9-638.jpg?cb=13962330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4615" cy="6828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47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fontScale="90000"/>
          </a:bodyPr>
          <a:lstStyle/>
          <a:p>
            <a:r>
              <a:rPr lang="en-US" b="1" dirty="0">
                <a:solidFill>
                  <a:srgbClr val="FFFF00"/>
                </a:solidFill>
              </a:rPr>
              <a:t>10. If necessary, God will move heaven and earth to show us His will -       </a:t>
            </a:r>
            <a:br>
              <a:rPr lang="en-US" b="1" dirty="0">
                <a:solidFill>
                  <a:srgbClr val="FFFF00"/>
                </a:solidFill>
              </a:rPr>
            </a:br>
            <a:r>
              <a:rPr lang="en-US" i="1" dirty="0"/>
              <a:t>Rom. 8:14 "For as many as are led by the Spirit of God, they are the sons of God." </a:t>
            </a:r>
            <a:br>
              <a:rPr lang="en-US" i="1" dirty="0"/>
            </a:br>
            <a:r>
              <a:rPr lang="en-US" i="1" dirty="0"/>
              <a:t>Isa. 42:16 "I will lead them in paths that they have not known: I will make darkness light before them, and crooked things straight. These things will I do unto them."</a:t>
            </a:r>
            <a:r>
              <a:rPr lang="en-US" b="1" dirty="0"/>
              <a:t>        </a:t>
            </a:r>
            <a:br>
              <a:rPr lang="en-US" dirty="0"/>
            </a:b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1.bp.blogspot.com/-asuUeo14Tdk/UdLxiNDk39I/AAAAAAAAET8/WhzCbh90698/s1500/WILL+OF+GOD_std_t.jpg"/>
          <p:cNvPicPr>
            <a:picLocks noChangeAspect="1" noChangeArrowheads="1"/>
          </p:cNvPicPr>
          <p:nvPr/>
        </p:nvPicPr>
        <p:blipFill>
          <a:blip r:embed="rId2">
            <a:biLevel thresh="75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 y="-22712"/>
            <a:ext cx="9144000" cy="68607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5834" t="12667" r="25833" b="12667"/>
          <a:stretch/>
        </p:blipFill>
        <p:spPr>
          <a:xfrm>
            <a:off x="5791200" y="2466109"/>
            <a:ext cx="2209800" cy="2133600"/>
          </a:xfrm>
          <a:prstGeom prst="ellipse">
            <a:avLst/>
          </a:prstGeom>
          <a:ln>
            <a:noFill/>
          </a:ln>
          <a:effectLst>
            <a:softEdge rad="112500"/>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2514600"/>
            <a:ext cx="2780146" cy="2085109"/>
          </a:xfrm>
          <a:prstGeom prst="ellipse">
            <a:avLst/>
          </a:prstGeom>
          <a:ln>
            <a:noFill/>
          </a:ln>
          <a:effectLst>
            <a:softEdge rad="112500"/>
          </a:effectLst>
        </p:spPr>
      </p:pic>
    </p:spTree>
    <p:extLst>
      <p:ext uri="{BB962C8B-B14F-4D97-AF65-F5344CB8AC3E}">
        <p14:creationId xmlns:p14="http://schemas.microsoft.com/office/powerpoint/2010/main" val="375434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b="1" dirty="0">
                <a:solidFill>
                  <a:srgbClr val="FFFF00"/>
                </a:solidFill>
              </a:rPr>
              <a:t>11. God assumes full responsibility for our needs when we obey Him -       </a:t>
            </a:r>
            <a:r>
              <a:rPr lang="en-US" i="1" dirty="0"/>
              <a:t>Psalms 34:9 "O fear the LORD, ye his saints: for there is no want to </a:t>
            </a:r>
            <a:br>
              <a:rPr lang="en-US" i="1" dirty="0"/>
            </a:br>
            <a:r>
              <a:rPr lang="en-US" i="1" dirty="0"/>
              <a:t>them that fear him." </a:t>
            </a:r>
            <a:br>
              <a:rPr lang="en-US" i="1" dirty="0"/>
            </a:br>
            <a:r>
              <a:rPr lang="en-US" i="1" dirty="0"/>
              <a:t>Phil. 4:19 "But my God shall supply all your need according to his riches in glory by Christ Jesus."</a:t>
            </a:r>
            <a:br>
              <a:rPr lang="en-US" dirty="0"/>
            </a:b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emmyk.files.wordpress.com/2012/11/godprovid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5" y="1558924"/>
            <a:ext cx="9198592" cy="339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75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b="1" dirty="0">
                <a:solidFill>
                  <a:srgbClr val="FFFF00"/>
                </a:solidFill>
              </a:rPr>
              <a:t>12. The Peace of God is the fruit                  of having oneness with God – </a:t>
            </a:r>
            <a:br>
              <a:rPr lang="en-US" b="1" dirty="0"/>
            </a:br>
            <a:r>
              <a:rPr lang="en-US" i="1" dirty="0"/>
              <a:t>Phil. 4:7 "And the peace of God, which </a:t>
            </a:r>
            <a:r>
              <a:rPr lang="en-US" i="1" dirty="0" err="1"/>
              <a:t>passeth</a:t>
            </a:r>
            <a:r>
              <a:rPr lang="en-US" i="1" dirty="0"/>
              <a:t> all understanding, shall keep your hearts and minds through </a:t>
            </a:r>
            <a:br>
              <a:rPr lang="en-US" i="1" dirty="0"/>
            </a:br>
            <a:r>
              <a:rPr lang="en-US" i="1" dirty="0"/>
              <a:t>Christ Jesus." </a:t>
            </a:r>
            <a:br>
              <a:rPr lang="en-US" i="1" dirty="0"/>
            </a:br>
            <a:r>
              <a:rPr lang="en-US" i="1" dirty="0"/>
              <a:t>Isa. 26:3 "Thou wilt keep him in perfect peace, whose mind is stayed on thee: because he </a:t>
            </a:r>
            <a:r>
              <a:rPr lang="en-US" i="1" dirty="0" err="1"/>
              <a:t>trusteth</a:t>
            </a:r>
            <a:r>
              <a:rPr lang="en-US" i="1" dirty="0"/>
              <a:t> in thee."</a:t>
            </a:r>
            <a:br>
              <a:rPr lang="en-US" dirty="0"/>
            </a:b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u.b5z.net/i/u/10209934/i/peaceofG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66884"/>
            <a:ext cx="9220200" cy="6912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5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b="1" dirty="0">
                <a:solidFill>
                  <a:srgbClr val="FFFF00"/>
                </a:solidFill>
              </a:rPr>
              <a:t>13. Listening to God is essential           to walking with God </a:t>
            </a:r>
            <a:r>
              <a:rPr lang="en-US" b="1" i="1" dirty="0">
                <a:solidFill>
                  <a:srgbClr val="FFFF00"/>
                </a:solidFill>
              </a:rPr>
              <a:t>– </a:t>
            </a:r>
            <a:br>
              <a:rPr lang="en-US" b="1" i="1" dirty="0"/>
            </a:br>
            <a:r>
              <a:rPr lang="en-US" i="1" dirty="0"/>
              <a:t>Matt. 11:15 "He that hath ears to </a:t>
            </a:r>
            <a:br>
              <a:rPr lang="en-US" i="1" dirty="0"/>
            </a:br>
            <a:r>
              <a:rPr lang="en-US" i="1" dirty="0"/>
              <a:t>hear, let him hear" </a:t>
            </a:r>
            <a:br>
              <a:rPr lang="en-US" i="1" dirty="0"/>
            </a:br>
            <a:r>
              <a:rPr lang="en-US" i="1" dirty="0"/>
              <a:t>1 Sam. 3:9 "Speak, LORD; for thy servant </a:t>
            </a:r>
            <a:r>
              <a:rPr lang="en-US" i="1" dirty="0" err="1"/>
              <a:t>heareth</a:t>
            </a:r>
            <a:r>
              <a:rPr lang="en-US" i="1" dirty="0"/>
              <a:t>."</a:t>
            </a:r>
            <a:br>
              <a:rPr lang="en-US" dirty="0"/>
            </a:b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839200" cy="6934200"/>
          </a:xfrm>
        </p:spPr>
        <p:txBody>
          <a:bodyPr>
            <a:normAutofit fontScale="92500" lnSpcReduction="10000"/>
          </a:bodyPr>
          <a:lstStyle/>
          <a:p>
            <a:pPr marL="0" indent="0" algn="ctr">
              <a:buNone/>
            </a:pPr>
            <a:r>
              <a:rPr lang="en-US" sz="4000" i="1" dirty="0"/>
              <a:t>1 Chron. 22:19 “Now set your heart and your soul to seek the Lord your God.”</a:t>
            </a:r>
          </a:p>
          <a:p>
            <a:pPr marL="0" indent="0" algn="ctr">
              <a:buNone/>
            </a:pPr>
            <a:r>
              <a:rPr lang="en-US" sz="4000" i="1" dirty="0">
                <a:latin typeface="Calibri" panose="020F0502020204030204" pitchFamily="34" charset="0"/>
                <a:ea typeface="Calibri" panose="020F0502020204030204" pitchFamily="34" charset="0"/>
                <a:cs typeface="Times New Roman" panose="02020603050405020304" pitchFamily="18" charset="0"/>
              </a:rPr>
              <a:t>Isa. 58:2 "Yet they seek me </a:t>
            </a:r>
            <a:r>
              <a:rPr lang="en-US" sz="4000" i="1" u="sng" dirty="0">
                <a:latin typeface="Calibri" panose="020F0502020204030204" pitchFamily="34" charset="0"/>
                <a:ea typeface="Calibri" panose="020F0502020204030204" pitchFamily="34" charset="0"/>
                <a:cs typeface="Times New Roman" panose="02020603050405020304" pitchFamily="18" charset="0"/>
              </a:rPr>
              <a:t>daily</a:t>
            </a:r>
            <a:r>
              <a:rPr lang="en-US" sz="4000" i="1" dirty="0">
                <a:latin typeface="Calibri" panose="020F0502020204030204" pitchFamily="34" charset="0"/>
                <a:ea typeface="Calibri" panose="020F0502020204030204" pitchFamily="34" charset="0"/>
                <a:cs typeface="Times New Roman" panose="02020603050405020304" pitchFamily="18" charset="0"/>
              </a:rPr>
              <a:t>, and delight to know my ways, as a nation that did righteousness, and forsook not the ordinance of their God: they ask of me the ordinances of justice; they take delight in        approaching God.”</a:t>
            </a:r>
          </a:p>
          <a:p>
            <a:pPr marL="0" indent="0" algn="ctr">
              <a:buNone/>
            </a:pPr>
            <a:r>
              <a:rPr lang="en-US" sz="3800" i="1" dirty="0"/>
              <a:t>2 Chron. 26:5“And he (</a:t>
            </a:r>
            <a:r>
              <a:rPr lang="en-US" sz="3800" i="1" dirty="0" err="1"/>
              <a:t>Uzziah</a:t>
            </a:r>
            <a:r>
              <a:rPr lang="en-US" sz="3800" i="1" dirty="0"/>
              <a:t>) sought God in the days of Zechariah, who had understanding in the visions of God: and as long as he sought the LORD, God made him to prosper.”</a:t>
            </a:r>
          </a:p>
        </p:txBody>
      </p:sp>
    </p:spTree>
    <p:extLst>
      <p:ext uri="{BB962C8B-B14F-4D97-AF65-F5344CB8AC3E}">
        <p14:creationId xmlns:p14="http://schemas.microsoft.com/office/powerpoint/2010/main" val="368161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398" y="274890"/>
            <a:ext cx="8432801"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001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b="1" dirty="0">
                <a:solidFill>
                  <a:srgbClr val="FFFF00"/>
                </a:solidFill>
              </a:rPr>
              <a:t>14. God acts on behalf of those </a:t>
            </a:r>
            <a:br>
              <a:rPr lang="en-US" b="1" dirty="0">
                <a:solidFill>
                  <a:srgbClr val="FFFF00"/>
                </a:solidFill>
              </a:rPr>
            </a:br>
            <a:r>
              <a:rPr lang="en-US" b="1" dirty="0">
                <a:solidFill>
                  <a:srgbClr val="FFFF00"/>
                </a:solidFill>
              </a:rPr>
              <a:t>who wait for Him – </a:t>
            </a:r>
            <a:br>
              <a:rPr lang="en-US" b="1" dirty="0"/>
            </a:br>
            <a:r>
              <a:rPr lang="en-US" i="1" dirty="0"/>
              <a:t>Prov. 20:22 "Wait on the LORD, and </a:t>
            </a:r>
            <a:br>
              <a:rPr lang="en-US" i="1" dirty="0"/>
            </a:br>
            <a:r>
              <a:rPr lang="en-US" i="1" dirty="0"/>
              <a:t>he shall save thee." </a:t>
            </a:r>
            <a:br>
              <a:rPr lang="en-US" i="1" dirty="0"/>
            </a:br>
            <a:r>
              <a:rPr lang="en-US" i="1" dirty="0"/>
              <a:t>Psalm 37:34 "Wait on the LORD, and keep his way, and he shall exalt thee."</a:t>
            </a:r>
            <a:br>
              <a:rPr lang="en-US" dirty="0"/>
            </a:b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579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b="1" dirty="0">
                <a:solidFill>
                  <a:srgbClr val="FFFF00"/>
                </a:solidFill>
              </a:rPr>
              <a:t>15. Brokenness is God’s requirement for maximum usefulness –</a:t>
            </a:r>
            <a:r>
              <a:rPr lang="en-US" dirty="0">
                <a:solidFill>
                  <a:srgbClr val="FFFF00"/>
                </a:solidFill>
              </a:rPr>
              <a:t> </a:t>
            </a:r>
            <a:br>
              <a:rPr lang="en-US" dirty="0"/>
            </a:br>
            <a:r>
              <a:rPr lang="en-US" i="1" dirty="0"/>
              <a:t>Psalms 51:17 "The sacrifices of God are a broken spirit: a broken and a contrite heart, O God, thou wilt not despise."</a:t>
            </a:r>
            <a:br>
              <a:rPr lang="en-US" dirty="0"/>
            </a:b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835" t="-100" r="30329" b="1"/>
          <a:stretch/>
        </p:blipFill>
        <p:spPr bwMode="auto">
          <a:xfrm>
            <a:off x="6927" y="0"/>
            <a:ext cx="9137073" cy="813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795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6858000"/>
          </a:xfrm>
        </p:spPr>
        <p:txBody>
          <a:bodyPr>
            <a:normAutofit/>
          </a:bodyPr>
          <a:lstStyle/>
          <a:p>
            <a:r>
              <a:rPr lang="en-US" sz="3600" i="1" dirty="0"/>
              <a:t> Prov. 29:23 “A man's pride shall bring him low: but </a:t>
            </a:r>
            <a:r>
              <a:rPr lang="en-US" sz="3600" i="1" dirty="0" err="1"/>
              <a:t>honour</a:t>
            </a:r>
            <a:r>
              <a:rPr lang="en-US" sz="3600" i="1" dirty="0"/>
              <a:t> shall uphold the humble in spirit.”</a:t>
            </a:r>
            <a:br>
              <a:rPr lang="en-US" sz="3600" i="1" dirty="0"/>
            </a:br>
            <a:r>
              <a:rPr lang="en-US" sz="3600" i="1" dirty="0"/>
              <a:t>Prov. 27:2 “Let another man praise thee, and not thine own mouth; a stranger, and not thine own lips.” </a:t>
            </a:r>
            <a:br>
              <a:rPr lang="en-US" sz="3600" i="1" dirty="0"/>
            </a:br>
            <a:r>
              <a:rPr lang="en-US" sz="3600" i="1" dirty="0"/>
              <a:t>Isa </a:t>
            </a:r>
            <a:r>
              <a:rPr lang="en-US" sz="3600" i="1"/>
              <a:t>57:15 “For </a:t>
            </a:r>
            <a:r>
              <a:rPr lang="en-US" sz="3600" i="1" dirty="0"/>
              <a:t>thus </a:t>
            </a:r>
            <a:r>
              <a:rPr lang="en-US" sz="3600" i="1" dirty="0" err="1"/>
              <a:t>saith</a:t>
            </a:r>
            <a:r>
              <a:rPr lang="en-US" sz="3600" i="1" dirty="0"/>
              <a:t> the high and lofty One that </a:t>
            </a:r>
            <a:r>
              <a:rPr lang="en-US" sz="3600" i="1" dirty="0" err="1"/>
              <a:t>inhabiteth</a:t>
            </a:r>
            <a:r>
              <a:rPr lang="en-US" sz="3600" i="1" dirty="0"/>
              <a:t> eternity, whose name is Holy; I dwell in the high and holy place, with him also that is of a contrite and humble spirit, to revive the spirit of the humble, and to revive the heart of the contrite ones.”</a:t>
            </a:r>
          </a:p>
        </p:txBody>
      </p:sp>
    </p:spTree>
    <p:extLst>
      <p:ext uri="{BB962C8B-B14F-4D97-AF65-F5344CB8AC3E}">
        <p14:creationId xmlns:p14="http://schemas.microsoft.com/office/powerpoint/2010/main" val="117348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9121" r="19121"/>
          <a:stretch/>
        </p:blipFill>
        <p:spPr>
          <a:xfrm>
            <a:off x="0" y="0"/>
            <a:ext cx="5638800" cy="6858000"/>
          </a:xfrm>
          <a:prstGeom prst="rect">
            <a:avLst/>
          </a:prstGeom>
        </p:spPr>
      </p:pic>
      <p:sp>
        <p:nvSpPr>
          <p:cNvPr id="3" name="Rectangle 2"/>
          <p:cNvSpPr/>
          <p:nvPr/>
        </p:nvSpPr>
        <p:spPr>
          <a:xfrm>
            <a:off x="5638800" y="533400"/>
            <a:ext cx="3539836" cy="6186309"/>
          </a:xfrm>
          <a:prstGeom prst="rect">
            <a:avLst/>
          </a:prstGeom>
        </p:spPr>
        <p:txBody>
          <a:bodyPr wrap="square">
            <a:spAutoFit/>
          </a:bodyPr>
          <a:lstStyle/>
          <a:p>
            <a:pPr algn="ctr"/>
            <a:r>
              <a:rPr lang="en-US" sz="4400" i="1" dirty="0"/>
              <a:t>“For whosoever </a:t>
            </a:r>
            <a:r>
              <a:rPr lang="en-US" sz="4400" i="1" dirty="0" err="1"/>
              <a:t>exalteth</a:t>
            </a:r>
            <a:r>
              <a:rPr lang="en-US" sz="4400" i="1" dirty="0"/>
              <a:t> himself shall be abased; and he that </a:t>
            </a:r>
            <a:r>
              <a:rPr lang="en-US" sz="4400" i="1" dirty="0" err="1"/>
              <a:t>humbleth</a:t>
            </a:r>
            <a:r>
              <a:rPr lang="en-US" sz="4400" i="1" dirty="0"/>
              <a:t> himself shall be exalted.”</a:t>
            </a:r>
          </a:p>
        </p:txBody>
      </p:sp>
    </p:spTree>
    <p:extLst>
      <p:ext uri="{BB962C8B-B14F-4D97-AF65-F5344CB8AC3E}">
        <p14:creationId xmlns:p14="http://schemas.microsoft.com/office/powerpoint/2010/main" val="400405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553200"/>
          </a:xfrm>
        </p:spPr>
        <p:txBody>
          <a:bodyPr>
            <a:noAutofit/>
          </a:bodyPr>
          <a:lstStyle/>
          <a:p>
            <a:r>
              <a:rPr lang="en-US" sz="3600" b="1" dirty="0">
                <a:solidFill>
                  <a:srgbClr val="FFFF00"/>
                </a:solidFill>
              </a:rPr>
              <a:t>16. Whatever you acquire outside of           God’s will eventually turns to ashes -       </a:t>
            </a:r>
            <a:br>
              <a:rPr lang="en-US" sz="3600" b="1" dirty="0"/>
            </a:br>
            <a:r>
              <a:rPr lang="en-US" sz="3600" i="1" dirty="0"/>
              <a:t>1 Cor. 3:12-15 "Now if any man build upon this foundation gold, silver, precious stones, wood, hay, stubble; Every man's work shall be made manifest: for the day shall declare it, because it shall be revealed by fire; and the fire shall try every man's work of what sort it is. If any man's work abide which he hath built thereupon, he shall receive a reward. If any man's work shall be burned, he shall suffer loss: but he himself shall be saved; yet so as by fire."</a:t>
            </a:r>
            <a:br>
              <a:rPr lang="en-US" sz="3600" dirty="0"/>
            </a:br>
            <a:endParaRPr lang="en-US" sz="3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 y="-76200"/>
            <a:ext cx="9161929"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415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71600"/>
            <a:ext cx="9144000" cy="5334000"/>
          </a:xfrm>
        </p:spPr>
        <p:txBody>
          <a:bodyPr>
            <a:normAutofit fontScale="90000"/>
          </a:bodyPr>
          <a:lstStyle/>
          <a:p>
            <a:r>
              <a:rPr lang="en-US" b="1" dirty="0">
                <a:solidFill>
                  <a:srgbClr val="FFFF00"/>
                </a:solidFill>
              </a:rPr>
              <a:t>17. We stand strongest on our knees -        </a:t>
            </a:r>
            <a:r>
              <a:rPr lang="en-US" i="1" dirty="0"/>
              <a:t> Eph. 3:14 “For this cause I bow my knees unto the Father of our Lord Jesus Christ.”    1 Pet. 5:6 "Humble yourselves therefore under the mighty hand of God, that he </a:t>
            </a:r>
            <a:br>
              <a:rPr lang="en-US" i="1" dirty="0"/>
            </a:br>
            <a:r>
              <a:rPr lang="en-US" i="1" dirty="0"/>
              <a:t>may exalt you in due time." </a:t>
            </a:r>
            <a:br>
              <a:rPr lang="en-US" i="1" dirty="0"/>
            </a:br>
            <a:r>
              <a:rPr lang="en-US" i="1" dirty="0"/>
              <a:t>Isa 41:10 "Fear thou not; for I am with thee: be not dismayed; for I am thy God: I will strengthen thee; yea, I will help thee; yea, I will uphold thee with the right hand of my righteousness." </a:t>
            </a:r>
            <a:br>
              <a:rPr lang="en-US" dirty="0"/>
            </a:br>
            <a:br>
              <a:rPr lang="en-US" dirty="0"/>
            </a:b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583362"/>
          </a:xfrm>
        </p:spPr>
        <p:txBody>
          <a:bodyPr>
            <a:noAutofit/>
          </a:bodyPr>
          <a:lstStyle/>
          <a:p>
            <a:r>
              <a:rPr lang="en-US" sz="3600" b="1" dirty="0">
                <a:solidFill>
                  <a:srgbClr val="FFFF00"/>
                </a:solidFill>
              </a:rPr>
              <a:t>A growing relationship with God will determine the impact of our lives on others</a:t>
            </a:r>
            <a:br>
              <a:rPr lang="en-US" sz="3600" b="1" dirty="0">
                <a:solidFill>
                  <a:srgbClr val="FFFF00"/>
                </a:solidFill>
              </a:rPr>
            </a:br>
            <a:r>
              <a:rPr lang="en-US" sz="3600" i="1" dirty="0"/>
              <a:t>2 Chronicles 17:3-6“Now the Lord was with Jehoshaphat, because he walked in the former ways of his father David; he did not seek the Baals, but sought the God of his father, and walked in His commandments and not according to the acts of Israel. Therefore the Lord established the kingdom in his hand; and all Judah gave presents to Jehoshaphat, and he had riches and honor in abundance. And his heart took delight in the ways of the Lord.”</a:t>
            </a:r>
            <a:br>
              <a:rPr lang="en-US" sz="3600" dirty="0"/>
            </a:br>
            <a:endParaRPr lang="en-US" sz="3600" dirty="0"/>
          </a:p>
        </p:txBody>
      </p:sp>
    </p:spTree>
    <p:extLst>
      <p:ext uri="{BB962C8B-B14F-4D97-AF65-F5344CB8AC3E}">
        <p14:creationId xmlns:p14="http://schemas.microsoft.com/office/powerpoint/2010/main" val="2202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958006"/>
            <a:ext cx="5337571" cy="3542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1371" y="0"/>
            <a:ext cx="3882629" cy="5176839"/>
          </a:xfrm>
          <a:prstGeom prst="rect">
            <a:avLst/>
          </a:prstGeom>
        </p:spPr>
      </p:pic>
      <p:sp>
        <p:nvSpPr>
          <p:cNvPr id="3" name="Rectangle 2"/>
          <p:cNvSpPr/>
          <p:nvPr/>
        </p:nvSpPr>
        <p:spPr>
          <a:xfrm>
            <a:off x="271950" y="201731"/>
            <a:ext cx="4572000" cy="2554545"/>
          </a:xfrm>
          <a:prstGeom prst="rect">
            <a:avLst/>
          </a:prstGeom>
        </p:spPr>
        <p:txBody>
          <a:bodyPr>
            <a:spAutoFit/>
          </a:bodyPr>
          <a:lstStyle/>
          <a:p>
            <a:pPr algn="ctr"/>
            <a:r>
              <a:rPr lang="en-US" sz="40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“Daniel, kneeled upon his knees three times a day, and prayed.”</a:t>
            </a:r>
          </a:p>
        </p:txBody>
      </p:sp>
    </p:spTree>
    <p:extLst>
      <p:ext uri="{BB962C8B-B14F-4D97-AF65-F5344CB8AC3E}">
        <p14:creationId xmlns:p14="http://schemas.microsoft.com/office/powerpoint/2010/main" val="209814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b="1" dirty="0">
                <a:solidFill>
                  <a:srgbClr val="FFFF00"/>
                </a:solidFill>
              </a:rPr>
              <a:t>18. As children of a sovereign God, </a:t>
            </a:r>
            <a:br>
              <a:rPr lang="en-US" b="1" dirty="0">
                <a:solidFill>
                  <a:srgbClr val="FFFF00"/>
                </a:solidFill>
              </a:rPr>
            </a:br>
            <a:r>
              <a:rPr lang="en-US" b="1" dirty="0">
                <a:solidFill>
                  <a:srgbClr val="FFFF00"/>
                </a:solidFill>
              </a:rPr>
              <a:t>we are never victims of our circumstances </a:t>
            </a:r>
            <a:r>
              <a:rPr lang="en-US" i="1" dirty="0">
                <a:solidFill>
                  <a:srgbClr val="FFFF00"/>
                </a:solidFill>
              </a:rPr>
              <a:t>– </a:t>
            </a:r>
            <a:br>
              <a:rPr lang="en-US" i="1" dirty="0"/>
            </a:br>
            <a:r>
              <a:rPr lang="en-US" i="1" dirty="0"/>
              <a:t>Psalms 103:19 "The LORD hath prepared his throne in the heavens; and his kingdom </a:t>
            </a:r>
            <a:r>
              <a:rPr lang="en-US" i="1" dirty="0" err="1"/>
              <a:t>ruleth</a:t>
            </a:r>
            <a:r>
              <a:rPr lang="en-US" i="1" dirty="0"/>
              <a:t> over all." </a:t>
            </a:r>
            <a:br>
              <a:rPr lang="en-US" i="1" dirty="0"/>
            </a:br>
            <a:r>
              <a:rPr lang="en-US" i="1" dirty="0"/>
              <a:t>Rom. 8:28 "And we know that all things work together for good to them </a:t>
            </a:r>
            <a:br>
              <a:rPr lang="en-US" i="1" dirty="0"/>
            </a:br>
            <a:r>
              <a:rPr lang="en-US" i="1" dirty="0"/>
              <a:t>that love God."</a:t>
            </a:r>
            <a:br>
              <a:rPr lang="en-US" dirty="0"/>
            </a:b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83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b="1" dirty="0">
                <a:solidFill>
                  <a:srgbClr val="FFFF00"/>
                </a:solidFill>
              </a:rPr>
              <a:t>19. Anything you hold too                      tightly, you will lose – </a:t>
            </a:r>
            <a:br>
              <a:rPr lang="en-US" b="1" dirty="0"/>
            </a:br>
            <a:r>
              <a:rPr lang="en-US" i="1" dirty="0"/>
              <a:t>Matt. 16:25-26 "For whosoever will save his life shall lose it: and whosoever will lose his life for my sake shall find it. For what is a man profited, if he shall gain the whole world, and lose his own soul? or what shall a man give in exchange for his soul?"</a:t>
            </a:r>
            <a:br>
              <a:rPr lang="en-US" dirty="0"/>
            </a:b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263" y="76200"/>
            <a:ext cx="6807072" cy="6756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171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4000" b="1" dirty="0">
                <a:solidFill>
                  <a:srgbClr val="FFFF00"/>
                </a:solidFill>
              </a:rPr>
              <a:t>20. Disappointments are inevitable, discouragement is a choice -               </a:t>
            </a:r>
            <a:br>
              <a:rPr lang="en-US" sz="4000" b="1" dirty="0"/>
            </a:br>
            <a:r>
              <a:rPr lang="en-US" sz="4000" i="1" dirty="0"/>
              <a:t>Psalms 34:19 "Many are the afflictions of the righteous: but the LORD </a:t>
            </a:r>
            <a:r>
              <a:rPr lang="en-US" sz="4000" i="1" dirty="0" err="1"/>
              <a:t>delivereth</a:t>
            </a:r>
            <a:r>
              <a:rPr lang="en-US" sz="4000" i="1" dirty="0"/>
              <a:t> </a:t>
            </a:r>
            <a:br>
              <a:rPr lang="en-US" sz="4000" i="1" dirty="0"/>
            </a:br>
            <a:r>
              <a:rPr lang="en-US" sz="4000" i="1" dirty="0"/>
              <a:t>him out of them all." </a:t>
            </a:r>
            <a:br>
              <a:rPr lang="en-US" sz="4000" i="1" dirty="0"/>
            </a:br>
            <a:r>
              <a:rPr lang="en-US" sz="4000" i="1" dirty="0"/>
              <a:t>1 Sam. 30:6 "And David was greatly distressed; for the people </a:t>
            </a:r>
            <a:r>
              <a:rPr lang="en-US" sz="4000" i="1" dirty="0" err="1"/>
              <a:t>spake</a:t>
            </a:r>
            <a:r>
              <a:rPr lang="en-US" sz="4000" i="1" dirty="0"/>
              <a:t> of stoning him, because the soul of all the people was grieved: but David encouraged himself in the LORD his God."</a:t>
            </a:r>
            <a:endParaRPr lang="en-US" sz="4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301" y="601472"/>
            <a:ext cx="7162800" cy="5777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428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858000"/>
          </a:xfrm>
        </p:spPr>
        <p:txBody>
          <a:bodyPr/>
          <a:lstStyle/>
          <a:p>
            <a:r>
              <a:rPr lang="en-US" b="1" dirty="0">
                <a:solidFill>
                  <a:srgbClr val="FFFF00"/>
                </a:solidFill>
              </a:rPr>
              <a:t>21. Obedience always brings blessing - </a:t>
            </a:r>
            <a:r>
              <a:rPr lang="en-US" i="1" dirty="0"/>
              <a:t>Deut. 11:27 "A blessing, if ye obey the commandments of the LORD your God, which I command you this day.”</a:t>
            </a:r>
            <a:br>
              <a:rPr lang="en-US" i="1" dirty="0"/>
            </a:br>
            <a:r>
              <a:rPr lang="en-US" i="1" dirty="0"/>
              <a:t> Job 36:11 “If they obey and serve him, they shall spend their days in prosperity, and their years in pleasures.”</a:t>
            </a:r>
            <a:br>
              <a:rPr lang="en-US" dirty="0"/>
            </a:b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16"/>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436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b="1" dirty="0">
                <a:solidFill>
                  <a:srgbClr val="FFFF00"/>
                </a:solidFill>
              </a:rPr>
              <a:t>22. To walk in the Spirit is to obey the initial promptings of the Spirit -       </a:t>
            </a:r>
            <a:r>
              <a:rPr lang="en-US" i="1" dirty="0"/>
              <a:t>Gal. 5:16, 25 "This I say then, Walk in the Spirit, and ye shall not fulfill the lust of the flesh...If we live in the Spirit, let us also walk in the Spirit." </a:t>
            </a:r>
            <a:br>
              <a:rPr lang="en-US" i="1" dirty="0"/>
            </a:br>
            <a:r>
              <a:rPr lang="en-US" i="1" dirty="0"/>
              <a:t>Rom. 8:14 "For as many as are led by the Spirit of God, they are the sons of God."</a:t>
            </a:r>
            <a:br>
              <a:rPr lang="en-US" dirty="0"/>
            </a:b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ardinalsblog.adw.org/wp-content/uploads/2012/07/Bible-rea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762000"/>
            <a:ext cx="902927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62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814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705600"/>
          </a:xfrm>
        </p:spPr>
        <p:txBody>
          <a:bodyPr>
            <a:noAutofit/>
          </a:bodyPr>
          <a:lstStyle/>
          <a:p>
            <a:r>
              <a:rPr lang="en-US" sz="3600" b="1" dirty="0">
                <a:solidFill>
                  <a:srgbClr val="FFFF00"/>
                </a:solidFill>
              </a:rPr>
              <a:t>23. You can never out-give God – </a:t>
            </a:r>
            <a:br>
              <a:rPr lang="en-US" sz="3600" b="1" dirty="0"/>
            </a:br>
            <a:r>
              <a:rPr lang="en-US" sz="3600" i="1" dirty="0"/>
              <a:t>Luke 6:38 "Give, and it shall be given unto you; good measure, pressed down, and shaken together, and running over, shall men give into your bosom. For with the same measure that ye mete withal it shall be measured to you again." </a:t>
            </a:r>
            <a:br>
              <a:rPr lang="en-US" sz="3600" i="1" dirty="0"/>
            </a:br>
            <a:r>
              <a:rPr lang="en-US" sz="3600" i="1" dirty="0"/>
              <a:t>Prov. 3:9-10 "</a:t>
            </a:r>
            <a:r>
              <a:rPr lang="en-US" sz="3600" i="1" dirty="0" err="1"/>
              <a:t>Honour</a:t>
            </a:r>
            <a:r>
              <a:rPr lang="en-US" sz="3600" i="1" dirty="0"/>
              <a:t> the LORD with thy substance, and with the </a:t>
            </a:r>
            <a:r>
              <a:rPr lang="en-US" sz="3600" i="1" dirty="0" err="1"/>
              <a:t>firstfruits</a:t>
            </a:r>
            <a:r>
              <a:rPr lang="en-US" sz="3600" i="1" dirty="0"/>
              <a:t> of all </a:t>
            </a:r>
            <a:r>
              <a:rPr lang="en-US" sz="3600" i="1" dirty="0" err="1"/>
              <a:t>thine</a:t>
            </a:r>
            <a:r>
              <a:rPr lang="en-US" sz="3600" i="1" dirty="0"/>
              <a:t> increase: So shall thy barns be filled with plenty, and thy presses shall burst out with new wine."</a:t>
            </a:r>
            <a:br>
              <a:rPr lang="en-US" sz="3600" dirty="0"/>
            </a:br>
            <a:endParaRPr lang="en-US" sz="3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45904"/>
            <a:ext cx="9089417" cy="6031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666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3900" i="1" dirty="0"/>
              <a:t>“Will a man rob God? Yet ye have robbed me. But ye say, Wherein have we robbed thee? In </a:t>
            </a:r>
            <a:r>
              <a:rPr lang="en-US" sz="3900" i="1" u="sng" dirty="0"/>
              <a:t>tithes</a:t>
            </a:r>
            <a:r>
              <a:rPr lang="en-US" sz="3900" i="1" dirty="0"/>
              <a:t> and </a:t>
            </a:r>
            <a:r>
              <a:rPr lang="en-US" sz="3900" i="1" u="sng" dirty="0"/>
              <a:t>offerings</a:t>
            </a:r>
            <a:r>
              <a:rPr lang="en-US" sz="3900" i="1" dirty="0"/>
              <a:t>. Ye are cursed with a curse: for ye have robbed me, even this whole nation. Bring ye all the tithes into the storehouse, that there may be meat in mine house, and prove me now herewith, </a:t>
            </a:r>
            <a:r>
              <a:rPr lang="en-US" sz="3900" i="1" dirty="0" err="1"/>
              <a:t>saith</a:t>
            </a:r>
            <a:r>
              <a:rPr lang="en-US" sz="3900" i="1" dirty="0"/>
              <a:t> the LORD of hosts, if I will not open you the windows of heaven, and pour you out a blessing, that there shall not be room enough to receive it.” (Malachi 3:8-10) </a:t>
            </a:r>
          </a:p>
        </p:txBody>
      </p:sp>
    </p:spTree>
    <p:extLst>
      <p:ext uri="{BB962C8B-B14F-4D97-AF65-F5344CB8AC3E}">
        <p14:creationId xmlns:p14="http://schemas.microsoft.com/office/powerpoint/2010/main" val="323890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2.bp.blogspot.com/-B0cS5HyAV4k/T-Ctm_Ngg4I/AAAAAAAAIMI/_LZahT1dAE8/s1600/window-of-heaven-giving-bi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34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76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b="1" dirty="0">
                <a:solidFill>
                  <a:srgbClr val="FFFF00"/>
                </a:solidFill>
              </a:rPr>
              <a:t>24. To live the Christian life is to allow Jesus to live His life in and through us </a:t>
            </a:r>
            <a:r>
              <a:rPr lang="en-US" i="1" dirty="0">
                <a:solidFill>
                  <a:srgbClr val="FFFF00"/>
                </a:solidFill>
              </a:rPr>
              <a:t>- </a:t>
            </a:r>
            <a:r>
              <a:rPr lang="en-US" i="1" dirty="0"/>
              <a:t>Gal. 2:20 "I am crucified with Christ: nevertheless I live; yet not I, but Christ </a:t>
            </a:r>
            <a:r>
              <a:rPr lang="en-US" i="1" dirty="0" err="1"/>
              <a:t>liveth</a:t>
            </a:r>
            <a:r>
              <a:rPr lang="en-US" i="1" dirty="0"/>
              <a:t> in me: and the life which I now live in the flesh I live by the faith of the Son of God, who loved me, and gave himself for me."</a:t>
            </a:r>
            <a:r>
              <a:rPr lang="en-US" b="1" dirty="0"/>
              <a:t>  </a:t>
            </a:r>
            <a:br>
              <a:rPr lang="en-US" dirty="0"/>
            </a:b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057400"/>
          </a:xfrm>
        </p:spPr>
        <p:txBody>
          <a:bodyPr>
            <a:normAutofit fontScale="90000"/>
          </a:bodyPr>
          <a:lstStyle/>
          <a:p>
            <a:r>
              <a:rPr lang="en-US" sz="6600" dirty="0">
                <a:effectLst>
                  <a:glow rad="101600">
                    <a:schemeClr val="bg1">
                      <a:alpha val="60000"/>
                    </a:schemeClr>
                  </a:glow>
                </a:effectLst>
              </a:rPr>
              <a:t>How to be Filled with     the Holy Spirit</a:t>
            </a:r>
          </a:p>
        </p:txBody>
      </p:sp>
      <p:pic>
        <p:nvPicPr>
          <p:cNvPr id="3" name="Picture 2" descr="C:\Users\Ptr. Daniel White\Desktop\Bible pictures\Jesus\scan0049.jpg"/>
          <p:cNvPicPr>
            <a:picLocks noChangeAspect="1" noChangeArrowheads="1"/>
          </p:cNvPicPr>
          <p:nvPr/>
        </p:nvPicPr>
        <p:blipFill>
          <a:blip r:embed="rId3" cstate="print">
            <a:lum bright="-20000"/>
          </a:blip>
          <a:srcRect/>
          <a:stretch>
            <a:fillRect/>
          </a:stretch>
        </p:blipFill>
        <p:spPr bwMode="auto">
          <a:xfrm>
            <a:off x="2327664" y="2209800"/>
            <a:ext cx="4568966"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5" descr="C:\Users\Ptr. Daniel White\Desktop\Bible pictures\holy spirit\HolySpirit.jpg"/>
          <p:cNvPicPr>
            <a:picLocks noChangeAspect="1" noChangeArrowheads="1"/>
          </p:cNvPicPr>
          <p:nvPr/>
        </p:nvPicPr>
        <p:blipFill>
          <a:blip r:embed="rId4" cstate="print">
            <a:lum bright="-20000"/>
          </a:blip>
          <a:srcRect/>
          <a:stretch>
            <a:fillRect/>
          </a:stretch>
        </p:blipFill>
        <p:spPr bwMode="auto">
          <a:xfrm>
            <a:off x="3886200" y="3962400"/>
            <a:ext cx="1697831" cy="1752600"/>
          </a:xfrm>
          <a:prstGeom prst="ellipse">
            <a:avLst/>
          </a:prstGeom>
          <a:ln>
            <a:noFill/>
          </a:ln>
          <a:effectLst>
            <a:softEdge rad="112500"/>
          </a:effectLst>
        </p:spPr>
      </p:pic>
    </p:spTree>
    <p:extLst>
      <p:ext uri="{BB962C8B-B14F-4D97-AF65-F5344CB8AC3E}">
        <p14:creationId xmlns:p14="http://schemas.microsoft.com/office/powerpoint/2010/main" val="377333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915400" cy="6186309"/>
          </a:xfrm>
          <a:prstGeom prst="rect">
            <a:avLst/>
          </a:prstGeom>
        </p:spPr>
        <p:txBody>
          <a:bodyPr wrap="square">
            <a:spAutoFit/>
          </a:bodyPr>
          <a:lstStyle/>
          <a:p>
            <a:pPr marL="742950" lvl="0" indent="-742950"/>
            <a:r>
              <a:rPr lang="en-US" sz="3600" dirty="0">
                <a:effectLst>
                  <a:glow rad="101600">
                    <a:schemeClr val="bg1">
                      <a:alpha val="60000"/>
                    </a:schemeClr>
                  </a:glow>
                </a:effectLst>
              </a:rPr>
              <a:t>1. Purpose to live a holy life – </a:t>
            </a:r>
            <a:r>
              <a:rPr lang="en-US" sz="3600" i="1" dirty="0">
                <a:effectLst>
                  <a:glow rad="101600">
                    <a:schemeClr val="bg1">
                      <a:alpha val="60000"/>
                    </a:schemeClr>
                  </a:glow>
                </a:effectLst>
              </a:rPr>
              <a:t>I Thess.   4:1-8</a:t>
            </a:r>
          </a:p>
          <a:p>
            <a:pPr lvl="0"/>
            <a:r>
              <a:rPr lang="en-US" sz="3600" i="1" dirty="0">
                <a:effectLst>
                  <a:glow rad="101600">
                    <a:schemeClr val="bg1">
                      <a:alpha val="60000"/>
                    </a:schemeClr>
                  </a:glow>
                </a:effectLst>
              </a:rPr>
              <a:t>2. </a:t>
            </a:r>
            <a:r>
              <a:rPr lang="en-US" sz="3600" dirty="0">
                <a:effectLst>
                  <a:glow rad="101600">
                    <a:schemeClr val="bg1">
                      <a:alpha val="60000"/>
                    </a:schemeClr>
                  </a:glow>
                </a:effectLst>
              </a:rPr>
              <a:t>Yield yourself to the Lord – </a:t>
            </a:r>
            <a:r>
              <a:rPr lang="en-US" sz="3600" i="1" dirty="0">
                <a:effectLst>
                  <a:glow rad="101600">
                    <a:schemeClr val="bg1">
                      <a:alpha val="60000"/>
                    </a:schemeClr>
                  </a:glow>
                </a:effectLst>
              </a:rPr>
              <a:t>Rom. 6,   </a:t>
            </a:r>
          </a:p>
          <a:p>
            <a:pPr lvl="0"/>
            <a:r>
              <a:rPr lang="en-US" sz="3600" i="1" dirty="0">
                <a:effectLst>
                  <a:glow rad="101600">
                    <a:schemeClr val="bg1">
                      <a:alpha val="60000"/>
                    </a:schemeClr>
                  </a:glow>
                </a:effectLst>
              </a:rPr>
              <a:t>     12:1-2 </a:t>
            </a:r>
          </a:p>
          <a:p>
            <a:pPr lvl="0"/>
            <a:r>
              <a:rPr lang="en-US" sz="3600" dirty="0">
                <a:effectLst>
                  <a:glow rad="101600">
                    <a:schemeClr val="bg1">
                      <a:alpha val="60000"/>
                    </a:schemeClr>
                  </a:glow>
                </a:effectLst>
              </a:rPr>
              <a:t>3. Renew your mind daily – </a:t>
            </a:r>
            <a:r>
              <a:rPr lang="en-US" sz="3600" i="1" dirty="0">
                <a:effectLst>
                  <a:glow rad="101600">
                    <a:schemeClr val="bg1">
                      <a:alpha val="60000"/>
                    </a:schemeClr>
                  </a:glow>
                </a:effectLst>
              </a:rPr>
              <a:t>Eph. 4:23-24 </a:t>
            </a:r>
          </a:p>
          <a:p>
            <a:pPr lvl="0"/>
            <a:r>
              <a:rPr lang="en-US" sz="3600" dirty="0">
                <a:effectLst>
                  <a:glow rad="101600">
                    <a:schemeClr val="bg1">
                      <a:alpha val="60000"/>
                    </a:schemeClr>
                  </a:glow>
                </a:effectLst>
              </a:rPr>
              <a:t>4. Make no provision for the flesh – </a:t>
            </a:r>
            <a:r>
              <a:rPr lang="en-US" sz="3600" i="1" dirty="0">
                <a:effectLst>
                  <a:glow rad="101600">
                    <a:schemeClr val="bg1">
                      <a:alpha val="60000"/>
                    </a:schemeClr>
                  </a:glow>
                </a:effectLst>
              </a:rPr>
              <a:t>Rom.     </a:t>
            </a:r>
          </a:p>
          <a:p>
            <a:pPr lvl="0"/>
            <a:r>
              <a:rPr lang="en-US" sz="3600" i="1" dirty="0">
                <a:effectLst>
                  <a:glow rad="101600">
                    <a:schemeClr val="bg1">
                      <a:alpha val="60000"/>
                    </a:schemeClr>
                  </a:glow>
                </a:effectLst>
              </a:rPr>
              <a:t>    13:14</a:t>
            </a:r>
          </a:p>
          <a:p>
            <a:pPr lvl="0"/>
            <a:r>
              <a:rPr lang="en-US" sz="3600" dirty="0">
                <a:effectLst>
                  <a:glow rad="101600">
                    <a:schemeClr val="bg1">
                      <a:alpha val="60000"/>
                    </a:schemeClr>
                  </a:glow>
                </a:effectLst>
              </a:rPr>
              <a:t>5. Flee temptation – </a:t>
            </a:r>
            <a:r>
              <a:rPr lang="en-US" sz="3600" i="1" dirty="0">
                <a:effectLst>
                  <a:glow rad="101600">
                    <a:schemeClr val="bg1">
                      <a:alpha val="60000"/>
                    </a:schemeClr>
                  </a:glow>
                </a:effectLst>
              </a:rPr>
              <a:t>II Tim. 2:22 </a:t>
            </a:r>
          </a:p>
          <a:p>
            <a:pPr lvl="0"/>
            <a:r>
              <a:rPr lang="en-US" sz="3600" dirty="0">
                <a:effectLst>
                  <a:glow rad="101600">
                    <a:schemeClr val="bg1">
                      <a:alpha val="60000"/>
                    </a:schemeClr>
                  </a:glow>
                </a:effectLst>
              </a:rPr>
              <a:t>6. Resist Satan by continual submission to    </a:t>
            </a:r>
          </a:p>
          <a:p>
            <a:pPr lvl="0"/>
            <a:r>
              <a:rPr lang="en-US" sz="3600" dirty="0">
                <a:effectLst>
                  <a:glow rad="101600">
                    <a:schemeClr val="bg1">
                      <a:alpha val="60000"/>
                    </a:schemeClr>
                  </a:glow>
                </a:effectLst>
              </a:rPr>
              <a:t>    God – </a:t>
            </a:r>
            <a:r>
              <a:rPr lang="en-US" sz="3600" i="1" dirty="0">
                <a:effectLst>
                  <a:glow rad="101600">
                    <a:schemeClr val="bg1">
                      <a:alpha val="60000"/>
                    </a:schemeClr>
                  </a:glow>
                </a:effectLst>
              </a:rPr>
              <a:t>Jam. 4:6-10</a:t>
            </a:r>
          </a:p>
          <a:p>
            <a:pPr lvl="0"/>
            <a:r>
              <a:rPr lang="en-US" sz="3600" dirty="0">
                <a:effectLst>
                  <a:glow rad="101600">
                    <a:schemeClr val="bg1">
                      <a:alpha val="60000"/>
                    </a:schemeClr>
                  </a:glow>
                </a:effectLst>
              </a:rPr>
              <a:t>7. Do not give place to the devil – </a:t>
            </a:r>
            <a:r>
              <a:rPr lang="en-US" sz="3600" i="1" dirty="0">
                <a:effectLst>
                  <a:glow rad="101600">
                    <a:schemeClr val="bg1">
                      <a:alpha val="60000"/>
                    </a:schemeClr>
                  </a:glow>
                </a:effectLst>
              </a:rPr>
              <a:t>Eph. 4:          </a:t>
            </a:r>
          </a:p>
          <a:p>
            <a:pPr lvl="0"/>
            <a:r>
              <a:rPr lang="en-US" sz="3600" i="1" dirty="0">
                <a:effectLst>
                  <a:glow rad="101600">
                    <a:schemeClr val="bg1">
                      <a:alpha val="60000"/>
                    </a:schemeClr>
                  </a:glow>
                </a:effectLst>
              </a:rPr>
              <a:t>    27-30 (bitterness, immorality, covetousness)</a:t>
            </a:r>
          </a:p>
        </p:txBody>
      </p:sp>
    </p:spTree>
    <p:extLst>
      <p:ext uri="{BB962C8B-B14F-4D97-AF65-F5344CB8AC3E}">
        <p14:creationId xmlns:p14="http://schemas.microsoft.com/office/powerpoint/2010/main" val="62710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304800"/>
            <a:ext cx="8229600" cy="6553200"/>
          </a:xfrm>
        </p:spPr>
        <p:txBody>
          <a:bodyPr>
            <a:normAutofit/>
          </a:bodyPr>
          <a:lstStyle/>
          <a:p>
            <a:pPr>
              <a:buNone/>
            </a:pPr>
            <a:r>
              <a:rPr lang="en-US" sz="3600" dirty="0">
                <a:effectLst>
                  <a:glow rad="101600">
                    <a:schemeClr val="bg1">
                      <a:alpha val="60000"/>
                    </a:schemeClr>
                  </a:glow>
                </a:effectLst>
              </a:rPr>
              <a:t>8. Keep you thought centered on things      above – </a:t>
            </a:r>
            <a:r>
              <a:rPr lang="en-US" sz="3600" i="1" dirty="0">
                <a:effectLst>
                  <a:glow rad="101600">
                    <a:schemeClr val="bg1">
                      <a:alpha val="60000"/>
                    </a:schemeClr>
                  </a:glow>
                </a:effectLst>
              </a:rPr>
              <a:t>Phil. 4:6-8</a:t>
            </a:r>
          </a:p>
          <a:p>
            <a:pPr>
              <a:buNone/>
            </a:pPr>
            <a:r>
              <a:rPr lang="en-US" sz="3600" dirty="0">
                <a:effectLst>
                  <a:glow rad="101600">
                    <a:schemeClr val="bg1">
                      <a:alpha val="60000"/>
                    </a:schemeClr>
                  </a:glow>
                </a:effectLst>
              </a:rPr>
              <a:t>9. Set your affections on things above –  </a:t>
            </a:r>
            <a:r>
              <a:rPr lang="en-US" sz="3600" i="1" dirty="0">
                <a:effectLst>
                  <a:glow rad="101600">
                    <a:schemeClr val="bg1">
                      <a:alpha val="60000"/>
                    </a:schemeClr>
                  </a:glow>
                </a:effectLst>
              </a:rPr>
              <a:t>Col. 3:1-4</a:t>
            </a:r>
          </a:p>
          <a:p>
            <a:pPr marL="742950" indent="-742950">
              <a:buAutoNum type="arabicPeriod" startAt="10"/>
            </a:pPr>
            <a:r>
              <a:rPr lang="en-US" sz="3600">
                <a:effectLst>
                  <a:glow rad="101600">
                    <a:schemeClr val="bg1">
                      <a:alpha val="60000"/>
                    </a:schemeClr>
                  </a:glow>
                </a:effectLst>
              </a:rPr>
              <a:t>Keep your </a:t>
            </a:r>
            <a:r>
              <a:rPr lang="en-US" sz="3600" dirty="0">
                <a:effectLst>
                  <a:glow rad="101600">
                    <a:schemeClr val="bg1">
                      <a:alpha val="60000"/>
                    </a:schemeClr>
                  </a:glow>
                </a:effectLst>
              </a:rPr>
              <a:t>sin confessed – </a:t>
            </a:r>
            <a:r>
              <a:rPr lang="en-US" sz="3600" i="1" dirty="0">
                <a:effectLst>
                  <a:glow rad="101600">
                    <a:schemeClr val="bg1">
                      <a:alpha val="60000"/>
                    </a:schemeClr>
                  </a:glow>
                </a:effectLst>
              </a:rPr>
              <a:t>Prov. 28:    13-14</a:t>
            </a:r>
          </a:p>
          <a:p>
            <a:pPr marL="742950" indent="-742950">
              <a:buAutoNum type="arabicPeriod" startAt="10"/>
            </a:pPr>
            <a:r>
              <a:rPr lang="en-US" sz="3600" dirty="0">
                <a:effectLst>
                  <a:glow rad="101600">
                    <a:schemeClr val="bg1">
                      <a:alpha val="60000"/>
                    </a:schemeClr>
                  </a:glow>
                </a:effectLst>
              </a:rPr>
              <a:t>Keep your conscience clear – </a:t>
            </a:r>
            <a:r>
              <a:rPr lang="en-US" sz="3600" i="1" dirty="0">
                <a:effectLst>
                  <a:glow rad="101600">
                    <a:schemeClr val="bg1">
                      <a:alpha val="60000"/>
                    </a:schemeClr>
                  </a:glow>
                </a:effectLst>
              </a:rPr>
              <a:t>Acts 24:16</a:t>
            </a:r>
          </a:p>
          <a:p>
            <a:pPr marL="742950" indent="-742950">
              <a:buAutoNum type="arabicPeriod" startAt="10"/>
            </a:pPr>
            <a:r>
              <a:rPr lang="en-US" sz="3600" dirty="0">
                <a:effectLst>
                  <a:glow rad="101600">
                    <a:schemeClr val="bg1">
                      <a:alpha val="60000"/>
                    </a:schemeClr>
                  </a:glow>
                </a:effectLst>
              </a:rPr>
              <a:t>Obey the promptings of the Holy Spirit – </a:t>
            </a:r>
            <a:r>
              <a:rPr lang="en-US" sz="3600" i="1" dirty="0">
                <a:effectLst>
                  <a:glow rad="101600">
                    <a:schemeClr val="bg1">
                      <a:alpha val="60000"/>
                    </a:schemeClr>
                  </a:glow>
                </a:effectLst>
              </a:rPr>
              <a:t>Rom. 8:14</a:t>
            </a:r>
          </a:p>
          <a:p>
            <a:pPr marL="742950" indent="-742950">
              <a:buAutoNum type="arabicPeriod" startAt="10"/>
            </a:pPr>
            <a:endParaRPr lang="en-US" sz="3600" dirty="0">
              <a:effectLst>
                <a:glow rad="101600">
                  <a:schemeClr val="bg1">
                    <a:alpha val="60000"/>
                  </a:schemeClr>
                </a:glow>
              </a:effectLst>
            </a:endParaRPr>
          </a:p>
        </p:txBody>
      </p:sp>
    </p:spTree>
    <p:extLst>
      <p:ext uri="{BB962C8B-B14F-4D97-AF65-F5344CB8AC3E}">
        <p14:creationId xmlns:p14="http://schemas.microsoft.com/office/powerpoint/2010/main" val="319812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457200"/>
            <a:ext cx="8686800" cy="6096000"/>
          </a:xfrm>
          <a:prstGeom prst="rect">
            <a:avLst/>
          </a:prstGeom>
        </p:spPr>
        <p:txBody>
          <a:bodyPr>
            <a:normAutofit fontScale="925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900" b="0" i="0" u="none" strike="noStrike" kern="1200" cap="none" spc="0" normalizeH="0" baseline="0" noProof="0" dirty="0">
                <a:ln>
                  <a:noFill/>
                </a:ln>
                <a:solidFill>
                  <a:schemeClr val="tx1"/>
                </a:solidFill>
                <a:effectLst>
                  <a:glow rad="101600">
                    <a:schemeClr val="bg1">
                      <a:alpha val="60000"/>
                    </a:schemeClr>
                  </a:glow>
                </a:effectLst>
                <a:uLnTx/>
                <a:uFillTx/>
                <a:latin typeface="+mn-lt"/>
                <a:ea typeface="+mn-ea"/>
                <a:cs typeface="+mn-cs"/>
              </a:rPr>
              <a:t>13. Avoid quenching and grieving the    </a:t>
            </a:r>
            <a:r>
              <a:rPr kumimoji="0" lang="en-US" sz="3900" b="0" i="0" u="none" strike="noStrike" kern="1200" cap="none" spc="0" normalizeH="0" noProof="0" dirty="0">
                <a:ln>
                  <a:noFill/>
                </a:ln>
                <a:solidFill>
                  <a:schemeClr val="tx1"/>
                </a:solidFill>
                <a:effectLst>
                  <a:glow rad="101600">
                    <a:schemeClr val="bg1">
                      <a:alpha val="60000"/>
                    </a:schemeClr>
                  </a:glow>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tabLst/>
              <a:defRPr/>
            </a:pPr>
            <a:r>
              <a:rPr lang="en-US" sz="3900" dirty="0">
                <a:effectLst>
                  <a:glow rad="101600">
                    <a:schemeClr val="bg1">
                      <a:alpha val="60000"/>
                    </a:schemeClr>
                  </a:glow>
                </a:effectLst>
              </a:rPr>
              <a:t>       </a:t>
            </a:r>
            <a:r>
              <a:rPr kumimoji="0" lang="en-US" sz="3900" b="0" i="0" u="none" strike="noStrike" kern="1200" cap="none" spc="0" normalizeH="0" baseline="0" noProof="0" dirty="0">
                <a:ln>
                  <a:noFill/>
                </a:ln>
                <a:solidFill>
                  <a:schemeClr val="tx1"/>
                </a:solidFill>
                <a:effectLst>
                  <a:glow rad="101600">
                    <a:schemeClr val="bg1">
                      <a:alpha val="60000"/>
                    </a:schemeClr>
                  </a:glow>
                </a:effectLst>
                <a:uLnTx/>
                <a:uFillTx/>
                <a:latin typeface="+mn-lt"/>
                <a:ea typeface="+mn-ea"/>
                <a:cs typeface="+mn-cs"/>
              </a:rPr>
              <a:t>Holy spirit – </a:t>
            </a:r>
            <a:r>
              <a:rPr kumimoji="0" lang="en-US" sz="3900" b="0" i="1" u="none" strike="noStrike" kern="1200" cap="none" spc="0" normalizeH="0" baseline="0" noProof="0" dirty="0">
                <a:ln>
                  <a:noFill/>
                </a:ln>
                <a:solidFill>
                  <a:schemeClr val="tx1"/>
                </a:solidFill>
                <a:effectLst>
                  <a:glow rad="101600">
                    <a:schemeClr val="bg1">
                      <a:alpha val="60000"/>
                    </a:schemeClr>
                  </a:glow>
                </a:effectLst>
                <a:uLnTx/>
                <a:uFillTx/>
                <a:latin typeface="+mn-lt"/>
                <a:ea typeface="+mn-ea"/>
                <a:cs typeface="+mn-cs"/>
              </a:rPr>
              <a:t>I Thess. 5:19, Eph.   4:25-31 </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900" b="0" i="0" u="none" strike="noStrike" kern="1200" cap="none" spc="0" normalizeH="0" baseline="0" noProof="0" dirty="0">
                <a:ln>
                  <a:noFill/>
                </a:ln>
                <a:solidFill>
                  <a:schemeClr val="tx1"/>
                </a:solidFill>
                <a:effectLst>
                  <a:glow rad="101600">
                    <a:schemeClr val="bg1">
                      <a:alpha val="60000"/>
                    </a:schemeClr>
                  </a:glow>
                </a:effectLst>
                <a:uLnTx/>
                <a:uFillTx/>
                <a:latin typeface="+mn-lt"/>
                <a:ea typeface="+mn-ea"/>
                <a:cs typeface="+mn-cs"/>
              </a:rPr>
              <a:t>14. Ask God to fill you with the Holy Spirit –     </a:t>
            </a:r>
            <a:r>
              <a:rPr kumimoji="0" lang="en-US" sz="3900" b="0" i="0" u="none" strike="noStrike" kern="1200" cap="none" spc="0" normalizeH="0" noProof="0" dirty="0">
                <a:ln>
                  <a:noFill/>
                </a:ln>
                <a:solidFill>
                  <a:schemeClr val="tx1"/>
                </a:solidFill>
                <a:effectLst>
                  <a:glow rad="101600">
                    <a:schemeClr val="bg1">
                      <a:alpha val="60000"/>
                    </a:schemeClr>
                  </a:glow>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tabLst/>
              <a:defRPr/>
            </a:pPr>
            <a:r>
              <a:rPr lang="en-US" sz="3900" dirty="0">
                <a:effectLst>
                  <a:glow rad="101600">
                    <a:schemeClr val="bg1">
                      <a:alpha val="60000"/>
                    </a:schemeClr>
                  </a:glow>
                </a:effectLst>
              </a:rPr>
              <a:t>       </a:t>
            </a:r>
            <a:r>
              <a:rPr kumimoji="0" lang="en-US" sz="3900" b="0" i="1" u="none" strike="noStrike" kern="1200" cap="none" spc="0" normalizeH="0" baseline="0" noProof="0" dirty="0">
                <a:ln>
                  <a:noFill/>
                </a:ln>
                <a:solidFill>
                  <a:schemeClr val="tx1"/>
                </a:solidFill>
                <a:effectLst>
                  <a:glow rad="101600">
                    <a:schemeClr val="bg1">
                      <a:alpha val="60000"/>
                    </a:schemeClr>
                  </a:glow>
                </a:effectLst>
                <a:uLnTx/>
                <a:uFillTx/>
                <a:latin typeface="+mn-lt"/>
                <a:ea typeface="+mn-ea"/>
                <a:cs typeface="+mn-cs"/>
              </a:rPr>
              <a:t>Luke 11:15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0" i="1" u="none" strike="noStrike" kern="1200" cap="none" spc="0" normalizeH="0" baseline="0" noProof="0" dirty="0">
              <a:ln>
                <a:noFill/>
              </a:ln>
              <a:solidFill>
                <a:schemeClr val="tx1"/>
              </a:solidFill>
              <a:effectLst>
                <a:glow rad="101600">
                  <a:schemeClr val="bg1">
                    <a:alpha val="60000"/>
                  </a:schemeClr>
                </a:glow>
              </a:effectLst>
              <a:uLnTx/>
              <a:uFillTx/>
              <a:latin typeface="+mn-lt"/>
              <a:ea typeface="+mn-ea"/>
              <a:cs typeface="+mn-cs"/>
            </a:endParaRPr>
          </a:p>
          <a:p>
            <a:pPr marL="342900" lvl="0" indent="-342900">
              <a:spcBef>
                <a:spcPct val="20000"/>
              </a:spcBef>
            </a:pPr>
            <a:r>
              <a:rPr kumimoji="0" lang="en-US" sz="4400" b="0" i="0" u="none" strike="noStrike" kern="1200" cap="none" spc="0" normalizeH="0" baseline="0" noProof="0" dirty="0">
                <a:ln>
                  <a:noFill/>
                </a:ln>
                <a:solidFill>
                  <a:srgbClr val="FFC000"/>
                </a:solidFill>
                <a:effectLst>
                  <a:glow rad="101600">
                    <a:schemeClr val="bg1">
                      <a:alpha val="60000"/>
                    </a:schemeClr>
                  </a:glow>
                </a:effectLst>
                <a:uLnTx/>
                <a:uFillTx/>
                <a:latin typeface="+mn-lt"/>
                <a:ea typeface="+mn-ea"/>
                <a:cs typeface="+mn-cs"/>
              </a:rPr>
              <a:t>  </a:t>
            </a:r>
            <a:r>
              <a:rPr kumimoji="0" lang="en-US" sz="4400" b="0" i="0" u="none" strike="noStrike" kern="1200" cap="none" spc="0" normalizeH="0" noProof="0" dirty="0">
                <a:ln>
                  <a:noFill/>
                </a:ln>
                <a:solidFill>
                  <a:srgbClr val="FFC000"/>
                </a:solidFill>
                <a:effectLst>
                  <a:glow rad="101600">
                    <a:schemeClr val="bg1">
                      <a:alpha val="60000"/>
                    </a:schemeClr>
                  </a:glow>
                </a:effectLst>
                <a:uLnTx/>
                <a:uFillTx/>
                <a:latin typeface="+mn-lt"/>
                <a:ea typeface="+mn-ea"/>
                <a:cs typeface="+mn-cs"/>
              </a:rPr>
              <a:t> </a:t>
            </a:r>
            <a:r>
              <a:rPr kumimoji="0" lang="en-US" sz="4400" b="0" i="0" u="none" strike="noStrike" kern="1200" cap="none" spc="0" normalizeH="0" baseline="0" noProof="0" dirty="0">
                <a:ln>
                  <a:noFill/>
                </a:ln>
                <a:solidFill>
                  <a:srgbClr val="FFC000"/>
                </a:solidFill>
                <a:effectLst>
                  <a:glow rad="101600">
                    <a:schemeClr val="bg1">
                      <a:alpha val="60000"/>
                    </a:schemeClr>
                  </a:glow>
                </a:effectLst>
                <a:uLnTx/>
                <a:uFillTx/>
                <a:latin typeface="+mn-lt"/>
                <a:ea typeface="+mn-ea"/>
                <a:cs typeface="+mn-cs"/>
              </a:rPr>
              <a:t>The Holy Spirit is called the </a:t>
            </a:r>
            <a:r>
              <a:rPr kumimoji="0" lang="en-US" sz="4400" b="0" i="1" u="none" strike="noStrike" kern="1200" cap="none" spc="0" normalizeH="0" baseline="0" noProof="0" dirty="0">
                <a:ln>
                  <a:noFill/>
                </a:ln>
                <a:solidFill>
                  <a:srgbClr val="FFC000"/>
                </a:solidFill>
                <a:effectLst>
                  <a:glow rad="101600">
                    <a:schemeClr val="bg1">
                      <a:alpha val="60000"/>
                    </a:schemeClr>
                  </a:glow>
                </a:effectLst>
                <a:uLnTx/>
                <a:uFillTx/>
                <a:latin typeface="+mn-lt"/>
                <a:ea typeface="+mn-ea"/>
                <a:cs typeface="+mn-cs"/>
              </a:rPr>
              <a:t>“Spirit of Grace”  </a:t>
            </a:r>
            <a:r>
              <a:rPr lang="en-US" sz="4400" i="1" dirty="0">
                <a:solidFill>
                  <a:srgbClr val="FFC000"/>
                </a:solidFill>
                <a:effectLst>
                  <a:glow rad="101600">
                    <a:schemeClr val="bg1">
                      <a:alpha val="60000"/>
                    </a:schemeClr>
                  </a:glow>
                </a:effectLst>
              </a:rPr>
              <a:t>Heb. 10:29</a:t>
            </a:r>
            <a:r>
              <a:rPr lang="en-US" sz="4400" dirty="0">
                <a:solidFill>
                  <a:srgbClr val="FFC000"/>
                </a:solidFill>
                <a:effectLst>
                  <a:glow rad="101600">
                    <a:schemeClr val="bg1">
                      <a:alpha val="60000"/>
                    </a:schemeClr>
                  </a:glow>
                </a:effectLst>
              </a:rPr>
              <a:t> </a:t>
            </a:r>
            <a:endParaRPr kumimoji="0" lang="en-US" sz="4400" b="0" i="1" u="none" strike="noStrike" kern="1200" cap="none" spc="0" normalizeH="0" baseline="0" noProof="0" dirty="0">
              <a:ln>
                <a:noFill/>
              </a:ln>
              <a:solidFill>
                <a:srgbClr val="FFC000"/>
              </a:solidFill>
              <a:effectLst>
                <a:glow rad="101600">
                  <a:schemeClr val="bg1">
                    <a:alpha val="60000"/>
                  </a:schemeClr>
                </a:glow>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4400" i="1" noProof="0" dirty="0">
                <a:solidFill>
                  <a:srgbClr val="FFC000"/>
                </a:solidFill>
                <a:effectLst>
                  <a:glow rad="101600">
                    <a:schemeClr val="bg1">
                      <a:alpha val="60000"/>
                    </a:schemeClr>
                  </a:glow>
                </a:effectLst>
              </a:rPr>
              <a:t>  </a:t>
            </a:r>
            <a:r>
              <a:rPr kumimoji="0" lang="en-US" sz="4400" b="0" i="1" u="none" strike="noStrike" kern="1200" cap="none" spc="0" normalizeH="0" baseline="0" noProof="0" dirty="0">
                <a:ln>
                  <a:noFill/>
                </a:ln>
                <a:solidFill>
                  <a:srgbClr val="FFC000"/>
                </a:solidFill>
                <a:effectLst>
                  <a:glow rad="101600">
                    <a:schemeClr val="bg1">
                      <a:alpha val="60000"/>
                    </a:schemeClr>
                  </a:glow>
                </a:effectLst>
                <a:uLnTx/>
                <a:uFillTx/>
                <a:latin typeface="+mn-lt"/>
                <a:ea typeface="+mn-ea"/>
                <a:cs typeface="+mn-cs"/>
              </a:rPr>
              <a:t>“God gives grace to the humble…”</a:t>
            </a:r>
            <a:endParaRPr kumimoji="0" lang="en-US" sz="4400" b="0" i="0" u="none" strike="noStrike" kern="1200" cap="none" spc="0" normalizeH="0" baseline="0" noProof="0" dirty="0">
              <a:ln>
                <a:noFill/>
              </a:ln>
              <a:solidFill>
                <a:srgbClr val="FFC000"/>
              </a:solidFill>
              <a:effectLst>
                <a:glow rad="101600">
                  <a:schemeClr val="bg1">
                    <a:alpha val="60000"/>
                  </a:schemeClr>
                </a:glow>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600" b="0" i="0" u="none" strike="noStrike" kern="1200" cap="none" spc="0" normalizeH="0" baseline="0" noProof="0" dirty="0">
              <a:ln>
                <a:noFill/>
              </a:ln>
              <a:solidFill>
                <a:schemeClr val="tx1"/>
              </a:solidFill>
              <a:effectLst>
                <a:glow rad="101600">
                  <a:schemeClr val="bg1">
                    <a:alpha val="60000"/>
                  </a:schemeClr>
                </a:glow>
              </a:effectLst>
              <a:uLnTx/>
              <a:uFillTx/>
              <a:latin typeface="+mn-lt"/>
              <a:ea typeface="+mn-ea"/>
              <a:cs typeface="+mn-cs"/>
            </a:endParaRPr>
          </a:p>
        </p:txBody>
      </p:sp>
    </p:spTree>
    <p:extLst>
      <p:ext uri="{BB962C8B-B14F-4D97-AF65-F5344CB8AC3E}">
        <p14:creationId xmlns:p14="http://schemas.microsoft.com/office/powerpoint/2010/main" val="114509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to="" calcmode="lin" valueType="num">
                                      <p:cBhvr>
                                        <p:cTn id="7" dur="1" fill="hold"/>
                                        <p:tgtEl>
                                          <p:spTgt spid="2">
                                            <p:txEl>
                                              <p:pRg st="5" end="5"/>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 to="" calcmode="lin" valueType="num">
                                      <p:cBhvr>
                                        <p:cTn id="12" dur="1" fill="hold"/>
                                        <p:tgtEl>
                                          <p:spTgt spid="2">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b="1" dirty="0">
                <a:solidFill>
                  <a:srgbClr val="FFFF00"/>
                </a:solidFill>
              </a:rPr>
              <a:t>2. Obey God and leave all the consequences to Him – </a:t>
            </a:r>
            <a:br>
              <a:rPr lang="en-US" b="1" dirty="0">
                <a:solidFill>
                  <a:srgbClr val="FFFF00"/>
                </a:solidFill>
              </a:rPr>
            </a:br>
            <a:r>
              <a:rPr lang="en-US" i="1" dirty="0"/>
              <a:t>Deut. 11:27 "A blessing, if ye obey the commandments of the LORD your God, which I command you this day." </a:t>
            </a:r>
            <a:br>
              <a:rPr lang="en-US" i="1" dirty="0"/>
            </a:br>
            <a:r>
              <a:rPr lang="en-US" i="1" dirty="0"/>
              <a:t>2 Cor.10:6 "And having in a readiness to revenge all disobedience, when your obedience is fulfilled."</a:t>
            </a:r>
            <a:br>
              <a:rPr lang="en-US" dirty="0"/>
            </a:b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2858"/>
            <a:ext cx="9003322" cy="6037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728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fontScale="90000"/>
          </a:bodyPr>
          <a:lstStyle/>
          <a:p>
            <a:r>
              <a:rPr lang="en-US" b="1" dirty="0">
                <a:solidFill>
                  <a:srgbClr val="FFFF00"/>
                </a:solidFill>
              </a:rPr>
              <a:t>25. God blesses us so that we </a:t>
            </a:r>
            <a:br>
              <a:rPr lang="en-US" b="1" dirty="0">
                <a:solidFill>
                  <a:srgbClr val="FFFF00"/>
                </a:solidFill>
              </a:rPr>
            </a:br>
            <a:r>
              <a:rPr lang="en-US" b="1" dirty="0">
                <a:solidFill>
                  <a:srgbClr val="FFFF00"/>
                </a:solidFill>
              </a:rPr>
              <a:t>might bless others – </a:t>
            </a:r>
            <a:br>
              <a:rPr lang="en-US" b="1" dirty="0"/>
            </a:br>
            <a:r>
              <a:rPr lang="en-US" i="1" dirty="0"/>
              <a:t>1 Tim. 6:17-18 "Charge them that are rich in this world, that they be not </a:t>
            </a:r>
            <a:r>
              <a:rPr lang="en-US" i="1" dirty="0" err="1"/>
              <a:t>highminded</a:t>
            </a:r>
            <a:r>
              <a:rPr lang="en-US" i="1" dirty="0"/>
              <a:t>, nor trust in uncertain riches, but in the living God, who giveth us richly all things to enjoy; That they do good, that they be rich in good works, ready to distribute, willing to communicate."</a:t>
            </a:r>
            <a:br>
              <a:rPr lang="en-US" dirty="0"/>
            </a:b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8486"/>
            <a:ext cx="4534019" cy="3400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6893" y="3264176"/>
            <a:ext cx="4506485" cy="3608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737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3600" b="1" dirty="0">
                <a:solidFill>
                  <a:srgbClr val="FFFF00"/>
                </a:solidFill>
              </a:rPr>
              <a:t>26. Adversity is a bridge to a deeper relationship with God - </a:t>
            </a:r>
            <a:r>
              <a:rPr lang="en-US" sz="3600" i="1" dirty="0">
                <a:solidFill>
                  <a:srgbClr val="FFFF00"/>
                </a:solidFill>
              </a:rPr>
              <a:t>(Read the Psalms) </a:t>
            </a:r>
            <a:br>
              <a:rPr lang="en-US" sz="3600" dirty="0"/>
            </a:br>
            <a:r>
              <a:rPr lang="en-US" sz="3600" i="1" dirty="0"/>
              <a:t>Psalms 31:6-14 "I have hated them that regard lying vanities: but I trust in the LORD. I will be glad and rejoice in thy mercy: for thou hast considered my trouble; thou hast known my soul in adversities; And hast not shut me up into the hand of the enemy: thou hast set my feet in a large room. Have mercy upon me, O LORD, for I am in trouble: mine eye is consumed with grief, yea, my soul and my belly. </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52400"/>
            <a:ext cx="9144000" cy="6555641"/>
          </a:xfrm>
          <a:prstGeom prst="rect">
            <a:avLst/>
          </a:prstGeom>
        </p:spPr>
        <p:txBody>
          <a:bodyPr wrap="square">
            <a:spAutoFit/>
          </a:bodyPr>
          <a:lstStyle/>
          <a:p>
            <a:pPr algn="ctr"/>
            <a:r>
              <a:rPr lang="en-US" sz="3500" i="1" dirty="0"/>
              <a:t>For my life is spent with grief, and my years with sighing: my strength </a:t>
            </a:r>
            <a:r>
              <a:rPr lang="en-US" sz="3500" i="1" dirty="0" err="1"/>
              <a:t>faileth</a:t>
            </a:r>
            <a:r>
              <a:rPr lang="en-US" sz="3500" i="1" dirty="0"/>
              <a:t> because of mine iniquity, and my bones are consumed. I was a reproach among all mine enemies, but especially among my </a:t>
            </a:r>
            <a:r>
              <a:rPr lang="en-US" sz="3500" i="1" dirty="0" err="1"/>
              <a:t>neighbours</a:t>
            </a:r>
            <a:r>
              <a:rPr lang="en-US" sz="3500" i="1" dirty="0"/>
              <a:t>, and a fear to mine acquaintance: they that did see me without fled from me. I am forgotten as a dead man out of mind: I am like a broken vessel. For I have heard the slander of many: fear was on every side: while they took counsel together against me, they devised to take away my life. But I trusted in thee, O LORD: I said, Thou art my God."</a:t>
            </a:r>
            <a:endParaRPr lang="en-US" sz="35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55"/>
          <a:stretch/>
        </p:blipFill>
        <p:spPr bwMode="auto">
          <a:xfrm>
            <a:off x="-76200" y="-124691"/>
            <a:ext cx="9220200" cy="7010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941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b="1" dirty="0">
                <a:solidFill>
                  <a:srgbClr val="FFFF00"/>
                </a:solidFill>
              </a:rPr>
              <a:t>27. Prayer is life’s greatest time saver -</a:t>
            </a:r>
            <a:r>
              <a:rPr lang="en-US" dirty="0">
                <a:solidFill>
                  <a:srgbClr val="FFFF00"/>
                </a:solidFill>
              </a:rPr>
              <a:t> </a:t>
            </a:r>
            <a:br>
              <a:rPr lang="en-US" dirty="0"/>
            </a:br>
            <a:r>
              <a:rPr lang="en-US" i="1" dirty="0">
                <a:latin typeface="+mn-lt"/>
                <a:cs typeface="Times New Roman" pitchFamily="18" charset="0"/>
              </a:rPr>
              <a:t>Jeremiah 33:3 "Call unto me, and I will answer thee, and </a:t>
            </a:r>
            <a:r>
              <a:rPr lang="en-US" i="1" dirty="0" err="1">
                <a:latin typeface="+mn-lt"/>
                <a:cs typeface="Times New Roman" pitchFamily="18" charset="0"/>
              </a:rPr>
              <a:t>shew</a:t>
            </a:r>
            <a:r>
              <a:rPr lang="en-US" i="1" dirty="0">
                <a:latin typeface="+mn-lt"/>
                <a:cs typeface="Times New Roman" pitchFamily="18" charset="0"/>
              </a:rPr>
              <a:t> thee great and mighty things, which thou </a:t>
            </a:r>
            <a:br>
              <a:rPr lang="en-US" i="1" dirty="0">
                <a:latin typeface="+mn-lt"/>
                <a:cs typeface="Times New Roman" pitchFamily="18" charset="0"/>
              </a:rPr>
            </a:br>
            <a:r>
              <a:rPr lang="en-US" i="1" dirty="0" err="1">
                <a:latin typeface="+mn-lt"/>
                <a:cs typeface="Times New Roman" pitchFamily="18" charset="0"/>
              </a:rPr>
              <a:t>knowest</a:t>
            </a:r>
            <a:r>
              <a:rPr lang="en-US" i="1" dirty="0">
                <a:latin typeface="+mn-lt"/>
                <a:cs typeface="Times New Roman" pitchFamily="18" charset="0"/>
              </a:rPr>
              <a:t> not."</a:t>
            </a:r>
            <a:r>
              <a:rPr lang="en-US" i="1" dirty="0"/>
              <a:t>  </a:t>
            </a:r>
            <a:br>
              <a:rPr lang="en-US" i="1" dirty="0"/>
            </a:br>
            <a:r>
              <a:rPr lang="en-US" i="1" dirty="0"/>
              <a:t>Jam. 5:16 “The effectual fervent prayer of a righteous man </a:t>
            </a:r>
            <a:r>
              <a:rPr lang="en-US" i="1" dirty="0" err="1"/>
              <a:t>availeth</a:t>
            </a:r>
            <a:r>
              <a:rPr lang="en-US" i="1" dirty="0"/>
              <a:t> much.”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1" y="762000"/>
            <a:ext cx="9233122"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460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b="1" dirty="0">
                <a:solidFill>
                  <a:srgbClr val="FFFF00"/>
                </a:solidFill>
              </a:rPr>
              <a:t>28. No Christian has ever been called to “go it alone” in his or her </a:t>
            </a:r>
            <a:br>
              <a:rPr lang="en-US" b="1" dirty="0">
                <a:solidFill>
                  <a:srgbClr val="FFFF00"/>
                </a:solidFill>
              </a:rPr>
            </a:br>
            <a:r>
              <a:rPr lang="en-US" b="1" dirty="0">
                <a:solidFill>
                  <a:srgbClr val="FFFF00"/>
                </a:solidFill>
              </a:rPr>
              <a:t>walk of faith </a:t>
            </a:r>
            <a:r>
              <a:rPr lang="en-US" i="1" dirty="0">
                <a:solidFill>
                  <a:srgbClr val="FFFF00"/>
                </a:solidFill>
              </a:rPr>
              <a:t>– </a:t>
            </a:r>
            <a:br>
              <a:rPr lang="en-US" i="1" dirty="0"/>
            </a:br>
            <a:r>
              <a:rPr lang="en-US" i="1" dirty="0"/>
              <a:t>Heb 13:5 "I will never leave thee, </a:t>
            </a:r>
            <a:br>
              <a:rPr lang="en-US" i="1" dirty="0"/>
            </a:br>
            <a:r>
              <a:rPr lang="en-US" i="1" dirty="0"/>
              <a:t>nor forsake thee."</a:t>
            </a:r>
            <a:r>
              <a:rPr lang="en-US" b="1" dirty="0"/>
              <a:t>  </a:t>
            </a:r>
            <a:br>
              <a:rPr lang="en-US" b="1" dirty="0"/>
            </a:br>
            <a:br>
              <a:rPr lang="en-US" b="1" dirty="0"/>
            </a:br>
            <a:r>
              <a:rPr lang="en-US" i="1" dirty="0"/>
              <a:t>Isa. 43:5 "Fear not: for I am with thee."</a:t>
            </a:r>
            <a:br>
              <a:rPr lang="en-US" dirty="0"/>
            </a:b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24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biblicalproof.files.wordpress.com/2012/02/dont-you-think-its-tim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4933"/>
            <a:ext cx="9105900" cy="533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6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fontScale="90000"/>
          </a:bodyPr>
          <a:lstStyle/>
          <a:p>
            <a:r>
              <a:rPr lang="en-US" b="1" dirty="0">
                <a:solidFill>
                  <a:srgbClr val="FFFF00"/>
                </a:solidFill>
              </a:rPr>
              <a:t>29. We learn more in our valley experiences than on our mountaintops -  </a:t>
            </a:r>
            <a:br>
              <a:rPr lang="en-US" b="1" dirty="0"/>
            </a:br>
            <a:r>
              <a:rPr lang="en-US" i="1" dirty="0"/>
              <a:t>Psalms 119:71 "It is good for me that I have been afflicted; that I might learn thy statutes." </a:t>
            </a:r>
            <a:br>
              <a:rPr lang="en-US" i="1" dirty="0"/>
            </a:br>
            <a:br>
              <a:rPr lang="en-US" i="1" dirty="0"/>
            </a:br>
            <a:r>
              <a:rPr lang="en-US" i="1" dirty="0"/>
              <a:t>Phil. 4:11 "I have learned, in whatsoever state I am, therewith to be content."</a:t>
            </a:r>
            <a:br>
              <a:rPr lang="en-US" dirty="0"/>
            </a:b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99302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4457" t="31005" r="8803" b="58064"/>
          <a:stretch/>
        </p:blipFill>
        <p:spPr bwMode="auto">
          <a:xfrm>
            <a:off x="2362200" y="2133600"/>
            <a:ext cx="4495800" cy="762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392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b="1" dirty="0">
                <a:solidFill>
                  <a:srgbClr val="FFFF00"/>
                </a:solidFill>
              </a:rPr>
              <a:t>30. An eager anticipation of the Lord’s return keeps us living productively -  </a:t>
            </a:r>
            <a:r>
              <a:rPr lang="en-US" i="1" dirty="0"/>
              <a:t>Titus 2:13 "Looking for that blessed hope, and the glorious appearing of the great God and our Saviour </a:t>
            </a:r>
            <a:br>
              <a:rPr lang="en-US" i="1" dirty="0"/>
            </a:br>
            <a:r>
              <a:rPr lang="en-US" i="1" dirty="0"/>
              <a:t>Jesus Christ." </a:t>
            </a:r>
            <a:br>
              <a:rPr lang="en-US" i="1" dirty="0"/>
            </a:br>
            <a:r>
              <a:rPr lang="en-US" i="1" dirty="0"/>
              <a:t>1 John 3:3 "And every man that hath this hope in him </a:t>
            </a:r>
            <a:r>
              <a:rPr lang="en-US" i="1" dirty="0" err="1"/>
              <a:t>purifieth</a:t>
            </a:r>
            <a:r>
              <a:rPr lang="en-US" i="1" dirty="0"/>
              <a:t> himself, even as he is pure."</a:t>
            </a:r>
            <a:br>
              <a:rPr lang="en-US" dirty="0"/>
            </a:b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55" y="228600"/>
            <a:ext cx="9105145" cy="6428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609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629400"/>
          </a:xfrm>
        </p:spPr>
        <p:txBody>
          <a:bodyPr>
            <a:noAutofit/>
          </a:bodyPr>
          <a:lstStyle/>
          <a:p>
            <a:r>
              <a:rPr lang="en-US" sz="3800" b="1" dirty="0">
                <a:solidFill>
                  <a:srgbClr val="FFFF00"/>
                </a:solidFill>
              </a:rPr>
              <a:t>31. Our main goal and purpose in                        life to please the Lord</a:t>
            </a:r>
            <a:r>
              <a:rPr lang="en-US" sz="3800" dirty="0">
                <a:solidFill>
                  <a:srgbClr val="FFFF00"/>
                </a:solidFill>
              </a:rPr>
              <a:t> – </a:t>
            </a:r>
            <a:br>
              <a:rPr lang="en-US" sz="3800" dirty="0"/>
            </a:br>
            <a:r>
              <a:rPr lang="en-US" sz="3800" i="1" dirty="0"/>
              <a:t>Rev. 4:11 "Thou art worthy, O Lord, to receive glory and </a:t>
            </a:r>
            <a:r>
              <a:rPr lang="en-US" sz="3800" i="1" dirty="0" err="1"/>
              <a:t>honour</a:t>
            </a:r>
            <a:r>
              <a:rPr lang="en-US" sz="3800" i="1" dirty="0"/>
              <a:t> and power: for thou hast created all things, and for thy pleasure they are and were created." </a:t>
            </a:r>
            <a:br>
              <a:rPr lang="en-US" sz="3800" i="1" dirty="0"/>
            </a:br>
            <a:r>
              <a:rPr lang="en-US" sz="3800" i="1" dirty="0"/>
              <a:t>1 Thess. 4:1 "Furthermore then we beseech you, brethren, and exhort you by the Lord Jesus, that as ye have received of us how ye ought to walk and to please God, so ye would abound more and more."</a:t>
            </a:r>
            <a:br>
              <a:rPr lang="en-US" sz="3800" dirty="0"/>
            </a:br>
            <a:endParaRPr lang="en-US" sz="3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fontScale="90000"/>
          </a:bodyPr>
          <a:lstStyle/>
          <a:p>
            <a:r>
              <a:rPr lang="en-US" i="1" dirty="0"/>
              <a:t>Rom. 8:8 “So then they that are in the flesh cannot please God.”</a:t>
            </a:r>
            <a:br>
              <a:rPr lang="en-US" i="1" dirty="0"/>
            </a:br>
            <a:r>
              <a:rPr lang="en-US" i="1" dirty="0"/>
              <a:t>1 Cor. 7:32 “But I would have you without carefulness. He that is unmarried </a:t>
            </a:r>
            <a:r>
              <a:rPr lang="en-US" i="1" dirty="0" err="1"/>
              <a:t>careth</a:t>
            </a:r>
            <a:r>
              <a:rPr lang="en-US" i="1" dirty="0"/>
              <a:t> for the things that belong to the Lord, how he may please the Lord.”</a:t>
            </a:r>
            <a:br>
              <a:rPr lang="en-US" i="1" dirty="0"/>
            </a:br>
            <a:r>
              <a:rPr lang="en-US" i="1" dirty="0"/>
              <a:t> 1 Thess. 4:1 “Furthermore then we beseech you, brethren, and exhort you by the Lord Jesus, that as ye have received of us how ye ought to walk and to please God, so ye would abound more and more.”</a:t>
            </a:r>
          </a:p>
        </p:txBody>
      </p:sp>
    </p:spTree>
    <p:extLst>
      <p:ext uri="{BB962C8B-B14F-4D97-AF65-F5344CB8AC3E}">
        <p14:creationId xmlns:p14="http://schemas.microsoft.com/office/powerpoint/2010/main" val="382311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212681" cy="4343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047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b="1" dirty="0">
                <a:solidFill>
                  <a:srgbClr val="FFFF00"/>
                </a:solidFill>
              </a:rPr>
              <a:t>3. God’s Word is an immovable   anchor in the storms of life </a:t>
            </a:r>
            <a:r>
              <a:rPr lang="en-US" dirty="0">
                <a:solidFill>
                  <a:srgbClr val="FFFF00"/>
                </a:solidFill>
              </a:rPr>
              <a:t>– </a:t>
            </a:r>
            <a:br>
              <a:rPr lang="en-US" dirty="0">
                <a:solidFill>
                  <a:srgbClr val="FFFF00"/>
                </a:solidFill>
              </a:rPr>
            </a:br>
            <a:r>
              <a:rPr lang="en-US" i="1" dirty="0"/>
              <a:t>Jer. 15:16 "Thy words were found, and I did eat them; and thy word was unto me the joy and rejoicing </a:t>
            </a:r>
            <a:br>
              <a:rPr lang="en-US" i="1" dirty="0"/>
            </a:br>
            <a:r>
              <a:rPr lang="en-US" i="1" dirty="0"/>
              <a:t>of mine heart."</a:t>
            </a:r>
            <a:r>
              <a:rPr lang="en-US" dirty="0"/>
              <a:t> </a:t>
            </a:r>
            <a:br>
              <a:rPr lang="en-US" dirty="0"/>
            </a:br>
            <a:r>
              <a:rPr lang="en-US" i="1" dirty="0"/>
              <a:t>Heb. 6:19 "Which hope we have as an anchor of the soul, both sure   and steadfast."</a:t>
            </a:r>
            <a:br>
              <a:rPr lang="en-US" dirty="0"/>
            </a:b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ccwebcontent.blob.core.windows.net/resources/blobs/images/870x489/6354622227600420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8286750" cy="46577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21st-century-christianity.com/images/Anchor-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0616"/>
            <a:ext cx="9144000" cy="616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14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2531</TotalTime>
  <Words>1314</Words>
  <Application>Microsoft Office PowerPoint</Application>
  <PresentationFormat>On-screen Show (4:3)</PresentationFormat>
  <Paragraphs>73</Paragraphs>
  <Slides>76</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76</vt:i4>
      </vt:variant>
    </vt:vector>
  </HeadingPairs>
  <TitlesOfParts>
    <vt:vector size="79" baseType="lpstr">
      <vt:lpstr>Arial</vt:lpstr>
      <vt:lpstr>Calibri</vt:lpstr>
      <vt:lpstr>Office Theme</vt:lpstr>
      <vt:lpstr> 31 Biblical Life Principles that every believer should know </vt:lpstr>
      <vt:lpstr>1. Our relationship with God is to be the highest priority in our lives -          James 4:8 “Draw nigh to God,            and he will draw nigh to you."</vt:lpstr>
      <vt:lpstr>PowerPoint Presentation</vt:lpstr>
      <vt:lpstr>A growing relationship with God will determine the impact of our lives on others 2 Chronicles 17:3-6“Now the Lord was with Jehoshaphat, because he walked in the former ways of his father David; he did not seek the Baals, but sought the God of his father, and walked in His commandments and not according to the acts of Israel. Therefore the Lord established the kingdom in his hand; and all Judah gave presents to Jehoshaphat, and he had riches and honor in abundance. And his heart took delight in the ways of the Lord.” </vt:lpstr>
      <vt:lpstr>PowerPoint Presentation</vt:lpstr>
      <vt:lpstr>2. Obey God and leave all the consequences to Him –  Deut. 11:27 "A blessing, if ye obey the commandments of the LORD your God, which I command you this day."  2 Cor.10:6 "And having in a readiness to revenge all disobedience, when your obedience is fulfilled." </vt:lpstr>
      <vt:lpstr>PowerPoint Presentation</vt:lpstr>
      <vt:lpstr>3. God’s Word is an immovable   anchor in the storms of life –  Jer. 15:16 "Thy words were found, and I did eat them; and thy word was unto me the joy and rejoicing  of mine heart."  Heb. 6:19 "Which hope we have as an anchor of the soul, both sure   and steadfast." </vt:lpstr>
      <vt:lpstr>PowerPoint Presentation</vt:lpstr>
      <vt:lpstr>4. The awareness of God’s presence energizes us for our work –  Heb. 13:5-6 "For he hath said, I will never leave thee, nor forsake thee. So that we may boldly say, The Lord is my helper, and I will not fear what man shall do unto me." </vt:lpstr>
      <vt:lpstr>PowerPoint Presentation</vt:lpstr>
      <vt:lpstr>5. God does not require us to understand His will, just obey it, even if it seems unreasonable –  Isa. 55:8-9 "For my thoughts are not your thoughts, neither are your ways my ways, saith the LORD. For as the heavens are higher than the earth, so are my ways higher than your ways, and my thoughts than your thoughts." </vt:lpstr>
      <vt:lpstr>PowerPoint Presentation</vt:lpstr>
      <vt:lpstr>6. You reap what you sow, more than you sow, and later than you sow -       Gal. 6:7 "Be not deceived; God is not mocked: for whatsoever a man soweth, that shall he also reap." </vt:lpstr>
      <vt:lpstr>“Sow a thought, and      you reap an  act; Sow an act, and             you reap a  habit; Sow a habit, and             you reap a  character; Sow a character, and      you reap a               destiny.”  </vt:lpstr>
      <vt:lpstr>PowerPoint Presentation</vt:lpstr>
      <vt:lpstr>7. The dark moments of our life will last only so long as is necessary for God to accomplish His purpose in us –  Rom. 8:28-29 “And we know that all things work together for good to them that love God, to them who are the called according to his purpose. For whom he did foreknow, he also did predestinate to be conformed to the image of his Son.”</vt:lpstr>
      <vt:lpstr>PowerPoint Presentation</vt:lpstr>
      <vt:lpstr>8. Fight all your battles on your knees    and you win every time –  2 Chron. 20:15 "Thus saith the LORD unto you, Be not afraid nor dismayed by reason of this great multitude; for the battle is  not yours, but God's."  Psalms 34:4 "I sought the LORD, and he heard me, and delivered me from  all my fears." </vt:lpstr>
      <vt:lpstr>PowerPoint Presentation</vt:lpstr>
      <vt:lpstr>9. Trusting God means looking beyond what we can see to what God sees -      2 Cor. 4:18 "While we look not at the things which are seen, but at the things which are not seen: for the things which are seen are temporal; but the things which are not seen are eternal." (Wisdom = seeing life from God's perspective - James 3:15-17) </vt:lpstr>
      <vt:lpstr>PowerPoint Presentation</vt:lpstr>
      <vt:lpstr>10. If necessary, God will move heaven and earth to show us His will -        Rom. 8:14 "For as many as are led by the Spirit of God, they are the sons of God."  Isa. 42:16 "I will lead them in paths that they have not known: I will make darkness light before them, and crooked things straight. These things will I do unto them."         </vt:lpstr>
      <vt:lpstr>PowerPoint Presentation</vt:lpstr>
      <vt:lpstr>11. God assumes full responsibility for our needs when we obey Him -       Psalms 34:9 "O fear the LORD, ye his saints: for there is no want to  them that fear him."  Phil. 4:19 "But my God shall supply all your need according to his riches in glory by Christ Jesus." </vt:lpstr>
      <vt:lpstr>PowerPoint Presentation</vt:lpstr>
      <vt:lpstr>12. The Peace of God is the fruit                  of having oneness with God –  Phil. 4:7 "And the peace of God, which passeth all understanding, shall keep your hearts and minds through  Christ Jesus."  Isa. 26:3 "Thou wilt keep him in perfect peace, whose mind is stayed on thee: because he trusteth in thee." </vt:lpstr>
      <vt:lpstr>PowerPoint Presentation</vt:lpstr>
      <vt:lpstr>13. Listening to God is essential           to walking with God –  Matt. 11:15 "He that hath ears to  hear, let him hear"  1 Sam. 3:9 "Speak, LORD; for thy servant heareth." </vt:lpstr>
      <vt:lpstr>PowerPoint Presentation</vt:lpstr>
      <vt:lpstr>14. God acts on behalf of those  who wait for Him –  Prov. 20:22 "Wait on the LORD, and  he shall save thee."  Psalm 37:34 "Wait on the LORD, and keep his way, and he shall exalt thee." </vt:lpstr>
      <vt:lpstr>PowerPoint Presentation</vt:lpstr>
      <vt:lpstr>15. Brokenness is God’s requirement for maximum usefulness –  Psalms 51:17 "The sacrifices of God are a broken spirit: a broken and a contrite heart, O God, thou wilt not despise." </vt:lpstr>
      <vt:lpstr>PowerPoint Presentation</vt:lpstr>
      <vt:lpstr> Prov. 29:23 “A man's pride shall bring him low: but honour shall uphold the humble in spirit.” Prov. 27:2 “Let another man praise thee, and not thine own mouth; a stranger, and not thine own lips.”  Isa 57:15 “For thus saith the high and lofty One that inhabiteth eternity, whose name is Holy; I dwell in the high and holy place, with him also that is of a contrite and humble spirit, to revive the spirit of the humble, and to revive the heart of the contrite ones.”</vt:lpstr>
      <vt:lpstr>PowerPoint Presentation</vt:lpstr>
      <vt:lpstr>16. Whatever you acquire outside of           God’s will eventually turns to ashes -        1 Cor. 3:12-15 "Now if any man build upon this foundation gold, silver, precious stones, wood, hay, stubble; Every man's work shall be made manifest: for the day shall declare it, because it shall be revealed by fire; and the fire shall try every man's work of what sort it is. If any man's work abide which he hath built thereupon, he shall receive a reward. If any man's work shall be burned, he shall suffer loss: but he himself shall be saved; yet so as by fire." </vt:lpstr>
      <vt:lpstr>PowerPoint Presentation</vt:lpstr>
      <vt:lpstr>17. We stand strongest on our knees -         Eph. 3:14 “For this cause I bow my knees unto the Father of our Lord Jesus Christ.”    1 Pet. 5:6 "Humble yourselves therefore under the mighty hand of God, that he  may exalt you in due time."  Isa 41:10 "Fear thou not; for I am with thee: be not dismayed; for I am thy God: I will strengthen thee; yea, I will help thee; yea, I will uphold thee with the right hand of my righteousness."   </vt:lpstr>
      <vt:lpstr>PowerPoint Presentation</vt:lpstr>
      <vt:lpstr>18. As children of a sovereign God,  we are never victims of our circumstances –  Psalms 103:19 "The LORD hath prepared his throne in the heavens; and his kingdom ruleth over all."  Rom. 8:28 "And we know that all things work together for good to them  that love God." </vt:lpstr>
      <vt:lpstr>PowerPoint Presentation</vt:lpstr>
      <vt:lpstr>19. Anything you hold too                      tightly, you will lose –  Matt. 16:25-26 "For whosoever will save his life shall lose it: and whosoever will lose his life for my sake shall find it. For what is a man profited, if he shall gain the whole world, and lose his own soul? or what shall a man give in exchange for his soul?" </vt:lpstr>
      <vt:lpstr>PowerPoint Presentation</vt:lpstr>
      <vt:lpstr>20. Disappointments are inevitable, discouragement is a choice -                Psalms 34:19 "Many are the afflictions of the righteous: but the LORD delivereth  him out of them all."  1 Sam. 30:6 "And David was greatly distressed; for the people spake of stoning him, because the soul of all the people was grieved: but David encouraged himself in the LORD his God."</vt:lpstr>
      <vt:lpstr>PowerPoint Presentation</vt:lpstr>
      <vt:lpstr>21. Obedience always brings blessing - Deut. 11:27 "A blessing, if ye obey the commandments of the LORD your God, which I command you this day.”  Job 36:11 “If they obey and serve him, they shall spend their days in prosperity, and their years in pleasures.” </vt:lpstr>
      <vt:lpstr>PowerPoint Presentation</vt:lpstr>
      <vt:lpstr>22. To walk in the Spirit is to obey the initial promptings of the Spirit -       Gal. 5:16, 25 "This I say then, Walk in the Spirit, and ye shall not fulfill the lust of the flesh...If we live in the Spirit, let us also walk in the Spirit."  Rom. 8:14 "For as many as are led by the Spirit of God, they are the sons of God." </vt:lpstr>
      <vt:lpstr>PowerPoint Presentation</vt:lpstr>
      <vt:lpstr>23. You can never out-give God –  Luke 6:38 "Give, and it shall be given unto you; good measure, pressed down, and shaken together, and running over, shall men give into your bosom. For with the same measure that ye mete withal it shall be measured to you again."  Prov. 3:9-10 "Honour the LORD with thy substance, and with the firstfruits of all thine increase: So shall thy barns be filled with plenty, and thy presses shall burst out with new wine." </vt:lpstr>
      <vt:lpstr>PowerPoint Presentation</vt:lpstr>
      <vt:lpstr>“Will a man rob God? Yet ye have robbed me. But ye say, Wherein have we robbed thee? In tithes and offerings. Ye are cursed with a curse: for ye have robbed me, even this whole nation. Bring ye all the tithes into the storehouse, that there may be meat in mine house, and prove me now herewith, saith the LORD of hosts, if I will not open you the windows of heaven, and pour you out a blessing, that there shall not be room enough to receive it.” (Malachi 3:8-10) </vt:lpstr>
      <vt:lpstr>PowerPoint Presentation</vt:lpstr>
      <vt:lpstr>24. To live the Christian life is to allow Jesus to live His life in and through us - Gal. 2:20 "I am crucified with Christ: nevertheless I live; yet not I, but Christ liveth in me: and the life which I now live in the flesh I live by the faith of the Son of God, who loved me, and gave himself for me."   </vt:lpstr>
      <vt:lpstr>How to be Filled with     the Holy Spirit</vt:lpstr>
      <vt:lpstr>PowerPoint Presentation</vt:lpstr>
      <vt:lpstr>PowerPoint Presentation</vt:lpstr>
      <vt:lpstr>PowerPoint Presentation</vt:lpstr>
      <vt:lpstr>PowerPoint Presentation</vt:lpstr>
      <vt:lpstr>25. God blesses us so that we  might bless others –  1 Tim. 6:17-18 "Charge them that are rich in this world, that they be not highminded, nor trust in uncertain riches, but in the living God, who giveth us richly all things to enjoy; That they do good, that they be rich in good works, ready to distribute, willing to communicate." </vt:lpstr>
      <vt:lpstr>PowerPoint Presentation</vt:lpstr>
      <vt:lpstr>26. Adversity is a bridge to a deeper relationship with God - (Read the Psalms)  Psalms 31:6-14 "I have hated them that regard lying vanities: but I trust in the LORD. I will be glad and rejoice in thy mercy: for thou hast considered my trouble; thou hast known my soul in adversities; And hast not shut me up into the hand of the enemy: thou hast set my feet in a large room. Have mercy upon me, O LORD, for I am in trouble: mine eye is consumed with grief, yea, my soul and my belly. </vt:lpstr>
      <vt:lpstr>PowerPoint Presentation</vt:lpstr>
      <vt:lpstr>PowerPoint Presentation</vt:lpstr>
      <vt:lpstr>27. Prayer is life’s greatest time saver -  Jeremiah 33:3 "Call unto me, and I will answer thee, and shew thee great and mighty things, which thou  knowest not."   Jam. 5:16 “The effectual fervent prayer of a righteous man availeth much.”</vt:lpstr>
      <vt:lpstr>PowerPoint Presentation</vt:lpstr>
      <vt:lpstr>28. No Christian has ever been called to “go it alone” in his or her  walk of faith –  Heb 13:5 "I will never leave thee,  nor forsake thee."    Isa. 43:5 "Fear not: for I am with thee." </vt:lpstr>
      <vt:lpstr>PowerPoint Presentation</vt:lpstr>
      <vt:lpstr>29. We learn more in our valley experiences than on our mountaintops -   Psalms 119:71 "It is good for me that I have been afflicted; that I might learn thy statutes."   Phil. 4:11 "I have learned, in whatsoever state I am, therewith to be content." </vt:lpstr>
      <vt:lpstr>PowerPoint Presentation</vt:lpstr>
      <vt:lpstr>30. An eager anticipation of the Lord’s return keeps us living productively -  Titus 2:13 "Looking for that blessed hope, and the glorious appearing of the great God and our Saviour  Jesus Christ."  1 John 3:3 "And every man that hath this hope in him purifieth himself, even as he is pure." </vt:lpstr>
      <vt:lpstr>PowerPoint Presentation</vt:lpstr>
      <vt:lpstr>31. Our main goal and purpose in                        life to please the Lord –  Rev. 4:11 "Thou art worthy, O Lord, to receive glory and honour and power: for thou hast created all things, and for thy pleasure they are and were created."  1 Thess. 4:1 "Furthermore then we beseech you, brethren, and exhort you by the Lord Jesus, that as ye have received of us how ye ought to walk and to please God, so ye would abound more and more." </vt:lpstr>
      <vt:lpstr>Rom. 8:8 “So then they that are in the flesh cannot please God.” 1 Cor. 7:32 “But I would have you without carefulness. He that is unmarried careth for the things that belong to the Lord, how he may please the Lord.”  1 Thess. 4:1 “Furthermore then we beseech you, brethren, and exhort you by the Lord Jesus, that as ye have received of us how ye ought to walk and to please God, so ye would abound more and more.”</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31 Biblical Life Principles that every believer should know </dc:title>
  <dc:creator>Pastor Daniel White</dc:creator>
  <cp:lastModifiedBy>Dan White</cp:lastModifiedBy>
  <cp:revision>146</cp:revision>
  <dcterms:created xsi:type="dcterms:W3CDTF">2014-07-30T12:48:03Z</dcterms:created>
  <dcterms:modified xsi:type="dcterms:W3CDTF">2019-01-28T17:06:50Z</dcterms:modified>
</cp:coreProperties>
</file>