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74" r:id="rId5"/>
    <p:sldId id="276" r:id="rId6"/>
    <p:sldId id="275" r:id="rId7"/>
    <p:sldId id="277" r:id="rId8"/>
    <p:sldId id="257" r:id="rId9"/>
    <p:sldId id="278" r:id="rId10"/>
    <p:sldId id="260" r:id="rId11"/>
    <p:sldId id="279" r:id="rId12"/>
    <p:sldId id="262" r:id="rId13"/>
    <p:sldId id="261" r:id="rId14"/>
    <p:sldId id="263" r:id="rId15"/>
    <p:sldId id="264" r:id="rId16"/>
    <p:sldId id="265" r:id="rId17"/>
    <p:sldId id="266" r:id="rId18"/>
    <p:sldId id="267" r:id="rId19"/>
    <p:sldId id="268" r:id="rId20"/>
    <p:sldId id="269" r:id="rId21"/>
    <p:sldId id="273" r:id="rId22"/>
    <p:sldId id="270" r:id="rId23"/>
    <p:sldId id="271"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18" autoAdjust="0"/>
    <p:restoredTop sz="94660"/>
  </p:normalViewPr>
  <p:slideViewPr>
    <p:cSldViewPr>
      <p:cViewPr>
        <p:scale>
          <a:sx n="60" d="100"/>
          <a:sy n="60" d="100"/>
        </p:scale>
        <p:origin x="-1152" y="-5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A0C6B-BA01-423F-B3CD-ABB9790B6A6C}" type="datetimeFigureOut">
              <a:rPr lang="en-US" smtClean="0"/>
              <a:pPr/>
              <a:t>3/3/2010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B5083-9FEC-4BF1-8F07-7215D11FFA3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B5083-9FEC-4BF1-8F07-7215D11FFA3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B5083-9FEC-4BF1-8F07-7215D11FFA3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9822A-2936-469D-88C9-57533EEED446}" type="datetimeFigureOut">
              <a:rPr lang="en-US" smtClean="0"/>
              <a:pPr/>
              <a:t>3/3/2010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2876CC-58B7-4851-BBAD-9F51604EA8B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9822A-2936-469D-88C9-57533EEED446}" type="datetimeFigureOut">
              <a:rPr lang="en-US" smtClean="0"/>
              <a:pPr/>
              <a:t>3/3/2010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76CC-58B7-4851-BBAD-9F51604EA8B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tr. Daniel White\Desktop\Bible pictures\faces\1 Dad's Pix (65).jpg"/>
          <p:cNvPicPr>
            <a:picLocks noChangeAspect="1" noChangeArrowheads="1"/>
          </p:cNvPicPr>
          <p:nvPr/>
        </p:nvPicPr>
        <p:blipFill>
          <a:blip r:embed="rId3" cstate="print"/>
          <a:srcRect/>
          <a:stretch>
            <a:fillRect/>
          </a:stretch>
        </p:blipFill>
        <p:spPr bwMode="auto">
          <a:xfrm rot="727615">
            <a:off x="7342556" y="412654"/>
            <a:ext cx="1222375" cy="1841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7" descr="C:\Users\Ptr. Daniel White\Desktop\Bible pictures\Courtship Marriage Family\scan0020 (2).jpg"/>
          <p:cNvPicPr>
            <a:picLocks noChangeAspect="1" noChangeArrowheads="1"/>
          </p:cNvPicPr>
          <p:nvPr/>
        </p:nvPicPr>
        <p:blipFill>
          <a:blip r:embed="rId4" cstate="print"/>
          <a:srcRect/>
          <a:stretch>
            <a:fillRect/>
          </a:stretch>
        </p:blipFill>
        <p:spPr bwMode="auto">
          <a:xfrm rot="20446440">
            <a:off x="6724515" y="2108525"/>
            <a:ext cx="2093913" cy="2332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228600" y="228601"/>
            <a:ext cx="8610600" cy="1752599"/>
          </a:xfrm>
        </p:spPr>
        <p:txBody>
          <a:bodyPr>
            <a:normAutofit/>
          </a:bodyPr>
          <a:lstStyle/>
          <a:p>
            <a:r>
              <a:rPr lang="en-US" sz="5400" dirty="0" smtClean="0">
                <a:effectLst>
                  <a:glow rad="101600">
                    <a:schemeClr val="bg1">
                      <a:alpha val="60000"/>
                    </a:schemeClr>
                  </a:glow>
                </a:effectLst>
              </a:rPr>
              <a:t>The Single Christian</a:t>
            </a:r>
            <a:r>
              <a:rPr lang="en-US" sz="5400" dirty="0">
                <a:effectLst>
                  <a:glow rad="101600">
                    <a:schemeClr val="bg1">
                      <a:alpha val="60000"/>
                    </a:schemeClr>
                  </a:glow>
                </a:effectLst>
              </a:rPr>
              <a:t/>
            </a:r>
            <a:br>
              <a:rPr lang="en-US" sz="5400" dirty="0">
                <a:effectLst>
                  <a:glow rad="101600">
                    <a:schemeClr val="bg1">
                      <a:alpha val="60000"/>
                    </a:schemeClr>
                  </a:glow>
                </a:effectLst>
              </a:rPr>
            </a:br>
            <a:endParaRPr lang="en-US" sz="5400" dirty="0">
              <a:effectLst>
                <a:glow rad="101600">
                  <a:schemeClr val="bg1">
                    <a:alpha val="60000"/>
                  </a:schemeClr>
                </a:glow>
              </a:effectLst>
            </a:endParaRPr>
          </a:p>
        </p:txBody>
      </p:sp>
      <p:pic>
        <p:nvPicPr>
          <p:cNvPr id="1026" name="Picture 2" descr="C:\Users\Ptr. Daniel White\Desktop\Bible pictures\faces\a-happy-text.jpg"/>
          <p:cNvPicPr>
            <a:picLocks noChangeAspect="1" noChangeArrowheads="1"/>
          </p:cNvPicPr>
          <p:nvPr/>
        </p:nvPicPr>
        <p:blipFill>
          <a:blip r:embed="rId5" cstate="print"/>
          <a:srcRect/>
          <a:stretch>
            <a:fillRect/>
          </a:stretch>
        </p:blipFill>
        <p:spPr bwMode="auto">
          <a:xfrm>
            <a:off x="4419600" y="1143000"/>
            <a:ext cx="23241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Users\Ptr. Daniel White\Desktop\Bible pictures\faces\75676205.jpg"/>
          <p:cNvPicPr>
            <a:picLocks noChangeAspect="1" noChangeArrowheads="1"/>
          </p:cNvPicPr>
          <p:nvPr/>
        </p:nvPicPr>
        <p:blipFill>
          <a:blip r:embed="rId6" cstate="print"/>
          <a:srcRect/>
          <a:stretch>
            <a:fillRect/>
          </a:stretch>
        </p:blipFill>
        <p:spPr bwMode="auto">
          <a:xfrm rot="996254">
            <a:off x="2100299" y="1539391"/>
            <a:ext cx="2732084" cy="336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C:\Users\Ptr. Daniel White\Desktop\Bible pictures\Courtship Marriage Family\scan0005 (2).jpg"/>
          <p:cNvPicPr>
            <a:picLocks noChangeAspect="1" noChangeArrowheads="1"/>
          </p:cNvPicPr>
          <p:nvPr/>
        </p:nvPicPr>
        <p:blipFill>
          <a:blip r:embed="rId7" cstate="print"/>
          <a:srcRect/>
          <a:stretch>
            <a:fillRect/>
          </a:stretch>
        </p:blipFill>
        <p:spPr bwMode="auto">
          <a:xfrm rot="19909344">
            <a:off x="2419026" y="4641285"/>
            <a:ext cx="2101165" cy="2058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p:cNvPicPr>
            <a:picLocks noChangeAspect="1" noChangeArrowheads="1"/>
          </p:cNvPicPr>
          <p:nvPr/>
        </p:nvPicPr>
        <p:blipFill>
          <a:blip r:embed="rId8" cstate="print"/>
          <a:srcRect l="32315" r="570" b="2732"/>
          <a:stretch>
            <a:fillRect/>
          </a:stretch>
        </p:blipFill>
        <p:spPr bwMode="auto">
          <a:xfrm rot="1585990">
            <a:off x="6572573" y="4235524"/>
            <a:ext cx="2470526" cy="2379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3" name="Picture 9"/>
          <p:cNvPicPr>
            <a:picLocks noChangeAspect="1" noChangeArrowheads="1"/>
          </p:cNvPicPr>
          <p:nvPr/>
        </p:nvPicPr>
        <p:blipFill>
          <a:blip r:embed="rId9" cstate="print"/>
          <a:srcRect/>
          <a:stretch>
            <a:fillRect/>
          </a:stretch>
        </p:blipFill>
        <p:spPr bwMode="auto">
          <a:xfrm rot="20717942">
            <a:off x="4725131" y="4240550"/>
            <a:ext cx="1934376" cy="2657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 name="Picture 10"/>
          <p:cNvPicPr>
            <a:picLocks noChangeAspect="1" noChangeArrowheads="1"/>
          </p:cNvPicPr>
          <p:nvPr/>
        </p:nvPicPr>
        <p:blipFill>
          <a:blip r:embed="rId10" cstate="print"/>
          <a:srcRect/>
          <a:stretch>
            <a:fillRect/>
          </a:stretch>
        </p:blipFill>
        <p:spPr bwMode="auto">
          <a:xfrm rot="20625669">
            <a:off x="197609" y="660375"/>
            <a:ext cx="1847850" cy="2766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5" name="Picture 11"/>
          <p:cNvPicPr>
            <a:picLocks noChangeAspect="1" noChangeArrowheads="1"/>
          </p:cNvPicPr>
          <p:nvPr/>
        </p:nvPicPr>
        <p:blipFill>
          <a:blip r:embed="rId11" cstate="print"/>
          <a:srcRect/>
          <a:stretch>
            <a:fillRect/>
          </a:stretch>
        </p:blipFill>
        <p:spPr bwMode="auto">
          <a:xfrm rot="639233">
            <a:off x="530434" y="3585539"/>
            <a:ext cx="1965298" cy="2942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200400" y="1295400"/>
            <a:ext cx="3087058" cy="5562600"/>
          </a:xfrm>
          <a:prstGeom prst="rect">
            <a:avLst/>
          </a:prstGeom>
          <a:noFill/>
          <a:ln w="9525">
            <a:noFill/>
            <a:miter lim="800000"/>
            <a:headEnd/>
            <a:tailEnd/>
          </a:ln>
        </p:spPr>
      </p:pic>
      <p:sp>
        <p:nvSpPr>
          <p:cNvPr id="5" name="Content Placeholder 4"/>
          <p:cNvSpPr>
            <a:spLocks noGrp="1"/>
          </p:cNvSpPr>
          <p:nvPr>
            <p:ph idx="1"/>
          </p:nvPr>
        </p:nvSpPr>
        <p:spPr>
          <a:xfrm>
            <a:off x="0" y="0"/>
            <a:ext cx="9144000" cy="6858000"/>
          </a:xfrm>
        </p:spPr>
        <p:txBody>
          <a:bodyPr>
            <a:normAutofit/>
          </a:bodyPr>
          <a:lstStyle/>
          <a:p>
            <a:pPr>
              <a:buFont typeface="Arial" charset="0"/>
              <a:buChar char="•"/>
            </a:pPr>
            <a:r>
              <a:rPr lang="en-US" sz="3600" dirty="0" smtClean="0">
                <a:effectLst>
                  <a:glow rad="101600">
                    <a:schemeClr val="bg1">
                      <a:alpha val="60000"/>
                    </a:schemeClr>
                  </a:glow>
                </a:effectLst>
              </a:rPr>
              <a:t>Chosen to remain single for a period of time because of some circumstance –</a:t>
            </a:r>
          </a:p>
          <a:p>
            <a:pPr>
              <a:buNone/>
            </a:pPr>
            <a:r>
              <a:rPr lang="en-US" sz="3600" i="1" dirty="0" smtClean="0">
                <a:solidFill>
                  <a:srgbClr val="FFFF00"/>
                </a:solidFill>
                <a:effectLst>
                  <a:glow rad="101600">
                    <a:schemeClr val="bg1">
                      <a:alpha val="60000"/>
                    </a:schemeClr>
                  </a:glow>
                </a:effectLst>
              </a:rPr>
              <a:t> </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04800"/>
            <a:ext cx="10439400" cy="769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0"/>
            <a:ext cx="8077200" cy="6894195"/>
          </a:xfrm>
          <a:prstGeom prst="rect">
            <a:avLst/>
          </a:prstGeom>
        </p:spPr>
        <p:txBody>
          <a:bodyPr wrap="square">
            <a:spAutoFit/>
          </a:bodyPr>
          <a:lstStyle/>
          <a:p>
            <a:pPr algn="ctr"/>
            <a:r>
              <a:rPr lang="en-US" sz="3400" i="1" dirty="0" smtClean="0">
                <a:solidFill>
                  <a:srgbClr val="FFFF00"/>
                </a:solidFill>
                <a:effectLst>
                  <a:glow rad="101600">
                    <a:schemeClr val="bg1">
                      <a:alpha val="60000"/>
                    </a:schemeClr>
                  </a:glow>
                </a:effectLst>
              </a:rPr>
              <a:t>“Now concerning virgins I have no commandment of the Lord: yet I give my judgment, as one that hath obtained mercy of the Lord to be faithful. I suppose therefore that this is good for the </a:t>
            </a:r>
            <a:r>
              <a:rPr lang="en-US" sz="3400" i="1" u="sng" dirty="0" smtClean="0">
                <a:solidFill>
                  <a:srgbClr val="FFFF00"/>
                </a:solidFill>
                <a:effectLst>
                  <a:glow rad="101600">
                    <a:schemeClr val="bg1">
                      <a:alpha val="60000"/>
                    </a:schemeClr>
                  </a:glow>
                </a:effectLst>
              </a:rPr>
              <a:t>present distress</a:t>
            </a:r>
            <a:r>
              <a:rPr lang="en-US" sz="3400" i="1" dirty="0" smtClean="0">
                <a:solidFill>
                  <a:srgbClr val="FFFF00"/>
                </a:solidFill>
                <a:effectLst>
                  <a:glow rad="101600">
                    <a:schemeClr val="bg1">
                      <a:alpha val="60000"/>
                    </a:schemeClr>
                  </a:glow>
                </a:effectLst>
              </a:rPr>
              <a:t>, I say, that it is good for a man so to be. Art thou bound unto a wife? seek not to be loosed. Art thou loosed from a wife? seek not a wife. But and if thou marry, thou hast not sinned; and if a virgin marry, she hath not sinned. </a:t>
            </a:r>
            <a:r>
              <a:rPr lang="en-US" sz="3400" i="1" u="sng" dirty="0" smtClean="0">
                <a:solidFill>
                  <a:srgbClr val="FFFF00"/>
                </a:solidFill>
                <a:effectLst>
                  <a:glow rad="101600">
                    <a:schemeClr val="bg1">
                      <a:alpha val="60000"/>
                    </a:schemeClr>
                  </a:glow>
                </a:effectLst>
              </a:rPr>
              <a:t>Nevertheless such shall have trouble in the flesh: but I spare you</a:t>
            </a:r>
            <a:r>
              <a:rPr lang="en-US" sz="3400" i="1" u="sng" dirty="0" smtClean="0">
                <a:solidFill>
                  <a:srgbClr val="FFFF00"/>
                </a:solidFill>
                <a:effectLst>
                  <a:glow rad="101600">
                    <a:schemeClr val="bg1">
                      <a:alpha val="60000"/>
                    </a:schemeClr>
                  </a:glow>
                </a:effectLst>
              </a:rPr>
              <a:t>.”   </a:t>
            </a:r>
          </a:p>
          <a:p>
            <a:pPr algn="ctr"/>
            <a:r>
              <a:rPr lang="en-US" sz="3400" i="1" dirty="0" smtClean="0">
                <a:solidFill>
                  <a:srgbClr val="FFFF00"/>
                </a:solidFill>
                <a:effectLst>
                  <a:glow rad="101600">
                    <a:schemeClr val="bg1">
                      <a:alpha val="60000"/>
                    </a:schemeClr>
                  </a:glow>
                </a:effectLst>
              </a:rPr>
              <a:t>( </a:t>
            </a:r>
            <a:r>
              <a:rPr lang="en-US" sz="3400" i="1" dirty="0" smtClean="0">
                <a:solidFill>
                  <a:srgbClr val="FFFF00"/>
                </a:solidFill>
                <a:effectLst>
                  <a:glow rad="101600">
                    <a:schemeClr val="bg1">
                      <a:alpha val="60000"/>
                    </a:schemeClr>
                  </a:glow>
                </a:effectLst>
              </a:rPr>
              <a:t>I Cor. 7:25-28)</a:t>
            </a:r>
            <a:endParaRPr lang="en-US" sz="3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5945216" y="1371600"/>
            <a:ext cx="3198784" cy="2743200"/>
          </a:xfrm>
          <a:prstGeom prst="rect">
            <a:avLst/>
          </a:prstGeom>
          <a:noFill/>
          <a:ln w="9525">
            <a:noFill/>
            <a:miter lim="800000"/>
            <a:headEnd/>
            <a:tailEnd/>
          </a:ln>
        </p:spPr>
      </p:pic>
      <p:sp>
        <p:nvSpPr>
          <p:cNvPr id="3" name="Content Placeholder 2"/>
          <p:cNvSpPr>
            <a:spLocks noGrp="1"/>
          </p:cNvSpPr>
          <p:nvPr>
            <p:ph idx="1"/>
          </p:nvPr>
        </p:nvSpPr>
        <p:spPr>
          <a:xfrm>
            <a:off x="0" y="0"/>
            <a:ext cx="9144000" cy="6858000"/>
          </a:xfrm>
        </p:spPr>
        <p:txBody>
          <a:bodyPr>
            <a:normAutofit/>
          </a:bodyPr>
          <a:lstStyle/>
          <a:p>
            <a:r>
              <a:rPr lang="en-US" sz="3600" dirty="0" smtClean="0">
                <a:effectLst>
                  <a:glow rad="101600">
                    <a:schemeClr val="bg1">
                      <a:alpha val="60000"/>
                    </a:schemeClr>
                  </a:glow>
                </a:effectLst>
              </a:rPr>
              <a:t>Chosen to remain single because of the gift of celibacy - </a:t>
            </a:r>
          </a:p>
          <a:p>
            <a:pPr>
              <a:buNone/>
            </a:pPr>
            <a:r>
              <a:rPr lang="en-US" sz="3600" i="1" dirty="0" smtClean="0">
                <a:solidFill>
                  <a:srgbClr val="FFFF00"/>
                </a:solidFill>
                <a:effectLst>
                  <a:glow rad="101600">
                    <a:schemeClr val="bg1">
                      <a:alpha val="60000"/>
                    </a:schemeClr>
                  </a:glow>
                </a:effectLst>
              </a:rPr>
              <a:t>    “But I speak this by permission,                       and not of commandment.                              For I would that all men were                       even as I myself. But every                             man hath his </a:t>
            </a:r>
            <a:r>
              <a:rPr lang="en-US" sz="3600" i="1" u="sng" dirty="0" smtClean="0">
                <a:solidFill>
                  <a:srgbClr val="FFFF00"/>
                </a:solidFill>
                <a:effectLst>
                  <a:glow rad="101600">
                    <a:schemeClr val="bg1">
                      <a:alpha val="60000"/>
                    </a:schemeClr>
                  </a:glow>
                </a:effectLst>
              </a:rPr>
              <a:t>proper gift of God</a:t>
            </a:r>
            <a:r>
              <a:rPr lang="en-US" sz="3600" i="1" dirty="0" smtClean="0">
                <a:solidFill>
                  <a:srgbClr val="FFFF00"/>
                </a:solidFill>
                <a:effectLst>
                  <a:glow rad="101600">
                    <a:schemeClr val="bg1">
                      <a:alpha val="60000"/>
                    </a:schemeClr>
                  </a:glow>
                </a:effectLst>
              </a:rPr>
              <a:t>,                          one after this manner, and another after that.” (I Cor. 7:6-7)  “As every man hath received the gift, even so minister the same one to another, as good stewards of the manifold grace of God.” (I Pet. 4:10) </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66800"/>
          </a:xfrm>
        </p:spPr>
        <p:txBody>
          <a:bodyPr/>
          <a:lstStyle/>
          <a:p>
            <a:r>
              <a:rPr lang="en-US" dirty="0" smtClean="0">
                <a:effectLst>
                  <a:glow rad="101600">
                    <a:schemeClr val="bg1">
                      <a:alpha val="60000"/>
                    </a:schemeClr>
                  </a:glow>
                </a:effectLst>
              </a:rPr>
              <a:t>Dangers of Singleness</a:t>
            </a:r>
            <a:endParaRPr lang="en-US" dirty="0">
              <a:effectLst>
                <a:glow rad="101600">
                  <a:schemeClr val="bg1">
                    <a:alpha val="60000"/>
                  </a:schemeClr>
                </a:glow>
              </a:effectLst>
            </a:endParaRPr>
          </a:p>
        </p:txBody>
      </p:sp>
      <p:sp>
        <p:nvSpPr>
          <p:cNvPr id="5" name="Content Placeholder 4"/>
          <p:cNvSpPr>
            <a:spLocks noGrp="1"/>
          </p:cNvSpPr>
          <p:nvPr>
            <p:ph idx="1"/>
          </p:nvPr>
        </p:nvSpPr>
        <p:spPr>
          <a:xfrm>
            <a:off x="0" y="1143000"/>
            <a:ext cx="9144000" cy="5715000"/>
          </a:xfrm>
        </p:spPr>
        <p:txBody>
          <a:bodyPr>
            <a:normAutofit fontScale="85000" lnSpcReduction="10000"/>
          </a:bodyPr>
          <a:lstStyle/>
          <a:p>
            <a:pPr>
              <a:buNone/>
            </a:pPr>
            <a:r>
              <a:rPr lang="en-US" sz="3600" dirty="0" smtClean="0">
                <a:solidFill>
                  <a:srgbClr val="FFC000"/>
                </a:solidFill>
                <a:effectLst>
                  <a:glow rad="101600">
                    <a:schemeClr val="bg1">
                      <a:alpha val="60000"/>
                    </a:schemeClr>
                  </a:glow>
                </a:effectLst>
              </a:rPr>
              <a:t>1. Danger of sexual temptation –</a:t>
            </a:r>
          </a:p>
          <a:p>
            <a:pPr>
              <a:buFont typeface="Wingdings"/>
              <a:buChar char="Ø"/>
            </a:pPr>
            <a:r>
              <a:rPr lang="en-US" sz="3600" dirty="0" smtClean="0">
                <a:effectLst>
                  <a:glow rad="101600">
                    <a:schemeClr val="bg1">
                      <a:alpha val="60000"/>
                    </a:schemeClr>
                  </a:glow>
                </a:effectLst>
              </a:rPr>
              <a:t>Physical desires can be strong - </a:t>
            </a:r>
            <a:r>
              <a:rPr lang="en-US" sz="3600" i="1" dirty="0" smtClean="0">
                <a:effectLst>
                  <a:glow rad="101600">
                    <a:schemeClr val="bg1">
                      <a:alpha val="60000"/>
                    </a:schemeClr>
                  </a:glow>
                </a:effectLst>
              </a:rPr>
              <a:t>I Thess. 4:1-8</a:t>
            </a:r>
          </a:p>
          <a:p>
            <a:pPr>
              <a:buFont typeface="Wingdings"/>
              <a:buChar char="Ø"/>
            </a:pPr>
            <a:r>
              <a:rPr lang="en-US" sz="3600" dirty="0" smtClean="0">
                <a:effectLst>
                  <a:glow rad="101600">
                    <a:schemeClr val="bg1">
                      <a:alpha val="60000"/>
                    </a:schemeClr>
                  </a:glow>
                </a:effectLst>
              </a:rPr>
              <a:t>Must live in the filling of the Holy Spirit -   </a:t>
            </a:r>
            <a:r>
              <a:rPr lang="en-US" sz="3600" i="1" dirty="0" smtClean="0">
                <a:solidFill>
                  <a:srgbClr val="FFFF00"/>
                </a:solidFill>
                <a:effectLst>
                  <a:glow rad="101600">
                    <a:schemeClr val="bg1">
                      <a:alpha val="60000"/>
                    </a:schemeClr>
                  </a:glow>
                </a:effectLst>
              </a:rPr>
              <a:t>“Walk in the Spirit, and ye shall not fulfil the lust of the flesh.”</a:t>
            </a:r>
          </a:p>
          <a:p>
            <a:pPr lvl="0"/>
            <a:r>
              <a:rPr lang="en-US" sz="3600" dirty="0">
                <a:effectLst>
                  <a:glow rad="101600">
                    <a:schemeClr val="bg1">
                      <a:alpha val="60000"/>
                    </a:schemeClr>
                  </a:glow>
                </a:effectLst>
              </a:rPr>
              <a:t>Self-examination and confession of sin – </a:t>
            </a:r>
            <a:r>
              <a:rPr lang="en-US" sz="3600" i="1" dirty="0">
                <a:effectLst>
                  <a:glow rad="101600">
                    <a:schemeClr val="bg1">
                      <a:alpha val="60000"/>
                    </a:schemeClr>
                  </a:glow>
                </a:effectLst>
              </a:rPr>
              <a:t>I Cor. 11:28</a:t>
            </a:r>
          </a:p>
          <a:p>
            <a:pPr lvl="0"/>
            <a:r>
              <a:rPr lang="en-US" sz="3600" dirty="0">
                <a:effectLst>
                  <a:glow rad="101600">
                    <a:schemeClr val="bg1">
                      <a:alpha val="60000"/>
                    </a:schemeClr>
                  </a:glow>
                </a:effectLst>
              </a:rPr>
              <a:t>Reckon  yourself to be dead to sin – </a:t>
            </a:r>
            <a:r>
              <a:rPr lang="en-US" sz="3600" i="1" dirty="0">
                <a:effectLst>
                  <a:glow rad="101600">
                    <a:schemeClr val="bg1">
                      <a:alpha val="60000"/>
                    </a:schemeClr>
                  </a:glow>
                </a:effectLst>
              </a:rPr>
              <a:t>Rom. 6:1-14</a:t>
            </a:r>
          </a:p>
          <a:p>
            <a:pPr lvl="0"/>
            <a:r>
              <a:rPr lang="en-US" sz="3600" dirty="0">
                <a:effectLst>
                  <a:glow rad="101600">
                    <a:schemeClr val="bg1">
                      <a:alpha val="60000"/>
                    </a:schemeClr>
                  </a:glow>
                </a:effectLst>
              </a:rPr>
              <a:t>Yield the members of your body as instruments of righteousness  </a:t>
            </a:r>
            <a:r>
              <a:rPr lang="en-US" sz="3600" i="1" dirty="0">
                <a:effectLst>
                  <a:glow rad="101600">
                    <a:schemeClr val="bg1">
                      <a:alpha val="60000"/>
                    </a:schemeClr>
                  </a:glow>
                </a:effectLst>
              </a:rPr>
              <a:t>– Rom. 6:11-14; 12:1-2</a:t>
            </a:r>
          </a:p>
          <a:p>
            <a:pPr lvl="0"/>
            <a:r>
              <a:rPr lang="en-US" sz="3600" dirty="0">
                <a:effectLst>
                  <a:glow rad="101600">
                    <a:schemeClr val="bg1">
                      <a:alpha val="60000"/>
                    </a:schemeClr>
                  </a:glow>
                </a:effectLst>
              </a:rPr>
              <a:t>Yield personal rights – </a:t>
            </a:r>
            <a:r>
              <a:rPr lang="en-US" sz="3600" i="1" dirty="0">
                <a:solidFill>
                  <a:srgbClr val="FFFF00"/>
                </a:solidFill>
                <a:effectLst>
                  <a:glow rad="101600">
                    <a:schemeClr val="bg1">
                      <a:alpha val="60000"/>
                    </a:schemeClr>
                  </a:glow>
                </a:effectLst>
              </a:rPr>
              <a:t>“not my will but thine be done…”</a:t>
            </a:r>
          </a:p>
          <a:p>
            <a:pPr lvl="0"/>
            <a:r>
              <a:rPr lang="en-US" sz="3600" dirty="0">
                <a:effectLst>
                  <a:glow rad="101600">
                    <a:schemeClr val="bg1">
                      <a:alpha val="60000"/>
                    </a:schemeClr>
                  </a:glow>
                </a:effectLst>
              </a:rPr>
              <a:t>Make no provision for the flesh – </a:t>
            </a:r>
            <a:r>
              <a:rPr lang="en-US" sz="3600" i="1" dirty="0">
                <a:effectLst>
                  <a:glow rad="101600">
                    <a:schemeClr val="bg1">
                      <a:alpha val="60000"/>
                    </a:schemeClr>
                  </a:glow>
                </a:effectLst>
              </a:rPr>
              <a:t>Rom. 13:14</a:t>
            </a:r>
          </a:p>
          <a:p>
            <a:pPr>
              <a:buFontTx/>
              <a:buChar char="-"/>
            </a:pP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to="" calcmode="lin" valueType="num">
                                      <p:cBhvr>
                                        <p:cTn id="32" dur="1" fill="hold"/>
                                        <p:tgtEl>
                                          <p:spTgt spid="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to="" calcmode="lin" valueType="num">
                                      <p:cBhvr>
                                        <p:cTn id="37" dur="1" fill="hold"/>
                                        <p:tgtEl>
                                          <p:spTgt spid="5">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to="" calcmode="lin" valueType="num">
                                      <p:cBhvr>
                                        <p:cTn id="42" dur="1" fill="hold"/>
                                        <p:tgtEl>
                                          <p:spTgt spid="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effectLst>
                  <a:glow rad="101600">
                    <a:schemeClr val="bg1">
                      <a:alpha val="60000"/>
                    </a:schemeClr>
                  </a:glow>
                </a:effectLst>
              </a:rPr>
              <a:t>Clear </a:t>
            </a:r>
            <a:r>
              <a:rPr lang="en-US" dirty="0">
                <a:effectLst>
                  <a:glow rad="101600">
                    <a:schemeClr val="bg1">
                      <a:alpha val="60000"/>
                    </a:schemeClr>
                  </a:glow>
                </a:effectLst>
              </a:rPr>
              <a:t>your conscience with </a:t>
            </a:r>
            <a:r>
              <a:rPr lang="en-US" dirty="0" smtClean="0">
                <a:effectLst>
                  <a:glow rad="101600">
                    <a:schemeClr val="bg1">
                      <a:alpha val="60000"/>
                    </a:schemeClr>
                  </a:glow>
                </a:effectLst>
              </a:rPr>
              <a:t>God and others </a:t>
            </a: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Acts </a:t>
            </a:r>
            <a:r>
              <a:rPr lang="en-US" i="1" dirty="0">
                <a:effectLst>
                  <a:glow rad="101600">
                    <a:schemeClr val="bg1">
                      <a:alpha val="60000"/>
                    </a:schemeClr>
                  </a:glow>
                </a:effectLst>
              </a:rPr>
              <a:t>24:16</a:t>
            </a:r>
          </a:p>
          <a:p>
            <a:pPr lvl="0"/>
            <a:r>
              <a:rPr lang="en-US" dirty="0" smtClean="0">
                <a:effectLst>
                  <a:glow rad="101600">
                    <a:schemeClr val="bg1">
                      <a:alpha val="60000"/>
                    </a:schemeClr>
                  </a:glow>
                </a:effectLst>
              </a:rPr>
              <a:t>Resist and flee temptation – </a:t>
            </a:r>
            <a:r>
              <a:rPr lang="en-US" i="1" dirty="0" smtClean="0">
                <a:effectLst>
                  <a:glow rad="101600">
                    <a:schemeClr val="bg1">
                      <a:alpha val="60000"/>
                    </a:schemeClr>
                  </a:glow>
                </a:effectLst>
              </a:rPr>
              <a:t>James 1:13-14</a:t>
            </a:r>
          </a:p>
          <a:p>
            <a:pPr lvl="0"/>
            <a:r>
              <a:rPr lang="en-US" dirty="0" smtClean="0">
                <a:effectLst>
                  <a:glow rad="101600">
                    <a:schemeClr val="bg1">
                      <a:alpha val="60000"/>
                    </a:schemeClr>
                  </a:glow>
                </a:effectLst>
              </a:rPr>
              <a:t>Set your affections on things above – </a:t>
            </a:r>
            <a:r>
              <a:rPr lang="en-US" i="1" dirty="0" smtClean="0">
                <a:effectLst>
                  <a:glow rad="101600">
                    <a:schemeClr val="bg1">
                      <a:alpha val="60000"/>
                    </a:schemeClr>
                  </a:glow>
                </a:effectLst>
              </a:rPr>
              <a:t>Col. 2:1-2</a:t>
            </a:r>
          </a:p>
          <a:p>
            <a:pPr lvl="0"/>
            <a:r>
              <a:rPr lang="en-US" dirty="0" smtClean="0">
                <a:effectLst>
                  <a:glow rad="101600">
                    <a:schemeClr val="bg1">
                      <a:alpha val="60000"/>
                    </a:schemeClr>
                  </a:glow>
                </a:effectLst>
              </a:rPr>
              <a:t>Renew your mind daily – </a:t>
            </a:r>
            <a:r>
              <a:rPr lang="en-US" i="1" dirty="0" smtClean="0">
                <a:effectLst>
                  <a:glow rad="101600">
                    <a:schemeClr val="bg1">
                      <a:alpha val="60000"/>
                    </a:schemeClr>
                  </a:glow>
                </a:effectLst>
              </a:rPr>
              <a:t>Eph. 4:23-24</a:t>
            </a:r>
          </a:p>
          <a:p>
            <a:pPr lvl="0"/>
            <a:r>
              <a:rPr lang="en-US" dirty="0" smtClean="0">
                <a:effectLst>
                  <a:glow rad="101600">
                    <a:schemeClr val="bg1">
                      <a:alpha val="60000"/>
                    </a:schemeClr>
                  </a:glow>
                </a:effectLst>
              </a:rPr>
              <a:t>Purpose to live a holy life – </a:t>
            </a:r>
            <a:r>
              <a:rPr lang="en-US" i="1" dirty="0" smtClean="0">
                <a:effectLst>
                  <a:glow rad="101600">
                    <a:schemeClr val="bg1">
                      <a:alpha val="60000"/>
                    </a:schemeClr>
                  </a:glow>
                </a:effectLst>
              </a:rPr>
              <a:t>Eph. 4:22</a:t>
            </a:r>
          </a:p>
          <a:p>
            <a:pPr lvl="0"/>
            <a:r>
              <a:rPr lang="en-US" dirty="0" smtClean="0">
                <a:effectLst>
                  <a:glow rad="101600">
                    <a:schemeClr val="bg1">
                      <a:alpha val="60000"/>
                    </a:schemeClr>
                  </a:glow>
                </a:effectLst>
              </a:rPr>
              <a:t>Keep your thoughts centered on things that are pure – </a:t>
            </a:r>
            <a:r>
              <a:rPr lang="en-US" i="1" dirty="0" smtClean="0">
                <a:effectLst>
                  <a:glow rad="101600">
                    <a:schemeClr val="bg1">
                      <a:alpha val="60000"/>
                    </a:schemeClr>
                  </a:glow>
                </a:effectLst>
              </a:rPr>
              <a:t>Phil. 4:6-8</a:t>
            </a:r>
          </a:p>
          <a:p>
            <a:pPr lvl="0"/>
            <a:r>
              <a:rPr lang="en-US" dirty="0" smtClean="0">
                <a:effectLst>
                  <a:glow rad="101600">
                    <a:schemeClr val="bg1">
                      <a:alpha val="60000"/>
                    </a:schemeClr>
                  </a:glow>
                </a:effectLst>
              </a:rPr>
              <a:t>Put on the whole armor of God – </a:t>
            </a:r>
            <a:r>
              <a:rPr lang="en-US" i="1" dirty="0" smtClean="0">
                <a:effectLst>
                  <a:glow rad="101600">
                    <a:schemeClr val="bg1">
                      <a:alpha val="60000"/>
                    </a:schemeClr>
                  </a:glow>
                </a:effectLst>
              </a:rPr>
              <a:t>Eph. 6:12-18</a:t>
            </a:r>
          </a:p>
          <a:p>
            <a:pPr lvl="0"/>
            <a:r>
              <a:rPr lang="en-US" dirty="0" smtClean="0">
                <a:effectLst>
                  <a:glow rad="101600">
                    <a:schemeClr val="bg1">
                      <a:alpha val="60000"/>
                    </a:schemeClr>
                  </a:glow>
                </a:effectLst>
              </a:rPr>
              <a:t>Obey the promptings of the Holy Spirit – </a:t>
            </a:r>
            <a:r>
              <a:rPr lang="en-US" i="1" dirty="0" smtClean="0">
                <a:effectLst>
                  <a:glow rad="101600">
                    <a:schemeClr val="bg1">
                      <a:alpha val="60000"/>
                    </a:schemeClr>
                  </a:glow>
                </a:effectLst>
              </a:rPr>
              <a:t>Rom. 8:14</a:t>
            </a:r>
          </a:p>
          <a:p>
            <a:pPr lvl="0"/>
            <a:r>
              <a:rPr lang="en-US" dirty="0" smtClean="0">
                <a:effectLst>
                  <a:glow rad="101600">
                    <a:schemeClr val="bg1">
                      <a:alpha val="60000"/>
                    </a:schemeClr>
                  </a:glow>
                </a:effectLst>
              </a:rPr>
              <a:t>Avoid quenching and grieving the Holy Spirit –           </a:t>
            </a:r>
            <a:r>
              <a:rPr lang="en-US" i="1" dirty="0" smtClean="0">
                <a:effectLst>
                  <a:glow rad="101600">
                    <a:schemeClr val="bg1">
                      <a:alpha val="60000"/>
                    </a:schemeClr>
                  </a:glow>
                </a:effectLst>
              </a:rPr>
              <a:t>I Thess. 5:19; Eph. 4:25-31</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solidFill>
                  <a:srgbClr val="FFC000"/>
                </a:solidFill>
                <a:effectLst>
                  <a:glow rad="101600">
                    <a:schemeClr val="bg1">
                      <a:alpha val="60000"/>
                    </a:schemeClr>
                  </a:glow>
                </a:effectLst>
              </a:rPr>
              <a:t>2. Danger of loneliness –</a:t>
            </a:r>
          </a:p>
          <a:p>
            <a:pPr>
              <a:buFont typeface="Wingdings"/>
              <a:buChar char="Ø"/>
            </a:pPr>
            <a:r>
              <a:rPr lang="en-US" dirty="0" smtClean="0">
                <a:effectLst>
                  <a:glow rad="101600">
                    <a:schemeClr val="bg1">
                      <a:alpha val="60000"/>
                    </a:schemeClr>
                  </a:glow>
                </a:effectLst>
              </a:rPr>
              <a:t> Loneliness can produce boredom </a:t>
            </a:r>
            <a:r>
              <a:rPr lang="en-US" i="1" dirty="0" smtClean="0">
                <a:effectLst>
                  <a:glow rad="101600">
                    <a:schemeClr val="bg1">
                      <a:alpha val="60000"/>
                    </a:schemeClr>
                  </a:glow>
                </a:effectLst>
              </a:rPr>
              <a:t>– Eph. 5:16</a:t>
            </a:r>
          </a:p>
          <a:p>
            <a:pPr>
              <a:buFont typeface="Wingdings"/>
              <a:buChar char="Ø"/>
            </a:pPr>
            <a:r>
              <a:rPr lang="en-US" dirty="0" smtClean="0">
                <a:effectLst>
                  <a:glow rad="101600">
                    <a:schemeClr val="bg1">
                      <a:alpha val="60000"/>
                    </a:schemeClr>
                  </a:glow>
                </a:effectLst>
              </a:rPr>
              <a:t> Loneliness can lead to depression - </a:t>
            </a:r>
            <a:r>
              <a:rPr lang="en-US" i="1" dirty="0" smtClean="0">
                <a:effectLst>
                  <a:glow rad="101600">
                    <a:schemeClr val="bg1">
                      <a:alpha val="60000"/>
                    </a:schemeClr>
                  </a:glow>
                </a:effectLst>
              </a:rPr>
              <a:t>Eccl. 5:17</a:t>
            </a:r>
          </a:p>
          <a:p>
            <a:pPr>
              <a:buFont typeface="Wingdings"/>
              <a:buChar char="Ø"/>
            </a:pPr>
            <a:r>
              <a:rPr lang="en-US" dirty="0" smtClean="0">
                <a:effectLst>
                  <a:glow rad="101600">
                    <a:schemeClr val="bg1">
                      <a:alpha val="60000"/>
                    </a:schemeClr>
                  </a:glow>
                </a:effectLst>
              </a:rPr>
              <a:t> Depression renders one ineffective in service           to God – </a:t>
            </a:r>
            <a:r>
              <a:rPr lang="en-US" i="1" dirty="0" smtClean="0">
                <a:effectLst>
                  <a:glow rad="101600">
                    <a:schemeClr val="bg1">
                      <a:alpha val="60000"/>
                    </a:schemeClr>
                  </a:glow>
                </a:effectLst>
              </a:rPr>
              <a:t>Neh. 8:10</a:t>
            </a:r>
          </a:p>
          <a:p>
            <a:pPr>
              <a:buNone/>
            </a:pPr>
            <a:r>
              <a:rPr lang="en-US" dirty="0" smtClean="0">
                <a:solidFill>
                  <a:srgbClr val="FFC000"/>
                </a:solidFill>
                <a:effectLst>
                  <a:glow rad="101600">
                    <a:schemeClr val="bg1">
                      <a:alpha val="60000"/>
                    </a:schemeClr>
                  </a:glow>
                </a:effectLst>
              </a:rPr>
              <a:t>3. Danger of self-centeredness – </a:t>
            </a:r>
          </a:p>
          <a:p>
            <a:pPr>
              <a:buFont typeface="Wingdings"/>
              <a:buChar char="Ø"/>
            </a:pPr>
            <a:r>
              <a:rPr lang="en-US" dirty="0" smtClean="0">
                <a:effectLst>
                  <a:glow rad="101600">
                    <a:schemeClr val="bg1">
                      <a:alpha val="60000"/>
                    </a:schemeClr>
                  </a:glow>
                </a:effectLst>
              </a:rPr>
              <a:t> Set in one’s ways – </a:t>
            </a:r>
            <a:r>
              <a:rPr lang="en-US" i="1" dirty="0" smtClean="0">
                <a:effectLst>
                  <a:glow rad="101600">
                    <a:schemeClr val="bg1">
                      <a:alpha val="60000"/>
                    </a:schemeClr>
                  </a:glow>
                </a:effectLst>
              </a:rPr>
              <a:t>I Sam. 15:23</a:t>
            </a:r>
          </a:p>
          <a:p>
            <a:pPr>
              <a:buFont typeface="Wingdings"/>
              <a:buChar char="Ø"/>
            </a:pPr>
            <a:r>
              <a:rPr lang="en-US" dirty="0" smtClean="0">
                <a:effectLst>
                  <a:glow rad="101600">
                    <a:schemeClr val="bg1">
                      <a:alpha val="60000"/>
                    </a:schemeClr>
                  </a:glow>
                </a:effectLst>
              </a:rPr>
              <a:t> Selfishness – </a:t>
            </a:r>
            <a:r>
              <a:rPr lang="en-US" i="1" dirty="0" smtClean="0">
                <a:effectLst>
                  <a:glow rad="101600">
                    <a:schemeClr val="bg1">
                      <a:alpha val="60000"/>
                    </a:schemeClr>
                  </a:glow>
                </a:effectLst>
              </a:rPr>
              <a:t>Prov. 14:30</a:t>
            </a:r>
          </a:p>
          <a:p>
            <a:pPr>
              <a:buFont typeface="Wingdings"/>
              <a:buChar char="Ø"/>
            </a:pPr>
            <a:r>
              <a:rPr lang="en-US" dirty="0" smtClean="0">
                <a:effectLst>
                  <a:glow rad="101600">
                    <a:schemeClr val="bg1">
                      <a:alpha val="60000"/>
                    </a:schemeClr>
                  </a:glow>
                </a:effectLst>
              </a:rPr>
              <a:t> Self-sufficiency – </a:t>
            </a:r>
            <a:r>
              <a:rPr lang="en-US" i="1" dirty="0" smtClean="0">
                <a:effectLst>
                  <a:glow rad="101600">
                    <a:schemeClr val="bg1">
                      <a:alpha val="60000"/>
                    </a:schemeClr>
                  </a:glow>
                </a:effectLst>
              </a:rPr>
              <a:t>II Cor. 3:5</a:t>
            </a:r>
          </a:p>
          <a:p>
            <a:pPr>
              <a:buFont typeface="Wingdings"/>
              <a:buChar char="Ø"/>
            </a:pPr>
            <a:r>
              <a:rPr lang="en-US" dirty="0" smtClean="0">
                <a:effectLst>
                  <a:glow rad="101600">
                    <a:schemeClr val="bg1">
                      <a:alpha val="60000"/>
                    </a:schemeClr>
                  </a:glow>
                </a:effectLst>
              </a:rPr>
              <a:t> Covetousness – </a:t>
            </a:r>
            <a:r>
              <a:rPr lang="en-US" i="1" dirty="0" smtClean="0">
                <a:effectLst>
                  <a:glow rad="101600">
                    <a:schemeClr val="bg1">
                      <a:alpha val="60000"/>
                    </a:schemeClr>
                  </a:glow>
                </a:effectLst>
              </a:rPr>
              <a:t>Heb. 13:5</a:t>
            </a:r>
          </a:p>
          <a:p>
            <a:pPr>
              <a:buFont typeface="Wingdings"/>
              <a:buChar char="Ø"/>
            </a:pPr>
            <a:r>
              <a:rPr lang="en-US" dirty="0" smtClean="0">
                <a:effectLst>
                  <a:glow rad="101600">
                    <a:schemeClr val="bg1">
                      <a:alpha val="60000"/>
                    </a:schemeClr>
                  </a:glow>
                </a:effectLst>
              </a:rPr>
              <a:t> Insensitive to the needs of others – </a:t>
            </a:r>
            <a:r>
              <a:rPr lang="en-US" i="1" dirty="0" smtClean="0">
                <a:effectLst>
                  <a:glow rad="101600">
                    <a:schemeClr val="bg1">
                      <a:alpha val="60000"/>
                    </a:schemeClr>
                  </a:glow>
                </a:effectLst>
              </a:rPr>
              <a:t>Heb. 4:7</a:t>
            </a:r>
          </a:p>
          <a:p>
            <a:pPr>
              <a:buFont typeface="Wingdings"/>
              <a:buChar char="Ø"/>
            </a:pPr>
            <a:endParaRPr lang="en-US" dirty="0">
              <a:effectLst>
                <a:glow rad="101600">
                  <a:schemeClr val="bg1">
                    <a:alpha val="60000"/>
                  </a:schemeClr>
                </a:glow>
              </a:effectLst>
            </a:endParaRPr>
          </a:p>
        </p:txBody>
      </p:sp>
      <p:pic>
        <p:nvPicPr>
          <p:cNvPr id="8194" name="Picture 2" descr="C:\Users\Ptr. Daniel White\Desktop\Bible pictures\faces\opening door.jpg"/>
          <p:cNvPicPr>
            <a:picLocks noChangeAspect="1" noChangeArrowheads="1"/>
          </p:cNvPicPr>
          <p:nvPr/>
        </p:nvPicPr>
        <p:blipFill>
          <a:blip r:embed="rId3" cstate="print"/>
          <a:srcRect/>
          <a:stretch>
            <a:fillRect/>
          </a:stretch>
        </p:blipFill>
        <p:spPr bwMode="auto">
          <a:xfrm>
            <a:off x="6400800" y="2362200"/>
            <a:ext cx="2260380" cy="3394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sz="4800" dirty="0" smtClean="0">
                <a:effectLst>
                  <a:glow rad="101600">
                    <a:schemeClr val="bg1">
                      <a:alpha val="60000"/>
                    </a:schemeClr>
                  </a:glow>
                </a:effectLst>
              </a:rPr>
              <a:t>God’s Counsel for Singles</a:t>
            </a:r>
            <a:endParaRPr lang="en-US" sz="4800" dirty="0">
              <a:effectLst>
                <a:glow rad="101600">
                  <a:schemeClr val="bg1">
                    <a:alpha val="60000"/>
                  </a:schemeClr>
                </a:glow>
              </a:effectLst>
            </a:endParaRPr>
          </a:p>
        </p:txBody>
      </p:sp>
      <p:sp>
        <p:nvSpPr>
          <p:cNvPr id="3" name="Content Placeholder 2"/>
          <p:cNvSpPr>
            <a:spLocks noGrp="1"/>
          </p:cNvSpPr>
          <p:nvPr>
            <p:ph idx="1"/>
          </p:nvPr>
        </p:nvSpPr>
        <p:spPr>
          <a:xfrm>
            <a:off x="0" y="1219200"/>
            <a:ext cx="9144000" cy="5638800"/>
          </a:xfrm>
        </p:spPr>
        <p:txBody>
          <a:bodyPr>
            <a:normAutofit/>
          </a:bodyPr>
          <a:lstStyle/>
          <a:p>
            <a:pPr>
              <a:buNone/>
            </a:pPr>
            <a:r>
              <a:rPr lang="en-US" sz="3400" dirty="0" smtClean="0">
                <a:effectLst>
                  <a:glow rad="101600">
                    <a:schemeClr val="bg1">
                      <a:alpha val="60000"/>
                    </a:schemeClr>
                  </a:glow>
                </a:effectLst>
              </a:rPr>
              <a:t>1. Become absorbed in service for Christ –            </a:t>
            </a:r>
            <a:r>
              <a:rPr lang="en-US" sz="3400" i="1" dirty="0" smtClean="0">
                <a:effectLst>
                  <a:glow rad="101600">
                    <a:schemeClr val="bg1">
                      <a:alpha val="60000"/>
                    </a:schemeClr>
                  </a:glow>
                </a:effectLst>
              </a:rPr>
              <a:t>Phil. 1:21</a:t>
            </a:r>
          </a:p>
          <a:p>
            <a:pPr>
              <a:buFont typeface="Wingdings"/>
              <a:buChar char="Ø"/>
            </a:pPr>
            <a:r>
              <a:rPr lang="en-US" sz="3400" dirty="0" smtClean="0">
                <a:effectLst>
                  <a:glow rad="101600">
                    <a:schemeClr val="bg1">
                      <a:alpha val="60000"/>
                    </a:schemeClr>
                  </a:glow>
                </a:effectLst>
              </a:rPr>
              <a:t> Utilize the advantages of being single –                  </a:t>
            </a:r>
            <a:r>
              <a:rPr lang="en-US" sz="3400" i="1" dirty="0" smtClean="0">
                <a:effectLst>
                  <a:glow rad="101600">
                    <a:schemeClr val="bg1">
                      <a:alpha val="60000"/>
                    </a:schemeClr>
                  </a:glow>
                </a:effectLst>
              </a:rPr>
              <a:t>I Cor. 7:32-35</a:t>
            </a:r>
          </a:p>
          <a:p>
            <a:pPr>
              <a:buFont typeface="Wingdings"/>
              <a:buChar char="Ø"/>
            </a:pPr>
            <a:r>
              <a:rPr lang="en-US" sz="3400" dirty="0" smtClean="0">
                <a:effectLst>
                  <a:glow rad="101600">
                    <a:schemeClr val="bg1">
                      <a:alpha val="60000"/>
                    </a:schemeClr>
                  </a:glow>
                </a:effectLst>
              </a:rPr>
              <a:t> Use your freedom to increase your service –    </a:t>
            </a:r>
            <a:r>
              <a:rPr lang="en-US" sz="3400" i="1" dirty="0" smtClean="0">
                <a:effectLst>
                  <a:glow rad="101600">
                    <a:schemeClr val="bg1">
                      <a:alpha val="60000"/>
                    </a:schemeClr>
                  </a:glow>
                </a:effectLst>
              </a:rPr>
              <a:t>Col. 3:24</a:t>
            </a:r>
          </a:p>
          <a:p>
            <a:pPr>
              <a:buNone/>
            </a:pPr>
            <a:r>
              <a:rPr lang="en-US" sz="3400" i="1" dirty="0" smtClean="0">
                <a:solidFill>
                  <a:srgbClr val="FFFF00"/>
                </a:solidFill>
                <a:effectLst>
                  <a:glow rad="101600">
                    <a:schemeClr val="bg1">
                      <a:alpha val="60000"/>
                    </a:schemeClr>
                  </a:glow>
                </a:effectLst>
              </a:rPr>
              <a:t>    Note: Instruction for widows – I Tim. 5:1-15</a:t>
            </a:r>
          </a:p>
          <a:p>
            <a:pPr>
              <a:buFont typeface="Wingdings"/>
              <a:buChar char="Ø"/>
            </a:pPr>
            <a:r>
              <a:rPr lang="en-US" sz="3400" dirty="0" smtClean="0">
                <a:effectLst>
                  <a:glow rad="101600">
                    <a:schemeClr val="bg1">
                      <a:alpha val="60000"/>
                    </a:schemeClr>
                  </a:glow>
                </a:effectLst>
              </a:rPr>
              <a:t> Don’t be selfish with your time – </a:t>
            </a:r>
            <a:r>
              <a:rPr lang="en-US" sz="3400" i="1" dirty="0" smtClean="0">
                <a:effectLst>
                  <a:glow rad="101600">
                    <a:schemeClr val="bg1">
                      <a:alpha val="60000"/>
                    </a:schemeClr>
                  </a:glow>
                </a:effectLst>
              </a:rPr>
              <a:t>James 4:14</a:t>
            </a:r>
          </a:p>
          <a:p>
            <a:pPr>
              <a:buFont typeface="Wingdings"/>
              <a:buChar char="Ø"/>
            </a:pPr>
            <a:r>
              <a:rPr lang="en-US" sz="3400" i="1" dirty="0">
                <a:effectLst>
                  <a:glow rad="101600">
                    <a:schemeClr val="bg1">
                      <a:alpha val="60000"/>
                    </a:schemeClr>
                  </a:glow>
                </a:effectLst>
              </a:rPr>
              <a:t> </a:t>
            </a:r>
            <a:r>
              <a:rPr lang="en-US" sz="3400" dirty="0" smtClean="0">
                <a:effectLst>
                  <a:glow rad="101600">
                    <a:schemeClr val="bg1">
                      <a:alpha val="60000"/>
                    </a:schemeClr>
                  </a:glow>
                </a:effectLst>
              </a:rPr>
              <a:t>Use your spiritual gift – </a:t>
            </a:r>
            <a:r>
              <a:rPr lang="en-US" sz="3400" i="1" dirty="0" smtClean="0">
                <a:effectLst>
                  <a:glow rad="101600">
                    <a:schemeClr val="bg1">
                      <a:alpha val="60000"/>
                    </a:schemeClr>
                  </a:glow>
                </a:effectLst>
              </a:rPr>
              <a:t>I Tim. 4:15</a:t>
            </a:r>
          </a:p>
          <a:p>
            <a:pPr>
              <a:buNone/>
            </a:pPr>
            <a:endParaRPr lang="en-US" sz="34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effectLst>
                  <a:glow rad="101600">
                    <a:schemeClr val="bg1">
                      <a:alpha val="60000"/>
                    </a:schemeClr>
                  </a:glow>
                </a:effectLst>
              </a:rPr>
              <a:t>2. Watch out for dangers -  </a:t>
            </a:r>
            <a:r>
              <a:rPr lang="en-US" i="1" dirty="0" smtClean="0">
                <a:solidFill>
                  <a:srgbClr val="FFFF00"/>
                </a:solidFill>
                <a:effectLst>
                  <a:glow rad="101600">
                    <a:schemeClr val="bg1">
                      <a:alpha val="60000"/>
                    </a:schemeClr>
                  </a:glow>
                </a:effectLst>
              </a:rPr>
              <a:t>Job 22:10 “Therefore snares are round about thee.”</a:t>
            </a:r>
          </a:p>
          <a:p>
            <a:pPr>
              <a:buNone/>
            </a:pPr>
            <a:r>
              <a:rPr lang="en-US" dirty="0" smtClean="0">
                <a:effectLst>
                  <a:glow rad="101600">
                    <a:schemeClr val="bg1">
                      <a:alpha val="60000"/>
                    </a:schemeClr>
                  </a:glow>
                </a:effectLst>
              </a:rPr>
              <a:t>3. Remember that you are an important member in the body of Christ / family of God – </a:t>
            </a:r>
          </a:p>
          <a:p>
            <a:pPr>
              <a:buNone/>
            </a:pPr>
            <a:r>
              <a:rPr lang="en-US" i="1" dirty="0">
                <a:solidFill>
                  <a:srgbClr val="FFFF00"/>
                </a:solidFill>
                <a:effectLst>
                  <a:glow rad="101600">
                    <a:schemeClr val="bg1">
                      <a:alpha val="60000"/>
                    </a:schemeClr>
                  </a:glow>
                </a:effectLst>
              </a:rPr>
              <a:t> </a:t>
            </a:r>
            <a:r>
              <a:rPr lang="en-US" i="1" dirty="0" smtClean="0">
                <a:solidFill>
                  <a:srgbClr val="FFFF00"/>
                </a:solidFill>
                <a:effectLst>
                  <a:glow rad="101600">
                    <a:schemeClr val="bg1">
                      <a:alpha val="60000"/>
                    </a:schemeClr>
                  </a:glow>
                </a:effectLst>
              </a:rPr>
              <a:t>  “That there should be no schism in the body; but that the members should have the same care one for another. And whether one member suffer, all the members suffer with it; or one member be honoured, all the members rejoice with it. Now ye are the body of Christ, and members in particular.”  (I Cor. 12:25-27)</a:t>
            </a:r>
          </a:p>
          <a:p>
            <a:pPr>
              <a:buNone/>
            </a:pPr>
            <a:r>
              <a:rPr lang="en-US" dirty="0" smtClean="0">
                <a:effectLst>
                  <a:glow rad="101600">
                    <a:schemeClr val="bg1">
                      <a:alpha val="60000"/>
                    </a:schemeClr>
                  </a:glow>
                </a:effectLst>
              </a:rPr>
              <a:t>    Note: Make an effort to develop and utilize these       relationships – </a:t>
            </a:r>
            <a:r>
              <a:rPr lang="en-US" i="1" dirty="0" smtClean="0">
                <a:effectLst>
                  <a:glow rad="101600">
                    <a:schemeClr val="bg1">
                      <a:alpha val="60000"/>
                    </a:schemeClr>
                  </a:glow>
                </a:effectLst>
              </a:rPr>
              <a:t>Eph. 3:15</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3300" dirty="0" smtClean="0">
                <a:effectLst>
                  <a:glow rad="101600">
                    <a:schemeClr val="bg1">
                      <a:alpha val="60000"/>
                    </a:schemeClr>
                  </a:glow>
                </a:effectLst>
              </a:rPr>
              <a:t>4. Seek God’s will first and foremost – </a:t>
            </a:r>
          </a:p>
          <a:p>
            <a:pPr>
              <a:buNone/>
            </a:pPr>
            <a:r>
              <a:rPr lang="en-US" sz="3300" dirty="0" smtClean="0">
                <a:solidFill>
                  <a:srgbClr val="FFFF00"/>
                </a:solidFill>
                <a:effectLst>
                  <a:glow rad="101600">
                    <a:schemeClr val="bg1">
                      <a:alpha val="60000"/>
                    </a:schemeClr>
                  </a:glow>
                </a:effectLst>
              </a:rPr>
              <a:t>    Note: The </a:t>
            </a:r>
            <a:r>
              <a:rPr lang="en-US" sz="3300" i="1" dirty="0">
                <a:solidFill>
                  <a:srgbClr val="FFFF00"/>
                </a:solidFill>
                <a:effectLst>
                  <a:glow rad="101600">
                    <a:schemeClr val="bg1">
                      <a:alpha val="60000"/>
                    </a:schemeClr>
                  </a:glow>
                </a:effectLst>
              </a:rPr>
              <a:t>“will of God” </a:t>
            </a:r>
            <a:r>
              <a:rPr lang="en-US" sz="3300" dirty="0">
                <a:solidFill>
                  <a:srgbClr val="FFFF00"/>
                </a:solidFill>
                <a:effectLst>
                  <a:glow rad="101600">
                    <a:schemeClr val="bg1">
                      <a:alpha val="60000"/>
                    </a:schemeClr>
                  </a:glow>
                </a:effectLst>
              </a:rPr>
              <a:t>is God’s deliberate design, desire, </a:t>
            </a:r>
            <a:r>
              <a:rPr lang="en-US" sz="3300" dirty="0" smtClean="0">
                <a:solidFill>
                  <a:srgbClr val="FFFF00"/>
                </a:solidFill>
                <a:effectLst>
                  <a:glow rad="101600">
                    <a:schemeClr val="bg1">
                      <a:alpha val="60000"/>
                    </a:schemeClr>
                  </a:glow>
                </a:effectLst>
              </a:rPr>
              <a:t>and </a:t>
            </a:r>
            <a:r>
              <a:rPr lang="en-US" sz="3300" dirty="0">
                <a:solidFill>
                  <a:srgbClr val="FFFF00"/>
                </a:solidFill>
                <a:effectLst>
                  <a:glow rad="101600">
                    <a:schemeClr val="bg1">
                      <a:alpha val="60000"/>
                    </a:schemeClr>
                  </a:glow>
                </a:effectLst>
              </a:rPr>
              <a:t>purpose for your life </a:t>
            </a:r>
            <a:r>
              <a:rPr lang="en-US" sz="3300" i="1" dirty="0">
                <a:solidFill>
                  <a:srgbClr val="FFFF00"/>
                </a:solidFill>
                <a:effectLst>
                  <a:glow rad="101600">
                    <a:schemeClr val="bg1">
                      <a:alpha val="60000"/>
                    </a:schemeClr>
                  </a:glow>
                </a:effectLst>
              </a:rPr>
              <a:t>– </a:t>
            </a:r>
            <a:r>
              <a:rPr lang="en-US" sz="3300" i="1" dirty="0" smtClean="0">
                <a:solidFill>
                  <a:srgbClr val="FFFF00"/>
                </a:solidFill>
                <a:effectLst>
                  <a:glow rad="101600">
                    <a:schemeClr val="bg1">
                      <a:alpha val="60000"/>
                    </a:schemeClr>
                  </a:glow>
                </a:effectLst>
              </a:rPr>
              <a:t>Rom. 2:18</a:t>
            </a:r>
          </a:p>
          <a:p>
            <a:pPr lvl="0">
              <a:buFont typeface="Wingdings" pitchFamily="2" charset="2"/>
              <a:buChar char="Ø"/>
            </a:pPr>
            <a:r>
              <a:rPr lang="en-US" sz="3300" dirty="0" smtClean="0">
                <a:effectLst>
                  <a:glow rad="101600">
                    <a:schemeClr val="bg1">
                      <a:alpha val="60000"/>
                    </a:schemeClr>
                  </a:glow>
                </a:effectLst>
              </a:rPr>
              <a:t>Seek </a:t>
            </a:r>
            <a:r>
              <a:rPr lang="en-US" sz="3300" dirty="0">
                <a:effectLst>
                  <a:glow rad="101600">
                    <a:schemeClr val="bg1">
                      <a:alpha val="60000"/>
                    </a:schemeClr>
                  </a:glow>
                </a:effectLst>
              </a:rPr>
              <a:t>to get your heart in a condition that it has no </a:t>
            </a:r>
            <a:r>
              <a:rPr lang="en-US" sz="3300" dirty="0" smtClean="0">
                <a:effectLst>
                  <a:glow rad="101600">
                    <a:schemeClr val="bg1">
                      <a:alpha val="60000"/>
                    </a:schemeClr>
                  </a:glow>
                </a:effectLst>
              </a:rPr>
              <a:t>will of </a:t>
            </a:r>
            <a:r>
              <a:rPr lang="en-US" sz="3300" dirty="0">
                <a:effectLst>
                  <a:glow rad="101600">
                    <a:schemeClr val="bg1">
                      <a:alpha val="60000"/>
                    </a:schemeClr>
                  </a:glow>
                </a:effectLst>
              </a:rPr>
              <a:t>its own – </a:t>
            </a:r>
            <a:r>
              <a:rPr lang="en-US" sz="3300" i="1" dirty="0" smtClean="0">
                <a:effectLst>
                  <a:glow rad="101600">
                    <a:schemeClr val="bg1">
                      <a:alpha val="60000"/>
                    </a:schemeClr>
                  </a:glow>
                </a:effectLst>
              </a:rPr>
              <a:t>Matt. </a:t>
            </a:r>
            <a:r>
              <a:rPr lang="en-US" sz="3300" i="1" dirty="0">
                <a:effectLst>
                  <a:glow rad="101600">
                    <a:schemeClr val="bg1">
                      <a:alpha val="60000"/>
                    </a:schemeClr>
                  </a:glow>
                </a:effectLst>
              </a:rPr>
              <a:t>26:39-43; John 4:34; 5:30; </a:t>
            </a:r>
            <a:r>
              <a:rPr lang="en-US" sz="3300" i="1" dirty="0" smtClean="0">
                <a:effectLst>
                  <a:glow rad="101600">
                    <a:schemeClr val="bg1">
                      <a:alpha val="60000"/>
                    </a:schemeClr>
                  </a:glow>
                </a:effectLst>
              </a:rPr>
              <a:t>6:38</a:t>
            </a:r>
          </a:p>
          <a:p>
            <a:pPr lvl="0">
              <a:buFont typeface="Wingdings" pitchFamily="2" charset="2"/>
              <a:buChar char="Ø"/>
            </a:pPr>
            <a:r>
              <a:rPr lang="en-US" sz="3300" dirty="0" smtClean="0">
                <a:effectLst>
                  <a:glow rad="101600">
                    <a:schemeClr val="bg1">
                      <a:alpha val="60000"/>
                    </a:schemeClr>
                  </a:glow>
                </a:effectLst>
              </a:rPr>
              <a:t> Seek </a:t>
            </a:r>
            <a:r>
              <a:rPr lang="en-US" sz="3300" dirty="0">
                <a:effectLst>
                  <a:glow rad="101600">
                    <a:schemeClr val="bg1">
                      <a:alpha val="60000"/>
                    </a:schemeClr>
                  </a:glow>
                </a:effectLst>
              </a:rPr>
              <a:t>the Lord’s will </a:t>
            </a:r>
            <a:r>
              <a:rPr lang="en-US" sz="3300" dirty="0" smtClean="0">
                <a:effectLst>
                  <a:glow rad="101600">
                    <a:schemeClr val="bg1">
                      <a:alpha val="60000"/>
                    </a:schemeClr>
                  </a:glow>
                </a:effectLst>
              </a:rPr>
              <a:t>through</a:t>
            </a:r>
            <a:r>
              <a:rPr lang="en-US" sz="3300" dirty="0">
                <a:effectLst>
                  <a:glow rad="101600">
                    <a:schemeClr val="bg1">
                      <a:alpha val="60000"/>
                    </a:schemeClr>
                  </a:glow>
                </a:effectLst>
              </a:rPr>
              <a:t> </a:t>
            </a:r>
          </a:p>
          <a:p>
            <a:pPr lvl="0">
              <a:buNone/>
            </a:pPr>
            <a:r>
              <a:rPr lang="en-US" sz="3300" dirty="0" smtClean="0">
                <a:effectLst>
                  <a:glow rad="101600">
                    <a:schemeClr val="bg1">
                      <a:alpha val="60000"/>
                    </a:schemeClr>
                  </a:glow>
                </a:effectLst>
              </a:rPr>
              <a:t>-  The </a:t>
            </a:r>
            <a:r>
              <a:rPr lang="en-US" sz="3300" dirty="0">
                <a:effectLst>
                  <a:glow rad="101600">
                    <a:schemeClr val="bg1">
                      <a:alpha val="60000"/>
                    </a:schemeClr>
                  </a:glow>
                </a:effectLst>
              </a:rPr>
              <a:t>Word of God – </a:t>
            </a:r>
            <a:r>
              <a:rPr lang="en-US" sz="3300" i="1" dirty="0">
                <a:effectLst>
                  <a:glow rad="101600">
                    <a:schemeClr val="bg1">
                      <a:alpha val="60000"/>
                    </a:schemeClr>
                  </a:glow>
                </a:effectLst>
              </a:rPr>
              <a:t>II </a:t>
            </a:r>
            <a:r>
              <a:rPr lang="en-US" sz="3300" i="1" dirty="0" smtClean="0">
                <a:effectLst>
                  <a:glow rad="101600">
                    <a:schemeClr val="bg1">
                      <a:alpha val="60000"/>
                    </a:schemeClr>
                  </a:glow>
                </a:effectLst>
              </a:rPr>
              <a:t>Tim. 2:15</a:t>
            </a:r>
            <a:endParaRPr lang="en-US" sz="3300" i="1" dirty="0">
              <a:effectLst>
                <a:glow rad="101600">
                  <a:schemeClr val="bg1">
                    <a:alpha val="60000"/>
                  </a:schemeClr>
                </a:glow>
              </a:effectLst>
            </a:endParaRPr>
          </a:p>
          <a:p>
            <a:pPr lvl="0">
              <a:buNone/>
            </a:pPr>
            <a:r>
              <a:rPr lang="en-US" sz="3300" dirty="0" smtClean="0">
                <a:effectLst>
                  <a:glow rad="101600">
                    <a:schemeClr val="bg1">
                      <a:alpha val="60000"/>
                    </a:schemeClr>
                  </a:glow>
                </a:effectLst>
              </a:rPr>
              <a:t>-  The </a:t>
            </a:r>
            <a:r>
              <a:rPr lang="en-US" sz="3300" dirty="0">
                <a:effectLst>
                  <a:glow rad="101600">
                    <a:schemeClr val="bg1">
                      <a:alpha val="60000"/>
                    </a:schemeClr>
                  </a:glow>
                </a:effectLst>
              </a:rPr>
              <a:t>Spirit of God – </a:t>
            </a:r>
            <a:r>
              <a:rPr lang="en-US" sz="3300" i="1" dirty="0" smtClean="0">
                <a:effectLst>
                  <a:glow rad="101600">
                    <a:schemeClr val="bg1">
                      <a:alpha val="60000"/>
                    </a:schemeClr>
                  </a:glow>
                </a:effectLst>
              </a:rPr>
              <a:t>Rom. </a:t>
            </a:r>
            <a:r>
              <a:rPr lang="en-US" sz="3300" i="1" dirty="0">
                <a:effectLst>
                  <a:glow rad="101600">
                    <a:schemeClr val="bg1">
                      <a:alpha val="60000"/>
                    </a:schemeClr>
                  </a:glow>
                </a:effectLst>
              </a:rPr>
              <a:t>8:14</a:t>
            </a:r>
          </a:p>
          <a:p>
            <a:pPr lvl="0">
              <a:buNone/>
            </a:pPr>
            <a:r>
              <a:rPr lang="en-US" sz="3300" dirty="0" smtClean="0">
                <a:effectLst>
                  <a:glow rad="101600">
                    <a:schemeClr val="bg1">
                      <a:alpha val="60000"/>
                    </a:schemeClr>
                  </a:glow>
                </a:effectLst>
              </a:rPr>
              <a:t>-  Prayer </a:t>
            </a:r>
            <a:r>
              <a:rPr lang="en-US" sz="3300" dirty="0">
                <a:effectLst>
                  <a:glow rad="101600">
                    <a:schemeClr val="bg1">
                      <a:alpha val="60000"/>
                    </a:schemeClr>
                  </a:glow>
                </a:effectLst>
              </a:rPr>
              <a:t>– </a:t>
            </a:r>
            <a:r>
              <a:rPr lang="en-US" sz="3300" i="1" dirty="0">
                <a:effectLst>
                  <a:glow rad="101600">
                    <a:schemeClr val="bg1">
                      <a:alpha val="60000"/>
                    </a:schemeClr>
                  </a:glow>
                </a:effectLst>
              </a:rPr>
              <a:t>James 1:5</a:t>
            </a:r>
          </a:p>
          <a:p>
            <a:pPr lvl="0">
              <a:buNone/>
            </a:pPr>
            <a:r>
              <a:rPr lang="en-US" sz="3300" dirty="0" smtClean="0">
                <a:effectLst>
                  <a:glow rad="101600">
                    <a:schemeClr val="bg1">
                      <a:alpha val="60000"/>
                    </a:schemeClr>
                  </a:glow>
                </a:effectLst>
              </a:rPr>
              <a:t>-  Pure </a:t>
            </a:r>
            <a:r>
              <a:rPr lang="en-US" sz="3300" dirty="0">
                <a:effectLst>
                  <a:glow rad="101600">
                    <a:schemeClr val="bg1">
                      <a:alpha val="60000"/>
                    </a:schemeClr>
                  </a:glow>
                </a:effectLst>
              </a:rPr>
              <a:t>Heart – </a:t>
            </a:r>
            <a:r>
              <a:rPr lang="en-US" sz="3300" i="1" dirty="0" smtClean="0">
                <a:effectLst>
                  <a:glow rad="101600">
                    <a:schemeClr val="bg1">
                      <a:alpha val="60000"/>
                    </a:schemeClr>
                  </a:glow>
                </a:effectLst>
              </a:rPr>
              <a:t>Ps. </a:t>
            </a:r>
            <a:r>
              <a:rPr lang="en-US" sz="3300" i="1" dirty="0">
                <a:effectLst>
                  <a:glow rad="101600">
                    <a:schemeClr val="bg1">
                      <a:alpha val="60000"/>
                    </a:schemeClr>
                  </a:glow>
                </a:effectLst>
              </a:rPr>
              <a:t>24:3-5, 51:7-17; </a:t>
            </a:r>
            <a:r>
              <a:rPr lang="en-US" sz="3300" i="1" dirty="0" smtClean="0">
                <a:effectLst>
                  <a:glow rad="101600">
                    <a:schemeClr val="bg1">
                      <a:alpha val="60000"/>
                    </a:schemeClr>
                  </a:glow>
                </a:effectLst>
              </a:rPr>
              <a:t>Rom. 8:7;</a:t>
            </a:r>
            <a:r>
              <a:rPr lang="en-US" sz="3300" dirty="0" smtClean="0">
                <a:effectLst>
                  <a:glow rad="101600">
                    <a:schemeClr val="bg1">
                      <a:alpha val="60000"/>
                    </a:schemeClr>
                  </a:glow>
                </a:effectLst>
              </a:rPr>
              <a:t>                  </a:t>
            </a:r>
            <a:r>
              <a:rPr lang="en-US" sz="3300" i="1" dirty="0" smtClean="0">
                <a:effectLst>
                  <a:glow rad="101600">
                    <a:schemeClr val="bg1">
                      <a:alpha val="60000"/>
                    </a:schemeClr>
                  </a:glow>
                </a:effectLst>
              </a:rPr>
              <a:t>I Cor. </a:t>
            </a:r>
            <a:r>
              <a:rPr lang="en-US" sz="3300" i="1" dirty="0">
                <a:effectLst>
                  <a:glow rad="101600">
                    <a:schemeClr val="bg1">
                      <a:alpha val="60000"/>
                    </a:schemeClr>
                  </a:glow>
                </a:effectLst>
              </a:rPr>
              <a:t>2:12-16; II </a:t>
            </a:r>
            <a:r>
              <a:rPr lang="en-US" sz="3300" i="1" dirty="0" smtClean="0">
                <a:effectLst>
                  <a:glow rad="101600">
                    <a:schemeClr val="bg1">
                      <a:alpha val="60000"/>
                    </a:schemeClr>
                  </a:glow>
                </a:effectLst>
              </a:rPr>
              <a:t>Tim. </a:t>
            </a:r>
            <a:r>
              <a:rPr lang="en-US" sz="3300" i="1" dirty="0">
                <a:effectLst>
                  <a:glow rad="101600">
                    <a:schemeClr val="bg1">
                      <a:alpha val="60000"/>
                    </a:schemeClr>
                  </a:glow>
                </a:effectLst>
              </a:rPr>
              <a:t>2:21; James 4:6-8</a:t>
            </a:r>
          </a:p>
          <a:p>
            <a:pPr>
              <a:buNone/>
            </a:pPr>
            <a:r>
              <a:rPr lang="en-US" sz="3300" dirty="0">
                <a:effectLst>
                  <a:glow rad="101600">
                    <a:schemeClr val="bg1">
                      <a:alpha val="60000"/>
                    </a:schemeClr>
                  </a:glow>
                </a:effectLst>
              </a:rPr>
              <a:t>	     </a:t>
            </a:r>
          </a:p>
          <a:p>
            <a:pPr>
              <a:buNone/>
            </a:pPr>
            <a:endParaRPr lang="en-US" sz="3300" i="1" dirty="0">
              <a:effectLst>
                <a:glow rad="101600">
                  <a:schemeClr val="bg1">
                    <a:alpha val="60000"/>
                  </a:schemeClr>
                </a:glow>
              </a:effectLst>
            </a:endParaRPr>
          </a:p>
        </p:txBody>
      </p:sp>
      <p:pic>
        <p:nvPicPr>
          <p:cNvPr id="9219" name="Picture 3" descr="c:\Users\Ptr. Daniel White\Desktop\Bible pictures\bibles and book of life\reading-bible-blue.jpg"/>
          <p:cNvPicPr>
            <a:picLocks noChangeAspect="1" noChangeArrowheads="1"/>
          </p:cNvPicPr>
          <p:nvPr/>
        </p:nvPicPr>
        <p:blipFill>
          <a:blip r:embed="rId3" cstate="print"/>
          <a:srcRect/>
          <a:stretch>
            <a:fillRect/>
          </a:stretch>
        </p:blipFill>
        <p:spPr bwMode="auto">
          <a:xfrm>
            <a:off x="5715000" y="3429000"/>
            <a:ext cx="3240179"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buFont typeface="Wingdings" pitchFamily="2" charset="2"/>
              <a:buChar char="Ø"/>
            </a:pPr>
            <a:r>
              <a:rPr lang="en-US" sz="3300" dirty="0" smtClean="0">
                <a:effectLst>
                  <a:glow rad="101600">
                    <a:schemeClr val="bg1">
                      <a:alpha val="60000"/>
                    </a:schemeClr>
                  </a:glow>
                </a:effectLst>
              </a:rPr>
              <a:t> Seek the Lord’s will with a yielded heart – </a:t>
            </a:r>
            <a:r>
              <a:rPr lang="en-US" sz="3300" i="1" dirty="0" smtClean="0">
                <a:effectLst>
                  <a:glow rad="101600">
                    <a:schemeClr val="bg1">
                      <a:alpha val="60000"/>
                    </a:schemeClr>
                  </a:glow>
                </a:effectLst>
              </a:rPr>
              <a:t>Rom. 12:1-2; John 7:17</a:t>
            </a:r>
          </a:p>
          <a:p>
            <a:pPr lvl="0">
              <a:buFont typeface="Wingdings" pitchFamily="2" charset="2"/>
              <a:buChar char="Ø"/>
            </a:pPr>
            <a:r>
              <a:rPr lang="en-US" sz="3300" dirty="0" smtClean="0">
                <a:effectLst>
                  <a:glow rad="101600">
                    <a:schemeClr val="bg1">
                      <a:alpha val="60000"/>
                    </a:schemeClr>
                  </a:glow>
                </a:effectLst>
              </a:rPr>
              <a:t> Seek to fulfill the Lord’s will as He reveals it to you – </a:t>
            </a:r>
            <a:r>
              <a:rPr lang="en-US" sz="3300" i="1" dirty="0" smtClean="0">
                <a:effectLst>
                  <a:glow rad="101600">
                    <a:schemeClr val="bg1">
                      <a:alpha val="60000"/>
                    </a:schemeClr>
                  </a:glow>
                </a:effectLst>
              </a:rPr>
              <a:t>I Cor. 3:18; James 4:15</a:t>
            </a:r>
            <a:endParaRPr lang="en-US" sz="3300" dirty="0" smtClean="0">
              <a:effectLst>
                <a:glow rad="101600">
                  <a:schemeClr val="bg1">
                    <a:alpha val="60000"/>
                  </a:schemeClr>
                </a:glow>
              </a:effectLst>
            </a:endParaRPr>
          </a:p>
          <a:p>
            <a:pPr>
              <a:buNone/>
            </a:pPr>
            <a:r>
              <a:rPr lang="en-US" sz="3300" dirty="0" smtClean="0">
                <a:solidFill>
                  <a:srgbClr val="FFFF00"/>
                </a:solidFill>
                <a:effectLst>
                  <a:glow rad="101600">
                    <a:schemeClr val="bg1">
                      <a:alpha val="60000"/>
                    </a:schemeClr>
                  </a:glow>
                </a:effectLst>
              </a:rPr>
              <a:t>    Note: (Obedience is the Key) – </a:t>
            </a:r>
            <a:r>
              <a:rPr lang="en-US" sz="3300" i="1" dirty="0" smtClean="0">
                <a:solidFill>
                  <a:srgbClr val="FFFF00"/>
                </a:solidFill>
                <a:effectLst>
                  <a:glow rad="101600">
                    <a:schemeClr val="bg1">
                      <a:alpha val="60000"/>
                    </a:schemeClr>
                  </a:glow>
                </a:effectLst>
              </a:rPr>
              <a:t>Isa. 28:9-10; Matt. 12:50</a:t>
            </a:r>
          </a:p>
          <a:p>
            <a:pPr>
              <a:buNone/>
            </a:pPr>
            <a:r>
              <a:rPr lang="en-US" sz="3300" dirty="0" smtClean="0">
                <a:effectLst>
                  <a:glow rad="101600">
                    <a:schemeClr val="bg1">
                      <a:alpha val="60000"/>
                    </a:schemeClr>
                  </a:glow>
                </a:effectLst>
              </a:rPr>
              <a:t>5. Avoid folly – </a:t>
            </a:r>
            <a:r>
              <a:rPr lang="en-US" sz="3300" i="1" dirty="0" smtClean="0">
                <a:effectLst>
                  <a:glow rad="101600">
                    <a:schemeClr val="bg1">
                      <a:alpha val="60000"/>
                    </a:schemeClr>
                  </a:glow>
                </a:effectLst>
              </a:rPr>
              <a:t>Prov. 26:11</a:t>
            </a:r>
          </a:p>
          <a:p>
            <a:pPr>
              <a:buFont typeface="Wingdings" pitchFamily="2" charset="2"/>
              <a:buChar char="Ø"/>
            </a:pPr>
            <a:r>
              <a:rPr lang="en-US" sz="3300" u="sng" dirty="0" smtClean="0">
                <a:effectLst>
                  <a:glow rad="101600">
                    <a:schemeClr val="bg1">
                      <a:alpha val="60000"/>
                    </a:schemeClr>
                  </a:glow>
                </a:effectLst>
              </a:rPr>
              <a:t>Understand folly </a:t>
            </a:r>
            <a:r>
              <a:rPr lang="en-US" sz="3300" dirty="0" smtClean="0">
                <a:effectLst>
                  <a:glow rad="101600">
                    <a:schemeClr val="bg1">
                      <a:alpha val="60000"/>
                    </a:schemeClr>
                  </a:glow>
                </a:effectLst>
              </a:rPr>
              <a:t>– </a:t>
            </a:r>
            <a:r>
              <a:rPr lang="en-US" sz="3300" i="1" dirty="0" smtClean="0">
                <a:solidFill>
                  <a:srgbClr val="FFFF00"/>
                </a:solidFill>
                <a:effectLst>
                  <a:glow rad="101600">
                    <a:schemeClr val="bg1">
                      <a:alpha val="60000"/>
                    </a:schemeClr>
                  </a:glow>
                </a:effectLst>
              </a:rPr>
              <a:t>“The simple inherit                 folly: but the prudent are crowned                       with knowledge.” Prov. 14:18 </a:t>
            </a:r>
          </a:p>
          <a:p>
            <a:r>
              <a:rPr lang="en-US" sz="3300" i="1" dirty="0" smtClean="0">
                <a:solidFill>
                  <a:srgbClr val="FFFF00"/>
                </a:solidFill>
                <a:effectLst>
                  <a:glow rad="101600">
                    <a:schemeClr val="bg1">
                      <a:alpha val="60000"/>
                    </a:schemeClr>
                  </a:glow>
                </a:effectLst>
              </a:rPr>
              <a:t>Destructive behavior – Prov. 13:16</a:t>
            </a:r>
          </a:p>
          <a:p>
            <a:r>
              <a:rPr lang="en-US" sz="3300" i="1" dirty="0" smtClean="0">
                <a:solidFill>
                  <a:srgbClr val="FFFF00"/>
                </a:solidFill>
                <a:effectLst>
                  <a:glow rad="101600">
                    <a:schemeClr val="bg1">
                      <a:alpha val="60000"/>
                    </a:schemeClr>
                  </a:glow>
                </a:effectLst>
              </a:rPr>
              <a:t>Morally wrong – Prov. 14:8</a:t>
            </a:r>
          </a:p>
          <a:p>
            <a:r>
              <a:rPr lang="en-US" sz="3300" i="1" dirty="0" smtClean="0">
                <a:solidFill>
                  <a:srgbClr val="FFFF00"/>
                </a:solidFill>
                <a:effectLst>
                  <a:glow rad="101600">
                    <a:schemeClr val="bg1">
                      <a:alpha val="60000"/>
                    </a:schemeClr>
                  </a:glow>
                </a:effectLst>
              </a:rPr>
              <a:t>Perverse – Prov. 15:21</a:t>
            </a:r>
          </a:p>
          <a:p>
            <a:endParaRPr lang="en-US" sz="3300" dirty="0">
              <a:effectLst>
                <a:glow rad="101600">
                  <a:schemeClr val="bg1">
                    <a:alpha val="60000"/>
                  </a:schemeClr>
                </a:glow>
              </a:effectLst>
            </a:endParaRPr>
          </a:p>
        </p:txBody>
      </p:sp>
      <p:pic>
        <p:nvPicPr>
          <p:cNvPr id="11267" name="Picture 3" descr="c:\Users\Ptr. Daniel White\Desktop\Bible pictures\riches materal pos. plesures, worldly\1 Dad's Pix (56).jpg"/>
          <p:cNvPicPr>
            <a:picLocks noChangeAspect="1" noChangeArrowheads="1"/>
          </p:cNvPicPr>
          <p:nvPr/>
        </p:nvPicPr>
        <p:blipFill>
          <a:blip r:embed="rId3" cstate="print"/>
          <a:srcRect t="35215" r="5201"/>
          <a:stretch>
            <a:fillRect/>
          </a:stretch>
        </p:blipFill>
        <p:spPr bwMode="auto">
          <a:xfrm rot="609629">
            <a:off x="6324216" y="4202573"/>
            <a:ext cx="2899094" cy="1981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 to="" calcmode="lin" valueType="num">
                                      <p:cBhvr>
                                        <p:cTn id="22" dur="1" fill="hold"/>
                                        <p:tgtEl>
                                          <p:spTgt spid="1126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effectLst>
                  <a:glow rad="101600">
                    <a:schemeClr val="bg1">
                      <a:alpha val="60000"/>
                    </a:schemeClr>
                  </a:glow>
                </a:effectLst>
              </a:rPr>
              <a:t>Why Would Any One Be Single?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Autofit/>
          </a:bodyPr>
          <a:lstStyle/>
          <a:p>
            <a:pPr>
              <a:buNone/>
            </a:pPr>
            <a:r>
              <a:rPr lang="en-US" sz="3400" dirty="0" smtClean="0">
                <a:solidFill>
                  <a:srgbClr val="FFFF00"/>
                </a:solidFill>
                <a:effectLst>
                  <a:glow rad="101600">
                    <a:schemeClr val="bg1">
                      <a:alpha val="60000"/>
                    </a:schemeClr>
                  </a:glow>
                </a:effectLst>
              </a:rPr>
              <a:t>1. Some are single by circumstance – </a:t>
            </a:r>
          </a:p>
          <a:p>
            <a:pPr>
              <a:buFontTx/>
              <a:buChar char="-"/>
            </a:pPr>
            <a:r>
              <a:rPr lang="en-US" sz="3400" dirty="0" smtClean="0">
                <a:effectLst>
                  <a:glow rad="101600">
                    <a:schemeClr val="bg1">
                      <a:alpha val="60000"/>
                    </a:schemeClr>
                  </a:glow>
                </a:effectLst>
              </a:rPr>
              <a:t>Women who have never been asked to marry</a:t>
            </a:r>
          </a:p>
          <a:p>
            <a:pPr>
              <a:buFontTx/>
              <a:buChar char="-"/>
            </a:pPr>
            <a:r>
              <a:rPr lang="en-US" sz="3400" dirty="0" smtClean="0">
                <a:effectLst>
                  <a:glow rad="101600">
                    <a:schemeClr val="bg1">
                      <a:alpha val="60000"/>
                    </a:schemeClr>
                  </a:glow>
                </a:effectLst>
              </a:rPr>
              <a:t>Men who have not found a woman to marry</a:t>
            </a:r>
          </a:p>
          <a:p>
            <a:pPr>
              <a:buFontTx/>
              <a:buChar char="-"/>
            </a:pPr>
            <a:r>
              <a:rPr lang="en-US" sz="3400" dirty="0" smtClean="0">
                <a:effectLst>
                  <a:glow rad="101600">
                    <a:schemeClr val="bg1">
                      <a:alpha val="60000"/>
                    </a:schemeClr>
                  </a:glow>
                </a:effectLst>
              </a:rPr>
              <a:t>Those who have experienced divorce</a:t>
            </a:r>
          </a:p>
          <a:p>
            <a:pPr>
              <a:buFontTx/>
              <a:buChar char="-"/>
            </a:pPr>
            <a:r>
              <a:rPr lang="en-US" sz="3400" dirty="0" smtClean="0">
                <a:effectLst>
                  <a:glow rad="101600">
                    <a:schemeClr val="bg1">
                      <a:alpha val="60000"/>
                    </a:schemeClr>
                  </a:glow>
                </a:effectLst>
              </a:rPr>
              <a:t>Those who have been widowed</a:t>
            </a:r>
          </a:p>
          <a:p>
            <a:pPr>
              <a:buNone/>
            </a:pPr>
            <a:r>
              <a:rPr lang="en-US" sz="3400" dirty="0" smtClean="0">
                <a:solidFill>
                  <a:srgbClr val="FFFF00"/>
                </a:solidFill>
                <a:effectLst>
                  <a:glow rad="101600">
                    <a:schemeClr val="bg1">
                      <a:alpha val="60000"/>
                    </a:schemeClr>
                  </a:glow>
                </a:effectLst>
              </a:rPr>
              <a:t>2. Some are single by choice - </a:t>
            </a:r>
          </a:p>
          <a:p>
            <a:pPr>
              <a:buFontTx/>
              <a:buChar char="-"/>
            </a:pPr>
            <a:r>
              <a:rPr lang="en-US" sz="3400" dirty="0" smtClean="0">
                <a:effectLst>
                  <a:glow rad="101600">
                    <a:schemeClr val="bg1">
                      <a:alpha val="60000"/>
                    </a:schemeClr>
                  </a:glow>
                </a:effectLst>
              </a:rPr>
              <a:t>They prefer the single life</a:t>
            </a:r>
          </a:p>
          <a:p>
            <a:pPr>
              <a:buFontTx/>
              <a:buChar char="-"/>
            </a:pPr>
            <a:r>
              <a:rPr lang="en-US" sz="3400" dirty="0" smtClean="0">
                <a:effectLst>
                  <a:glow rad="101600">
                    <a:schemeClr val="bg1">
                      <a:alpha val="60000"/>
                    </a:schemeClr>
                  </a:glow>
                </a:effectLst>
              </a:rPr>
              <a:t>They have chosen to remain single</a:t>
            </a:r>
          </a:p>
          <a:p>
            <a:pPr>
              <a:buNone/>
            </a:pPr>
            <a:r>
              <a:rPr lang="en-US" sz="3400" dirty="0" smtClean="0">
                <a:effectLst>
                  <a:glow rad="101600">
                    <a:schemeClr val="bg1">
                      <a:alpha val="60000"/>
                    </a:schemeClr>
                  </a:glow>
                </a:effectLst>
              </a:rPr>
              <a:t> </a:t>
            </a:r>
            <a:endParaRPr lang="en-US" sz="3400"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7010400" y="3886200"/>
            <a:ext cx="1847850" cy="2766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Ptr. Daniel White\Desktop\Bible pictures\Bible pictures New Testament\Parables &amp; Illustrations\Prdgl Son\Hogpen\The prodigal son 1366-42-Luk 15_16.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981200" y="2457451"/>
            <a:ext cx="5867399" cy="4400549"/>
          </a:xfrm>
          <a:prstGeom prst="rect">
            <a:avLst/>
          </a:prstGeom>
          <a:ln>
            <a:noFill/>
          </a:ln>
          <a:effectLst>
            <a:softEdge rad="112500"/>
          </a:effectLst>
        </p:spPr>
      </p:pic>
      <p:sp>
        <p:nvSpPr>
          <p:cNvPr id="3" name="Content Placeholder 2"/>
          <p:cNvSpPr>
            <a:spLocks noGrp="1"/>
          </p:cNvSpPr>
          <p:nvPr>
            <p:ph idx="1"/>
          </p:nvPr>
        </p:nvSpPr>
        <p:spPr>
          <a:xfrm>
            <a:off x="0" y="228600"/>
            <a:ext cx="9144000" cy="6400800"/>
          </a:xfrm>
        </p:spPr>
        <p:txBody>
          <a:bodyPr>
            <a:normAutofit/>
          </a:bodyPr>
          <a:lstStyle/>
          <a:p>
            <a:pPr>
              <a:buFont typeface="Wingdings" pitchFamily="2" charset="2"/>
              <a:buChar char="Ø"/>
            </a:pPr>
            <a:r>
              <a:rPr lang="en-US" dirty="0" smtClean="0">
                <a:effectLst>
                  <a:glow rad="101600">
                    <a:schemeClr val="bg1">
                      <a:alpha val="60000"/>
                    </a:schemeClr>
                  </a:glow>
                </a:effectLst>
              </a:rPr>
              <a:t> Distraction </a:t>
            </a:r>
            <a:r>
              <a:rPr lang="en-US" i="1" dirty="0" smtClean="0">
                <a:effectLst>
                  <a:glow rad="101600">
                    <a:schemeClr val="bg1">
                      <a:alpha val="60000"/>
                    </a:schemeClr>
                  </a:glow>
                </a:effectLst>
              </a:rPr>
              <a:t>(getting off the right track morally and spiritually) </a:t>
            </a:r>
            <a:r>
              <a:rPr lang="en-US" dirty="0" smtClean="0">
                <a:effectLst>
                  <a:glow rad="101600">
                    <a:schemeClr val="bg1">
                      <a:alpha val="60000"/>
                    </a:schemeClr>
                  </a:glow>
                </a:effectLst>
              </a:rPr>
              <a:t>is folly  – </a:t>
            </a:r>
            <a:r>
              <a:rPr lang="en-US" i="1" dirty="0" smtClean="0">
                <a:effectLst>
                  <a:glow rad="101600">
                    <a:schemeClr val="bg1">
                      <a:alpha val="60000"/>
                    </a:schemeClr>
                  </a:glow>
                </a:effectLst>
              </a:rPr>
              <a:t>Eccl. 2:13</a:t>
            </a:r>
          </a:p>
          <a:p>
            <a:pPr>
              <a:buFont typeface="Wingdings" pitchFamily="2" charset="2"/>
              <a:buChar char="Ø"/>
            </a:pPr>
            <a:r>
              <a:rPr lang="en-US" dirty="0" smtClean="0">
                <a:effectLst>
                  <a:glow rad="101600">
                    <a:schemeClr val="bg1">
                      <a:alpha val="60000"/>
                    </a:schemeClr>
                  </a:glow>
                </a:effectLst>
              </a:rPr>
              <a:t> Selfish desires are folly – </a:t>
            </a:r>
            <a:r>
              <a:rPr lang="en-US" i="1" dirty="0" smtClean="0">
                <a:effectLst>
                  <a:glow rad="101600">
                    <a:schemeClr val="bg1">
                      <a:alpha val="60000"/>
                    </a:schemeClr>
                  </a:glow>
                </a:effectLst>
              </a:rPr>
              <a:t>Eccl. 1:17</a:t>
            </a:r>
          </a:p>
          <a:p>
            <a:pPr>
              <a:buFont typeface="Wingdings" pitchFamily="2" charset="2"/>
              <a:buChar char="Ø"/>
            </a:pPr>
            <a:r>
              <a:rPr lang="en-US" i="1" dirty="0">
                <a:effectLst>
                  <a:glow rad="101600">
                    <a:schemeClr val="bg1">
                      <a:alpha val="60000"/>
                    </a:schemeClr>
                  </a:glow>
                </a:effectLst>
              </a:rPr>
              <a:t> </a:t>
            </a:r>
            <a:r>
              <a:rPr lang="en-US" dirty="0">
                <a:effectLst>
                  <a:glow rad="101600">
                    <a:schemeClr val="bg1">
                      <a:alpha val="60000"/>
                    </a:schemeClr>
                  </a:glow>
                </a:effectLst>
              </a:rPr>
              <a:t>S</a:t>
            </a:r>
            <a:r>
              <a:rPr lang="en-US" dirty="0" smtClean="0">
                <a:effectLst>
                  <a:glow rad="101600">
                    <a:schemeClr val="bg1">
                      <a:alpha val="60000"/>
                    </a:schemeClr>
                  </a:glow>
                </a:effectLst>
              </a:rPr>
              <a:t>illiness is folly – </a:t>
            </a:r>
            <a:r>
              <a:rPr lang="en-US" i="1" dirty="0" smtClean="0">
                <a:effectLst>
                  <a:glow rad="101600">
                    <a:schemeClr val="bg1">
                      <a:alpha val="60000"/>
                    </a:schemeClr>
                  </a:glow>
                </a:effectLst>
              </a:rPr>
              <a:t>Prov. 14:24</a:t>
            </a:r>
          </a:p>
        </p:txBody>
      </p:sp>
      <p:pic>
        <p:nvPicPr>
          <p:cNvPr id="12293" name="Picture 5" descr="c:\Users\Ptr. Daniel White\Desktop\Bible pictures\Bible pictures New Testament\Parables &amp; Illustrations\Prdgl Son\The prodigal son-1454.jpg"/>
          <p:cNvPicPr>
            <a:picLocks noChangeAspect="1" noChangeArrowheads="1"/>
          </p:cNvPicPr>
          <p:nvPr/>
        </p:nvPicPr>
        <p:blipFill>
          <a:blip r:embed="rId4" cstate="print">
            <a:duotone>
              <a:prstClr val="black"/>
              <a:schemeClr val="accent5">
                <a:tint val="45000"/>
                <a:satMod val="400000"/>
              </a:schemeClr>
            </a:duotone>
            <a:lum bright="20000" contrast="30000"/>
          </a:blip>
          <a:srcRect/>
          <a:stretch>
            <a:fillRect/>
          </a:stretch>
        </p:blipFill>
        <p:spPr bwMode="auto">
          <a:xfrm>
            <a:off x="3200400" y="2438400"/>
            <a:ext cx="3509132" cy="4419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fade">
                                      <p:cBhvr>
                                        <p:cTn id="22"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a:bodyPr>
          <a:lstStyle/>
          <a:p>
            <a:pPr>
              <a:buNone/>
            </a:pPr>
            <a:r>
              <a:rPr lang="en-US" dirty="0" smtClean="0">
                <a:effectLst>
                  <a:glow rad="101600">
                    <a:schemeClr val="bg1">
                      <a:alpha val="60000"/>
                    </a:schemeClr>
                  </a:glow>
                </a:effectLst>
              </a:rPr>
              <a:t>6. Be mature and responsible – </a:t>
            </a:r>
            <a:r>
              <a:rPr lang="en-US" i="1" dirty="0" smtClean="0">
                <a:effectLst>
                  <a:glow rad="101600">
                    <a:schemeClr val="bg1">
                      <a:alpha val="60000"/>
                    </a:schemeClr>
                  </a:glow>
                </a:effectLst>
              </a:rPr>
              <a:t>Heb. 13:21</a:t>
            </a:r>
          </a:p>
          <a:p>
            <a:pPr>
              <a:buNone/>
            </a:pPr>
            <a:r>
              <a:rPr lang="en-US" dirty="0" smtClean="0">
                <a:effectLst>
                  <a:glow rad="101600">
                    <a:schemeClr val="bg1">
                      <a:alpha val="60000"/>
                    </a:schemeClr>
                  </a:glow>
                </a:effectLst>
              </a:rPr>
              <a:t>    Note: We have a generation of singles who are immature and irresponsible – </a:t>
            </a:r>
            <a:r>
              <a:rPr lang="en-US" i="1" dirty="0" smtClean="0">
                <a:effectLst>
                  <a:glow rad="101600">
                    <a:schemeClr val="bg1">
                      <a:alpha val="60000"/>
                    </a:schemeClr>
                  </a:glow>
                </a:effectLst>
              </a:rPr>
              <a:t>I Cor. 13:11; Eccl. 11:10</a:t>
            </a:r>
          </a:p>
          <a:p>
            <a:pPr>
              <a:buNone/>
            </a:pPr>
            <a:r>
              <a:rPr lang="en-US" dirty="0" smtClean="0">
                <a:effectLst>
                  <a:glow rad="101600">
                    <a:schemeClr val="bg1">
                      <a:alpha val="60000"/>
                    </a:schemeClr>
                  </a:glow>
                </a:effectLst>
              </a:rPr>
              <a:t>    * What is maturity?   </a:t>
            </a:r>
          </a:p>
          <a:p>
            <a:pPr>
              <a:buNone/>
            </a:pPr>
            <a:r>
              <a:rPr lang="en-US" dirty="0" smtClean="0">
                <a:effectLst>
                  <a:glow rad="101600">
                    <a:schemeClr val="bg1">
                      <a:alpha val="60000"/>
                    </a:schemeClr>
                  </a:glow>
                </a:effectLst>
              </a:rPr>
              <a:t>    * The acceptance of responsibility – </a:t>
            </a:r>
            <a:r>
              <a:rPr lang="en-US" i="1" dirty="0" smtClean="0">
                <a:effectLst>
                  <a:glow rad="101600">
                    <a:schemeClr val="bg1">
                      <a:alpha val="60000"/>
                    </a:schemeClr>
                  </a:glow>
                </a:effectLst>
              </a:rPr>
              <a:t>Rom. 14:12</a:t>
            </a:r>
          </a:p>
          <a:p>
            <a:pPr>
              <a:buFont typeface="Wingdings" pitchFamily="2" charset="2"/>
              <a:buChar char="Ø"/>
            </a:pPr>
            <a:r>
              <a:rPr lang="en-US" dirty="0" smtClean="0">
                <a:solidFill>
                  <a:srgbClr val="FFFF00"/>
                </a:solidFill>
                <a:effectLst>
                  <a:glow rad="101600">
                    <a:schemeClr val="bg1">
                      <a:alpha val="60000"/>
                    </a:schemeClr>
                  </a:glow>
                </a:effectLst>
              </a:rPr>
              <a:t>Immaturity seeks fun, maturity seeks responsibility</a:t>
            </a:r>
          </a:p>
          <a:p>
            <a:pPr>
              <a:buFont typeface="Wingdings" pitchFamily="2" charset="2"/>
              <a:buChar char="Ø"/>
            </a:pPr>
            <a:r>
              <a:rPr lang="en-US" dirty="0" smtClean="0">
                <a:solidFill>
                  <a:srgbClr val="FFFF00"/>
                </a:solidFill>
                <a:effectLst>
                  <a:glow rad="101600">
                    <a:schemeClr val="bg1">
                      <a:alpha val="60000"/>
                    </a:schemeClr>
                  </a:glow>
                </a:effectLst>
              </a:rPr>
              <a:t>Immaturity seeks comfort, maturity seeks growth and opportunity</a:t>
            </a:r>
          </a:p>
          <a:p>
            <a:pPr>
              <a:buFont typeface="Wingdings" pitchFamily="2" charset="2"/>
              <a:buChar char="Ø"/>
            </a:pPr>
            <a:r>
              <a:rPr lang="en-US" dirty="0" smtClean="0">
                <a:solidFill>
                  <a:srgbClr val="FFFF00"/>
                </a:solidFill>
                <a:effectLst>
                  <a:glow rad="101600">
                    <a:schemeClr val="bg1">
                      <a:alpha val="60000"/>
                    </a:schemeClr>
                  </a:glow>
                </a:effectLst>
              </a:rPr>
              <a:t>Immaturity seeks pleasure, maturity seeks purpose</a:t>
            </a:r>
          </a:p>
          <a:p>
            <a:pPr>
              <a:buFont typeface="Wingdings" pitchFamily="2" charset="2"/>
              <a:buChar char="Ø"/>
            </a:pPr>
            <a:r>
              <a:rPr lang="en-US" dirty="0" smtClean="0">
                <a:solidFill>
                  <a:srgbClr val="FFFF00"/>
                </a:solidFill>
                <a:effectLst>
                  <a:glow rad="101600">
                    <a:schemeClr val="bg1">
                      <a:alpha val="60000"/>
                    </a:schemeClr>
                  </a:glow>
                </a:effectLst>
              </a:rPr>
              <a:t>Immaturity seeks immediate gratification, maturity seeks long-term blessing</a:t>
            </a:r>
          </a:p>
          <a:p>
            <a:pPr>
              <a:buFont typeface="Wingdings" pitchFamily="2" charset="2"/>
              <a:buChar char="Ø"/>
            </a:pPr>
            <a:r>
              <a:rPr lang="en-US" dirty="0" smtClean="0">
                <a:solidFill>
                  <a:srgbClr val="FFFF00"/>
                </a:solidFill>
                <a:effectLst>
                  <a:glow rad="101600">
                    <a:schemeClr val="bg1">
                      <a:alpha val="60000"/>
                    </a:schemeClr>
                  </a:glow>
                </a:effectLst>
              </a:rPr>
              <a:t>Immaturity seeks sin, maturity seeks righteousness</a:t>
            </a:r>
          </a:p>
          <a:p>
            <a:pPr>
              <a:buNone/>
            </a:pPr>
            <a:endParaRPr lang="en-US" i="1" dirty="0" smtClean="0">
              <a:effectLst>
                <a:glow rad="101600">
                  <a:schemeClr val="bg1">
                    <a:alpha val="60000"/>
                  </a:schemeClr>
                </a:glow>
              </a:effectLst>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96000" cy="6858000"/>
          </a:xfrm>
        </p:spPr>
        <p:txBody>
          <a:bodyPr>
            <a:normAutofit fontScale="92500" lnSpcReduction="20000"/>
          </a:bodyPr>
          <a:lstStyle/>
          <a:p>
            <a:pPr>
              <a:buNone/>
            </a:pPr>
            <a:r>
              <a:rPr lang="en-US" sz="3600" dirty="0" smtClean="0">
                <a:effectLst>
                  <a:glow rad="101600">
                    <a:schemeClr val="bg1">
                      <a:alpha val="60000"/>
                    </a:schemeClr>
                  </a:glow>
                </a:effectLst>
              </a:rPr>
              <a:t>7. Learn contentment – </a:t>
            </a:r>
          </a:p>
          <a:p>
            <a:pPr>
              <a:buNone/>
            </a:pPr>
            <a:r>
              <a:rPr lang="en-US" sz="3600" i="1" dirty="0" smtClean="0">
                <a:solidFill>
                  <a:srgbClr val="FFFF00"/>
                </a:solidFill>
                <a:effectLst>
                  <a:glow rad="101600">
                    <a:schemeClr val="bg1">
                      <a:alpha val="60000"/>
                    </a:schemeClr>
                  </a:glow>
                </a:effectLst>
              </a:rPr>
              <a:t>    “Not that I speak in respect of want: for I have learned, in whatsoever state I am, therewith to be content.”        (Phil. 4:11)</a:t>
            </a:r>
          </a:p>
          <a:p>
            <a:pPr>
              <a:buNone/>
            </a:pPr>
            <a:r>
              <a:rPr lang="en-US" sz="3600" i="1" dirty="0" smtClean="0">
                <a:solidFill>
                  <a:srgbClr val="FFFF00"/>
                </a:solidFill>
                <a:effectLst>
                  <a:glow rad="101600">
                    <a:schemeClr val="bg1">
                      <a:alpha val="60000"/>
                    </a:schemeClr>
                  </a:glow>
                </a:effectLst>
              </a:rPr>
              <a:t>    “And having food and raiment let us be therewith content.”        (I Tim. 6:8)</a:t>
            </a:r>
          </a:p>
          <a:p>
            <a:pPr>
              <a:buNone/>
            </a:pPr>
            <a:r>
              <a:rPr lang="en-US" sz="3600" i="1" dirty="0" smtClean="0">
                <a:solidFill>
                  <a:srgbClr val="FFFF00"/>
                </a:solidFill>
                <a:effectLst>
                  <a:glow rad="101600">
                    <a:schemeClr val="bg1">
                      <a:alpha val="60000"/>
                    </a:schemeClr>
                  </a:glow>
                </a:effectLst>
              </a:rPr>
              <a:t>    “Let your conversation be without covetousness; and be content with such things as ye have: for he hath said, I will never leave thee, nor forsake thee.” (Heb 13:5) </a:t>
            </a:r>
            <a:endParaRPr lang="en-US" sz="3600" i="1" dirty="0">
              <a:solidFill>
                <a:srgbClr val="FFFF00"/>
              </a:solidFill>
              <a:effectLst>
                <a:glow rad="101600">
                  <a:schemeClr val="bg1">
                    <a:alpha val="60000"/>
                  </a:schemeClr>
                </a:glow>
              </a:effectLst>
            </a:endParaRPr>
          </a:p>
        </p:txBody>
      </p:sp>
      <p:pic>
        <p:nvPicPr>
          <p:cNvPr id="13314" name="Picture 2"/>
          <p:cNvPicPr>
            <a:picLocks noChangeAspect="1" noChangeArrowheads="1"/>
          </p:cNvPicPr>
          <p:nvPr/>
        </p:nvPicPr>
        <p:blipFill>
          <a:blip r:embed="rId3" cstate="print"/>
          <a:srcRect/>
          <a:stretch>
            <a:fillRect/>
          </a:stretch>
        </p:blipFill>
        <p:spPr bwMode="auto">
          <a:xfrm>
            <a:off x="5903548" y="304800"/>
            <a:ext cx="3240452" cy="2847975"/>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6324600" y="3416840"/>
            <a:ext cx="2286000" cy="34411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sz="3600" i="1" u="sng" dirty="0">
                <a:effectLst>
                  <a:glow rad="101600">
                    <a:schemeClr val="bg1">
                      <a:alpha val="60000"/>
                    </a:schemeClr>
                  </a:glow>
                </a:effectLst>
              </a:rPr>
              <a:t>Definition</a:t>
            </a:r>
            <a:r>
              <a:rPr lang="en-US" sz="3600" i="1" dirty="0">
                <a:effectLst>
                  <a:glow rad="101600">
                    <a:schemeClr val="bg1">
                      <a:alpha val="60000"/>
                    </a:schemeClr>
                  </a:glow>
                </a:effectLst>
              </a:rPr>
              <a:t> </a:t>
            </a:r>
            <a:r>
              <a:rPr lang="en-US" sz="3600" dirty="0">
                <a:effectLst>
                  <a:glow rad="101600">
                    <a:schemeClr val="bg1">
                      <a:alpha val="60000"/>
                    </a:schemeClr>
                  </a:glow>
                </a:effectLst>
              </a:rPr>
              <a:t>– To be happy with what one has or is; not desiring something more or different; satisfied – </a:t>
            </a:r>
            <a:r>
              <a:rPr lang="en-US" sz="3600" i="1" dirty="0">
                <a:solidFill>
                  <a:srgbClr val="FFFF00"/>
                </a:solidFill>
                <a:effectLst>
                  <a:glow rad="101600">
                    <a:schemeClr val="bg1">
                      <a:alpha val="60000"/>
                    </a:schemeClr>
                  </a:glow>
                </a:effectLst>
              </a:rPr>
              <a:t>“I have learned in whatsoever state I am therewith to be content…be content with such things as ye have</a:t>
            </a:r>
            <a:r>
              <a:rPr lang="en-US" sz="3600" i="1" dirty="0" smtClean="0">
                <a:solidFill>
                  <a:srgbClr val="FFFF00"/>
                </a:solidFill>
                <a:effectLst>
                  <a:glow rad="101600">
                    <a:schemeClr val="bg1">
                      <a:alpha val="60000"/>
                    </a:schemeClr>
                  </a:glow>
                </a:effectLst>
              </a:rPr>
              <a:t>…”</a:t>
            </a:r>
            <a:endParaRPr lang="en-US" sz="3600" dirty="0">
              <a:solidFill>
                <a:srgbClr val="FFFF00"/>
              </a:solidFill>
              <a:effectLst>
                <a:glow rad="101600">
                  <a:schemeClr val="bg1">
                    <a:alpha val="60000"/>
                  </a:schemeClr>
                </a:glow>
              </a:effectLst>
            </a:endParaRPr>
          </a:p>
          <a:p>
            <a:pPr lvl="0"/>
            <a:r>
              <a:rPr lang="en-US" sz="3600" i="1" u="sng" dirty="0">
                <a:effectLst>
                  <a:glow rad="101600">
                    <a:schemeClr val="bg1">
                      <a:alpha val="60000"/>
                    </a:schemeClr>
                  </a:glow>
                </a:effectLst>
              </a:rPr>
              <a:t>Description</a:t>
            </a:r>
            <a:r>
              <a:rPr lang="en-US" sz="3600" dirty="0">
                <a:effectLst>
                  <a:glow rad="101600">
                    <a:schemeClr val="bg1">
                      <a:alpha val="60000"/>
                    </a:schemeClr>
                  </a:glow>
                </a:effectLst>
              </a:rPr>
              <a:t> – Contentment is realizing that God has given you every thing you need for your present happiness </a:t>
            </a:r>
            <a:r>
              <a:rPr lang="en-US" sz="3600" i="1" dirty="0">
                <a:effectLst>
                  <a:glow rad="101600">
                    <a:schemeClr val="bg1">
                      <a:alpha val="60000"/>
                    </a:schemeClr>
                  </a:glow>
                </a:effectLst>
              </a:rPr>
              <a:t>– I Tim. </a:t>
            </a:r>
            <a:r>
              <a:rPr lang="en-US" sz="3600" i="1" dirty="0" smtClean="0">
                <a:effectLst>
                  <a:glow rad="101600">
                    <a:schemeClr val="bg1">
                      <a:alpha val="60000"/>
                    </a:schemeClr>
                  </a:glow>
                </a:effectLst>
              </a:rPr>
              <a:t>6:6-11</a:t>
            </a:r>
          </a:p>
          <a:p>
            <a:pPr lvl="0"/>
            <a:r>
              <a:rPr lang="en-US" sz="3600" i="1" u="sng" dirty="0" smtClean="0">
                <a:effectLst>
                  <a:glow rad="101600">
                    <a:schemeClr val="bg1">
                      <a:alpha val="60000"/>
                    </a:schemeClr>
                  </a:glow>
                </a:effectLst>
              </a:rPr>
              <a:t>Decision</a:t>
            </a:r>
            <a:r>
              <a:rPr lang="en-US" sz="3600" dirty="0" smtClean="0">
                <a:effectLst>
                  <a:glow rad="101600">
                    <a:schemeClr val="bg1">
                      <a:alpha val="60000"/>
                    </a:schemeClr>
                  </a:glow>
                </a:effectLst>
              </a:rPr>
              <a:t> – </a:t>
            </a:r>
            <a:r>
              <a:rPr lang="en-US" sz="3600" i="1" dirty="0" smtClean="0">
                <a:solidFill>
                  <a:srgbClr val="FFFF00"/>
                </a:solidFill>
                <a:effectLst>
                  <a:glow rad="101600">
                    <a:schemeClr val="bg1">
                      <a:alpha val="60000"/>
                    </a:schemeClr>
                  </a:glow>
                </a:effectLst>
              </a:rPr>
              <a:t>“But godliness with contentment is great gain. For we brought nothing into this world, and it is certain we can carry nothing out. And having food and raiment let us be therewith content.”</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Jesus\12 Crucifixion\Cross images\Rock that is higher 1-a.jpg"/>
          <p:cNvPicPr>
            <a:picLocks noChangeAspect="1" noChangeArrowheads="1"/>
          </p:cNvPicPr>
          <p:nvPr/>
        </p:nvPicPr>
        <p:blipFill>
          <a:blip r:embed="rId3" cstate="print"/>
          <a:srcRect/>
          <a:stretch>
            <a:fillRect/>
          </a:stretch>
        </p:blipFill>
        <p:spPr bwMode="auto">
          <a:xfrm>
            <a:off x="4586481" y="0"/>
            <a:ext cx="4557519" cy="6858000"/>
          </a:xfrm>
          <a:prstGeom prst="rect">
            <a:avLst/>
          </a:prstGeom>
          <a:ln>
            <a:noFill/>
          </a:ln>
          <a:effectLst>
            <a:softEdge rad="112500"/>
          </a:effectLst>
        </p:spPr>
      </p:pic>
      <p:sp>
        <p:nvSpPr>
          <p:cNvPr id="3" name="Content Placeholder 2"/>
          <p:cNvSpPr>
            <a:spLocks noGrp="1"/>
          </p:cNvSpPr>
          <p:nvPr>
            <p:ph idx="1"/>
          </p:nvPr>
        </p:nvSpPr>
        <p:spPr>
          <a:xfrm>
            <a:off x="0" y="0"/>
            <a:ext cx="4724400" cy="7315200"/>
          </a:xfrm>
        </p:spPr>
        <p:txBody>
          <a:bodyPr>
            <a:normAutofit lnSpcReduction="10000"/>
          </a:bodyPr>
          <a:lstStyle/>
          <a:p>
            <a:pPr>
              <a:buNone/>
            </a:pPr>
            <a:r>
              <a:rPr lang="en-US" dirty="0" smtClean="0">
                <a:effectLst>
                  <a:glow rad="101600">
                    <a:schemeClr val="bg1">
                      <a:alpha val="60000"/>
                    </a:schemeClr>
                  </a:glow>
                </a:effectLst>
              </a:rPr>
              <a:t>8. If </a:t>
            </a:r>
            <a:r>
              <a:rPr lang="en-US" dirty="0" smtClean="0">
                <a:effectLst>
                  <a:glow rad="101600">
                    <a:schemeClr val="bg1">
                      <a:alpha val="60000"/>
                    </a:schemeClr>
                  </a:glow>
                </a:effectLst>
              </a:rPr>
              <a:t>divorced, remain </a:t>
            </a:r>
            <a:r>
              <a:rPr lang="en-US" dirty="0" smtClean="0">
                <a:effectLst>
                  <a:glow rad="101600">
                    <a:schemeClr val="bg1">
                      <a:alpha val="60000"/>
                    </a:schemeClr>
                  </a:glow>
                </a:effectLst>
              </a:rPr>
              <a:t>unmarried or else be reconciled; focus on loving and serving the Lord – </a:t>
            </a:r>
            <a:r>
              <a:rPr lang="en-US" i="1" dirty="0" smtClean="0">
                <a:solidFill>
                  <a:srgbClr val="FFFF00"/>
                </a:solidFill>
                <a:effectLst>
                  <a:glow rad="101600">
                    <a:schemeClr val="bg1">
                      <a:alpha val="60000"/>
                    </a:schemeClr>
                  </a:glow>
                </a:effectLst>
              </a:rPr>
              <a:t>“And unto the married I command, yet not I, but the Lord, Let not the wife depart from her husband: But and if she depart, let her remain unmarried, or   be reconciled to her husband: and let not the husband put away his wife…”</a:t>
            </a:r>
            <a:endParaRPr lang="en-US" i="1" dirty="0">
              <a:solidFill>
                <a:srgbClr val="FFFF00"/>
              </a:solidFill>
            </a:endParaRPr>
          </a:p>
        </p:txBody>
      </p:sp>
      <p:pic>
        <p:nvPicPr>
          <p:cNvPr id="10243" name="Picture 3" descr="c:\Users\Ptr. Daniel White\Desktop\Bible pictures\Courtship Marriage Family\Marriage\Couples\Couple holding hands.jpg"/>
          <p:cNvPicPr>
            <a:picLocks noChangeAspect="1" noChangeArrowheads="1"/>
          </p:cNvPicPr>
          <p:nvPr/>
        </p:nvPicPr>
        <p:blipFill>
          <a:blip r:embed="rId4" cstate="print"/>
          <a:srcRect/>
          <a:stretch>
            <a:fillRect/>
          </a:stretch>
        </p:blipFill>
        <p:spPr bwMode="auto">
          <a:xfrm>
            <a:off x="5003800" y="2133600"/>
            <a:ext cx="3759200" cy="2819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477000"/>
          </a:xfrm>
        </p:spPr>
        <p:txBody>
          <a:bodyPr>
            <a:normAutofit/>
          </a:bodyPr>
          <a:lstStyle/>
          <a:p>
            <a:pPr>
              <a:buFontTx/>
              <a:buChar char="-"/>
            </a:pPr>
            <a:r>
              <a:rPr lang="en-US" sz="3600" dirty="0">
                <a:effectLst>
                  <a:glow rad="101600">
                    <a:schemeClr val="bg1">
                      <a:alpha val="60000"/>
                    </a:schemeClr>
                  </a:glow>
                </a:effectLst>
              </a:rPr>
              <a:t>C</a:t>
            </a:r>
            <a:r>
              <a:rPr lang="en-US" sz="3600" dirty="0" smtClean="0">
                <a:effectLst>
                  <a:glow rad="101600">
                    <a:schemeClr val="bg1">
                      <a:alpha val="60000"/>
                    </a:schemeClr>
                  </a:glow>
                </a:effectLst>
              </a:rPr>
              <a:t>hosen to remain single in order to have the freedom to serve the Lord more effectively – </a:t>
            </a:r>
          </a:p>
          <a:p>
            <a:pPr>
              <a:buNone/>
            </a:pPr>
            <a:r>
              <a:rPr lang="en-US" sz="3600" i="1" dirty="0" smtClean="0">
                <a:solidFill>
                  <a:srgbClr val="FFFF00"/>
                </a:solidFill>
                <a:effectLst>
                  <a:glow rad="101600">
                    <a:schemeClr val="bg1">
                      <a:alpha val="60000"/>
                    </a:schemeClr>
                  </a:glow>
                </a:effectLst>
              </a:rPr>
              <a:t>   “He said unto them, All men cannot receive this saying, save they to whom it is given. For there are some eunuchs, which were so born from their mother's womb: and there are some eunuchs, which were made eunuchs of men: and there be eunuchs, </a:t>
            </a:r>
            <a:r>
              <a:rPr lang="en-US" sz="3600" i="1" u="sng" dirty="0" smtClean="0">
                <a:solidFill>
                  <a:srgbClr val="FFFF00"/>
                </a:solidFill>
                <a:effectLst>
                  <a:glow rad="101600">
                    <a:schemeClr val="bg1">
                      <a:alpha val="60000"/>
                    </a:schemeClr>
                  </a:glow>
                </a:effectLst>
              </a:rPr>
              <a:t>which have made themselves eunuchs for the kingdom of heaven's sake</a:t>
            </a:r>
            <a:r>
              <a:rPr lang="en-US" sz="3600" i="1" dirty="0" smtClean="0">
                <a:solidFill>
                  <a:srgbClr val="FFFF00"/>
                </a:solidFill>
                <a:effectLst>
                  <a:glow rad="101600">
                    <a:schemeClr val="bg1">
                      <a:alpha val="60000"/>
                    </a:schemeClr>
                  </a:glow>
                </a:effectLst>
              </a:rPr>
              <a:t>. He that is able to receive it, let him receive it.” (Matt. 19:11-12)</a:t>
            </a:r>
          </a:p>
          <a:p>
            <a:pPr>
              <a:buNone/>
            </a:pPr>
            <a:endParaRPr lang="en-US" sz="3600" i="1" dirty="0">
              <a:effectLst>
                <a:glow rad="101600">
                  <a:schemeClr val="bg1">
                    <a:alpha val="60000"/>
                  </a:schemeClr>
                </a:glow>
              </a:effectLst>
            </a:endParaRPr>
          </a:p>
          <a:p>
            <a:pPr>
              <a:buNone/>
            </a:pPr>
            <a:endParaRPr lang="en-US" sz="3600" dirty="0">
              <a:effectLst>
                <a:glow rad="101600">
                  <a:schemeClr val="bg1">
                    <a:alpha val="60000"/>
                  </a:schemeClr>
                </a:glow>
              </a:effectLst>
            </a:endParaRPr>
          </a:p>
        </p:txBody>
      </p:sp>
      <p:pic>
        <p:nvPicPr>
          <p:cNvPr id="3075" name="Picture 3" descr="c:\Users\Ptr. Daniel White\Desktop\Bible pictures\preaching\Pastors&amp;Preachers\David Brainerd.jpg"/>
          <p:cNvPicPr>
            <a:picLocks noChangeAspect="1" noChangeArrowheads="1"/>
          </p:cNvPicPr>
          <p:nvPr/>
        </p:nvPicPr>
        <p:blipFill>
          <a:blip r:embed="rId3" cstate="print"/>
          <a:srcRect/>
          <a:stretch>
            <a:fillRect/>
          </a:stretch>
        </p:blipFill>
        <p:spPr bwMode="auto">
          <a:xfrm>
            <a:off x="0" y="1"/>
            <a:ext cx="9144000" cy="6968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086600" y="304800"/>
            <a:ext cx="1915298"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title"/>
          </p:nvPr>
        </p:nvSpPr>
        <p:spPr>
          <a:xfrm>
            <a:off x="228600" y="274638"/>
            <a:ext cx="6934200" cy="2163762"/>
          </a:xfrm>
        </p:spPr>
        <p:txBody>
          <a:bodyPr>
            <a:noAutofit/>
          </a:bodyPr>
          <a:lstStyle/>
          <a:p>
            <a:r>
              <a:rPr lang="en-US" sz="3000" dirty="0" smtClean="0">
                <a:effectLst>
                  <a:glow rad="101600">
                    <a:schemeClr val="bg1">
                      <a:alpha val="60000"/>
                    </a:schemeClr>
                  </a:glow>
                </a:effectLst>
              </a:rPr>
              <a:t>David Brainerd yearned for the salvation of Native Americans scattered along the colonial trails and farther west. From 1742 to 1747 he toiled among tribes in New York, New Jersey, and Pennsylvania.</a:t>
            </a:r>
            <a:endParaRPr lang="en-US" sz="3000" dirty="0">
              <a:effectLst>
                <a:glow rad="101600">
                  <a:schemeClr val="bg1">
                    <a:alpha val="60000"/>
                  </a:schemeClr>
                </a:glow>
              </a:effectLst>
            </a:endParaRPr>
          </a:p>
        </p:txBody>
      </p:sp>
      <p:sp>
        <p:nvSpPr>
          <p:cNvPr id="4" name="Content Placeholder 3"/>
          <p:cNvSpPr>
            <a:spLocks noGrp="1"/>
          </p:cNvSpPr>
          <p:nvPr>
            <p:ph idx="1"/>
          </p:nvPr>
        </p:nvSpPr>
        <p:spPr>
          <a:xfrm>
            <a:off x="0" y="2743200"/>
            <a:ext cx="9144000" cy="4343400"/>
          </a:xfrm>
        </p:spPr>
        <p:txBody>
          <a:bodyPr>
            <a:noAutofit/>
          </a:bodyPr>
          <a:lstStyle/>
          <a:p>
            <a:pPr algn="ctr">
              <a:buNone/>
            </a:pPr>
            <a:r>
              <a:rPr lang="en-US" dirty="0" smtClean="0">
                <a:effectLst>
                  <a:glow rad="101600">
                    <a:schemeClr val="bg1">
                      <a:alpha val="60000"/>
                    </a:schemeClr>
                  </a:glow>
                </a:effectLst>
              </a:rPr>
              <a:t> </a:t>
            </a:r>
            <a:r>
              <a:rPr lang="en-US" dirty="0" smtClean="0">
                <a:solidFill>
                  <a:srgbClr val="FFFF00"/>
                </a:solidFill>
                <a:effectLst>
                  <a:glow rad="101600">
                    <a:schemeClr val="bg1">
                      <a:alpha val="60000"/>
                    </a:schemeClr>
                  </a:glow>
                </a:effectLst>
              </a:rPr>
              <a:t>Last entry made in Brainerd’s </a:t>
            </a:r>
            <a:r>
              <a:rPr lang="en-US" dirty="0" smtClean="0">
                <a:solidFill>
                  <a:srgbClr val="FFFF00"/>
                </a:solidFill>
                <a:effectLst>
                  <a:glow rad="101600">
                    <a:schemeClr val="bg1">
                      <a:alpha val="60000"/>
                    </a:schemeClr>
                  </a:glow>
                </a:effectLst>
              </a:rPr>
              <a:t>Journal</a:t>
            </a:r>
            <a:endParaRPr lang="en-US" dirty="0" smtClean="0">
              <a:solidFill>
                <a:srgbClr val="FFFF00"/>
              </a:solidFill>
              <a:effectLst>
                <a:glow rad="101600">
                  <a:schemeClr val="bg1">
                    <a:alpha val="60000"/>
                  </a:schemeClr>
                </a:glow>
              </a:effectLst>
            </a:endParaRPr>
          </a:p>
          <a:p>
            <a:pPr>
              <a:buNone/>
            </a:pPr>
            <a:r>
              <a:rPr lang="en-US" dirty="0" smtClean="0">
                <a:effectLst>
                  <a:glow rad="101600">
                    <a:schemeClr val="bg1">
                      <a:alpha val="60000"/>
                    </a:schemeClr>
                  </a:glow>
                </a:effectLst>
              </a:rPr>
              <a:t>    This day, I saw clearly that I should never be happy, yea, that God Himself could not make me happy, unless I could be in a capacity to “please and glorify Him forever.” Take away this and admit me into all the fine havens that can be conceived of by men or angels, and I should still be miserable forever. . .  </a:t>
            </a: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52400"/>
            <a:ext cx="6096000" cy="6986528"/>
          </a:xfrm>
          <a:prstGeom prst="rect">
            <a:avLst/>
          </a:prstGeom>
        </p:spPr>
        <p:txBody>
          <a:bodyPr wrap="square">
            <a:spAutoFit/>
          </a:bodyPr>
          <a:lstStyle/>
          <a:p>
            <a:r>
              <a:rPr lang="en-US" sz="3200" dirty="0" smtClean="0">
                <a:effectLst>
                  <a:glow rad="101600">
                    <a:schemeClr val="bg1">
                      <a:alpha val="60000"/>
                    </a:schemeClr>
                  </a:glow>
                </a:effectLst>
              </a:rPr>
              <a:t>Oh, to love and praise God more, to please Him forever! This my soul panted after and even now pants for while I write. Oh, that God might be glorified in the whole earth!  And oh, I longed to be with God, to behold His glory and to bow in His presence! May I “obtain mercy of God to be faithful to the death!” I cannot say I am weary of my hurry; I only want strength and grace to do more for God than I have ever yet done.</a:t>
            </a:r>
          </a:p>
          <a:p>
            <a:endParaRPr lang="en-US" sz="3200" dirty="0">
              <a:effectLst>
                <a:glow rad="101600">
                  <a:schemeClr val="bg1">
                    <a:alpha val="60000"/>
                  </a:schemeClr>
                </a:glow>
              </a:effectLst>
            </a:endParaRPr>
          </a:p>
        </p:txBody>
      </p:sp>
      <p:pic>
        <p:nvPicPr>
          <p:cNvPr id="2051" name="Picture 3"/>
          <p:cNvPicPr>
            <a:picLocks noChangeAspect="1" noChangeArrowheads="1"/>
          </p:cNvPicPr>
          <p:nvPr/>
        </p:nvPicPr>
        <p:blipFill>
          <a:blip r:embed="rId3" cstate="print"/>
          <a:srcRect/>
          <a:stretch>
            <a:fillRect/>
          </a:stretch>
        </p:blipFill>
        <p:spPr bwMode="auto">
          <a:xfrm flipH="1">
            <a:off x="228600" y="228600"/>
            <a:ext cx="2465493"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flipH="1">
            <a:off x="381000" y="3352800"/>
            <a:ext cx="2362200" cy="3377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0" y="0"/>
            <a:ext cx="9144000" cy="7086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My dear brother;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i="1" dirty="0" smtClean="0">
                <a:effectLst>
                  <a:glow rad="101600">
                    <a:schemeClr val="bg1">
                      <a:alpha val="60000"/>
                    </a:schemeClr>
                  </a:glow>
                </a:effectLst>
              </a:rPr>
              <a:t>   </a:t>
            </a:r>
            <a:r>
              <a:rPr kumimoji="0" lang="en-US" sz="28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The Lord of heaven, that has carried me through many trials, bless you; bless you for time, and eternity; and fit you to do service for him in his church below, and to enjoy his blissful presence in his church triumphant. My brother; “the time is short:” oh let us fill it up for God; let us “count the sufferings of this present time” as nothing, if we can but “run our race, and finish our course with joy.” Oh, let us strive to live to God. I bless the Lord, I have nothing to do with earth, but only to labor honestly in it for God</a:t>
            </a:r>
            <a:r>
              <a:rPr lang="en-US" sz="2800" i="1" dirty="0" smtClean="0">
                <a:effectLst>
                  <a:glow rad="101600">
                    <a:schemeClr val="bg1">
                      <a:alpha val="60000"/>
                    </a:schemeClr>
                  </a:glow>
                </a:effectLst>
              </a:rPr>
              <a:t>.</a:t>
            </a:r>
            <a:r>
              <a:rPr kumimoji="0" lang="en-US" sz="28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I think I do not desire to live one minute for any thing that earth can afford. Oh, that I could live for none but God, till my dying moment!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I am your affectionate brother,</a:t>
            </a:r>
            <a:br>
              <a:rPr kumimoji="0" lang="en-US" sz="28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br>
            <a:r>
              <a:rPr kumimoji="0" lang="en-US" sz="28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David Brainerd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95250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i="1" dirty="0" smtClean="0">
              <a:solidFill>
                <a:schemeClr val="tx1"/>
              </a:solidFill>
              <a:effectLst>
                <a:glow rad="63500">
                  <a:schemeClr val="accent4">
                    <a:satMod val="175000"/>
                    <a:alpha val="40000"/>
                  </a:schemeClr>
                </a:glow>
              </a:effectLst>
            </a:endParaRPr>
          </a:p>
          <a:p>
            <a:pPr algn="ctr"/>
            <a:endParaRPr lang="en-US" sz="3600" i="1" dirty="0" smtClean="0">
              <a:solidFill>
                <a:schemeClr val="tx1"/>
              </a:solidFill>
              <a:effectLst>
                <a:glow rad="63500">
                  <a:schemeClr val="accent4">
                    <a:satMod val="175000"/>
                    <a:alpha val="40000"/>
                  </a:schemeClr>
                </a:glow>
              </a:effectLst>
            </a:endParaRPr>
          </a:p>
          <a:p>
            <a:pPr algn="ctr"/>
            <a:endParaRPr lang="en-US" sz="3600" i="1" dirty="0" smtClean="0">
              <a:solidFill>
                <a:schemeClr val="tx1"/>
              </a:solidFill>
              <a:effectLst>
                <a:glow rad="63500">
                  <a:schemeClr val="accent4">
                    <a:satMod val="175000"/>
                    <a:alpha val="40000"/>
                  </a:schemeClr>
                </a:glow>
              </a:effectLst>
            </a:endParaRPr>
          </a:p>
          <a:p>
            <a:pPr algn="ctr"/>
            <a:endParaRPr lang="en-US" sz="3600" i="1" dirty="0" smtClean="0">
              <a:solidFill>
                <a:schemeClr val="tx1"/>
              </a:solidFill>
              <a:effectLst>
                <a:glow rad="63500">
                  <a:schemeClr val="accent4">
                    <a:satMod val="175000"/>
                    <a:alpha val="40000"/>
                  </a:schemeClr>
                </a:glow>
              </a:effectLst>
            </a:endParaRPr>
          </a:p>
          <a:p>
            <a:pPr algn="ctr"/>
            <a:endParaRPr lang="en-US" sz="3600" i="1" dirty="0" smtClean="0">
              <a:solidFill>
                <a:schemeClr val="tx1"/>
              </a:solidFill>
              <a:effectLst>
                <a:glow rad="63500">
                  <a:schemeClr val="accent4">
                    <a:satMod val="175000"/>
                    <a:alpha val="40000"/>
                  </a:schemeClr>
                </a:glow>
              </a:effectLst>
            </a:endParaRPr>
          </a:p>
          <a:p>
            <a:pPr algn="ctr"/>
            <a:endParaRPr lang="en-US" sz="3600" i="1" dirty="0" smtClean="0">
              <a:solidFill>
                <a:schemeClr val="tx1"/>
              </a:solidFill>
              <a:effectLst>
                <a:glow rad="63500">
                  <a:schemeClr val="accent4">
                    <a:satMod val="175000"/>
                    <a:alpha val="40000"/>
                  </a:schemeClr>
                </a:glow>
              </a:effectLst>
            </a:endParaRPr>
          </a:p>
          <a:p>
            <a:pPr algn="ctr"/>
            <a:r>
              <a:rPr lang="en-US" sz="3600" i="1" dirty="0" smtClean="0">
                <a:solidFill>
                  <a:schemeClr val="tx1"/>
                </a:solidFill>
                <a:effectLst>
                  <a:glow rad="63500">
                    <a:schemeClr val="accent4">
                      <a:satMod val="175000"/>
                      <a:alpha val="40000"/>
                    </a:schemeClr>
                  </a:glow>
                </a:effectLst>
              </a:rPr>
              <a:t>On October 9, 1747 at the age of 29     </a:t>
            </a:r>
          </a:p>
          <a:p>
            <a:pPr algn="ctr"/>
            <a:r>
              <a:rPr lang="en-US" sz="3600" i="1" dirty="0" smtClean="0">
                <a:solidFill>
                  <a:schemeClr val="tx1"/>
                </a:solidFill>
                <a:effectLst>
                  <a:glow rad="63500">
                    <a:schemeClr val="accent4">
                      <a:satMod val="175000"/>
                      <a:alpha val="40000"/>
                    </a:schemeClr>
                  </a:glow>
                </a:effectLst>
              </a:rPr>
              <a:t> David </a:t>
            </a:r>
            <a:r>
              <a:rPr lang="en-US" sz="3600" i="1" dirty="0" err="1" smtClean="0">
                <a:solidFill>
                  <a:schemeClr val="tx1"/>
                </a:solidFill>
                <a:effectLst>
                  <a:glow rad="63500">
                    <a:schemeClr val="accent4">
                      <a:satMod val="175000"/>
                      <a:alpha val="40000"/>
                    </a:schemeClr>
                  </a:glow>
                </a:effectLst>
              </a:rPr>
              <a:t>Brainard</a:t>
            </a:r>
            <a:r>
              <a:rPr lang="en-US" sz="3600" i="1" dirty="0" smtClean="0">
                <a:solidFill>
                  <a:schemeClr val="tx1"/>
                </a:solidFill>
                <a:effectLst>
                  <a:glow rad="63500">
                    <a:schemeClr val="accent4">
                      <a:satMod val="175000"/>
                      <a:alpha val="40000"/>
                    </a:schemeClr>
                  </a:glow>
                </a:effectLst>
              </a:rPr>
              <a:t> died of tuberculosis at the home of his dear friend   </a:t>
            </a:r>
          </a:p>
          <a:p>
            <a:pPr algn="ctr"/>
            <a:r>
              <a:rPr lang="en-US" sz="3600" i="1" dirty="0" smtClean="0">
                <a:solidFill>
                  <a:schemeClr val="tx1"/>
                </a:solidFill>
                <a:effectLst>
                  <a:glow rad="63500">
                    <a:schemeClr val="accent4">
                      <a:satMod val="175000"/>
                      <a:alpha val="40000"/>
                    </a:schemeClr>
                  </a:glow>
                </a:effectLst>
              </a:rPr>
              <a:t>  Jonathan Edwards, in </a:t>
            </a:r>
          </a:p>
          <a:p>
            <a:pPr algn="ctr"/>
            <a:r>
              <a:rPr lang="en-US" sz="3600" i="1" dirty="0" smtClean="0">
                <a:solidFill>
                  <a:schemeClr val="tx1"/>
                </a:solidFill>
                <a:effectLst>
                  <a:glow rad="63500">
                    <a:schemeClr val="accent4">
                      <a:satMod val="175000"/>
                      <a:alpha val="40000"/>
                    </a:schemeClr>
                  </a:glow>
                </a:effectLst>
              </a:rPr>
              <a:t>Northampton, Massachusetts.</a:t>
            </a:r>
            <a:endParaRPr lang="en-US" sz="3600" i="1" dirty="0">
              <a:solidFill>
                <a:schemeClr val="tx1"/>
              </a:solidFill>
              <a:effectLst>
                <a:glow rad="63500">
                  <a:schemeClr val="accent4">
                    <a:satMod val="175000"/>
                    <a:alpha val="40000"/>
                  </a:schemeClr>
                </a:glow>
              </a:effectLst>
            </a:endParaRPr>
          </a:p>
        </p:txBody>
      </p:sp>
      <p:pic>
        <p:nvPicPr>
          <p:cNvPr id="2050" name="Picture 2"/>
          <p:cNvPicPr>
            <a:picLocks noChangeAspect="1" noChangeArrowheads="1"/>
          </p:cNvPicPr>
          <p:nvPr/>
        </p:nvPicPr>
        <p:blipFill>
          <a:blip r:embed="rId3" cstate="print">
            <a:lum bright="-10000"/>
          </a:blip>
          <a:srcRect r="-1423" b="50000"/>
          <a:stretch>
            <a:fillRect/>
          </a:stretch>
        </p:blipFill>
        <p:spPr bwMode="auto">
          <a:xfrm>
            <a:off x="2286000" y="0"/>
            <a:ext cx="4572000" cy="3581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20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20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52400"/>
            <a:ext cx="9144000" cy="6705600"/>
          </a:xfrm>
        </p:spPr>
        <p:txBody>
          <a:bodyPr>
            <a:normAutofit/>
          </a:bodyPr>
          <a:lstStyle/>
          <a:p>
            <a:pPr>
              <a:buNone/>
            </a:pPr>
            <a:r>
              <a:rPr lang="en-US" sz="3600" i="1" dirty="0" smtClean="0">
                <a:solidFill>
                  <a:srgbClr val="FFFF00"/>
                </a:solidFill>
                <a:effectLst>
                  <a:glow rad="101600">
                    <a:schemeClr val="bg1">
                      <a:alpha val="60000"/>
                    </a:schemeClr>
                  </a:glow>
                </a:effectLst>
              </a:rPr>
              <a:t>  “But I would have you without carefulness. </a:t>
            </a:r>
            <a:r>
              <a:rPr lang="en-US" sz="3600" i="1" u="sng" dirty="0" smtClean="0">
                <a:solidFill>
                  <a:srgbClr val="FFFF00"/>
                </a:solidFill>
                <a:effectLst>
                  <a:glow rad="101600">
                    <a:schemeClr val="bg1">
                      <a:alpha val="60000"/>
                    </a:schemeClr>
                  </a:glow>
                </a:effectLst>
              </a:rPr>
              <a:t>He that is unmarried careth for the things that belong to the Lord, how he may please the Lord</a:t>
            </a:r>
            <a:r>
              <a:rPr lang="en-US" sz="3600" i="1" dirty="0" smtClean="0">
                <a:solidFill>
                  <a:srgbClr val="FFFF00"/>
                </a:solidFill>
                <a:effectLst>
                  <a:glow rad="101600">
                    <a:schemeClr val="bg1">
                      <a:alpha val="60000"/>
                    </a:schemeClr>
                  </a:glow>
                </a:effectLst>
              </a:rPr>
              <a:t>: But he that is married careth for the things that are of the world, how he may please his wife. There is difference also between a wife and a virgin. </a:t>
            </a:r>
            <a:r>
              <a:rPr lang="en-US" sz="3600" i="1" u="sng" dirty="0" smtClean="0">
                <a:solidFill>
                  <a:srgbClr val="FFFF00"/>
                </a:solidFill>
                <a:effectLst>
                  <a:glow rad="101600">
                    <a:schemeClr val="bg1">
                      <a:alpha val="60000"/>
                    </a:schemeClr>
                  </a:glow>
                </a:effectLst>
              </a:rPr>
              <a:t>The unmarried woman careth for the things of the Lord, that she may be holy both in body and in spirit</a:t>
            </a:r>
            <a:r>
              <a:rPr lang="en-US" sz="3600" i="1" dirty="0" smtClean="0">
                <a:solidFill>
                  <a:srgbClr val="FFFF00"/>
                </a:solidFill>
                <a:effectLst>
                  <a:glow rad="101600">
                    <a:schemeClr val="bg1">
                      <a:alpha val="60000"/>
                    </a:schemeClr>
                  </a:glow>
                </a:effectLst>
              </a:rPr>
              <a:t>: but she that is married careth for the things of the world, how she may please her husband.”        (I Cor. 7:32-34)</a:t>
            </a:r>
            <a:endParaRPr lang="en-US" sz="3600" i="1" dirty="0">
              <a:solidFill>
                <a:srgbClr val="FFFF00"/>
              </a:solidFill>
              <a:effectLst>
                <a:glow rad="101600">
                  <a:schemeClr val="bg1">
                    <a:alpha val="60000"/>
                  </a:schemeClr>
                </a:glow>
              </a:effectLst>
            </a:endParaRPr>
          </a:p>
        </p:txBody>
      </p:sp>
      <p:pic>
        <p:nvPicPr>
          <p:cNvPr id="4098" name="Picture 2" descr="C:\Users\Ptr. Daniel White\Desktop\Bible pictures\fales teachers, churches, idols, temples\Missionary_Amy Carmichael.jpg"/>
          <p:cNvPicPr>
            <a:picLocks noChangeAspect="1" noChangeArrowheads="1"/>
          </p:cNvPicPr>
          <p:nvPr/>
        </p:nvPicPr>
        <p:blipFill>
          <a:blip r:embed="rId3" cstate="print">
            <a:lum bright="-10000" contrast="30000"/>
          </a:blip>
          <a:srcRect/>
          <a:stretch>
            <a:fillRect/>
          </a:stretch>
        </p:blipFill>
        <p:spPr bwMode="auto">
          <a:xfrm>
            <a:off x="2209800" y="685800"/>
            <a:ext cx="4710659" cy="574700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6858000" y="152400"/>
            <a:ext cx="2118902" cy="251460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152400" y="3886200"/>
            <a:ext cx="6248400" cy="3046988"/>
          </a:xfrm>
          <a:prstGeom prst="rect">
            <a:avLst/>
          </a:prstGeom>
        </p:spPr>
        <p:txBody>
          <a:bodyPr wrap="square">
            <a:spAutoFit/>
          </a:bodyPr>
          <a:lstStyle/>
          <a:p>
            <a:r>
              <a:rPr lang="en-US" sz="3200" dirty="0" smtClean="0">
                <a:effectLst>
                  <a:glow rad="101600">
                    <a:schemeClr val="bg1">
                      <a:alpha val="60000"/>
                    </a:schemeClr>
                  </a:glow>
                </a:effectLst>
              </a:rPr>
              <a:t>In an effort to respect Indian culture, She dressed in Indian clothes, dyed her skin with dark coffee, and often traveled long distances on India's hot, dusty roads to save just one child from suffering.</a:t>
            </a:r>
            <a:endParaRPr lang="en-US" sz="3200" dirty="0">
              <a:effectLst>
                <a:glow rad="101600">
                  <a:schemeClr val="bg1">
                    <a:alpha val="60000"/>
                  </a:schemeClr>
                </a:glow>
              </a:effectLst>
            </a:endParaRPr>
          </a:p>
        </p:txBody>
      </p:sp>
      <p:sp>
        <p:nvSpPr>
          <p:cNvPr id="4" name="Rectangle 3"/>
          <p:cNvSpPr/>
          <p:nvPr/>
        </p:nvSpPr>
        <p:spPr>
          <a:xfrm>
            <a:off x="152400" y="0"/>
            <a:ext cx="6705600" cy="2062103"/>
          </a:xfrm>
          <a:prstGeom prst="rect">
            <a:avLst/>
          </a:prstGeom>
        </p:spPr>
        <p:txBody>
          <a:bodyPr wrap="square">
            <a:spAutoFit/>
          </a:bodyPr>
          <a:lstStyle/>
          <a:p>
            <a:r>
              <a:rPr lang="en-US" sz="3200" dirty="0" smtClean="0">
                <a:effectLst>
                  <a:glow rad="101600">
                    <a:schemeClr val="bg1">
                      <a:alpha val="60000"/>
                    </a:schemeClr>
                  </a:glow>
                </a:effectLst>
              </a:rPr>
              <a:t>Much of Amy’s work in India was with young ladies, some of whom were saved from forced prostitution in Hindu temples.</a:t>
            </a:r>
            <a:endParaRPr lang="en-US" sz="3200" dirty="0">
              <a:effectLst>
                <a:glow rad="101600">
                  <a:schemeClr val="bg1">
                    <a:alpha val="60000"/>
                  </a:schemeClr>
                </a:glow>
              </a:effectLst>
            </a:endParaRPr>
          </a:p>
        </p:txBody>
      </p:sp>
      <p:sp>
        <p:nvSpPr>
          <p:cNvPr id="5" name="Rectangle 4"/>
          <p:cNvSpPr/>
          <p:nvPr/>
        </p:nvSpPr>
        <p:spPr>
          <a:xfrm rot="926436">
            <a:off x="6287776" y="3914746"/>
            <a:ext cx="2514600" cy="2062103"/>
          </a:xfrm>
          <a:prstGeom prst="rect">
            <a:avLst/>
          </a:prstGeom>
          <a:solidFill>
            <a:srgbClr val="FFC000"/>
          </a:solidFill>
          <a:ln w="57150">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b="1" dirty="0" smtClean="0"/>
              <a:t>Served 67 years as  </a:t>
            </a:r>
          </a:p>
          <a:p>
            <a:pPr algn="ctr"/>
            <a:r>
              <a:rPr lang="en-US" sz="3200" b="1" dirty="0" smtClean="0"/>
              <a:t>a single missionary</a:t>
            </a:r>
            <a:endParaRPr lang="en-US" sz="3200" b="1" dirty="0"/>
          </a:p>
        </p:txBody>
      </p:sp>
      <p:sp>
        <p:nvSpPr>
          <p:cNvPr id="6" name="Rectangle 5"/>
          <p:cNvSpPr/>
          <p:nvPr/>
        </p:nvSpPr>
        <p:spPr>
          <a:xfrm>
            <a:off x="550617" y="2057400"/>
            <a:ext cx="5943600" cy="1754326"/>
          </a:xfrm>
          <a:prstGeom prst="rect">
            <a:avLst/>
          </a:prstGeom>
          <a:solidFill>
            <a:srgbClr val="92D050"/>
          </a:solidFill>
          <a:ln w="57150">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600" dirty="0" smtClean="0"/>
              <a:t>Jim and Elisabeth Elliot were call to missions through Amy Carmichaels life and </a:t>
            </a:r>
            <a:r>
              <a:rPr lang="en-US" sz="3600" dirty="0" smtClean="0"/>
              <a:t>writings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2090</Words>
  <Application>Microsoft Office PowerPoint</Application>
  <PresentationFormat>On-screen Show (4:3)</PresentationFormat>
  <Paragraphs>142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Single Christian </vt:lpstr>
      <vt:lpstr>Why Would Any One Be Single?</vt:lpstr>
      <vt:lpstr>Slide 3</vt:lpstr>
      <vt:lpstr>David Brainerd yearned for the salvation of Native Americans scattered along the colonial trails and farther west. From 1742 to 1747 he toiled among tribes in New York, New Jersey, and Pennsylvania.</vt:lpstr>
      <vt:lpstr>Slide 5</vt:lpstr>
      <vt:lpstr>Slide 6</vt:lpstr>
      <vt:lpstr>Slide 7</vt:lpstr>
      <vt:lpstr>Slide 8</vt:lpstr>
      <vt:lpstr>Slide 9</vt:lpstr>
      <vt:lpstr>Slide 10</vt:lpstr>
      <vt:lpstr>Slide 11</vt:lpstr>
      <vt:lpstr>Slide 12</vt:lpstr>
      <vt:lpstr>Dangers of Singleness</vt:lpstr>
      <vt:lpstr>Slide 14</vt:lpstr>
      <vt:lpstr>Slide 15</vt:lpstr>
      <vt:lpstr>God’s Counsel for Singles</vt:lpstr>
      <vt:lpstr>Slide 17</vt:lpstr>
      <vt:lpstr>Slide 18</vt:lpstr>
      <vt:lpstr>Slide 19</vt:lpstr>
      <vt:lpstr>Slide 20</vt:lpstr>
      <vt:lpstr>Slide 21</vt:lpstr>
      <vt:lpstr>Slide 22</vt:lpstr>
      <vt:lpstr>Slide 23</vt:lpstr>
      <vt:lpstr>Slide 24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Single Christian </dc:title>
  <dc:creator>Ptr. Daniel White</dc:creator>
  <cp:lastModifiedBy>Ptr. Daniel White</cp:lastModifiedBy>
  <cp:revision>16</cp:revision>
  <dcterms:created xsi:type="dcterms:W3CDTF">2010-02-03T12:34:21Z</dcterms:created>
  <dcterms:modified xsi:type="dcterms:W3CDTF">2010-03-03T22:21:42Z</dcterms:modified>
</cp:coreProperties>
</file>