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84" r:id="rId2"/>
    <p:sldId id="260" r:id="rId3"/>
    <p:sldId id="261" r:id="rId4"/>
    <p:sldId id="262" r:id="rId5"/>
    <p:sldId id="263" r:id="rId6"/>
    <p:sldId id="264" r:id="rId7"/>
    <p:sldId id="266" r:id="rId8"/>
    <p:sldId id="303" r:id="rId9"/>
    <p:sldId id="269" r:id="rId10"/>
    <p:sldId id="279" r:id="rId11"/>
    <p:sldId id="308" r:id="rId12"/>
    <p:sldId id="257" r:id="rId13"/>
    <p:sldId id="258" r:id="rId14"/>
    <p:sldId id="304" r:id="rId15"/>
    <p:sldId id="305" r:id="rId16"/>
    <p:sldId id="307" r:id="rId17"/>
    <p:sldId id="259" r:id="rId18"/>
    <p:sldId id="285" r:id="rId19"/>
    <p:sldId id="286" r:id="rId20"/>
    <p:sldId id="309" r:id="rId21"/>
    <p:sldId id="287" r:id="rId22"/>
    <p:sldId id="288" r:id="rId23"/>
    <p:sldId id="289" r:id="rId24"/>
    <p:sldId id="290" r:id="rId25"/>
    <p:sldId id="291" r:id="rId26"/>
    <p:sldId id="292" r:id="rId27"/>
    <p:sldId id="293" r:id="rId28"/>
    <p:sldId id="294" r:id="rId29"/>
    <p:sldId id="296" r:id="rId30"/>
    <p:sldId id="297" r:id="rId31"/>
    <p:sldId id="306" r:id="rId32"/>
    <p:sldId id="298" r:id="rId33"/>
    <p:sldId id="299" r:id="rId34"/>
    <p:sldId id="30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94629" autoAdjust="0"/>
  </p:normalViewPr>
  <p:slideViewPr>
    <p:cSldViewPr>
      <p:cViewPr varScale="1">
        <p:scale>
          <a:sx n="111" d="100"/>
          <a:sy n="111" d="100"/>
        </p:scale>
        <p:origin x="-1602" y="-78"/>
      </p:cViewPr>
      <p:guideLst>
        <p:guide orient="horz" pos="2160"/>
        <p:guide pos="2880"/>
      </p:guideLst>
    </p:cSldViewPr>
  </p:slideViewPr>
  <p:outlineViewPr>
    <p:cViewPr>
      <p:scale>
        <a:sx n="33" d="100"/>
        <a:sy n="33" d="100"/>
      </p:scale>
      <p:origin x="0" y="2114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86EF14-073F-4BD5-89F5-44DD67A49CAC}" type="datetimeFigureOut">
              <a:rPr lang="en-US" smtClean="0"/>
              <a:pPr/>
              <a:t>9/30/2015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B96F15-03CA-4CD0-83BB-415BC566315F}" type="slidenum">
              <a:rPr lang="en-US" smtClean="0"/>
              <a:pPr/>
              <a:t>‹#›</a:t>
            </a:fld>
            <a:endParaRPr lang="en-US" dirty="0"/>
          </a:p>
        </p:txBody>
      </p:sp>
    </p:spTree>
    <p:extLst>
      <p:ext uri="{BB962C8B-B14F-4D97-AF65-F5344CB8AC3E}">
        <p14:creationId xmlns:p14="http://schemas.microsoft.com/office/powerpoint/2010/main" val="1193760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25A8A6-60B1-443D-9721-46A87B2EA88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ABB7CA-24CF-4938-ABE1-6ACB7962ABF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25A8A6-60B1-443D-9721-46A87B2EA883}"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ABB7CA-24CF-4938-ABE1-6ACB7962ABF4}"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ABB7CA-24CF-4938-ABE1-6ACB7962ABF4}"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B96F15-03CA-4CD0-83BB-415BC566315F}"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B96F15-03CA-4CD0-83BB-415BC566315F}"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B96F15-03CA-4CD0-83BB-415BC566315F}"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ABB7CA-24CF-4938-ABE1-6ACB7962ABF4}"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B96F15-03CA-4CD0-83BB-415BC566315F}"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B96F15-03CA-4CD0-83BB-415BC566315F}"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25A8A6-60B1-443D-9721-46A87B2EA883}"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B96F15-03CA-4CD0-83BB-415BC566315F}"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B96F15-03CA-4CD0-83BB-415BC566315F}"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B96F15-03CA-4CD0-83BB-415BC566315F}"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B96F15-03CA-4CD0-83BB-415BC566315F}"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B96F15-03CA-4CD0-83BB-415BC566315F}"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B96F15-03CA-4CD0-83BB-415BC566315F}"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B96F15-03CA-4CD0-83BB-415BC566315F}" type="slidenum">
              <a:rPr lang="en-US" smtClean="0"/>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B96F15-03CA-4CD0-83BB-415BC566315F}" type="slidenum">
              <a:rPr lang="en-US" smtClean="0"/>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B96F15-03CA-4CD0-83BB-415BC566315F}" type="slidenum">
              <a:rPr lang="en-US" smtClean="0"/>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B96F15-03CA-4CD0-83BB-415BC566315F}" type="slidenum">
              <a:rPr lang="en-US" smtClean="0"/>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ABB7CA-24CF-4938-ABE1-6ACB7962ABF4}"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B96F15-03CA-4CD0-83BB-415BC566315F}" type="slidenum">
              <a:rPr lang="en-US" smtClean="0"/>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B96F15-03CA-4CD0-83BB-415BC566315F}" type="slidenum">
              <a:rPr lang="en-US" smtClean="0"/>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B96F15-03CA-4CD0-83BB-415BC566315F}" type="slidenum">
              <a:rPr lang="en-US" smtClean="0"/>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25A8A6-60B1-443D-9721-46A87B2EA883}" type="slidenum">
              <a:rPr lang="en-US" smtClean="0"/>
              <a:pPr/>
              <a:t>34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25A8A6-60B1-443D-9721-46A87B2EA883}"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ABB7CA-24CF-4938-ABE1-6ACB7962ABF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25A8A6-60B1-443D-9721-46A87B2EA883}"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25A8A6-60B1-443D-9721-46A87B2EA883}"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25A8A6-60B1-443D-9721-46A87B2EA883}"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ABB7CA-24CF-4938-ABE1-6ACB7962ABF4}"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6BF3ED-5059-4664-81E9-53B511F60A28}" type="datetimeFigureOut">
              <a:rPr lang="en-US" smtClean="0"/>
              <a:pPr/>
              <a:t>9/30/2015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8BCFF5-C212-4794-9AEC-6162DBD2946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6BF3ED-5059-4664-81E9-53B511F60A28}" type="datetimeFigureOut">
              <a:rPr lang="en-US" smtClean="0"/>
              <a:pPr/>
              <a:t>9/30/2015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8BCFF5-C212-4794-9AEC-6162DBD2946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6BF3ED-5059-4664-81E9-53B511F60A28}" type="datetimeFigureOut">
              <a:rPr lang="en-US" smtClean="0"/>
              <a:pPr/>
              <a:t>9/30/2015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8BCFF5-C212-4794-9AEC-6162DBD2946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6BF3ED-5059-4664-81E9-53B511F60A28}" type="datetimeFigureOut">
              <a:rPr lang="en-US" smtClean="0"/>
              <a:pPr/>
              <a:t>9/30/2015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8BCFF5-C212-4794-9AEC-6162DBD2946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6BF3ED-5059-4664-81E9-53B511F60A28}" type="datetimeFigureOut">
              <a:rPr lang="en-US" smtClean="0"/>
              <a:pPr/>
              <a:t>9/30/2015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8BCFF5-C212-4794-9AEC-6162DBD2946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6BF3ED-5059-4664-81E9-53B511F60A28}" type="datetimeFigureOut">
              <a:rPr lang="en-US" smtClean="0"/>
              <a:pPr/>
              <a:t>9/30/2015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8BCFF5-C212-4794-9AEC-6162DBD2946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6BF3ED-5059-4664-81E9-53B511F60A28}" type="datetimeFigureOut">
              <a:rPr lang="en-US" smtClean="0"/>
              <a:pPr/>
              <a:t>9/30/2015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08BCFF5-C212-4794-9AEC-6162DBD2946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6BF3ED-5059-4664-81E9-53B511F60A28}" type="datetimeFigureOut">
              <a:rPr lang="en-US" smtClean="0"/>
              <a:pPr/>
              <a:t>9/30/2015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08BCFF5-C212-4794-9AEC-6162DBD2946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6BF3ED-5059-4664-81E9-53B511F60A28}" type="datetimeFigureOut">
              <a:rPr lang="en-US" smtClean="0"/>
              <a:pPr/>
              <a:t>9/30/2015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08BCFF5-C212-4794-9AEC-6162DBD2946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6BF3ED-5059-4664-81E9-53B511F60A28}" type="datetimeFigureOut">
              <a:rPr lang="en-US" smtClean="0"/>
              <a:pPr/>
              <a:t>9/30/2015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8BCFF5-C212-4794-9AEC-6162DBD2946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6BF3ED-5059-4664-81E9-53B511F60A28}" type="datetimeFigureOut">
              <a:rPr lang="en-US" smtClean="0"/>
              <a:pPr/>
              <a:t>9/30/2015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8BCFF5-C212-4794-9AEC-6162DBD2946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BF3ED-5059-4664-81E9-53B511F60A28}" type="datetimeFigureOut">
              <a:rPr lang="en-US" smtClean="0"/>
              <a:pPr/>
              <a:t>9/30/2015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8BCFF5-C212-4794-9AEC-6162DBD2946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
            <a:ext cx="8839200" cy="1600199"/>
          </a:xfrm>
        </p:spPr>
        <p:txBody>
          <a:bodyPr>
            <a:normAutofit fontScale="90000"/>
          </a:bodyPr>
          <a:lstStyle/>
          <a:p>
            <a:r>
              <a:rPr lang="en-US" sz="5400" dirty="0" smtClean="0">
                <a:effectLst>
                  <a:glow rad="101600">
                    <a:schemeClr val="bg1">
                      <a:alpha val="60000"/>
                    </a:schemeClr>
                  </a:glow>
                </a:effectLst>
              </a:rPr>
              <a:t>Six Purposes of Marriage</a:t>
            </a:r>
            <a:br>
              <a:rPr lang="en-US" sz="5400" dirty="0" smtClean="0">
                <a:effectLst>
                  <a:glow rad="101600">
                    <a:schemeClr val="bg1">
                      <a:alpha val="60000"/>
                    </a:schemeClr>
                  </a:glow>
                </a:effectLst>
              </a:rPr>
            </a:br>
            <a:r>
              <a:rPr lang="en-US" sz="4900" i="1" dirty="0" smtClean="0">
                <a:effectLst>
                  <a:glow rad="101600">
                    <a:schemeClr val="bg1">
                      <a:alpha val="60000"/>
                    </a:schemeClr>
                  </a:glow>
                </a:effectLst>
              </a:rPr>
              <a:t>(Part 3)</a:t>
            </a:r>
            <a:endParaRPr lang="en-US" sz="4900" i="1" dirty="0">
              <a:effectLst>
                <a:glow rad="101600">
                  <a:schemeClr val="bg1">
                    <a:alpha val="60000"/>
                  </a:schemeClr>
                </a:glow>
              </a:effectLst>
            </a:endParaRPr>
          </a:p>
        </p:txBody>
      </p:sp>
      <p:sp>
        <p:nvSpPr>
          <p:cNvPr id="3" name="Subtitle 2"/>
          <p:cNvSpPr>
            <a:spLocks noGrp="1"/>
          </p:cNvSpPr>
          <p:nvPr>
            <p:ph type="subTitle" idx="1"/>
          </p:nvPr>
        </p:nvSpPr>
        <p:spPr>
          <a:xfrm>
            <a:off x="381000" y="2209800"/>
            <a:ext cx="8763000" cy="5257800"/>
          </a:xfrm>
        </p:spPr>
        <p:txBody>
          <a:bodyPr>
            <a:normAutofit/>
          </a:bodyPr>
          <a:lstStyle/>
          <a:p>
            <a:pPr algn="l">
              <a:buFont typeface="Arial" charset="0"/>
              <a:buChar char="•"/>
            </a:pPr>
            <a:r>
              <a:rPr lang="en-US" sz="3600" dirty="0" smtClean="0">
                <a:effectLst>
                  <a:glow rad="101600">
                    <a:schemeClr val="bg1">
                      <a:alpha val="60000"/>
                    </a:schemeClr>
                  </a:glow>
                </a:effectLst>
              </a:rPr>
              <a:t> Companionship</a:t>
            </a:r>
          </a:p>
          <a:p>
            <a:pPr algn="l">
              <a:buFont typeface="Arial" charset="0"/>
              <a:buChar char="•"/>
            </a:pPr>
            <a:r>
              <a:rPr lang="en-US" sz="3600" dirty="0">
                <a:effectLst>
                  <a:glow rad="101600">
                    <a:schemeClr val="bg1">
                      <a:alpha val="60000"/>
                    </a:schemeClr>
                  </a:glow>
                </a:effectLst>
              </a:rPr>
              <a:t> </a:t>
            </a:r>
            <a:r>
              <a:rPr lang="en-US" sz="3600" dirty="0" smtClean="0">
                <a:effectLst>
                  <a:glow rad="101600">
                    <a:schemeClr val="bg1">
                      <a:alpha val="60000"/>
                    </a:schemeClr>
                  </a:glow>
                </a:effectLst>
              </a:rPr>
              <a:t>Enjoyment</a:t>
            </a:r>
          </a:p>
          <a:p>
            <a:pPr algn="l">
              <a:buFont typeface="Arial" charset="0"/>
              <a:buChar char="•"/>
            </a:pPr>
            <a:r>
              <a:rPr lang="en-US" sz="3600" dirty="0" smtClean="0">
                <a:effectLst>
                  <a:glow rad="101600">
                    <a:schemeClr val="bg1">
                      <a:alpha val="60000"/>
                    </a:schemeClr>
                  </a:glow>
                </a:effectLst>
              </a:rPr>
              <a:t> Fruitfulness</a:t>
            </a:r>
          </a:p>
          <a:p>
            <a:pPr algn="l">
              <a:buFont typeface="Arial" charset="0"/>
              <a:buChar char="•"/>
            </a:pPr>
            <a:r>
              <a:rPr lang="en-US" sz="3600" dirty="0" smtClean="0">
                <a:effectLst>
                  <a:glow rad="101600">
                    <a:schemeClr val="bg1">
                      <a:alpha val="60000"/>
                    </a:schemeClr>
                  </a:glow>
                </a:effectLst>
              </a:rPr>
              <a:t> Completeness</a:t>
            </a:r>
          </a:p>
          <a:p>
            <a:pPr algn="l">
              <a:buFont typeface="Arial" charset="0"/>
              <a:buChar char="•"/>
            </a:pPr>
            <a:r>
              <a:rPr lang="en-US" sz="3600" dirty="0" smtClean="0">
                <a:effectLst>
                  <a:glow rad="101600">
                    <a:schemeClr val="bg1">
                      <a:alpha val="60000"/>
                    </a:schemeClr>
                  </a:glow>
                </a:effectLst>
              </a:rPr>
              <a:t> Protection</a:t>
            </a:r>
          </a:p>
          <a:p>
            <a:pPr algn="l">
              <a:buFont typeface="Arial" charset="0"/>
              <a:buChar char="•"/>
            </a:pPr>
            <a:r>
              <a:rPr lang="en-US" sz="3600" dirty="0" smtClean="0">
                <a:effectLst>
                  <a:glow rad="101600">
                    <a:schemeClr val="bg1">
                      <a:alpha val="60000"/>
                    </a:schemeClr>
                  </a:glow>
                </a:effectLst>
              </a:rPr>
              <a:t> </a:t>
            </a:r>
            <a:r>
              <a:rPr lang="en-US" sz="3600" dirty="0" smtClean="0">
                <a:solidFill>
                  <a:srgbClr val="FFFF00"/>
                </a:solidFill>
                <a:effectLst>
                  <a:glow rad="101600">
                    <a:schemeClr val="bg1">
                      <a:alpha val="60000"/>
                    </a:schemeClr>
                  </a:glow>
                </a:effectLst>
              </a:rPr>
              <a:t>Typify Christ’s relationship with His Church   </a:t>
            </a:r>
          </a:p>
          <a:p>
            <a:pPr algn="l"/>
            <a:r>
              <a:rPr lang="en-US" sz="3600" dirty="0">
                <a:effectLst>
                  <a:glow rad="101600">
                    <a:schemeClr val="bg1">
                      <a:alpha val="60000"/>
                    </a:schemeClr>
                  </a:glow>
                </a:effectLst>
              </a:rPr>
              <a:t> </a:t>
            </a:r>
            <a:r>
              <a:rPr lang="en-US" sz="3600" dirty="0" smtClean="0">
                <a:effectLst>
                  <a:glow rad="101600">
                    <a:schemeClr val="bg1">
                      <a:alpha val="60000"/>
                    </a:schemeClr>
                  </a:glow>
                </a:effectLst>
              </a:rPr>
              <a:t>  </a:t>
            </a:r>
          </a:p>
          <a:p>
            <a:pPr algn="l">
              <a:buFont typeface="Arial" charset="0"/>
              <a:buChar char="•"/>
            </a:pPr>
            <a:endParaRPr lang="en-US" sz="3600" dirty="0" smtClean="0">
              <a:effectLst>
                <a:glow rad="101600">
                  <a:schemeClr val="bg1">
                    <a:alpha val="60000"/>
                  </a:schemeClr>
                </a:glow>
              </a:effectLst>
            </a:endParaRPr>
          </a:p>
          <a:p>
            <a:pPr algn="l"/>
            <a:endParaRPr lang="en-US" sz="3600" dirty="0">
              <a:effectLst>
                <a:glow rad="101600">
                  <a:schemeClr val="bg1">
                    <a:alpha val="60000"/>
                  </a:schemeClr>
                </a:glow>
              </a:effectLst>
            </a:endParaRPr>
          </a:p>
        </p:txBody>
      </p:sp>
      <p:pic>
        <p:nvPicPr>
          <p:cNvPr id="1026" name="Picture 2"/>
          <p:cNvPicPr>
            <a:picLocks noChangeAspect="1" noChangeArrowheads="1"/>
          </p:cNvPicPr>
          <p:nvPr/>
        </p:nvPicPr>
        <p:blipFill>
          <a:blip r:embed="rId3" cstate="print">
            <a:lum bright="-10000"/>
          </a:blip>
          <a:srcRect/>
          <a:stretch>
            <a:fillRect/>
          </a:stretch>
        </p:blipFill>
        <p:spPr bwMode="auto">
          <a:xfrm flipH="1">
            <a:off x="4800600" y="1600200"/>
            <a:ext cx="2971800" cy="39163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perspectiveLeft"/>
            <a:lightRig rig="threePt" dir="t"/>
          </a:scene3d>
          <a:sp3d>
            <a:bevelT prst="convex"/>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Ptr. Daniel White\Desktop\Bible pictures\Bible mis\Miss\Copy of Good God Evil Devil.jpg"/>
          <p:cNvPicPr>
            <a:picLocks noChangeAspect="1" noChangeArrowheads="1"/>
          </p:cNvPicPr>
          <p:nvPr/>
        </p:nvPicPr>
        <p:blipFill>
          <a:blip r:embed="rId3" cstate="print"/>
          <a:srcRect l="4734" t="12444" r="5325" b="37778"/>
          <a:stretch>
            <a:fillRect/>
          </a:stretch>
        </p:blipFill>
        <p:spPr bwMode="auto">
          <a:xfrm>
            <a:off x="1752600" y="0"/>
            <a:ext cx="2378529" cy="1752600"/>
          </a:xfrm>
          <a:prstGeom prst="rect">
            <a:avLst/>
          </a:prstGeom>
          <a:ln>
            <a:noFill/>
          </a:ln>
          <a:effectLst>
            <a:softEdge rad="112500"/>
          </a:effectLst>
        </p:spPr>
      </p:pic>
      <p:pic>
        <p:nvPicPr>
          <p:cNvPr id="56324" name="Picture 4"/>
          <p:cNvPicPr>
            <a:picLocks noChangeAspect="1" noChangeArrowheads="1"/>
          </p:cNvPicPr>
          <p:nvPr/>
        </p:nvPicPr>
        <p:blipFill>
          <a:blip r:embed="rId4" cstate="print"/>
          <a:srcRect/>
          <a:stretch>
            <a:fillRect/>
          </a:stretch>
        </p:blipFill>
        <p:spPr bwMode="auto">
          <a:xfrm>
            <a:off x="1447800" y="1676400"/>
            <a:ext cx="2962275" cy="2551774"/>
          </a:xfrm>
          <a:prstGeom prst="rect">
            <a:avLst/>
          </a:prstGeom>
          <a:noFill/>
          <a:ln w="9525">
            <a:noFill/>
            <a:miter lim="800000"/>
            <a:headEnd/>
            <a:tailEnd/>
          </a:ln>
        </p:spPr>
      </p:pic>
      <p:pic>
        <p:nvPicPr>
          <p:cNvPr id="56323" name="Picture 3"/>
          <p:cNvPicPr>
            <a:picLocks noChangeAspect="1" noChangeArrowheads="1"/>
          </p:cNvPicPr>
          <p:nvPr/>
        </p:nvPicPr>
        <p:blipFill>
          <a:blip r:embed="rId5" cstate="print"/>
          <a:srcRect/>
          <a:stretch>
            <a:fillRect/>
          </a:stretch>
        </p:blipFill>
        <p:spPr bwMode="auto">
          <a:xfrm>
            <a:off x="2438400" y="3048000"/>
            <a:ext cx="1019175" cy="1769488"/>
          </a:xfrm>
          <a:prstGeom prst="rect">
            <a:avLst/>
          </a:prstGeom>
          <a:noFill/>
          <a:ln w="9525">
            <a:noFill/>
            <a:miter lim="800000"/>
            <a:headEnd/>
            <a:tailEnd/>
          </a:ln>
        </p:spPr>
      </p:pic>
      <p:pic>
        <p:nvPicPr>
          <p:cNvPr id="56326" name="Picture 6"/>
          <p:cNvPicPr>
            <a:picLocks noChangeAspect="1" noChangeArrowheads="1"/>
          </p:cNvPicPr>
          <p:nvPr/>
        </p:nvPicPr>
        <p:blipFill>
          <a:blip r:embed="rId6" cstate="print"/>
          <a:srcRect/>
          <a:stretch>
            <a:fillRect/>
          </a:stretch>
        </p:blipFill>
        <p:spPr bwMode="auto">
          <a:xfrm>
            <a:off x="2209800" y="4953000"/>
            <a:ext cx="1371600" cy="1764376"/>
          </a:xfrm>
          <a:prstGeom prst="rect">
            <a:avLst/>
          </a:prstGeom>
          <a:noFill/>
          <a:ln w="9525">
            <a:noFill/>
            <a:miter lim="800000"/>
            <a:headEnd/>
            <a:tailEnd/>
          </a:ln>
        </p:spPr>
      </p:pic>
      <p:sp>
        <p:nvSpPr>
          <p:cNvPr id="7" name="Rectangle 7"/>
          <p:cNvSpPr>
            <a:spLocks noChangeArrowheads="1"/>
          </p:cNvSpPr>
          <p:nvPr/>
        </p:nvSpPr>
        <p:spPr bwMode="auto">
          <a:xfrm>
            <a:off x="4800600" y="2885145"/>
            <a:ext cx="2819400" cy="1754326"/>
          </a:xfrm>
          <a:prstGeom prst="rect">
            <a:avLst/>
          </a:prstGeom>
          <a:solidFill>
            <a:schemeClr val="accent6">
              <a:lumMod val="60000"/>
              <a:lumOff val="40000"/>
            </a:schemeClr>
          </a:solidFill>
          <a:ln>
            <a:noFill/>
            <a:headEnd/>
            <a:tailEnd/>
          </a:ln>
          <a:effectLst>
            <a:softEdge rad="63500"/>
          </a:effec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bg1"/>
                </a:solidFill>
                <a:effectLst/>
                <a:ea typeface="Times New Roman" pitchFamily="18" charset="0"/>
                <a:cs typeface="Arial" pitchFamily="34" charset="0"/>
              </a:rPr>
              <a:t>“Be sober, be vigilant; because your adversary the devil, as a roaring lion, </a:t>
            </a:r>
            <a:endParaRPr kumimoji="0" lang="en-US" b="1" i="0" u="none" strike="noStrike" cap="none" normalizeH="0" baseline="0" dirty="0" smtClean="0">
              <a:ln>
                <a:noFill/>
              </a:ln>
              <a:solidFill>
                <a:schemeClr val="bg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bg1"/>
                </a:solidFill>
                <a:effectLst/>
                <a:ea typeface="Times New Roman" pitchFamily="18" charset="0"/>
                <a:cs typeface="Arial" pitchFamily="34" charset="0"/>
              </a:rPr>
              <a:t>walketh about, seeking whom he may devour.”           (I</a:t>
            </a:r>
            <a:r>
              <a:rPr kumimoji="0" lang="en-US" b="1" i="1" u="none" strike="noStrike" cap="none" normalizeH="0" dirty="0" smtClean="0">
                <a:ln>
                  <a:noFill/>
                </a:ln>
                <a:solidFill>
                  <a:schemeClr val="bg1"/>
                </a:solidFill>
                <a:effectLst/>
                <a:ea typeface="Times New Roman" pitchFamily="18" charset="0"/>
                <a:cs typeface="Arial" pitchFamily="34" charset="0"/>
              </a:rPr>
              <a:t> </a:t>
            </a:r>
            <a:r>
              <a:rPr kumimoji="0" lang="en-US" b="1" i="1" u="none" strike="noStrike" cap="none" normalizeH="0" baseline="0" dirty="0" smtClean="0">
                <a:ln>
                  <a:noFill/>
                </a:ln>
                <a:solidFill>
                  <a:schemeClr val="bg1"/>
                </a:solidFill>
                <a:effectLst/>
                <a:ea typeface="Times New Roman" pitchFamily="18" charset="0"/>
                <a:cs typeface="Arial" pitchFamily="34" charset="0"/>
              </a:rPr>
              <a:t>Peter 5:8)</a:t>
            </a:r>
            <a:endParaRPr kumimoji="0" lang="en-US" b="1" i="0" u="none" strike="noStrike" cap="none" normalizeH="0" baseline="0" dirty="0" smtClean="0">
              <a:ln>
                <a:noFill/>
              </a:ln>
              <a:solidFill>
                <a:schemeClr val="bg1"/>
              </a:solidFill>
              <a:effectLst/>
              <a:cs typeface="Arial" pitchFamily="34" charset="0"/>
            </a:endParaRPr>
          </a:p>
        </p:txBody>
      </p:sp>
      <p:pic>
        <p:nvPicPr>
          <p:cNvPr id="8" name="Picture 8" descr="C:\Users\Ptr. Daniel White\Desktop\Bible pictures\Satan-Devil and demons\scan0020.jpg"/>
          <p:cNvPicPr>
            <a:picLocks noChangeAspect="1" noChangeArrowheads="1"/>
          </p:cNvPicPr>
          <p:nvPr/>
        </p:nvPicPr>
        <p:blipFill>
          <a:blip r:embed="rId7" cstate="print"/>
          <a:srcRect t="7351" r="3424" b="4441"/>
          <a:stretch>
            <a:fillRect/>
          </a:stretch>
        </p:blipFill>
        <p:spPr bwMode="auto">
          <a:xfrm>
            <a:off x="5105400" y="0"/>
            <a:ext cx="2286000" cy="1905000"/>
          </a:xfrm>
          <a:prstGeom prst="rect">
            <a:avLst/>
          </a:prstGeom>
          <a:ln>
            <a:noFill/>
          </a:ln>
          <a:effectLst>
            <a:softEdge rad="112500"/>
          </a:effectLst>
        </p:spPr>
      </p:pic>
      <p:sp>
        <p:nvSpPr>
          <p:cNvPr id="11" name="Down Arrow 10"/>
          <p:cNvSpPr/>
          <p:nvPr/>
        </p:nvSpPr>
        <p:spPr>
          <a:xfrm>
            <a:off x="5943600" y="1981200"/>
            <a:ext cx="484632" cy="8260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wn Arrow 11"/>
          <p:cNvSpPr/>
          <p:nvPr/>
        </p:nvSpPr>
        <p:spPr>
          <a:xfrm rot="5400000">
            <a:off x="4038600" y="3429000"/>
            <a:ext cx="484632" cy="8260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rot="2784955">
            <a:off x="4186306" y="4543054"/>
            <a:ext cx="484632" cy="8260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327" name="Rectangle 7"/>
          <p:cNvSpPr>
            <a:spLocks noChangeArrowheads="1"/>
          </p:cNvSpPr>
          <p:nvPr/>
        </p:nvSpPr>
        <p:spPr bwMode="auto">
          <a:xfrm>
            <a:off x="1905000" y="523599"/>
            <a:ext cx="2057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FFFF00"/>
                </a:solidFill>
                <a:effectLst>
                  <a:glow rad="101600">
                    <a:schemeClr val="bg1">
                      <a:alpha val="60000"/>
                    </a:schemeClr>
                  </a:glow>
                </a:effectLst>
                <a:latin typeface="Times New Roman" pitchFamily="18" charset="0"/>
                <a:ea typeface="Times New Roman" pitchFamily="18" charset="0"/>
                <a:cs typeface="Arial" pitchFamily="34" charset="0"/>
              </a:rPr>
              <a:t>God Almighty</a:t>
            </a:r>
            <a:endParaRPr kumimoji="0" lang="en-US" sz="2000" b="0" i="0" u="none" strike="noStrike" cap="none" normalizeH="0" baseline="0" dirty="0" smtClean="0">
              <a:ln>
                <a:noFill/>
              </a:ln>
              <a:solidFill>
                <a:srgbClr val="FFFF00"/>
              </a:solidFill>
              <a:effectLst>
                <a:glow rad="101600">
                  <a:schemeClr val="bg1">
                    <a:alpha val="60000"/>
                  </a:schemeClr>
                </a:glo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FFFF00"/>
                </a:solidFill>
                <a:effectLst>
                  <a:glow rad="101600">
                    <a:schemeClr val="bg1">
                      <a:alpha val="60000"/>
                    </a:schemeClr>
                  </a:glow>
                </a:effectLst>
                <a:latin typeface="Times New Roman" pitchFamily="18" charset="0"/>
                <a:ea typeface="Times New Roman" pitchFamily="18" charset="0"/>
                <a:cs typeface="Arial" pitchFamily="34" charset="0"/>
              </a:rPr>
              <a:t>(I Timothy 6:15)</a:t>
            </a:r>
            <a:endParaRPr kumimoji="0" lang="en-US" sz="2000" b="0" i="0" u="none" strike="noStrike" cap="none" normalizeH="0" baseline="0" dirty="0" smtClean="0">
              <a:ln>
                <a:noFill/>
              </a:ln>
              <a:solidFill>
                <a:srgbClr val="FFFF00"/>
              </a:solidFill>
              <a:effectLst>
                <a:glow rad="101600">
                  <a:schemeClr val="bg1">
                    <a:alpha val="60000"/>
                  </a:schemeClr>
                </a:glow>
              </a:effectLst>
              <a:latin typeface="Arial" pitchFamily="34" charset="0"/>
              <a:cs typeface="Arial" pitchFamily="34" charset="0"/>
            </a:endParaRPr>
          </a:p>
        </p:txBody>
      </p:sp>
      <p:sp>
        <p:nvSpPr>
          <p:cNvPr id="56328" name="Rectangle 8"/>
          <p:cNvSpPr>
            <a:spLocks noChangeArrowheads="1"/>
          </p:cNvSpPr>
          <p:nvPr/>
        </p:nvSpPr>
        <p:spPr bwMode="auto">
          <a:xfrm>
            <a:off x="0" y="1776763"/>
            <a:ext cx="57912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God Given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Authority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(Romans 13:1)</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29" name="Rectangle 9"/>
          <p:cNvSpPr>
            <a:spLocks noChangeArrowheads="1"/>
          </p:cNvSpPr>
          <p:nvPr/>
        </p:nvSpPr>
        <p:spPr bwMode="auto">
          <a:xfrm>
            <a:off x="5181600" y="314235"/>
            <a:ext cx="21336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rPr>
              <a:t>Satan</a:t>
            </a:r>
            <a:endParaRPr lang="en-US" sz="2400" dirty="0" smtClean="0">
              <a:effectLst>
                <a:glow rad="101600">
                  <a:schemeClr val="bg1">
                    <a:alpha val="60000"/>
                  </a:schemeClr>
                </a:glow>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rPr>
              <a:t>Destruction (John 10:10)</a:t>
            </a:r>
            <a:endParaRPr kumimoji="0" lang="en-US" sz="24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
        <p:nvSpPr>
          <p:cNvPr id="56330" name="Rectangle 10"/>
          <p:cNvSpPr>
            <a:spLocks noChangeArrowheads="1"/>
          </p:cNvSpPr>
          <p:nvPr/>
        </p:nvSpPr>
        <p:spPr bwMode="auto">
          <a:xfrm>
            <a:off x="0" y="3488213"/>
            <a:ext cx="2590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rPr>
              <a:t>I Corinthians 11:3</a:t>
            </a:r>
            <a:endParaRPr kumimoji="0" lang="en-US" sz="24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sp>
        <p:nvSpPr>
          <p:cNvPr id="56331" name="Rectangle 11"/>
          <p:cNvSpPr>
            <a:spLocks noChangeArrowheads="1"/>
          </p:cNvSpPr>
          <p:nvPr/>
        </p:nvSpPr>
        <p:spPr bwMode="auto">
          <a:xfrm>
            <a:off x="0" y="5666042"/>
            <a:ext cx="22098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glow rad="101600">
                    <a:schemeClr val="bg1">
                      <a:alpha val="60000"/>
                    </a:schemeClr>
                  </a:glow>
                </a:effectLst>
                <a:latin typeface="Times New Roman" pitchFamily="18" charset="0"/>
                <a:ea typeface="Times New Roman" pitchFamily="18" charset="0"/>
                <a:cs typeface="Arial" pitchFamily="34" charset="0"/>
              </a:rPr>
              <a:t>Colossians 3:18</a:t>
            </a:r>
            <a:endParaRPr kumimoji="0" lang="en-US" sz="24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pic>
        <p:nvPicPr>
          <p:cNvPr id="16" name="Picture 8" descr="C:\Users\Ptr. Daniel White\Desktop\Bible pictures\Satan-Devil and demons\scan0020.jpg"/>
          <p:cNvPicPr>
            <a:picLocks noChangeAspect="1" noChangeArrowheads="1"/>
          </p:cNvPicPr>
          <p:nvPr/>
        </p:nvPicPr>
        <p:blipFill>
          <a:blip r:embed="rId7" cstate="print"/>
          <a:srcRect t="7351" r="3424" b="4441"/>
          <a:stretch>
            <a:fillRect/>
          </a:stretch>
        </p:blipFill>
        <p:spPr bwMode="auto">
          <a:xfrm>
            <a:off x="5105400" y="4724400"/>
            <a:ext cx="2286000" cy="2133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
            <a:ext cx="8839200" cy="1600199"/>
          </a:xfrm>
        </p:spPr>
        <p:txBody>
          <a:bodyPr>
            <a:normAutofit fontScale="90000"/>
          </a:bodyPr>
          <a:lstStyle/>
          <a:p>
            <a:r>
              <a:rPr lang="en-US" sz="5400" dirty="0" smtClean="0">
                <a:effectLst>
                  <a:glow rad="101600">
                    <a:schemeClr val="bg1">
                      <a:alpha val="60000"/>
                    </a:schemeClr>
                  </a:glow>
                </a:effectLst>
              </a:rPr>
              <a:t>Six Purposes of Marriage</a:t>
            </a:r>
            <a:br>
              <a:rPr lang="en-US" sz="5400" dirty="0" smtClean="0">
                <a:effectLst>
                  <a:glow rad="101600">
                    <a:schemeClr val="bg1">
                      <a:alpha val="60000"/>
                    </a:schemeClr>
                  </a:glow>
                </a:effectLst>
              </a:rPr>
            </a:br>
            <a:r>
              <a:rPr lang="en-US" sz="4900" i="1" dirty="0" smtClean="0">
                <a:effectLst>
                  <a:glow rad="101600">
                    <a:schemeClr val="bg1">
                      <a:alpha val="60000"/>
                    </a:schemeClr>
                  </a:glow>
                </a:effectLst>
              </a:rPr>
              <a:t>(Part 3)</a:t>
            </a:r>
            <a:endParaRPr lang="en-US" sz="4900" i="1" dirty="0">
              <a:effectLst>
                <a:glow rad="101600">
                  <a:schemeClr val="bg1">
                    <a:alpha val="60000"/>
                  </a:schemeClr>
                </a:glow>
              </a:effectLst>
            </a:endParaRPr>
          </a:p>
        </p:txBody>
      </p:sp>
      <p:sp>
        <p:nvSpPr>
          <p:cNvPr id="3" name="Subtitle 2"/>
          <p:cNvSpPr>
            <a:spLocks noGrp="1"/>
          </p:cNvSpPr>
          <p:nvPr>
            <p:ph type="subTitle" idx="1"/>
          </p:nvPr>
        </p:nvSpPr>
        <p:spPr>
          <a:xfrm>
            <a:off x="381000" y="2209800"/>
            <a:ext cx="8763000" cy="5257800"/>
          </a:xfrm>
        </p:spPr>
        <p:txBody>
          <a:bodyPr>
            <a:normAutofit/>
          </a:bodyPr>
          <a:lstStyle/>
          <a:p>
            <a:pPr algn="l">
              <a:buFont typeface="Arial" charset="0"/>
              <a:buChar char="•"/>
            </a:pPr>
            <a:r>
              <a:rPr lang="en-US" sz="3600" dirty="0" smtClean="0">
                <a:effectLst>
                  <a:glow rad="101600">
                    <a:schemeClr val="bg1">
                      <a:alpha val="60000"/>
                    </a:schemeClr>
                  </a:glow>
                </a:effectLst>
              </a:rPr>
              <a:t> Companionship</a:t>
            </a:r>
          </a:p>
          <a:p>
            <a:pPr algn="l">
              <a:buFont typeface="Arial" charset="0"/>
              <a:buChar char="•"/>
            </a:pPr>
            <a:r>
              <a:rPr lang="en-US" sz="3600" dirty="0">
                <a:effectLst>
                  <a:glow rad="101600">
                    <a:schemeClr val="bg1">
                      <a:alpha val="60000"/>
                    </a:schemeClr>
                  </a:glow>
                </a:effectLst>
              </a:rPr>
              <a:t> </a:t>
            </a:r>
            <a:r>
              <a:rPr lang="en-US" sz="3600" dirty="0" smtClean="0">
                <a:effectLst>
                  <a:glow rad="101600">
                    <a:schemeClr val="bg1">
                      <a:alpha val="60000"/>
                    </a:schemeClr>
                  </a:glow>
                </a:effectLst>
              </a:rPr>
              <a:t>Enjoyment</a:t>
            </a:r>
          </a:p>
          <a:p>
            <a:pPr algn="l">
              <a:buFont typeface="Arial" charset="0"/>
              <a:buChar char="•"/>
            </a:pPr>
            <a:r>
              <a:rPr lang="en-US" sz="3600" dirty="0" smtClean="0">
                <a:effectLst>
                  <a:glow rad="101600">
                    <a:schemeClr val="bg1">
                      <a:alpha val="60000"/>
                    </a:schemeClr>
                  </a:glow>
                </a:effectLst>
              </a:rPr>
              <a:t> Fruitfulness</a:t>
            </a:r>
          </a:p>
          <a:p>
            <a:pPr algn="l">
              <a:buFont typeface="Arial" charset="0"/>
              <a:buChar char="•"/>
            </a:pPr>
            <a:r>
              <a:rPr lang="en-US" sz="3600" dirty="0" smtClean="0">
                <a:effectLst>
                  <a:glow rad="101600">
                    <a:schemeClr val="bg1">
                      <a:alpha val="60000"/>
                    </a:schemeClr>
                  </a:glow>
                </a:effectLst>
              </a:rPr>
              <a:t> Completeness</a:t>
            </a:r>
          </a:p>
          <a:p>
            <a:pPr algn="l">
              <a:buFont typeface="Arial" charset="0"/>
              <a:buChar char="•"/>
            </a:pPr>
            <a:r>
              <a:rPr lang="en-US" sz="3600" dirty="0" smtClean="0">
                <a:effectLst>
                  <a:glow rad="101600">
                    <a:schemeClr val="bg1">
                      <a:alpha val="60000"/>
                    </a:schemeClr>
                  </a:glow>
                </a:effectLst>
              </a:rPr>
              <a:t> Protection</a:t>
            </a:r>
          </a:p>
          <a:p>
            <a:pPr algn="l">
              <a:buFont typeface="Arial" charset="0"/>
              <a:buChar char="•"/>
            </a:pPr>
            <a:r>
              <a:rPr lang="en-US" sz="3600" dirty="0" smtClean="0">
                <a:effectLst>
                  <a:glow rad="101600">
                    <a:schemeClr val="bg1">
                      <a:alpha val="60000"/>
                    </a:schemeClr>
                  </a:glow>
                </a:effectLst>
              </a:rPr>
              <a:t> </a:t>
            </a:r>
            <a:r>
              <a:rPr lang="en-US" sz="3600" dirty="0" smtClean="0">
                <a:solidFill>
                  <a:srgbClr val="FFFF00"/>
                </a:solidFill>
                <a:effectLst>
                  <a:glow rad="101600">
                    <a:schemeClr val="bg1">
                      <a:alpha val="60000"/>
                    </a:schemeClr>
                  </a:glow>
                </a:effectLst>
              </a:rPr>
              <a:t>Typify Christ’s relationship with His Church   </a:t>
            </a:r>
          </a:p>
          <a:p>
            <a:pPr algn="l"/>
            <a:r>
              <a:rPr lang="en-US" sz="3600" dirty="0">
                <a:effectLst>
                  <a:glow rad="101600">
                    <a:schemeClr val="bg1">
                      <a:alpha val="60000"/>
                    </a:schemeClr>
                  </a:glow>
                </a:effectLst>
              </a:rPr>
              <a:t> </a:t>
            </a:r>
            <a:r>
              <a:rPr lang="en-US" sz="3600" dirty="0" smtClean="0">
                <a:effectLst>
                  <a:glow rad="101600">
                    <a:schemeClr val="bg1">
                      <a:alpha val="60000"/>
                    </a:schemeClr>
                  </a:glow>
                </a:effectLst>
              </a:rPr>
              <a:t>  </a:t>
            </a:r>
          </a:p>
          <a:p>
            <a:pPr algn="l">
              <a:buFont typeface="Arial" charset="0"/>
              <a:buChar char="•"/>
            </a:pPr>
            <a:endParaRPr lang="en-US" sz="3600" dirty="0" smtClean="0">
              <a:effectLst>
                <a:glow rad="101600">
                  <a:schemeClr val="bg1">
                    <a:alpha val="60000"/>
                  </a:schemeClr>
                </a:glow>
              </a:effectLst>
            </a:endParaRPr>
          </a:p>
          <a:p>
            <a:pPr algn="l"/>
            <a:endParaRPr lang="en-US" sz="3600" dirty="0">
              <a:effectLst>
                <a:glow rad="101600">
                  <a:schemeClr val="bg1">
                    <a:alpha val="60000"/>
                  </a:schemeClr>
                </a:glow>
              </a:effectLst>
            </a:endParaRPr>
          </a:p>
        </p:txBody>
      </p:sp>
      <p:pic>
        <p:nvPicPr>
          <p:cNvPr id="1026" name="Picture 2"/>
          <p:cNvPicPr>
            <a:picLocks noChangeAspect="1" noChangeArrowheads="1"/>
          </p:cNvPicPr>
          <p:nvPr/>
        </p:nvPicPr>
        <p:blipFill>
          <a:blip r:embed="rId3" cstate="print">
            <a:lum bright="-10000"/>
          </a:blip>
          <a:srcRect/>
          <a:stretch>
            <a:fillRect/>
          </a:stretch>
        </p:blipFill>
        <p:spPr bwMode="auto">
          <a:xfrm flipH="1">
            <a:off x="4800600" y="1600200"/>
            <a:ext cx="2971800" cy="39163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perspectiveLeft"/>
            <a:lightRig rig="threePt" dir="t"/>
          </a:scene3d>
          <a:sp3d>
            <a:bevelT prst="convex"/>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sers\Ptr. Daniel White\Desktop\Bible pictures\Prophecy pictures\prophecy pictures\rapture and second coming\God_bride.jpg"/>
          <p:cNvPicPr>
            <a:picLocks noChangeAspect="1" noChangeArrowheads="1"/>
          </p:cNvPicPr>
          <p:nvPr/>
        </p:nvPicPr>
        <p:blipFill>
          <a:blip r:embed="rId3" cstate="print">
            <a:lum bright="-20000"/>
          </a:blip>
          <a:srcRect/>
          <a:stretch>
            <a:fillRect/>
          </a:stretch>
        </p:blipFill>
        <p:spPr bwMode="auto">
          <a:xfrm>
            <a:off x="0" y="0"/>
            <a:ext cx="9196388" cy="6910387"/>
          </a:xfrm>
          <a:prstGeom prst="rect">
            <a:avLst/>
          </a:prstGeom>
          <a:noFill/>
        </p:spPr>
      </p:pic>
      <p:sp>
        <p:nvSpPr>
          <p:cNvPr id="2" name="Title 1"/>
          <p:cNvSpPr>
            <a:spLocks noGrp="1"/>
          </p:cNvSpPr>
          <p:nvPr>
            <p:ph type="title"/>
          </p:nvPr>
        </p:nvSpPr>
        <p:spPr/>
        <p:txBody>
          <a:bodyPr>
            <a:noAutofit/>
          </a:bodyPr>
          <a:lstStyle/>
          <a:p>
            <a:r>
              <a:rPr lang="en-US" dirty="0" smtClean="0">
                <a:effectLst>
                  <a:glow rad="101600">
                    <a:schemeClr val="bg1">
                      <a:alpha val="60000"/>
                    </a:schemeClr>
                  </a:glow>
                </a:effectLst>
              </a:rPr>
              <a:t>6# Typify Christ’s relationship </a:t>
            </a:r>
            <a:br>
              <a:rPr lang="en-US" dirty="0" smtClean="0">
                <a:effectLst>
                  <a:glow rad="101600">
                    <a:schemeClr val="bg1">
                      <a:alpha val="60000"/>
                    </a:schemeClr>
                  </a:glow>
                </a:effectLst>
              </a:rPr>
            </a:br>
            <a:r>
              <a:rPr lang="en-US" dirty="0" smtClean="0">
                <a:effectLst>
                  <a:glow rad="101600">
                    <a:schemeClr val="bg1">
                      <a:alpha val="60000"/>
                    </a:schemeClr>
                  </a:glow>
                </a:effectLst>
              </a:rPr>
              <a:t>with His Church</a:t>
            </a:r>
            <a:endParaRPr lang="en-US" dirty="0"/>
          </a:p>
        </p:txBody>
      </p:sp>
      <p:sp>
        <p:nvSpPr>
          <p:cNvPr id="3" name="Content Placeholder 2"/>
          <p:cNvSpPr>
            <a:spLocks noGrp="1"/>
          </p:cNvSpPr>
          <p:nvPr>
            <p:ph idx="1"/>
          </p:nvPr>
        </p:nvSpPr>
        <p:spPr>
          <a:xfrm>
            <a:off x="0" y="1981200"/>
            <a:ext cx="9144000" cy="4876800"/>
          </a:xfrm>
        </p:spPr>
        <p:txBody>
          <a:bodyPr>
            <a:normAutofit/>
          </a:bodyPr>
          <a:lstStyle/>
          <a:p>
            <a:r>
              <a:rPr lang="en-US" sz="3600" dirty="0" smtClean="0">
                <a:effectLst>
                  <a:glow rad="101600">
                    <a:schemeClr val="bg1">
                      <a:alpha val="60000"/>
                    </a:schemeClr>
                  </a:glow>
                </a:effectLst>
              </a:rPr>
              <a:t>The Church is the bride of Christ -</a:t>
            </a:r>
            <a:r>
              <a:rPr lang="en-US" sz="3600" i="1" dirty="0" smtClean="0">
                <a:effectLst>
                  <a:glow rad="101600">
                    <a:schemeClr val="bg1">
                      <a:alpha val="60000"/>
                    </a:schemeClr>
                  </a:glow>
                </a:effectLst>
              </a:rPr>
              <a:t>John 3:29;       Eph. 5:21-33</a:t>
            </a:r>
          </a:p>
          <a:p>
            <a:r>
              <a:rPr lang="en-US" sz="3600" dirty="0" smtClean="0">
                <a:effectLst>
                  <a:glow rad="101600">
                    <a:schemeClr val="bg1">
                      <a:alpha val="60000"/>
                    </a:schemeClr>
                  </a:glow>
                </a:effectLst>
              </a:rPr>
              <a:t>The husband’s love for his wife is to reflect Christ’s love for His bride (church).</a:t>
            </a:r>
          </a:p>
          <a:p>
            <a:r>
              <a:rPr lang="en-US" sz="3600" dirty="0" smtClean="0">
                <a:effectLst>
                  <a:glow rad="101600">
                    <a:schemeClr val="bg1">
                      <a:alpha val="60000"/>
                    </a:schemeClr>
                  </a:glow>
                </a:effectLst>
              </a:rPr>
              <a:t>The wife’s submission to her husband is to reflect the church’s submission to the bridegroom (Christ). –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Autofit/>
          </a:bodyPr>
          <a:lstStyle/>
          <a:p>
            <a:r>
              <a:rPr lang="en-US" i="1" cap="all" dirty="0" smtClean="0">
                <a:effectLst>
                  <a:glow rad="101600">
                    <a:schemeClr val="bg1">
                      <a:alpha val="60000"/>
                    </a:schemeClr>
                  </a:glow>
                </a:effectLst>
              </a:rPr>
              <a:t>marriage is permanent </a:t>
            </a:r>
            <a:br>
              <a:rPr lang="en-US" i="1" cap="all" dirty="0" smtClean="0">
                <a:effectLst>
                  <a:glow rad="101600">
                    <a:schemeClr val="bg1">
                      <a:alpha val="60000"/>
                    </a:schemeClr>
                  </a:glow>
                </a:effectLst>
              </a:rPr>
            </a:br>
            <a:r>
              <a:rPr lang="en-US" i="1" cap="all" dirty="0" smtClean="0">
                <a:effectLst>
                  <a:glow rad="101600">
                    <a:schemeClr val="bg1">
                      <a:alpha val="60000"/>
                    </a:schemeClr>
                  </a:glow>
                </a:effectLst>
              </a:rPr>
              <a:t>and not to be put apart</a:t>
            </a:r>
            <a:endParaRPr lang="en-US" i="1" dirty="0">
              <a:effectLst>
                <a:glow rad="101600">
                  <a:schemeClr val="bg1">
                    <a:alpha val="60000"/>
                  </a:schemeClr>
                </a:glow>
              </a:effectLst>
            </a:endParaRPr>
          </a:p>
        </p:txBody>
      </p:sp>
      <p:sp>
        <p:nvSpPr>
          <p:cNvPr id="3" name="Content Placeholder 2"/>
          <p:cNvSpPr>
            <a:spLocks noGrp="1"/>
          </p:cNvSpPr>
          <p:nvPr>
            <p:ph idx="1"/>
          </p:nvPr>
        </p:nvSpPr>
        <p:spPr>
          <a:xfrm>
            <a:off x="0" y="1752600"/>
            <a:ext cx="9144000" cy="5105400"/>
          </a:xfrm>
        </p:spPr>
        <p:txBody>
          <a:bodyPr>
            <a:normAutofit fontScale="92500" lnSpcReduction="20000"/>
          </a:bodyPr>
          <a:lstStyle/>
          <a:p>
            <a:r>
              <a:rPr lang="en-US" sz="3600" dirty="0" smtClean="0">
                <a:effectLst>
                  <a:glow rad="101600">
                    <a:schemeClr val="bg1">
                      <a:alpha val="60000"/>
                    </a:schemeClr>
                  </a:glow>
                </a:effectLst>
              </a:rPr>
              <a:t>Divorce destroys the picture of Christ’s relationship with His church – </a:t>
            </a:r>
            <a:r>
              <a:rPr lang="en-US" sz="3600" i="1" dirty="0" smtClean="0">
                <a:solidFill>
                  <a:srgbClr val="FFFF00"/>
                </a:solidFill>
                <a:effectLst>
                  <a:glow rad="101600">
                    <a:schemeClr val="bg1">
                      <a:alpha val="60000"/>
                    </a:schemeClr>
                  </a:glow>
                </a:effectLst>
              </a:rPr>
              <a:t>“For the LORD, the God of Israel, saith that He hateth putting away. (Mal. 2:16) </a:t>
            </a:r>
          </a:p>
          <a:p>
            <a:pPr hangingPunct="0"/>
            <a:r>
              <a:rPr lang="en-US" sz="3600" dirty="0" smtClean="0">
                <a:effectLst>
                  <a:glow rad="101600">
                    <a:schemeClr val="bg1">
                      <a:alpha val="60000"/>
                    </a:schemeClr>
                  </a:glow>
                </a:effectLst>
              </a:rPr>
              <a:t>God’s original pattern for marriage requires that one </a:t>
            </a:r>
            <a:r>
              <a:rPr lang="en-US" sz="3600" i="1" dirty="0" smtClean="0">
                <a:effectLst>
                  <a:glow rad="101600">
                    <a:schemeClr val="bg1">
                      <a:alpha val="60000"/>
                    </a:schemeClr>
                  </a:glow>
                </a:effectLst>
              </a:rPr>
              <a:t>“cleave” </a:t>
            </a:r>
            <a:r>
              <a:rPr lang="en-US" sz="3600" dirty="0" smtClean="0">
                <a:effectLst>
                  <a:glow rad="101600">
                    <a:schemeClr val="bg1">
                      <a:alpha val="60000"/>
                    </a:schemeClr>
                  </a:glow>
                </a:effectLst>
              </a:rPr>
              <a:t>to his partner - </a:t>
            </a:r>
            <a:r>
              <a:rPr lang="en-US" sz="3600" i="1" dirty="0" smtClean="0">
                <a:effectLst>
                  <a:glow rad="101600">
                    <a:schemeClr val="bg1">
                      <a:alpha val="60000"/>
                    </a:schemeClr>
                  </a:glow>
                </a:effectLst>
              </a:rPr>
              <a:t>Genesis 2:24</a:t>
            </a:r>
          </a:p>
          <a:p>
            <a:pPr hangingPunct="0">
              <a:buNone/>
            </a:pPr>
            <a:r>
              <a:rPr lang="en-US" sz="3600" dirty="0" smtClean="0">
                <a:effectLst>
                  <a:glow rad="101600">
                    <a:schemeClr val="bg1">
                      <a:alpha val="60000"/>
                    </a:schemeClr>
                  </a:glow>
                </a:effectLst>
              </a:rPr>
              <a:t>    </a:t>
            </a:r>
            <a:r>
              <a:rPr lang="en-US" sz="3600" u="sng" dirty="0" smtClean="0">
                <a:effectLst>
                  <a:glow rad="101600">
                    <a:schemeClr val="bg1">
                      <a:alpha val="60000"/>
                    </a:schemeClr>
                  </a:glow>
                </a:effectLst>
              </a:rPr>
              <a:t>Cleave</a:t>
            </a: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(Hebrew - </a:t>
            </a:r>
            <a:r>
              <a:rPr lang="en-US" sz="3600" b="1" i="1" cap="small" dirty="0" smtClean="0">
                <a:effectLst>
                  <a:glow rad="101600">
                    <a:schemeClr val="bg1">
                      <a:alpha val="60000"/>
                    </a:schemeClr>
                  </a:glow>
                </a:effectLst>
              </a:rPr>
              <a:t>dabaq</a:t>
            </a:r>
            <a:r>
              <a:rPr lang="en-US" sz="3600" i="1" dirty="0" smtClean="0">
                <a:effectLst>
                  <a:glow rad="101600">
                    <a:schemeClr val="bg1">
                      <a:alpha val="60000"/>
                    </a:schemeClr>
                  </a:glow>
                </a:effectLst>
              </a:rPr>
              <a:t>  /  Greek - </a:t>
            </a:r>
            <a:r>
              <a:rPr lang="en-US" sz="3600" b="1" i="1" cap="small" dirty="0" smtClean="0">
                <a:effectLst>
                  <a:glow rad="101600">
                    <a:schemeClr val="bg1">
                      <a:alpha val="60000"/>
                    </a:schemeClr>
                  </a:glow>
                </a:effectLst>
              </a:rPr>
              <a:t>kottaomai</a:t>
            </a:r>
            <a:r>
              <a:rPr lang="en-US" sz="3600" i="1" dirty="0" smtClean="0">
                <a:effectLst>
                  <a:glow rad="101600">
                    <a:schemeClr val="bg1">
                      <a:alpha val="60000"/>
                    </a:schemeClr>
                  </a:glow>
                </a:effectLst>
              </a:rPr>
              <a:t>)  </a:t>
            </a:r>
            <a:r>
              <a:rPr lang="en-US" sz="3600" dirty="0" smtClean="0">
                <a:effectLst>
                  <a:glow rad="101600">
                    <a:schemeClr val="bg1">
                      <a:alpha val="60000"/>
                    </a:schemeClr>
                  </a:glow>
                </a:effectLst>
              </a:rPr>
              <a:t>=  To adhere, to abide fast by, to be joined together.  It means to cement together;  to stick like glue;  to be welded together so that the two cannot be separated without damage to both.</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334000" cy="6858000"/>
          </a:xfrm>
        </p:spPr>
        <p:txBody>
          <a:bodyPr>
            <a:noAutofit/>
          </a:bodyPr>
          <a:lstStyle/>
          <a:p>
            <a:pPr hangingPunct="0"/>
            <a:r>
              <a:rPr lang="en-US" sz="3600" dirty="0" smtClean="0">
                <a:effectLst>
                  <a:glow rad="101600">
                    <a:schemeClr val="bg1">
                      <a:alpha val="60000"/>
                    </a:schemeClr>
                  </a:glow>
                </a:effectLst>
              </a:rPr>
              <a:t>At the point of marriage God declared the man and woman to be permanently united together as “</a:t>
            </a:r>
            <a:r>
              <a:rPr lang="en-US" sz="3600" i="1" dirty="0" smtClean="0">
                <a:effectLst>
                  <a:glow rad="101600">
                    <a:schemeClr val="bg1">
                      <a:alpha val="60000"/>
                    </a:schemeClr>
                  </a:glow>
                </a:effectLst>
              </a:rPr>
              <a:t>one flesh</a:t>
            </a:r>
            <a:r>
              <a:rPr lang="en-US" sz="3600" dirty="0" smtClean="0">
                <a:effectLst>
                  <a:glow rad="101600">
                    <a:schemeClr val="bg1">
                      <a:alpha val="60000"/>
                    </a:schemeClr>
                  </a:glow>
                </a:effectLst>
              </a:rPr>
              <a:t>” - </a:t>
            </a:r>
            <a:r>
              <a:rPr lang="en-US" sz="3600" i="1" dirty="0" smtClean="0">
                <a:effectLst>
                  <a:glow rad="101600">
                    <a:schemeClr val="bg1">
                      <a:alpha val="60000"/>
                    </a:schemeClr>
                  </a:glow>
                </a:effectLst>
              </a:rPr>
              <a:t>Ephesians 5:31</a:t>
            </a:r>
          </a:p>
          <a:p>
            <a:pPr hangingPunct="0"/>
            <a:r>
              <a:rPr lang="en-US" sz="3600" dirty="0" smtClean="0">
                <a:effectLst>
                  <a:glow rad="101600">
                    <a:schemeClr val="bg1">
                      <a:alpha val="60000"/>
                    </a:schemeClr>
                  </a:glow>
                </a:effectLst>
              </a:rPr>
              <a:t>There is no question that God intended marriage to be a permanent life-long bond and commitment between a man and woman - </a:t>
            </a:r>
            <a:r>
              <a:rPr lang="en-US" sz="3600" i="1" dirty="0" smtClean="0">
                <a:effectLst>
                  <a:glow rad="101600">
                    <a:schemeClr val="bg1">
                      <a:alpha val="60000"/>
                    </a:schemeClr>
                  </a:glow>
                </a:effectLst>
              </a:rPr>
              <a:t>Mark 10:1-12</a:t>
            </a:r>
          </a:p>
          <a:p>
            <a:endParaRPr lang="en-US" sz="3600" dirty="0"/>
          </a:p>
        </p:txBody>
      </p:sp>
      <p:pic>
        <p:nvPicPr>
          <p:cNvPr id="1027" name="Picture 3" descr="c:\Users\Ptr. Daniel White\Desktop\Bible pictures\Courtship Marriage Family\1 Dad's Pix (106).jpg"/>
          <p:cNvPicPr>
            <a:picLocks noChangeAspect="1" noChangeArrowheads="1"/>
          </p:cNvPicPr>
          <p:nvPr/>
        </p:nvPicPr>
        <p:blipFill>
          <a:blip r:embed="rId3" cstate="print"/>
          <a:srcRect/>
          <a:stretch>
            <a:fillRect/>
          </a:stretch>
        </p:blipFill>
        <p:spPr bwMode="auto">
          <a:xfrm>
            <a:off x="5257800" y="304800"/>
            <a:ext cx="3886200" cy="63119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Ptr. Daniel White\Desktop\Bible pictures\bibles and book of life\open bible.jpg"/>
          <p:cNvPicPr>
            <a:picLocks noChangeAspect="1" noChangeArrowheads="1"/>
          </p:cNvPicPr>
          <p:nvPr/>
        </p:nvPicPr>
        <p:blipFill>
          <a:blip r:embed="rId3" cstate="print">
            <a:lum bright="-40000"/>
          </a:blip>
          <a:srcRect/>
          <a:stretch>
            <a:fillRect/>
          </a:stretch>
        </p:blipFill>
        <p:spPr bwMode="auto">
          <a:xfrm>
            <a:off x="0" y="-381000"/>
            <a:ext cx="9601200" cy="7239000"/>
          </a:xfrm>
          <a:prstGeom prst="rect">
            <a:avLst/>
          </a:prstGeom>
          <a:noFill/>
        </p:spPr>
      </p:pic>
      <p:sp>
        <p:nvSpPr>
          <p:cNvPr id="3" name="Content Placeholder 2"/>
          <p:cNvSpPr>
            <a:spLocks noGrp="1"/>
          </p:cNvSpPr>
          <p:nvPr>
            <p:ph idx="1"/>
          </p:nvPr>
        </p:nvSpPr>
        <p:spPr>
          <a:xfrm>
            <a:off x="0" y="0"/>
            <a:ext cx="8915400" cy="6858000"/>
          </a:xfrm>
        </p:spPr>
        <p:txBody>
          <a:bodyPr>
            <a:noAutofit/>
          </a:bodyPr>
          <a:lstStyle/>
          <a:p>
            <a:pPr algn="ctr">
              <a:buNone/>
            </a:pPr>
            <a:r>
              <a:rPr lang="en-US" sz="3400" dirty="0" smtClean="0"/>
              <a:t>   </a:t>
            </a:r>
            <a:r>
              <a:rPr lang="en-US" sz="3400" i="1" dirty="0" smtClean="0">
                <a:effectLst>
                  <a:glow rad="101600">
                    <a:schemeClr val="bg1">
                      <a:alpha val="60000"/>
                    </a:schemeClr>
                  </a:glow>
                </a:effectLst>
              </a:rPr>
              <a:t>“And the Pharisees came to him, and asked him, Is it lawful for a man to put away his wife? tempting him. And he answered and said unto them, What did Moses command you? And they said, Moses suffered to write a bill of divorcement, and to put her away. And Jesus answered and said unto them, For the hardness of your heart he wrote you this precept. But from the beginning of the creation God made them male and female. For this cause shall a man leave his father and mother, and cleave to his wife; And they twain </a:t>
            </a:r>
            <a:r>
              <a:rPr lang="en-US" sz="3400" i="1" u="sng" dirty="0" smtClean="0">
                <a:effectLst>
                  <a:glow rad="101600">
                    <a:schemeClr val="bg1">
                      <a:alpha val="60000"/>
                    </a:schemeClr>
                  </a:glow>
                </a:effectLst>
              </a:rPr>
              <a:t>shall be one flesh</a:t>
            </a:r>
            <a:r>
              <a:rPr lang="en-US" sz="3400" i="1" dirty="0" smtClean="0">
                <a:effectLst>
                  <a:glow rad="101600">
                    <a:schemeClr val="bg1">
                      <a:alpha val="60000"/>
                    </a:schemeClr>
                  </a:glow>
                </a:effectLst>
              </a:rPr>
              <a:t>: so then they are no more twain, but one flesh.”</a:t>
            </a:r>
            <a:endParaRPr lang="en-US" sz="3400" i="1"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tr. Daniel White\Desktop\Bible pictures\bibles and book of life\open bible.jpg"/>
          <p:cNvPicPr>
            <a:picLocks noChangeAspect="1" noChangeArrowheads="1"/>
          </p:cNvPicPr>
          <p:nvPr/>
        </p:nvPicPr>
        <p:blipFill>
          <a:blip r:embed="rId3" cstate="print">
            <a:lum bright="-40000"/>
          </a:blip>
          <a:srcRect/>
          <a:stretch>
            <a:fillRect/>
          </a:stretch>
        </p:blipFill>
        <p:spPr bwMode="auto">
          <a:xfrm>
            <a:off x="0" y="-381000"/>
            <a:ext cx="9601200" cy="7239000"/>
          </a:xfrm>
          <a:prstGeom prst="rect">
            <a:avLst/>
          </a:prstGeom>
          <a:noFill/>
        </p:spPr>
      </p:pic>
      <p:sp>
        <p:nvSpPr>
          <p:cNvPr id="3" name="Content Placeholder 2"/>
          <p:cNvSpPr>
            <a:spLocks noGrp="1"/>
          </p:cNvSpPr>
          <p:nvPr>
            <p:ph idx="1"/>
          </p:nvPr>
        </p:nvSpPr>
        <p:spPr>
          <a:xfrm>
            <a:off x="457200" y="609600"/>
            <a:ext cx="8229600" cy="5516563"/>
          </a:xfrm>
        </p:spPr>
        <p:txBody>
          <a:bodyPr>
            <a:noAutofit/>
          </a:bodyPr>
          <a:lstStyle/>
          <a:p>
            <a:pPr algn="ctr">
              <a:buNone/>
            </a:pPr>
            <a:r>
              <a:rPr lang="en-US" sz="3600" i="1" dirty="0" smtClean="0">
                <a:effectLst>
                  <a:glow rad="101600">
                    <a:schemeClr val="bg1">
                      <a:alpha val="60000"/>
                    </a:schemeClr>
                  </a:glow>
                </a:effectLst>
              </a:rPr>
              <a:t> “What therefore God hath joined together, let not man put asunder. And in the house his disciples asked him again of the same matter. And he </a:t>
            </a:r>
            <a:r>
              <a:rPr lang="en-US" sz="3600" i="1" dirty="0" err="1" smtClean="0">
                <a:effectLst>
                  <a:glow rad="101600">
                    <a:schemeClr val="bg1">
                      <a:alpha val="60000"/>
                    </a:schemeClr>
                  </a:glow>
                </a:effectLst>
              </a:rPr>
              <a:t>saith</a:t>
            </a:r>
            <a:r>
              <a:rPr lang="en-US" sz="3600" i="1" dirty="0" smtClean="0">
                <a:effectLst>
                  <a:glow rad="101600">
                    <a:schemeClr val="bg1">
                      <a:alpha val="60000"/>
                    </a:schemeClr>
                  </a:glow>
                </a:effectLst>
              </a:rPr>
              <a:t> unto them, Whosoever shall put away his wife, and marry another, </a:t>
            </a:r>
            <a:r>
              <a:rPr lang="en-US" sz="3600" i="1" dirty="0" err="1" smtClean="0">
                <a:effectLst>
                  <a:glow rad="101600">
                    <a:schemeClr val="bg1">
                      <a:alpha val="60000"/>
                    </a:schemeClr>
                  </a:glow>
                </a:effectLst>
              </a:rPr>
              <a:t>committeth</a:t>
            </a:r>
            <a:r>
              <a:rPr lang="en-US" sz="3600" i="1" dirty="0" smtClean="0">
                <a:effectLst>
                  <a:glow rad="101600">
                    <a:schemeClr val="bg1">
                      <a:alpha val="60000"/>
                    </a:schemeClr>
                  </a:glow>
                </a:effectLst>
              </a:rPr>
              <a:t> adultery against her. And if a woman shall put away her husband, and be married to another, she </a:t>
            </a:r>
            <a:r>
              <a:rPr lang="en-US" sz="3600" i="1" dirty="0" err="1" smtClean="0">
                <a:effectLst>
                  <a:glow rad="101600">
                    <a:schemeClr val="bg1">
                      <a:alpha val="60000"/>
                    </a:schemeClr>
                  </a:glow>
                </a:effectLst>
              </a:rPr>
              <a:t>committeth</a:t>
            </a:r>
            <a:r>
              <a:rPr lang="en-US" sz="3600" i="1" dirty="0" smtClean="0">
                <a:effectLst>
                  <a:glow rad="101600">
                    <a:schemeClr val="bg1">
                      <a:alpha val="60000"/>
                    </a:schemeClr>
                  </a:glow>
                </a:effectLst>
              </a:rPr>
              <a:t> adultery.”   (Mark 10:1-12)</a:t>
            </a:r>
          </a:p>
          <a:p>
            <a:pPr algn="ctr"/>
            <a:endParaRPr lang="en-US"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0"/>
            <a:ext cx="5486400" cy="6858000"/>
          </a:xfrm>
        </p:spPr>
        <p:txBody>
          <a:bodyPr>
            <a:noAutofit/>
          </a:bodyPr>
          <a:lstStyle/>
          <a:p>
            <a:r>
              <a:rPr lang="en-US" dirty="0" smtClean="0">
                <a:effectLst>
                  <a:glow rad="101600">
                    <a:schemeClr val="bg1">
                      <a:alpha val="60000"/>
                    </a:schemeClr>
                  </a:glow>
                </a:effectLst>
              </a:rPr>
              <a:t>Jesus affirmed God’s plan for marriage by repeating the statement of </a:t>
            </a:r>
            <a:r>
              <a:rPr lang="en-US" i="1" dirty="0" smtClean="0">
                <a:effectLst>
                  <a:glow rad="101600">
                    <a:schemeClr val="bg1">
                      <a:alpha val="60000"/>
                    </a:schemeClr>
                  </a:glow>
                </a:effectLst>
              </a:rPr>
              <a:t>Genesis 2:24 -</a:t>
            </a:r>
            <a:r>
              <a:rPr lang="en-US" i="1" dirty="0" smtClean="0">
                <a:solidFill>
                  <a:srgbClr val="FFFF00"/>
                </a:solidFill>
                <a:effectLst>
                  <a:glow rad="101600">
                    <a:schemeClr val="bg1">
                      <a:alpha val="60000"/>
                    </a:schemeClr>
                  </a:glow>
                </a:effectLst>
              </a:rPr>
              <a:t>“Therefore shall a man leave his father and his mother, and shall cleave unto his wife: and they shall be one flesh.”</a:t>
            </a:r>
            <a:r>
              <a:rPr lang="en-US" dirty="0" smtClean="0">
                <a:solidFill>
                  <a:srgbClr val="FFFF00"/>
                </a:solidFill>
                <a:effectLst>
                  <a:glow rad="101600">
                    <a:schemeClr val="bg1">
                      <a:alpha val="60000"/>
                    </a:schemeClr>
                  </a:glow>
                </a:effectLst>
              </a:rPr>
              <a:t> </a:t>
            </a:r>
            <a:endParaRPr lang="en-US" dirty="0" smtClean="0">
              <a:effectLst>
                <a:glow rad="101600">
                  <a:schemeClr val="bg1">
                    <a:alpha val="60000"/>
                  </a:schemeClr>
                </a:glow>
              </a:effectLst>
            </a:endParaRPr>
          </a:p>
          <a:p>
            <a:r>
              <a:rPr lang="en-US" dirty="0" smtClean="0">
                <a:effectLst>
                  <a:glow rad="101600">
                    <a:schemeClr val="bg1">
                      <a:alpha val="60000"/>
                    </a:schemeClr>
                  </a:glow>
                </a:effectLst>
              </a:rPr>
              <a:t>Jesus  further emphasized the permanence of marriage by adding</a:t>
            </a:r>
            <a:r>
              <a:rPr lang="en-US" i="1" dirty="0" smtClean="0">
                <a:effectLst>
                  <a:glow rad="101600">
                    <a:schemeClr val="bg1">
                      <a:alpha val="60000"/>
                    </a:schemeClr>
                  </a:glow>
                </a:effectLst>
              </a:rPr>
              <a:t>, </a:t>
            </a:r>
            <a:r>
              <a:rPr lang="en-US" i="1" dirty="0" smtClean="0">
                <a:solidFill>
                  <a:srgbClr val="FFFF00"/>
                </a:solidFill>
                <a:effectLst>
                  <a:glow rad="101600">
                    <a:schemeClr val="bg1">
                      <a:alpha val="60000"/>
                    </a:schemeClr>
                  </a:glow>
                </a:effectLst>
              </a:rPr>
              <a:t>“What therefore God hath joined together, let not man put asunder</a:t>
            </a:r>
            <a:r>
              <a:rPr lang="en-US" dirty="0" smtClean="0">
                <a:solidFill>
                  <a:srgbClr val="FFFF00"/>
                </a:solidFill>
                <a:effectLst>
                  <a:glow rad="101600">
                    <a:schemeClr val="bg1">
                      <a:alpha val="60000"/>
                    </a:schemeClr>
                  </a:glow>
                </a:effectLst>
              </a:rPr>
              <a:t>.” </a:t>
            </a:r>
            <a:r>
              <a:rPr lang="en-US" i="1" dirty="0" smtClean="0">
                <a:solidFill>
                  <a:srgbClr val="FFFF00"/>
                </a:solidFill>
                <a:effectLst>
                  <a:glow rad="101600">
                    <a:schemeClr val="bg1">
                      <a:alpha val="60000"/>
                    </a:schemeClr>
                  </a:glow>
                </a:effectLst>
              </a:rPr>
              <a:t>Matthew 19:6</a:t>
            </a:r>
            <a:endParaRPr lang="en-US" i="1" dirty="0">
              <a:solidFill>
                <a:srgbClr val="FFFF00"/>
              </a:solidFill>
              <a:effectLst>
                <a:glow rad="101600">
                  <a:schemeClr val="bg1">
                    <a:alpha val="60000"/>
                  </a:schemeClr>
                </a:glow>
              </a:effectLst>
            </a:endParaRPr>
          </a:p>
        </p:txBody>
      </p:sp>
      <p:pic>
        <p:nvPicPr>
          <p:cNvPr id="4" name="Picture 2" descr="c:\Users\Ptr. Daniel White\Desktop\Bible pictures\Jesus\07 MIRACLES\Water into wine\Marriage @ Cana 7-44.jpg"/>
          <p:cNvPicPr>
            <a:picLocks noChangeAspect="1" noChangeArrowheads="1"/>
          </p:cNvPicPr>
          <p:nvPr/>
        </p:nvPicPr>
        <p:blipFill>
          <a:blip r:embed="rId3" cstate="print"/>
          <a:srcRect/>
          <a:stretch>
            <a:fillRect/>
          </a:stretch>
        </p:blipFill>
        <p:spPr bwMode="auto">
          <a:xfrm flipH="1">
            <a:off x="0" y="1"/>
            <a:ext cx="3657600" cy="4485616"/>
          </a:xfrm>
          <a:prstGeom prst="rect">
            <a:avLst/>
          </a:prstGeom>
          <a:noFill/>
          <a:effectLst>
            <a:reflection blurRad="6350" stA="50000" endA="295" endPos="92000" dist="101600" dir="5400000" sy="-100000" algn="bl" rotWithShape="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lnSpcReduction="10000"/>
          </a:bodyPr>
          <a:lstStyle/>
          <a:p>
            <a:pPr algn="ctr">
              <a:buNone/>
            </a:pPr>
            <a:r>
              <a:rPr lang="en-US" i="1" dirty="0" smtClean="0">
                <a:effectLst>
                  <a:glow rad="101600">
                    <a:schemeClr val="bg1">
                      <a:alpha val="60000"/>
                    </a:schemeClr>
                  </a:glow>
                </a:effectLst>
              </a:rPr>
              <a:t>    The Apostles </a:t>
            </a:r>
            <a:r>
              <a:rPr lang="en-US" i="1" dirty="0">
                <a:effectLst>
                  <a:glow rad="101600">
                    <a:schemeClr val="bg1">
                      <a:alpha val="60000"/>
                    </a:schemeClr>
                  </a:glow>
                </a:effectLst>
              </a:rPr>
              <a:t>held to the teachings of Jesus and were inspired by the Holy Spirit to </a:t>
            </a:r>
            <a:r>
              <a:rPr lang="en-US" i="1" dirty="0" smtClean="0">
                <a:effectLst>
                  <a:glow rad="101600">
                    <a:schemeClr val="bg1">
                      <a:alpha val="60000"/>
                    </a:schemeClr>
                  </a:glow>
                </a:effectLst>
              </a:rPr>
              <a:t>lift high </a:t>
            </a:r>
            <a:r>
              <a:rPr lang="en-US" i="1" dirty="0">
                <a:effectLst>
                  <a:glow rad="101600">
                    <a:schemeClr val="bg1">
                      <a:alpha val="60000"/>
                    </a:schemeClr>
                  </a:glow>
                </a:effectLst>
              </a:rPr>
              <a:t>the standard of the permanence of </a:t>
            </a:r>
            <a:r>
              <a:rPr lang="en-US" i="1" dirty="0" smtClean="0">
                <a:effectLst>
                  <a:glow rad="101600">
                    <a:schemeClr val="bg1">
                      <a:alpha val="60000"/>
                    </a:schemeClr>
                  </a:glow>
                </a:effectLst>
              </a:rPr>
              <a:t>marriage</a:t>
            </a:r>
          </a:p>
          <a:p>
            <a:r>
              <a:rPr lang="en-US" dirty="0">
                <a:effectLst>
                  <a:glow rad="101600">
                    <a:schemeClr val="bg1">
                      <a:alpha val="60000"/>
                    </a:schemeClr>
                  </a:glow>
                </a:effectLst>
              </a:rPr>
              <a:t>Paul set forth </a:t>
            </a:r>
            <a:r>
              <a:rPr lang="en-US" dirty="0" smtClean="0">
                <a:effectLst>
                  <a:glow rad="101600">
                    <a:schemeClr val="bg1">
                      <a:alpha val="60000"/>
                    </a:schemeClr>
                  </a:glow>
                </a:effectLst>
              </a:rPr>
              <a:t>the general principle - </a:t>
            </a:r>
            <a:r>
              <a:rPr lang="en-US" i="1" dirty="0">
                <a:solidFill>
                  <a:srgbClr val="FFFF00"/>
                </a:solidFill>
                <a:effectLst>
                  <a:glow rad="101600">
                    <a:schemeClr val="bg1">
                      <a:alpha val="60000"/>
                    </a:schemeClr>
                  </a:glow>
                </a:effectLst>
              </a:rPr>
              <a:t>“</a:t>
            </a:r>
            <a:r>
              <a:rPr lang="en-US" i="1" cap="all" dirty="0">
                <a:solidFill>
                  <a:srgbClr val="FFFF00"/>
                </a:solidFill>
                <a:effectLst>
                  <a:glow rad="101600">
                    <a:schemeClr val="bg1">
                      <a:alpha val="60000"/>
                    </a:schemeClr>
                  </a:glow>
                </a:effectLst>
              </a:rPr>
              <a:t>a</a:t>
            </a:r>
            <a:r>
              <a:rPr lang="en-US" i="1" dirty="0">
                <a:solidFill>
                  <a:srgbClr val="FFFF00"/>
                </a:solidFill>
                <a:effectLst>
                  <a:glow rad="101600">
                    <a:schemeClr val="bg1">
                      <a:alpha val="60000"/>
                    </a:schemeClr>
                  </a:glow>
                </a:effectLst>
              </a:rPr>
              <a:t>nd unto the married I command, yet not I </a:t>
            </a:r>
            <a:r>
              <a:rPr lang="en-US" i="1" dirty="0" smtClean="0">
                <a:solidFill>
                  <a:srgbClr val="FFFF00"/>
                </a:solidFill>
                <a:effectLst>
                  <a:glow rad="101600">
                    <a:schemeClr val="bg1">
                      <a:alpha val="60000"/>
                    </a:schemeClr>
                  </a:glow>
                </a:effectLst>
              </a:rPr>
              <a:t>but </a:t>
            </a:r>
            <a:r>
              <a:rPr lang="en-US" i="1" dirty="0">
                <a:solidFill>
                  <a:srgbClr val="FFFF00"/>
                </a:solidFill>
                <a:effectLst>
                  <a:glow rad="101600">
                    <a:schemeClr val="bg1">
                      <a:alpha val="60000"/>
                    </a:schemeClr>
                  </a:glow>
                </a:effectLst>
              </a:rPr>
              <a:t>the Lord, let not the wife depart from her husband</a:t>
            </a:r>
            <a:r>
              <a:rPr lang="en-US" i="1" dirty="0" smtClean="0">
                <a:solidFill>
                  <a:srgbClr val="FFFF00"/>
                </a:solidFill>
                <a:effectLst>
                  <a:glow rad="101600">
                    <a:schemeClr val="bg1">
                      <a:alpha val="60000"/>
                    </a:schemeClr>
                  </a:glow>
                </a:effectLst>
              </a:rPr>
              <a:t>.”</a:t>
            </a:r>
            <a:r>
              <a:rPr lang="en-US" dirty="0" smtClean="0">
                <a:solidFill>
                  <a:srgbClr val="FFFF00"/>
                </a:solidFill>
                <a:effectLst>
                  <a:glow rad="101600">
                    <a:schemeClr val="bg1">
                      <a:alpha val="60000"/>
                    </a:schemeClr>
                  </a:glow>
                </a:effectLst>
              </a:rPr>
              <a:t>  </a:t>
            </a:r>
            <a:r>
              <a:rPr lang="en-US" i="1" dirty="0">
                <a:solidFill>
                  <a:srgbClr val="FFFF00"/>
                </a:solidFill>
                <a:effectLst>
                  <a:glow rad="101600">
                    <a:schemeClr val="bg1">
                      <a:alpha val="60000"/>
                    </a:schemeClr>
                  </a:glow>
                </a:effectLst>
              </a:rPr>
              <a:t>I Corinthians </a:t>
            </a:r>
            <a:r>
              <a:rPr lang="en-US" i="1" dirty="0" smtClean="0">
                <a:solidFill>
                  <a:srgbClr val="FFFF00"/>
                </a:solidFill>
                <a:effectLst>
                  <a:glow rad="101600">
                    <a:schemeClr val="bg1">
                      <a:alpha val="60000"/>
                    </a:schemeClr>
                  </a:glow>
                </a:effectLst>
              </a:rPr>
              <a:t>7:10</a:t>
            </a:r>
            <a:endParaRPr lang="en-US" i="1" dirty="0">
              <a:solidFill>
                <a:srgbClr val="FFFF00"/>
              </a:solidFill>
              <a:effectLst>
                <a:glow rad="101600">
                  <a:schemeClr val="bg1">
                    <a:alpha val="60000"/>
                  </a:schemeClr>
                </a:glow>
              </a:effectLst>
            </a:endParaRPr>
          </a:p>
          <a:p>
            <a:r>
              <a:rPr lang="en-US" dirty="0">
                <a:effectLst>
                  <a:glow rad="101600">
                    <a:schemeClr val="bg1">
                      <a:alpha val="60000"/>
                    </a:schemeClr>
                  </a:glow>
                </a:effectLst>
              </a:rPr>
              <a:t>The principle is not based on the spiritual condition of one’s </a:t>
            </a:r>
            <a:r>
              <a:rPr lang="en-US" dirty="0" smtClean="0">
                <a:effectLst>
                  <a:glow rad="101600">
                    <a:schemeClr val="bg1">
                      <a:alpha val="60000"/>
                    </a:schemeClr>
                  </a:glow>
                </a:effectLst>
              </a:rPr>
              <a:t>mate -</a:t>
            </a:r>
            <a:r>
              <a:rPr lang="en-US" i="1" dirty="0" smtClean="0">
                <a:effectLst>
                  <a:glow rad="101600">
                    <a:schemeClr val="bg1">
                      <a:alpha val="60000"/>
                    </a:schemeClr>
                  </a:glow>
                </a:effectLst>
              </a:rPr>
              <a:t> </a:t>
            </a:r>
            <a:r>
              <a:rPr lang="en-US" i="1" dirty="0" smtClean="0">
                <a:solidFill>
                  <a:srgbClr val="FFFF00"/>
                </a:solidFill>
                <a:effectLst>
                  <a:glow rad="101600">
                    <a:schemeClr val="bg1">
                      <a:alpha val="60000"/>
                    </a:schemeClr>
                  </a:glow>
                </a:effectLst>
              </a:rPr>
              <a:t>“If any brother hath a wife that believeth not, and she be pleased</a:t>
            </a:r>
            <a:r>
              <a:rPr lang="en-US" dirty="0" smtClean="0">
                <a:solidFill>
                  <a:srgbClr val="FFFF00"/>
                </a:solidFill>
                <a:effectLst>
                  <a:glow rad="101600">
                    <a:schemeClr val="bg1">
                      <a:alpha val="60000"/>
                    </a:schemeClr>
                  </a:glow>
                </a:effectLst>
              </a:rPr>
              <a:t> (willing) </a:t>
            </a:r>
            <a:r>
              <a:rPr lang="en-US" i="1" dirty="0" smtClean="0">
                <a:solidFill>
                  <a:srgbClr val="FFFF00"/>
                </a:solidFill>
                <a:effectLst>
                  <a:glow rad="101600">
                    <a:schemeClr val="bg1">
                      <a:alpha val="60000"/>
                    </a:schemeClr>
                  </a:glow>
                </a:effectLst>
              </a:rPr>
              <a:t>to dwell with him, let him not put her away.  And the woman which hath an husband that believeth not, and if he be pleased</a:t>
            </a:r>
            <a:r>
              <a:rPr lang="en-US" dirty="0" smtClean="0">
                <a:solidFill>
                  <a:srgbClr val="FFFF00"/>
                </a:solidFill>
                <a:effectLst>
                  <a:glow rad="101600">
                    <a:schemeClr val="bg1">
                      <a:alpha val="60000"/>
                    </a:schemeClr>
                  </a:glow>
                </a:effectLst>
              </a:rPr>
              <a:t> (willing ) </a:t>
            </a:r>
            <a:r>
              <a:rPr lang="en-US" i="1" dirty="0" smtClean="0">
                <a:solidFill>
                  <a:srgbClr val="FFFF00"/>
                </a:solidFill>
                <a:effectLst>
                  <a:glow rad="101600">
                    <a:schemeClr val="bg1">
                      <a:alpha val="60000"/>
                    </a:schemeClr>
                  </a:glow>
                </a:effectLst>
              </a:rPr>
              <a:t>to dwell with her, let her not leave him.”  I Corinthians 7:12-13</a:t>
            </a:r>
            <a:endParaRPr lang="en-US"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sz="3400" dirty="0">
                <a:effectLst>
                  <a:glow rad="101600">
                    <a:schemeClr val="bg1">
                      <a:alpha val="60000"/>
                    </a:schemeClr>
                  </a:glow>
                </a:effectLst>
              </a:rPr>
              <a:t>Paul further explained that the death of one partner is the only thing </a:t>
            </a:r>
            <a:r>
              <a:rPr lang="en-US" sz="3400" dirty="0" smtClean="0">
                <a:effectLst>
                  <a:glow rad="101600">
                    <a:schemeClr val="bg1">
                      <a:alpha val="60000"/>
                    </a:schemeClr>
                  </a:glow>
                </a:effectLst>
              </a:rPr>
              <a:t>that dissolves </a:t>
            </a:r>
            <a:r>
              <a:rPr lang="en-US" sz="3400" dirty="0">
                <a:effectLst>
                  <a:glow rad="101600">
                    <a:schemeClr val="bg1">
                      <a:alpha val="60000"/>
                    </a:schemeClr>
                  </a:glow>
                </a:effectLst>
              </a:rPr>
              <a:t>the permanent </a:t>
            </a:r>
            <a:r>
              <a:rPr lang="en-US" sz="3400" dirty="0">
                <a:solidFill>
                  <a:srgbClr val="FFFF00"/>
                </a:solidFill>
                <a:effectLst>
                  <a:glow rad="101600">
                    <a:schemeClr val="bg1">
                      <a:alpha val="60000"/>
                    </a:schemeClr>
                  </a:glow>
                </a:effectLst>
              </a:rPr>
              <a:t>“</a:t>
            </a:r>
            <a:r>
              <a:rPr lang="en-US" sz="3400" i="1" dirty="0">
                <a:solidFill>
                  <a:srgbClr val="FFFF00"/>
                </a:solidFill>
                <a:effectLst>
                  <a:glow rad="101600">
                    <a:schemeClr val="bg1">
                      <a:alpha val="60000"/>
                    </a:schemeClr>
                  </a:glow>
                </a:effectLst>
              </a:rPr>
              <a:t>one flesh</a:t>
            </a:r>
            <a:r>
              <a:rPr lang="en-US" sz="3400" dirty="0">
                <a:solidFill>
                  <a:srgbClr val="FFFF00"/>
                </a:solidFill>
                <a:effectLst>
                  <a:glow rad="101600">
                    <a:schemeClr val="bg1">
                      <a:alpha val="60000"/>
                    </a:schemeClr>
                  </a:glow>
                </a:effectLst>
              </a:rPr>
              <a:t>” </a:t>
            </a:r>
            <a:r>
              <a:rPr lang="en-US" sz="3400" dirty="0">
                <a:effectLst>
                  <a:glow rad="101600">
                    <a:schemeClr val="bg1">
                      <a:alpha val="60000"/>
                    </a:schemeClr>
                  </a:glow>
                </a:effectLst>
              </a:rPr>
              <a:t>relationship of marriage in the eyes of God  -  </a:t>
            </a:r>
            <a:r>
              <a:rPr lang="en-US" sz="3400" i="1" dirty="0" smtClean="0">
                <a:effectLst>
                  <a:glow rad="101600">
                    <a:schemeClr val="bg1">
                      <a:alpha val="60000"/>
                    </a:schemeClr>
                  </a:glow>
                </a:effectLst>
              </a:rPr>
              <a:t>Romans </a:t>
            </a:r>
            <a:r>
              <a:rPr lang="en-US" sz="3400" i="1" dirty="0">
                <a:effectLst>
                  <a:glow rad="101600">
                    <a:schemeClr val="bg1">
                      <a:alpha val="60000"/>
                    </a:schemeClr>
                  </a:glow>
                </a:effectLst>
              </a:rPr>
              <a:t>7:1-4;  I Corinthians 7:39</a:t>
            </a:r>
            <a:endParaRPr lang="en-US" sz="3400" i="1" dirty="0" smtClean="0">
              <a:effectLst>
                <a:glow rad="101600">
                  <a:schemeClr val="bg1">
                    <a:alpha val="60000"/>
                  </a:schemeClr>
                </a:glow>
              </a:effectLst>
            </a:endParaRPr>
          </a:p>
          <a:p>
            <a:pPr>
              <a:buNone/>
            </a:pPr>
            <a:r>
              <a:rPr lang="en-US" sz="3400" i="1" dirty="0" smtClean="0">
                <a:solidFill>
                  <a:srgbClr val="FFFF00"/>
                </a:solidFill>
                <a:effectLst>
                  <a:glow rad="101600">
                    <a:schemeClr val="bg1">
                      <a:alpha val="60000"/>
                    </a:schemeClr>
                  </a:glow>
                </a:effectLst>
              </a:rPr>
              <a:t>   “The wife is bound by the law as long as her husband </a:t>
            </a:r>
            <a:r>
              <a:rPr lang="en-US" sz="3400" i="1" dirty="0" err="1" smtClean="0">
                <a:solidFill>
                  <a:srgbClr val="FFFF00"/>
                </a:solidFill>
                <a:effectLst>
                  <a:glow rad="101600">
                    <a:schemeClr val="bg1">
                      <a:alpha val="60000"/>
                    </a:schemeClr>
                  </a:glow>
                </a:effectLst>
              </a:rPr>
              <a:t>liveth</a:t>
            </a:r>
            <a:r>
              <a:rPr lang="en-US" sz="3400" i="1" dirty="0" smtClean="0">
                <a:solidFill>
                  <a:srgbClr val="FFFF00"/>
                </a:solidFill>
                <a:effectLst>
                  <a:glow rad="101600">
                    <a:schemeClr val="bg1">
                      <a:alpha val="60000"/>
                    </a:schemeClr>
                  </a:glow>
                </a:effectLst>
              </a:rPr>
              <a:t>; but if her husband be dead, she is at liberty to be married to whom she will; only in the Lord.”</a:t>
            </a:r>
            <a:endParaRPr lang="en-US" sz="3400" i="1" dirty="0">
              <a:solidFill>
                <a:srgbClr val="FFFF00"/>
              </a:solidFill>
              <a:effectLst>
                <a:glow rad="101600">
                  <a:schemeClr val="bg1">
                    <a:alpha val="60000"/>
                  </a:schemeClr>
                </a:glow>
              </a:effectLst>
            </a:endParaRPr>
          </a:p>
        </p:txBody>
      </p:sp>
      <p:pic>
        <p:nvPicPr>
          <p:cNvPr id="1026" name="Picture 2" descr="C:\Users\Ptr. Daniel White\Desktop\Bible pictures\Courtship Marriage Family\Marriage\scan0056.jpg"/>
          <p:cNvPicPr>
            <a:picLocks noChangeAspect="1" noChangeArrowheads="1"/>
          </p:cNvPicPr>
          <p:nvPr/>
        </p:nvPicPr>
        <p:blipFill>
          <a:blip r:embed="rId3" cstate="print"/>
          <a:srcRect/>
          <a:stretch>
            <a:fillRect/>
          </a:stretch>
        </p:blipFill>
        <p:spPr bwMode="auto">
          <a:xfrm>
            <a:off x="2819400" y="4343400"/>
            <a:ext cx="2519362" cy="23758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c:\Users\Ptr. Daniel White\Desktop\Bible pictures\Bible mis\Death - Cemetery\100_6031.JPG"/>
          <p:cNvPicPr>
            <a:picLocks noChangeAspect="1" noChangeArrowheads="1"/>
          </p:cNvPicPr>
          <p:nvPr/>
        </p:nvPicPr>
        <p:blipFill>
          <a:blip r:embed="rId4" cstate="print"/>
          <a:srcRect/>
          <a:stretch>
            <a:fillRect/>
          </a:stretch>
        </p:blipFill>
        <p:spPr bwMode="auto">
          <a:xfrm>
            <a:off x="5867400" y="4381494"/>
            <a:ext cx="3018180" cy="22637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101600">
                    <a:schemeClr val="bg1">
                      <a:alpha val="60000"/>
                    </a:schemeClr>
                  </a:glow>
                </a:effectLst>
              </a:rPr>
              <a:t>1# Companionship</a:t>
            </a:r>
            <a:endParaRPr lang="en-US" dirty="0">
              <a:effectLst>
                <a:glow rad="101600">
                  <a:schemeClr val="bg1">
                    <a:alpha val="60000"/>
                  </a:schemeClr>
                </a:glow>
              </a:effectLst>
            </a:endParaRPr>
          </a:p>
        </p:txBody>
      </p:sp>
      <p:sp>
        <p:nvSpPr>
          <p:cNvPr id="3" name="Content Placeholder 2"/>
          <p:cNvSpPr>
            <a:spLocks noGrp="1"/>
          </p:cNvSpPr>
          <p:nvPr>
            <p:ph sz="half" idx="1"/>
          </p:nvPr>
        </p:nvSpPr>
        <p:spPr>
          <a:xfrm>
            <a:off x="0" y="1524000"/>
            <a:ext cx="9144000" cy="5334000"/>
          </a:xfrm>
        </p:spPr>
        <p:txBody>
          <a:bodyPr>
            <a:noAutofit/>
          </a:bodyPr>
          <a:lstStyle/>
          <a:p>
            <a:r>
              <a:rPr lang="en-US" sz="3200" dirty="0" smtClean="0">
                <a:effectLst>
                  <a:glow rad="101600">
                    <a:schemeClr val="bg1">
                      <a:alpha val="60000"/>
                    </a:schemeClr>
                  </a:glow>
                </a:effectLst>
              </a:rPr>
              <a:t>True companionship grows out of a oneness of spirit – </a:t>
            </a:r>
            <a:r>
              <a:rPr lang="en-US" sz="3200" i="1" dirty="0" smtClean="0">
                <a:solidFill>
                  <a:srgbClr val="FFC000"/>
                </a:solidFill>
                <a:effectLst>
                  <a:glow rad="101600">
                    <a:schemeClr val="bg1">
                      <a:alpha val="60000"/>
                    </a:schemeClr>
                  </a:glow>
                </a:effectLst>
              </a:rPr>
              <a:t>“Can two walk together, except they be agreed?” (Amos 3:3) “Every kingdom divided against itself is brought to desolation; and every city or house divided against itself shall not stand.” (Matt. 12:25)</a:t>
            </a:r>
          </a:p>
          <a:p>
            <a:pPr>
              <a:buFont typeface="Wingdings"/>
              <a:buChar char="Ø"/>
            </a:pPr>
            <a:endParaRPr lang="en-US" sz="3200" i="1" dirty="0">
              <a:solidFill>
                <a:srgbClr val="FFC000"/>
              </a:solidFill>
              <a:effectLst>
                <a:glow rad="101600">
                  <a:schemeClr val="bg1">
                    <a:alpha val="60000"/>
                  </a:schemeClr>
                </a:glow>
              </a:effectLst>
            </a:endParaRPr>
          </a:p>
        </p:txBody>
      </p:sp>
      <p:sp>
        <p:nvSpPr>
          <p:cNvPr id="4" name="Content Placeholder 3"/>
          <p:cNvSpPr>
            <a:spLocks noGrp="1"/>
          </p:cNvSpPr>
          <p:nvPr>
            <p:ph sz="half" idx="2"/>
          </p:nvPr>
        </p:nvSpPr>
        <p:spPr>
          <a:xfrm>
            <a:off x="1066800" y="4800600"/>
            <a:ext cx="6858000" cy="1524000"/>
          </a:xfrm>
          <a:scene3d>
            <a:camera prst="orthographicFront"/>
            <a:lightRig rig="threePt" dir="t"/>
          </a:scene3d>
          <a:sp3d>
            <a:bevelT prst="convex"/>
          </a:sp3d>
        </p:spPr>
        <p:style>
          <a:lnRef idx="2">
            <a:schemeClr val="dk1"/>
          </a:lnRef>
          <a:fillRef idx="1">
            <a:schemeClr val="lt1"/>
          </a:fillRef>
          <a:effectRef idx="0">
            <a:schemeClr val="dk1"/>
          </a:effectRef>
          <a:fontRef idx="minor">
            <a:schemeClr val="dk1"/>
          </a:fontRef>
        </p:style>
        <p:txBody>
          <a:bodyPr>
            <a:noAutofit/>
          </a:bodyPr>
          <a:lstStyle/>
          <a:p>
            <a:pPr algn="ctr">
              <a:buNone/>
            </a:pPr>
            <a:r>
              <a:rPr lang="en-US" b="1" i="1" dirty="0" smtClean="0">
                <a:effectLst>
                  <a:reflection blurRad="6350" stA="55000" endA="300" endPos="45500" dir="5400000" sy="-100000" algn="bl" rotWithShape="0"/>
                </a:effectLst>
              </a:rPr>
              <a:t>     “Behold, how good and how pleasant it is for brethren to dwell together in unity! “ (Psalm 133:1)</a:t>
            </a:r>
            <a:endParaRPr lang="en-US" b="1" i="1" dirty="0">
              <a:effectLst>
                <a:reflection blurRad="6350" stA="55000" endA="300" endPos="45500" dir="5400000" sy="-100000" algn="bl" rotWithShape="0"/>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ntonglawyer.com/wp-content/uploads/2013/03/1.gif"/>
          <p:cNvPicPr>
            <a:picLocks noChangeAspect="1" noChangeArrowheads="1"/>
          </p:cNvPicPr>
          <p:nvPr/>
        </p:nvPicPr>
        <p:blipFill>
          <a:blip r:embed="rId2" cstate="print"/>
          <a:srcRect/>
          <a:stretch>
            <a:fillRect/>
          </a:stretch>
        </p:blipFill>
        <p:spPr bwMode="auto">
          <a:xfrm>
            <a:off x="2286000" y="1524000"/>
            <a:ext cx="4953000" cy="4279394"/>
          </a:xfrm>
          <a:prstGeom prst="rect">
            <a:avLst/>
          </a:prstGeom>
          <a:noFill/>
        </p:spPr>
      </p:pic>
      <p:pic>
        <p:nvPicPr>
          <p:cNvPr id="1028" name="Picture 4" descr="http://causes-prod.caudn.com/photos/photos/zr/hS/Gs/BH/j5/bh/7f/mJB.jpg"/>
          <p:cNvPicPr>
            <a:picLocks noChangeAspect="1" noChangeArrowheads="1"/>
          </p:cNvPicPr>
          <p:nvPr/>
        </p:nvPicPr>
        <p:blipFill>
          <a:blip r:embed="rId3" cstate="print"/>
          <a:srcRect/>
          <a:stretch>
            <a:fillRect/>
          </a:stretch>
        </p:blipFill>
        <p:spPr bwMode="auto">
          <a:xfrm>
            <a:off x="1752600" y="609600"/>
            <a:ext cx="5848350" cy="58769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971800"/>
            <a:ext cx="9144000" cy="4038600"/>
          </a:xfrm>
        </p:spPr>
        <p:txBody>
          <a:bodyPr>
            <a:normAutofit/>
          </a:bodyPr>
          <a:lstStyle/>
          <a:p>
            <a:pPr marL="514350" indent="-514350">
              <a:buAutoNum type="arabicPeriod"/>
            </a:pPr>
            <a:r>
              <a:rPr lang="en-US" sz="3400" dirty="0" smtClean="0">
                <a:effectLst>
                  <a:glow rad="101600">
                    <a:schemeClr val="bg1">
                      <a:alpha val="60000"/>
                    </a:schemeClr>
                  </a:glow>
                </a:effectLst>
              </a:rPr>
              <a:t>It </a:t>
            </a:r>
            <a:r>
              <a:rPr lang="en-US" sz="3400" dirty="0">
                <a:effectLst>
                  <a:glow rad="101600">
                    <a:schemeClr val="bg1">
                      <a:alpha val="60000"/>
                    </a:schemeClr>
                  </a:glow>
                </a:effectLst>
              </a:rPr>
              <a:t>would have been placing Jesus on one side of the Rabbinical school of </a:t>
            </a:r>
            <a:r>
              <a:rPr lang="en-US" sz="3400" dirty="0" smtClean="0">
                <a:effectLst>
                  <a:glow rad="101600">
                    <a:schemeClr val="bg1">
                      <a:alpha val="60000"/>
                    </a:schemeClr>
                  </a:glow>
                </a:effectLst>
              </a:rPr>
              <a:t>thought  - </a:t>
            </a:r>
            <a:r>
              <a:rPr lang="en-US" sz="3400" i="1" dirty="0" smtClean="0">
                <a:effectLst>
                  <a:glow rad="101600">
                    <a:schemeClr val="bg1">
                      <a:alpha val="60000"/>
                    </a:schemeClr>
                  </a:glow>
                </a:effectLst>
              </a:rPr>
              <a:t>Matt. 5:20</a:t>
            </a:r>
          </a:p>
          <a:p>
            <a:pPr marL="514350" indent="-514350">
              <a:buFont typeface="Wingdings" pitchFamily="2" charset="2"/>
              <a:buChar char="Ø"/>
            </a:pPr>
            <a:r>
              <a:rPr lang="en-US" sz="3400" dirty="0" smtClean="0">
                <a:effectLst>
                  <a:glow rad="101600">
                    <a:schemeClr val="bg1">
                      <a:alpha val="60000"/>
                    </a:schemeClr>
                  </a:glow>
                </a:effectLst>
              </a:rPr>
              <a:t>The </a:t>
            </a:r>
            <a:r>
              <a:rPr lang="en-US" sz="3400" dirty="0">
                <a:effectLst>
                  <a:glow rad="101600">
                    <a:schemeClr val="bg1">
                      <a:alpha val="60000"/>
                    </a:schemeClr>
                  </a:glow>
                </a:effectLst>
              </a:rPr>
              <a:t>liberal school of </a:t>
            </a:r>
            <a:r>
              <a:rPr lang="en-US" sz="3400" dirty="0" smtClean="0">
                <a:effectLst>
                  <a:glow rad="101600">
                    <a:schemeClr val="bg1">
                      <a:alpha val="60000"/>
                    </a:schemeClr>
                  </a:glow>
                </a:effectLst>
              </a:rPr>
              <a:t>Hillel permitted </a:t>
            </a:r>
            <a:r>
              <a:rPr lang="en-US" sz="3400" dirty="0">
                <a:effectLst>
                  <a:glow rad="101600">
                    <a:schemeClr val="bg1">
                      <a:alpha val="60000"/>
                    </a:schemeClr>
                  </a:glow>
                </a:effectLst>
              </a:rPr>
              <a:t>divorce for any reason.  </a:t>
            </a:r>
          </a:p>
          <a:p>
            <a:pPr marL="514350" indent="-514350">
              <a:buFont typeface="Wingdings" pitchFamily="2" charset="2"/>
              <a:buChar char="Ø"/>
            </a:pPr>
            <a:r>
              <a:rPr lang="en-US" sz="3400" dirty="0">
                <a:effectLst>
                  <a:glow rad="101600">
                    <a:schemeClr val="bg1">
                      <a:alpha val="60000"/>
                    </a:schemeClr>
                  </a:glow>
                </a:effectLst>
              </a:rPr>
              <a:t>The more conservative school of </a:t>
            </a:r>
            <a:r>
              <a:rPr lang="en-US" sz="3400" dirty="0" smtClean="0">
                <a:effectLst>
                  <a:glow rad="101600">
                    <a:schemeClr val="bg1">
                      <a:alpha val="60000"/>
                    </a:schemeClr>
                  </a:glow>
                </a:effectLst>
              </a:rPr>
              <a:t>Shammai permitted </a:t>
            </a:r>
            <a:r>
              <a:rPr lang="en-US" sz="3400" dirty="0">
                <a:effectLst>
                  <a:glow rad="101600">
                    <a:schemeClr val="bg1">
                      <a:alpha val="60000"/>
                    </a:schemeClr>
                  </a:glow>
                </a:effectLst>
              </a:rPr>
              <a:t>divorce only on the grounds of adultery. </a:t>
            </a:r>
          </a:p>
        </p:txBody>
      </p:sp>
      <p:pic>
        <p:nvPicPr>
          <p:cNvPr id="3074" name="Picture 2" descr="C:\Users\Ptr. Daniel White\Desktop\Bible pictures\Jesus\06 MINISTRY\Jesus w Phar\Jesus talking to the people.jpg"/>
          <p:cNvPicPr>
            <a:picLocks noChangeAspect="1" noChangeArrowheads="1"/>
          </p:cNvPicPr>
          <p:nvPr/>
        </p:nvPicPr>
        <p:blipFill>
          <a:blip r:embed="rId3" cstate="print"/>
          <a:srcRect/>
          <a:stretch>
            <a:fillRect/>
          </a:stretch>
        </p:blipFill>
        <p:spPr bwMode="auto">
          <a:xfrm>
            <a:off x="6858000" y="0"/>
            <a:ext cx="2286000" cy="2748544"/>
          </a:xfrm>
          <a:prstGeom prst="rect">
            <a:avLst/>
          </a:prstGeom>
          <a:ln>
            <a:noFill/>
          </a:ln>
          <a:effectLst>
            <a:softEdge rad="112500"/>
          </a:effectLst>
        </p:spPr>
      </p:pic>
      <p:pic>
        <p:nvPicPr>
          <p:cNvPr id="3075" name="Picture 3" descr="C:\Users\Ptr. Daniel White\Desktop\Bible pictures\Jesus\06 MINISTRY\Jesus w Phar\Jesus &amp; Phar 1011-8.jpg"/>
          <p:cNvPicPr>
            <a:picLocks noChangeAspect="1" noChangeArrowheads="1"/>
          </p:cNvPicPr>
          <p:nvPr/>
        </p:nvPicPr>
        <p:blipFill>
          <a:blip r:embed="rId4" cstate="print"/>
          <a:srcRect/>
          <a:stretch>
            <a:fillRect/>
          </a:stretch>
        </p:blipFill>
        <p:spPr bwMode="auto">
          <a:xfrm>
            <a:off x="0" y="0"/>
            <a:ext cx="2119872" cy="2667000"/>
          </a:xfrm>
          <a:prstGeom prst="rect">
            <a:avLst/>
          </a:prstGeom>
          <a:ln>
            <a:noFill/>
          </a:ln>
          <a:effectLst>
            <a:softEdge rad="112500"/>
          </a:effectLst>
        </p:spPr>
      </p:pic>
      <p:sp>
        <p:nvSpPr>
          <p:cNvPr id="2" name="Title 1"/>
          <p:cNvSpPr>
            <a:spLocks noGrp="1"/>
          </p:cNvSpPr>
          <p:nvPr>
            <p:ph type="title"/>
          </p:nvPr>
        </p:nvSpPr>
        <p:spPr>
          <a:xfrm>
            <a:off x="1676400" y="381000"/>
            <a:ext cx="5410200" cy="2057400"/>
          </a:xfrm>
        </p:spPr>
        <p:txBody>
          <a:bodyPr>
            <a:normAutofit fontScale="90000"/>
          </a:bodyPr>
          <a:lstStyle/>
          <a:p>
            <a:r>
              <a:rPr lang="en-US" dirty="0">
                <a:solidFill>
                  <a:srgbClr val="FFFF00"/>
                </a:solidFill>
                <a:effectLst>
                  <a:glow rad="101600">
                    <a:schemeClr val="bg1">
                      <a:alpha val="60000"/>
                    </a:schemeClr>
                  </a:glow>
                </a:effectLst>
              </a:rPr>
              <a:t>Ten reasons why the “exception clause” does not refer to “marital unfaithfulness</a:t>
            </a:r>
            <a:r>
              <a:rPr lang="en-US" dirty="0" smtClean="0">
                <a:solidFill>
                  <a:srgbClr val="FFFF00"/>
                </a:solidFill>
                <a:effectLst>
                  <a:glow rad="101600">
                    <a:schemeClr val="bg1">
                      <a:alpha val="60000"/>
                    </a:schemeClr>
                  </a:glow>
                </a:effectLst>
              </a:rPr>
              <a:t>”</a:t>
            </a:r>
            <a:br>
              <a:rPr lang="en-US" dirty="0" smtClean="0">
                <a:solidFill>
                  <a:srgbClr val="FFFF00"/>
                </a:solidFill>
                <a:effectLst>
                  <a:glow rad="101600">
                    <a:schemeClr val="bg1">
                      <a:alpha val="60000"/>
                    </a:schemeClr>
                  </a:glow>
                </a:effectLst>
              </a:rPr>
            </a:br>
            <a:r>
              <a:rPr lang="en-US" sz="4000" i="1" dirty="0" smtClean="0">
                <a:solidFill>
                  <a:srgbClr val="FFFF00"/>
                </a:solidFill>
                <a:effectLst>
                  <a:glow rad="101600">
                    <a:schemeClr val="bg1">
                      <a:alpha val="60000"/>
                    </a:schemeClr>
                  </a:glow>
                </a:effectLst>
              </a:rPr>
              <a:t>(Matthew 5:31-32; 19:1-12)</a:t>
            </a:r>
            <a:endParaRPr lang="en-US" sz="4000"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3400" dirty="0" smtClean="0">
                <a:effectLst>
                  <a:glow rad="101600">
                    <a:schemeClr val="bg1">
                      <a:alpha val="60000"/>
                    </a:schemeClr>
                  </a:glow>
                </a:effectLst>
              </a:rPr>
              <a:t>2. It </a:t>
            </a:r>
            <a:r>
              <a:rPr lang="en-US" sz="3400" dirty="0">
                <a:effectLst>
                  <a:glow rad="101600">
                    <a:schemeClr val="bg1">
                      <a:alpha val="60000"/>
                    </a:schemeClr>
                  </a:glow>
                </a:effectLst>
              </a:rPr>
              <a:t>would justify divorce for a lustful look  </a:t>
            </a:r>
            <a:r>
              <a:rPr lang="en-US" sz="3400" i="1" dirty="0" smtClean="0">
                <a:effectLst>
                  <a:glow rad="101600">
                    <a:schemeClr val="bg1">
                      <a:alpha val="60000"/>
                    </a:schemeClr>
                  </a:glow>
                </a:effectLst>
              </a:rPr>
              <a:t>-</a:t>
            </a:r>
            <a:r>
              <a:rPr lang="en-US" sz="3400" i="1" dirty="0">
                <a:effectLst>
                  <a:glow rad="101600">
                    <a:schemeClr val="bg1">
                      <a:alpha val="60000"/>
                    </a:schemeClr>
                  </a:glow>
                </a:effectLst>
              </a:rPr>
              <a:t>(Matthew 5:28) </a:t>
            </a:r>
            <a:endParaRPr lang="en-US" sz="3400" i="1" dirty="0" smtClean="0">
              <a:effectLst>
                <a:glow rad="101600">
                  <a:schemeClr val="bg1">
                    <a:alpha val="60000"/>
                  </a:schemeClr>
                </a:glow>
              </a:effectLst>
            </a:endParaRPr>
          </a:p>
          <a:p>
            <a:pPr hangingPunct="0">
              <a:buNone/>
            </a:pPr>
            <a:r>
              <a:rPr lang="en-US" sz="3400" dirty="0" smtClean="0">
                <a:effectLst>
                  <a:glow rad="101600">
                    <a:schemeClr val="bg1">
                      <a:alpha val="60000"/>
                    </a:schemeClr>
                  </a:glow>
                </a:effectLst>
              </a:rPr>
              <a:t>3. It </a:t>
            </a:r>
            <a:r>
              <a:rPr lang="en-US" sz="3400" dirty="0">
                <a:effectLst>
                  <a:glow rad="101600">
                    <a:schemeClr val="bg1">
                      <a:alpha val="60000"/>
                    </a:schemeClr>
                  </a:glow>
                </a:effectLst>
              </a:rPr>
              <a:t>is building a whole doctrine on one word  -</a:t>
            </a:r>
          </a:p>
          <a:p>
            <a:pPr hangingPunct="0">
              <a:buFont typeface="Wingdings" pitchFamily="2" charset="2"/>
              <a:buChar char="Ø"/>
            </a:pPr>
            <a:r>
              <a:rPr lang="en-US" sz="3400" dirty="0" smtClean="0">
                <a:effectLst>
                  <a:glow rad="101600">
                    <a:schemeClr val="bg1">
                      <a:alpha val="60000"/>
                    </a:schemeClr>
                  </a:glow>
                </a:effectLst>
              </a:rPr>
              <a:t>The </a:t>
            </a:r>
            <a:r>
              <a:rPr lang="en-US" sz="3400" dirty="0">
                <a:effectLst>
                  <a:glow rad="101600">
                    <a:schemeClr val="bg1">
                      <a:alpha val="60000"/>
                    </a:schemeClr>
                  </a:glow>
                </a:effectLst>
              </a:rPr>
              <a:t>word </a:t>
            </a:r>
            <a:r>
              <a:rPr lang="en-US" sz="3400" dirty="0">
                <a:solidFill>
                  <a:srgbClr val="FFFF00"/>
                </a:solidFill>
                <a:effectLst>
                  <a:glow rad="101600">
                    <a:schemeClr val="bg1">
                      <a:alpha val="60000"/>
                    </a:schemeClr>
                  </a:glow>
                </a:effectLst>
              </a:rPr>
              <a:t>“fornication” </a:t>
            </a:r>
            <a:r>
              <a:rPr lang="en-US" sz="3400" i="1" dirty="0">
                <a:effectLst>
                  <a:glow rad="101600">
                    <a:schemeClr val="bg1">
                      <a:alpha val="60000"/>
                    </a:schemeClr>
                  </a:glow>
                </a:effectLst>
              </a:rPr>
              <a:t>(</a:t>
            </a:r>
            <a:r>
              <a:rPr lang="en-US" sz="3400" b="1" i="1" cap="small" dirty="0">
                <a:effectLst>
                  <a:glow rad="101600">
                    <a:schemeClr val="bg1">
                      <a:alpha val="60000"/>
                    </a:schemeClr>
                  </a:glow>
                </a:effectLst>
              </a:rPr>
              <a:t>porneia</a:t>
            </a:r>
            <a:r>
              <a:rPr lang="en-US" sz="3400" i="1" dirty="0">
                <a:effectLst>
                  <a:glow rad="101600">
                    <a:schemeClr val="bg1">
                      <a:alpha val="60000"/>
                    </a:schemeClr>
                  </a:glow>
                </a:effectLst>
              </a:rPr>
              <a:t>) </a:t>
            </a:r>
            <a:r>
              <a:rPr lang="en-US" sz="3400" dirty="0">
                <a:effectLst>
                  <a:glow rad="101600">
                    <a:schemeClr val="bg1">
                      <a:alpha val="60000"/>
                    </a:schemeClr>
                  </a:glow>
                </a:effectLst>
              </a:rPr>
              <a:t>cannot be restricted to “marital </a:t>
            </a:r>
            <a:r>
              <a:rPr lang="en-US" sz="3400" dirty="0" smtClean="0">
                <a:effectLst>
                  <a:glow rad="101600">
                    <a:schemeClr val="bg1">
                      <a:alpha val="60000"/>
                    </a:schemeClr>
                  </a:glow>
                </a:effectLst>
              </a:rPr>
              <a:t>unfaithfulness</a:t>
            </a:r>
            <a:r>
              <a:rPr lang="en-US" sz="3400" dirty="0">
                <a:effectLst>
                  <a:glow rad="101600">
                    <a:schemeClr val="bg1">
                      <a:alpha val="60000"/>
                    </a:schemeClr>
                  </a:glow>
                </a:effectLst>
              </a:rPr>
              <a:t>”.  </a:t>
            </a:r>
            <a:endParaRPr lang="en-US" sz="3400" dirty="0" smtClean="0">
              <a:effectLst>
                <a:glow rad="101600">
                  <a:schemeClr val="bg1">
                    <a:alpha val="60000"/>
                  </a:schemeClr>
                </a:glow>
              </a:effectLst>
            </a:endParaRPr>
          </a:p>
          <a:p>
            <a:pPr hangingPunct="0">
              <a:buFont typeface="Wingdings" pitchFamily="2" charset="2"/>
              <a:buChar char="Ø"/>
            </a:pPr>
            <a:r>
              <a:rPr lang="en-US" sz="3400" dirty="0" smtClean="0">
                <a:effectLst>
                  <a:glow rad="101600">
                    <a:schemeClr val="bg1">
                      <a:alpha val="60000"/>
                    </a:schemeClr>
                  </a:glow>
                </a:effectLst>
              </a:rPr>
              <a:t>The </a:t>
            </a:r>
            <a:r>
              <a:rPr lang="en-US" sz="3400" dirty="0">
                <a:effectLst>
                  <a:glow rad="101600">
                    <a:schemeClr val="bg1">
                      <a:alpha val="60000"/>
                    </a:schemeClr>
                  </a:glow>
                </a:effectLst>
              </a:rPr>
              <a:t>word </a:t>
            </a:r>
            <a:r>
              <a:rPr lang="en-US" sz="3400" dirty="0" smtClean="0">
                <a:solidFill>
                  <a:srgbClr val="FFFF00"/>
                </a:solidFill>
                <a:effectLst>
                  <a:glow rad="101600">
                    <a:schemeClr val="bg1">
                      <a:alpha val="60000"/>
                    </a:schemeClr>
                  </a:glow>
                </a:effectLst>
              </a:rPr>
              <a:t>“adultery”</a:t>
            </a:r>
            <a:r>
              <a:rPr lang="en-US" sz="3400" i="1" dirty="0" smtClean="0">
                <a:effectLst>
                  <a:glow rad="101600">
                    <a:schemeClr val="bg1">
                      <a:alpha val="60000"/>
                    </a:schemeClr>
                  </a:glow>
                </a:effectLst>
              </a:rPr>
              <a:t>(</a:t>
            </a:r>
            <a:r>
              <a:rPr lang="en-US" sz="3400" b="1" i="1" cap="small" dirty="0">
                <a:effectLst>
                  <a:glow rad="101600">
                    <a:schemeClr val="bg1">
                      <a:alpha val="60000"/>
                    </a:schemeClr>
                  </a:glow>
                </a:effectLst>
              </a:rPr>
              <a:t>moicheuo</a:t>
            </a:r>
            <a:r>
              <a:rPr lang="en-US" sz="3400" i="1" dirty="0">
                <a:effectLst>
                  <a:glow rad="101600">
                    <a:schemeClr val="bg1">
                      <a:alpha val="60000"/>
                    </a:schemeClr>
                  </a:glow>
                </a:effectLst>
              </a:rPr>
              <a:t>) </a:t>
            </a:r>
            <a:r>
              <a:rPr lang="en-US" sz="3400" dirty="0">
                <a:effectLst>
                  <a:glow rad="101600">
                    <a:schemeClr val="bg1">
                      <a:alpha val="60000"/>
                    </a:schemeClr>
                  </a:glow>
                </a:effectLst>
              </a:rPr>
              <a:t>would have been used if </a:t>
            </a:r>
            <a:r>
              <a:rPr lang="en-US" sz="3400" dirty="0" smtClean="0">
                <a:effectLst>
                  <a:glow rad="101600">
                    <a:schemeClr val="bg1">
                      <a:alpha val="60000"/>
                    </a:schemeClr>
                  </a:glow>
                </a:effectLst>
              </a:rPr>
              <a:t>Jesus </a:t>
            </a:r>
            <a:r>
              <a:rPr lang="en-US" sz="3400" dirty="0">
                <a:effectLst>
                  <a:glow rad="101600">
                    <a:schemeClr val="bg1">
                      <a:alpha val="60000"/>
                    </a:schemeClr>
                  </a:glow>
                </a:effectLst>
              </a:rPr>
              <a:t>meant “marital </a:t>
            </a:r>
            <a:r>
              <a:rPr lang="en-US" sz="3400" dirty="0" smtClean="0">
                <a:effectLst>
                  <a:glow rad="101600">
                    <a:schemeClr val="bg1">
                      <a:alpha val="60000"/>
                    </a:schemeClr>
                  </a:glow>
                </a:effectLst>
              </a:rPr>
              <a:t>unfaithfulness.”</a:t>
            </a:r>
            <a:endParaRPr lang="en-US" sz="3400" dirty="0">
              <a:effectLst>
                <a:glow rad="101600">
                  <a:schemeClr val="bg1">
                    <a:alpha val="60000"/>
                  </a:schemeClr>
                </a:glow>
              </a:effectLst>
            </a:endParaRPr>
          </a:p>
          <a:p>
            <a:pPr>
              <a:buNone/>
            </a:pPr>
            <a:r>
              <a:rPr lang="en-US" sz="3400" dirty="0" smtClean="0">
                <a:effectLst>
                  <a:glow rad="101600">
                    <a:schemeClr val="bg1">
                      <a:alpha val="60000"/>
                    </a:schemeClr>
                  </a:glow>
                </a:effectLst>
              </a:rPr>
              <a:t>4. It </a:t>
            </a:r>
            <a:r>
              <a:rPr lang="en-US" sz="3400" dirty="0">
                <a:effectLst>
                  <a:glow rad="101600">
                    <a:schemeClr val="bg1">
                      <a:alpha val="60000"/>
                    </a:schemeClr>
                  </a:glow>
                </a:effectLst>
              </a:rPr>
              <a:t>would have been </a:t>
            </a:r>
            <a:r>
              <a:rPr lang="en-US" sz="3400" dirty="0" smtClean="0">
                <a:effectLst>
                  <a:glow rad="101600">
                    <a:schemeClr val="bg1">
                      <a:alpha val="60000"/>
                    </a:schemeClr>
                  </a:glow>
                </a:effectLst>
              </a:rPr>
              <a:t>contrary </a:t>
            </a:r>
            <a:r>
              <a:rPr lang="en-US" sz="3400" dirty="0">
                <a:effectLst>
                  <a:glow rad="101600">
                    <a:schemeClr val="bg1">
                      <a:alpha val="60000"/>
                    </a:schemeClr>
                  </a:glow>
                </a:effectLst>
              </a:rPr>
              <a:t>to God’s original </a:t>
            </a:r>
            <a:r>
              <a:rPr lang="en-US" sz="3400" dirty="0" smtClean="0">
                <a:effectLst>
                  <a:glow rad="101600">
                    <a:schemeClr val="bg1">
                      <a:alpha val="60000"/>
                    </a:schemeClr>
                  </a:glow>
                </a:effectLst>
              </a:rPr>
              <a:t>  design {God’s higher law} - </a:t>
            </a:r>
            <a:r>
              <a:rPr lang="en-US" sz="3400" i="1" dirty="0" smtClean="0">
                <a:effectLst>
                  <a:glow rad="101600">
                    <a:schemeClr val="bg1">
                      <a:alpha val="60000"/>
                    </a:schemeClr>
                  </a:glow>
                </a:effectLst>
              </a:rPr>
              <a:t>Matthew 5:32</a:t>
            </a:r>
          </a:p>
          <a:p>
            <a:pPr>
              <a:buNone/>
            </a:pPr>
            <a:r>
              <a:rPr lang="en-US" sz="3400" dirty="0" smtClean="0">
                <a:effectLst>
                  <a:glow rad="101600">
                    <a:schemeClr val="bg1">
                      <a:alpha val="60000"/>
                    </a:schemeClr>
                  </a:glow>
                </a:effectLst>
              </a:rPr>
              <a:t>5. It </a:t>
            </a:r>
            <a:r>
              <a:rPr lang="en-US" sz="3400" dirty="0">
                <a:effectLst>
                  <a:glow rad="101600">
                    <a:schemeClr val="bg1">
                      <a:alpha val="60000"/>
                    </a:schemeClr>
                  </a:glow>
                </a:effectLst>
              </a:rPr>
              <a:t>would have made void the New Testament teaching to </a:t>
            </a:r>
            <a:r>
              <a:rPr lang="en-US" sz="3400" dirty="0" smtClean="0">
                <a:effectLst>
                  <a:glow rad="101600">
                    <a:schemeClr val="bg1">
                      <a:alpha val="60000"/>
                    </a:schemeClr>
                  </a:glow>
                </a:effectLst>
              </a:rPr>
              <a:t>husbands to </a:t>
            </a:r>
            <a:r>
              <a:rPr lang="en-US" sz="3400" dirty="0">
                <a:effectLst>
                  <a:glow rad="101600">
                    <a:schemeClr val="bg1">
                      <a:alpha val="60000"/>
                    </a:schemeClr>
                  </a:glow>
                </a:effectLst>
              </a:rPr>
              <a:t>love their wives as Christ loved the </a:t>
            </a:r>
            <a:r>
              <a:rPr lang="en-US" sz="3400" dirty="0" smtClean="0">
                <a:effectLst>
                  <a:glow rad="101600">
                    <a:schemeClr val="bg1">
                      <a:alpha val="60000"/>
                    </a:schemeClr>
                  </a:glow>
                </a:effectLst>
              </a:rPr>
              <a:t>church – </a:t>
            </a:r>
            <a:r>
              <a:rPr lang="en-US" sz="3400" i="1" dirty="0" smtClean="0">
                <a:effectLst>
                  <a:glow rad="101600">
                    <a:schemeClr val="bg1">
                      <a:alpha val="60000"/>
                    </a:schemeClr>
                  </a:glow>
                </a:effectLst>
              </a:rPr>
              <a:t>Ephesians 5:25-28</a:t>
            </a:r>
            <a:endParaRPr lang="en-US" sz="3400" i="1" dirty="0">
              <a:effectLst>
                <a:glow rad="101600">
                  <a:schemeClr val="bg1">
                    <a:alpha val="60000"/>
                  </a:schemeClr>
                </a:glow>
              </a:effectLst>
            </a:endParaRPr>
          </a:p>
          <a:p>
            <a:endParaRPr lang="en-US" sz="3400" i="1" dirty="0" smtClean="0">
              <a:effectLst>
                <a:glow rad="101600">
                  <a:schemeClr val="bg1">
                    <a:alpha val="60000"/>
                  </a:schemeClr>
                </a:glow>
              </a:effectLst>
            </a:endParaRPr>
          </a:p>
          <a:p>
            <a:pPr>
              <a:buNone/>
            </a:pPr>
            <a:endParaRPr lang="en-US" sz="3400"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3300" dirty="0" smtClean="0">
                <a:effectLst>
                  <a:glow rad="101600">
                    <a:schemeClr val="bg1">
                      <a:alpha val="60000"/>
                    </a:schemeClr>
                  </a:glow>
                </a:effectLst>
              </a:rPr>
              <a:t>6. It </a:t>
            </a:r>
            <a:r>
              <a:rPr lang="en-US" sz="3300" dirty="0">
                <a:effectLst>
                  <a:glow rad="101600">
                    <a:schemeClr val="bg1">
                      <a:alpha val="60000"/>
                    </a:schemeClr>
                  </a:glow>
                </a:effectLst>
              </a:rPr>
              <a:t>would justify the believer loosing his salvation as a result of being </a:t>
            </a:r>
            <a:r>
              <a:rPr lang="en-US" sz="3300" dirty="0" smtClean="0">
                <a:effectLst>
                  <a:glow rad="101600">
                    <a:schemeClr val="bg1">
                      <a:alpha val="60000"/>
                    </a:schemeClr>
                  </a:glow>
                </a:effectLst>
              </a:rPr>
              <a:t>unfaithful </a:t>
            </a:r>
            <a:r>
              <a:rPr lang="en-US" sz="3300" dirty="0">
                <a:effectLst>
                  <a:glow rad="101600">
                    <a:schemeClr val="bg1">
                      <a:alpha val="60000"/>
                    </a:schemeClr>
                  </a:glow>
                </a:effectLst>
              </a:rPr>
              <a:t>to Christ  </a:t>
            </a:r>
            <a:r>
              <a:rPr lang="en-US" sz="3300" i="1" dirty="0" smtClean="0">
                <a:effectLst>
                  <a:glow rad="101600">
                    <a:schemeClr val="bg1">
                      <a:alpha val="60000"/>
                    </a:schemeClr>
                  </a:glow>
                </a:effectLst>
              </a:rPr>
              <a:t>- John </a:t>
            </a:r>
            <a:r>
              <a:rPr lang="en-US" sz="3300" i="1" dirty="0">
                <a:effectLst>
                  <a:glow rad="101600">
                    <a:schemeClr val="bg1">
                      <a:alpha val="60000"/>
                    </a:schemeClr>
                  </a:glow>
                </a:effectLst>
              </a:rPr>
              <a:t>5:24;  6:37;  10:28-29;  Ephesians </a:t>
            </a:r>
            <a:r>
              <a:rPr lang="en-US" sz="3300" i="1" dirty="0" smtClean="0">
                <a:effectLst>
                  <a:glow rad="101600">
                    <a:schemeClr val="bg1">
                      <a:alpha val="60000"/>
                    </a:schemeClr>
                  </a:glow>
                </a:effectLst>
              </a:rPr>
              <a:t>1:13-14</a:t>
            </a:r>
          </a:p>
          <a:p>
            <a:pPr hangingPunct="0">
              <a:buNone/>
            </a:pPr>
            <a:r>
              <a:rPr lang="en-US" sz="3300" dirty="0" smtClean="0">
                <a:effectLst>
                  <a:glow rad="101600">
                    <a:schemeClr val="bg1">
                      <a:alpha val="60000"/>
                    </a:schemeClr>
                  </a:glow>
                </a:effectLst>
              </a:rPr>
              <a:t>7. It </a:t>
            </a:r>
            <a:r>
              <a:rPr lang="en-US" sz="3300" dirty="0">
                <a:effectLst>
                  <a:glow rad="101600">
                    <a:schemeClr val="bg1">
                      <a:alpha val="60000"/>
                    </a:schemeClr>
                  </a:glow>
                </a:effectLst>
              </a:rPr>
              <a:t>would put Scripture in conflict with Scripture  -</a:t>
            </a:r>
          </a:p>
          <a:p>
            <a:pPr>
              <a:buNone/>
            </a:pPr>
            <a:r>
              <a:rPr lang="en-US" sz="3300" dirty="0">
                <a:solidFill>
                  <a:srgbClr val="FFFF00"/>
                </a:solidFill>
                <a:effectLst>
                  <a:glow rad="101600">
                    <a:schemeClr val="bg1">
                      <a:alpha val="60000"/>
                    </a:schemeClr>
                  </a:glow>
                </a:effectLst>
              </a:rPr>
              <a:t> </a:t>
            </a:r>
            <a:r>
              <a:rPr lang="en-US" sz="3300" dirty="0" smtClean="0">
                <a:solidFill>
                  <a:srgbClr val="FFFF00"/>
                </a:solidFill>
                <a:effectLst>
                  <a:glow rad="101600">
                    <a:schemeClr val="bg1">
                      <a:alpha val="60000"/>
                    </a:schemeClr>
                  </a:glow>
                </a:effectLst>
              </a:rPr>
              <a:t>   Scripture </a:t>
            </a:r>
            <a:r>
              <a:rPr lang="en-US" sz="3300" dirty="0">
                <a:solidFill>
                  <a:srgbClr val="FFFF00"/>
                </a:solidFill>
                <a:effectLst>
                  <a:glow rad="101600">
                    <a:schemeClr val="bg1">
                      <a:alpha val="60000"/>
                    </a:schemeClr>
                  </a:glow>
                </a:effectLst>
              </a:rPr>
              <a:t>forbids believers going to law </a:t>
            </a:r>
            <a:r>
              <a:rPr lang="en-US" sz="3300" dirty="0" smtClean="0">
                <a:solidFill>
                  <a:srgbClr val="FFFF00"/>
                </a:solidFill>
                <a:effectLst>
                  <a:glow rad="101600">
                    <a:schemeClr val="bg1">
                      <a:alpha val="60000"/>
                    </a:schemeClr>
                  </a:glow>
                </a:effectLst>
              </a:rPr>
              <a:t>before </a:t>
            </a:r>
            <a:r>
              <a:rPr lang="en-US" sz="3300" dirty="0">
                <a:solidFill>
                  <a:srgbClr val="FFFF00"/>
                </a:solidFill>
                <a:effectLst>
                  <a:glow rad="101600">
                    <a:schemeClr val="bg1">
                      <a:alpha val="60000"/>
                    </a:schemeClr>
                  </a:glow>
                </a:effectLst>
              </a:rPr>
              <a:t>unbelievers </a:t>
            </a:r>
            <a:r>
              <a:rPr lang="en-US" sz="3300" dirty="0" smtClean="0">
                <a:solidFill>
                  <a:srgbClr val="FFFF00"/>
                </a:solidFill>
                <a:effectLst>
                  <a:glow rad="101600">
                    <a:schemeClr val="bg1">
                      <a:alpha val="60000"/>
                    </a:schemeClr>
                  </a:glow>
                </a:effectLst>
              </a:rPr>
              <a:t>- </a:t>
            </a:r>
            <a:r>
              <a:rPr lang="en-US" sz="3300" i="1" dirty="0" smtClean="0">
                <a:solidFill>
                  <a:srgbClr val="FFFF00"/>
                </a:solidFill>
                <a:effectLst>
                  <a:glow rad="101600">
                    <a:schemeClr val="bg1">
                      <a:alpha val="60000"/>
                    </a:schemeClr>
                  </a:glow>
                </a:effectLst>
              </a:rPr>
              <a:t>I </a:t>
            </a:r>
            <a:r>
              <a:rPr lang="en-US" sz="3300" i="1" dirty="0">
                <a:solidFill>
                  <a:srgbClr val="FFFF00"/>
                </a:solidFill>
                <a:effectLst>
                  <a:glow rad="101600">
                    <a:schemeClr val="bg1">
                      <a:alpha val="60000"/>
                    </a:schemeClr>
                  </a:glow>
                </a:effectLst>
              </a:rPr>
              <a:t>Corinthians </a:t>
            </a:r>
            <a:r>
              <a:rPr lang="en-US" sz="3300" i="1" dirty="0" smtClean="0">
                <a:solidFill>
                  <a:srgbClr val="FFFF00"/>
                </a:solidFill>
                <a:effectLst>
                  <a:glow rad="101600">
                    <a:schemeClr val="bg1">
                      <a:alpha val="60000"/>
                    </a:schemeClr>
                  </a:glow>
                </a:effectLst>
              </a:rPr>
              <a:t>6:1-10</a:t>
            </a:r>
            <a:endParaRPr lang="en-US" sz="3300" i="1" dirty="0">
              <a:solidFill>
                <a:srgbClr val="FFFF00"/>
              </a:solidFill>
              <a:effectLst>
                <a:glow rad="101600">
                  <a:schemeClr val="bg1">
                    <a:alpha val="60000"/>
                  </a:schemeClr>
                </a:glow>
              </a:effectLst>
            </a:endParaRPr>
          </a:p>
          <a:p>
            <a:pPr>
              <a:buNone/>
            </a:pPr>
            <a:r>
              <a:rPr lang="en-US" sz="3300" dirty="0" smtClean="0">
                <a:effectLst>
                  <a:glow rad="101600">
                    <a:schemeClr val="bg1">
                      <a:alpha val="60000"/>
                    </a:schemeClr>
                  </a:glow>
                </a:effectLst>
              </a:rPr>
              <a:t>8. It </a:t>
            </a:r>
            <a:r>
              <a:rPr lang="en-US" sz="3300" dirty="0">
                <a:effectLst>
                  <a:glow rad="101600">
                    <a:schemeClr val="bg1">
                      <a:alpha val="60000"/>
                    </a:schemeClr>
                  </a:glow>
                </a:effectLst>
              </a:rPr>
              <a:t>negates God’s call to suffer for </a:t>
            </a:r>
            <a:r>
              <a:rPr lang="en-US" sz="3300" dirty="0" smtClean="0">
                <a:effectLst>
                  <a:glow rad="101600">
                    <a:schemeClr val="bg1">
                      <a:alpha val="60000"/>
                    </a:schemeClr>
                  </a:glow>
                </a:effectLst>
              </a:rPr>
              <a:t>righteousness </a:t>
            </a:r>
            <a:r>
              <a:rPr lang="en-US" sz="3300" dirty="0">
                <a:effectLst>
                  <a:glow rad="101600">
                    <a:schemeClr val="bg1">
                      <a:alpha val="60000"/>
                    </a:schemeClr>
                  </a:glow>
                </a:effectLst>
              </a:rPr>
              <a:t>sake </a:t>
            </a:r>
            <a:r>
              <a:rPr lang="en-US" sz="3300" dirty="0" smtClean="0">
                <a:effectLst>
                  <a:glow rad="101600">
                    <a:schemeClr val="bg1">
                      <a:alpha val="60000"/>
                    </a:schemeClr>
                  </a:glow>
                </a:effectLst>
              </a:rPr>
              <a:t>- </a:t>
            </a:r>
            <a:r>
              <a:rPr lang="en-US" sz="3300" i="1" dirty="0" smtClean="0">
                <a:effectLst>
                  <a:glow rad="101600">
                    <a:schemeClr val="bg1">
                      <a:alpha val="60000"/>
                    </a:schemeClr>
                  </a:glow>
                </a:effectLst>
              </a:rPr>
              <a:t>I </a:t>
            </a:r>
            <a:r>
              <a:rPr lang="en-US" sz="3300" i="1" dirty="0">
                <a:effectLst>
                  <a:glow rad="101600">
                    <a:schemeClr val="bg1">
                      <a:alpha val="60000"/>
                    </a:schemeClr>
                  </a:glow>
                </a:effectLst>
              </a:rPr>
              <a:t>Peter 2:20-21; </a:t>
            </a:r>
            <a:r>
              <a:rPr lang="en-US" sz="3300" i="1" dirty="0" smtClean="0">
                <a:effectLst>
                  <a:glow rad="101600">
                    <a:schemeClr val="bg1">
                      <a:alpha val="60000"/>
                    </a:schemeClr>
                  </a:glow>
                </a:effectLst>
              </a:rPr>
              <a:t>4:12-14</a:t>
            </a:r>
          </a:p>
          <a:p>
            <a:pPr>
              <a:buNone/>
            </a:pPr>
            <a:r>
              <a:rPr lang="en-US" sz="3300" dirty="0" smtClean="0">
                <a:effectLst>
                  <a:glow rad="101600">
                    <a:schemeClr val="bg1">
                      <a:alpha val="60000"/>
                    </a:schemeClr>
                  </a:glow>
                </a:effectLst>
              </a:rPr>
              <a:t>9. It </a:t>
            </a:r>
            <a:r>
              <a:rPr lang="en-US" sz="3300" dirty="0">
                <a:effectLst>
                  <a:glow rad="101600">
                    <a:schemeClr val="bg1">
                      <a:alpha val="60000"/>
                    </a:schemeClr>
                  </a:glow>
                </a:effectLst>
              </a:rPr>
              <a:t>would condone the taking of vengeance </a:t>
            </a:r>
            <a:r>
              <a:rPr lang="en-US" sz="3300" dirty="0" smtClean="0">
                <a:effectLst>
                  <a:glow rad="101600">
                    <a:schemeClr val="bg1">
                      <a:alpha val="60000"/>
                    </a:schemeClr>
                  </a:glow>
                </a:effectLst>
              </a:rPr>
              <a:t>-</a:t>
            </a:r>
            <a:r>
              <a:rPr lang="en-US" sz="3300" i="1" dirty="0">
                <a:effectLst>
                  <a:glow rad="101600">
                    <a:schemeClr val="bg1">
                      <a:alpha val="60000"/>
                    </a:schemeClr>
                  </a:glow>
                </a:effectLst>
              </a:rPr>
              <a:t>Romans </a:t>
            </a:r>
            <a:r>
              <a:rPr lang="en-US" sz="3300" i="1" dirty="0" smtClean="0">
                <a:effectLst>
                  <a:glow rad="101600">
                    <a:schemeClr val="bg1">
                      <a:alpha val="60000"/>
                    </a:schemeClr>
                  </a:glow>
                </a:effectLst>
              </a:rPr>
              <a:t>12:19</a:t>
            </a:r>
          </a:p>
          <a:p>
            <a:pPr>
              <a:buNone/>
            </a:pPr>
            <a:r>
              <a:rPr lang="en-US" sz="3300" dirty="0" smtClean="0">
                <a:effectLst>
                  <a:glow rad="101600">
                    <a:schemeClr val="bg1">
                      <a:alpha val="60000"/>
                    </a:schemeClr>
                  </a:glow>
                </a:effectLst>
              </a:rPr>
              <a:t>10. It </a:t>
            </a:r>
            <a:r>
              <a:rPr lang="en-US" sz="3300" dirty="0">
                <a:effectLst>
                  <a:glow rad="101600">
                    <a:schemeClr val="bg1">
                      <a:alpha val="60000"/>
                    </a:schemeClr>
                  </a:glow>
                </a:effectLst>
              </a:rPr>
              <a:t>fails to account for the astonishment of the </a:t>
            </a:r>
            <a:r>
              <a:rPr lang="en-US" sz="3300" dirty="0" smtClean="0">
                <a:effectLst>
                  <a:glow rad="101600">
                    <a:schemeClr val="bg1">
                      <a:alpha val="60000"/>
                    </a:schemeClr>
                  </a:glow>
                </a:effectLst>
              </a:rPr>
              <a:t>   disciples  - </a:t>
            </a:r>
            <a:r>
              <a:rPr lang="en-US" sz="3300" i="1" dirty="0" smtClean="0">
                <a:effectLst>
                  <a:glow rad="101600">
                    <a:schemeClr val="bg1">
                      <a:alpha val="60000"/>
                    </a:schemeClr>
                  </a:glow>
                </a:effectLst>
              </a:rPr>
              <a:t>Matthew </a:t>
            </a:r>
            <a:r>
              <a:rPr lang="en-US" sz="3300" i="1" dirty="0">
                <a:effectLst>
                  <a:glow rad="101600">
                    <a:schemeClr val="bg1">
                      <a:alpha val="60000"/>
                    </a:schemeClr>
                  </a:glow>
                </a:effectLst>
              </a:rPr>
              <a:t>19:10 </a:t>
            </a:r>
          </a:p>
          <a:p>
            <a:pPr>
              <a:buNone/>
            </a:pPr>
            <a:endParaRPr lang="en-US" sz="3300" i="1"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p:spPr>
        <p:txBody>
          <a:bodyPr>
            <a:normAutofit/>
          </a:bodyPr>
          <a:lstStyle/>
          <a:p>
            <a:r>
              <a:rPr lang="en-US" i="1" cap="all" dirty="0">
                <a:solidFill>
                  <a:srgbClr val="FFFF00"/>
                </a:solidFill>
                <a:effectLst>
                  <a:glow rad="101600">
                    <a:schemeClr val="bg1">
                      <a:alpha val="60000"/>
                    </a:schemeClr>
                  </a:glow>
                </a:effectLst>
              </a:rPr>
              <a:t>Consequences that will result from a divorce </a:t>
            </a:r>
            <a:r>
              <a:rPr lang="en-US" i="1" cap="all" dirty="0" smtClean="0">
                <a:solidFill>
                  <a:srgbClr val="FFFF00"/>
                </a:solidFill>
                <a:effectLst>
                  <a:glow rad="101600">
                    <a:schemeClr val="bg1">
                      <a:alpha val="60000"/>
                    </a:schemeClr>
                  </a:glow>
                </a:effectLst>
              </a:rPr>
              <a:t>and remarriage</a:t>
            </a:r>
            <a:endParaRPr lang="en-US" i="1" dirty="0">
              <a:solidFill>
                <a:srgbClr val="FFFF00"/>
              </a:solidFill>
              <a:effectLst>
                <a:glow rad="101600">
                  <a:schemeClr val="bg1">
                    <a:alpha val="60000"/>
                  </a:schemeClr>
                </a:glow>
              </a:effectLst>
            </a:endParaRPr>
          </a:p>
        </p:txBody>
      </p:sp>
      <p:sp>
        <p:nvSpPr>
          <p:cNvPr id="3" name="Content Placeholder 2"/>
          <p:cNvSpPr>
            <a:spLocks noGrp="1"/>
          </p:cNvSpPr>
          <p:nvPr>
            <p:ph idx="1"/>
          </p:nvPr>
        </p:nvSpPr>
        <p:spPr>
          <a:xfrm>
            <a:off x="0" y="2133600"/>
            <a:ext cx="9144000" cy="4724400"/>
          </a:xfrm>
        </p:spPr>
        <p:txBody>
          <a:bodyPr>
            <a:normAutofit/>
          </a:bodyPr>
          <a:lstStyle/>
          <a:p>
            <a:pPr hangingPunct="0">
              <a:buNone/>
            </a:pPr>
            <a:r>
              <a:rPr lang="en-US" sz="3600" dirty="0" smtClean="0">
                <a:effectLst>
                  <a:glow rad="101600">
                    <a:schemeClr val="bg1">
                      <a:alpha val="60000"/>
                    </a:schemeClr>
                  </a:glow>
                </a:effectLst>
              </a:rPr>
              <a:t>1. You </a:t>
            </a:r>
            <a:r>
              <a:rPr lang="en-US" sz="3600" dirty="0">
                <a:effectLst>
                  <a:glow rad="101600">
                    <a:schemeClr val="bg1">
                      <a:alpha val="60000"/>
                    </a:schemeClr>
                  </a:glow>
                </a:effectLst>
              </a:rPr>
              <a:t>will break a sacred vow  -  </a:t>
            </a:r>
            <a:r>
              <a:rPr lang="en-US" sz="3600" i="1" dirty="0">
                <a:effectLst>
                  <a:glow rad="101600">
                    <a:schemeClr val="bg1">
                      <a:alpha val="60000"/>
                    </a:schemeClr>
                  </a:glow>
                </a:effectLst>
              </a:rPr>
              <a:t>Psalm 56:12;  Proverbs 20:25;  Ephesians 5:4-6</a:t>
            </a:r>
          </a:p>
          <a:p>
            <a:pPr hangingPunct="0">
              <a:buNone/>
            </a:pPr>
            <a:r>
              <a:rPr lang="en-US" sz="3600" dirty="0" smtClean="0">
                <a:effectLst>
                  <a:glow rad="101600">
                    <a:schemeClr val="bg1">
                      <a:alpha val="60000"/>
                    </a:schemeClr>
                  </a:glow>
                </a:effectLst>
              </a:rPr>
              <a:t>2. You </a:t>
            </a:r>
            <a:r>
              <a:rPr lang="en-US" sz="3600" dirty="0">
                <a:effectLst>
                  <a:glow rad="101600">
                    <a:schemeClr val="bg1">
                      <a:alpha val="60000"/>
                    </a:schemeClr>
                  </a:glow>
                </a:effectLst>
              </a:rPr>
              <a:t>will get a reproach to your name  -  </a:t>
            </a:r>
            <a:r>
              <a:rPr lang="en-US" sz="3600" i="1" dirty="0">
                <a:effectLst>
                  <a:glow rad="101600">
                    <a:schemeClr val="bg1">
                      <a:alpha val="60000"/>
                    </a:schemeClr>
                  </a:glow>
                </a:effectLst>
              </a:rPr>
              <a:t>Proverbs 6:30-33;  Luke 16:17-18; </a:t>
            </a:r>
            <a:r>
              <a:rPr lang="en-US" sz="3600" i="1" dirty="0" smtClean="0">
                <a:effectLst>
                  <a:glow rad="101600">
                    <a:schemeClr val="bg1">
                      <a:alpha val="60000"/>
                    </a:schemeClr>
                  </a:glow>
                </a:effectLst>
              </a:rPr>
              <a:t>           Romans </a:t>
            </a:r>
            <a:r>
              <a:rPr lang="en-US" sz="3600" i="1" dirty="0">
                <a:effectLst>
                  <a:glow rad="101600">
                    <a:schemeClr val="bg1">
                      <a:alpha val="60000"/>
                    </a:schemeClr>
                  </a:glow>
                </a:effectLst>
              </a:rPr>
              <a:t>7:2-3</a:t>
            </a:r>
          </a:p>
          <a:p>
            <a:pPr hangingPunct="0">
              <a:buNone/>
            </a:pPr>
            <a:r>
              <a:rPr lang="en-US" sz="3600" dirty="0" smtClean="0">
                <a:effectLst>
                  <a:glow rad="101600">
                    <a:schemeClr val="bg1">
                      <a:alpha val="60000"/>
                    </a:schemeClr>
                  </a:glow>
                </a:effectLst>
              </a:rPr>
              <a:t>3. You </a:t>
            </a:r>
            <a:r>
              <a:rPr lang="en-US" sz="3600" dirty="0">
                <a:effectLst>
                  <a:glow rad="101600">
                    <a:schemeClr val="bg1">
                      <a:alpha val="60000"/>
                    </a:schemeClr>
                  </a:glow>
                </a:effectLst>
              </a:rPr>
              <a:t>will damage the marriages of others  -  </a:t>
            </a: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I </a:t>
            </a:r>
            <a:r>
              <a:rPr lang="en-US" sz="3600" i="1" dirty="0">
                <a:effectLst>
                  <a:glow rad="101600">
                    <a:schemeClr val="bg1">
                      <a:alpha val="60000"/>
                    </a:schemeClr>
                  </a:glow>
                </a:effectLst>
              </a:rPr>
              <a:t>Timothy 4:6-13;  Titus 2:1-8</a:t>
            </a:r>
          </a:p>
          <a:p>
            <a:endParaRPr lang="en-US" sz="3600"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hangingPunct="0">
              <a:buNone/>
            </a:pPr>
            <a:r>
              <a:rPr lang="en-US" sz="3600" dirty="0" smtClean="0">
                <a:effectLst>
                  <a:glow rad="101600">
                    <a:schemeClr val="bg1">
                      <a:alpha val="60000"/>
                    </a:schemeClr>
                  </a:glow>
                </a:effectLst>
              </a:rPr>
              <a:t>4. You </a:t>
            </a:r>
            <a:r>
              <a:rPr lang="en-US" sz="3600" dirty="0">
                <a:effectLst>
                  <a:glow rad="101600">
                    <a:schemeClr val="bg1">
                      <a:alpha val="60000"/>
                    </a:schemeClr>
                  </a:glow>
                </a:effectLst>
              </a:rPr>
              <a:t>will increase your </a:t>
            </a:r>
            <a:r>
              <a:rPr lang="en-US" sz="3600" dirty="0" smtClean="0">
                <a:effectLst>
                  <a:glow rad="101600">
                    <a:schemeClr val="bg1">
                      <a:alpha val="60000"/>
                    </a:schemeClr>
                  </a:glow>
                </a:effectLst>
              </a:rPr>
              <a:t>guilt and use unbiblical justification - </a:t>
            </a:r>
            <a:r>
              <a:rPr lang="en-US" sz="3600" i="1" dirty="0" smtClean="0">
                <a:effectLst>
                  <a:glow rad="101600">
                    <a:schemeClr val="bg1">
                      <a:alpha val="60000"/>
                    </a:schemeClr>
                  </a:glow>
                </a:effectLst>
              </a:rPr>
              <a:t>Leviticus </a:t>
            </a:r>
            <a:r>
              <a:rPr lang="en-US" sz="3600" i="1" dirty="0">
                <a:effectLst>
                  <a:glow rad="101600">
                    <a:schemeClr val="bg1">
                      <a:alpha val="60000"/>
                    </a:schemeClr>
                  </a:glow>
                </a:effectLst>
              </a:rPr>
              <a:t>6:4;  Malachi 2:14-15</a:t>
            </a:r>
          </a:p>
          <a:p>
            <a:pPr hangingPunct="0">
              <a:buNone/>
            </a:pPr>
            <a:r>
              <a:rPr lang="en-US" sz="3600" dirty="0" smtClean="0">
                <a:effectLst>
                  <a:glow rad="101600">
                    <a:schemeClr val="bg1">
                      <a:alpha val="60000"/>
                    </a:schemeClr>
                  </a:glow>
                </a:effectLst>
              </a:rPr>
              <a:t>5. You </a:t>
            </a:r>
            <a:r>
              <a:rPr lang="en-US" sz="3600" dirty="0">
                <a:effectLst>
                  <a:glow rad="101600">
                    <a:schemeClr val="bg1">
                      <a:alpha val="60000"/>
                    </a:schemeClr>
                  </a:glow>
                </a:effectLst>
              </a:rPr>
              <a:t>will damage your future ministries  - </a:t>
            </a:r>
            <a:r>
              <a:rPr lang="en-US" sz="3600" dirty="0" smtClean="0">
                <a:effectLst>
                  <a:glow rad="101600">
                    <a:schemeClr val="bg1">
                      <a:alpha val="60000"/>
                    </a:schemeClr>
                  </a:glow>
                </a:effectLst>
              </a:rPr>
              <a:t>          </a:t>
            </a:r>
            <a:r>
              <a:rPr lang="en-US" sz="3600" i="1" dirty="0">
                <a:effectLst>
                  <a:glow rad="101600">
                    <a:schemeClr val="bg1">
                      <a:alpha val="60000"/>
                    </a:schemeClr>
                  </a:glow>
                </a:effectLst>
              </a:rPr>
              <a:t>I Timothy 3:1-13;  5:3-16</a:t>
            </a:r>
          </a:p>
          <a:p>
            <a:pPr hangingPunct="0">
              <a:buNone/>
            </a:pPr>
            <a:r>
              <a:rPr lang="en-US" sz="3600" dirty="0" smtClean="0">
                <a:effectLst>
                  <a:glow rad="101600">
                    <a:schemeClr val="bg1">
                      <a:alpha val="60000"/>
                    </a:schemeClr>
                  </a:glow>
                </a:effectLst>
              </a:rPr>
              <a:t>6. You </a:t>
            </a:r>
            <a:r>
              <a:rPr lang="en-US" sz="3600" dirty="0">
                <a:effectLst>
                  <a:glow rad="101600">
                    <a:schemeClr val="bg1">
                      <a:alpha val="60000"/>
                    </a:schemeClr>
                  </a:glow>
                </a:effectLst>
              </a:rPr>
              <a:t>will damage your children and their view of marriage </a:t>
            </a: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Ephesians </a:t>
            </a:r>
            <a:r>
              <a:rPr lang="en-US" sz="3600" i="1" dirty="0">
                <a:effectLst>
                  <a:glow rad="101600">
                    <a:schemeClr val="bg1">
                      <a:alpha val="60000"/>
                    </a:schemeClr>
                  </a:glow>
                </a:effectLst>
              </a:rPr>
              <a:t>5:21-6:4</a:t>
            </a:r>
          </a:p>
          <a:p>
            <a:pPr hangingPunct="0">
              <a:buNone/>
            </a:pPr>
            <a:r>
              <a:rPr lang="en-US" sz="3600" dirty="0" smtClean="0">
                <a:effectLst>
                  <a:glow rad="101600">
                    <a:schemeClr val="bg1">
                      <a:alpha val="60000"/>
                    </a:schemeClr>
                  </a:glow>
                </a:effectLst>
              </a:rPr>
              <a:t>7. You </a:t>
            </a:r>
            <a:r>
              <a:rPr lang="en-US" sz="3600" dirty="0">
                <a:effectLst>
                  <a:glow rad="101600">
                    <a:schemeClr val="bg1">
                      <a:alpha val="60000"/>
                    </a:schemeClr>
                  </a:glow>
                </a:effectLst>
              </a:rPr>
              <a:t>will experience leanness in your soul  -  </a:t>
            </a:r>
            <a:r>
              <a:rPr lang="en-US" sz="3600" i="1" dirty="0">
                <a:effectLst>
                  <a:glow rad="101600">
                    <a:schemeClr val="bg1">
                      <a:alpha val="60000"/>
                    </a:schemeClr>
                  </a:glow>
                </a:effectLst>
              </a:rPr>
              <a:t>Psalm 106:15</a:t>
            </a:r>
          </a:p>
          <a:p>
            <a:pPr>
              <a:buNone/>
            </a:pPr>
            <a:r>
              <a:rPr lang="en-US" sz="3600" dirty="0" smtClean="0">
                <a:solidFill>
                  <a:srgbClr val="FFFF00"/>
                </a:solidFill>
                <a:effectLst>
                  <a:glow rad="101600">
                    <a:schemeClr val="bg1">
                      <a:alpha val="60000"/>
                    </a:schemeClr>
                  </a:glow>
                </a:effectLst>
              </a:rPr>
              <a:t>   NOTE:</a:t>
            </a:r>
            <a:r>
              <a:rPr lang="en-US" sz="3600" b="1" dirty="0" smtClean="0">
                <a:solidFill>
                  <a:srgbClr val="FFFF00"/>
                </a:solidFill>
                <a:effectLst>
                  <a:glow rad="101600">
                    <a:schemeClr val="bg1">
                      <a:alpha val="60000"/>
                    </a:schemeClr>
                  </a:glow>
                </a:effectLst>
              </a:rPr>
              <a:t> </a:t>
            </a:r>
            <a:r>
              <a:rPr lang="en-US" sz="3600" dirty="0" smtClean="0">
                <a:solidFill>
                  <a:srgbClr val="FFFF00"/>
                </a:solidFill>
                <a:effectLst>
                  <a:glow rad="101600">
                    <a:schemeClr val="bg1">
                      <a:alpha val="60000"/>
                    </a:schemeClr>
                  </a:glow>
                </a:effectLst>
              </a:rPr>
              <a:t>God </a:t>
            </a:r>
            <a:r>
              <a:rPr lang="en-US" sz="3600" dirty="0">
                <a:solidFill>
                  <a:srgbClr val="FFFF00"/>
                </a:solidFill>
                <a:effectLst>
                  <a:glow rad="101600">
                    <a:schemeClr val="bg1">
                      <a:alpha val="60000"/>
                    </a:schemeClr>
                  </a:glow>
                </a:effectLst>
              </a:rPr>
              <a:t>allowed Israel to have a king but explained the </a:t>
            </a:r>
            <a:r>
              <a:rPr lang="en-US" sz="3600" dirty="0" smtClean="0">
                <a:solidFill>
                  <a:srgbClr val="FFFF00"/>
                </a:solidFill>
                <a:effectLst>
                  <a:glow rad="101600">
                    <a:schemeClr val="bg1">
                      <a:alpha val="60000"/>
                    </a:schemeClr>
                  </a:glow>
                </a:effectLst>
              </a:rPr>
              <a:t>consequences that would </a:t>
            </a:r>
            <a:r>
              <a:rPr lang="en-US" sz="3600" dirty="0">
                <a:solidFill>
                  <a:srgbClr val="FFFF00"/>
                </a:solidFill>
                <a:effectLst>
                  <a:glow rad="101600">
                    <a:schemeClr val="bg1">
                      <a:alpha val="60000"/>
                    </a:schemeClr>
                  </a:glow>
                </a:effectLst>
              </a:rPr>
              <a:t>come as a result of their actions </a:t>
            </a:r>
            <a:r>
              <a:rPr lang="en-US" sz="3600" dirty="0" smtClean="0">
                <a:solidFill>
                  <a:srgbClr val="FFFF00"/>
                </a:solidFill>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I </a:t>
            </a:r>
            <a:r>
              <a:rPr lang="en-US" sz="3600" i="1" dirty="0">
                <a:solidFill>
                  <a:srgbClr val="FFFF00"/>
                </a:solidFill>
                <a:effectLst>
                  <a:glow rad="101600">
                    <a:schemeClr val="bg1">
                      <a:alpha val="60000"/>
                    </a:schemeClr>
                  </a:glow>
                </a:effectLst>
              </a:rPr>
              <a:t>Samuel </a:t>
            </a:r>
            <a:r>
              <a:rPr lang="en-US" sz="3600" i="1" dirty="0" smtClean="0">
                <a:solidFill>
                  <a:srgbClr val="FFFF00"/>
                </a:solidFill>
                <a:effectLst>
                  <a:glow rad="101600">
                    <a:schemeClr val="bg1">
                      <a:alpha val="60000"/>
                    </a:schemeClr>
                  </a:glow>
                </a:effectLst>
              </a:rPr>
              <a:t>8:9-22</a:t>
            </a:r>
            <a:endParaRPr lang="en-US" sz="3600" i="1"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3600" dirty="0" smtClean="0">
                <a:effectLst>
                  <a:glow rad="101600">
                    <a:schemeClr val="bg1">
                      <a:alpha val="60000"/>
                    </a:schemeClr>
                  </a:glow>
                </a:effectLst>
              </a:rPr>
              <a:t>8. You </a:t>
            </a:r>
            <a:r>
              <a:rPr lang="en-US" sz="3600" dirty="0">
                <a:effectLst>
                  <a:glow rad="101600">
                    <a:schemeClr val="bg1">
                      <a:alpha val="60000"/>
                    </a:schemeClr>
                  </a:glow>
                </a:effectLst>
              </a:rPr>
              <a:t>will establish a relationship of conflict </a:t>
            </a:r>
            <a:r>
              <a:rPr lang="en-US" sz="3600" dirty="0" smtClean="0">
                <a:effectLst>
                  <a:glow rad="101600">
                    <a:schemeClr val="bg1">
                      <a:alpha val="60000"/>
                    </a:schemeClr>
                  </a:glow>
                </a:effectLst>
              </a:rPr>
              <a:t>- </a:t>
            </a:r>
            <a:r>
              <a:rPr lang="en-US" sz="3600" i="1" dirty="0">
                <a:effectLst>
                  <a:glow rad="101600">
                    <a:schemeClr val="bg1">
                      <a:alpha val="60000"/>
                    </a:schemeClr>
                  </a:glow>
                </a:effectLst>
              </a:rPr>
              <a:t>James </a:t>
            </a:r>
            <a:r>
              <a:rPr lang="en-US" sz="3600" i="1" dirty="0" smtClean="0">
                <a:effectLst>
                  <a:glow rad="101600">
                    <a:schemeClr val="bg1">
                      <a:alpha val="60000"/>
                    </a:schemeClr>
                  </a:glow>
                </a:effectLst>
              </a:rPr>
              <a:t>3:13-18</a:t>
            </a:r>
          </a:p>
          <a:p>
            <a:pPr hangingPunct="0">
              <a:buNone/>
            </a:pPr>
            <a:r>
              <a:rPr lang="en-US" sz="3600" dirty="0" smtClean="0">
                <a:effectLst>
                  <a:glow rad="101600">
                    <a:schemeClr val="bg1">
                      <a:alpha val="60000"/>
                    </a:schemeClr>
                  </a:glow>
                </a:effectLst>
              </a:rPr>
              <a:t>    </a:t>
            </a:r>
            <a:r>
              <a:rPr lang="en-US" sz="3600" dirty="0" smtClean="0">
                <a:solidFill>
                  <a:srgbClr val="FFFF00"/>
                </a:solidFill>
                <a:effectLst>
                  <a:glow rad="101600">
                    <a:schemeClr val="bg1">
                      <a:alpha val="60000"/>
                    </a:schemeClr>
                  </a:glow>
                </a:effectLst>
              </a:rPr>
              <a:t>NOTE</a:t>
            </a:r>
            <a:r>
              <a:rPr lang="en-US" sz="3600" b="1" dirty="0" smtClean="0">
                <a:solidFill>
                  <a:srgbClr val="FFFF00"/>
                </a:solidFill>
                <a:effectLst>
                  <a:glow rad="101600">
                    <a:schemeClr val="bg1">
                      <a:alpha val="60000"/>
                    </a:schemeClr>
                  </a:glow>
                </a:effectLst>
              </a:rPr>
              <a:t>: </a:t>
            </a:r>
            <a:r>
              <a:rPr lang="en-US" sz="3600" dirty="0" smtClean="0">
                <a:solidFill>
                  <a:srgbClr val="FFFF00"/>
                </a:solidFill>
                <a:effectLst>
                  <a:glow rad="101600">
                    <a:schemeClr val="bg1">
                      <a:alpha val="60000"/>
                    </a:schemeClr>
                  </a:glow>
                </a:effectLst>
              </a:rPr>
              <a:t>God </a:t>
            </a:r>
            <a:r>
              <a:rPr lang="en-US" sz="3600" dirty="0">
                <a:solidFill>
                  <a:srgbClr val="FFFF00"/>
                </a:solidFill>
                <a:effectLst>
                  <a:glow rad="101600">
                    <a:schemeClr val="bg1">
                      <a:alpha val="60000"/>
                    </a:schemeClr>
                  </a:glow>
                </a:effectLst>
              </a:rPr>
              <a:t>warns that the most devastating </a:t>
            </a:r>
            <a:r>
              <a:rPr lang="en-US" sz="3600" dirty="0" smtClean="0">
                <a:solidFill>
                  <a:srgbClr val="FFFF00"/>
                </a:solidFill>
                <a:effectLst>
                  <a:glow rad="101600">
                    <a:schemeClr val="bg1">
                      <a:alpha val="60000"/>
                    </a:schemeClr>
                  </a:glow>
                </a:effectLst>
              </a:rPr>
              <a:t>judgment </a:t>
            </a:r>
            <a:r>
              <a:rPr lang="en-US" sz="3600" dirty="0">
                <a:solidFill>
                  <a:srgbClr val="FFFF00"/>
                </a:solidFill>
                <a:effectLst>
                  <a:glow rad="101600">
                    <a:schemeClr val="bg1">
                      <a:alpha val="60000"/>
                    </a:schemeClr>
                  </a:glow>
                </a:effectLst>
              </a:rPr>
              <a:t>upon a nation is the scattering </a:t>
            </a:r>
            <a:r>
              <a:rPr lang="en-US" sz="3600" dirty="0" smtClean="0">
                <a:solidFill>
                  <a:srgbClr val="FFFF00"/>
                </a:solidFill>
                <a:effectLst>
                  <a:glow rad="101600">
                    <a:schemeClr val="bg1">
                      <a:alpha val="60000"/>
                    </a:schemeClr>
                  </a:glow>
                </a:effectLst>
              </a:rPr>
              <a:t>of </a:t>
            </a:r>
            <a:r>
              <a:rPr lang="en-US" sz="3600" dirty="0">
                <a:solidFill>
                  <a:srgbClr val="FFFF00"/>
                </a:solidFill>
                <a:effectLst>
                  <a:glow rad="101600">
                    <a:schemeClr val="bg1">
                      <a:alpha val="60000"/>
                    </a:schemeClr>
                  </a:glow>
                </a:effectLst>
              </a:rPr>
              <a:t>its </a:t>
            </a:r>
            <a:r>
              <a:rPr lang="en-US" sz="3600" dirty="0" smtClean="0">
                <a:solidFill>
                  <a:srgbClr val="FFFF00"/>
                </a:solidFill>
                <a:effectLst>
                  <a:glow rad="101600">
                    <a:schemeClr val="bg1">
                      <a:alpha val="60000"/>
                    </a:schemeClr>
                  </a:glow>
                </a:effectLst>
              </a:rPr>
              <a:t>families </a:t>
            </a:r>
            <a:r>
              <a:rPr lang="en-US" sz="3600" dirty="0">
                <a:solidFill>
                  <a:srgbClr val="FFFF00"/>
                </a:solidFill>
                <a:effectLst>
                  <a:glow rad="101600">
                    <a:schemeClr val="bg1">
                      <a:alpha val="60000"/>
                    </a:schemeClr>
                  </a:glow>
                </a:effectLst>
              </a:rPr>
              <a:t>- </a:t>
            </a:r>
            <a:r>
              <a:rPr lang="en-US" sz="3600" i="1" dirty="0" smtClean="0">
                <a:solidFill>
                  <a:srgbClr val="FFFF00"/>
                </a:solidFill>
                <a:effectLst>
                  <a:glow rad="101600">
                    <a:schemeClr val="bg1">
                      <a:alpha val="60000"/>
                    </a:schemeClr>
                  </a:glow>
                </a:effectLst>
              </a:rPr>
              <a:t>Leviticus 26:14-33</a:t>
            </a:r>
            <a:endParaRPr lang="en-US" sz="3600" i="1" dirty="0">
              <a:effectLst>
                <a:glow rad="101600">
                  <a:schemeClr val="bg1">
                    <a:alpha val="60000"/>
                  </a:schemeClr>
                </a:glow>
              </a:effectLst>
            </a:endParaRPr>
          </a:p>
          <a:p>
            <a:pPr hangingPunct="0">
              <a:buNone/>
            </a:pPr>
            <a:r>
              <a:rPr lang="en-US" sz="3600" dirty="0" smtClean="0">
                <a:effectLst>
                  <a:glow rad="101600">
                    <a:schemeClr val="bg1">
                      <a:alpha val="60000"/>
                    </a:schemeClr>
                  </a:glow>
                </a:effectLst>
              </a:rPr>
              <a:t>9. You </a:t>
            </a:r>
            <a:r>
              <a:rPr lang="en-US" sz="3600" dirty="0">
                <a:effectLst>
                  <a:glow rad="101600">
                    <a:schemeClr val="bg1">
                      <a:alpha val="60000"/>
                    </a:schemeClr>
                  </a:glow>
                </a:effectLst>
              </a:rPr>
              <a:t>will </a:t>
            </a:r>
            <a:r>
              <a:rPr lang="en-US" sz="3600" dirty="0" smtClean="0">
                <a:effectLst>
                  <a:glow rad="101600">
                    <a:schemeClr val="bg1">
                      <a:alpha val="60000"/>
                    </a:schemeClr>
                  </a:glow>
                </a:effectLst>
              </a:rPr>
              <a:t>accept                                                   </a:t>
            </a:r>
            <a:r>
              <a:rPr lang="en-US" sz="3600" dirty="0">
                <a:effectLst>
                  <a:glow rad="101600">
                    <a:schemeClr val="bg1">
                      <a:alpha val="60000"/>
                    </a:schemeClr>
                  </a:glow>
                </a:effectLst>
              </a:rPr>
              <a:t>the false </a:t>
            </a:r>
            <a:r>
              <a:rPr lang="en-US" sz="3600" dirty="0" smtClean="0">
                <a:effectLst>
                  <a:glow rad="101600">
                    <a:schemeClr val="bg1">
                      <a:alpha val="60000"/>
                    </a:schemeClr>
                  </a:glow>
                </a:effectLst>
              </a:rPr>
              <a:t>theology                                                    of </a:t>
            </a:r>
            <a:r>
              <a:rPr lang="en-US" sz="3600" dirty="0">
                <a:effectLst>
                  <a:glow rad="101600">
                    <a:schemeClr val="bg1">
                      <a:alpha val="60000"/>
                    </a:schemeClr>
                  </a:glow>
                </a:effectLst>
              </a:rPr>
              <a:t>the Pharisees </a:t>
            </a: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Matthew </a:t>
            </a:r>
            <a:r>
              <a:rPr lang="en-US" sz="3600" i="1" dirty="0">
                <a:effectLst>
                  <a:glow rad="101600">
                    <a:schemeClr val="bg1">
                      <a:alpha val="60000"/>
                    </a:schemeClr>
                  </a:glow>
                </a:effectLst>
              </a:rPr>
              <a:t>19:3-12</a:t>
            </a:r>
          </a:p>
          <a:p>
            <a:endParaRPr lang="en-US" sz="3600" dirty="0">
              <a:effectLst>
                <a:glow rad="101600">
                  <a:schemeClr val="bg1">
                    <a:alpha val="60000"/>
                  </a:schemeClr>
                </a:glow>
              </a:effectLst>
            </a:endParaRPr>
          </a:p>
        </p:txBody>
      </p:sp>
      <p:pic>
        <p:nvPicPr>
          <p:cNvPr id="2051" name="Picture 3" descr="C:\Users\Ptr. Daniel White\Desktop\Bible pictures\Jesus\06 MINISTRY\Jesus w Phar\Jesus talking to the Jews.jpg"/>
          <p:cNvPicPr>
            <a:picLocks noChangeAspect="1" noChangeArrowheads="1"/>
          </p:cNvPicPr>
          <p:nvPr/>
        </p:nvPicPr>
        <p:blipFill>
          <a:blip r:embed="rId3" cstate="print"/>
          <a:srcRect/>
          <a:stretch>
            <a:fillRect/>
          </a:stretch>
        </p:blipFill>
        <p:spPr bwMode="auto">
          <a:xfrm>
            <a:off x="4648200" y="2926080"/>
            <a:ext cx="3657600" cy="393192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i="1" cap="all" dirty="0">
                <a:effectLst>
                  <a:glow rad="101600">
                    <a:schemeClr val="bg1">
                      <a:alpha val="60000"/>
                    </a:schemeClr>
                  </a:glow>
                </a:effectLst>
              </a:rPr>
              <a:t>what to do if you are </a:t>
            </a:r>
            <a:r>
              <a:rPr lang="en-US" i="1" cap="all" dirty="0" smtClean="0">
                <a:effectLst>
                  <a:glow rad="101600">
                    <a:schemeClr val="bg1">
                      <a:alpha val="60000"/>
                    </a:schemeClr>
                  </a:glow>
                </a:effectLst>
              </a:rPr>
              <a:t/>
            </a:r>
            <a:br>
              <a:rPr lang="en-US" i="1" cap="all" dirty="0" smtClean="0">
                <a:effectLst>
                  <a:glow rad="101600">
                    <a:schemeClr val="bg1">
                      <a:alpha val="60000"/>
                    </a:schemeClr>
                  </a:glow>
                </a:effectLst>
              </a:rPr>
            </a:br>
            <a:r>
              <a:rPr lang="en-US" i="1" cap="all" dirty="0" smtClean="0">
                <a:effectLst>
                  <a:glow rad="101600">
                    <a:schemeClr val="bg1">
                      <a:alpha val="60000"/>
                    </a:schemeClr>
                  </a:glow>
                </a:effectLst>
              </a:rPr>
              <a:t>already </a:t>
            </a:r>
            <a:r>
              <a:rPr lang="en-US" i="1" cap="all" dirty="0">
                <a:effectLst>
                  <a:glow rad="101600">
                    <a:schemeClr val="bg1">
                      <a:alpha val="60000"/>
                    </a:schemeClr>
                  </a:glow>
                </a:effectLst>
              </a:rPr>
              <a:t>divorced</a:t>
            </a:r>
            <a:endParaRPr lang="en-US" i="1" dirty="0">
              <a:effectLst>
                <a:glow rad="101600">
                  <a:schemeClr val="bg1">
                    <a:alpha val="60000"/>
                  </a:schemeClr>
                </a:glow>
              </a:effectLst>
            </a:endParaRPr>
          </a:p>
        </p:txBody>
      </p:sp>
      <p:sp>
        <p:nvSpPr>
          <p:cNvPr id="3" name="Content Placeholder 2"/>
          <p:cNvSpPr>
            <a:spLocks noGrp="1"/>
          </p:cNvSpPr>
          <p:nvPr>
            <p:ph idx="1"/>
          </p:nvPr>
        </p:nvSpPr>
        <p:spPr>
          <a:xfrm>
            <a:off x="0" y="1676400"/>
            <a:ext cx="9144000" cy="5334000"/>
          </a:xfrm>
        </p:spPr>
        <p:txBody>
          <a:bodyPr>
            <a:noAutofit/>
          </a:bodyPr>
          <a:lstStyle/>
          <a:p>
            <a:pPr hangingPunct="0">
              <a:buNone/>
            </a:pPr>
            <a:r>
              <a:rPr lang="en-US" sz="3600" dirty="0" smtClean="0">
                <a:effectLst>
                  <a:glow rad="101600">
                    <a:schemeClr val="bg1">
                      <a:alpha val="60000"/>
                    </a:schemeClr>
                  </a:glow>
                </a:effectLst>
              </a:rPr>
              <a:t>1. You </a:t>
            </a:r>
            <a:r>
              <a:rPr lang="en-US" sz="3600" dirty="0">
                <a:effectLst>
                  <a:glow rad="101600">
                    <a:schemeClr val="bg1">
                      <a:alpha val="60000"/>
                    </a:schemeClr>
                  </a:glow>
                </a:effectLst>
              </a:rPr>
              <a:t>must come to the place where you agree with God that your divorce was sin and </a:t>
            </a:r>
            <a:r>
              <a:rPr lang="en-US" sz="3600" dirty="0" smtClean="0">
                <a:effectLst>
                  <a:glow rad="101600">
                    <a:schemeClr val="bg1">
                      <a:alpha val="60000"/>
                    </a:schemeClr>
                  </a:glow>
                </a:effectLst>
              </a:rPr>
              <a:t>are </a:t>
            </a:r>
            <a:r>
              <a:rPr lang="en-US" sz="3600" dirty="0">
                <a:effectLst>
                  <a:glow rad="101600">
                    <a:schemeClr val="bg1">
                      <a:alpha val="60000"/>
                    </a:schemeClr>
                  </a:glow>
                </a:effectLst>
              </a:rPr>
              <a:t>willing to repent of that sin </a:t>
            </a:r>
            <a:r>
              <a:rPr lang="en-US" sz="3600" dirty="0" smtClean="0">
                <a:effectLst>
                  <a:glow rad="101600">
                    <a:schemeClr val="bg1">
                      <a:alpha val="60000"/>
                    </a:schemeClr>
                  </a:glow>
                </a:effectLst>
              </a:rPr>
              <a:t>- </a:t>
            </a:r>
            <a:r>
              <a:rPr lang="en-US" sz="3600" i="1" dirty="0">
                <a:effectLst>
                  <a:glow rad="101600">
                    <a:schemeClr val="bg1">
                      <a:alpha val="60000"/>
                    </a:schemeClr>
                  </a:glow>
                </a:effectLst>
              </a:rPr>
              <a:t>Psalm 51:1-17</a:t>
            </a:r>
          </a:p>
          <a:p>
            <a:pPr hangingPunct="0">
              <a:buNone/>
            </a:pPr>
            <a:r>
              <a:rPr lang="en-US" sz="3600" dirty="0" smtClean="0">
                <a:effectLst>
                  <a:glow rad="101600">
                    <a:schemeClr val="bg1">
                      <a:alpha val="60000"/>
                    </a:schemeClr>
                  </a:glow>
                </a:effectLst>
              </a:rPr>
              <a:t>2. You </a:t>
            </a:r>
            <a:r>
              <a:rPr lang="en-US" sz="3600" dirty="0">
                <a:effectLst>
                  <a:glow rad="101600">
                    <a:schemeClr val="bg1">
                      <a:alpha val="60000"/>
                    </a:schemeClr>
                  </a:glow>
                </a:effectLst>
              </a:rPr>
              <a:t>must agree with God about the failures in your life that contributed to the failure </a:t>
            </a:r>
            <a:r>
              <a:rPr lang="en-US" sz="3600" dirty="0" smtClean="0">
                <a:effectLst>
                  <a:glow rad="101600">
                    <a:schemeClr val="bg1">
                      <a:alpha val="60000"/>
                    </a:schemeClr>
                  </a:glow>
                </a:effectLst>
              </a:rPr>
              <a:t>of </a:t>
            </a:r>
            <a:r>
              <a:rPr lang="en-US" sz="3600" dirty="0">
                <a:effectLst>
                  <a:glow rad="101600">
                    <a:schemeClr val="bg1">
                      <a:alpha val="60000"/>
                    </a:schemeClr>
                  </a:glow>
                </a:effectLst>
              </a:rPr>
              <a:t>your </a:t>
            </a:r>
            <a:r>
              <a:rPr lang="en-US" sz="3600" dirty="0" smtClean="0">
                <a:effectLst>
                  <a:glow rad="101600">
                    <a:schemeClr val="bg1">
                      <a:alpha val="60000"/>
                    </a:schemeClr>
                  </a:glow>
                </a:effectLst>
              </a:rPr>
              <a:t>marriage – </a:t>
            </a:r>
            <a:r>
              <a:rPr lang="en-US" sz="3600" i="1" dirty="0" smtClean="0">
                <a:effectLst>
                  <a:glow rad="101600">
                    <a:schemeClr val="bg1">
                      <a:alpha val="60000"/>
                    </a:schemeClr>
                  </a:glow>
                </a:effectLst>
              </a:rPr>
              <a:t>Proverbs 28:13-14</a:t>
            </a:r>
          </a:p>
          <a:p>
            <a:pPr hangingPunct="0"/>
            <a:r>
              <a:rPr lang="en-US" sz="3600" dirty="0" smtClean="0">
                <a:effectLst>
                  <a:glow rad="101600">
                    <a:schemeClr val="bg1">
                      <a:alpha val="60000"/>
                    </a:schemeClr>
                  </a:glow>
                </a:effectLst>
              </a:rPr>
              <a:t>A </a:t>
            </a:r>
            <a:r>
              <a:rPr lang="en-US" sz="3600" dirty="0">
                <a:effectLst>
                  <a:glow rad="101600">
                    <a:schemeClr val="bg1">
                      <a:alpha val="60000"/>
                    </a:schemeClr>
                  </a:glow>
                </a:effectLst>
              </a:rPr>
              <a:t>willful, independent spirit against your parents as you were growing </a:t>
            </a:r>
            <a:r>
              <a:rPr lang="en-US" sz="3600" dirty="0" smtClean="0">
                <a:effectLst>
                  <a:glow rad="101600">
                    <a:schemeClr val="bg1">
                      <a:alpha val="60000"/>
                    </a:schemeClr>
                  </a:glow>
                </a:effectLst>
              </a:rPr>
              <a:t>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pPr hangingPunct="0"/>
            <a:r>
              <a:rPr lang="en-US" sz="3600" dirty="0">
                <a:effectLst>
                  <a:glow rad="101600">
                    <a:schemeClr val="bg1">
                      <a:alpha val="60000"/>
                    </a:schemeClr>
                  </a:glow>
                </a:effectLst>
              </a:rPr>
              <a:t>Marrying against the counsel or authority of your </a:t>
            </a:r>
            <a:r>
              <a:rPr lang="en-US" sz="3600" dirty="0" smtClean="0">
                <a:effectLst>
                  <a:glow rad="101600">
                    <a:schemeClr val="bg1">
                      <a:alpha val="60000"/>
                    </a:schemeClr>
                  </a:glow>
                </a:effectLst>
              </a:rPr>
              <a:t>parents.</a:t>
            </a:r>
            <a:endParaRPr lang="en-US" sz="3600" dirty="0">
              <a:effectLst>
                <a:glow rad="101600">
                  <a:schemeClr val="bg1">
                    <a:alpha val="60000"/>
                  </a:schemeClr>
                </a:glow>
              </a:effectLst>
            </a:endParaRPr>
          </a:p>
          <a:p>
            <a:pPr hangingPunct="0"/>
            <a:r>
              <a:rPr lang="en-US" sz="3600" dirty="0" smtClean="0">
                <a:effectLst>
                  <a:glow rad="101600">
                    <a:schemeClr val="bg1">
                      <a:alpha val="60000"/>
                    </a:schemeClr>
                  </a:glow>
                </a:effectLst>
              </a:rPr>
              <a:t>Premarital </a:t>
            </a:r>
            <a:r>
              <a:rPr lang="en-US" sz="3600" dirty="0">
                <a:effectLst>
                  <a:glow rad="101600">
                    <a:schemeClr val="bg1">
                      <a:alpha val="60000"/>
                    </a:schemeClr>
                  </a:glow>
                </a:effectLst>
              </a:rPr>
              <a:t>sexual </a:t>
            </a:r>
            <a:r>
              <a:rPr lang="en-US" sz="3600" dirty="0" smtClean="0">
                <a:effectLst>
                  <a:glow rad="101600">
                    <a:schemeClr val="bg1">
                      <a:alpha val="60000"/>
                    </a:schemeClr>
                  </a:glow>
                </a:effectLst>
              </a:rPr>
              <a:t>relationships.</a:t>
            </a:r>
            <a:endParaRPr lang="en-US" sz="3600" dirty="0">
              <a:effectLst>
                <a:glow rad="101600">
                  <a:schemeClr val="bg1">
                    <a:alpha val="60000"/>
                  </a:schemeClr>
                </a:glow>
              </a:effectLst>
            </a:endParaRPr>
          </a:p>
          <a:p>
            <a:pPr hangingPunct="0"/>
            <a:r>
              <a:rPr lang="en-US" sz="3600" dirty="0" smtClean="0">
                <a:effectLst>
                  <a:glow rad="101600">
                    <a:schemeClr val="bg1">
                      <a:alpha val="60000"/>
                    </a:schemeClr>
                  </a:glow>
                </a:effectLst>
              </a:rPr>
              <a:t>Wrong </a:t>
            </a:r>
            <a:r>
              <a:rPr lang="en-US" sz="3600" dirty="0">
                <a:effectLst>
                  <a:glow rad="101600">
                    <a:schemeClr val="bg1">
                      <a:alpha val="60000"/>
                    </a:schemeClr>
                  </a:glow>
                </a:effectLst>
              </a:rPr>
              <a:t>attitudes towards your partner  --  selfishness, pride, ungratefulness, </a:t>
            </a:r>
            <a:r>
              <a:rPr lang="en-US" sz="3600" dirty="0" smtClean="0">
                <a:effectLst>
                  <a:glow rad="101600">
                    <a:schemeClr val="bg1">
                      <a:alpha val="60000"/>
                    </a:schemeClr>
                  </a:glow>
                </a:effectLst>
              </a:rPr>
              <a:t>anger, resentment</a:t>
            </a:r>
            <a:r>
              <a:rPr lang="en-US" sz="3600" dirty="0">
                <a:effectLst>
                  <a:glow rad="101600">
                    <a:schemeClr val="bg1">
                      <a:alpha val="60000"/>
                    </a:schemeClr>
                  </a:glow>
                </a:effectLst>
              </a:rPr>
              <a:t>, impatience, laziness, </a:t>
            </a:r>
            <a:r>
              <a:rPr lang="en-US" sz="3600" dirty="0" smtClean="0">
                <a:effectLst>
                  <a:glow rad="101600">
                    <a:schemeClr val="bg1">
                      <a:alpha val="60000"/>
                    </a:schemeClr>
                  </a:glow>
                </a:effectLst>
              </a:rPr>
              <a:t>etc.</a:t>
            </a:r>
            <a:endParaRPr lang="en-US" sz="3600" dirty="0">
              <a:effectLst>
                <a:glow rad="101600">
                  <a:schemeClr val="bg1">
                    <a:alpha val="60000"/>
                  </a:schemeClr>
                </a:glow>
              </a:effectLst>
            </a:endParaRPr>
          </a:p>
          <a:p>
            <a:pPr hangingPunct="0"/>
            <a:r>
              <a:rPr lang="en-US" sz="3600" dirty="0" smtClean="0">
                <a:effectLst>
                  <a:glow rad="101600">
                    <a:schemeClr val="bg1">
                      <a:alpha val="60000"/>
                    </a:schemeClr>
                  </a:glow>
                </a:effectLst>
              </a:rPr>
              <a:t>Hurtful</a:t>
            </a:r>
            <a:r>
              <a:rPr lang="en-US" sz="3600" dirty="0">
                <a:effectLst>
                  <a:glow rad="101600">
                    <a:schemeClr val="bg1">
                      <a:alpha val="60000"/>
                    </a:schemeClr>
                  </a:glow>
                </a:effectLst>
              </a:rPr>
              <a:t>, harsh, critical words that damaged your partner’s </a:t>
            </a:r>
            <a:r>
              <a:rPr lang="en-US" sz="3600" dirty="0" smtClean="0">
                <a:effectLst>
                  <a:glow rad="101600">
                    <a:schemeClr val="bg1">
                      <a:alpha val="60000"/>
                    </a:schemeClr>
                  </a:glow>
                </a:effectLst>
              </a:rPr>
              <a:t>spirit.</a:t>
            </a:r>
            <a:endParaRPr lang="en-US" sz="3600" dirty="0">
              <a:effectLst>
                <a:glow rad="101600">
                  <a:schemeClr val="bg1">
                    <a:alpha val="60000"/>
                  </a:schemeClr>
                </a:glow>
              </a:effectLst>
            </a:endParaRPr>
          </a:p>
          <a:p>
            <a:pPr hangingPunct="0"/>
            <a:r>
              <a:rPr lang="en-US" sz="3600" dirty="0" smtClean="0">
                <a:effectLst>
                  <a:glow rad="101600">
                    <a:schemeClr val="bg1">
                      <a:alpha val="60000"/>
                    </a:schemeClr>
                  </a:glow>
                </a:effectLst>
              </a:rPr>
              <a:t>Failing </a:t>
            </a:r>
            <a:r>
              <a:rPr lang="en-US" sz="3600" dirty="0">
                <a:effectLst>
                  <a:glow rad="101600">
                    <a:schemeClr val="bg1">
                      <a:alpha val="60000"/>
                    </a:schemeClr>
                  </a:glow>
                </a:effectLst>
              </a:rPr>
              <a:t>to love, cherish, and nourish your wife as Christ loved the </a:t>
            </a:r>
            <a:r>
              <a:rPr lang="en-US" sz="3600" dirty="0" smtClean="0">
                <a:effectLst>
                  <a:glow rad="101600">
                    <a:schemeClr val="bg1">
                      <a:alpha val="60000"/>
                    </a:schemeClr>
                  </a:glow>
                </a:effectLst>
              </a:rPr>
              <a:t>church.</a:t>
            </a:r>
            <a:endParaRPr lang="en-US" sz="3600" dirty="0">
              <a:effectLst>
                <a:glow rad="101600">
                  <a:schemeClr val="bg1">
                    <a:alpha val="60000"/>
                  </a:schemeClr>
                </a:glow>
              </a:effectLst>
            </a:endParaRPr>
          </a:p>
          <a:p>
            <a:pPr>
              <a:buNone/>
            </a:pPr>
            <a:endParaRPr lang="en-US" sz="3600"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562600" cy="6858000"/>
          </a:xfrm>
        </p:spPr>
        <p:txBody>
          <a:bodyPr>
            <a:normAutofit/>
          </a:bodyPr>
          <a:lstStyle/>
          <a:p>
            <a:pPr hangingPunct="0"/>
            <a:r>
              <a:rPr lang="en-US" sz="3600" dirty="0" smtClean="0">
                <a:effectLst>
                  <a:glow rad="101600">
                    <a:schemeClr val="bg1">
                      <a:alpha val="60000"/>
                    </a:schemeClr>
                  </a:glow>
                </a:effectLst>
              </a:rPr>
              <a:t>Failing </a:t>
            </a:r>
            <a:r>
              <a:rPr lang="en-US" sz="3600" dirty="0">
                <a:effectLst>
                  <a:glow rad="101600">
                    <a:schemeClr val="bg1">
                      <a:alpha val="60000"/>
                    </a:schemeClr>
                  </a:glow>
                </a:effectLst>
              </a:rPr>
              <a:t>to meet the emotional and spiritual needs of your </a:t>
            </a:r>
            <a:r>
              <a:rPr lang="en-US" sz="3600" dirty="0" smtClean="0">
                <a:effectLst>
                  <a:glow rad="101600">
                    <a:schemeClr val="bg1">
                      <a:alpha val="60000"/>
                    </a:schemeClr>
                  </a:glow>
                </a:effectLst>
              </a:rPr>
              <a:t>wife.</a:t>
            </a:r>
            <a:endParaRPr lang="en-US" sz="3600" dirty="0">
              <a:effectLst>
                <a:glow rad="101600">
                  <a:schemeClr val="bg1">
                    <a:alpha val="60000"/>
                  </a:schemeClr>
                </a:glow>
              </a:effectLst>
            </a:endParaRPr>
          </a:p>
          <a:p>
            <a:pPr hangingPunct="0"/>
            <a:r>
              <a:rPr lang="en-US" sz="3600" dirty="0" smtClean="0">
                <a:effectLst>
                  <a:glow rad="101600">
                    <a:schemeClr val="bg1">
                      <a:alpha val="60000"/>
                    </a:schemeClr>
                  </a:glow>
                </a:effectLst>
              </a:rPr>
              <a:t>Failing </a:t>
            </a:r>
            <a:r>
              <a:rPr lang="en-US" sz="3600" dirty="0">
                <a:effectLst>
                  <a:glow rad="101600">
                    <a:schemeClr val="bg1">
                      <a:alpha val="60000"/>
                    </a:schemeClr>
                  </a:glow>
                </a:effectLst>
              </a:rPr>
              <a:t>to reverence , honor, and obey your </a:t>
            </a:r>
            <a:r>
              <a:rPr lang="en-US" sz="3600" dirty="0" smtClean="0">
                <a:effectLst>
                  <a:glow rad="101600">
                    <a:schemeClr val="bg1">
                      <a:alpha val="60000"/>
                    </a:schemeClr>
                  </a:glow>
                </a:effectLst>
              </a:rPr>
              <a:t>husband.</a:t>
            </a:r>
            <a:endParaRPr lang="en-US" sz="3600" dirty="0">
              <a:effectLst>
                <a:glow rad="101600">
                  <a:schemeClr val="bg1">
                    <a:alpha val="60000"/>
                  </a:schemeClr>
                </a:glow>
              </a:effectLst>
            </a:endParaRPr>
          </a:p>
          <a:p>
            <a:pPr hangingPunct="0"/>
            <a:r>
              <a:rPr lang="en-US" sz="3600" dirty="0" smtClean="0">
                <a:effectLst>
                  <a:glow rad="101600">
                    <a:schemeClr val="bg1">
                      <a:alpha val="60000"/>
                    </a:schemeClr>
                  </a:glow>
                </a:effectLst>
              </a:rPr>
              <a:t>Failing </a:t>
            </a:r>
            <a:r>
              <a:rPr lang="en-US" sz="3600" dirty="0">
                <a:effectLst>
                  <a:glow rad="101600">
                    <a:schemeClr val="bg1">
                      <a:alpha val="60000"/>
                    </a:schemeClr>
                  </a:glow>
                </a:effectLst>
              </a:rPr>
              <a:t>to serve your partner and put his or her needs and desires before your </a:t>
            </a:r>
            <a:r>
              <a:rPr lang="en-US" sz="3600" dirty="0" smtClean="0">
                <a:effectLst>
                  <a:glow rad="101600">
                    <a:schemeClr val="bg1">
                      <a:alpha val="60000"/>
                    </a:schemeClr>
                  </a:glow>
                </a:effectLst>
              </a:rPr>
              <a:t>own.</a:t>
            </a:r>
            <a:endParaRPr lang="en-US" sz="3600" dirty="0">
              <a:effectLst>
                <a:glow rad="101600">
                  <a:schemeClr val="bg1">
                    <a:alpha val="60000"/>
                  </a:schemeClr>
                </a:glow>
              </a:effectLst>
            </a:endParaRPr>
          </a:p>
          <a:p>
            <a:endParaRPr lang="en-US" sz="3600" dirty="0">
              <a:effectLst>
                <a:glow rad="101600">
                  <a:schemeClr val="bg1">
                    <a:alpha val="60000"/>
                  </a:schemeClr>
                </a:glow>
              </a:effectLst>
            </a:endParaRPr>
          </a:p>
        </p:txBody>
      </p:sp>
      <p:pic>
        <p:nvPicPr>
          <p:cNvPr id="4098" name="Picture 2" descr="C:\Users\Ptr. Daniel White\Desktop\Bible pictures\Courtship Marriage Family\Marriage\Couples\Do not get bitter at wife.jpg"/>
          <p:cNvPicPr>
            <a:picLocks noChangeAspect="1" noChangeArrowheads="1"/>
          </p:cNvPicPr>
          <p:nvPr/>
        </p:nvPicPr>
        <p:blipFill>
          <a:blip r:embed="rId3" cstate="print"/>
          <a:srcRect/>
          <a:stretch>
            <a:fillRect/>
          </a:stretch>
        </p:blipFill>
        <p:spPr bwMode="auto">
          <a:xfrm>
            <a:off x="5486400" y="381000"/>
            <a:ext cx="3251199" cy="2438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099" name="Picture 3" descr="C:\Users\Ptr. Daniel White\Desktop\Bible pictures\Courtship Marriage Family\Marriage\Couples\Do not emotionally defraud.jpg"/>
          <p:cNvPicPr>
            <a:picLocks noChangeAspect="1" noChangeArrowheads="1"/>
          </p:cNvPicPr>
          <p:nvPr/>
        </p:nvPicPr>
        <p:blipFill>
          <a:blip r:embed="rId4" cstate="print"/>
          <a:srcRect/>
          <a:stretch>
            <a:fillRect/>
          </a:stretch>
        </p:blipFill>
        <p:spPr bwMode="auto">
          <a:xfrm>
            <a:off x="5486400" y="3733800"/>
            <a:ext cx="3251200" cy="2438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705600"/>
          </a:xfrm>
        </p:spPr>
        <p:txBody>
          <a:bodyPr/>
          <a:lstStyle/>
          <a:p>
            <a:r>
              <a:rPr lang="en-US" dirty="0" smtClean="0">
                <a:effectLst>
                  <a:glow rad="101600">
                    <a:schemeClr val="bg1">
                      <a:alpha val="60000"/>
                    </a:schemeClr>
                  </a:glow>
                </a:effectLst>
              </a:rPr>
              <a:t>Companionship Will Only be Realized When Love is Being Expressed –</a:t>
            </a:r>
          </a:p>
          <a:p>
            <a:r>
              <a:rPr lang="en-US" dirty="0" smtClean="0">
                <a:effectLst>
                  <a:glow rad="101600">
                    <a:schemeClr val="bg1">
                      <a:alpha val="60000"/>
                    </a:schemeClr>
                  </a:glow>
                </a:effectLst>
              </a:rPr>
              <a:t>At the heart of every human being is the desire to be love by another </a:t>
            </a:r>
            <a:r>
              <a:rPr lang="en-US" i="1" dirty="0" smtClean="0">
                <a:effectLst>
                  <a:glow rad="101600">
                    <a:schemeClr val="bg1">
                      <a:alpha val="60000"/>
                    </a:schemeClr>
                  </a:glow>
                </a:effectLst>
              </a:rPr>
              <a:t>(Matt. 22:37-39; John 15:12;        I John 3:11)</a:t>
            </a:r>
          </a:p>
          <a:p>
            <a:r>
              <a:rPr lang="en-US" dirty="0" smtClean="0">
                <a:effectLst>
                  <a:glow rad="101600">
                    <a:schemeClr val="bg1">
                      <a:alpha val="60000"/>
                    </a:schemeClr>
                  </a:glow>
                </a:effectLst>
              </a:rPr>
              <a:t>Marriage is designed by God to meet that need </a:t>
            </a:r>
            <a:r>
              <a:rPr lang="en-US" i="1" dirty="0" smtClean="0">
                <a:effectLst>
                  <a:glow rad="101600">
                    <a:schemeClr val="bg1">
                      <a:alpha val="60000"/>
                    </a:schemeClr>
                  </a:glow>
                </a:effectLst>
              </a:rPr>
              <a:t>(Gen. 2:18-25; Eph. 5:22-31; Col. 3:18-19; Titus 2:4)</a:t>
            </a:r>
          </a:p>
          <a:p>
            <a:r>
              <a:rPr lang="en-US" dirty="0" smtClean="0">
                <a:solidFill>
                  <a:srgbClr val="FFC000"/>
                </a:solidFill>
                <a:effectLst>
                  <a:glow rad="101600">
                    <a:schemeClr val="bg1">
                      <a:alpha val="60000"/>
                    </a:schemeClr>
                  </a:glow>
                </a:effectLst>
              </a:rPr>
              <a:t>There are five primary way to communicate love to your mate. </a:t>
            </a:r>
          </a:p>
          <a:p>
            <a:r>
              <a:rPr lang="en-US" u="sng" dirty="0" smtClean="0">
                <a:effectLst>
                  <a:glow rad="101600">
                    <a:schemeClr val="bg1">
                      <a:alpha val="60000"/>
                    </a:schemeClr>
                  </a:glow>
                </a:effectLst>
              </a:rPr>
              <a:t>Words of Affirmation / Quality Time / Receiving of Gifts / Acts of Service / Physical Touch</a:t>
            </a:r>
            <a:endParaRPr lang="en-US" u="sng"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86600"/>
          </a:xfrm>
        </p:spPr>
        <p:txBody>
          <a:bodyPr>
            <a:normAutofit/>
          </a:bodyPr>
          <a:lstStyle/>
          <a:p>
            <a:pPr hangingPunct="0">
              <a:buNone/>
            </a:pPr>
            <a:r>
              <a:rPr lang="en-US" sz="3600" dirty="0" smtClean="0">
                <a:effectLst>
                  <a:glow rad="101600">
                    <a:schemeClr val="bg1">
                      <a:alpha val="60000"/>
                    </a:schemeClr>
                  </a:glow>
                </a:effectLst>
              </a:rPr>
              <a:t>3. Purpose </a:t>
            </a:r>
            <a:r>
              <a:rPr lang="en-US" sz="3600" dirty="0">
                <a:effectLst>
                  <a:glow rad="101600">
                    <a:schemeClr val="bg1">
                      <a:alpha val="60000"/>
                    </a:schemeClr>
                  </a:glow>
                </a:effectLst>
              </a:rPr>
              <a:t>to clear your conscience with those you have wronged and begin to </a:t>
            </a:r>
            <a:r>
              <a:rPr lang="en-US" sz="3600" dirty="0" smtClean="0">
                <a:effectLst>
                  <a:glow rad="101600">
                    <a:schemeClr val="bg1">
                      <a:alpha val="60000"/>
                    </a:schemeClr>
                  </a:glow>
                </a:effectLst>
              </a:rPr>
              <a:t>cooperate with </a:t>
            </a:r>
            <a:r>
              <a:rPr lang="en-US" sz="3600" dirty="0">
                <a:effectLst>
                  <a:glow rad="101600">
                    <a:schemeClr val="bg1">
                      <a:alpha val="60000"/>
                    </a:schemeClr>
                  </a:glow>
                </a:effectLst>
              </a:rPr>
              <a:t>God in reconciliation of all damaged relationships </a:t>
            </a: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Acts </a:t>
            </a:r>
            <a:r>
              <a:rPr lang="en-US" sz="3600" i="1" dirty="0">
                <a:effectLst>
                  <a:glow rad="101600">
                    <a:schemeClr val="bg1">
                      <a:alpha val="60000"/>
                    </a:schemeClr>
                  </a:glow>
                </a:effectLst>
              </a:rPr>
              <a:t>24:16</a:t>
            </a:r>
          </a:p>
          <a:p>
            <a:pPr hangingPunct="0">
              <a:buNone/>
            </a:pPr>
            <a:r>
              <a:rPr lang="en-US" sz="3600" dirty="0" smtClean="0">
                <a:effectLst>
                  <a:glow rad="101600">
                    <a:schemeClr val="bg1">
                      <a:alpha val="60000"/>
                    </a:schemeClr>
                  </a:glow>
                </a:effectLst>
              </a:rPr>
              <a:t>4. To </a:t>
            </a:r>
            <a:r>
              <a:rPr lang="en-US" sz="3600" dirty="0">
                <a:effectLst>
                  <a:glow rad="101600">
                    <a:schemeClr val="bg1">
                      <a:alpha val="60000"/>
                    </a:schemeClr>
                  </a:glow>
                </a:effectLst>
              </a:rPr>
              <a:t>whatever degree possible, rebuild broken relationships </a:t>
            </a:r>
            <a:r>
              <a:rPr lang="en-US" sz="3600" dirty="0" smtClean="0">
                <a:effectLst>
                  <a:glow rad="101600">
                    <a:schemeClr val="bg1">
                      <a:alpha val="60000"/>
                    </a:schemeClr>
                  </a:glow>
                </a:effectLst>
              </a:rPr>
              <a:t>- </a:t>
            </a:r>
            <a:r>
              <a:rPr lang="en-US" sz="3600" i="1" dirty="0">
                <a:effectLst>
                  <a:glow rad="101600">
                    <a:schemeClr val="bg1">
                      <a:alpha val="60000"/>
                    </a:schemeClr>
                  </a:glow>
                </a:effectLst>
              </a:rPr>
              <a:t>Romans </a:t>
            </a:r>
            <a:r>
              <a:rPr lang="en-US" sz="3600" i="1" dirty="0" smtClean="0">
                <a:effectLst>
                  <a:glow rad="101600">
                    <a:schemeClr val="bg1">
                      <a:alpha val="60000"/>
                    </a:schemeClr>
                  </a:glow>
                </a:effectLst>
              </a:rPr>
              <a:t>12:18</a:t>
            </a:r>
          </a:p>
          <a:p>
            <a:pPr hangingPunct="0">
              <a:buNone/>
            </a:pPr>
            <a:r>
              <a:rPr lang="en-US" sz="3600" dirty="0" smtClean="0">
                <a:effectLst>
                  <a:glow rad="101600">
                    <a:schemeClr val="bg1">
                      <a:alpha val="60000"/>
                    </a:schemeClr>
                  </a:glow>
                </a:effectLst>
              </a:rPr>
              <a:t>5. </a:t>
            </a:r>
            <a:r>
              <a:rPr lang="en-US" sz="3600" dirty="0">
                <a:effectLst>
                  <a:glow rad="101600">
                    <a:schemeClr val="bg1">
                      <a:alpha val="60000"/>
                    </a:schemeClr>
                  </a:glow>
                </a:effectLst>
              </a:rPr>
              <a:t>Purpose to remain unmarried </a:t>
            </a:r>
            <a:r>
              <a:rPr lang="en-US" sz="3600" dirty="0" smtClean="0">
                <a:effectLst>
                  <a:glow rad="101600">
                    <a:schemeClr val="bg1">
                      <a:alpha val="60000"/>
                    </a:schemeClr>
                  </a:glow>
                </a:effectLst>
              </a:rPr>
              <a:t>                         or </a:t>
            </a:r>
            <a:r>
              <a:rPr lang="en-US" sz="3600" dirty="0">
                <a:effectLst>
                  <a:glow rad="101600">
                    <a:schemeClr val="bg1">
                      <a:alpha val="60000"/>
                    </a:schemeClr>
                  </a:glow>
                </a:effectLst>
              </a:rPr>
              <a:t>be reconciled as long as </a:t>
            </a:r>
            <a:r>
              <a:rPr lang="en-US" sz="3600" dirty="0" smtClean="0">
                <a:effectLst>
                  <a:glow rad="101600">
                    <a:schemeClr val="bg1">
                      <a:alpha val="60000"/>
                    </a:schemeClr>
                  </a:glow>
                </a:effectLst>
              </a:rPr>
              <a:t>                            your </a:t>
            </a:r>
            <a:r>
              <a:rPr lang="en-US" sz="3600" dirty="0">
                <a:effectLst>
                  <a:glow rad="101600">
                    <a:schemeClr val="bg1">
                      <a:alpha val="60000"/>
                    </a:schemeClr>
                  </a:glow>
                </a:effectLst>
              </a:rPr>
              <a:t>former mate is living </a:t>
            </a: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I </a:t>
            </a:r>
            <a:r>
              <a:rPr lang="en-US" sz="3600" i="1" dirty="0">
                <a:effectLst>
                  <a:glow rad="101600">
                    <a:schemeClr val="bg1">
                      <a:alpha val="60000"/>
                    </a:schemeClr>
                  </a:glow>
                </a:effectLst>
              </a:rPr>
              <a:t>Corinthians 7:10-11</a:t>
            </a:r>
          </a:p>
          <a:p>
            <a:pPr hangingPunct="0">
              <a:buNone/>
            </a:pPr>
            <a:endParaRPr lang="en-US" sz="3600" dirty="0">
              <a:effectLst>
                <a:glow rad="101600">
                  <a:schemeClr val="bg1">
                    <a:alpha val="60000"/>
                  </a:schemeClr>
                </a:glow>
              </a:effectLst>
            </a:endParaRPr>
          </a:p>
          <a:p>
            <a:pPr>
              <a:buNone/>
            </a:pPr>
            <a:endParaRPr lang="en-US" sz="3600" dirty="0">
              <a:effectLst>
                <a:glow rad="101600">
                  <a:schemeClr val="bg1">
                    <a:alpha val="60000"/>
                  </a:schemeClr>
                </a:glow>
              </a:effectLst>
            </a:endParaRPr>
          </a:p>
        </p:txBody>
      </p:sp>
      <p:pic>
        <p:nvPicPr>
          <p:cNvPr id="3075" name="Picture 3" descr="C:\Users\Ptr. Daniel White\Desktop\Bible pictures\Praying\Praying 6.jp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flipH="1">
            <a:off x="6248400" y="3124200"/>
            <a:ext cx="2743200" cy="3352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fade">
                                      <p:cBhvr>
                                        <p:cTn id="17"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477000"/>
          </a:xfrm>
        </p:spPr>
        <p:txBody>
          <a:bodyPr/>
          <a:lstStyle/>
          <a:p>
            <a:endParaRPr lang="en-US" dirty="0"/>
          </a:p>
        </p:txBody>
      </p:sp>
      <p:pic>
        <p:nvPicPr>
          <p:cNvPr id="2050" name="Picture 2" descr="C:\Users\Ptr. Daniel White\Desktop\Bible pictures\bibles and book of life\open bible.jpg"/>
          <p:cNvPicPr>
            <a:picLocks noChangeAspect="1" noChangeArrowheads="1"/>
          </p:cNvPicPr>
          <p:nvPr/>
        </p:nvPicPr>
        <p:blipFill>
          <a:blip r:embed="rId3" cstate="print">
            <a:lum bright="-40000"/>
          </a:blip>
          <a:srcRect/>
          <a:stretch>
            <a:fillRect/>
          </a:stretch>
        </p:blipFill>
        <p:spPr bwMode="auto">
          <a:xfrm>
            <a:off x="-381000" y="-380999"/>
            <a:ext cx="9753600" cy="7239000"/>
          </a:xfrm>
          <a:prstGeom prst="rect">
            <a:avLst/>
          </a:prstGeom>
          <a:noFill/>
        </p:spPr>
      </p:pic>
      <p:sp>
        <p:nvSpPr>
          <p:cNvPr id="5" name="Rectangle 4"/>
          <p:cNvSpPr/>
          <p:nvPr/>
        </p:nvSpPr>
        <p:spPr>
          <a:xfrm>
            <a:off x="990600" y="762000"/>
            <a:ext cx="7772400" cy="4401205"/>
          </a:xfrm>
          <a:prstGeom prst="rect">
            <a:avLst/>
          </a:prstGeom>
        </p:spPr>
        <p:txBody>
          <a:bodyPr wrap="square">
            <a:spAutoFit/>
          </a:bodyPr>
          <a:lstStyle/>
          <a:p>
            <a:pPr algn="ctr"/>
            <a:r>
              <a:rPr lang="en-US" sz="4000" i="1" dirty="0" smtClean="0">
                <a:effectLst>
                  <a:glow rad="101600">
                    <a:schemeClr val="bg1">
                      <a:alpha val="60000"/>
                    </a:schemeClr>
                  </a:glow>
                </a:effectLst>
              </a:rPr>
              <a:t>“And unto the married I command, yet not I, but the Lord, Let not the wife depart from her husband: But and if she depart, let her remain unmarried, or be reconciled to her husband: and let not the husband put away his wife.”</a:t>
            </a:r>
            <a:endParaRPr lang="en-US" sz="4000" i="1"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0"/>
            <a:ext cx="9144000" cy="6858000"/>
          </a:xfrm>
        </p:spPr>
        <p:txBody>
          <a:bodyPr>
            <a:normAutofit/>
          </a:bodyPr>
          <a:lstStyle/>
          <a:p>
            <a:pPr>
              <a:buNone/>
            </a:pPr>
            <a:r>
              <a:rPr lang="en-US" sz="3600" dirty="0" smtClean="0">
                <a:effectLst>
                  <a:glow rad="101600">
                    <a:schemeClr val="bg1">
                      <a:alpha val="60000"/>
                    </a:schemeClr>
                  </a:glow>
                </a:effectLst>
              </a:rPr>
              <a:t> 6. If remarriage has already taken place - Turn your past failures into present messages and ministries (seek to rebuild the marriages of others) </a:t>
            </a:r>
            <a:r>
              <a:rPr lang="en-US" sz="3600" i="1" dirty="0" smtClean="0">
                <a:effectLst>
                  <a:glow rad="101600">
                    <a:schemeClr val="bg1">
                      <a:alpha val="60000"/>
                    </a:schemeClr>
                  </a:glow>
                </a:effectLst>
              </a:rPr>
              <a:t>- II Corinthians 5:19</a:t>
            </a:r>
          </a:p>
          <a:p>
            <a:pPr>
              <a:buNone/>
            </a:pPr>
            <a:r>
              <a:rPr lang="en-US" sz="3600" dirty="0" smtClean="0">
                <a:effectLst>
                  <a:glow rad="101600">
                    <a:schemeClr val="bg1">
                      <a:alpha val="60000"/>
                    </a:schemeClr>
                  </a:glow>
                </a:effectLst>
              </a:rPr>
              <a:t>7.</a:t>
            </a:r>
            <a:r>
              <a:rPr lang="en-US" sz="3600" dirty="0">
                <a:effectLst>
                  <a:glow rad="101600">
                    <a:schemeClr val="bg1">
                      <a:alpha val="60000"/>
                    </a:schemeClr>
                  </a:glow>
                </a:effectLst>
              </a:rPr>
              <a:t> </a:t>
            </a:r>
            <a:r>
              <a:rPr lang="en-US" sz="3600" dirty="0" smtClean="0">
                <a:effectLst>
                  <a:glow rad="101600">
                    <a:schemeClr val="bg1">
                      <a:alpha val="60000"/>
                    </a:schemeClr>
                  </a:glow>
                </a:effectLst>
              </a:rPr>
              <a:t>Make it your highest motivation and lifetime goal to seek the Lord, to please Him, and bring Him glory - </a:t>
            </a:r>
            <a:r>
              <a:rPr lang="en-US" sz="3600" i="1" dirty="0" smtClean="0">
                <a:effectLst>
                  <a:glow rad="101600">
                    <a:schemeClr val="bg1">
                      <a:alpha val="60000"/>
                    </a:schemeClr>
                  </a:glow>
                </a:effectLst>
              </a:rPr>
              <a:t>I Corinthians 10:31</a:t>
            </a:r>
          </a:p>
          <a:p>
            <a:endParaRPr lang="en-US" sz="3600" dirty="0">
              <a:effectLst>
                <a:glow rad="101600">
                  <a:schemeClr val="bg1">
                    <a:alpha val="60000"/>
                  </a:schemeClr>
                </a:glow>
              </a:effectLst>
            </a:endParaRPr>
          </a:p>
        </p:txBody>
      </p:sp>
      <p:sp>
        <p:nvSpPr>
          <p:cNvPr id="6146" name="Rectangle 2"/>
          <p:cNvSpPr>
            <a:spLocks noChangeArrowheads="1"/>
          </p:cNvSpPr>
          <p:nvPr/>
        </p:nvSpPr>
        <p:spPr bwMode="auto">
          <a:xfrm>
            <a:off x="-381000" y="4637712"/>
            <a:ext cx="8686800" cy="1107996"/>
          </a:xfrm>
          <a:prstGeom prst="rect">
            <a:avLst/>
          </a:prstGeom>
          <a:solidFill>
            <a:srgbClr val="FFC000"/>
          </a:solidFill>
          <a:ln w="57150">
            <a:headEnd/>
            <a:tailEnd/>
          </a:ln>
          <a:scene3d>
            <a:camera prst="perspectiveLeft"/>
            <a:lightRig rig="threePt" dir="t"/>
          </a:scene3d>
          <a:sp3d>
            <a:bevelT w="139700" h="139700" prst="divot"/>
          </a:sp3d>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6600" b="1" u="none" strike="noStrike" cap="none" normalizeH="0" baseline="0" dirty="0" smtClean="0">
                <a:ln>
                  <a:noFill/>
                </a:ln>
                <a:solidFill>
                  <a:schemeClr val="bg1"/>
                </a:solidFill>
                <a:effectLst/>
                <a:latin typeface="Times New Roman" pitchFamily="18" charset="0"/>
                <a:ea typeface="Times New Roman" pitchFamily="18" charset="0"/>
                <a:cs typeface="Arial" pitchFamily="34" charset="0"/>
              </a:rPr>
              <a:t>Divorce is not an </a:t>
            </a:r>
            <a:r>
              <a:rPr kumimoji="0" lang="en-US" sz="5400" b="1" u="none" strike="noStrike" cap="none" normalizeH="0" baseline="0" dirty="0" smtClean="0">
                <a:ln>
                  <a:noFill/>
                </a:ln>
                <a:solidFill>
                  <a:schemeClr val="bg1"/>
                </a:solidFill>
                <a:effectLst/>
                <a:latin typeface="Times New Roman" pitchFamily="18" charset="0"/>
                <a:ea typeface="Times New Roman" pitchFamily="18" charset="0"/>
                <a:cs typeface="Arial" pitchFamily="34" charset="0"/>
              </a:rPr>
              <a:t>Option</a:t>
            </a:r>
            <a:endParaRPr kumimoji="0" lang="en-US" sz="5400" b="1"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146"/>
                                        </p:tgtEl>
                                        <p:attrNameLst>
                                          <p:attrName>style.visibility</p:attrName>
                                        </p:attrNameLst>
                                      </p:cBhvr>
                                      <p:to>
                                        <p:strVal val="visible"/>
                                      </p:to>
                                    </p:set>
                                    <p:anim to="" calcmode="lin" valueType="num">
                                      <p:cBhvr>
                                        <p:cTn id="12" dur="1" fill="hold"/>
                                        <p:tgtEl>
                                          <p:spTgt spid="614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14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3"/>
          <p:cNvPicPr>
            <a:picLocks noChangeAspect="1" noChangeArrowheads="1"/>
          </p:cNvPicPr>
          <p:nvPr/>
        </p:nvPicPr>
        <p:blipFill>
          <a:blip r:embed="rId3" cstate="print">
            <a:lum bright="-30000"/>
          </a:blip>
          <a:srcRect/>
          <a:stretch>
            <a:fillRect/>
          </a:stretch>
        </p:blipFill>
        <p:spPr bwMode="auto">
          <a:xfrm>
            <a:off x="1" y="0"/>
            <a:ext cx="9421754" cy="6858000"/>
          </a:xfrm>
          <a:prstGeom prst="rect">
            <a:avLst/>
          </a:prstGeom>
          <a:noFill/>
          <a:ln w="9525">
            <a:noFill/>
            <a:miter lim="800000"/>
            <a:headEnd/>
            <a:tailEnd/>
          </a:ln>
        </p:spPr>
      </p:pic>
      <p:sp>
        <p:nvSpPr>
          <p:cNvPr id="8" name="Content Placeholder 7"/>
          <p:cNvSpPr>
            <a:spLocks noGrp="1"/>
          </p:cNvSpPr>
          <p:nvPr>
            <p:ph idx="1"/>
          </p:nvPr>
        </p:nvSpPr>
        <p:spPr>
          <a:xfrm>
            <a:off x="0" y="609600"/>
            <a:ext cx="9144000" cy="5516563"/>
          </a:xfrm>
        </p:spPr>
        <p:txBody>
          <a:bodyPr>
            <a:noAutofit/>
          </a:bodyPr>
          <a:lstStyle/>
          <a:p>
            <a:pPr algn="ctr">
              <a:buNone/>
            </a:pPr>
            <a:r>
              <a:rPr lang="en-US" sz="3600" i="1" dirty="0" smtClean="0">
                <a:effectLst>
                  <a:glow rad="101600">
                    <a:schemeClr val="bg1">
                      <a:alpha val="60000"/>
                    </a:schemeClr>
                  </a:glow>
                </a:effectLst>
              </a:rPr>
              <a:t>“If </a:t>
            </a:r>
            <a:r>
              <a:rPr lang="en-US" sz="3600" i="1" dirty="0">
                <a:effectLst>
                  <a:glow rad="101600">
                    <a:schemeClr val="bg1">
                      <a:alpha val="60000"/>
                    </a:schemeClr>
                  </a:glow>
                </a:effectLst>
              </a:rPr>
              <a:t>the foundations be destroyed, what </a:t>
            </a:r>
            <a:r>
              <a:rPr lang="en-US" sz="3600" i="1" dirty="0" smtClean="0">
                <a:effectLst>
                  <a:glow rad="101600">
                    <a:schemeClr val="bg1">
                      <a:alpha val="60000"/>
                    </a:schemeClr>
                  </a:glow>
                </a:effectLst>
              </a:rPr>
              <a:t>              can </a:t>
            </a:r>
            <a:r>
              <a:rPr lang="en-US" sz="3600" i="1" dirty="0">
                <a:effectLst>
                  <a:glow rad="101600">
                    <a:schemeClr val="bg1">
                      <a:alpha val="60000"/>
                    </a:schemeClr>
                  </a:glow>
                </a:effectLst>
              </a:rPr>
              <a:t>the righteous </a:t>
            </a:r>
            <a:r>
              <a:rPr lang="en-US" sz="3600" i="1" dirty="0" smtClean="0">
                <a:effectLst>
                  <a:glow rad="101600">
                    <a:schemeClr val="bg1">
                      <a:alpha val="60000"/>
                    </a:schemeClr>
                  </a:glow>
                </a:effectLst>
              </a:rPr>
              <a:t>do</a:t>
            </a: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Psalm 11:3)</a:t>
            </a:r>
          </a:p>
          <a:p>
            <a:pPr algn="ctr">
              <a:buNone/>
            </a:pPr>
            <a:endParaRPr lang="en-US" sz="3600" i="1" dirty="0">
              <a:effectLst>
                <a:glow rad="101600">
                  <a:schemeClr val="bg1">
                    <a:alpha val="60000"/>
                  </a:schemeClr>
                </a:glow>
              </a:effectLst>
            </a:endParaRPr>
          </a:p>
          <a:p>
            <a:pPr algn="ctr">
              <a:buNone/>
            </a:pPr>
            <a:r>
              <a:rPr lang="en-US" sz="3600" dirty="0">
                <a:effectLst>
                  <a:glow rad="101600">
                    <a:schemeClr val="bg1">
                      <a:alpha val="60000"/>
                    </a:schemeClr>
                  </a:glow>
                </a:effectLst>
              </a:rPr>
              <a:t>	</a:t>
            </a: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a:t>
            </a:r>
            <a:r>
              <a:rPr lang="en-US" sz="3600" i="1" dirty="0">
                <a:effectLst>
                  <a:glow rad="101600">
                    <a:schemeClr val="bg1">
                      <a:alpha val="60000"/>
                    </a:schemeClr>
                  </a:glow>
                </a:effectLst>
              </a:rPr>
              <a:t>And they that shall be of thee shall build the old waste places: </a:t>
            </a:r>
            <a:r>
              <a:rPr lang="en-US" sz="3600" i="1" dirty="0" smtClean="0">
                <a:effectLst>
                  <a:glow rad="101600">
                    <a:schemeClr val="bg1">
                      <a:alpha val="60000"/>
                    </a:schemeClr>
                  </a:glow>
                </a:effectLst>
              </a:rPr>
              <a:t>thou </a:t>
            </a:r>
            <a:r>
              <a:rPr lang="en-US" sz="3600" i="1" dirty="0" err="1">
                <a:effectLst>
                  <a:glow rad="101600">
                    <a:schemeClr val="bg1">
                      <a:alpha val="60000"/>
                    </a:schemeClr>
                  </a:glow>
                </a:effectLst>
              </a:rPr>
              <a:t>shalt</a:t>
            </a:r>
            <a:r>
              <a:rPr lang="en-US" sz="3600" i="1" dirty="0">
                <a:effectLst>
                  <a:glow rad="101600">
                    <a:schemeClr val="bg1">
                      <a:alpha val="60000"/>
                    </a:schemeClr>
                  </a:glow>
                </a:effectLst>
              </a:rPr>
              <a:t> raise up </a:t>
            </a:r>
            <a:r>
              <a:rPr lang="en-US" sz="3600" i="1" dirty="0" smtClean="0">
                <a:effectLst>
                  <a:glow rad="101600">
                    <a:schemeClr val="bg1">
                      <a:alpha val="60000"/>
                    </a:schemeClr>
                  </a:glow>
                </a:effectLst>
              </a:rPr>
              <a:t>the foundations </a:t>
            </a:r>
            <a:r>
              <a:rPr lang="en-US" sz="3600" i="1" dirty="0">
                <a:effectLst>
                  <a:glow rad="101600">
                    <a:schemeClr val="bg1">
                      <a:alpha val="60000"/>
                    </a:schemeClr>
                  </a:glow>
                </a:effectLst>
              </a:rPr>
              <a:t>of many generations; </a:t>
            </a:r>
            <a:r>
              <a:rPr lang="en-US" sz="3600" i="1" dirty="0" smtClean="0">
                <a:effectLst>
                  <a:glow rad="101600">
                    <a:schemeClr val="bg1">
                      <a:alpha val="60000"/>
                    </a:schemeClr>
                  </a:glow>
                </a:effectLst>
              </a:rPr>
              <a:t>and </a:t>
            </a:r>
            <a:r>
              <a:rPr lang="en-US" sz="3600" i="1" dirty="0">
                <a:effectLst>
                  <a:glow rad="101600">
                    <a:schemeClr val="bg1">
                      <a:alpha val="60000"/>
                    </a:schemeClr>
                  </a:glow>
                </a:effectLst>
              </a:rPr>
              <a:t>thou </a:t>
            </a:r>
            <a:r>
              <a:rPr lang="en-US" sz="3600" i="1" dirty="0" err="1">
                <a:effectLst>
                  <a:glow rad="101600">
                    <a:schemeClr val="bg1">
                      <a:alpha val="60000"/>
                    </a:schemeClr>
                  </a:glow>
                </a:effectLst>
              </a:rPr>
              <a:t>shalt</a:t>
            </a:r>
            <a:r>
              <a:rPr lang="en-US" sz="3600" i="1" dirty="0">
                <a:effectLst>
                  <a:glow rad="101600">
                    <a:schemeClr val="bg1">
                      <a:alpha val="60000"/>
                    </a:schemeClr>
                  </a:glow>
                </a:effectLst>
              </a:rPr>
              <a:t> be </a:t>
            </a:r>
            <a:r>
              <a:rPr lang="en-US" sz="3600" i="1" dirty="0" smtClean="0">
                <a:effectLst>
                  <a:glow rad="101600">
                    <a:schemeClr val="bg1">
                      <a:alpha val="60000"/>
                    </a:schemeClr>
                  </a:glow>
                </a:effectLst>
              </a:rPr>
              <a:t>called</a:t>
            </a:r>
            <a:r>
              <a:rPr lang="en-US" sz="3600" i="1" dirty="0">
                <a:effectLst>
                  <a:glow rad="101600">
                    <a:schemeClr val="bg1">
                      <a:alpha val="60000"/>
                    </a:schemeClr>
                  </a:glow>
                </a:effectLst>
              </a:rPr>
              <a:t>, </a:t>
            </a:r>
            <a:r>
              <a:rPr lang="en-US" sz="3600" i="1" cap="all" dirty="0">
                <a:effectLst>
                  <a:glow rad="101600">
                    <a:schemeClr val="bg1">
                      <a:alpha val="60000"/>
                    </a:schemeClr>
                  </a:glow>
                </a:effectLst>
              </a:rPr>
              <a:t>t</a:t>
            </a:r>
            <a:r>
              <a:rPr lang="en-US" sz="3600" i="1" dirty="0">
                <a:effectLst>
                  <a:glow rad="101600">
                    <a:schemeClr val="bg1">
                      <a:alpha val="60000"/>
                    </a:schemeClr>
                  </a:glow>
                </a:effectLst>
              </a:rPr>
              <a:t>he repairer of the breach, </a:t>
            </a:r>
            <a:r>
              <a:rPr lang="en-US" sz="3600" i="1" cap="all" dirty="0">
                <a:effectLst>
                  <a:glow rad="101600">
                    <a:schemeClr val="bg1">
                      <a:alpha val="60000"/>
                    </a:schemeClr>
                  </a:glow>
                </a:effectLst>
              </a:rPr>
              <a:t>t</a:t>
            </a:r>
            <a:r>
              <a:rPr lang="en-US" sz="3600" i="1" dirty="0">
                <a:effectLst>
                  <a:glow rad="101600">
                    <a:schemeClr val="bg1">
                      <a:alpha val="60000"/>
                    </a:schemeClr>
                  </a:glow>
                </a:effectLst>
              </a:rPr>
              <a:t>he restorer of the paths to dwell in</a:t>
            </a:r>
            <a:r>
              <a:rPr lang="en-US" sz="3600" i="1" dirty="0" smtClean="0">
                <a:effectLst>
                  <a:glow rad="101600">
                    <a:schemeClr val="bg1">
                      <a:alpha val="60000"/>
                    </a:schemeClr>
                  </a:glow>
                </a:effectLst>
              </a:rPr>
              <a:t>.”</a:t>
            </a:r>
            <a:r>
              <a:rPr lang="en-US" sz="3600" dirty="0" smtClean="0">
                <a:effectLst>
                  <a:glow rad="101600">
                    <a:schemeClr val="bg1">
                      <a:alpha val="60000"/>
                    </a:schemeClr>
                  </a:glow>
                </a:effectLst>
              </a:rPr>
              <a:t>              (</a:t>
            </a:r>
            <a:r>
              <a:rPr lang="en-US" sz="3600" i="1" dirty="0" smtClean="0">
                <a:effectLst>
                  <a:glow rad="101600">
                    <a:schemeClr val="bg1">
                      <a:alpha val="60000"/>
                    </a:schemeClr>
                  </a:glow>
                </a:effectLst>
              </a:rPr>
              <a:t>Isaiah 58:12) </a:t>
            </a:r>
            <a:endParaRPr lang="en-US" sz="3600" i="1" dirty="0">
              <a:effectLst>
                <a:glow rad="101600">
                  <a:schemeClr val="bg1">
                    <a:alpha val="60000"/>
                  </a:schemeClr>
                </a:glow>
              </a:effectLst>
            </a:endParaRPr>
          </a:p>
          <a:p>
            <a:pPr algn="ctr">
              <a:buNone/>
            </a:pPr>
            <a:r>
              <a:rPr lang="en-US" sz="3600" i="1" dirty="0" smtClean="0">
                <a:effectLst>
                  <a:glow rad="101600">
                    <a:schemeClr val="bg1">
                      <a:alpha val="60000"/>
                    </a:schemeClr>
                  </a:glow>
                </a:effectLst>
              </a:rPr>
              <a:t> </a:t>
            </a:r>
            <a:endParaRPr lang="en-US" sz="3600" i="1" dirty="0">
              <a:effectLst>
                <a:glow rad="101600">
                  <a:schemeClr val="bg1">
                    <a:alpha val="6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to="" calcmode="lin" valueType="num">
                                      <p:cBhvr>
                                        <p:cTn id="7" dur="1" fill="hold"/>
                                        <p:tgtEl>
                                          <p:spTgt spid="8">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 to="" calcmode="lin" valueType="num">
                                      <p:cBhvr>
                                        <p:cTn id="12" dur="1" fill="hold"/>
                                        <p:tgtEl>
                                          <p:spTgt spid="8">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 to="" calcmode="lin" valueType="num">
                                      <p:cBhvr>
                                        <p:cTn id="17" dur="1" fill="hold"/>
                                        <p:tgtEl>
                                          <p:spTgt spid="8">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
            <a:ext cx="8839200" cy="1600199"/>
          </a:xfrm>
        </p:spPr>
        <p:txBody>
          <a:bodyPr>
            <a:normAutofit fontScale="90000"/>
          </a:bodyPr>
          <a:lstStyle/>
          <a:p>
            <a:r>
              <a:rPr lang="en-US" sz="5400" dirty="0" smtClean="0">
                <a:effectLst>
                  <a:glow rad="101600">
                    <a:schemeClr val="bg1">
                      <a:alpha val="60000"/>
                    </a:schemeClr>
                  </a:glow>
                </a:effectLst>
              </a:rPr>
              <a:t>Six Purposes of Marriage</a:t>
            </a:r>
            <a:br>
              <a:rPr lang="en-US" sz="5400" dirty="0" smtClean="0">
                <a:effectLst>
                  <a:glow rad="101600">
                    <a:schemeClr val="bg1">
                      <a:alpha val="60000"/>
                    </a:schemeClr>
                  </a:glow>
                </a:effectLst>
              </a:rPr>
            </a:br>
            <a:endParaRPr lang="en-US" sz="4900" i="1" dirty="0">
              <a:effectLst>
                <a:glow rad="101600">
                  <a:schemeClr val="bg1">
                    <a:alpha val="60000"/>
                  </a:schemeClr>
                </a:glow>
              </a:effectLst>
            </a:endParaRPr>
          </a:p>
        </p:txBody>
      </p:sp>
      <p:sp>
        <p:nvSpPr>
          <p:cNvPr id="3" name="Subtitle 2"/>
          <p:cNvSpPr>
            <a:spLocks noGrp="1"/>
          </p:cNvSpPr>
          <p:nvPr>
            <p:ph type="subTitle" idx="1"/>
          </p:nvPr>
        </p:nvSpPr>
        <p:spPr>
          <a:xfrm>
            <a:off x="381000" y="2209800"/>
            <a:ext cx="8763000" cy="5257800"/>
          </a:xfrm>
        </p:spPr>
        <p:txBody>
          <a:bodyPr>
            <a:normAutofit/>
          </a:bodyPr>
          <a:lstStyle/>
          <a:p>
            <a:pPr algn="l">
              <a:buFont typeface="Arial" charset="0"/>
              <a:buChar char="•"/>
            </a:pPr>
            <a:r>
              <a:rPr lang="en-US" sz="3600" dirty="0" smtClean="0">
                <a:effectLst>
                  <a:glow rad="101600">
                    <a:schemeClr val="bg1">
                      <a:alpha val="60000"/>
                    </a:schemeClr>
                  </a:glow>
                </a:effectLst>
              </a:rPr>
              <a:t> Companionship</a:t>
            </a:r>
          </a:p>
          <a:p>
            <a:pPr algn="l">
              <a:buFont typeface="Arial" charset="0"/>
              <a:buChar char="•"/>
            </a:pPr>
            <a:r>
              <a:rPr lang="en-US" sz="3600" dirty="0">
                <a:effectLst>
                  <a:glow rad="101600">
                    <a:schemeClr val="bg1">
                      <a:alpha val="60000"/>
                    </a:schemeClr>
                  </a:glow>
                </a:effectLst>
              </a:rPr>
              <a:t> </a:t>
            </a:r>
            <a:r>
              <a:rPr lang="en-US" sz="3600" dirty="0" smtClean="0">
                <a:effectLst>
                  <a:glow rad="101600">
                    <a:schemeClr val="bg1">
                      <a:alpha val="60000"/>
                    </a:schemeClr>
                  </a:glow>
                </a:effectLst>
              </a:rPr>
              <a:t>Enjoyment</a:t>
            </a:r>
          </a:p>
          <a:p>
            <a:pPr algn="l">
              <a:buFont typeface="Arial" charset="0"/>
              <a:buChar char="•"/>
            </a:pPr>
            <a:r>
              <a:rPr lang="en-US" sz="3600" dirty="0" smtClean="0">
                <a:effectLst>
                  <a:glow rad="101600">
                    <a:schemeClr val="bg1">
                      <a:alpha val="60000"/>
                    </a:schemeClr>
                  </a:glow>
                </a:effectLst>
              </a:rPr>
              <a:t> Fruitfulness</a:t>
            </a:r>
          </a:p>
          <a:p>
            <a:pPr algn="l">
              <a:buFont typeface="Arial" charset="0"/>
              <a:buChar char="•"/>
            </a:pPr>
            <a:r>
              <a:rPr lang="en-US" sz="3600" dirty="0" smtClean="0">
                <a:effectLst>
                  <a:glow rad="101600">
                    <a:schemeClr val="bg1">
                      <a:alpha val="60000"/>
                    </a:schemeClr>
                  </a:glow>
                </a:effectLst>
              </a:rPr>
              <a:t> Completeness</a:t>
            </a:r>
          </a:p>
          <a:p>
            <a:pPr algn="l">
              <a:buFont typeface="Arial" charset="0"/>
              <a:buChar char="•"/>
            </a:pPr>
            <a:r>
              <a:rPr lang="en-US" sz="3600" dirty="0" smtClean="0">
                <a:effectLst>
                  <a:glow rad="101600">
                    <a:schemeClr val="bg1">
                      <a:alpha val="60000"/>
                    </a:schemeClr>
                  </a:glow>
                </a:effectLst>
              </a:rPr>
              <a:t> Protection</a:t>
            </a:r>
          </a:p>
          <a:p>
            <a:pPr algn="l">
              <a:buFont typeface="Arial" charset="0"/>
              <a:buChar char="•"/>
            </a:pPr>
            <a:r>
              <a:rPr lang="en-US" sz="3600" dirty="0" smtClean="0">
                <a:effectLst>
                  <a:glow rad="101600">
                    <a:schemeClr val="bg1">
                      <a:alpha val="60000"/>
                    </a:schemeClr>
                  </a:glow>
                </a:effectLst>
              </a:rPr>
              <a:t> </a:t>
            </a:r>
            <a:r>
              <a:rPr lang="en-US" sz="3600" dirty="0" smtClean="0">
                <a:solidFill>
                  <a:schemeClr val="tx1"/>
                </a:solidFill>
                <a:effectLst>
                  <a:glow rad="101600">
                    <a:schemeClr val="bg1">
                      <a:alpha val="60000"/>
                    </a:schemeClr>
                  </a:glow>
                </a:effectLst>
              </a:rPr>
              <a:t>Typify Christ’s relationship with His Church </a:t>
            </a:r>
            <a:r>
              <a:rPr lang="en-US" sz="3600" dirty="0" smtClean="0">
                <a:solidFill>
                  <a:srgbClr val="FFFF00"/>
                </a:solidFill>
                <a:effectLst>
                  <a:glow rad="101600">
                    <a:schemeClr val="bg1">
                      <a:alpha val="60000"/>
                    </a:schemeClr>
                  </a:glow>
                </a:effectLst>
              </a:rPr>
              <a:t>  </a:t>
            </a:r>
          </a:p>
          <a:p>
            <a:pPr algn="l"/>
            <a:r>
              <a:rPr lang="en-US" sz="3600" dirty="0">
                <a:effectLst>
                  <a:glow rad="101600">
                    <a:schemeClr val="bg1">
                      <a:alpha val="60000"/>
                    </a:schemeClr>
                  </a:glow>
                </a:effectLst>
              </a:rPr>
              <a:t> </a:t>
            </a:r>
            <a:r>
              <a:rPr lang="en-US" sz="3600" dirty="0" smtClean="0">
                <a:effectLst>
                  <a:glow rad="101600">
                    <a:schemeClr val="bg1">
                      <a:alpha val="60000"/>
                    </a:schemeClr>
                  </a:glow>
                </a:effectLst>
              </a:rPr>
              <a:t>  </a:t>
            </a:r>
          </a:p>
          <a:p>
            <a:pPr algn="l">
              <a:buFont typeface="Arial" charset="0"/>
              <a:buChar char="•"/>
            </a:pPr>
            <a:endParaRPr lang="en-US" sz="3600" dirty="0" smtClean="0">
              <a:effectLst>
                <a:glow rad="101600">
                  <a:schemeClr val="bg1">
                    <a:alpha val="60000"/>
                  </a:schemeClr>
                </a:glow>
              </a:effectLst>
            </a:endParaRPr>
          </a:p>
          <a:p>
            <a:pPr algn="l"/>
            <a:endParaRPr lang="en-US" sz="3600" dirty="0">
              <a:effectLst>
                <a:glow rad="101600">
                  <a:schemeClr val="bg1">
                    <a:alpha val="60000"/>
                  </a:schemeClr>
                </a:glow>
              </a:effectLst>
            </a:endParaRPr>
          </a:p>
        </p:txBody>
      </p:sp>
      <p:pic>
        <p:nvPicPr>
          <p:cNvPr id="1026" name="Picture 2"/>
          <p:cNvPicPr>
            <a:picLocks noChangeAspect="1" noChangeArrowheads="1"/>
          </p:cNvPicPr>
          <p:nvPr/>
        </p:nvPicPr>
        <p:blipFill>
          <a:blip r:embed="rId3" cstate="print">
            <a:lum bright="-10000"/>
          </a:blip>
          <a:srcRect/>
          <a:stretch>
            <a:fillRect/>
          </a:stretch>
        </p:blipFill>
        <p:spPr bwMode="auto">
          <a:xfrm flipH="1">
            <a:off x="4800600" y="1600200"/>
            <a:ext cx="2971800" cy="39163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perspectiveLeft"/>
            <a:lightRig rig="threePt" dir="t"/>
          </a:scene3d>
          <a:sp3d>
            <a:bevelT prst="convex"/>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4800" dirty="0" smtClean="0">
                <a:effectLst>
                  <a:glow rad="101600">
                    <a:schemeClr val="bg1">
                      <a:alpha val="60000"/>
                    </a:schemeClr>
                  </a:glow>
                </a:effectLst>
              </a:rPr>
              <a:t>2# Enjoyment</a:t>
            </a:r>
            <a:endParaRPr lang="en-US" sz="4800" dirty="0">
              <a:effectLst>
                <a:glow rad="101600">
                  <a:schemeClr val="bg1">
                    <a:alpha val="60000"/>
                  </a:schemeClr>
                </a:glow>
              </a:effectLst>
            </a:endParaRPr>
          </a:p>
        </p:txBody>
      </p:sp>
      <p:sp>
        <p:nvSpPr>
          <p:cNvPr id="3" name="Content Placeholder 2"/>
          <p:cNvSpPr>
            <a:spLocks noGrp="1"/>
          </p:cNvSpPr>
          <p:nvPr>
            <p:ph idx="1"/>
          </p:nvPr>
        </p:nvSpPr>
        <p:spPr>
          <a:xfrm>
            <a:off x="0" y="1295400"/>
            <a:ext cx="9144000" cy="5562600"/>
          </a:xfrm>
        </p:spPr>
        <p:txBody>
          <a:bodyPr>
            <a:normAutofit lnSpcReduction="10000"/>
          </a:bodyPr>
          <a:lstStyle/>
          <a:p>
            <a:pPr>
              <a:buNone/>
            </a:pPr>
            <a:r>
              <a:rPr lang="en-US" sz="3600" i="1" dirty="0" smtClean="0">
                <a:effectLst>
                  <a:glow rad="101600">
                    <a:schemeClr val="bg1">
                      <a:alpha val="60000"/>
                    </a:schemeClr>
                  </a:glow>
                </a:effectLst>
              </a:rPr>
              <a:t>   “Marriage is honorable in all, and the bed undefiled: but whoremongers and adulterers God will judge .” (Heb. 13:4)</a:t>
            </a:r>
          </a:p>
          <a:p>
            <a:pPr>
              <a:buFont typeface="Wingdings"/>
              <a:buChar char="Ø"/>
            </a:pPr>
            <a:r>
              <a:rPr lang="en-US" sz="3600" i="1" dirty="0" smtClean="0">
                <a:effectLst>
                  <a:glow rad="101600">
                    <a:schemeClr val="bg1">
                      <a:alpha val="60000"/>
                    </a:schemeClr>
                  </a:glow>
                </a:effectLst>
              </a:rPr>
              <a:t> Honorable = of great worth or value</a:t>
            </a:r>
          </a:p>
          <a:p>
            <a:pPr>
              <a:buFont typeface="Wingdings"/>
              <a:buChar char="Ø"/>
            </a:pPr>
            <a:r>
              <a:rPr lang="en-US" sz="3600" i="1" dirty="0" smtClean="0">
                <a:effectLst>
                  <a:glow rad="101600">
                    <a:schemeClr val="bg1">
                      <a:alpha val="60000"/>
                    </a:schemeClr>
                  </a:glow>
                </a:effectLst>
              </a:rPr>
              <a:t> Bed = martial bed</a:t>
            </a:r>
          </a:p>
          <a:p>
            <a:pPr>
              <a:buFont typeface="Wingdings"/>
              <a:buChar char="Ø"/>
            </a:pPr>
            <a:r>
              <a:rPr lang="en-US" sz="3600" i="1" dirty="0" smtClean="0">
                <a:effectLst>
                  <a:glow rad="101600">
                    <a:schemeClr val="bg1">
                      <a:alpha val="60000"/>
                    </a:schemeClr>
                  </a:glow>
                </a:effectLst>
              </a:rPr>
              <a:t> Undefiled = to be kept unsoiled / pure</a:t>
            </a:r>
          </a:p>
          <a:p>
            <a:pPr>
              <a:buFont typeface="Wingdings"/>
              <a:buChar char="Ø"/>
            </a:pPr>
            <a:r>
              <a:rPr lang="en-US" sz="3600" i="1" dirty="0">
                <a:effectLst>
                  <a:glow rad="101600">
                    <a:schemeClr val="bg1">
                      <a:alpha val="60000"/>
                    </a:schemeClr>
                  </a:glow>
                </a:effectLst>
              </a:rPr>
              <a:t> </a:t>
            </a:r>
            <a:r>
              <a:rPr lang="en-US" sz="3600" i="1" dirty="0" smtClean="0">
                <a:effectLst>
                  <a:glow rad="101600">
                    <a:schemeClr val="bg1">
                      <a:alpha val="60000"/>
                    </a:schemeClr>
                  </a:glow>
                </a:effectLst>
              </a:rPr>
              <a:t>Whoremongers (pornos) = fornicators</a:t>
            </a:r>
          </a:p>
          <a:p>
            <a:pPr>
              <a:buFont typeface="Wingdings"/>
              <a:buChar char="Ø"/>
            </a:pPr>
            <a:r>
              <a:rPr lang="en-US" sz="3600" i="1" dirty="0">
                <a:effectLst>
                  <a:glow rad="101600">
                    <a:schemeClr val="bg1">
                      <a:alpha val="60000"/>
                    </a:schemeClr>
                  </a:glow>
                </a:effectLst>
              </a:rPr>
              <a:t> </a:t>
            </a:r>
            <a:r>
              <a:rPr lang="en-US" sz="3600" i="1" dirty="0" smtClean="0">
                <a:effectLst>
                  <a:glow rad="101600">
                    <a:schemeClr val="bg1">
                      <a:alpha val="60000"/>
                    </a:schemeClr>
                  </a:glow>
                </a:effectLst>
              </a:rPr>
              <a:t>Adulterers = unfaithfulness after marriage</a:t>
            </a:r>
          </a:p>
          <a:p>
            <a:pPr>
              <a:buFont typeface="Wingdings"/>
              <a:buChar char="Ø"/>
            </a:pPr>
            <a:r>
              <a:rPr lang="en-US" sz="3600" i="1" dirty="0">
                <a:effectLst>
                  <a:glow rad="101600">
                    <a:schemeClr val="bg1">
                      <a:alpha val="60000"/>
                    </a:schemeClr>
                  </a:glow>
                </a:effectLst>
              </a:rPr>
              <a:t> </a:t>
            </a:r>
            <a:r>
              <a:rPr lang="en-US" sz="3600" i="1" dirty="0" smtClean="0">
                <a:solidFill>
                  <a:srgbClr val="FFC000"/>
                </a:solidFill>
                <a:effectLst>
                  <a:glow rad="101600">
                    <a:schemeClr val="bg1">
                      <a:alpha val="60000"/>
                    </a:schemeClr>
                  </a:glow>
                </a:effectLst>
              </a:rPr>
              <a:t>God will Judge!</a:t>
            </a:r>
          </a:p>
          <a:p>
            <a:endParaRPr lang="en-US" sz="3600" i="1"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Ptr. Daniel White\Desktop\Bible pictures\Courtship Marriage Family\Marriage\Couples\Do not defraud your mate.jpg"/>
          <p:cNvPicPr>
            <a:picLocks noChangeAspect="1" noChangeArrowheads="1"/>
          </p:cNvPicPr>
          <p:nvPr/>
        </p:nvPicPr>
        <p:blipFill>
          <a:blip r:embed="rId3" cstate="print"/>
          <a:srcRect/>
          <a:stretch>
            <a:fillRect/>
          </a:stretch>
        </p:blipFill>
        <p:spPr bwMode="auto">
          <a:xfrm>
            <a:off x="-228600" y="-247650"/>
            <a:ext cx="9525000" cy="7143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Ptr. Daniel White\Desktop\Bible pictures\Bible pictures Old Testament\Genesis and adam and eve\0039  7° Dia da Criação - Adão &amp; Eva com Deus.jpg"/>
          <p:cNvPicPr>
            <a:picLocks noChangeAspect="1" noChangeArrowheads="1"/>
          </p:cNvPicPr>
          <p:nvPr/>
        </p:nvPicPr>
        <p:blipFill>
          <a:blip r:embed="rId3" cstate="print">
            <a:lum bright="-20000"/>
          </a:blip>
          <a:srcRect t="5208"/>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0"/>
            <a:ext cx="9144000" cy="990600"/>
          </a:xfrm>
        </p:spPr>
        <p:txBody>
          <a:bodyPr>
            <a:normAutofit/>
          </a:bodyPr>
          <a:lstStyle/>
          <a:p>
            <a:r>
              <a:rPr lang="en-US" sz="4800" dirty="0" smtClean="0">
                <a:effectLst>
                  <a:glow rad="101600">
                    <a:schemeClr val="bg1">
                      <a:alpha val="60000"/>
                    </a:schemeClr>
                  </a:glow>
                </a:effectLst>
              </a:rPr>
              <a:t>3# Fruitfulness</a:t>
            </a:r>
            <a:endParaRPr lang="en-US" sz="4800" dirty="0">
              <a:effectLst>
                <a:glow rad="101600">
                  <a:schemeClr val="bg1">
                    <a:alpha val="60000"/>
                  </a:schemeClr>
                </a:glow>
              </a:effectLst>
            </a:endParaRPr>
          </a:p>
        </p:txBody>
      </p:sp>
      <p:sp>
        <p:nvSpPr>
          <p:cNvPr id="3" name="Content Placeholder 2"/>
          <p:cNvSpPr>
            <a:spLocks noGrp="1"/>
          </p:cNvSpPr>
          <p:nvPr>
            <p:ph idx="1"/>
          </p:nvPr>
        </p:nvSpPr>
        <p:spPr>
          <a:xfrm>
            <a:off x="0" y="1143000"/>
            <a:ext cx="9144000" cy="5715000"/>
          </a:xfrm>
        </p:spPr>
        <p:txBody>
          <a:bodyPr>
            <a:normAutofit lnSpcReduction="10000"/>
          </a:bodyPr>
          <a:lstStyle/>
          <a:p>
            <a:pPr algn="ctr">
              <a:buNone/>
            </a:pPr>
            <a:r>
              <a:rPr lang="en-US" i="1" dirty="0" smtClean="0">
                <a:solidFill>
                  <a:srgbClr val="FFFF00"/>
                </a:solidFill>
                <a:effectLst>
                  <a:glow rad="101600">
                    <a:schemeClr val="bg1">
                      <a:alpha val="60000"/>
                    </a:schemeClr>
                  </a:glow>
                </a:effectLst>
              </a:rPr>
              <a:t>“So God created man in his own image, in the image of God created he him; male and female created he them. And God blessed them, and God said unto them, Be fruitful, and multiply, and replenish the earth, and subdue it: and have dominion over the fish of the sea, and over the fowl of the air, and over every living thing that moveth upon the earth.” (Gen. 1:26-28)</a:t>
            </a:r>
          </a:p>
          <a:p>
            <a:pPr>
              <a:buFont typeface="Wingdings"/>
              <a:buChar char="Ø"/>
            </a:pPr>
            <a:r>
              <a:rPr lang="en-US" dirty="0" smtClean="0">
                <a:solidFill>
                  <a:srgbClr val="FFFF00"/>
                </a:solidFill>
                <a:effectLst>
                  <a:glow rad="101600">
                    <a:schemeClr val="bg1">
                      <a:alpha val="60000"/>
                    </a:schemeClr>
                  </a:glow>
                </a:effectLst>
              </a:rPr>
              <a:t> </a:t>
            </a:r>
            <a:r>
              <a:rPr lang="en-US" u="sng" dirty="0" smtClean="0">
                <a:solidFill>
                  <a:srgbClr val="FFFF00"/>
                </a:solidFill>
                <a:effectLst>
                  <a:glow rad="101600">
                    <a:schemeClr val="bg1">
                      <a:alpha val="60000"/>
                    </a:schemeClr>
                  </a:glow>
                </a:effectLst>
              </a:rPr>
              <a:t>Fruitful</a:t>
            </a:r>
            <a:r>
              <a:rPr lang="en-US" dirty="0" smtClean="0">
                <a:solidFill>
                  <a:srgbClr val="FFFF00"/>
                </a:solidFill>
                <a:effectLst>
                  <a:glow rad="101600">
                    <a:schemeClr val="bg1">
                      <a:alpha val="60000"/>
                    </a:schemeClr>
                  </a:glow>
                </a:effectLst>
              </a:rPr>
              <a:t> = To make increase</a:t>
            </a:r>
          </a:p>
          <a:p>
            <a:pPr>
              <a:buFont typeface="Wingdings"/>
              <a:buChar char="Ø"/>
            </a:pPr>
            <a:r>
              <a:rPr lang="en-US" dirty="0" smtClean="0">
                <a:solidFill>
                  <a:srgbClr val="FFFF00"/>
                </a:solidFill>
                <a:effectLst>
                  <a:glow rad="101600">
                    <a:schemeClr val="bg1">
                      <a:alpha val="60000"/>
                    </a:schemeClr>
                  </a:glow>
                </a:effectLst>
              </a:rPr>
              <a:t> </a:t>
            </a:r>
            <a:r>
              <a:rPr lang="en-US" u="sng" dirty="0" smtClean="0">
                <a:solidFill>
                  <a:srgbClr val="FFFF00"/>
                </a:solidFill>
                <a:effectLst>
                  <a:glow rad="101600">
                    <a:schemeClr val="bg1">
                      <a:alpha val="60000"/>
                    </a:schemeClr>
                  </a:glow>
                </a:effectLst>
              </a:rPr>
              <a:t>Multiply</a:t>
            </a:r>
            <a:r>
              <a:rPr lang="en-US" dirty="0" smtClean="0">
                <a:solidFill>
                  <a:srgbClr val="FFFF00"/>
                </a:solidFill>
                <a:effectLst>
                  <a:glow rad="101600">
                    <a:schemeClr val="bg1">
                      <a:alpha val="60000"/>
                    </a:schemeClr>
                  </a:glow>
                </a:effectLst>
              </a:rPr>
              <a:t> = Increase with exceeding abundance</a:t>
            </a:r>
          </a:p>
          <a:p>
            <a:pPr>
              <a:buFont typeface="Wingdings"/>
              <a:buChar char="Ø"/>
            </a:pPr>
            <a:r>
              <a:rPr lang="en-US" dirty="0" smtClean="0">
                <a:solidFill>
                  <a:srgbClr val="FFFF00"/>
                </a:solidFill>
                <a:effectLst>
                  <a:glow rad="101600">
                    <a:schemeClr val="bg1">
                      <a:alpha val="60000"/>
                    </a:schemeClr>
                  </a:glow>
                </a:effectLst>
              </a:rPr>
              <a:t> </a:t>
            </a:r>
            <a:r>
              <a:rPr lang="en-US" u="sng" dirty="0" smtClean="0">
                <a:solidFill>
                  <a:srgbClr val="FFFF00"/>
                </a:solidFill>
                <a:effectLst>
                  <a:glow rad="101600">
                    <a:schemeClr val="bg1">
                      <a:alpha val="60000"/>
                    </a:schemeClr>
                  </a:glow>
                </a:effectLst>
              </a:rPr>
              <a:t>Replenish</a:t>
            </a:r>
            <a:r>
              <a:rPr lang="en-US" dirty="0" smtClean="0">
                <a:solidFill>
                  <a:srgbClr val="FFFF00"/>
                </a:solidFill>
                <a:effectLst>
                  <a:glow rad="101600">
                    <a:schemeClr val="bg1">
                      <a:alpha val="60000"/>
                    </a:schemeClr>
                  </a:glow>
                </a:effectLst>
              </a:rPr>
              <a:t> = Fill up the world to overflowing</a:t>
            </a:r>
            <a:endParaRPr lang="en-US"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C:\Users\Ptr. Daniel White\Desktop\Bible pictures\Bible pictures Old Testament\Genesis and adam and eve\Adam, Eve, Creation\075c.jpg"/>
          <p:cNvPicPr>
            <a:picLocks noChangeAspect="1" noChangeArrowheads="1"/>
          </p:cNvPicPr>
          <p:nvPr/>
        </p:nvPicPr>
        <p:blipFill>
          <a:blip r:embed="rId3" cstate="print">
            <a:lum bright="-30000" contrast="-10000"/>
          </a:blip>
          <a:srcRect/>
          <a:stretch>
            <a:fillRect/>
          </a:stretch>
        </p:blipFill>
        <p:spPr bwMode="auto">
          <a:xfrm>
            <a:off x="0" y="-4762"/>
            <a:ext cx="9148763" cy="6862762"/>
          </a:xfrm>
          <a:prstGeom prst="rect">
            <a:avLst/>
          </a:prstGeom>
          <a:noFill/>
        </p:spPr>
      </p:pic>
      <p:sp>
        <p:nvSpPr>
          <p:cNvPr id="2" name="Title 1"/>
          <p:cNvSpPr>
            <a:spLocks noGrp="1"/>
          </p:cNvSpPr>
          <p:nvPr>
            <p:ph type="title"/>
          </p:nvPr>
        </p:nvSpPr>
        <p:spPr>
          <a:xfrm>
            <a:off x="304800" y="-228600"/>
            <a:ext cx="8229600" cy="2057400"/>
          </a:xfrm>
        </p:spPr>
        <p:txBody>
          <a:bodyPr>
            <a:normAutofit/>
          </a:bodyPr>
          <a:lstStyle/>
          <a:p>
            <a:r>
              <a:rPr lang="en-US" dirty="0" smtClean="0">
                <a:effectLst>
                  <a:glow rad="101600">
                    <a:schemeClr val="bg1">
                      <a:alpha val="60000"/>
                    </a:schemeClr>
                  </a:glow>
                </a:effectLst>
              </a:rPr>
              <a:t>4# Completeness</a:t>
            </a:r>
            <a:r>
              <a:rPr lang="en-US" dirty="0" smtClean="0">
                <a:solidFill>
                  <a:srgbClr val="FFC000"/>
                </a:solidFill>
              </a:rPr>
              <a:t> </a:t>
            </a:r>
            <a:r>
              <a:rPr lang="en-US" sz="4800" dirty="0" smtClean="0">
                <a:solidFill>
                  <a:srgbClr val="FFC000"/>
                </a:solidFill>
              </a:rPr>
              <a:t/>
            </a:r>
            <a:br>
              <a:rPr lang="en-US" sz="4800" dirty="0" smtClean="0">
                <a:solidFill>
                  <a:srgbClr val="FFC000"/>
                </a:solidFill>
              </a:rPr>
            </a:br>
            <a:r>
              <a:rPr lang="en-US" sz="3200" dirty="0" smtClean="0">
                <a:solidFill>
                  <a:srgbClr val="FFC000"/>
                </a:solidFill>
                <a:effectLst>
                  <a:glow rad="101600">
                    <a:schemeClr val="bg1">
                      <a:alpha val="60000"/>
                    </a:schemeClr>
                  </a:glow>
                </a:effectLst>
              </a:rPr>
              <a:t>God designed Eve to complete that</a:t>
            </a:r>
            <a:br>
              <a:rPr lang="en-US" sz="3200" dirty="0" smtClean="0">
                <a:solidFill>
                  <a:srgbClr val="FFC000"/>
                </a:solidFill>
                <a:effectLst>
                  <a:glow rad="101600">
                    <a:schemeClr val="bg1">
                      <a:alpha val="60000"/>
                    </a:schemeClr>
                  </a:glow>
                </a:effectLst>
              </a:rPr>
            </a:br>
            <a:r>
              <a:rPr lang="en-US" sz="3200" dirty="0" smtClean="0">
                <a:solidFill>
                  <a:srgbClr val="FFC000"/>
                </a:solidFill>
                <a:effectLst>
                  <a:glow rad="101600">
                    <a:schemeClr val="bg1">
                      <a:alpha val="60000"/>
                    </a:schemeClr>
                  </a:glow>
                </a:effectLst>
              </a:rPr>
              <a:t> which was lacking in Adam’s life</a:t>
            </a:r>
            <a:endParaRPr lang="en-US" sz="3200" dirty="0">
              <a:solidFill>
                <a:srgbClr val="FFC000"/>
              </a:solidFill>
              <a:effectLst>
                <a:glow rad="101600">
                  <a:schemeClr val="bg1">
                    <a:alpha val="60000"/>
                  </a:schemeClr>
                </a:glow>
              </a:effectLst>
            </a:endParaRPr>
          </a:p>
        </p:txBody>
      </p:sp>
      <p:sp>
        <p:nvSpPr>
          <p:cNvPr id="3" name="Content Placeholder 2"/>
          <p:cNvSpPr>
            <a:spLocks noGrp="1"/>
          </p:cNvSpPr>
          <p:nvPr>
            <p:ph idx="1"/>
          </p:nvPr>
        </p:nvSpPr>
        <p:spPr>
          <a:xfrm>
            <a:off x="0" y="1143000"/>
            <a:ext cx="8991600" cy="5715000"/>
          </a:xfrm>
        </p:spPr>
        <p:txBody>
          <a:bodyPr>
            <a:noAutofit/>
          </a:bodyPr>
          <a:lstStyle/>
          <a:p>
            <a:pPr algn="ctr">
              <a:buNone/>
            </a:pPr>
            <a:endParaRPr lang="en-US" sz="3000" i="1" dirty="0" smtClean="0">
              <a:effectLst>
                <a:glow rad="101600">
                  <a:schemeClr val="bg1">
                    <a:alpha val="60000"/>
                  </a:schemeClr>
                </a:glow>
              </a:effectLst>
            </a:endParaRPr>
          </a:p>
          <a:p>
            <a:pPr algn="ctr">
              <a:buNone/>
            </a:pPr>
            <a:r>
              <a:rPr lang="en-US" sz="3000" i="1" dirty="0" smtClean="0">
                <a:effectLst>
                  <a:glow rad="101600">
                    <a:schemeClr val="bg1">
                      <a:alpha val="60000"/>
                    </a:schemeClr>
                  </a:glow>
                </a:effectLst>
              </a:rPr>
              <a:t>“For Adam there was not found an </a:t>
            </a:r>
            <a:r>
              <a:rPr lang="en-US" sz="3000" i="1" u="sng" dirty="0" smtClean="0">
                <a:effectLst>
                  <a:glow rad="101600">
                    <a:schemeClr val="bg1">
                      <a:alpha val="60000"/>
                    </a:schemeClr>
                  </a:glow>
                </a:effectLst>
              </a:rPr>
              <a:t>help meet </a:t>
            </a:r>
            <a:r>
              <a:rPr lang="en-US" sz="3000" i="1" dirty="0" smtClean="0">
                <a:effectLst>
                  <a:glow rad="101600">
                    <a:schemeClr val="bg1">
                      <a:alpha val="60000"/>
                    </a:schemeClr>
                  </a:glow>
                </a:effectLst>
              </a:rPr>
              <a:t>for him. And the LORD God caused a deep sleep to fall upon Adam, and he slept: and he took one of his ribs, and closed up the flesh instead thereof; And the rib, which the LORD God had taken from man, made he a woman, and brought her unto the man. And Adam said, This is now bone of my bones, and flesh of my flesh: she shall be called Woman, because she was taken out of Man. Therefore shall a man leave his father and his mother, and shall cleave unto his wife: and they </a:t>
            </a:r>
            <a:r>
              <a:rPr lang="en-US" sz="3000" i="1" u="sng" dirty="0" smtClean="0">
                <a:effectLst>
                  <a:glow rad="101600">
                    <a:schemeClr val="bg1">
                      <a:alpha val="60000"/>
                    </a:schemeClr>
                  </a:glow>
                </a:effectLst>
              </a:rPr>
              <a:t>shall be one flesh</a:t>
            </a:r>
            <a:r>
              <a:rPr lang="en-US" sz="3000" i="1" dirty="0" smtClean="0">
                <a:effectLst>
                  <a:glow rad="101600">
                    <a:schemeClr val="bg1">
                      <a:alpha val="60000"/>
                    </a:schemeClr>
                  </a:glow>
                </a:effectLst>
              </a:rPr>
              <a:t>.”</a:t>
            </a:r>
            <a:endParaRPr lang="en-US" sz="3000" i="1"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304800"/>
            <a:ext cx="6477000" cy="1569660"/>
          </a:xfrm>
          <a:prstGeom prst="rect">
            <a:avLst/>
          </a:prstGeom>
          <a:solidFill>
            <a:srgbClr val="00B050"/>
          </a:solidFill>
          <a:ln w="76200">
            <a:solidFill>
              <a:schemeClr val="bg1"/>
            </a:solidFill>
          </a:ln>
          <a:scene3d>
            <a:camera prst="perspectiveRight"/>
            <a:lightRig rig="threePt" dir="t"/>
          </a:scene3d>
          <a:sp3d>
            <a:bevelT prst="convex"/>
          </a:sp3d>
        </p:spPr>
        <p:txBody>
          <a:bodyPr wrap="square">
            <a:spAutoFit/>
          </a:bodyPr>
          <a:lstStyle/>
          <a:p>
            <a:pPr algn="ctr"/>
            <a:r>
              <a:rPr lang="en-US" sz="3200" i="1" dirty="0" smtClean="0">
                <a:effectLst>
                  <a:glow rad="101600">
                    <a:schemeClr val="bg1">
                      <a:alpha val="60000"/>
                    </a:schemeClr>
                  </a:glow>
                </a:effectLst>
              </a:rPr>
              <a:t>“O magnify the LORD with me, and let us exalt his name together. “ </a:t>
            </a:r>
          </a:p>
          <a:p>
            <a:pPr algn="ctr"/>
            <a:r>
              <a:rPr lang="en-US" sz="3200" i="1" dirty="0" smtClean="0">
                <a:effectLst>
                  <a:glow rad="101600">
                    <a:schemeClr val="bg1">
                      <a:alpha val="60000"/>
                    </a:schemeClr>
                  </a:glow>
                </a:effectLst>
              </a:rPr>
              <a:t>(Psalms) 34:3 </a:t>
            </a:r>
            <a:endParaRPr lang="en-US" sz="3200" i="1" dirty="0">
              <a:effectLst>
                <a:glow rad="101600">
                  <a:schemeClr val="bg1">
                    <a:alpha val="60000"/>
                  </a:schemeClr>
                </a:glow>
              </a:effectLst>
            </a:endParaRPr>
          </a:p>
        </p:txBody>
      </p:sp>
      <p:pic>
        <p:nvPicPr>
          <p:cNvPr id="10243" name="Picture 3"/>
          <p:cNvPicPr>
            <a:picLocks noChangeAspect="1" noChangeArrowheads="1"/>
          </p:cNvPicPr>
          <p:nvPr/>
        </p:nvPicPr>
        <p:blipFill>
          <a:blip r:embed="rId3" cstate="print"/>
          <a:srcRect/>
          <a:stretch>
            <a:fillRect/>
          </a:stretch>
        </p:blipFill>
        <p:spPr bwMode="auto">
          <a:xfrm>
            <a:off x="2514600" y="2743200"/>
            <a:ext cx="3538393" cy="3505200"/>
          </a:xfrm>
          <a:prstGeom prst="rect">
            <a:avLst/>
          </a:prstGeom>
          <a:noFill/>
          <a:ln w="9525">
            <a:noFill/>
            <a:miter lim="800000"/>
            <a:headEnd/>
            <a:tailEnd/>
          </a:ln>
        </p:spPr>
      </p:pic>
      <p:sp>
        <p:nvSpPr>
          <p:cNvPr id="4" name="Content Placeholder 3"/>
          <p:cNvSpPr>
            <a:spLocks noGrp="1"/>
          </p:cNvSpPr>
          <p:nvPr>
            <p:ph sz="half" idx="1"/>
          </p:nvPr>
        </p:nvSpPr>
        <p:spPr>
          <a:xfrm>
            <a:off x="0" y="2133600"/>
            <a:ext cx="4495800" cy="4724400"/>
          </a:xfrm>
        </p:spPr>
        <p:txBody>
          <a:bodyPr>
            <a:normAutofit fontScale="92500"/>
          </a:bodyPr>
          <a:lstStyle/>
          <a:p>
            <a:r>
              <a:rPr lang="en-US" sz="3600" dirty="0" smtClean="0">
                <a:effectLst>
                  <a:glow rad="101600">
                    <a:schemeClr val="bg1">
                      <a:alpha val="60000"/>
                    </a:schemeClr>
                  </a:glow>
                </a:effectLst>
              </a:rPr>
              <a:t>Talents</a:t>
            </a:r>
          </a:p>
          <a:p>
            <a:r>
              <a:rPr lang="en-US" sz="3600" dirty="0" smtClean="0">
                <a:effectLst>
                  <a:glow rad="101600">
                    <a:schemeClr val="bg1">
                      <a:alpha val="60000"/>
                    </a:schemeClr>
                  </a:glow>
                </a:effectLst>
              </a:rPr>
              <a:t>Abilities</a:t>
            </a:r>
          </a:p>
          <a:p>
            <a:r>
              <a:rPr lang="en-US" sz="3600" dirty="0" smtClean="0">
                <a:effectLst>
                  <a:glow rad="101600">
                    <a:schemeClr val="bg1">
                      <a:alpha val="60000"/>
                    </a:schemeClr>
                  </a:glow>
                </a:effectLst>
              </a:rPr>
              <a:t>Personality</a:t>
            </a:r>
          </a:p>
          <a:p>
            <a:r>
              <a:rPr lang="en-US" sz="3600" dirty="0" smtClean="0">
                <a:effectLst>
                  <a:glow rad="101600">
                    <a:schemeClr val="bg1">
                      <a:alpha val="60000"/>
                    </a:schemeClr>
                  </a:glow>
                </a:effectLst>
              </a:rPr>
              <a:t>Interest</a:t>
            </a:r>
          </a:p>
          <a:p>
            <a:r>
              <a:rPr lang="en-US" sz="3600" dirty="0" smtClean="0">
                <a:effectLst>
                  <a:glow rad="101600">
                    <a:schemeClr val="bg1">
                      <a:alpha val="60000"/>
                    </a:schemeClr>
                  </a:glow>
                </a:effectLst>
              </a:rPr>
              <a:t>Background</a:t>
            </a:r>
          </a:p>
          <a:p>
            <a:r>
              <a:rPr lang="en-US" sz="3600" dirty="0" smtClean="0">
                <a:effectLst>
                  <a:glow rad="101600">
                    <a:schemeClr val="bg1">
                      <a:alpha val="60000"/>
                    </a:schemeClr>
                  </a:glow>
                </a:effectLst>
              </a:rPr>
              <a:t>Upbringing</a:t>
            </a:r>
          </a:p>
          <a:p>
            <a:r>
              <a:rPr lang="en-US" sz="3600" smtClean="0">
                <a:effectLst>
                  <a:glow rad="101600">
                    <a:schemeClr val="bg1">
                      <a:alpha val="60000"/>
                    </a:schemeClr>
                  </a:glow>
                </a:effectLst>
              </a:rPr>
              <a:t>Family</a:t>
            </a:r>
            <a:endParaRPr lang="en-US" sz="3600" dirty="0" smtClean="0">
              <a:effectLst>
                <a:glow rad="101600">
                  <a:schemeClr val="bg1">
                    <a:alpha val="60000"/>
                  </a:schemeClr>
                </a:glow>
              </a:effectLst>
            </a:endParaRPr>
          </a:p>
          <a:p>
            <a:endParaRPr lang="en-US" sz="3600" dirty="0">
              <a:effectLst>
                <a:glow rad="101600">
                  <a:schemeClr val="bg1">
                    <a:alpha val="60000"/>
                  </a:schemeClr>
                </a:glow>
              </a:effectLst>
            </a:endParaRPr>
          </a:p>
        </p:txBody>
      </p:sp>
      <p:sp>
        <p:nvSpPr>
          <p:cNvPr id="6" name="Content Placeholder 5"/>
          <p:cNvSpPr>
            <a:spLocks noGrp="1"/>
          </p:cNvSpPr>
          <p:nvPr>
            <p:ph sz="half" idx="2"/>
          </p:nvPr>
        </p:nvSpPr>
        <p:spPr>
          <a:xfrm>
            <a:off x="5715000" y="2057400"/>
            <a:ext cx="3429000" cy="4571999"/>
          </a:xfrm>
        </p:spPr>
        <p:txBody>
          <a:bodyPr>
            <a:normAutofit fontScale="92500"/>
          </a:bodyPr>
          <a:lstStyle/>
          <a:p>
            <a:pPr>
              <a:buFont typeface="Arial" charset="0"/>
              <a:buChar char="•"/>
            </a:pPr>
            <a:r>
              <a:rPr lang="en-US" sz="3600" dirty="0" smtClean="0">
                <a:effectLst>
                  <a:glow rad="101600">
                    <a:schemeClr val="bg1">
                      <a:alpha val="60000"/>
                    </a:schemeClr>
                  </a:glow>
                </a:effectLst>
              </a:rPr>
              <a:t>Doctrinal beliefs</a:t>
            </a:r>
          </a:p>
          <a:p>
            <a:pPr>
              <a:buFont typeface="Arial" charset="0"/>
              <a:buChar char="•"/>
            </a:pPr>
            <a:r>
              <a:rPr lang="en-US" sz="3600" dirty="0" smtClean="0">
                <a:effectLst>
                  <a:glow rad="101600">
                    <a:schemeClr val="bg1">
                      <a:alpha val="60000"/>
                    </a:schemeClr>
                  </a:glow>
                </a:effectLst>
              </a:rPr>
              <a:t> Philosophy </a:t>
            </a:r>
          </a:p>
          <a:p>
            <a:pPr>
              <a:buFont typeface="Arial" charset="0"/>
              <a:buChar char="•"/>
            </a:pPr>
            <a:r>
              <a:rPr lang="en-US" sz="3600" dirty="0" smtClean="0">
                <a:effectLst>
                  <a:glow rad="101600">
                    <a:schemeClr val="bg1">
                      <a:alpha val="60000"/>
                    </a:schemeClr>
                  </a:glow>
                </a:effectLst>
              </a:rPr>
              <a:t> Standards</a:t>
            </a:r>
          </a:p>
          <a:p>
            <a:pPr>
              <a:buFont typeface="Arial" charset="0"/>
              <a:buChar char="•"/>
            </a:pPr>
            <a:r>
              <a:rPr lang="en-US" sz="3600" dirty="0" smtClean="0">
                <a:effectLst>
                  <a:glow rad="101600">
                    <a:schemeClr val="bg1">
                      <a:alpha val="60000"/>
                    </a:schemeClr>
                  </a:glow>
                </a:effectLst>
              </a:rPr>
              <a:t> Convictions</a:t>
            </a:r>
          </a:p>
          <a:p>
            <a:r>
              <a:rPr lang="en-US" sz="3600" dirty="0" smtClean="0">
                <a:effectLst>
                  <a:glow rad="101600">
                    <a:schemeClr val="bg1">
                      <a:alpha val="60000"/>
                    </a:schemeClr>
                  </a:glow>
                </a:effectLst>
              </a:rPr>
              <a:t>Spiritual Gifts</a:t>
            </a:r>
          </a:p>
          <a:p>
            <a:r>
              <a:rPr lang="en-US" sz="3600" dirty="0" smtClean="0">
                <a:solidFill>
                  <a:srgbClr val="FFFF00"/>
                </a:solidFill>
                <a:effectLst>
                  <a:glow rad="101600">
                    <a:schemeClr val="bg1">
                      <a:alpha val="60000"/>
                    </a:schemeClr>
                  </a:glow>
                </a:effectLst>
              </a:rPr>
              <a:t>Call of God – </a:t>
            </a:r>
            <a:r>
              <a:rPr lang="en-US" sz="3600" i="1" dirty="0" smtClean="0">
                <a:solidFill>
                  <a:srgbClr val="FFFF00"/>
                </a:solidFill>
                <a:effectLst>
                  <a:glow rad="101600">
                    <a:schemeClr val="bg1">
                      <a:alpha val="60000"/>
                    </a:schemeClr>
                  </a:glow>
                </a:effectLst>
              </a:rPr>
              <a:t>Rom.11:29</a:t>
            </a:r>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4800" dirty="0" smtClean="0">
                <a:effectLst>
                  <a:glow rad="101600">
                    <a:schemeClr val="bg1">
                      <a:alpha val="60000"/>
                    </a:schemeClr>
                  </a:glow>
                </a:effectLst>
              </a:rPr>
              <a:t>5#  Protection</a:t>
            </a:r>
            <a:endParaRPr lang="en-US" sz="4800" dirty="0">
              <a:effectLst>
                <a:glow rad="101600">
                  <a:schemeClr val="bg1">
                    <a:alpha val="60000"/>
                  </a:schemeClr>
                </a:glow>
              </a:effectLst>
            </a:endParaRPr>
          </a:p>
        </p:txBody>
      </p:sp>
      <p:sp>
        <p:nvSpPr>
          <p:cNvPr id="3" name="Content Placeholder 2"/>
          <p:cNvSpPr>
            <a:spLocks noGrp="1"/>
          </p:cNvSpPr>
          <p:nvPr>
            <p:ph idx="1"/>
          </p:nvPr>
        </p:nvSpPr>
        <p:spPr>
          <a:xfrm>
            <a:off x="0" y="1066800"/>
            <a:ext cx="4953000" cy="5791200"/>
          </a:xfrm>
        </p:spPr>
        <p:txBody>
          <a:bodyPr>
            <a:noAutofit/>
          </a:bodyPr>
          <a:lstStyle/>
          <a:p>
            <a:pPr>
              <a:buNone/>
            </a:pPr>
            <a:r>
              <a:rPr lang="en-US" sz="3600" i="1" dirty="0" smtClean="0">
                <a:solidFill>
                  <a:srgbClr val="FFFF00"/>
                </a:solidFill>
                <a:effectLst>
                  <a:glow rad="101600">
                    <a:schemeClr val="bg1">
                      <a:alpha val="60000"/>
                    </a:schemeClr>
                  </a:glow>
                </a:effectLst>
              </a:rPr>
              <a:t>    I </a:t>
            </a:r>
            <a:r>
              <a:rPr lang="en-US" sz="3600" i="1" dirty="0">
                <a:solidFill>
                  <a:srgbClr val="FFFF00"/>
                </a:solidFill>
                <a:effectLst>
                  <a:glow rad="101600">
                    <a:schemeClr val="bg1">
                      <a:alpha val="60000"/>
                    </a:schemeClr>
                  </a:glow>
                </a:effectLst>
              </a:rPr>
              <a:t>charge you (man) and you (woman) before God who knows the secrets of all men’s harts and to whom one day you will stand and give an account, that these vows once made may never be broken except by death</a:t>
            </a:r>
            <a:r>
              <a:rPr lang="en-US" sz="3600" i="1" dirty="0" smtClean="0">
                <a:solidFill>
                  <a:srgbClr val="FFFF00"/>
                </a:solidFill>
                <a:effectLst>
                  <a:glow rad="101600">
                    <a:schemeClr val="bg1">
                      <a:alpha val="60000"/>
                    </a:schemeClr>
                  </a:glow>
                </a:effectLst>
              </a:rPr>
              <a:t>.</a:t>
            </a:r>
          </a:p>
        </p:txBody>
      </p:sp>
      <p:pic>
        <p:nvPicPr>
          <p:cNvPr id="6146" name="Picture 2"/>
          <p:cNvPicPr>
            <a:picLocks noChangeAspect="1" noChangeArrowheads="1"/>
          </p:cNvPicPr>
          <p:nvPr/>
        </p:nvPicPr>
        <p:blipFill>
          <a:blip r:embed="rId3" cstate="print"/>
          <a:srcRect/>
          <a:stretch>
            <a:fillRect/>
          </a:stretch>
        </p:blipFill>
        <p:spPr bwMode="auto">
          <a:xfrm>
            <a:off x="4876800" y="1143000"/>
            <a:ext cx="3962400" cy="539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1573</TotalTime>
  <Words>2253</Words>
  <Application>Microsoft Office PowerPoint</Application>
  <PresentationFormat>On-screen Show (4:3)</PresentationFormat>
  <Paragraphs>179</Paragraphs>
  <Slides>34</Slides>
  <Notes>33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Six Purposes of Marriage (Part 3)</vt:lpstr>
      <vt:lpstr>1# Companionship</vt:lpstr>
      <vt:lpstr>PowerPoint Presentation</vt:lpstr>
      <vt:lpstr>2# Enjoyment</vt:lpstr>
      <vt:lpstr>PowerPoint Presentation</vt:lpstr>
      <vt:lpstr>3# Fruitfulness</vt:lpstr>
      <vt:lpstr>4# Completeness  God designed Eve to complete that  which was lacking in Adam’s life</vt:lpstr>
      <vt:lpstr>PowerPoint Presentation</vt:lpstr>
      <vt:lpstr>5#  Protection</vt:lpstr>
      <vt:lpstr>PowerPoint Presentation</vt:lpstr>
      <vt:lpstr>Six Purposes of Marriage (Part 3)</vt:lpstr>
      <vt:lpstr>6# Typify Christ’s relationship  with His Church</vt:lpstr>
      <vt:lpstr>marriage is permanent  and not to be put apart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Ten reasons why the “exception clause” does not refer to “marital unfaithfulness” (Matthew 5:31-32; 19:1-12)</vt:lpstr>
      <vt:lpstr>PowerPoint Presentation</vt:lpstr>
      <vt:lpstr>PowerPoint Presentation</vt:lpstr>
      <vt:lpstr>Consequences that will result from a divorce and remarriage</vt:lpstr>
      <vt:lpstr>PowerPoint Presentation</vt:lpstr>
      <vt:lpstr>PowerPoint Presentation</vt:lpstr>
      <vt:lpstr>what to do if you are  already divorced</vt:lpstr>
      <vt:lpstr>PowerPoint Presentation</vt:lpstr>
      <vt:lpstr>PowerPoint Presentation</vt:lpstr>
      <vt:lpstr>PowerPoint Presentation</vt:lpstr>
      <vt:lpstr>PowerPoint Presentation</vt:lpstr>
      <vt:lpstr>PowerPoint Presentation</vt:lpstr>
      <vt:lpstr>PowerPoint Presentation</vt:lpstr>
      <vt:lpstr>Six Purposes of Marriage </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Six Purposes of Marriage (Part 3)</dc:title>
  <dc:creator>Ptr. Daniel White</dc:creator>
  <cp:lastModifiedBy>Dan White</cp:lastModifiedBy>
  <cp:revision>90</cp:revision>
  <dcterms:created xsi:type="dcterms:W3CDTF">2010-01-15T03:34:18Z</dcterms:created>
  <dcterms:modified xsi:type="dcterms:W3CDTF">2015-09-30T20:40:15Z</dcterms:modified>
</cp:coreProperties>
</file>