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B3A51-7303-443B-A209-D5720EE17B07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F59C-8F03-4056-B555-C1D6CF1EE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F59C-8F03-4056-B555-C1D6CF1EEC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F59C-8F03-4056-B555-C1D6CF1EEC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9EFAB-E710-4FC6-976D-7DE849DAEA6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BB7CA-24CF-4938-ABE1-6ACB7962AB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3B0C-DB6C-4086-96E3-0D78E6224DF8}" type="datetimeFigureOut">
              <a:rPr lang="en-US" smtClean="0"/>
              <a:pPr/>
              <a:t>1/21/2010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0CCC-E27F-4F11-B09F-37A23D119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83" name="Picture 15" descr="C:\Users\Ptr. Daniel White\Desktop\Bible pictures\faces\man-crying-ad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29250"/>
            <a:ext cx="1428751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609600" y="533400"/>
          <a:ext cx="8077200" cy="1219200"/>
        </p:xfrm>
        <a:graphic>
          <a:graphicData uri="http://schemas.openxmlformats.org/presentationml/2006/ole">
            <p:oleObj spid="_x0000_s1026" r:id="rId5" imgW="4888829" imgH="296033" progId="">
              <p:embed/>
            </p:oleObj>
          </a:graphicData>
        </a:graphic>
      </p:graphicFrame>
      <p:pic>
        <p:nvPicPr>
          <p:cNvPr id="2" name="Picture 2" descr="C:\Users\Ptr. Daniel White\Desktop\Bible pictures\Courtship Marriage Family\scan0001.jpg"/>
          <p:cNvPicPr>
            <a:picLocks noChangeAspect="1" noChangeArrowheads="1"/>
          </p:cNvPicPr>
          <p:nvPr/>
        </p:nvPicPr>
        <p:blipFill>
          <a:blip r:embed="rId6" cstate="print"/>
          <a:srcRect r="42998" b="48416"/>
          <a:stretch>
            <a:fillRect/>
          </a:stretch>
        </p:blipFill>
        <p:spPr bwMode="auto">
          <a:xfrm>
            <a:off x="914400" y="2514600"/>
            <a:ext cx="2209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Ptr. Daniel White\Desktop\Bible pictures\Courtship Marriage Family\scan0001.jpg"/>
          <p:cNvPicPr>
            <a:picLocks noChangeAspect="1" noChangeArrowheads="1"/>
          </p:cNvPicPr>
          <p:nvPr/>
        </p:nvPicPr>
        <p:blipFill>
          <a:blip r:embed="rId6" cstate="print"/>
          <a:srcRect l="54422" t="31110"/>
          <a:stretch>
            <a:fillRect/>
          </a:stretch>
        </p:blipFill>
        <p:spPr bwMode="auto">
          <a:xfrm>
            <a:off x="7377112" y="2514600"/>
            <a:ext cx="176688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Ptr. Daniel White\Desktop\Bible pictures\Courtship Marriage Family\scan0002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590800"/>
            <a:ext cx="3949700" cy="392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Ptr. Daniel White\Desktop\Bible pictures\Courtship Marriage Family\scan0002 (2).jpg"/>
          <p:cNvPicPr>
            <a:picLocks noChangeAspect="1" noChangeArrowheads="1"/>
          </p:cNvPicPr>
          <p:nvPr/>
        </p:nvPicPr>
        <p:blipFill>
          <a:blip r:embed="rId7" cstate="print"/>
          <a:srcRect l="73312" t="46564" r="3537" b="12692"/>
          <a:stretch>
            <a:fillRect/>
          </a:stretch>
        </p:blipFill>
        <p:spPr bwMode="auto">
          <a:xfrm>
            <a:off x="5029200" y="2819400"/>
            <a:ext cx="160351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Ptr. Daniel White\Desktop\Bible pictures\Courtship Marriage Family\troubledte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1752600" cy="205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Ptr. Daniel White\Desktop\Bible pictures\Prophecy pictures\prophecy pictures\revelation\scan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352800"/>
            <a:ext cx="18736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Ptr. Daniel White\Desktop\Bible pictures\Internet Pictures\whisp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5367337"/>
            <a:ext cx="2239193" cy="149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C:\Users\Ptr. Daniel White\Desktop\Bible pictures\Courtship Marriage Family\scan0011 (4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39087" y="5108420"/>
            <a:ext cx="1204913" cy="174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 descr="C:\Users\Ptr. Daniel White\Desktop\Bible pictures\Courtship Marriage Family\scan0012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2247691"/>
            <a:ext cx="2062382" cy="154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C:\Users\Ptr. Daniel White\Desktop\Bible pictures\Courtship Marriage Family\teens-pregnanc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81200"/>
            <a:ext cx="1524000" cy="181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2" name="Picture 14" descr="C:\Users\Ptr. Daniel White\Desktop\Bible pictures\faces\pd_angry_teen_070622_m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1752600"/>
            <a:ext cx="1760538" cy="132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4" name="Picture 16" descr="C:\Users\Ptr. Daniel White\Desktop\Bible pictures\Courtship Marriage Family\scan00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5486400"/>
            <a:ext cx="290572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C:\Users\Ptr. Daniel White\Desktop\Bible pictures\Courtship Marriage Family\scan002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1828800"/>
            <a:ext cx="1758950" cy="133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953000" cy="960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Rewards for Those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Who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et Under Authority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Things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go well for you -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6:2-3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have a long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life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6:1-3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bring delight to the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Lord -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3:20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avoid the fear of condemnation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Romans 13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maintain a good conscience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Romans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13:5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obtain a good report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Hebrews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13:7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receive God’s inheritance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          Colossians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3:23-24</a:t>
            </a:r>
          </a:p>
          <a:p>
            <a:pPr hangingPunct="0"/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7410" name="Picture 2" descr="C:\Users\Ptr. Daniel White\Desktop\Bible pictures\Courtship Marriage Family\te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12" y="0"/>
            <a:ext cx="1690688" cy="1690688"/>
          </a:xfrm>
          <a:prstGeom prst="rect">
            <a:avLst/>
          </a:prstGeom>
          <a:noFill/>
        </p:spPr>
      </p:pic>
      <p:pic>
        <p:nvPicPr>
          <p:cNvPr id="17411" name="Picture 3" descr="C:\Users\Ptr. Daniel White\Desktop\Bible pictures\Courtship Marriage Family\scan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05294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hangingPunct="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receive the glory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2:18-20</a:t>
            </a: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not blaspheme God or His Word  -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Timothy 6:1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be given clear direction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6:20-22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be protected from evil people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Proverbs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6:23-24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gain discernment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15:5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receive God’s praise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2:13-14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honor those whom God put over you  -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Thessalonians 5:12-13          </a:t>
            </a: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escape the destruction of pride  -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6:2-4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"/>
            <a:ext cx="4497388" cy="6096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</a:t>
            </a:r>
            <a:endParaRPr lang="en-US" sz="3600" u="sng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609600"/>
            <a:ext cx="4497388" cy="6248400"/>
          </a:xfrm>
        </p:spPr>
        <p:txBody>
          <a:bodyPr>
            <a:noAutofit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fulfill promises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5:37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admit they are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wrong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5:6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refuses to ask forgiveness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4:6-10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parents are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strict in discipline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6:1-2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3355975" cy="6096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Effect</a:t>
            </a:r>
            <a:endParaRPr lang="en-US" sz="3600" u="sng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609600"/>
            <a:ext cx="4498975" cy="6248400"/>
          </a:xfrm>
        </p:spPr>
        <p:txBody>
          <a:bodyPr>
            <a:noAutofit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get wounded spirits and fail to trust them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lose confidence in their leadership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react to their pride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have their spirits broken</a:t>
            </a:r>
          </a:p>
          <a:p>
            <a:pPr>
              <a:buNone/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6705600"/>
          </a:xfrm>
        </p:spPr>
        <p:txBody>
          <a:bodyPr>
            <a:normAutofit fontScale="92500" lnSpcReduction="1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give too much freedom to his children -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29:15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neglect their parents -    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5:1-8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put their parents in a nursing home for sake of convenience - 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5:8-14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love one another -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5:22-23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67056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see freedom as a form of rejection 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do not honor the counsel of their parents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are taught to disrespect their parents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take up offenses for their parents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7010400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neglect God's Word – </a:t>
            </a:r>
          </a:p>
          <a:p>
            <a:pPr lvl="0" hangingPunct="0">
              <a:buNone/>
            </a:pP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II Timothy 2:15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sacrifice their family for money or better retirement -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12:13-34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discipline in anger -</a:t>
            </a:r>
          </a:p>
          <a:p>
            <a:pPr hangingPunct="0">
              <a:buNone/>
            </a:pP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Ecclesiastes 7:9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delegate their children's education to others -</a:t>
            </a:r>
          </a:p>
          <a:p>
            <a:pPr hangingPunct="0"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6:3-4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reject the authority of God and the Bible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develop a temporal value system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have seeds of bitterness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children cease to respect them as their teachers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4495800" cy="6629400"/>
          </a:xfrm>
        </p:spPr>
        <p:txBody>
          <a:bodyPr>
            <a:normAutofit fontScale="92500" lnSpcReduction="2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teach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their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how to please them -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3:21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focus on the outward beauty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themselves and others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5 - 7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are impatient, displeased, and angry with their children -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5:22-23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have inconsistent standards / double standards -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4:14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343400" cy="6477000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feel frustrated, rejected, and stop trying to please their parents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feel inferior, rejected, and develop low self-worth 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seek approval from friends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despise them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4495800" cy="5821363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try to warn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their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only of the consequences of sin -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1:8-33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father lets his wife assume spiritual leadership -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11:1-15</a:t>
            </a:r>
          </a:p>
          <a:p>
            <a:pPr lvl="0"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parents do not have personal convictions -    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3;  Titus 1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495800" cy="66294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hildren are challenged to be successful in avoiding the consequences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hildren may regard religion as childish when they grow older</a:t>
            </a:r>
          </a:p>
          <a:p>
            <a:pPr hangingPunct="0"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hildren accept situational ethics and excuse in excess what their parents allow in moderation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0" y="-304800"/>
            <a:ext cx="9525000" cy="7391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161400">
            <a:off x="98212" y="769069"/>
            <a:ext cx="489982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“A foolish son is a grief to his </a:t>
            </a:r>
            <a:r>
              <a:rPr lang="en-US" sz="3600" dirty="0" smtClean="0">
                <a:solidFill>
                  <a:schemeClr val="bg1"/>
                </a:solidFill>
              </a:rPr>
              <a:t>father</a:t>
            </a:r>
            <a:r>
              <a:rPr lang="en-US" sz="3600" i="1" dirty="0" smtClean="0">
                <a:solidFill>
                  <a:schemeClr val="bg1"/>
                </a:solidFill>
              </a:rPr>
              <a:t>, and bitterness to her that bare him.” Prov. 17:25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071455">
            <a:off x="4320998" y="1285535"/>
            <a:ext cx="4848998" cy="286232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“The rod and reproof give wisdom: but a child left to himself </a:t>
            </a:r>
            <a:r>
              <a:rPr lang="en-US" sz="3600" i="1" dirty="0" err="1" smtClean="0"/>
              <a:t>bringeth</a:t>
            </a:r>
            <a:r>
              <a:rPr lang="en-US" sz="3600" i="1" dirty="0" smtClean="0"/>
              <a:t> his mother to shame.” </a:t>
            </a:r>
          </a:p>
          <a:p>
            <a:pPr algn="ctr"/>
            <a:r>
              <a:rPr lang="en-US" sz="3600" i="1" dirty="0" err="1" smtClean="0"/>
              <a:t>Prov</a:t>
            </a:r>
            <a:r>
              <a:rPr lang="en-US" sz="3600" i="1" dirty="0" smtClean="0"/>
              <a:t> 29:15 </a:t>
            </a:r>
            <a:endParaRPr lang="en-US" sz="3600" i="1" dirty="0"/>
          </a:p>
        </p:txBody>
      </p:sp>
      <p:sp>
        <p:nvSpPr>
          <p:cNvPr id="3" name="Rectangle 2"/>
          <p:cNvSpPr/>
          <p:nvPr/>
        </p:nvSpPr>
        <p:spPr>
          <a:xfrm rot="541623">
            <a:off x="2789182" y="4230721"/>
            <a:ext cx="612308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 “He that </a:t>
            </a:r>
            <a:r>
              <a:rPr lang="en-US" sz="3600" i="1" dirty="0" err="1" smtClean="0"/>
              <a:t>gathereth</a:t>
            </a:r>
            <a:r>
              <a:rPr lang="en-US" sz="3600" i="1" dirty="0" smtClean="0"/>
              <a:t> in summer is a wise son: but he that </a:t>
            </a:r>
            <a:r>
              <a:rPr lang="en-US" sz="3600" i="1" dirty="0" err="1" smtClean="0"/>
              <a:t>sleepeth</a:t>
            </a:r>
            <a:r>
              <a:rPr lang="en-US" sz="3600" i="1" dirty="0" smtClean="0"/>
              <a:t> in harvest is a son that </a:t>
            </a:r>
            <a:r>
              <a:rPr lang="en-US" sz="3600" i="1" dirty="0" err="1" smtClean="0"/>
              <a:t>causeth</a:t>
            </a:r>
            <a:r>
              <a:rPr lang="en-US" sz="3600" i="1" dirty="0" smtClean="0"/>
              <a:t> shame.” Prov. 10:5 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 rot="21053431">
            <a:off x="-43045" y="4266954"/>
            <a:ext cx="6377537" cy="2308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“He that </a:t>
            </a:r>
            <a:r>
              <a:rPr lang="en-US" sz="3600" i="1" dirty="0" err="1" smtClean="0"/>
              <a:t>wasteth</a:t>
            </a:r>
            <a:r>
              <a:rPr lang="en-US" sz="3600" i="1" dirty="0" smtClean="0"/>
              <a:t> his father, and </a:t>
            </a:r>
            <a:r>
              <a:rPr lang="en-US" sz="3600" i="1" dirty="0" err="1" smtClean="0"/>
              <a:t>chaseth</a:t>
            </a:r>
            <a:r>
              <a:rPr lang="en-US" sz="3600" i="1" dirty="0" smtClean="0"/>
              <a:t> away his mother, is a son that </a:t>
            </a:r>
            <a:r>
              <a:rPr lang="en-US" sz="3600" i="1" dirty="0" err="1" smtClean="0"/>
              <a:t>causeth</a:t>
            </a:r>
            <a:r>
              <a:rPr lang="en-US" sz="3600" i="1" dirty="0" smtClean="0"/>
              <a:t> shame, and </a:t>
            </a:r>
            <a:r>
              <a:rPr lang="en-US" sz="3600" i="1" dirty="0" err="1" smtClean="0"/>
              <a:t>bringeth</a:t>
            </a:r>
            <a:r>
              <a:rPr lang="en-US" sz="3600" i="1" dirty="0" smtClean="0"/>
              <a:t> reproach.” Prov. 19:26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 rot="675213">
            <a:off x="521205" y="2577847"/>
            <a:ext cx="62484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“Whoso </a:t>
            </a:r>
            <a:r>
              <a:rPr lang="en-US" sz="3600" i="1" dirty="0" err="1" smtClean="0">
                <a:solidFill>
                  <a:schemeClr val="bg1"/>
                </a:solidFill>
              </a:rPr>
              <a:t>curseth</a:t>
            </a:r>
            <a:r>
              <a:rPr lang="en-US" sz="3600" i="1" dirty="0" smtClean="0">
                <a:solidFill>
                  <a:schemeClr val="bg1"/>
                </a:solidFill>
              </a:rPr>
              <a:t> his father or his mother, his lamp shall be put out in obscure darkness.”</a:t>
            </a:r>
          </a:p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 Prov. 20:20 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216">
            <a:off x="381000" y="228600"/>
            <a:ext cx="845820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“The eye that </a:t>
            </a:r>
            <a:r>
              <a:rPr lang="en-US" sz="3600" i="1" dirty="0" err="1" smtClean="0">
                <a:solidFill>
                  <a:schemeClr val="bg1"/>
                </a:solidFill>
              </a:rPr>
              <a:t>mocketh</a:t>
            </a:r>
            <a:r>
              <a:rPr lang="en-US" sz="3600" i="1" dirty="0" smtClean="0">
                <a:solidFill>
                  <a:schemeClr val="bg1"/>
                </a:solidFill>
              </a:rPr>
              <a:t> at his father, and </a:t>
            </a:r>
            <a:r>
              <a:rPr lang="en-US" sz="3600" i="1" dirty="0" err="1" smtClean="0">
                <a:solidFill>
                  <a:schemeClr val="bg1"/>
                </a:solidFill>
              </a:rPr>
              <a:t>despiseth</a:t>
            </a:r>
            <a:r>
              <a:rPr lang="en-US" sz="3600" i="1" dirty="0" smtClean="0">
                <a:solidFill>
                  <a:schemeClr val="bg1"/>
                </a:solidFill>
              </a:rPr>
              <a:t> to obey his mother, the ravens of the valley shall pick it out, and the young eagles shall eat it.” Prov. 30:17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1577">
            <a:off x="5588985" y="4971733"/>
            <a:ext cx="232899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14600"/>
            <a:ext cx="1814513" cy="245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1141">
            <a:off x="6765076" y="227089"/>
            <a:ext cx="1860941" cy="22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48905">
            <a:off x="516365" y="263086"/>
            <a:ext cx="2092290" cy="223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1946">
            <a:off x="405872" y="4649223"/>
            <a:ext cx="4024313" cy="19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1225">
            <a:off x="589730" y="2875137"/>
            <a:ext cx="1804988" cy="18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28600"/>
            <a:ext cx="2705100" cy="20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514600"/>
            <a:ext cx="2254804" cy="25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Ptr. Daniel White\Desktop\Bible pictures\Praying\scan00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2438400"/>
            <a:ext cx="247932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-15240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000" i="1" dirty="0" smtClean="0"/>
              <a:t>“Thy father and thy mother shall be glad, and she that bare thee shall rejoice.”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tr. Daniel White\Desktop\Bible pictures\Courtship Marriage Family\scan000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0"/>
            <a:ext cx="3119438" cy="118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C:\Users\Ptr. Daniel White\Desktop\Bible pictures\Bible mis\Miss\Copy of Good God Evil Devil.jpg"/>
          <p:cNvPicPr>
            <a:picLocks noChangeAspect="1" noChangeArrowheads="1"/>
          </p:cNvPicPr>
          <p:nvPr/>
        </p:nvPicPr>
        <p:blipFill>
          <a:blip r:embed="rId4" cstate="print"/>
          <a:srcRect l="4734" t="12444" r="5325" b="37778"/>
          <a:stretch>
            <a:fillRect/>
          </a:stretch>
        </p:blipFill>
        <p:spPr bwMode="auto">
          <a:xfrm>
            <a:off x="1752600" y="0"/>
            <a:ext cx="237852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676400"/>
            <a:ext cx="2962275" cy="255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00600" y="2885145"/>
            <a:ext cx="28194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“Be sober, be vigilant; because your adversary the devil, as a roaring lion,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walketh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about, seeking whom he may devour.”           (I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Peter 5:8)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8" descr="C:\Users\Ptr. Daniel White\Desktop\Bible pictures\Satan-Devil and demons\scan0020.jpg"/>
          <p:cNvPicPr>
            <a:picLocks noChangeAspect="1" noChangeArrowheads="1"/>
          </p:cNvPicPr>
          <p:nvPr/>
        </p:nvPicPr>
        <p:blipFill>
          <a:blip r:embed="rId6" cstate="print"/>
          <a:srcRect t="7351" r="3424" b="4441"/>
          <a:stretch>
            <a:fillRect/>
          </a:stretch>
        </p:blipFill>
        <p:spPr bwMode="auto">
          <a:xfrm>
            <a:off x="5105400" y="0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own Arrow 10"/>
          <p:cNvSpPr/>
          <p:nvPr/>
        </p:nvSpPr>
        <p:spPr>
          <a:xfrm>
            <a:off x="5943600" y="1981200"/>
            <a:ext cx="484632" cy="826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4038600" y="3429000"/>
            <a:ext cx="484632" cy="826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84955">
            <a:off x="4186306" y="4543054"/>
            <a:ext cx="484632" cy="826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905000" y="523599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God Almighty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(I Timothy 6:15)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1776763"/>
            <a:ext cx="579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God Given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Authority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(Romans 13:1)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181600" y="314235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Satan</a:t>
            </a: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Destruction (John 10:10)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0" y="44958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rial" pitchFamily="34" charset="0"/>
              </a:rPr>
              <a:t>Proverbs  6:20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914400" y="6391024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Arial" pitchFamily="34" charset="0"/>
              </a:rPr>
              <a:t>Ephesians 6:1-4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Ptr. Daniel White\Desktop\Bible pictures\Courtship Marriage Family\Marriage\scan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200400"/>
            <a:ext cx="2074474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Down Arrow 19"/>
          <p:cNvSpPr/>
          <p:nvPr/>
        </p:nvSpPr>
        <p:spPr>
          <a:xfrm>
            <a:off x="5943601" y="4724400"/>
            <a:ext cx="457200" cy="7498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C:\Users\Ptr. Daniel White\Desktop\Bible pictures\Courtship Marriage Family\scan0008 (3)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30480"/>
            <a:ext cx="9144000" cy="688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18 0.00254 L 0.34618 0.00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56328" grpId="0"/>
      <p:bldP spid="5632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774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The Rewards for Those  Who Get Under Authority</vt:lpstr>
      <vt:lpstr>Slide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3</cp:revision>
  <dcterms:created xsi:type="dcterms:W3CDTF">2010-01-21T12:16:01Z</dcterms:created>
  <dcterms:modified xsi:type="dcterms:W3CDTF">2010-01-21T13:37:40Z</dcterms:modified>
</cp:coreProperties>
</file>