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58" r:id="rId4"/>
    <p:sldId id="259" r:id="rId5"/>
    <p:sldId id="272" r:id="rId6"/>
    <p:sldId id="261" r:id="rId7"/>
    <p:sldId id="262" r:id="rId8"/>
    <p:sldId id="260" r:id="rId9"/>
    <p:sldId id="263" r:id="rId10"/>
    <p:sldId id="265" r:id="rId11"/>
    <p:sldId id="264" r:id="rId12"/>
    <p:sldId id="266" r:id="rId13"/>
    <p:sldId id="267" r:id="rId14"/>
    <p:sldId id="268" r:id="rId15"/>
    <p:sldId id="269" r:id="rId16"/>
    <p:sldId id="270" r:id="rId17"/>
    <p:sldId id="273" r:id="rId18"/>
    <p:sldId id="274"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varScale="1">
        <p:scale>
          <a:sx n="81" d="100"/>
          <a:sy n="81" d="100"/>
        </p:scale>
        <p:origin x="-960"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BB3C89-76B9-4667-838A-65A3B58FD390}" type="datetimeFigureOut">
              <a:rPr lang="en-US" smtClean="0"/>
              <a:pPr/>
              <a:t>5/4/2011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D043027-57C2-4A8B-8EAE-336FF0DD75AB}"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D043027-57C2-4A8B-8EAE-336FF0DD75AB}"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043027-57C2-4A8B-8EAE-336FF0DD75AB}"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043027-57C2-4A8B-8EAE-336FF0DD75AB}"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043027-57C2-4A8B-8EAE-336FF0DD75AB}"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043027-57C2-4A8B-8EAE-336FF0DD75AB}"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D043027-57C2-4A8B-8EAE-336FF0DD75AB}"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043027-57C2-4A8B-8EAE-336FF0DD75AB}"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043027-57C2-4A8B-8EAE-336FF0DD75AB}"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043027-57C2-4A8B-8EAE-336FF0DD75AB}"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043027-57C2-4A8B-8EAE-336FF0DD75AB}" type="slidenum">
              <a:rPr lang="en-US" smtClean="0"/>
              <a:pPr/>
              <a:t>18</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D043027-57C2-4A8B-8EAE-336FF0DD75AB}"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D043027-57C2-4A8B-8EAE-336FF0DD75AB}"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D043027-57C2-4A8B-8EAE-336FF0DD75AB}"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D043027-57C2-4A8B-8EAE-336FF0DD75AB}"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D043027-57C2-4A8B-8EAE-336FF0DD75AB}"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043027-57C2-4A8B-8EAE-336FF0DD75AB}"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043027-57C2-4A8B-8EAE-336FF0DD75AB}"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043027-57C2-4A8B-8EAE-336FF0DD75AB}"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61826F0-49F4-4CF5-93D7-C882195BA3C5}" type="datetimeFigureOut">
              <a:rPr lang="en-US" smtClean="0"/>
              <a:pPr/>
              <a:t>5/4/2011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6D2CA7-9684-41A2-9F24-9BFA88E5DB1C}" type="slidenum">
              <a:rPr lang="en-US" smtClean="0"/>
              <a:pPr/>
              <a:t>‹#›</a:t>
            </a:fld>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1826F0-49F4-4CF5-93D7-C882195BA3C5}" type="datetimeFigureOut">
              <a:rPr lang="en-US" smtClean="0"/>
              <a:pPr/>
              <a:t>5/4/2011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6D2CA7-9684-41A2-9F24-9BFA88E5DB1C}" type="slidenum">
              <a:rPr lang="en-US" smtClean="0"/>
              <a:pPr/>
              <a:t>‹#›</a:t>
            </a:fld>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1826F0-49F4-4CF5-93D7-C882195BA3C5}" type="datetimeFigureOut">
              <a:rPr lang="en-US" smtClean="0"/>
              <a:pPr/>
              <a:t>5/4/2011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6D2CA7-9684-41A2-9F24-9BFA88E5DB1C}" type="slidenum">
              <a:rPr lang="en-US" smtClean="0"/>
              <a:pPr/>
              <a:t>‹#›</a:t>
            </a:fld>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1826F0-49F4-4CF5-93D7-C882195BA3C5}" type="datetimeFigureOut">
              <a:rPr lang="en-US" smtClean="0"/>
              <a:pPr/>
              <a:t>5/4/2011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6D2CA7-9684-41A2-9F24-9BFA88E5DB1C}" type="slidenum">
              <a:rPr lang="en-US" smtClean="0"/>
              <a:pPr/>
              <a:t>‹#›</a:t>
            </a:fld>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1826F0-49F4-4CF5-93D7-C882195BA3C5}" type="datetimeFigureOut">
              <a:rPr lang="en-US" smtClean="0"/>
              <a:pPr/>
              <a:t>5/4/2011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6D2CA7-9684-41A2-9F24-9BFA88E5DB1C}" type="slidenum">
              <a:rPr lang="en-US" smtClean="0"/>
              <a:pPr/>
              <a:t>‹#›</a:t>
            </a:fld>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61826F0-49F4-4CF5-93D7-C882195BA3C5}" type="datetimeFigureOut">
              <a:rPr lang="en-US" smtClean="0"/>
              <a:pPr/>
              <a:t>5/4/2011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6D2CA7-9684-41A2-9F24-9BFA88E5DB1C}" type="slidenum">
              <a:rPr lang="en-US" smtClean="0"/>
              <a:pPr/>
              <a:t>‹#›</a:t>
            </a:fld>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61826F0-49F4-4CF5-93D7-C882195BA3C5}" type="datetimeFigureOut">
              <a:rPr lang="en-US" smtClean="0"/>
              <a:pPr/>
              <a:t>5/4/2011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6D2CA7-9684-41A2-9F24-9BFA88E5DB1C}" type="slidenum">
              <a:rPr lang="en-US" smtClean="0"/>
              <a:pPr/>
              <a:t>‹#›</a:t>
            </a:fld>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61826F0-49F4-4CF5-93D7-C882195BA3C5}" type="datetimeFigureOut">
              <a:rPr lang="en-US" smtClean="0"/>
              <a:pPr/>
              <a:t>5/4/2011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6D2CA7-9684-41A2-9F24-9BFA88E5DB1C}" type="slidenum">
              <a:rPr lang="en-US" smtClean="0"/>
              <a:pPr/>
              <a:t>‹#›</a:t>
            </a:fld>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1826F0-49F4-4CF5-93D7-C882195BA3C5}" type="datetimeFigureOut">
              <a:rPr lang="en-US" smtClean="0"/>
              <a:pPr/>
              <a:t>5/4/2011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6D2CA7-9684-41A2-9F24-9BFA88E5DB1C}" type="slidenum">
              <a:rPr lang="en-US" smtClean="0"/>
              <a:pPr/>
              <a:t>‹#›</a:t>
            </a:fld>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1826F0-49F4-4CF5-93D7-C882195BA3C5}" type="datetimeFigureOut">
              <a:rPr lang="en-US" smtClean="0"/>
              <a:pPr/>
              <a:t>5/4/2011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6D2CA7-9684-41A2-9F24-9BFA88E5DB1C}" type="slidenum">
              <a:rPr lang="en-US" smtClean="0"/>
              <a:pPr/>
              <a:t>‹#›</a:t>
            </a:fld>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1826F0-49F4-4CF5-93D7-C882195BA3C5}" type="datetimeFigureOut">
              <a:rPr lang="en-US" smtClean="0"/>
              <a:pPr/>
              <a:t>5/4/2011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6D2CA7-9684-41A2-9F24-9BFA88E5DB1C}" type="slidenum">
              <a:rPr lang="en-US" smtClean="0"/>
              <a:pPr/>
              <a:t>‹#›</a:t>
            </a:fld>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1826F0-49F4-4CF5-93D7-C882195BA3C5}" type="datetimeFigureOut">
              <a:rPr lang="en-US" smtClean="0"/>
              <a:pPr/>
              <a:t>5/4/2011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6D2CA7-9684-41A2-9F24-9BFA88E5DB1C}"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1"/>
            <a:ext cx="7772400" cy="1752599"/>
          </a:xfrm>
        </p:spPr>
        <p:txBody>
          <a:bodyPr/>
          <a:lstStyle/>
          <a:p>
            <a:r>
              <a:rPr lang="en-US" dirty="0" smtClean="0">
                <a:effectLst>
                  <a:glow rad="101600">
                    <a:schemeClr val="bg1">
                      <a:alpha val="60000"/>
                    </a:schemeClr>
                  </a:glow>
                </a:effectLst>
              </a:rPr>
              <a:t>The Character and Conduct         of a Virtuous Woman</a:t>
            </a:r>
            <a:endParaRPr lang="en-US" dirty="0">
              <a:effectLst>
                <a:glow rad="101600">
                  <a:schemeClr val="bg1">
                    <a:alpha val="60000"/>
                  </a:schemeClr>
                </a:glow>
              </a:effectLst>
            </a:endParaRPr>
          </a:p>
        </p:txBody>
      </p:sp>
      <p:sp>
        <p:nvSpPr>
          <p:cNvPr id="3" name="Subtitle 2"/>
          <p:cNvSpPr>
            <a:spLocks noGrp="1"/>
          </p:cNvSpPr>
          <p:nvPr>
            <p:ph type="subTitle" idx="1"/>
          </p:nvPr>
        </p:nvSpPr>
        <p:spPr>
          <a:xfrm>
            <a:off x="228600" y="2819400"/>
            <a:ext cx="3733800" cy="4191000"/>
          </a:xfrm>
        </p:spPr>
        <p:txBody>
          <a:bodyPr>
            <a:normAutofit/>
          </a:bodyPr>
          <a:lstStyle/>
          <a:p>
            <a:r>
              <a:rPr lang="en-US" sz="3600" i="1" dirty="0" smtClean="0">
                <a:solidFill>
                  <a:srgbClr val="FFFF00"/>
                </a:solidFill>
                <a:effectLst>
                  <a:glow rad="101600">
                    <a:schemeClr val="bg1">
                      <a:alpha val="60000"/>
                    </a:schemeClr>
                  </a:glow>
                </a:effectLst>
              </a:rPr>
              <a:t>“Who can find a virtuous woman? for her price is far above rubies.” </a:t>
            </a:r>
          </a:p>
          <a:p>
            <a:r>
              <a:rPr lang="en-US" sz="3600" i="1" dirty="0">
                <a:solidFill>
                  <a:srgbClr val="FFFF00"/>
                </a:solidFill>
                <a:effectLst>
                  <a:glow rad="101600">
                    <a:schemeClr val="bg1">
                      <a:alpha val="60000"/>
                    </a:schemeClr>
                  </a:glow>
                </a:effectLst>
              </a:rPr>
              <a:t>(</a:t>
            </a:r>
            <a:r>
              <a:rPr lang="en-US" sz="3600" i="1" dirty="0" smtClean="0">
                <a:solidFill>
                  <a:srgbClr val="FFFF00"/>
                </a:solidFill>
                <a:effectLst>
                  <a:glow rad="101600">
                    <a:schemeClr val="bg1">
                      <a:alpha val="60000"/>
                    </a:schemeClr>
                  </a:glow>
                </a:effectLst>
              </a:rPr>
              <a:t>Prov. 31:10)</a:t>
            </a:r>
            <a:endParaRPr lang="en-US" sz="3600" i="1" dirty="0">
              <a:solidFill>
                <a:srgbClr val="FFFF00"/>
              </a:solidFill>
              <a:effectLst>
                <a:glow rad="101600">
                  <a:schemeClr val="bg1">
                    <a:alpha val="60000"/>
                  </a:schemeClr>
                </a:glow>
              </a:effectLst>
            </a:endParaRPr>
          </a:p>
        </p:txBody>
      </p:sp>
      <p:pic>
        <p:nvPicPr>
          <p:cNvPr id="1026" name="Picture 2"/>
          <p:cNvPicPr>
            <a:picLocks noChangeAspect="1" noChangeArrowheads="1"/>
          </p:cNvPicPr>
          <p:nvPr/>
        </p:nvPicPr>
        <p:blipFill>
          <a:blip r:embed="rId3" cstate="print"/>
          <a:srcRect/>
          <a:stretch>
            <a:fillRect/>
          </a:stretch>
        </p:blipFill>
        <p:spPr bwMode="auto">
          <a:xfrm>
            <a:off x="4191000" y="2743200"/>
            <a:ext cx="4472949" cy="29718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 calcmode="lin" valueType="num">
                                      <p:cBhvr>
                                        <p:cTn id="19" dur="1000" fill="hold"/>
                                        <p:tgtEl>
                                          <p:spTgt spid="1026"/>
                                        </p:tgtEl>
                                        <p:attrNameLst>
                                          <p:attrName>ppt_w</p:attrName>
                                        </p:attrNameLst>
                                      </p:cBhvr>
                                      <p:tavLst>
                                        <p:tav tm="0">
                                          <p:val>
                                            <p:strVal val="#ppt_w*0.70"/>
                                          </p:val>
                                        </p:tav>
                                        <p:tav tm="100000">
                                          <p:val>
                                            <p:strVal val="#ppt_w"/>
                                          </p:val>
                                        </p:tav>
                                      </p:tavLst>
                                    </p:anim>
                                    <p:anim calcmode="lin" valueType="num">
                                      <p:cBhvr>
                                        <p:cTn id="20" dur="1000" fill="hold"/>
                                        <p:tgtEl>
                                          <p:spTgt spid="1026"/>
                                        </p:tgtEl>
                                        <p:attrNameLst>
                                          <p:attrName>ppt_h</p:attrName>
                                        </p:attrNameLst>
                                      </p:cBhvr>
                                      <p:tavLst>
                                        <p:tav tm="0">
                                          <p:val>
                                            <p:strVal val="#ppt_h"/>
                                          </p:val>
                                        </p:tav>
                                        <p:tav tm="100000">
                                          <p:val>
                                            <p:strVal val="#ppt_h"/>
                                          </p:val>
                                        </p:tav>
                                      </p:tavLst>
                                    </p:anim>
                                    <p:animEffect transition="in" filter="fade">
                                      <p:cBhvr>
                                        <p:cTn id="21"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
            <a:ext cx="4800600" cy="6553200"/>
          </a:xfrm>
        </p:spPr>
        <p:txBody>
          <a:bodyPr>
            <a:normAutofit/>
          </a:bodyPr>
          <a:lstStyle/>
          <a:p>
            <a:pPr hangingPunct="0">
              <a:buNone/>
            </a:pPr>
            <a:r>
              <a:rPr lang="en-US" sz="3600" dirty="0" smtClean="0">
                <a:effectLst>
                  <a:glow rad="101600">
                    <a:schemeClr val="bg1">
                      <a:alpha val="60000"/>
                    </a:schemeClr>
                  </a:glow>
                </a:effectLst>
              </a:rPr>
              <a:t>3. Distinction </a:t>
            </a:r>
            <a:r>
              <a:rPr lang="en-US" sz="3600" i="1" dirty="0" smtClean="0">
                <a:effectLst>
                  <a:glow rad="101600">
                    <a:schemeClr val="bg1">
                      <a:alpha val="60000"/>
                    </a:schemeClr>
                  </a:glow>
                </a:effectLst>
              </a:rPr>
              <a:t>- </a:t>
            </a:r>
            <a:r>
              <a:rPr lang="en-US" sz="3600" i="1" dirty="0" smtClean="0">
                <a:solidFill>
                  <a:srgbClr val="FFFF00"/>
                </a:solidFill>
                <a:effectLst>
                  <a:glow rad="101600">
                    <a:schemeClr val="bg1">
                      <a:alpha val="60000"/>
                    </a:schemeClr>
                  </a:glow>
                </a:effectLst>
              </a:rPr>
              <a:t>Deuteronomy 22:5 “The woman shall not wear that which </a:t>
            </a:r>
            <a:r>
              <a:rPr lang="en-US" sz="3600" i="1" dirty="0" err="1" smtClean="0">
                <a:solidFill>
                  <a:srgbClr val="FFFF00"/>
                </a:solidFill>
                <a:effectLst>
                  <a:glow rad="101600">
                    <a:schemeClr val="bg1">
                      <a:alpha val="60000"/>
                    </a:schemeClr>
                  </a:glow>
                </a:effectLst>
              </a:rPr>
              <a:t>pertaineth</a:t>
            </a:r>
            <a:r>
              <a:rPr lang="en-US" sz="3600" i="1" dirty="0" smtClean="0">
                <a:solidFill>
                  <a:srgbClr val="FFFF00"/>
                </a:solidFill>
                <a:effectLst>
                  <a:glow rad="101600">
                    <a:schemeClr val="bg1">
                      <a:alpha val="60000"/>
                    </a:schemeClr>
                  </a:glow>
                </a:effectLst>
              </a:rPr>
              <a:t> unto a man, neither shall a man put on a woman’s garment:  for all that do so are abomination unto the Lord thy God.”</a:t>
            </a:r>
          </a:p>
          <a:p>
            <a:pPr hangingPunct="0">
              <a:buNone/>
            </a:pPr>
            <a:endParaRPr lang="en-US" sz="3600" dirty="0" smtClean="0">
              <a:effectLst>
                <a:glow rad="101600">
                  <a:schemeClr val="bg1">
                    <a:alpha val="60000"/>
                  </a:schemeClr>
                </a:glow>
              </a:effectLst>
            </a:endParaRPr>
          </a:p>
          <a:p>
            <a:endParaRPr lang="en-US" sz="3600" dirty="0" smtClean="0">
              <a:effectLst>
                <a:glow rad="101600">
                  <a:schemeClr val="bg1">
                    <a:alpha val="60000"/>
                  </a:schemeClr>
                </a:glow>
              </a:effectLst>
            </a:endParaRPr>
          </a:p>
          <a:p>
            <a:endParaRPr lang="en-US" sz="3600" dirty="0"/>
          </a:p>
        </p:txBody>
      </p:sp>
      <p:pic>
        <p:nvPicPr>
          <p:cNvPr id="5" name="Picture 3"/>
          <p:cNvPicPr>
            <a:picLocks noChangeAspect="1" noChangeArrowheads="1"/>
          </p:cNvPicPr>
          <p:nvPr/>
        </p:nvPicPr>
        <p:blipFill>
          <a:blip r:embed="rId3" cstate="print"/>
          <a:srcRect/>
          <a:stretch>
            <a:fillRect/>
          </a:stretch>
        </p:blipFill>
        <p:spPr bwMode="auto">
          <a:xfrm>
            <a:off x="4876800" y="914400"/>
            <a:ext cx="2262780" cy="2819400"/>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6172200" y="3276600"/>
            <a:ext cx="2600325" cy="2768088"/>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4495800" cy="6858000"/>
          </a:xfrm>
        </p:spPr>
        <p:txBody>
          <a:bodyPr>
            <a:normAutofit lnSpcReduction="10000"/>
          </a:bodyPr>
          <a:lstStyle/>
          <a:p>
            <a:pPr>
              <a:buNone/>
            </a:pPr>
            <a:r>
              <a:rPr lang="en-US" sz="3600" dirty="0" smtClean="0">
                <a:effectLst>
                  <a:glow rad="101600">
                    <a:schemeClr val="bg1">
                      <a:alpha val="60000"/>
                    </a:schemeClr>
                  </a:glow>
                </a:effectLst>
              </a:rPr>
              <a:t>4. Modesty  -  The emphasis of this passage is that outward adornment is to reflect the inward godly character of the woman.  Modest dress draws attention to the face not the body  -  smile, eyes and countenance.</a:t>
            </a:r>
          </a:p>
          <a:p>
            <a:endParaRPr lang="en-US" sz="3600" dirty="0">
              <a:effectLst>
                <a:glow rad="101600">
                  <a:schemeClr val="bg1">
                    <a:alpha val="60000"/>
                  </a:schemeClr>
                </a:glow>
              </a:effectLst>
            </a:endParaRPr>
          </a:p>
        </p:txBody>
      </p:sp>
      <p:pic>
        <p:nvPicPr>
          <p:cNvPr id="3074" name="Picture 2" descr="C:\Users\Ptr. Daniel White\Desktop\Bible pictures\Courtship Marriage Family\1 Dad's Pix (66).jpg"/>
          <p:cNvPicPr>
            <a:picLocks noChangeAspect="1" noChangeArrowheads="1"/>
          </p:cNvPicPr>
          <p:nvPr/>
        </p:nvPicPr>
        <p:blipFill>
          <a:blip r:embed="rId3" cstate="print"/>
          <a:srcRect/>
          <a:stretch>
            <a:fillRect/>
          </a:stretch>
        </p:blipFill>
        <p:spPr bwMode="auto">
          <a:xfrm>
            <a:off x="4343400" y="457200"/>
            <a:ext cx="4412945" cy="2941637"/>
          </a:xfrm>
          <a:prstGeom prst="rect">
            <a:avLst/>
          </a:prstGeom>
          <a:noFill/>
        </p:spPr>
      </p:pic>
      <p:pic>
        <p:nvPicPr>
          <p:cNvPr id="3078" name="Picture 6"/>
          <p:cNvPicPr>
            <a:picLocks noChangeAspect="1" noChangeArrowheads="1"/>
          </p:cNvPicPr>
          <p:nvPr/>
        </p:nvPicPr>
        <p:blipFill>
          <a:blip r:embed="rId4" cstate="print"/>
          <a:srcRect t="2174"/>
          <a:stretch>
            <a:fillRect/>
          </a:stretch>
        </p:blipFill>
        <p:spPr bwMode="auto">
          <a:xfrm>
            <a:off x="4876800" y="3124200"/>
            <a:ext cx="3505200" cy="34290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1143000"/>
          </a:xfrm>
        </p:spPr>
        <p:txBody>
          <a:bodyPr>
            <a:noAutofit/>
          </a:bodyPr>
          <a:lstStyle/>
          <a:p>
            <a:r>
              <a:rPr lang="en-US" dirty="0" smtClean="0">
                <a:effectLst>
                  <a:glow rad="101600">
                    <a:schemeClr val="bg1">
                      <a:alpha val="60000"/>
                    </a:schemeClr>
                  </a:glow>
                </a:effectLst>
              </a:rPr>
              <a:t>What draws the attention of men’s eyes to a woman’s body?</a:t>
            </a:r>
            <a:endParaRPr lang="en-US" dirty="0">
              <a:effectLst>
                <a:glow rad="101600">
                  <a:schemeClr val="bg1">
                    <a:alpha val="60000"/>
                  </a:schemeClr>
                </a:glow>
              </a:effectLst>
            </a:endParaRPr>
          </a:p>
        </p:txBody>
      </p:sp>
      <p:sp>
        <p:nvSpPr>
          <p:cNvPr id="3" name="Content Placeholder 2"/>
          <p:cNvSpPr>
            <a:spLocks noGrp="1"/>
          </p:cNvSpPr>
          <p:nvPr>
            <p:ph idx="1"/>
          </p:nvPr>
        </p:nvSpPr>
        <p:spPr>
          <a:xfrm>
            <a:off x="0" y="1752600"/>
            <a:ext cx="4648200" cy="5105400"/>
          </a:xfrm>
        </p:spPr>
        <p:txBody>
          <a:bodyPr>
            <a:noAutofit/>
          </a:bodyPr>
          <a:lstStyle/>
          <a:p>
            <a:pPr marL="742950" indent="-742950" hangingPunct="0">
              <a:buAutoNum type="arabicPeriod"/>
            </a:pPr>
            <a:r>
              <a:rPr lang="en-US" sz="3600" dirty="0" smtClean="0">
                <a:effectLst>
                  <a:glow rad="101600">
                    <a:schemeClr val="bg1">
                      <a:alpha val="60000"/>
                    </a:schemeClr>
                  </a:glow>
                </a:effectLst>
              </a:rPr>
              <a:t>Short dresses or skirts  -</a:t>
            </a:r>
          </a:p>
          <a:p>
            <a:pPr hangingPunct="0">
              <a:buNone/>
            </a:pPr>
            <a:r>
              <a:rPr lang="en-US" sz="3600" i="1" dirty="0" smtClean="0">
                <a:effectLst>
                  <a:glow rad="101600">
                    <a:schemeClr val="bg1">
                      <a:alpha val="60000"/>
                    </a:schemeClr>
                  </a:glow>
                </a:effectLst>
              </a:rPr>
              <a:t>    </a:t>
            </a:r>
            <a:r>
              <a:rPr lang="en-US" sz="3600" i="1" dirty="0" smtClean="0">
                <a:solidFill>
                  <a:srgbClr val="FFFF00"/>
                </a:solidFill>
                <a:effectLst>
                  <a:glow rad="101600">
                    <a:schemeClr val="bg1">
                      <a:alpha val="60000"/>
                    </a:schemeClr>
                  </a:glow>
                </a:effectLst>
              </a:rPr>
              <a:t>Genesis 3:21, “Unto Adam also and to his wife did the Lord God make (designed) coats (tunic - garments) of skins, and clothed them.”</a:t>
            </a:r>
          </a:p>
          <a:p>
            <a:pPr hangingPunct="0">
              <a:buNone/>
            </a:pPr>
            <a:r>
              <a:rPr lang="en-US" sz="3600" b="1" dirty="0" smtClean="0">
                <a:effectLst>
                  <a:glow rad="101600">
                    <a:schemeClr val="bg1">
                      <a:alpha val="60000"/>
                    </a:schemeClr>
                  </a:glow>
                </a:effectLst>
              </a:rPr>
              <a:t>    </a:t>
            </a:r>
            <a:endParaRPr lang="en-US" sz="3600" dirty="0">
              <a:effectLst>
                <a:glow rad="101600">
                  <a:schemeClr val="bg1">
                    <a:alpha val="60000"/>
                  </a:schemeClr>
                </a:glow>
              </a:effectLst>
            </a:endParaRPr>
          </a:p>
        </p:txBody>
      </p:sp>
      <p:pic>
        <p:nvPicPr>
          <p:cNvPr id="4098" name="Picture 2" descr="C:\Users\Ptr. Daniel White\Desktop\Bible pictures\Bible pictures Old Testament\Genesis and adam and eve\Adam, Eve, Creation\Expelled from Garden\Adam &amp; Eve driven Out of Garden 1208OT-17.jpg"/>
          <p:cNvPicPr>
            <a:picLocks noChangeAspect="1" noChangeArrowheads="1"/>
          </p:cNvPicPr>
          <p:nvPr/>
        </p:nvPicPr>
        <p:blipFill>
          <a:blip r:embed="rId3" cstate="print">
            <a:lum bright="-10000"/>
          </a:blip>
          <a:srcRect/>
          <a:stretch>
            <a:fillRect/>
          </a:stretch>
        </p:blipFill>
        <p:spPr bwMode="auto">
          <a:xfrm>
            <a:off x="4724400" y="2133600"/>
            <a:ext cx="4260533" cy="3429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4098"/>
                                        </p:tgtEl>
                                        <p:attrNameLst>
                                          <p:attrName>style.visibility</p:attrName>
                                        </p:attrNameLst>
                                      </p:cBhvr>
                                      <p:to>
                                        <p:strVal val="visible"/>
                                      </p:to>
                                    </p:set>
                                    <p:anim to="" calcmode="lin" valueType="num">
                                      <p:cBhvr>
                                        <p:cTn id="22" dur="1" fill="hold"/>
                                        <p:tgtEl>
                                          <p:spTgt spid="409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457200"/>
            <a:ext cx="4572000" cy="6400800"/>
          </a:xfrm>
        </p:spPr>
        <p:txBody>
          <a:bodyPr>
            <a:noAutofit/>
          </a:bodyPr>
          <a:lstStyle/>
          <a:p>
            <a:pPr hangingPunct="0">
              <a:buNone/>
            </a:pPr>
            <a:r>
              <a:rPr lang="en-US" sz="3600" b="1" dirty="0" smtClean="0">
                <a:effectLst>
                  <a:glow rad="101600">
                    <a:schemeClr val="bg1">
                      <a:alpha val="60000"/>
                    </a:schemeClr>
                  </a:glow>
                </a:effectLst>
              </a:rPr>
              <a:t>    NOTE: </a:t>
            </a:r>
            <a:r>
              <a:rPr lang="en-US" sz="3600" dirty="0" smtClean="0">
                <a:effectLst>
                  <a:glow rad="101600">
                    <a:schemeClr val="bg1">
                      <a:alpha val="60000"/>
                    </a:schemeClr>
                  </a:glow>
                </a:effectLst>
              </a:rPr>
              <a:t>The Hebrew word for “coats” according to Wilson’s Old Testament  Word Studies means  </a:t>
            </a:r>
            <a:r>
              <a:rPr lang="en-US" sz="3600" dirty="0" smtClean="0">
                <a:solidFill>
                  <a:srgbClr val="FFFF00"/>
                </a:solidFill>
                <a:effectLst>
                  <a:glow rad="101600">
                    <a:schemeClr val="bg1">
                      <a:alpha val="60000"/>
                    </a:schemeClr>
                  </a:glow>
                </a:effectLst>
              </a:rPr>
              <a:t>-  A loose fitting garment with sleeves, covering the entire body from neck to below the knees, seldom to the ankles.</a:t>
            </a:r>
          </a:p>
          <a:p>
            <a:pPr hangingPunct="0">
              <a:buNone/>
            </a:pPr>
            <a:r>
              <a:rPr lang="en-US" sz="3600" dirty="0" smtClean="0">
                <a:effectLst>
                  <a:glow rad="101600">
                    <a:schemeClr val="bg1">
                      <a:alpha val="60000"/>
                    </a:schemeClr>
                  </a:glow>
                </a:effectLst>
              </a:rPr>
              <a:t>			</a:t>
            </a:r>
            <a:endParaRPr lang="en-US" sz="3600" dirty="0"/>
          </a:p>
        </p:txBody>
      </p:sp>
      <p:pic>
        <p:nvPicPr>
          <p:cNvPr id="5122" name="Picture 2"/>
          <p:cNvPicPr>
            <a:picLocks noChangeAspect="1" noChangeArrowheads="1"/>
          </p:cNvPicPr>
          <p:nvPr/>
        </p:nvPicPr>
        <p:blipFill>
          <a:blip r:embed="rId3" cstate="print">
            <a:duotone>
              <a:prstClr val="black"/>
              <a:schemeClr val="accent2">
                <a:tint val="45000"/>
                <a:satMod val="400000"/>
              </a:schemeClr>
            </a:duotone>
          </a:blip>
          <a:srcRect/>
          <a:stretch>
            <a:fillRect/>
          </a:stretch>
        </p:blipFill>
        <p:spPr bwMode="auto">
          <a:xfrm>
            <a:off x="7010400" y="304801"/>
            <a:ext cx="1704975" cy="2749960"/>
          </a:xfrm>
          <a:prstGeom prst="rect">
            <a:avLst/>
          </a:prstGeom>
          <a:noFill/>
          <a:ln w="9525">
            <a:noFill/>
            <a:miter lim="800000"/>
            <a:headEnd/>
            <a:tailEnd/>
          </a:ln>
        </p:spPr>
      </p:pic>
      <p:pic>
        <p:nvPicPr>
          <p:cNvPr id="5123" name="Picture 3"/>
          <p:cNvPicPr>
            <a:picLocks noChangeAspect="1" noChangeArrowheads="1"/>
          </p:cNvPicPr>
          <p:nvPr/>
        </p:nvPicPr>
        <p:blipFill>
          <a:blip r:embed="rId4" cstate="print">
            <a:duotone>
              <a:prstClr val="black"/>
              <a:schemeClr val="accent6">
                <a:tint val="45000"/>
                <a:satMod val="400000"/>
              </a:schemeClr>
            </a:duotone>
          </a:blip>
          <a:srcRect/>
          <a:stretch>
            <a:fillRect/>
          </a:stretch>
        </p:blipFill>
        <p:spPr bwMode="auto">
          <a:xfrm>
            <a:off x="4876800" y="685800"/>
            <a:ext cx="1572768" cy="3048000"/>
          </a:xfrm>
          <a:prstGeom prst="rect">
            <a:avLst/>
          </a:prstGeom>
          <a:noFill/>
          <a:ln w="9525">
            <a:noFill/>
            <a:miter lim="800000"/>
            <a:headEnd/>
            <a:tailEnd/>
          </a:ln>
        </p:spPr>
      </p:pic>
      <p:pic>
        <p:nvPicPr>
          <p:cNvPr id="5124" name="Picture 4"/>
          <p:cNvPicPr>
            <a:picLocks noChangeAspect="1" noChangeArrowheads="1"/>
          </p:cNvPicPr>
          <p:nvPr/>
        </p:nvPicPr>
        <p:blipFill>
          <a:blip r:embed="rId5" cstate="print">
            <a:duotone>
              <a:prstClr val="black"/>
              <a:schemeClr val="accent3">
                <a:tint val="45000"/>
                <a:satMod val="400000"/>
              </a:schemeClr>
            </a:duotone>
          </a:blip>
          <a:srcRect/>
          <a:stretch>
            <a:fillRect/>
          </a:stretch>
        </p:blipFill>
        <p:spPr bwMode="auto">
          <a:xfrm>
            <a:off x="7315200" y="3352800"/>
            <a:ext cx="1619250" cy="2933424"/>
          </a:xfrm>
          <a:prstGeom prst="rect">
            <a:avLst/>
          </a:prstGeom>
          <a:noFill/>
          <a:ln w="9525">
            <a:noFill/>
            <a:miter lim="800000"/>
            <a:headEnd/>
            <a:tailEnd/>
          </a:ln>
        </p:spPr>
      </p:pic>
      <p:pic>
        <p:nvPicPr>
          <p:cNvPr id="5125" name="Picture 5"/>
          <p:cNvPicPr>
            <a:picLocks noChangeAspect="1" noChangeArrowheads="1"/>
          </p:cNvPicPr>
          <p:nvPr/>
        </p:nvPicPr>
        <p:blipFill>
          <a:blip r:embed="rId6" cstate="print">
            <a:duotone>
              <a:prstClr val="black"/>
              <a:schemeClr val="accent5">
                <a:tint val="45000"/>
                <a:satMod val="400000"/>
              </a:schemeClr>
            </a:duotone>
          </a:blip>
          <a:srcRect/>
          <a:stretch>
            <a:fillRect/>
          </a:stretch>
        </p:blipFill>
        <p:spPr bwMode="auto">
          <a:xfrm>
            <a:off x="5334000" y="3962400"/>
            <a:ext cx="1602028" cy="27432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04800" y="-304800"/>
            <a:ext cx="9753600" cy="7543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0" y="152400"/>
            <a:ext cx="4648200" cy="6934200"/>
          </a:xfrm>
        </p:spPr>
        <p:txBody>
          <a:bodyPr>
            <a:noAutofit/>
          </a:bodyPr>
          <a:lstStyle/>
          <a:p>
            <a:pPr hangingPunct="0">
              <a:buNone/>
            </a:pPr>
            <a:r>
              <a:rPr lang="en-US" sz="3600" dirty="0" smtClean="0">
                <a:effectLst>
                  <a:glow rad="101600">
                    <a:schemeClr val="bg1">
                      <a:alpha val="60000"/>
                    </a:schemeClr>
                  </a:glow>
                </a:effectLst>
              </a:rPr>
              <a:t>1.  Short dresses/skirts</a:t>
            </a:r>
          </a:p>
          <a:p>
            <a:pPr hangingPunct="0">
              <a:buNone/>
            </a:pPr>
            <a:r>
              <a:rPr lang="en-US" sz="3600" dirty="0" smtClean="0">
                <a:effectLst>
                  <a:glow rad="101600">
                    <a:schemeClr val="bg1">
                      <a:alpha val="60000"/>
                    </a:schemeClr>
                  </a:glow>
                </a:effectLst>
              </a:rPr>
              <a:t>2.  Low neckline</a:t>
            </a:r>
          </a:p>
          <a:p>
            <a:pPr hangingPunct="0">
              <a:buNone/>
            </a:pPr>
            <a:r>
              <a:rPr lang="en-US" sz="3600" dirty="0" smtClean="0">
                <a:effectLst>
                  <a:glow rad="101600">
                    <a:schemeClr val="bg1">
                      <a:alpha val="60000"/>
                    </a:schemeClr>
                  </a:glow>
                </a:effectLst>
              </a:rPr>
              <a:t>3.  Sheer fabrics</a:t>
            </a:r>
          </a:p>
          <a:p>
            <a:pPr hangingPunct="0">
              <a:buNone/>
            </a:pPr>
            <a:r>
              <a:rPr lang="en-US" sz="3600" dirty="0" smtClean="0">
                <a:effectLst>
                  <a:glow rad="101600">
                    <a:schemeClr val="bg1">
                      <a:alpha val="60000"/>
                    </a:schemeClr>
                  </a:glow>
                </a:effectLst>
              </a:rPr>
              <a:t>4.  Open slits</a:t>
            </a:r>
          </a:p>
          <a:p>
            <a:pPr marL="514350" indent="-514350" hangingPunct="0">
              <a:buNone/>
            </a:pPr>
            <a:r>
              <a:rPr lang="en-US" sz="3600" dirty="0" smtClean="0">
                <a:effectLst>
                  <a:glow rad="101600">
                    <a:schemeClr val="bg1">
                      <a:alpha val="60000"/>
                    </a:schemeClr>
                  </a:glow>
                </a:effectLst>
              </a:rPr>
              <a:t>5. Form fitting pants</a:t>
            </a:r>
          </a:p>
          <a:p>
            <a:pPr marL="514350" indent="-514350" hangingPunct="0">
              <a:buFont typeface="Arial" pitchFamily="34" charset="0"/>
              <a:buAutoNum type="arabicPeriod" startAt="6"/>
            </a:pPr>
            <a:r>
              <a:rPr lang="en-US" sz="3600" dirty="0" smtClean="0">
                <a:effectLst>
                  <a:glow rad="101600">
                    <a:schemeClr val="bg1">
                      <a:alpha val="60000"/>
                    </a:schemeClr>
                  </a:glow>
                </a:effectLst>
              </a:rPr>
              <a:t>Tight fitting shirts</a:t>
            </a:r>
          </a:p>
          <a:p>
            <a:pPr marL="514350" indent="-514350" hangingPunct="0">
              <a:buFont typeface="Arial" pitchFamily="34" charset="0"/>
              <a:buAutoNum type="arabicPeriod" startAt="6"/>
            </a:pPr>
            <a:r>
              <a:rPr lang="en-US" sz="3600" dirty="0" smtClean="0">
                <a:effectLst>
                  <a:glow rad="101600">
                    <a:schemeClr val="bg1">
                      <a:alpha val="60000"/>
                    </a:schemeClr>
                  </a:glow>
                </a:effectLst>
              </a:rPr>
              <a:t>Sleeveless dresses</a:t>
            </a:r>
          </a:p>
          <a:p>
            <a:pPr marL="514350" indent="-514350" hangingPunct="0">
              <a:buAutoNum type="arabicPeriod" startAt="6"/>
            </a:pPr>
            <a:r>
              <a:rPr lang="en-US" sz="3600" dirty="0" smtClean="0">
                <a:effectLst>
                  <a:glow rad="101600">
                    <a:schemeClr val="bg1">
                      <a:alpha val="60000"/>
                    </a:schemeClr>
                  </a:glow>
                </a:effectLst>
              </a:rPr>
              <a:t>Excessive dress </a:t>
            </a:r>
          </a:p>
        </p:txBody>
      </p:sp>
      <p:sp>
        <p:nvSpPr>
          <p:cNvPr id="6" name="Content Placeholder 5"/>
          <p:cNvSpPr>
            <a:spLocks noGrp="1"/>
          </p:cNvSpPr>
          <p:nvPr>
            <p:ph sz="half" idx="2"/>
          </p:nvPr>
        </p:nvSpPr>
        <p:spPr>
          <a:xfrm>
            <a:off x="4495800" y="-533400"/>
            <a:ext cx="4495800" cy="7391400"/>
          </a:xfrm>
        </p:spPr>
        <p:txBody>
          <a:bodyPr>
            <a:normAutofit/>
          </a:bodyPr>
          <a:lstStyle/>
          <a:p>
            <a:pPr marL="514350" indent="-514350" hangingPunct="0">
              <a:buNone/>
            </a:pPr>
            <a:endParaRPr lang="en-US" sz="3600" dirty="0" smtClean="0">
              <a:effectLst>
                <a:glow rad="101600">
                  <a:schemeClr val="bg1">
                    <a:alpha val="60000"/>
                  </a:schemeClr>
                </a:glow>
              </a:effectLst>
            </a:endParaRPr>
          </a:p>
          <a:p>
            <a:pPr marL="514350" indent="-514350" hangingPunct="0">
              <a:buFont typeface="Wingdings"/>
              <a:buChar char="Ø"/>
            </a:pPr>
            <a:r>
              <a:rPr lang="en-US" sz="3600" dirty="0" smtClean="0"/>
              <a:t>elaborate and unusual hairstyles</a:t>
            </a:r>
            <a:endParaRPr lang="en-US" sz="3600" dirty="0" smtClean="0">
              <a:effectLst>
                <a:glow rad="101600">
                  <a:schemeClr val="bg1">
                    <a:alpha val="60000"/>
                  </a:schemeClr>
                </a:glow>
              </a:effectLst>
            </a:endParaRPr>
          </a:p>
          <a:p>
            <a:pPr marL="514350" indent="-514350" hangingPunct="0">
              <a:buFont typeface="Wingdings"/>
              <a:buChar char="Ø"/>
            </a:pPr>
            <a:r>
              <a:rPr lang="en-US" sz="3600" dirty="0" smtClean="0">
                <a:effectLst>
                  <a:glow rad="101600">
                    <a:schemeClr val="bg1">
                      <a:alpha val="60000"/>
                    </a:schemeClr>
                  </a:glow>
                </a:effectLst>
              </a:rPr>
              <a:t>excessive make-up</a:t>
            </a:r>
          </a:p>
          <a:p>
            <a:pPr marL="514350" indent="-514350" hangingPunct="0">
              <a:buFont typeface="Wingdings"/>
              <a:buChar char="Ø"/>
            </a:pPr>
            <a:r>
              <a:rPr lang="en-US" sz="3600" dirty="0" smtClean="0">
                <a:effectLst>
                  <a:glow rad="101600">
                    <a:schemeClr val="bg1">
                      <a:alpha val="60000"/>
                    </a:schemeClr>
                  </a:glow>
                </a:effectLst>
              </a:rPr>
              <a:t>false eyelashes</a:t>
            </a:r>
          </a:p>
          <a:p>
            <a:pPr marL="514350" indent="-514350" hangingPunct="0">
              <a:buFont typeface="Wingdings"/>
              <a:buChar char="Ø"/>
            </a:pPr>
            <a:r>
              <a:rPr lang="en-US" sz="3600" dirty="0" smtClean="0">
                <a:effectLst>
                  <a:glow rad="101600">
                    <a:schemeClr val="bg1">
                      <a:alpha val="60000"/>
                    </a:schemeClr>
                  </a:glow>
                </a:effectLst>
              </a:rPr>
              <a:t>long nails</a:t>
            </a:r>
          </a:p>
          <a:p>
            <a:pPr marL="514350" indent="-514350" hangingPunct="0">
              <a:buFont typeface="Wingdings"/>
              <a:buChar char="Ø"/>
            </a:pPr>
            <a:r>
              <a:rPr lang="en-US" sz="3600" dirty="0" smtClean="0"/>
              <a:t>clothing that is extravagant</a:t>
            </a:r>
            <a:endParaRPr lang="en-US" sz="3600" dirty="0" smtClean="0">
              <a:effectLst>
                <a:glow rad="101600">
                  <a:schemeClr val="bg1">
                    <a:alpha val="60000"/>
                  </a:schemeClr>
                </a:glow>
              </a:effectLst>
            </a:endParaRPr>
          </a:p>
          <a:p>
            <a:pPr marL="514350" indent="-514350" hangingPunct="0">
              <a:buFont typeface="Wingdings"/>
              <a:buChar char="Ø"/>
            </a:pPr>
            <a:r>
              <a:rPr lang="en-US" sz="3600" dirty="0" smtClean="0">
                <a:effectLst>
                  <a:glow rad="101600">
                    <a:schemeClr val="bg1">
                      <a:alpha val="60000"/>
                    </a:schemeClr>
                  </a:glow>
                </a:effectLst>
              </a:rPr>
              <a:t>excessive jewelry </a:t>
            </a:r>
          </a:p>
          <a:p>
            <a:pPr marL="514350" indent="-514350" hangingPunct="0">
              <a:buFont typeface="Wingdings"/>
              <a:buChar char="Ø"/>
            </a:pPr>
            <a:r>
              <a:rPr lang="en-US" sz="3600" dirty="0" smtClean="0">
                <a:effectLst>
                  <a:glow rad="101600">
                    <a:schemeClr val="bg1">
                      <a:alpha val="60000"/>
                    </a:schemeClr>
                  </a:glow>
                </a:effectLst>
              </a:rPr>
              <a:t> </a:t>
            </a:r>
            <a:r>
              <a:rPr lang="en-US" sz="3600" dirty="0" smtClean="0"/>
              <a:t>“Defrauding” dress</a:t>
            </a:r>
            <a:r>
              <a:rPr lang="en-US" sz="3600" dirty="0" smtClean="0">
                <a:effectLst>
                  <a:glow rad="101600">
                    <a:schemeClr val="bg1">
                      <a:alpha val="60000"/>
                    </a:schemeClr>
                  </a:glow>
                </a:effectLst>
              </a:rPr>
              <a:t/>
            </a:r>
            <a:br>
              <a:rPr lang="en-US" sz="3600" dirty="0" smtClean="0">
                <a:effectLst>
                  <a:glow rad="101600">
                    <a:schemeClr val="bg1">
                      <a:alpha val="60000"/>
                    </a:schemeClr>
                  </a:glow>
                </a:effectLst>
              </a:rPr>
            </a:br>
            <a:endParaRPr lang="en-US" sz="3600" dirty="0" smtClean="0">
              <a:effectLst>
                <a:glow rad="101600">
                  <a:schemeClr val="bg1">
                    <a:alpha val="60000"/>
                  </a:schemeClr>
                </a:glow>
              </a:effectLst>
            </a:endParaRPr>
          </a:p>
          <a:p>
            <a:endParaRPr lang="en-US" sz="3600" dirty="0"/>
          </a:p>
        </p:txBody>
      </p:sp>
      <p:pic>
        <p:nvPicPr>
          <p:cNvPr id="1026" name="Picture 2" descr="C:\Users\Ptr. Daniel White\Desktop\Bible pictures\faces\1 Dad's Pix.jpg"/>
          <p:cNvPicPr>
            <a:picLocks noChangeAspect="1" noChangeArrowheads="1"/>
          </p:cNvPicPr>
          <p:nvPr/>
        </p:nvPicPr>
        <p:blipFill>
          <a:blip r:embed="rId3" cstate="print"/>
          <a:srcRect/>
          <a:stretch>
            <a:fillRect/>
          </a:stretch>
        </p:blipFill>
        <p:spPr bwMode="auto">
          <a:xfrm>
            <a:off x="304800" y="1066800"/>
            <a:ext cx="3668435" cy="3962400"/>
          </a:xfrm>
          <a:prstGeom prst="rect">
            <a:avLst/>
          </a:prstGeom>
          <a:noFill/>
        </p:spPr>
      </p:pic>
      <p:pic>
        <p:nvPicPr>
          <p:cNvPr id="1029" name="Picture 5"/>
          <p:cNvPicPr>
            <a:picLocks noChangeAspect="1" noChangeArrowheads="1"/>
          </p:cNvPicPr>
          <p:nvPr/>
        </p:nvPicPr>
        <p:blipFill>
          <a:blip r:embed="rId4" cstate="print"/>
          <a:srcRect/>
          <a:stretch>
            <a:fillRect/>
          </a:stretch>
        </p:blipFill>
        <p:spPr bwMode="auto">
          <a:xfrm>
            <a:off x="5562600" y="838200"/>
            <a:ext cx="2226945" cy="4538996"/>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
                                            <p:txEl>
                                              <p:pRg st="1" end="1"/>
                                            </p:txEl>
                                          </p:spTgt>
                                        </p:tgtEl>
                                        <p:attrNameLst>
                                          <p:attrName>style.visibility</p:attrName>
                                        </p:attrNameLst>
                                      </p:cBhvr>
                                      <p:to>
                                        <p:strVal val="visible"/>
                                      </p:to>
                                    </p:set>
                                    <p:anim calcmode="lin" valueType="num">
                                      <p:cBhvr additive="base">
                                        <p:cTn id="49"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6">
                                            <p:txEl>
                                              <p:pRg st="2" end="2"/>
                                            </p:txEl>
                                          </p:spTgt>
                                        </p:tgtEl>
                                        <p:attrNameLst>
                                          <p:attrName>style.visibility</p:attrName>
                                        </p:attrNameLst>
                                      </p:cBhvr>
                                      <p:to>
                                        <p:strVal val="visible"/>
                                      </p:to>
                                    </p:set>
                                    <p:anim calcmode="lin" valueType="num">
                                      <p:cBhvr additive="base">
                                        <p:cTn id="5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6">
                                            <p:txEl>
                                              <p:pRg st="3" end="3"/>
                                            </p:txEl>
                                          </p:spTgt>
                                        </p:tgtEl>
                                        <p:attrNameLst>
                                          <p:attrName>style.visibility</p:attrName>
                                        </p:attrNameLst>
                                      </p:cBhvr>
                                      <p:to>
                                        <p:strVal val="visible"/>
                                      </p:to>
                                    </p:set>
                                    <p:anim calcmode="lin" valueType="num">
                                      <p:cBhvr additive="base">
                                        <p:cTn id="6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6">
                                            <p:txEl>
                                              <p:pRg st="4" end="4"/>
                                            </p:txEl>
                                          </p:spTgt>
                                        </p:tgtEl>
                                        <p:attrNameLst>
                                          <p:attrName>style.visibility</p:attrName>
                                        </p:attrNameLst>
                                      </p:cBhvr>
                                      <p:to>
                                        <p:strVal val="visible"/>
                                      </p:to>
                                    </p:set>
                                    <p:anim calcmode="lin" valueType="num">
                                      <p:cBhvr additive="base">
                                        <p:cTn id="67"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6">
                                            <p:txEl>
                                              <p:pRg st="5" end="5"/>
                                            </p:txEl>
                                          </p:spTgt>
                                        </p:tgtEl>
                                        <p:attrNameLst>
                                          <p:attrName>style.visibility</p:attrName>
                                        </p:attrNameLst>
                                      </p:cBhvr>
                                      <p:to>
                                        <p:strVal val="visible"/>
                                      </p:to>
                                    </p:set>
                                    <p:anim calcmode="lin" valueType="num">
                                      <p:cBhvr additive="base">
                                        <p:cTn id="73"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6">
                                            <p:txEl>
                                              <p:pRg st="6" end="6"/>
                                            </p:txEl>
                                          </p:spTgt>
                                        </p:tgtEl>
                                        <p:attrNameLst>
                                          <p:attrName>style.visibility</p:attrName>
                                        </p:attrNameLst>
                                      </p:cBhvr>
                                      <p:to>
                                        <p:strVal val="visible"/>
                                      </p:to>
                                    </p:set>
                                    <p:anim calcmode="lin" valueType="num">
                                      <p:cBhvr additive="base">
                                        <p:cTn id="79"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6">
                                            <p:txEl>
                                              <p:pRg st="7" end="7"/>
                                            </p:txEl>
                                          </p:spTgt>
                                        </p:tgtEl>
                                        <p:attrNameLst>
                                          <p:attrName>style.visibility</p:attrName>
                                        </p:attrNameLst>
                                      </p:cBhvr>
                                      <p:to>
                                        <p:strVal val="visible"/>
                                      </p:to>
                                    </p:set>
                                    <p:anim calcmode="lin" valueType="num">
                                      <p:cBhvr additive="base">
                                        <p:cTn id="85"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55" presetClass="entr" presetSubtype="0" fill="hold" nodeType="clickEffect">
                                  <p:stCondLst>
                                    <p:cond delay="0"/>
                                  </p:stCondLst>
                                  <p:childTnLst>
                                    <p:set>
                                      <p:cBhvr>
                                        <p:cTn id="90" dur="1" fill="hold">
                                          <p:stCondLst>
                                            <p:cond delay="0"/>
                                          </p:stCondLst>
                                        </p:cTn>
                                        <p:tgtEl>
                                          <p:spTgt spid="1026"/>
                                        </p:tgtEl>
                                        <p:attrNameLst>
                                          <p:attrName>style.visibility</p:attrName>
                                        </p:attrNameLst>
                                      </p:cBhvr>
                                      <p:to>
                                        <p:strVal val="visible"/>
                                      </p:to>
                                    </p:set>
                                    <p:anim calcmode="lin" valueType="num">
                                      <p:cBhvr>
                                        <p:cTn id="91" dur="1000" fill="hold"/>
                                        <p:tgtEl>
                                          <p:spTgt spid="1026"/>
                                        </p:tgtEl>
                                        <p:attrNameLst>
                                          <p:attrName>ppt_w</p:attrName>
                                        </p:attrNameLst>
                                      </p:cBhvr>
                                      <p:tavLst>
                                        <p:tav tm="0">
                                          <p:val>
                                            <p:strVal val="#ppt_w*0.70"/>
                                          </p:val>
                                        </p:tav>
                                        <p:tav tm="100000">
                                          <p:val>
                                            <p:strVal val="#ppt_w"/>
                                          </p:val>
                                        </p:tav>
                                      </p:tavLst>
                                    </p:anim>
                                    <p:anim calcmode="lin" valueType="num">
                                      <p:cBhvr>
                                        <p:cTn id="92" dur="1000" fill="hold"/>
                                        <p:tgtEl>
                                          <p:spTgt spid="1026"/>
                                        </p:tgtEl>
                                        <p:attrNameLst>
                                          <p:attrName>ppt_h</p:attrName>
                                        </p:attrNameLst>
                                      </p:cBhvr>
                                      <p:tavLst>
                                        <p:tav tm="0">
                                          <p:val>
                                            <p:strVal val="#ppt_h"/>
                                          </p:val>
                                        </p:tav>
                                        <p:tav tm="100000">
                                          <p:val>
                                            <p:strVal val="#ppt_h"/>
                                          </p:val>
                                        </p:tav>
                                      </p:tavLst>
                                    </p:anim>
                                    <p:animEffect transition="in" filter="fade">
                                      <p:cBhvr>
                                        <p:cTn id="93" dur="1000"/>
                                        <p:tgtEl>
                                          <p:spTgt spid="1026"/>
                                        </p:tgtEl>
                                      </p:cBhvr>
                                    </p:animEffect>
                                  </p:childTnLst>
                                </p:cTn>
                              </p:par>
                            </p:childTnLst>
                          </p:cTn>
                        </p:par>
                      </p:childTnLst>
                    </p:cTn>
                  </p:par>
                  <p:par>
                    <p:cTn id="94" fill="hold">
                      <p:stCondLst>
                        <p:cond delay="indefinite"/>
                      </p:stCondLst>
                      <p:childTnLst>
                        <p:par>
                          <p:cTn id="95" fill="hold">
                            <p:stCondLst>
                              <p:cond delay="0"/>
                            </p:stCondLst>
                            <p:childTnLst>
                              <p:par>
                                <p:cTn id="96" presetID="55" presetClass="entr" presetSubtype="0" fill="hold" nodeType="clickEffect">
                                  <p:stCondLst>
                                    <p:cond delay="0"/>
                                  </p:stCondLst>
                                  <p:childTnLst>
                                    <p:set>
                                      <p:cBhvr>
                                        <p:cTn id="97" dur="1" fill="hold">
                                          <p:stCondLst>
                                            <p:cond delay="0"/>
                                          </p:stCondLst>
                                        </p:cTn>
                                        <p:tgtEl>
                                          <p:spTgt spid="1029"/>
                                        </p:tgtEl>
                                        <p:attrNameLst>
                                          <p:attrName>style.visibility</p:attrName>
                                        </p:attrNameLst>
                                      </p:cBhvr>
                                      <p:to>
                                        <p:strVal val="visible"/>
                                      </p:to>
                                    </p:set>
                                    <p:anim calcmode="lin" valueType="num">
                                      <p:cBhvr>
                                        <p:cTn id="98" dur="1000" fill="hold"/>
                                        <p:tgtEl>
                                          <p:spTgt spid="1029"/>
                                        </p:tgtEl>
                                        <p:attrNameLst>
                                          <p:attrName>ppt_w</p:attrName>
                                        </p:attrNameLst>
                                      </p:cBhvr>
                                      <p:tavLst>
                                        <p:tav tm="0">
                                          <p:val>
                                            <p:strVal val="#ppt_w*0.70"/>
                                          </p:val>
                                        </p:tav>
                                        <p:tav tm="100000">
                                          <p:val>
                                            <p:strVal val="#ppt_w"/>
                                          </p:val>
                                        </p:tav>
                                      </p:tavLst>
                                    </p:anim>
                                    <p:anim calcmode="lin" valueType="num">
                                      <p:cBhvr>
                                        <p:cTn id="99" dur="1000" fill="hold"/>
                                        <p:tgtEl>
                                          <p:spTgt spid="1029"/>
                                        </p:tgtEl>
                                        <p:attrNameLst>
                                          <p:attrName>ppt_h</p:attrName>
                                        </p:attrNameLst>
                                      </p:cBhvr>
                                      <p:tavLst>
                                        <p:tav tm="0">
                                          <p:val>
                                            <p:strVal val="#ppt_h"/>
                                          </p:val>
                                        </p:tav>
                                        <p:tav tm="100000">
                                          <p:val>
                                            <p:strVal val="#ppt_h"/>
                                          </p:val>
                                        </p:tav>
                                      </p:tavLst>
                                    </p:anim>
                                    <p:animEffect transition="in" filter="fade">
                                      <p:cBhvr>
                                        <p:cTn id="100" dur="10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228600"/>
            <a:ext cx="9906000" cy="7772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0" y="0"/>
            <a:ext cx="9144000" cy="6494085"/>
          </a:xfrm>
          <a:prstGeom prst="rect">
            <a:avLst/>
          </a:prstGeom>
          <a:solidFill>
            <a:schemeClr val="bg1"/>
          </a:solidFill>
        </p:spPr>
        <p:txBody>
          <a:bodyPr wrap="square">
            <a:spAutoFit/>
          </a:bodyPr>
          <a:lstStyle/>
          <a:p>
            <a:pPr algn="ctr">
              <a:buNone/>
            </a:pPr>
            <a:r>
              <a:rPr lang="en-US" sz="3200" i="1" dirty="0" smtClean="0">
                <a:solidFill>
                  <a:srgbClr val="FFFF00"/>
                </a:solidFill>
                <a:effectLst>
                  <a:glow rad="101600">
                    <a:schemeClr val="bg1">
                      <a:alpha val="60000"/>
                    </a:schemeClr>
                  </a:glow>
                </a:effectLst>
              </a:rPr>
              <a:t> “Likewise, ye wives, be in subjection to your own husbands; that, if any obey not the word, they also may without the word be won by the conversation of the wives; While they behold your chaste conversation coupled with fear. Whose adorning let it not be that outward adorning of plaiting the hair, and of wearing of gold, or of putting on of apparel; But let it be the hidden man of the heart, in that which is not corruptible, even the ornament of a meek and quiet spirit, which is in the sight of God of great price. For after this manner in the old time the holy women also, who trusted in God, adorned themselves, being in subjection unto their own husbands.” (I Peter 3:1-5)</a:t>
            </a: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447800"/>
          </a:xfrm>
        </p:spPr>
        <p:txBody>
          <a:bodyPr>
            <a:normAutofit/>
          </a:bodyPr>
          <a:lstStyle/>
          <a:p>
            <a:r>
              <a:rPr lang="en-US" dirty="0" smtClean="0">
                <a:effectLst>
                  <a:glow rad="101600">
                    <a:schemeClr val="bg1">
                      <a:alpha val="60000"/>
                    </a:schemeClr>
                  </a:glow>
                </a:effectLst>
              </a:rPr>
              <a:t>The Conduct of a Virtuous Woman</a:t>
            </a:r>
            <a:br>
              <a:rPr lang="en-US" dirty="0" smtClean="0">
                <a:effectLst>
                  <a:glow rad="101600">
                    <a:schemeClr val="bg1">
                      <a:alpha val="60000"/>
                    </a:schemeClr>
                  </a:glow>
                </a:effectLst>
              </a:rPr>
            </a:br>
            <a:r>
              <a:rPr lang="en-US" sz="4000" i="1" dirty="0" smtClean="0">
                <a:effectLst>
                  <a:glow rad="101600">
                    <a:schemeClr val="bg1">
                      <a:alpha val="60000"/>
                    </a:schemeClr>
                  </a:glow>
                </a:effectLst>
              </a:rPr>
              <a:t>(Proverbs 31:10-31)</a:t>
            </a:r>
            <a:endParaRPr lang="en-US" sz="4000" i="1" dirty="0">
              <a:effectLst>
                <a:glow rad="101600">
                  <a:schemeClr val="bg1">
                    <a:alpha val="60000"/>
                  </a:schemeClr>
                </a:glow>
              </a:effectLst>
            </a:endParaRPr>
          </a:p>
        </p:txBody>
      </p:sp>
      <p:sp>
        <p:nvSpPr>
          <p:cNvPr id="3" name="Content Placeholder 2"/>
          <p:cNvSpPr>
            <a:spLocks noGrp="1"/>
          </p:cNvSpPr>
          <p:nvPr>
            <p:ph idx="1"/>
          </p:nvPr>
        </p:nvSpPr>
        <p:spPr>
          <a:xfrm>
            <a:off x="0" y="1905000"/>
            <a:ext cx="5181600" cy="4953000"/>
          </a:xfrm>
        </p:spPr>
        <p:txBody>
          <a:bodyPr>
            <a:normAutofit/>
          </a:bodyPr>
          <a:lstStyle/>
          <a:p>
            <a:r>
              <a:rPr lang="en-US" sz="3600" dirty="0" smtClean="0">
                <a:effectLst>
                  <a:glow rad="101600">
                    <a:schemeClr val="bg1">
                      <a:alpha val="60000"/>
                    </a:schemeClr>
                  </a:glow>
                </a:effectLst>
              </a:rPr>
              <a:t>She meets the needs of her husband – </a:t>
            </a:r>
            <a:r>
              <a:rPr lang="en-US" sz="3600" i="1" dirty="0" smtClean="0">
                <a:effectLst>
                  <a:glow rad="101600">
                    <a:schemeClr val="bg1">
                      <a:alpha val="60000"/>
                    </a:schemeClr>
                  </a:glow>
                </a:effectLst>
              </a:rPr>
              <a:t>vs. 11b</a:t>
            </a:r>
          </a:p>
          <a:p>
            <a:r>
              <a:rPr lang="en-US" sz="3600" dirty="0" smtClean="0">
                <a:effectLst>
                  <a:glow rad="101600">
                    <a:schemeClr val="bg1">
                      <a:alpha val="60000"/>
                    </a:schemeClr>
                  </a:glow>
                </a:effectLst>
              </a:rPr>
              <a:t>She is committed to her husband – </a:t>
            </a:r>
            <a:r>
              <a:rPr lang="en-US" sz="3600" i="1" dirty="0" smtClean="0">
                <a:effectLst>
                  <a:glow rad="101600">
                    <a:schemeClr val="bg1">
                      <a:alpha val="60000"/>
                    </a:schemeClr>
                  </a:glow>
                </a:effectLst>
              </a:rPr>
              <a:t>vs. 12</a:t>
            </a:r>
          </a:p>
          <a:p>
            <a:r>
              <a:rPr lang="en-US" sz="3600" dirty="0" smtClean="0">
                <a:effectLst>
                  <a:glow rad="101600">
                    <a:schemeClr val="bg1">
                      <a:alpha val="60000"/>
                    </a:schemeClr>
                  </a:glow>
                </a:effectLst>
              </a:rPr>
              <a:t>She increases the influence and ministry of her husband – </a:t>
            </a:r>
            <a:r>
              <a:rPr lang="en-US" sz="3600" i="1" dirty="0" smtClean="0">
                <a:effectLst>
                  <a:glow rad="101600">
                    <a:schemeClr val="bg1">
                      <a:alpha val="60000"/>
                    </a:schemeClr>
                  </a:glow>
                </a:effectLst>
              </a:rPr>
              <a:t>vs. 23 (see Prov. 12:4)</a:t>
            </a:r>
          </a:p>
          <a:p>
            <a:endParaRPr lang="en-US" sz="3600" dirty="0">
              <a:effectLst>
                <a:glow rad="101600">
                  <a:schemeClr val="bg1">
                    <a:alpha val="60000"/>
                  </a:schemeClr>
                </a:glow>
              </a:effectLst>
            </a:endParaRPr>
          </a:p>
        </p:txBody>
      </p:sp>
      <p:pic>
        <p:nvPicPr>
          <p:cNvPr id="1029" name="Picture 5"/>
          <p:cNvPicPr>
            <a:picLocks noChangeAspect="1" noChangeArrowheads="1"/>
          </p:cNvPicPr>
          <p:nvPr/>
        </p:nvPicPr>
        <p:blipFill>
          <a:blip r:embed="rId3" cstate="print"/>
          <a:srcRect/>
          <a:stretch>
            <a:fillRect/>
          </a:stretch>
        </p:blipFill>
        <p:spPr bwMode="auto">
          <a:xfrm>
            <a:off x="5257800" y="1676400"/>
            <a:ext cx="3556000" cy="2667000"/>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5638800" y="3048000"/>
            <a:ext cx="2950197" cy="2209800"/>
          </a:xfrm>
          <a:prstGeom prst="rect">
            <a:avLst/>
          </a:prstGeom>
          <a:noFill/>
          <a:ln w="9525">
            <a:noFill/>
            <a:miter lim="800000"/>
            <a:headEnd/>
            <a:tailEnd/>
          </a:ln>
        </p:spPr>
      </p:pic>
      <p:pic>
        <p:nvPicPr>
          <p:cNvPr id="1030" name="Picture 6"/>
          <p:cNvPicPr>
            <a:picLocks noChangeAspect="1" noChangeArrowheads="1"/>
          </p:cNvPicPr>
          <p:nvPr/>
        </p:nvPicPr>
        <p:blipFill>
          <a:blip r:embed="rId5" cstate="print"/>
          <a:srcRect/>
          <a:stretch>
            <a:fillRect/>
          </a:stretch>
        </p:blipFill>
        <p:spPr bwMode="auto">
          <a:xfrm>
            <a:off x="5410200" y="4152724"/>
            <a:ext cx="3733800" cy="2705276"/>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1029"/>
                                        </p:tgtEl>
                                        <p:attrNameLst>
                                          <p:attrName>style.visibility</p:attrName>
                                        </p:attrNameLst>
                                      </p:cBhvr>
                                      <p:to>
                                        <p:strVal val="visible"/>
                                      </p:to>
                                    </p:set>
                                    <p:anim to="" calcmode="lin" valueType="num">
                                      <p:cBhvr>
                                        <p:cTn id="12" dur="1" fill="hold"/>
                                        <p:tgtEl>
                                          <p:spTgt spid="1029"/>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to="" calcmode="lin" valueType="num">
                                      <p:cBhvr>
                                        <p:cTn id="17" dur="1" fill="hold"/>
                                        <p:tgtEl>
                                          <p:spTgt spid="3">
                                            <p:txEl>
                                              <p:pRg st="1" end="1"/>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1027"/>
                                        </p:tgtEl>
                                        <p:attrNameLst>
                                          <p:attrName>style.visibility</p:attrName>
                                        </p:attrNameLst>
                                      </p:cBhvr>
                                      <p:to>
                                        <p:strVal val="visible"/>
                                      </p:to>
                                    </p:set>
                                    <p:anim to="" calcmode="lin" valueType="num">
                                      <p:cBhvr>
                                        <p:cTn id="22" dur="1" fill="hold"/>
                                        <p:tgtEl>
                                          <p:spTgt spid="1027"/>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to="" calcmode="lin" valueType="num">
                                      <p:cBhvr>
                                        <p:cTn id="27" dur="1" fill="hold"/>
                                        <p:tgtEl>
                                          <p:spTgt spid="3">
                                            <p:txEl>
                                              <p:pRg st="2" end="2"/>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1030"/>
                                        </p:tgtEl>
                                        <p:attrNameLst>
                                          <p:attrName>style.visibility</p:attrName>
                                        </p:attrNameLst>
                                      </p:cBhvr>
                                      <p:to>
                                        <p:strVal val="visible"/>
                                      </p:to>
                                    </p:set>
                                    <p:anim to="" calcmode="lin" valueType="num">
                                      <p:cBhvr>
                                        <p:cTn id="32" dur="1" fill="hold"/>
                                        <p:tgtEl>
                                          <p:spTgt spid="103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
            <a:ext cx="5181600" cy="6705600"/>
          </a:xfrm>
        </p:spPr>
        <p:txBody>
          <a:bodyPr>
            <a:normAutofit/>
          </a:bodyPr>
          <a:lstStyle/>
          <a:p>
            <a:r>
              <a:rPr lang="en-US" sz="3600" dirty="0" smtClean="0">
                <a:effectLst>
                  <a:glow rad="101600">
                    <a:schemeClr val="bg1">
                      <a:alpha val="60000"/>
                    </a:schemeClr>
                  </a:glow>
                </a:effectLst>
              </a:rPr>
              <a:t>She has a sweet spirit –</a:t>
            </a:r>
            <a:r>
              <a:rPr lang="en-US" sz="3600" i="1" dirty="0" smtClean="0">
                <a:effectLst>
                  <a:glow rad="101600">
                    <a:schemeClr val="bg1">
                      <a:alpha val="60000"/>
                    </a:schemeClr>
                  </a:glow>
                </a:effectLst>
              </a:rPr>
              <a:t> vs. 13</a:t>
            </a:r>
          </a:p>
          <a:p>
            <a:pPr>
              <a:buFont typeface="Wingdings"/>
              <a:buChar char="Ø"/>
            </a:pPr>
            <a:r>
              <a:rPr lang="en-US" sz="3600" i="1" dirty="0" smtClean="0">
                <a:solidFill>
                  <a:srgbClr val="FFFF00"/>
                </a:solidFill>
                <a:effectLst>
                  <a:glow rad="101600">
                    <a:schemeClr val="bg1">
                      <a:alpha val="60000"/>
                    </a:schemeClr>
                  </a:glow>
                </a:effectLst>
              </a:rPr>
              <a:t> Prov. 19:13</a:t>
            </a:r>
          </a:p>
          <a:p>
            <a:pPr>
              <a:buFont typeface="Wingdings"/>
              <a:buChar char="Ø"/>
            </a:pPr>
            <a:r>
              <a:rPr lang="en-US" sz="3600" i="1" dirty="0" smtClean="0">
                <a:solidFill>
                  <a:srgbClr val="FFFF00"/>
                </a:solidFill>
                <a:effectLst>
                  <a:glow rad="101600">
                    <a:schemeClr val="bg1">
                      <a:alpha val="60000"/>
                    </a:schemeClr>
                  </a:glow>
                </a:effectLst>
              </a:rPr>
              <a:t> Prov. 21:19</a:t>
            </a:r>
          </a:p>
          <a:p>
            <a:pPr>
              <a:buFont typeface="Wingdings"/>
              <a:buChar char="Ø"/>
            </a:pPr>
            <a:r>
              <a:rPr lang="en-US" sz="3600" i="1" dirty="0" smtClean="0">
                <a:solidFill>
                  <a:srgbClr val="FFFF00"/>
                </a:solidFill>
                <a:effectLst>
                  <a:glow rad="101600">
                    <a:schemeClr val="bg1">
                      <a:alpha val="60000"/>
                    </a:schemeClr>
                  </a:glow>
                </a:effectLst>
              </a:rPr>
              <a:t> Prov. 25:24</a:t>
            </a:r>
          </a:p>
          <a:p>
            <a:pPr>
              <a:buFont typeface="Wingdings"/>
              <a:buChar char="Ø"/>
            </a:pPr>
            <a:r>
              <a:rPr lang="en-US" sz="3600" i="1" dirty="0" smtClean="0">
                <a:solidFill>
                  <a:srgbClr val="FFFF00"/>
                </a:solidFill>
                <a:effectLst>
                  <a:glow rad="101600">
                    <a:schemeClr val="bg1">
                      <a:alpha val="60000"/>
                    </a:schemeClr>
                  </a:glow>
                </a:effectLst>
              </a:rPr>
              <a:t> Prov. 27:15</a:t>
            </a:r>
          </a:p>
          <a:p>
            <a:pPr>
              <a:buFont typeface="Arial" charset="0"/>
              <a:buChar char="•"/>
            </a:pPr>
            <a:r>
              <a:rPr lang="en-US" sz="3600" dirty="0" smtClean="0">
                <a:effectLst>
                  <a:glow rad="101600">
                    <a:schemeClr val="bg1">
                      <a:alpha val="60000"/>
                    </a:schemeClr>
                  </a:glow>
                </a:effectLst>
              </a:rPr>
              <a:t>She is a server </a:t>
            </a:r>
            <a:r>
              <a:rPr lang="en-US" sz="3600" i="1" dirty="0" smtClean="0">
                <a:effectLst>
                  <a:glow rad="101600">
                    <a:schemeClr val="bg1">
                      <a:alpha val="60000"/>
                    </a:schemeClr>
                  </a:glow>
                </a:effectLst>
              </a:rPr>
              <a:t>–              vs. 14-19, 27</a:t>
            </a:r>
          </a:p>
          <a:p>
            <a:pPr>
              <a:buFont typeface="Arial" charset="0"/>
              <a:buChar char="•"/>
            </a:pPr>
            <a:r>
              <a:rPr lang="en-US" sz="3600" dirty="0" smtClean="0">
                <a:effectLst>
                  <a:glow rad="101600">
                    <a:schemeClr val="bg1">
                      <a:alpha val="60000"/>
                    </a:schemeClr>
                  </a:glow>
                </a:effectLst>
              </a:rPr>
              <a:t>She </a:t>
            </a:r>
            <a:r>
              <a:rPr lang="en-US" sz="3600" smtClean="0">
                <a:effectLst>
                  <a:glow rad="101600">
                    <a:schemeClr val="bg1">
                      <a:alpha val="60000"/>
                    </a:schemeClr>
                  </a:glow>
                </a:effectLst>
              </a:rPr>
              <a:t>loves children </a:t>
            </a:r>
            <a:r>
              <a:rPr lang="en-US" sz="3600" i="1" dirty="0" smtClean="0">
                <a:effectLst>
                  <a:glow rad="101600">
                    <a:schemeClr val="bg1">
                      <a:alpha val="60000"/>
                    </a:schemeClr>
                  </a:glow>
                </a:effectLst>
              </a:rPr>
              <a:t>–       vs. 21, 27-28</a:t>
            </a:r>
          </a:p>
          <a:p>
            <a:pPr>
              <a:buNone/>
            </a:pPr>
            <a:endParaRPr lang="en-US" sz="3600" i="1" dirty="0">
              <a:effectLst>
                <a:glow rad="101600">
                  <a:schemeClr val="bg1">
                    <a:alpha val="60000"/>
                  </a:schemeClr>
                </a:glow>
              </a:effectLst>
            </a:endParaRPr>
          </a:p>
        </p:txBody>
      </p:sp>
      <p:pic>
        <p:nvPicPr>
          <p:cNvPr id="2053" name="Picture 5"/>
          <p:cNvPicPr>
            <a:picLocks noChangeAspect="1" noChangeArrowheads="1"/>
          </p:cNvPicPr>
          <p:nvPr/>
        </p:nvPicPr>
        <p:blipFill>
          <a:blip r:embed="rId3" cstate="print"/>
          <a:srcRect/>
          <a:stretch>
            <a:fillRect/>
          </a:stretch>
        </p:blipFill>
        <p:spPr bwMode="auto">
          <a:xfrm>
            <a:off x="3581400" y="1447800"/>
            <a:ext cx="5181600" cy="3886200"/>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lum bright="-10000"/>
          </a:blip>
          <a:srcRect/>
          <a:stretch>
            <a:fillRect/>
          </a:stretch>
        </p:blipFill>
        <p:spPr bwMode="auto">
          <a:xfrm>
            <a:off x="4876800" y="3810000"/>
            <a:ext cx="3200400" cy="3200400"/>
          </a:xfrm>
          <a:prstGeom prst="rect">
            <a:avLst/>
          </a:prstGeom>
          <a:noFill/>
          <a:ln w="9525">
            <a:noFill/>
            <a:miter lim="800000"/>
            <a:headEnd/>
            <a:tailEnd/>
          </a:ln>
        </p:spPr>
      </p:pic>
      <p:pic>
        <p:nvPicPr>
          <p:cNvPr id="2050" name="Picture 2"/>
          <p:cNvPicPr>
            <a:picLocks noChangeAspect="1" noChangeArrowheads="1"/>
          </p:cNvPicPr>
          <p:nvPr/>
        </p:nvPicPr>
        <p:blipFill>
          <a:blip r:embed="rId5" cstate="print">
            <a:lum bright="-10000"/>
          </a:blip>
          <a:srcRect/>
          <a:stretch>
            <a:fillRect/>
          </a:stretch>
        </p:blipFill>
        <p:spPr bwMode="auto">
          <a:xfrm>
            <a:off x="4953000" y="228600"/>
            <a:ext cx="4019550" cy="2675872"/>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to="" calcmode="lin" valueType="num">
                                      <p:cBhvr>
                                        <p:cTn id="7" dur="1" fill="hold"/>
                                        <p:tgtEl>
                                          <p:spTgt spid="2050"/>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to="" calcmode="lin" valueType="num">
                                      <p:cBhvr>
                                        <p:cTn id="32" dur="1" fill="hold"/>
                                        <p:tgtEl>
                                          <p:spTgt spid="3">
                                            <p:txEl>
                                              <p:pRg st="5" end="5"/>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nodeType="clickEffect">
                                  <p:stCondLst>
                                    <p:cond delay="0"/>
                                  </p:stCondLst>
                                  <p:childTnLst>
                                    <p:set>
                                      <p:cBhvr>
                                        <p:cTn id="36" dur="1" fill="hold">
                                          <p:stCondLst>
                                            <p:cond delay="0"/>
                                          </p:stCondLst>
                                        </p:cTn>
                                        <p:tgtEl>
                                          <p:spTgt spid="2053"/>
                                        </p:tgtEl>
                                        <p:attrNameLst>
                                          <p:attrName>style.visibility</p:attrName>
                                        </p:attrNameLst>
                                      </p:cBhvr>
                                      <p:to>
                                        <p:strVal val="visible"/>
                                      </p:to>
                                    </p:set>
                                    <p:anim to="" calcmode="lin" valueType="num">
                                      <p:cBhvr>
                                        <p:cTn id="37" dur="1" fill="hold"/>
                                        <p:tgtEl>
                                          <p:spTgt spid="2053"/>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 to="" calcmode="lin" valueType="num">
                                      <p:cBhvr>
                                        <p:cTn id="42" dur="1" fill="hold"/>
                                        <p:tgtEl>
                                          <p:spTgt spid="3">
                                            <p:txEl>
                                              <p:pRg st="6" end="6"/>
                                            </p:txEl>
                                          </p:spTgt>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nodeType="clickEffect">
                                  <p:stCondLst>
                                    <p:cond delay="0"/>
                                  </p:stCondLst>
                                  <p:childTnLst>
                                    <p:set>
                                      <p:cBhvr>
                                        <p:cTn id="46" dur="1" fill="hold">
                                          <p:stCondLst>
                                            <p:cond delay="0"/>
                                          </p:stCondLst>
                                        </p:cTn>
                                        <p:tgtEl>
                                          <p:spTgt spid="2051"/>
                                        </p:tgtEl>
                                        <p:attrNameLst>
                                          <p:attrName>style.visibility</p:attrName>
                                        </p:attrNameLst>
                                      </p:cBhvr>
                                      <p:to>
                                        <p:strVal val="visible"/>
                                      </p:to>
                                    </p:set>
                                    <p:anim to="" calcmode="lin" valueType="num">
                                      <p:cBhvr>
                                        <p:cTn id="47" dur="1" fill="hold"/>
                                        <p:tgtEl>
                                          <p:spTgt spid="205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38200"/>
            <a:ext cx="4419600" cy="6019800"/>
          </a:xfrm>
        </p:spPr>
        <p:txBody>
          <a:bodyPr>
            <a:normAutofit/>
          </a:bodyPr>
          <a:lstStyle/>
          <a:p>
            <a:r>
              <a:rPr lang="en-US" sz="3600" dirty="0" smtClean="0">
                <a:effectLst>
                  <a:glow rad="101600">
                    <a:schemeClr val="bg1">
                      <a:alpha val="60000"/>
                    </a:schemeClr>
                  </a:glow>
                </a:effectLst>
              </a:rPr>
              <a:t>She is a teacher –     </a:t>
            </a:r>
            <a:r>
              <a:rPr lang="en-US" sz="3600" i="1" dirty="0" smtClean="0">
                <a:effectLst>
                  <a:glow rad="101600">
                    <a:schemeClr val="bg1">
                      <a:alpha val="60000"/>
                    </a:schemeClr>
                  </a:glow>
                </a:effectLst>
              </a:rPr>
              <a:t>vs. 26</a:t>
            </a:r>
          </a:p>
          <a:p>
            <a:r>
              <a:rPr lang="en-US" sz="3600" dirty="0" smtClean="0">
                <a:effectLst>
                  <a:glow rad="101600">
                    <a:schemeClr val="bg1">
                      <a:alpha val="60000"/>
                    </a:schemeClr>
                  </a:glow>
                </a:effectLst>
              </a:rPr>
              <a:t>She is sensitive to the needs of others –  </a:t>
            </a:r>
            <a:r>
              <a:rPr lang="en-US" sz="3600" i="1" dirty="0" smtClean="0">
                <a:effectLst>
                  <a:glow rad="101600">
                    <a:schemeClr val="bg1">
                      <a:alpha val="60000"/>
                    </a:schemeClr>
                  </a:glow>
                </a:effectLst>
              </a:rPr>
              <a:t>vs. 20-21</a:t>
            </a:r>
          </a:p>
          <a:p>
            <a:r>
              <a:rPr lang="en-US" sz="3600" dirty="0" smtClean="0">
                <a:effectLst>
                  <a:glow rad="101600">
                    <a:schemeClr val="bg1">
                      <a:alpha val="60000"/>
                    </a:schemeClr>
                  </a:glow>
                </a:effectLst>
              </a:rPr>
              <a:t>She is godly –            </a:t>
            </a:r>
            <a:r>
              <a:rPr lang="en-US" sz="3600" i="1" dirty="0" smtClean="0">
                <a:effectLst>
                  <a:glow rad="101600">
                    <a:schemeClr val="bg1">
                      <a:alpha val="60000"/>
                    </a:schemeClr>
                  </a:glow>
                </a:effectLst>
              </a:rPr>
              <a:t>vs. 29-30</a:t>
            </a:r>
            <a:endParaRPr lang="en-US" sz="3600" i="1" dirty="0">
              <a:effectLst>
                <a:glow rad="101600">
                  <a:schemeClr val="bg1">
                    <a:alpha val="60000"/>
                  </a:schemeClr>
                </a:glow>
              </a:effectLst>
            </a:endParaRPr>
          </a:p>
        </p:txBody>
      </p:sp>
      <p:pic>
        <p:nvPicPr>
          <p:cNvPr id="3074" name="Picture 2"/>
          <p:cNvPicPr>
            <a:picLocks noChangeAspect="1" noChangeArrowheads="1"/>
          </p:cNvPicPr>
          <p:nvPr/>
        </p:nvPicPr>
        <p:blipFill>
          <a:blip r:embed="rId3" cstate="print"/>
          <a:srcRect/>
          <a:stretch>
            <a:fillRect/>
          </a:stretch>
        </p:blipFill>
        <p:spPr bwMode="auto">
          <a:xfrm>
            <a:off x="4876800" y="152400"/>
            <a:ext cx="3810000" cy="3427842"/>
          </a:xfrm>
          <a:prstGeom prst="rect">
            <a:avLst/>
          </a:prstGeom>
          <a:noFill/>
          <a:ln w="9525">
            <a:noFill/>
            <a:miter lim="800000"/>
            <a:headEnd/>
            <a:tailEnd/>
          </a:ln>
        </p:spPr>
      </p:pic>
      <p:pic>
        <p:nvPicPr>
          <p:cNvPr id="3077" name="Picture 5"/>
          <p:cNvPicPr>
            <a:picLocks noChangeAspect="1" noChangeArrowheads="1"/>
          </p:cNvPicPr>
          <p:nvPr/>
        </p:nvPicPr>
        <p:blipFill>
          <a:blip r:embed="rId4" cstate="print"/>
          <a:srcRect/>
          <a:stretch>
            <a:fillRect/>
          </a:stretch>
        </p:blipFill>
        <p:spPr bwMode="auto">
          <a:xfrm>
            <a:off x="4267200" y="2286000"/>
            <a:ext cx="4876800" cy="2438400"/>
          </a:xfrm>
          <a:prstGeom prst="rect">
            <a:avLst/>
          </a:prstGeom>
          <a:noFill/>
          <a:ln w="9525">
            <a:noFill/>
            <a:miter lim="800000"/>
            <a:headEnd/>
            <a:tailEnd/>
          </a:ln>
        </p:spPr>
      </p:pic>
      <p:pic>
        <p:nvPicPr>
          <p:cNvPr id="3076" name="Picture 4"/>
          <p:cNvPicPr>
            <a:picLocks noChangeAspect="1" noChangeArrowheads="1"/>
          </p:cNvPicPr>
          <p:nvPr/>
        </p:nvPicPr>
        <p:blipFill>
          <a:blip r:embed="rId5" cstate="print"/>
          <a:srcRect/>
          <a:stretch>
            <a:fillRect/>
          </a:stretch>
        </p:blipFill>
        <p:spPr bwMode="auto">
          <a:xfrm>
            <a:off x="4876800" y="3048000"/>
            <a:ext cx="3705225" cy="3810000"/>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to="" calcmode="lin" valueType="num">
                                      <p:cBhvr>
                                        <p:cTn id="7" dur="1" fill="hold"/>
                                        <p:tgtEl>
                                          <p:spTgt spid="307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077"/>
                                        </p:tgtEl>
                                        <p:attrNameLst>
                                          <p:attrName>style.visibility</p:attrName>
                                        </p:attrNameLst>
                                      </p:cBhvr>
                                      <p:to>
                                        <p:strVal val="visible"/>
                                      </p:to>
                                    </p:set>
                                    <p:anim to="" calcmode="lin" valueType="num">
                                      <p:cBhvr>
                                        <p:cTn id="17" dur="1" fill="hold"/>
                                        <p:tgtEl>
                                          <p:spTgt spid="3077"/>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to="" calcmode="lin" valueType="num">
                                      <p:cBhvr>
                                        <p:cTn id="22" dur="1" fill="hold"/>
                                        <p:tgtEl>
                                          <p:spTgt spid="3">
                                            <p:txEl>
                                              <p:pRg st="2" end="2"/>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3076"/>
                                        </p:tgtEl>
                                        <p:attrNameLst>
                                          <p:attrName>style.visibility</p:attrName>
                                        </p:attrNameLst>
                                      </p:cBhvr>
                                      <p:to>
                                        <p:strVal val="visible"/>
                                      </p:to>
                                    </p:set>
                                    <p:anim to="" calcmode="lin" valueType="num">
                                      <p:cBhvr>
                                        <p:cTn id="27" dur="1" fill="hold"/>
                                        <p:tgtEl>
                                          <p:spTgt spid="307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1066800"/>
          </a:xfrm>
        </p:spPr>
        <p:txBody>
          <a:bodyPr>
            <a:normAutofit/>
          </a:bodyPr>
          <a:lstStyle/>
          <a:p>
            <a:r>
              <a:rPr lang="en-US" dirty="0" smtClean="0">
                <a:effectLst>
                  <a:glow rad="101600">
                    <a:schemeClr val="bg1">
                      <a:alpha val="60000"/>
                    </a:schemeClr>
                  </a:glow>
                </a:effectLst>
              </a:rPr>
              <a:t>The Character of a Virtuous Woman</a:t>
            </a:r>
            <a:endParaRPr lang="en-US" dirty="0">
              <a:effectLst>
                <a:glow rad="101600">
                  <a:schemeClr val="bg1">
                    <a:alpha val="60000"/>
                  </a:schemeClr>
                </a:glow>
              </a:effectLst>
            </a:endParaRPr>
          </a:p>
        </p:txBody>
      </p:sp>
      <p:sp>
        <p:nvSpPr>
          <p:cNvPr id="3" name="Content Placeholder 2"/>
          <p:cNvSpPr>
            <a:spLocks noGrp="1"/>
          </p:cNvSpPr>
          <p:nvPr>
            <p:ph idx="1"/>
          </p:nvPr>
        </p:nvSpPr>
        <p:spPr>
          <a:xfrm>
            <a:off x="152400" y="1524000"/>
            <a:ext cx="5181600" cy="5715000"/>
          </a:xfrm>
        </p:spPr>
        <p:txBody>
          <a:bodyPr>
            <a:normAutofit/>
          </a:bodyPr>
          <a:lstStyle/>
          <a:p>
            <a:r>
              <a:rPr lang="en-US" dirty="0" smtClean="0">
                <a:effectLst>
                  <a:glow rad="101600">
                    <a:schemeClr val="bg1">
                      <a:alpha val="60000"/>
                    </a:schemeClr>
                  </a:glow>
                </a:effectLst>
              </a:rPr>
              <a:t>She is virtuous </a:t>
            </a:r>
          </a:p>
          <a:p>
            <a:r>
              <a:rPr lang="en-US" dirty="0" smtClean="0">
                <a:effectLst>
                  <a:glow rad="101600">
                    <a:schemeClr val="bg1">
                      <a:alpha val="60000"/>
                    </a:schemeClr>
                  </a:glow>
                </a:effectLst>
              </a:rPr>
              <a:t>Strong’s Concordance = </a:t>
            </a:r>
            <a:r>
              <a:rPr lang="en-US" i="1" dirty="0" smtClean="0">
                <a:effectLst>
                  <a:glow rad="101600">
                    <a:schemeClr val="bg1">
                      <a:alpha val="60000"/>
                    </a:schemeClr>
                  </a:glow>
                </a:effectLst>
              </a:rPr>
              <a:t>might, power, riches, strength, strong, substance, valiant, valor, worthy. </a:t>
            </a:r>
          </a:p>
          <a:p>
            <a:r>
              <a:rPr lang="en-US" dirty="0" smtClean="0">
                <a:effectLst>
                  <a:glow rad="101600">
                    <a:schemeClr val="bg1">
                      <a:alpha val="60000"/>
                    </a:schemeClr>
                  </a:glow>
                </a:effectLst>
              </a:rPr>
              <a:t> Moral Strength –                    </a:t>
            </a:r>
            <a:r>
              <a:rPr lang="en-US" i="1" dirty="0" smtClean="0">
                <a:effectLst>
                  <a:glow rad="101600">
                    <a:schemeClr val="bg1">
                      <a:alpha val="60000"/>
                    </a:schemeClr>
                  </a:glow>
                </a:effectLst>
              </a:rPr>
              <a:t>I Tim. 5:14; Titus 2:2-4</a:t>
            </a:r>
          </a:p>
          <a:p>
            <a:r>
              <a:rPr lang="en-US" dirty="0" smtClean="0">
                <a:effectLst>
                  <a:glow rad="101600">
                    <a:schemeClr val="bg1">
                      <a:alpha val="60000"/>
                    </a:schemeClr>
                  </a:glow>
                </a:effectLst>
              </a:rPr>
              <a:t>Spiritual Strength –               </a:t>
            </a:r>
            <a:r>
              <a:rPr lang="en-US" i="1" dirty="0" smtClean="0">
                <a:effectLst>
                  <a:glow rad="101600">
                    <a:schemeClr val="bg1">
                      <a:alpha val="60000"/>
                    </a:schemeClr>
                  </a:glow>
                </a:effectLst>
              </a:rPr>
              <a:t>II Tim. 2:9-12;  I Pet. 3:1-6</a:t>
            </a:r>
          </a:p>
          <a:p>
            <a:endParaRPr lang="en-US" dirty="0" smtClean="0">
              <a:effectLst>
                <a:glow rad="101600">
                  <a:schemeClr val="bg1">
                    <a:alpha val="60000"/>
                  </a:schemeClr>
                </a:glow>
              </a:effectLst>
            </a:endParaRPr>
          </a:p>
        </p:txBody>
      </p:sp>
      <p:pic>
        <p:nvPicPr>
          <p:cNvPr id="2050" name="Picture 2"/>
          <p:cNvPicPr>
            <a:picLocks noChangeAspect="1" noChangeArrowheads="1"/>
          </p:cNvPicPr>
          <p:nvPr/>
        </p:nvPicPr>
        <p:blipFill>
          <a:blip r:embed="rId3" cstate="print"/>
          <a:srcRect/>
          <a:stretch>
            <a:fillRect/>
          </a:stretch>
        </p:blipFill>
        <p:spPr bwMode="auto">
          <a:xfrm flipH="1">
            <a:off x="5252512" y="1981200"/>
            <a:ext cx="3891488" cy="3505200"/>
          </a:xfrm>
          <a:prstGeom prst="rect">
            <a:avLst/>
          </a:prstGeom>
          <a:ln>
            <a:noFill/>
          </a:ln>
          <a:effectLst>
            <a:softEdge rad="112500"/>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152400"/>
            <a:ext cx="8534400" cy="1265238"/>
          </a:xfrm>
        </p:spPr>
        <p:txBody>
          <a:bodyPr>
            <a:noAutofit/>
          </a:bodyPr>
          <a:lstStyle/>
          <a:p>
            <a:r>
              <a:rPr lang="en-US" dirty="0" smtClean="0">
                <a:effectLst>
                  <a:glow rad="101600">
                    <a:schemeClr val="bg1">
                      <a:alpha val="60000"/>
                    </a:schemeClr>
                  </a:glow>
                </a:effectLst>
              </a:rPr>
              <a:t>She is of Great Value</a:t>
            </a:r>
            <a:br>
              <a:rPr lang="en-US" dirty="0" smtClean="0">
                <a:effectLst>
                  <a:glow rad="101600">
                    <a:schemeClr val="bg1">
                      <a:alpha val="60000"/>
                    </a:schemeClr>
                  </a:glow>
                </a:effectLst>
              </a:rPr>
            </a:br>
            <a:r>
              <a:rPr lang="en-US" sz="4000" i="1" dirty="0" smtClean="0">
                <a:effectLst>
                  <a:glow rad="101600">
                    <a:schemeClr val="bg1">
                      <a:alpha val="60000"/>
                    </a:schemeClr>
                  </a:glow>
                </a:effectLst>
              </a:rPr>
              <a:t>(Proverbs 31:10-31)</a:t>
            </a:r>
            <a:endParaRPr lang="en-US" sz="4000" i="1" dirty="0">
              <a:effectLst>
                <a:glow rad="101600">
                  <a:schemeClr val="bg1">
                    <a:alpha val="60000"/>
                  </a:schemeClr>
                </a:glow>
              </a:effectLst>
            </a:endParaRPr>
          </a:p>
        </p:txBody>
      </p:sp>
      <p:sp>
        <p:nvSpPr>
          <p:cNvPr id="5" name="Content Placeholder 4"/>
          <p:cNvSpPr>
            <a:spLocks noGrp="1"/>
          </p:cNvSpPr>
          <p:nvPr>
            <p:ph idx="1"/>
          </p:nvPr>
        </p:nvSpPr>
        <p:spPr>
          <a:xfrm>
            <a:off x="304800" y="2133600"/>
            <a:ext cx="4572000" cy="4572000"/>
          </a:xfrm>
        </p:spPr>
        <p:txBody>
          <a:bodyPr>
            <a:normAutofit/>
          </a:bodyPr>
          <a:lstStyle/>
          <a:p>
            <a:r>
              <a:rPr lang="en-US" sz="3600" dirty="0" smtClean="0">
                <a:effectLst>
                  <a:glow rad="101600">
                    <a:schemeClr val="bg1">
                      <a:alpha val="60000"/>
                    </a:schemeClr>
                  </a:glow>
                </a:effectLst>
              </a:rPr>
              <a:t>She is more valuable then worldly wealth</a:t>
            </a:r>
          </a:p>
          <a:p>
            <a:endParaRPr lang="en-US" sz="3600" dirty="0">
              <a:effectLst>
                <a:glow rad="101600">
                  <a:schemeClr val="bg1">
                    <a:alpha val="60000"/>
                  </a:schemeClr>
                </a:glow>
              </a:effectLst>
            </a:endParaRPr>
          </a:p>
          <a:p>
            <a:r>
              <a:rPr lang="en-US" sz="3600" dirty="0" smtClean="0">
                <a:effectLst>
                  <a:glow rad="101600">
                    <a:schemeClr val="bg1">
                      <a:alpha val="60000"/>
                    </a:schemeClr>
                  </a:glow>
                </a:effectLst>
              </a:rPr>
              <a:t>She has the inward beauty of godliness</a:t>
            </a:r>
            <a:endParaRPr lang="en-US" sz="3600" dirty="0">
              <a:effectLst>
                <a:glow rad="101600">
                  <a:schemeClr val="bg1">
                    <a:alpha val="60000"/>
                  </a:schemeClr>
                </a:glow>
              </a:effectLst>
            </a:endParaRPr>
          </a:p>
        </p:txBody>
      </p:sp>
      <p:pic>
        <p:nvPicPr>
          <p:cNvPr id="3074" name="Picture 2"/>
          <p:cNvPicPr>
            <a:picLocks noChangeAspect="1" noChangeArrowheads="1"/>
          </p:cNvPicPr>
          <p:nvPr/>
        </p:nvPicPr>
        <p:blipFill>
          <a:blip r:embed="rId3" cstate="print"/>
          <a:srcRect/>
          <a:stretch>
            <a:fillRect/>
          </a:stretch>
        </p:blipFill>
        <p:spPr bwMode="auto">
          <a:xfrm>
            <a:off x="5105400" y="1676400"/>
            <a:ext cx="3695700" cy="2943225"/>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3075" name="Picture 3"/>
          <p:cNvPicPr>
            <a:picLocks noChangeAspect="1" noChangeArrowheads="1"/>
          </p:cNvPicPr>
          <p:nvPr/>
        </p:nvPicPr>
        <p:blipFill>
          <a:blip r:embed="rId4" cstate="print">
            <a:lum bright="-10000"/>
          </a:blip>
          <a:srcRect r="26923" b="37372"/>
          <a:stretch>
            <a:fillRect/>
          </a:stretch>
        </p:blipFill>
        <p:spPr bwMode="auto">
          <a:xfrm>
            <a:off x="4724400" y="4495800"/>
            <a:ext cx="3650974" cy="22098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to="" calcmode="lin" valueType="num">
                                      <p:cBhvr>
                                        <p:cTn id="7" dur="1" fill="hold"/>
                                        <p:tgtEl>
                                          <p:spTgt spid="5">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 to="" calcmode="lin" valueType="num">
                                      <p:cBhvr>
                                        <p:cTn id="12" dur="1" fill="hold"/>
                                        <p:tgtEl>
                                          <p:spTgt spid="3074"/>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to="" calcmode="lin" valueType="num">
                                      <p:cBhvr>
                                        <p:cTn id="17" dur="1" fill="hold"/>
                                        <p:tgtEl>
                                          <p:spTgt spid="5">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3075"/>
                                        </p:tgtEl>
                                        <p:attrNameLst>
                                          <p:attrName>style.visibility</p:attrName>
                                        </p:attrNameLst>
                                      </p:cBhvr>
                                      <p:to>
                                        <p:strVal val="visible"/>
                                      </p:to>
                                    </p:set>
                                    <p:anim to="" calcmode="lin" valueType="num">
                                      <p:cBhvr>
                                        <p:cTn id="22" dur="1" fill="hold"/>
                                        <p:tgtEl>
                                          <p:spTgt spid="307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609600"/>
            <a:ext cx="4953000" cy="6248400"/>
          </a:xfrm>
        </p:spPr>
        <p:txBody>
          <a:bodyPr>
            <a:normAutofit/>
          </a:bodyPr>
          <a:lstStyle/>
          <a:p>
            <a:r>
              <a:rPr lang="en-US" sz="3600" dirty="0" smtClean="0">
                <a:effectLst>
                  <a:glow rad="101600">
                    <a:schemeClr val="bg1">
                      <a:alpha val="60000"/>
                    </a:schemeClr>
                  </a:glow>
                </a:effectLst>
              </a:rPr>
              <a:t>She can be trusted –   </a:t>
            </a:r>
            <a:r>
              <a:rPr lang="en-US" sz="3600" i="1" dirty="0" smtClean="0">
                <a:effectLst>
                  <a:glow rad="101600">
                    <a:schemeClr val="bg1">
                      <a:alpha val="60000"/>
                    </a:schemeClr>
                  </a:glow>
                </a:effectLst>
              </a:rPr>
              <a:t>vs. 11a</a:t>
            </a:r>
          </a:p>
          <a:p>
            <a:r>
              <a:rPr lang="en-US" sz="3600" dirty="0" smtClean="0">
                <a:effectLst>
                  <a:glow rad="101600">
                    <a:schemeClr val="bg1">
                      <a:alpha val="60000"/>
                    </a:schemeClr>
                  </a:glow>
                </a:effectLst>
              </a:rPr>
              <a:t>She is not slothful –    </a:t>
            </a:r>
            <a:r>
              <a:rPr lang="en-US" sz="3600" i="1" dirty="0" smtClean="0">
                <a:effectLst>
                  <a:glow rad="101600">
                    <a:schemeClr val="bg1">
                      <a:alpha val="60000"/>
                    </a:schemeClr>
                  </a:glow>
                </a:effectLst>
              </a:rPr>
              <a:t>vs. 13-19, 27</a:t>
            </a:r>
          </a:p>
          <a:p>
            <a:r>
              <a:rPr lang="en-US" sz="3600" dirty="0" smtClean="0">
                <a:effectLst>
                  <a:glow rad="101600">
                    <a:schemeClr val="bg1">
                      <a:alpha val="60000"/>
                    </a:schemeClr>
                  </a:glow>
                </a:effectLst>
              </a:rPr>
              <a:t>She is compassionate – </a:t>
            </a:r>
            <a:r>
              <a:rPr lang="en-US" sz="3600" i="1" dirty="0" smtClean="0">
                <a:effectLst>
                  <a:glow rad="101600">
                    <a:schemeClr val="bg1">
                      <a:alpha val="60000"/>
                    </a:schemeClr>
                  </a:glow>
                </a:effectLst>
              </a:rPr>
              <a:t>vs. 20</a:t>
            </a:r>
          </a:p>
          <a:p>
            <a:r>
              <a:rPr lang="en-US" sz="3600" dirty="0" smtClean="0">
                <a:effectLst>
                  <a:glow rad="101600">
                    <a:schemeClr val="bg1">
                      <a:alpha val="60000"/>
                    </a:schemeClr>
                  </a:glow>
                </a:effectLst>
              </a:rPr>
              <a:t>She is concerned    about her family –                   </a:t>
            </a:r>
            <a:r>
              <a:rPr lang="en-US" sz="3600" i="1" dirty="0" smtClean="0">
                <a:effectLst>
                  <a:glow rad="101600">
                    <a:schemeClr val="bg1">
                      <a:alpha val="60000"/>
                    </a:schemeClr>
                  </a:glow>
                </a:effectLst>
              </a:rPr>
              <a:t>vs. 21</a:t>
            </a:r>
          </a:p>
        </p:txBody>
      </p:sp>
      <p:pic>
        <p:nvPicPr>
          <p:cNvPr id="4098" name="Picture 2"/>
          <p:cNvPicPr>
            <a:picLocks noChangeAspect="1" noChangeArrowheads="1"/>
          </p:cNvPicPr>
          <p:nvPr/>
        </p:nvPicPr>
        <p:blipFill>
          <a:blip r:embed="rId3" cstate="print"/>
          <a:srcRect/>
          <a:stretch>
            <a:fillRect/>
          </a:stretch>
        </p:blipFill>
        <p:spPr bwMode="auto">
          <a:xfrm>
            <a:off x="5257800" y="152400"/>
            <a:ext cx="3563226" cy="2666999"/>
          </a:xfrm>
          <a:prstGeom prst="rect">
            <a:avLst/>
          </a:prstGeom>
          <a:noFill/>
          <a:ln w="9525">
            <a:noFill/>
            <a:miter lim="800000"/>
            <a:headEnd/>
            <a:tailEnd/>
          </a:ln>
        </p:spPr>
      </p:pic>
      <p:pic>
        <p:nvPicPr>
          <p:cNvPr id="4099" name="Picture 3"/>
          <p:cNvPicPr>
            <a:picLocks noChangeAspect="1" noChangeArrowheads="1"/>
          </p:cNvPicPr>
          <p:nvPr/>
        </p:nvPicPr>
        <p:blipFill>
          <a:blip r:embed="rId4" cstate="print"/>
          <a:srcRect/>
          <a:stretch>
            <a:fillRect/>
          </a:stretch>
        </p:blipFill>
        <p:spPr bwMode="auto">
          <a:xfrm>
            <a:off x="5562600" y="1219200"/>
            <a:ext cx="3324225" cy="3448050"/>
          </a:xfrm>
          <a:prstGeom prst="rect">
            <a:avLst/>
          </a:prstGeom>
          <a:noFill/>
          <a:ln w="9525">
            <a:noFill/>
            <a:miter lim="800000"/>
            <a:headEnd/>
            <a:tailEnd/>
          </a:ln>
        </p:spPr>
      </p:pic>
      <p:pic>
        <p:nvPicPr>
          <p:cNvPr id="4101" name="Picture 5"/>
          <p:cNvPicPr>
            <a:picLocks noChangeAspect="1" noChangeArrowheads="1"/>
          </p:cNvPicPr>
          <p:nvPr/>
        </p:nvPicPr>
        <p:blipFill>
          <a:blip r:embed="rId5" cstate="print"/>
          <a:srcRect/>
          <a:stretch>
            <a:fillRect/>
          </a:stretch>
        </p:blipFill>
        <p:spPr bwMode="auto">
          <a:xfrm>
            <a:off x="5181600" y="2514600"/>
            <a:ext cx="3600450" cy="2695575"/>
          </a:xfrm>
          <a:prstGeom prst="rect">
            <a:avLst/>
          </a:prstGeom>
          <a:noFill/>
          <a:ln w="9525">
            <a:noFill/>
            <a:miter lim="800000"/>
            <a:headEnd/>
            <a:tailEnd/>
          </a:ln>
        </p:spPr>
      </p:pic>
      <p:pic>
        <p:nvPicPr>
          <p:cNvPr id="4103" name="Picture 7"/>
          <p:cNvPicPr>
            <a:picLocks noChangeAspect="1" noChangeArrowheads="1"/>
          </p:cNvPicPr>
          <p:nvPr/>
        </p:nvPicPr>
        <p:blipFill>
          <a:blip r:embed="rId6" cstate="print"/>
          <a:srcRect r="-1186" b="19764"/>
          <a:stretch>
            <a:fillRect/>
          </a:stretch>
        </p:blipFill>
        <p:spPr bwMode="auto">
          <a:xfrm>
            <a:off x="4495800" y="4343400"/>
            <a:ext cx="4446494" cy="2362200"/>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to="" calcmode="lin" valueType="num">
                                      <p:cBhvr>
                                        <p:cTn id="7" dur="1" fill="hold"/>
                                        <p:tgtEl>
                                          <p:spTgt spid="4098"/>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4099"/>
                                        </p:tgtEl>
                                        <p:attrNameLst>
                                          <p:attrName>style.visibility</p:attrName>
                                        </p:attrNameLst>
                                      </p:cBhvr>
                                      <p:to>
                                        <p:strVal val="visible"/>
                                      </p:to>
                                    </p:set>
                                    <p:anim to="" calcmode="lin" valueType="num">
                                      <p:cBhvr>
                                        <p:cTn id="17" dur="1" fill="hold"/>
                                        <p:tgtEl>
                                          <p:spTgt spid="4099"/>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to="" calcmode="lin" valueType="num">
                                      <p:cBhvr>
                                        <p:cTn id="22" dur="1" fill="hold"/>
                                        <p:tgtEl>
                                          <p:spTgt spid="3">
                                            <p:txEl>
                                              <p:pRg st="2" end="2"/>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4101"/>
                                        </p:tgtEl>
                                        <p:attrNameLst>
                                          <p:attrName>style.visibility</p:attrName>
                                        </p:attrNameLst>
                                      </p:cBhvr>
                                      <p:to>
                                        <p:strVal val="visible"/>
                                      </p:to>
                                    </p:set>
                                    <p:anim to="" calcmode="lin" valueType="num">
                                      <p:cBhvr>
                                        <p:cTn id="27" dur="1" fill="hold"/>
                                        <p:tgtEl>
                                          <p:spTgt spid="4101"/>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to="" calcmode="lin" valueType="num">
                                      <p:cBhvr>
                                        <p:cTn id="32" dur="1" fill="hold"/>
                                        <p:tgtEl>
                                          <p:spTgt spid="3">
                                            <p:txEl>
                                              <p:pRg st="3" end="3"/>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nodeType="clickEffect">
                                  <p:stCondLst>
                                    <p:cond delay="0"/>
                                  </p:stCondLst>
                                  <p:childTnLst>
                                    <p:set>
                                      <p:cBhvr>
                                        <p:cTn id="36" dur="1" fill="hold">
                                          <p:stCondLst>
                                            <p:cond delay="0"/>
                                          </p:stCondLst>
                                        </p:cTn>
                                        <p:tgtEl>
                                          <p:spTgt spid="4103"/>
                                        </p:tgtEl>
                                        <p:attrNameLst>
                                          <p:attrName>style.visibility</p:attrName>
                                        </p:attrNameLst>
                                      </p:cBhvr>
                                      <p:to>
                                        <p:strVal val="visible"/>
                                      </p:to>
                                    </p:set>
                                    <p:anim to="" calcmode="lin" valueType="num">
                                      <p:cBhvr>
                                        <p:cTn id="37" dur="1" fill="hold"/>
                                        <p:tgtEl>
                                          <p:spTgt spid="410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4648200" cy="6858000"/>
          </a:xfrm>
        </p:spPr>
        <p:txBody>
          <a:bodyPr>
            <a:normAutofit/>
          </a:bodyPr>
          <a:lstStyle/>
          <a:p>
            <a:r>
              <a:rPr lang="en-US" sz="3600" dirty="0" smtClean="0">
                <a:effectLst>
                  <a:glow rad="101600">
                    <a:schemeClr val="bg1">
                      <a:alpha val="60000"/>
                    </a:schemeClr>
                  </a:glow>
                </a:effectLst>
              </a:rPr>
              <a:t>She is creative –        </a:t>
            </a:r>
            <a:r>
              <a:rPr lang="en-US" sz="3600" i="1" dirty="0" smtClean="0">
                <a:effectLst>
                  <a:glow rad="101600">
                    <a:schemeClr val="bg1">
                      <a:alpha val="60000"/>
                    </a:schemeClr>
                  </a:glow>
                </a:effectLst>
              </a:rPr>
              <a:t>vs. 24</a:t>
            </a:r>
          </a:p>
          <a:p>
            <a:r>
              <a:rPr lang="en-US" sz="3600" dirty="0" smtClean="0">
                <a:effectLst>
                  <a:glow rad="101600">
                    <a:schemeClr val="bg1">
                      <a:alpha val="60000"/>
                    </a:schemeClr>
                  </a:glow>
                </a:effectLst>
              </a:rPr>
              <a:t>She is well respected </a:t>
            </a:r>
            <a:r>
              <a:rPr lang="en-US" sz="3600" i="1" dirty="0" smtClean="0">
                <a:effectLst>
                  <a:glow rad="101600">
                    <a:schemeClr val="bg1">
                      <a:alpha val="60000"/>
                    </a:schemeClr>
                  </a:glow>
                </a:effectLst>
              </a:rPr>
              <a:t>– vs. 25, 27, 31</a:t>
            </a:r>
          </a:p>
          <a:p>
            <a:r>
              <a:rPr lang="en-US" sz="3600" dirty="0" smtClean="0">
                <a:effectLst>
                  <a:glow rad="101600">
                    <a:schemeClr val="bg1">
                      <a:alpha val="60000"/>
                    </a:schemeClr>
                  </a:glow>
                </a:effectLst>
              </a:rPr>
              <a:t>She is an encourager </a:t>
            </a:r>
            <a:r>
              <a:rPr lang="en-US" sz="3600" i="1" dirty="0" smtClean="0">
                <a:effectLst>
                  <a:glow rad="101600">
                    <a:schemeClr val="bg1">
                      <a:alpha val="60000"/>
                    </a:schemeClr>
                  </a:glow>
                </a:effectLst>
              </a:rPr>
              <a:t>– vs. 26b</a:t>
            </a:r>
          </a:p>
          <a:p>
            <a:r>
              <a:rPr lang="en-US" sz="3600" dirty="0" smtClean="0">
                <a:effectLst>
                  <a:glow rad="101600">
                    <a:schemeClr val="bg1">
                      <a:alpha val="60000"/>
                    </a:schemeClr>
                  </a:glow>
                </a:effectLst>
              </a:rPr>
              <a:t>She fears the Lord – </a:t>
            </a:r>
            <a:r>
              <a:rPr lang="en-US" sz="3600" i="1" dirty="0" smtClean="0">
                <a:effectLst>
                  <a:glow rad="101600">
                    <a:schemeClr val="bg1">
                      <a:alpha val="60000"/>
                    </a:schemeClr>
                  </a:glow>
                </a:effectLst>
              </a:rPr>
              <a:t>vs. 30</a:t>
            </a:r>
          </a:p>
          <a:p>
            <a:r>
              <a:rPr lang="en-US" sz="3600" dirty="0" smtClean="0">
                <a:effectLst>
                  <a:glow rad="101600">
                    <a:schemeClr val="bg1">
                      <a:alpha val="60000"/>
                    </a:schemeClr>
                  </a:glow>
                </a:effectLst>
              </a:rPr>
              <a:t>She is attractive, yet modest – </a:t>
            </a:r>
            <a:r>
              <a:rPr lang="en-US" sz="3600" i="1" dirty="0" smtClean="0">
                <a:effectLst>
                  <a:glow rad="101600">
                    <a:schemeClr val="bg1">
                      <a:alpha val="60000"/>
                    </a:schemeClr>
                  </a:glow>
                </a:effectLst>
              </a:rPr>
              <a:t>vs. 22</a:t>
            </a:r>
          </a:p>
          <a:p>
            <a:endParaRPr lang="en-US" sz="3600" dirty="0">
              <a:effectLst>
                <a:glow rad="101600">
                  <a:schemeClr val="bg1">
                    <a:alpha val="60000"/>
                  </a:schemeClr>
                </a:glow>
              </a:effectLst>
            </a:endParaRPr>
          </a:p>
        </p:txBody>
      </p:sp>
      <p:pic>
        <p:nvPicPr>
          <p:cNvPr id="6146" name="Picture 2"/>
          <p:cNvPicPr>
            <a:picLocks noChangeAspect="1" noChangeArrowheads="1"/>
          </p:cNvPicPr>
          <p:nvPr/>
        </p:nvPicPr>
        <p:blipFill>
          <a:blip r:embed="rId3" cstate="print"/>
          <a:srcRect/>
          <a:stretch>
            <a:fillRect/>
          </a:stretch>
        </p:blipFill>
        <p:spPr bwMode="auto">
          <a:xfrm>
            <a:off x="6172200" y="152400"/>
            <a:ext cx="2676525" cy="3771900"/>
          </a:xfrm>
          <a:prstGeom prst="rect">
            <a:avLst/>
          </a:prstGeom>
          <a:noFill/>
          <a:ln w="9525">
            <a:noFill/>
            <a:miter lim="800000"/>
            <a:headEnd/>
            <a:tailEnd/>
          </a:ln>
        </p:spPr>
      </p:pic>
      <p:pic>
        <p:nvPicPr>
          <p:cNvPr id="6149" name="Picture 5"/>
          <p:cNvPicPr>
            <a:picLocks noChangeAspect="1" noChangeArrowheads="1"/>
          </p:cNvPicPr>
          <p:nvPr/>
        </p:nvPicPr>
        <p:blipFill>
          <a:blip r:embed="rId4" cstate="print"/>
          <a:srcRect l="14414" t="6400"/>
          <a:stretch>
            <a:fillRect/>
          </a:stretch>
        </p:blipFill>
        <p:spPr bwMode="auto">
          <a:xfrm>
            <a:off x="4936718" y="1676400"/>
            <a:ext cx="4207282" cy="2590800"/>
          </a:xfrm>
          <a:prstGeom prst="rect">
            <a:avLst/>
          </a:prstGeom>
          <a:noFill/>
          <a:ln w="9525">
            <a:noFill/>
            <a:miter lim="800000"/>
            <a:headEnd/>
            <a:tailEnd/>
          </a:ln>
        </p:spPr>
      </p:pic>
      <p:pic>
        <p:nvPicPr>
          <p:cNvPr id="6147" name="Picture 3"/>
          <p:cNvPicPr>
            <a:picLocks noChangeAspect="1" noChangeArrowheads="1"/>
          </p:cNvPicPr>
          <p:nvPr/>
        </p:nvPicPr>
        <p:blipFill>
          <a:blip r:embed="rId5" cstate="print"/>
          <a:srcRect/>
          <a:stretch>
            <a:fillRect/>
          </a:stretch>
        </p:blipFill>
        <p:spPr bwMode="auto">
          <a:xfrm>
            <a:off x="5095875" y="2895600"/>
            <a:ext cx="4048125" cy="2686050"/>
          </a:xfrm>
          <a:prstGeom prst="rect">
            <a:avLst/>
          </a:prstGeom>
          <a:noFill/>
          <a:ln w="9525">
            <a:noFill/>
            <a:miter lim="800000"/>
            <a:headEnd/>
            <a:tailEnd/>
          </a:ln>
        </p:spPr>
      </p:pic>
      <p:pic>
        <p:nvPicPr>
          <p:cNvPr id="6150" name="Picture 6"/>
          <p:cNvPicPr>
            <a:picLocks noChangeAspect="1" noChangeArrowheads="1"/>
          </p:cNvPicPr>
          <p:nvPr/>
        </p:nvPicPr>
        <p:blipFill>
          <a:blip r:embed="rId6" cstate="print"/>
          <a:srcRect/>
          <a:stretch>
            <a:fillRect/>
          </a:stretch>
        </p:blipFill>
        <p:spPr bwMode="auto">
          <a:xfrm>
            <a:off x="4495800" y="3810000"/>
            <a:ext cx="4343400" cy="2893790"/>
          </a:xfrm>
          <a:prstGeom prst="rect">
            <a:avLst/>
          </a:prstGeom>
          <a:noFill/>
          <a:ln w="9525">
            <a:noFill/>
            <a:miter lim="800000"/>
            <a:headEnd/>
            <a:tailEnd/>
          </a:ln>
        </p:spPr>
      </p:pic>
      <p:pic>
        <p:nvPicPr>
          <p:cNvPr id="9" name="Picture 8"/>
          <p:cNvPicPr>
            <a:picLocks noChangeAspect="1" noChangeArrowheads="1"/>
          </p:cNvPicPr>
          <p:nvPr/>
        </p:nvPicPr>
        <p:blipFill>
          <a:blip r:embed="rId7" cstate="print"/>
          <a:srcRect/>
          <a:stretch>
            <a:fillRect/>
          </a:stretch>
        </p:blipFill>
        <p:spPr bwMode="auto">
          <a:xfrm>
            <a:off x="5562600" y="914400"/>
            <a:ext cx="2289717" cy="4876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 to="" calcmode="lin" valueType="num">
                                      <p:cBhvr>
                                        <p:cTn id="7" dur="1" fill="hold"/>
                                        <p:tgtEl>
                                          <p:spTgt spid="6146"/>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6149"/>
                                        </p:tgtEl>
                                        <p:attrNameLst>
                                          <p:attrName>style.visibility</p:attrName>
                                        </p:attrNameLst>
                                      </p:cBhvr>
                                      <p:to>
                                        <p:strVal val="visible"/>
                                      </p:to>
                                    </p:set>
                                    <p:anim to="" calcmode="lin" valueType="num">
                                      <p:cBhvr>
                                        <p:cTn id="17" dur="1" fill="hold"/>
                                        <p:tgtEl>
                                          <p:spTgt spid="6149"/>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to="" calcmode="lin" valueType="num">
                                      <p:cBhvr>
                                        <p:cTn id="22" dur="1" fill="hold"/>
                                        <p:tgtEl>
                                          <p:spTgt spid="3">
                                            <p:txEl>
                                              <p:pRg st="2" end="2"/>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6147"/>
                                        </p:tgtEl>
                                        <p:attrNameLst>
                                          <p:attrName>style.visibility</p:attrName>
                                        </p:attrNameLst>
                                      </p:cBhvr>
                                      <p:to>
                                        <p:strVal val="visible"/>
                                      </p:to>
                                    </p:set>
                                    <p:anim to="" calcmode="lin" valueType="num">
                                      <p:cBhvr>
                                        <p:cTn id="27" dur="1" fill="hold"/>
                                        <p:tgtEl>
                                          <p:spTgt spid="6147"/>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to="" calcmode="lin" valueType="num">
                                      <p:cBhvr>
                                        <p:cTn id="32" dur="1" fill="hold"/>
                                        <p:tgtEl>
                                          <p:spTgt spid="3">
                                            <p:txEl>
                                              <p:pRg st="3" end="3"/>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nodeType="clickEffect">
                                  <p:stCondLst>
                                    <p:cond delay="0"/>
                                  </p:stCondLst>
                                  <p:childTnLst>
                                    <p:set>
                                      <p:cBhvr>
                                        <p:cTn id="36" dur="1" fill="hold">
                                          <p:stCondLst>
                                            <p:cond delay="0"/>
                                          </p:stCondLst>
                                        </p:cTn>
                                        <p:tgtEl>
                                          <p:spTgt spid="6150"/>
                                        </p:tgtEl>
                                        <p:attrNameLst>
                                          <p:attrName>style.visibility</p:attrName>
                                        </p:attrNameLst>
                                      </p:cBhvr>
                                      <p:to>
                                        <p:strVal val="visible"/>
                                      </p:to>
                                    </p:set>
                                    <p:anim to="" calcmode="lin" valueType="num">
                                      <p:cBhvr>
                                        <p:cTn id="37" dur="1" fill="hold"/>
                                        <p:tgtEl>
                                          <p:spTgt spid="6150"/>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to="" calcmode="lin" valueType="num">
                                      <p:cBhvr>
                                        <p:cTn id="42" dur="1" fill="hold"/>
                                        <p:tgtEl>
                                          <p:spTgt spid="3">
                                            <p:txEl>
                                              <p:pRg st="4" end="4"/>
                                            </p:txEl>
                                          </p:spTgt>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nodeType="clickEffect">
                                  <p:stCondLst>
                                    <p:cond delay="0"/>
                                  </p:stCondLst>
                                  <p:childTnLst>
                                    <p:set>
                                      <p:cBhvr>
                                        <p:cTn id="46" dur="1" fill="hold">
                                          <p:stCondLst>
                                            <p:cond delay="0"/>
                                          </p:stCondLst>
                                        </p:cTn>
                                        <p:tgtEl>
                                          <p:spTgt spid="9"/>
                                        </p:tgtEl>
                                        <p:attrNameLst>
                                          <p:attrName>style.visibility</p:attrName>
                                        </p:attrNameLst>
                                      </p:cBhvr>
                                      <p:to>
                                        <p:strVal val="visible"/>
                                      </p:to>
                                    </p:set>
                                    <p:anim to="" calcmode="lin" valueType="num">
                                      <p:cBhvr>
                                        <p:cTn id="47" dur="1" fill="hold"/>
                                        <p:tgtEl>
                                          <p:spTgt spid="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smtClean="0">
                <a:effectLst>
                  <a:glow rad="101600">
                    <a:schemeClr val="bg1">
                      <a:alpha val="60000"/>
                    </a:schemeClr>
                  </a:glow>
                </a:effectLst>
              </a:rPr>
              <a:t>How to Dress Modestly </a:t>
            </a:r>
            <a:br>
              <a:rPr lang="en-US" sz="4800" dirty="0" smtClean="0">
                <a:effectLst>
                  <a:glow rad="101600">
                    <a:schemeClr val="bg1">
                      <a:alpha val="60000"/>
                    </a:schemeClr>
                  </a:glow>
                </a:effectLst>
              </a:rPr>
            </a:br>
            <a:r>
              <a:rPr lang="en-US" sz="4800" dirty="0" smtClean="0">
                <a:effectLst>
                  <a:glow rad="101600">
                    <a:schemeClr val="bg1">
                      <a:alpha val="60000"/>
                    </a:schemeClr>
                  </a:glow>
                </a:effectLst>
              </a:rPr>
              <a:t>and in Godly Apparel</a:t>
            </a:r>
            <a:endParaRPr lang="en-US" sz="4800" dirty="0">
              <a:effectLst>
                <a:glow rad="101600">
                  <a:schemeClr val="bg1">
                    <a:alpha val="60000"/>
                  </a:schemeClr>
                </a:glow>
              </a:effectLst>
            </a:endParaRPr>
          </a:p>
        </p:txBody>
      </p:sp>
      <p:sp>
        <p:nvSpPr>
          <p:cNvPr id="3" name="Content Placeholder 2"/>
          <p:cNvSpPr>
            <a:spLocks noGrp="1"/>
          </p:cNvSpPr>
          <p:nvPr>
            <p:ph idx="1"/>
          </p:nvPr>
        </p:nvSpPr>
        <p:spPr>
          <a:xfrm>
            <a:off x="152400" y="2209800"/>
            <a:ext cx="4800600" cy="3916363"/>
          </a:xfrm>
        </p:spPr>
        <p:txBody>
          <a:bodyPr>
            <a:normAutofit/>
          </a:bodyPr>
          <a:lstStyle/>
          <a:p>
            <a:r>
              <a:rPr lang="en-US" sz="4400" i="1" dirty="0" smtClean="0">
                <a:effectLst>
                  <a:glow rad="101600">
                    <a:schemeClr val="bg1">
                      <a:alpha val="60000"/>
                    </a:schemeClr>
                  </a:glow>
                </a:effectLst>
              </a:rPr>
              <a:t>I Timothy. 2:9-10</a:t>
            </a:r>
          </a:p>
          <a:p>
            <a:r>
              <a:rPr lang="en-US" sz="4400" i="1" dirty="0" smtClean="0">
                <a:effectLst>
                  <a:glow rad="101600">
                    <a:schemeClr val="bg1">
                      <a:alpha val="60000"/>
                    </a:schemeClr>
                  </a:glow>
                </a:effectLst>
              </a:rPr>
              <a:t>Titus 2:3-5</a:t>
            </a:r>
          </a:p>
          <a:p>
            <a:r>
              <a:rPr lang="en-US" sz="4400" i="1" dirty="0" smtClean="0">
                <a:effectLst>
                  <a:glow rad="101600">
                    <a:schemeClr val="bg1">
                      <a:alpha val="60000"/>
                    </a:schemeClr>
                  </a:glow>
                </a:effectLst>
              </a:rPr>
              <a:t>I Peter 3:1-6</a:t>
            </a:r>
            <a:endParaRPr lang="en-US" sz="4400" i="1" dirty="0">
              <a:effectLst>
                <a:glow rad="101600">
                  <a:schemeClr val="bg1">
                    <a:alpha val="60000"/>
                  </a:schemeClr>
                </a:glow>
              </a:effectLst>
            </a:endParaRPr>
          </a:p>
        </p:txBody>
      </p:sp>
      <p:sp>
        <p:nvSpPr>
          <p:cNvPr id="4" name="Rectangle 3"/>
          <p:cNvSpPr/>
          <p:nvPr/>
        </p:nvSpPr>
        <p:spPr>
          <a:xfrm>
            <a:off x="4953000" y="2057401"/>
            <a:ext cx="3886200" cy="4524315"/>
          </a:xfrm>
          <a:prstGeom prst="rect">
            <a:avLst/>
          </a:prstGeom>
          <a:solidFill>
            <a:schemeClr val="accent6">
              <a:lumMod val="50000"/>
            </a:schemeClr>
          </a:solidFill>
          <a:ln w="57150">
            <a:solidFill>
              <a:schemeClr val="tx1"/>
            </a:solidFill>
          </a:ln>
        </p:spPr>
        <p:txBody>
          <a:bodyPr wrap="square">
            <a:spAutoFit/>
          </a:bodyPr>
          <a:lstStyle/>
          <a:p>
            <a:pPr algn="ctr"/>
            <a:r>
              <a:rPr lang="en-US" sz="4800" b="1" cap="all" dirty="0" smtClean="0">
                <a:effectLst>
                  <a:glow rad="101600">
                    <a:schemeClr val="bg1">
                      <a:alpha val="60000"/>
                    </a:schemeClr>
                  </a:glow>
                </a:effectLst>
              </a:rPr>
              <a:t>Women are to adorn themselves according to God’s design</a:t>
            </a:r>
            <a:endParaRPr lang="en-US" sz="4800" dirty="0">
              <a:effectLst>
                <a:glow rad="101600">
                  <a:schemeClr val="bg1">
                    <a:alpha val="60000"/>
                  </a:schemeClr>
                </a:glo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53"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1000" fill="hold"/>
                                        <p:tgtEl>
                                          <p:spTgt spid="4"/>
                                        </p:tgtEl>
                                        <p:attrNameLst>
                                          <p:attrName>ppt_w</p:attrName>
                                        </p:attrNameLst>
                                      </p:cBhvr>
                                      <p:tavLst>
                                        <p:tav tm="0">
                                          <p:val>
                                            <p:fltVal val="0"/>
                                          </p:val>
                                        </p:tav>
                                        <p:tav tm="100000">
                                          <p:val>
                                            <p:strVal val="#ppt_w"/>
                                          </p:val>
                                        </p:tav>
                                      </p:tavLst>
                                    </p:anim>
                                    <p:anim calcmode="lin" valueType="num">
                                      <p:cBhvr>
                                        <p:cTn id="23" dur="1000" fill="hold"/>
                                        <p:tgtEl>
                                          <p:spTgt spid="4"/>
                                        </p:tgtEl>
                                        <p:attrNameLst>
                                          <p:attrName>ppt_h</p:attrName>
                                        </p:attrNameLst>
                                      </p:cBhvr>
                                      <p:tavLst>
                                        <p:tav tm="0">
                                          <p:val>
                                            <p:fltVal val="0"/>
                                          </p:val>
                                        </p:tav>
                                        <p:tav tm="100000">
                                          <p:val>
                                            <p:strVal val="#ppt_h"/>
                                          </p:val>
                                        </p:tav>
                                      </p:tavLst>
                                    </p:anim>
                                    <p:animEffect transition="in" filter="fade">
                                      <p:cBhvr>
                                        <p:cTn id="2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8991600" cy="6494085"/>
          </a:xfrm>
          <a:prstGeom prst="rect">
            <a:avLst/>
          </a:prstGeom>
        </p:spPr>
        <p:txBody>
          <a:bodyPr wrap="square">
            <a:spAutoFit/>
          </a:bodyPr>
          <a:lstStyle/>
          <a:p>
            <a:r>
              <a:rPr lang="en-US" sz="3200" dirty="0" smtClean="0">
                <a:solidFill>
                  <a:srgbClr val="FFFF00"/>
                </a:solidFill>
                <a:effectLst>
                  <a:glow rad="101600">
                    <a:schemeClr val="bg1">
                      <a:alpha val="60000"/>
                    </a:schemeClr>
                  </a:glow>
                </a:effectLst>
              </a:rPr>
              <a:t>Robert Gromacki  </a:t>
            </a:r>
            <a:r>
              <a:rPr lang="en-US" sz="3200" dirty="0" smtClean="0">
                <a:effectLst>
                  <a:glow rad="101600">
                    <a:schemeClr val="bg1">
                      <a:alpha val="60000"/>
                    </a:schemeClr>
                  </a:glow>
                </a:effectLst>
              </a:rPr>
              <a:t>-“The husband is not given the prerogative to dress his wife according to his concept, nor do women dictate to other women what they should wear.  The verb adorn </a:t>
            </a:r>
            <a:r>
              <a:rPr lang="en-US" sz="3200" i="1" dirty="0" smtClean="0">
                <a:effectLst>
                  <a:glow rad="101600">
                    <a:schemeClr val="bg1">
                      <a:alpha val="60000"/>
                    </a:schemeClr>
                  </a:glow>
                </a:effectLst>
              </a:rPr>
              <a:t>(</a:t>
            </a:r>
            <a:r>
              <a:rPr lang="en-US" sz="3200" b="1" i="1" cap="small" dirty="0" err="1" smtClean="0">
                <a:effectLst>
                  <a:glow rad="101600">
                    <a:schemeClr val="bg1">
                      <a:alpha val="60000"/>
                    </a:schemeClr>
                  </a:glow>
                </a:effectLst>
              </a:rPr>
              <a:t>kosmein</a:t>
            </a:r>
            <a:r>
              <a:rPr lang="en-US" sz="3200" i="1" dirty="0" smtClean="0">
                <a:effectLst>
                  <a:glow rad="101600">
                    <a:schemeClr val="bg1">
                      <a:alpha val="60000"/>
                    </a:schemeClr>
                  </a:glow>
                </a:effectLst>
              </a:rPr>
              <a:t>) </a:t>
            </a:r>
            <a:r>
              <a:rPr lang="en-US" sz="3200" dirty="0" smtClean="0">
                <a:effectLst>
                  <a:glow rad="101600">
                    <a:schemeClr val="bg1">
                      <a:alpha val="60000"/>
                    </a:schemeClr>
                  </a:glow>
                </a:effectLst>
              </a:rPr>
              <a:t>is a word that stresses duty. The verb is related to the noun world </a:t>
            </a:r>
            <a:r>
              <a:rPr lang="en-US" sz="3200" i="1" dirty="0" smtClean="0">
                <a:effectLst>
                  <a:glow rad="101600">
                    <a:schemeClr val="bg1">
                      <a:alpha val="60000"/>
                    </a:schemeClr>
                  </a:glow>
                </a:effectLst>
              </a:rPr>
              <a:t>(</a:t>
            </a:r>
            <a:r>
              <a:rPr lang="en-US" sz="3200" b="1" i="1" cap="small" dirty="0" err="1" smtClean="0">
                <a:effectLst>
                  <a:glow rad="101600">
                    <a:schemeClr val="bg1">
                      <a:alpha val="60000"/>
                    </a:schemeClr>
                  </a:glow>
                </a:effectLst>
              </a:rPr>
              <a:t>kosmos</a:t>
            </a:r>
            <a:r>
              <a:rPr lang="en-US" sz="3200" i="1" dirty="0" smtClean="0">
                <a:effectLst>
                  <a:glow rad="101600">
                    <a:schemeClr val="bg1">
                      <a:alpha val="60000"/>
                    </a:schemeClr>
                  </a:glow>
                </a:effectLst>
              </a:rPr>
              <a:t>).  </a:t>
            </a:r>
            <a:r>
              <a:rPr lang="en-US" sz="3200" dirty="0" smtClean="0">
                <a:effectLst>
                  <a:glow rad="101600">
                    <a:schemeClr val="bg1">
                      <a:alpha val="60000"/>
                    </a:schemeClr>
                  </a:glow>
                </a:effectLst>
              </a:rPr>
              <a:t>The world, as the planned creation of God, reveals beauty, purpose, design, and order.  Everything was in its proper place fulfilling its assigned function.  It thus was good in His sight </a:t>
            </a:r>
            <a:r>
              <a:rPr lang="en-US" sz="3200" i="1" dirty="0" smtClean="0">
                <a:effectLst>
                  <a:glow rad="101600">
                    <a:schemeClr val="bg1">
                      <a:alpha val="60000"/>
                    </a:schemeClr>
                  </a:glow>
                </a:effectLst>
              </a:rPr>
              <a:t>(Genesis 1:4-31).  </a:t>
            </a:r>
            <a:r>
              <a:rPr lang="en-US" sz="3200" dirty="0" smtClean="0">
                <a:effectLst>
                  <a:glow rad="101600">
                    <a:schemeClr val="bg1">
                      <a:alpha val="60000"/>
                    </a:schemeClr>
                  </a:glow>
                </a:effectLst>
              </a:rPr>
              <a:t>It is the duty of women to dress according to God’s purpose, design and order.  When women dress (adorn) themselves in this way they will reflect the beauty of God’s creation.”</a:t>
            </a:r>
            <a:endParaRPr lang="en-US" sz="3200" dirty="0">
              <a:effectLst>
                <a:glow rad="101600">
                  <a:schemeClr val="bg1">
                    <a:alpha val="60000"/>
                  </a:schemeClr>
                </a:glow>
              </a:effectLst>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152400"/>
            <a:ext cx="9144000" cy="6705600"/>
          </a:xfrm>
        </p:spPr>
        <p:txBody>
          <a:bodyPr>
            <a:normAutofit/>
          </a:bodyPr>
          <a:lstStyle/>
          <a:p>
            <a:pPr hangingPunct="0"/>
            <a:r>
              <a:rPr lang="en-US" sz="3300" dirty="0" smtClean="0">
                <a:effectLst>
                  <a:glow rad="101600">
                    <a:schemeClr val="bg1">
                      <a:alpha val="60000"/>
                    </a:schemeClr>
                  </a:glow>
                </a:effectLst>
              </a:rPr>
              <a:t>In </a:t>
            </a:r>
            <a:r>
              <a:rPr lang="en-US" sz="3300" i="1" dirty="0" smtClean="0">
                <a:solidFill>
                  <a:srgbClr val="FFFF00"/>
                </a:solidFill>
                <a:effectLst>
                  <a:glow rad="101600">
                    <a:schemeClr val="bg1">
                      <a:alpha val="60000"/>
                    </a:schemeClr>
                  </a:glow>
                </a:effectLst>
              </a:rPr>
              <a:t>I Timothy 2:9-10 </a:t>
            </a:r>
            <a:r>
              <a:rPr lang="en-US" sz="3300" dirty="0" smtClean="0">
                <a:effectLst>
                  <a:glow rad="101600">
                    <a:schemeClr val="bg1">
                      <a:alpha val="60000"/>
                    </a:schemeClr>
                  </a:glow>
                </a:effectLst>
              </a:rPr>
              <a:t>two </a:t>
            </a:r>
            <a:r>
              <a:rPr lang="en-US" sz="3300" dirty="0" smtClean="0">
                <a:effectLst>
                  <a:glow rad="101600">
                    <a:schemeClr val="bg1">
                      <a:alpha val="60000"/>
                    </a:schemeClr>
                  </a:glow>
                </a:effectLst>
              </a:rPr>
              <a:t>features of the command for women to adorn themselves are given.  </a:t>
            </a:r>
          </a:p>
          <a:p>
            <a:pPr hangingPunct="0"/>
            <a:r>
              <a:rPr lang="en-US" sz="3300" dirty="0" smtClean="0">
                <a:effectLst>
                  <a:glow rad="101600">
                    <a:schemeClr val="bg1">
                      <a:alpha val="60000"/>
                    </a:schemeClr>
                  </a:glow>
                </a:effectLst>
              </a:rPr>
              <a:t>The transitional phrase </a:t>
            </a:r>
            <a:r>
              <a:rPr lang="en-US" sz="3300" i="1" dirty="0" smtClean="0">
                <a:solidFill>
                  <a:srgbClr val="FFFF00"/>
                </a:solidFill>
                <a:effectLst>
                  <a:glow rad="101600">
                    <a:schemeClr val="bg1">
                      <a:alpha val="60000"/>
                    </a:schemeClr>
                  </a:glow>
                </a:effectLst>
              </a:rPr>
              <a:t>“in like manner”</a:t>
            </a:r>
            <a:r>
              <a:rPr lang="en-US" sz="3300" dirty="0" smtClean="0">
                <a:solidFill>
                  <a:srgbClr val="FFFF00"/>
                </a:solidFill>
                <a:effectLst>
                  <a:glow rad="101600">
                    <a:schemeClr val="bg1">
                      <a:alpha val="60000"/>
                    </a:schemeClr>
                  </a:glow>
                </a:effectLst>
              </a:rPr>
              <a:t> </a:t>
            </a:r>
            <a:r>
              <a:rPr lang="en-US" sz="3300" dirty="0" smtClean="0">
                <a:effectLst>
                  <a:glow rad="101600">
                    <a:schemeClr val="bg1">
                      <a:alpha val="60000"/>
                    </a:schemeClr>
                  </a:glow>
                </a:effectLst>
              </a:rPr>
              <a:t>relates this section to the original main verb </a:t>
            </a:r>
            <a:r>
              <a:rPr lang="en-US" sz="3300" i="1" dirty="0" smtClean="0">
                <a:solidFill>
                  <a:srgbClr val="FFFF00"/>
                </a:solidFill>
                <a:effectLst>
                  <a:glow rad="101600">
                    <a:schemeClr val="bg1">
                      <a:alpha val="60000"/>
                    </a:schemeClr>
                  </a:glow>
                </a:effectLst>
              </a:rPr>
              <a:t>“I will” </a:t>
            </a:r>
            <a:r>
              <a:rPr lang="en-US" sz="3300" dirty="0" smtClean="0">
                <a:effectLst>
                  <a:glow rad="101600">
                    <a:schemeClr val="bg1">
                      <a:alpha val="60000"/>
                    </a:schemeClr>
                  </a:glow>
                </a:effectLst>
              </a:rPr>
              <a:t>in verse eight.</a:t>
            </a:r>
          </a:p>
          <a:p>
            <a:r>
              <a:rPr lang="en-US" sz="3300" dirty="0" smtClean="0">
                <a:effectLst>
                  <a:glow rad="101600">
                    <a:schemeClr val="bg1">
                      <a:alpha val="60000"/>
                    </a:schemeClr>
                  </a:glow>
                </a:effectLst>
              </a:rPr>
              <a:t>Paul is saying </a:t>
            </a:r>
            <a:r>
              <a:rPr lang="en-US" sz="3300" i="1" dirty="0" smtClean="0">
                <a:solidFill>
                  <a:srgbClr val="FFFF00"/>
                </a:solidFill>
                <a:effectLst>
                  <a:glow rad="101600">
                    <a:schemeClr val="bg1">
                      <a:alpha val="60000"/>
                    </a:schemeClr>
                  </a:glow>
                </a:effectLst>
              </a:rPr>
              <a:t>“I will. . . in like manner also, that women</a:t>
            </a:r>
            <a:r>
              <a:rPr lang="en-US" sz="3300" dirty="0" smtClean="0">
                <a:solidFill>
                  <a:srgbClr val="FFFF00"/>
                </a:solidFill>
                <a:effectLst>
                  <a:glow rad="101600">
                    <a:schemeClr val="bg1">
                      <a:alpha val="60000"/>
                    </a:schemeClr>
                  </a:glow>
                </a:effectLst>
              </a:rPr>
              <a:t> </a:t>
            </a:r>
            <a:r>
              <a:rPr lang="en-US" sz="3300" dirty="0" smtClean="0">
                <a:effectLst>
                  <a:glow rad="101600">
                    <a:schemeClr val="bg1">
                      <a:alpha val="60000"/>
                    </a:schemeClr>
                  </a:glow>
                </a:effectLst>
              </a:rPr>
              <a:t>(adult women) </a:t>
            </a:r>
            <a:r>
              <a:rPr lang="en-US" sz="3300" i="1" dirty="0" smtClean="0">
                <a:solidFill>
                  <a:srgbClr val="FFFF00"/>
                </a:solidFill>
                <a:effectLst>
                  <a:glow rad="101600">
                    <a:schemeClr val="bg1">
                      <a:alpha val="60000"/>
                    </a:schemeClr>
                  </a:glow>
                </a:effectLst>
              </a:rPr>
              <a:t>adorn themselves in </a:t>
            </a:r>
            <a:r>
              <a:rPr lang="en-US" sz="3300" i="1" u="sng" dirty="0" smtClean="0">
                <a:solidFill>
                  <a:srgbClr val="FFFF00"/>
                </a:solidFill>
                <a:effectLst>
                  <a:glow rad="101600">
                    <a:schemeClr val="bg1">
                      <a:alpha val="60000"/>
                    </a:schemeClr>
                  </a:glow>
                </a:effectLst>
              </a:rPr>
              <a:t>modest apparel</a:t>
            </a:r>
            <a:r>
              <a:rPr lang="en-US" sz="3300" i="1" dirty="0" smtClean="0">
                <a:solidFill>
                  <a:srgbClr val="FFFF00"/>
                </a:solidFill>
                <a:effectLst>
                  <a:glow rad="101600">
                    <a:schemeClr val="bg1">
                      <a:alpha val="60000"/>
                    </a:schemeClr>
                  </a:glow>
                </a:effectLst>
              </a:rPr>
              <a:t>, with </a:t>
            </a:r>
            <a:r>
              <a:rPr lang="en-US" sz="3300" i="1" u="sng" dirty="0" smtClean="0">
                <a:solidFill>
                  <a:srgbClr val="FFFF00"/>
                </a:solidFill>
                <a:effectLst>
                  <a:glow rad="101600">
                    <a:schemeClr val="bg1">
                      <a:alpha val="60000"/>
                    </a:schemeClr>
                  </a:glow>
                </a:effectLst>
              </a:rPr>
              <a:t>shamefacedness</a:t>
            </a:r>
            <a:r>
              <a:rPr lang="en-US" sz="3300" dirty="0" smtClean="0">
                <a:solidFill>
                  <a:srgbClr val="FFFF00"/>
                </a:solidFill>
                <a:effectLst>
                  <a:glow rad="101600">
                    <a:schemeClr val="bg1">
                      <a:alpha val="60000"/>
                    </a:schemeClr>
                  </a:glow>
                </a:effectLst>
              </a:rPr>
              <a:t>  </a:t>
            </a:r>
            <a:r>
              <a:rPr lang="en-US" sz="3300" i="1" dirty="0" smtClean="0">
                <a:effectLst>
                  <a:glow rad="101600">
                    <a:schemeClr val="bg1">
                      <a:alpha val="60000"/>
                    </a:schemeClr>
                  </a:glow>
                </a:effectLst>
              </a:rPr>
              <a:t>(decency -  modesty which is rooted in moral excellence) </a:t>
            </a:r>
            <a:r>
              <a:rPr lang="en-US" sz="3300" i="1" dirty="0" smtClean="0">
                <a:solidFill>
                  <a:srgbClr val="FFFF00"/>
                </a:solidFill>
                <a:effectLst>
                  <a:glow rad="101600">
                    <a:schemeClr val="bg1">
                      <a:alpha val="60000"/>
                    </a:schemeClr>
                  </a:glow>
                </a:effectLst>
              </a:rPr>
              <a:t>and </a:t>
            </a:r>
            <a:r>
              <a:rPr lang="en-US" sz="3300" i="1" u="sng" dirty="0" smtClean="0">
                <a:solidFill>
                  <a:srgbClr val="FFFF00"/>
                </a:solidFill>
                <a:effectLst>
                  <a:glow rad="101600">
                    <a:schemeClr val="bg1">
                      <a:alpha val="60000"/>
                    </a:schemeClr>
                  </a:glow>
                </a:effectLst>
              </a:rPr>
              <a:t>sobriety</a:t>
            </a:r>
            <a:r>
              <a:rPr lang="en-US" sz="3300" dirty="0" smtClean="0">
                <a:effectLst>
                  <a:glow rad="101600">
                    <a:schemeClr val="bg1">
                      <a:alpha val="60000"/>
                    </a:schemeClr>
                  </a:glow>
                </a:effectLst>
              </a:rPr>
              <a:t> </a:t>
            </a:r>
            <a:r>
              <a:rPr lang="en-US" sz="3300" i="1" dirty="0" smtClean="0">
                <a:effectLst>
                  <a:glow rad="101600">
                    <a:schemeClr val="bg1">
                      <a:alpha val="60000"/>
                    </a:schemeClr>
                  </a:glow>
                </a:effectLst>
              </a:rPr>
              <a:t>(propriety, properly, sound judgment</a:t>
            </a:r>
            <a:r>
              <a:rPr lang="en-US" sz="3300" i="1" dirty="0" smtClean="0">
                <a:effectLst>
                  <a:glow rad="101600">
                    <a:schemeClr val="bg1">
                      <a:alpha val="60000"/>
                    </a:schemeClr>
                  </a:glow>
                </a:effectLst>
              </a:rPr>
              <a:t>) - </a:t>
            </a:r>
            <a:r>
              <a:rPr lang="en-US" sz="3300" dirty="0" smtClean="0">
                <a:effectLst>
                  <a:glow rad="101600">
                    <a:schemeClr val="bg1">
                      <a:alpha val="60000"/>
                    </a:schemeClr>
                  </a:glow>
                </a:effectLst>
              </a:rPr>
              <a:t>The habitual inner self-government on all passions and desires which would arouse temptation.</a:t>
            </a:r>
            <a:endParaRPr lang="en-US" sz="3300" dirty="0">
              <a:effectLst>
                <a:glow rad="101600">
                  <a:schemeClr val="bg1">
                    <a:alpha val="60000"/>
                  </a:schemeClr>
                </a:glo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to="" calcmode="lin" valueType="num">
                                      <p:cBhvr>
                                        <p:cTn id="7" dur="1" fill="hold"/>
                                        <p:tgtEl>
                                          <p:spTgt spid="5">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 to="" calcmode="lin" valueType="num">
                                      <p:cBhvr>
                                        <p:cTn id="12" dur="1" fill="hold"/>
                                        <p:tgtEl>
                                          <p:spTgt spid="5">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p:spPr>
        <p:txBody>
          <a:bodyPr>
            <a:normAutofit fontScale="90000"/>
          </a:bodyPr>
          <a:lstStyle/>
          <a:p>
            <a:r>
              <a:rPr lang="en-US" b="1" cap="all" dirty="0" smtClean="0">
                <a:effectLst>
                  <a:glow rad="101600">
                    <a:schemeClr val="bg1">
                      <a:alpha val="60000"/>
                    </a:schemeClr>
                  </a:glow>
                </a:effectLst>
              </a:rPr>
              <a:t>Women are to adorn themselves in modest apparel</a:t>
            </a:r>
            <a:endParaRPr lang="en-US" dirty="0">
              <a:effectLst>
                <a:glow rad="101600">
                  <a:schemeClr val="bg1">
                    <a:alpha val="60000"/>
                  </a:schemeClr>
                </a:glow>
              </a:effectLst>
            </a:endParaRPr>
          </a:p>
        </p:txBody>
      </p:sp>
      <p:sp>
        <p:nvSpPr>
          <p:cNvPr id="3" name="Content Placeholder 2"/>
          <p:cNvSpPr>
            <a:spLocks noGrp="1"/>
          </p:cNvSpPr>
          <p:nvPr>
            <p:ph idx="1"/>
          </p:nvPr>
        </p:nvSpPr>
        <p:spPr>
          <a:xfrm>
            <a:off x="0" y="1752600"/>
            <a:ext cx="5638800" cy="4953000"/>
          </a:xfrm>
        </p:spPr>
        <p:txBody>
          <a:bodyPr>
            <a:noAutofit/>
          </a:bodyPr>
          <a:lstStyle/>
          <a:p>
            <a:pPr hangingPunct="0">
              <a:buNone/>
            </a:pPr>
            <a:r>
              <a:rPr lang="en-US" sz="3600" dirty="0" smtClean="0">
                <a:effectLst>
                  <a:glow rad="101600">
                    <a:schemeClr val="bg1">
                      <a:alpha val="60000"/>
                    </a:schemeClr>
                  </a:glow>
                </a:effectLst>
              </a:rPr>
              <a:t>   Question: What is modest   apparel?</a:t>
            </a:r>
          </a:p>
          <a:p>
            <a:pPr hangingPunct="0">
              <a:buNone/>
            </a:pPr>
            <a:r>
              <a:rPr lang="en-US" sz="3600" dirty="0" smtClean="0">
                <a:effectLst>
                  <a:glow rad="101600">
                    <a:schemeClr val="bg1">
                      <a:alpha val="60000"/>
                    </a:schemeClr>
                  </a:glow>
                </a:effectLst>
              </a:rPr>
              <a:t>   Answer: God designed clothing for four reasons</a:t>
            </a:r>
          </a:p>
          <a:p>
            <a:pPr hangingPunct="0">
              <a:buNone/>
            </a:pPr>
            <a:endParaRPr lang="en-US" sz="3600" dirty="0" smtClean="0">
              <a:effectLst>
                <a:glow rad="101600">
                  <a:schemeClr val="bg1">
                    <a:alpha val="60000"/>
                  </a:schemeClr>
                </a:glow>
              </a:effectLst>
            </a:endParaRPr>
          </a:p>
          <a:p>
            <a:pPr hangingPunct="0">
              <a:buNone/>
            </a:pPr>
            <a:r>
              <a:rPr lang="en-US" sz="3600" dirty="0" smtClean="0">
                <a:effectLst>
                  <a:glow rad="101600">
                    <a:schemeClr val="bg1">
                      <a:alpha val="60000"/>
                    </a:schemeClr>
                  </a:glow>
                </a:effectLst>
              </a:rPr>
              <a:t>   1.</a:t>
            </a:r>
            <a:r>
              <a:rPr lang="en-US" sz="3600" b="1" dirty="0" smtClean="0">
                <a:effectLst>
                  <a:glow rad="101600">
                    <a:schemeClr val="bg1">
                      <a:alpha val="60000"/>
                    </a:schemeClr>
                  </a:glow>
                </a:effectLst>
              </a:rPr>
              <a:t> </a:t>
            </a:r>
            <a:r>
              <a:rPr lang="en-US" sz="3600" dirty="0" smtClean="0">
                <a:effectLst>
                  <a:glow rad="101600">
                    <a:schemeClr val="bg1">
                      <a:alpha val="60000"/>
                    </a:schemeClr>
                  </a:glow>
                </a:effectLst>
              </a:rPr>
              <a:t>Protection</a:t>
            </a:r>
          </a:p>
          <a:p>
            <a:pPr hangingPunct="0">
              <a:buNone/>
            </a:pPr>
            <a:r>
              <a:rPr lang="en-US" sz="3600" dirty="0" smtClean="0">
                <a:effectLst>
                  <a:glow rad="101600">
                    <a:schemeClr val="bg1">
                      <a:alpha val="60000"/>
                    </a:schemeClr>
                  </a:glow>
                </a:effectLst>
              </a:rPr>
              <a:t>   2. Office</a:t>
            </a:r>
          </a:p>
          <a:p>
            <a:pPr hangingPunct="0">
              <a:buNone/>
            </a:pPr>
            <a:endParaRPr lang="en-US" dirty="0" smtClean="0">
              <a:effectLst>
                <a:glow rad="101600">
                  <a:schemeClr val="bg1">
                    <a:alpha val="60000"/>
                  </a:schemeClr>
                </a:glow>
              </a:effectLst>
            </a:endParaRPr>
          </a:p>
          <a:p>
            <a:endParaRPr lang="en-US" dirty="0">
              <a:effectLst>
                <a:glow rad="101600">
                  <a:schemeClr val="bg1">
                    <a:alpha val="60000"/>
                  </a:schemeClr>
                </a:glow>
              </a:effectLst>
            </a:endParaRPr>
          </a:p>
        </p:txBody>
      </p:sp>
      <p:pic>
        <p:nvPicPr>
          <p:cNvPr id="1027" name="Picture 3"/>
          <p:cNvPicPr>
            <a:picLocks noChangeAspect="1" noChangeArrowheads="1"/>
          </p:cNvPicPr>
          <p:nvPr/>
        </p:nvPicPr>
        <p:blipFill>
          <a:blip r:embed="rId3" cstate="print"/>
          <a:srcRect/>
          <a:stretch>
            <a:fillRect/>
          </a:stretch>
        </p:blipFill>
        <p:spPr bwMode="auto">
          <a:xfrm>
            <a:off x="5943600" y="1447800"/>
            <a:ext cx="2667000" cy="3553918"/>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5181600" y="3505200"/>
            <a:ext cx="2857500" cy="3095625"/>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to="" calcmode="lin" valueType="num">
                                      <p:cBhvr>
                                        <p:cTn id="17" dur="1" fill="hold"/>
                                        <p:tgtEl>
                                          <p:spTgt spid="3">
                                            <p:txEl>
                                              <p:pRg st="3" end="3"/>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1027"/>
                                        </p:tgtEl>
                                        <p:attrNameLst>
                                          <p:attrName>style.visibility</p:attrName>
                                        </p:attrNameLst>
                                      </p:cBhvr>
                                      <p:to>
                                        <p:strVal val="visible"/>
                                      </p:to>
                                    </p:set>
                                    <p:anim to="" calcmode="lin" valueType="num">
                                      <p:cBhvr>
                                        <p:cTn id="22" dur="1" fill="hold"/>
                                        <p:tgtEl>
                                          <p:spTgt spid="1027"/>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0" presetClass="entr" presetSubtype="0" fill="hold" nodeType="clickEffect">
                                  <p:stCondLst>
                                    <p:cond delay="0"/>
                                  </p:stCondLst>
                                  <p:childTnLst>
                                    <p:set>
                                      <p:cBhvr>
                                        <p:cTn id="31" dur="1" fill="hold">
                                          <p:stCondLst>
                                            <p:cond delay="0"/>
                                          </p:stCondLst>
                                        </p:cTn>
                                        <p:tgtEl>
                                          <p:spTgt spid="1028"/>
                                        </p:tgtEl>
                                        <p:attrNameLst>
                                          <p:attrName>style.visibility</p:attrName>
                                        </p:attrNameLst>
                                      </p:cBhvr>
                                      <p:to>
                                        <p:strVal val="visible"/>
                                      </p:to>
                                    </p:set>
                                    <p:animEffect transition="in" filter="wedge">
                                      <p:cBhvr>
                                        <p:cTn id="32" dur="2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413</TotalTime>
  <Words>983</Words>
  <Application>Microsoft Office PowerPoint</Application>
  <PresentationFormat>On-screen Show (4:3)</PresentationFormat>
  <Paragraphs>94</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The Character and Conduct         of a Virtuous Woman</vt:lpstr>
      <vt:lpstr>The Character of a Virtuous Woman</vt:lpstr>
      <vt:lpstr>She is of Great Value (Proverbs 31:10-31)</vt:lpstr>
      <vt:lpstr>Slide 4</vt:lpstr>
      <vt:lpstr>Slide 5</vt:lpstr>
      <vt:lpstr>How to Dress Modestly  and in Godly Apparel</vt:lpstr>
      <vt:lpstr>Slide 7</vt:lpstr>
      <vt:lpstr>Slide 8</vt:lpstr>
      <vt:lpstr>Women are to adorn themselves in modest apparel</vt:lpstr>
      <vt:lpstr>Slide 10</vt:lpstr>
      <vt:lpstr>Slide 11</vt:lpstr>
      <vt:lpstr>What draws the attention of men’s eyes to a woman’s body?</vt:lpstr>
      <vt:lpstr>Slide 13</vt:lpstr>
      <vt:lpstr>Slide 14</vt:lpstr>
      <vt:lpstr>Slide 15</vt:lpstr>
      <vt:lpstr>The Conduct of a Virtuous Woman (Proverbs 31:10-31)</vt:lpstr>
      <vt:lpstr>Slide 17</vt:lpstr>
      <vt:lpstr>Slide 18</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Character and Conduct of a Virtuous Woman</dc:title>
  <dc:creator>Ptr. Daniel White</dc:creator>
  <cp:lastModifiedBy>Ptr. Daniel White</cp:lastModifiedBy>
  <cp:revision>10</cp:revision>
  <dcterms:created xsi:type="dcterms:W3CDTF">2011-01-08T21:55:13Z</dcterms:created>
  <dcterms:modified xsi:type="dcterms:W3CDTF">2011-05-04T20:30:52Z</dcterms:modified>
</cp:coreProperties>
</file>