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64" r:id="rId4"/>
    <p:sldId id="265" r:id="rId5"/>
    <p:sldId id="266" r:id="rId6"/>
    <p:sldId id="263" r:id="rId7"/>
    <p:sldId id="267" r:id="rId8"/>
    <p:sldId id="259" r:id="rId9"/>
    <p:sldId id="268" r:id="rId10"/>
    <p:sldId id="258" r:id="rId11"/>
    <p:sldId id="260" r:id="rId12"/>
    <p:sldId id="261" r:id="rId13"/>
    <p:sldId id="262" r:id="rId14"/>
    <p:sldId id="269" r:id="rId15"/>
    <p:sldId id="270" r:id="rId16"/>
    <p:sldId id="272" r:id="rId17"/>
    <p:sldId id="271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7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5B8FAD-057B-4E89-AA39-426CC46DFF5E}" type="datetimeFigureOut">
              <a:rPr lang="en-US" smtClean="0"/>
              <a:pPr/>
              <a:t>1/27/2010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B939D-8877-459D-BEC2-518352FAAF4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B939D-8877-459D-BEC2-518352FAAF49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B939D-8877-459D-BEC2-518352FAAF49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B939D-8877-459D-BEC2-518352FAAF49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B939D-8877-459D-BEC2-518352FAAF49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B939D-8877-459D-BEC2-518352FAAF49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B939D-8877-459D-BEC2-518352FAAF49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B939D-8877-459D-BEC2-518352FAAF49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B939D-8877-459D-BEC2-518352FAAF49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B939D-8877-459D-BEC2-518352FAAF49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B939D-8877-459D-BEC2-518352FAAF49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B939D-8877-459D-BEC2-518352FAAF49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B939D-8877-459D-BEC2-518352FAAF49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B939D-8877-459D-BEC2-518352FAAF49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B939D-8877-459D-BEC2-518352FAAF49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B939D-8877-459D-BEC2-518352FAAF49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B939D-8877-459D-BEC2-518352FAAF49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B939D-8877-459D-BEC2-518352FAAF49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B939D-8877-459D-BEC2-518352FAAF49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B939D-8877-459D-BEC2-518352FAAF49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B939D-8877-459D-BEC2-518352FAAF49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B939D-8877-459D-BEC2-518352FAAF49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B939D-8877-459D-BEC2-518352FAAF49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B939D-8877-459D-BEC2-518352FAAF49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B939D-8877-459D-BEC2-518352FAAF49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B939D-8877-459D-BEC2-518352FAAF49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D0050-BBDA-4AF5-A7B3-2F423CF547EC}" type="datetimeFigureOut">
              <a:rPr lang="en-US" smtClean="0"/>
              <a:pPr/>
              <a:t>1/27/2010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4AB40-695C-4DB7-B642-E13DF3388F2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D0050-BBDA-4AF5-A7B3-2F423CF547EC}" type="datetimeFigureOut">
              <a:rPr lang="en-US" smtClean="0"/>
              <a:pPr/>
              <a:t>1/27/2010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4AB40-695C-4DB7-B642-E13DF3388F2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D0050-BBDA-4AF5-A7B3-2F423CF547EC}" type="datetimeFigureOut">
              <a:rPr lang="en-US" smtClean="0"/>
              <a:pPr/>
              <a:t>1/27/2010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4AB40-695C-4DB7-B642-E13DF3388F2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D0050-BBDA-4AF5-A7B3-2F423CF547EC}" type="datetimeFigureOut">
              <a:rPr lang="en-US" smtClean="0"/>
              <a:pPr/>
              <a:t>1/27/2010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4AB40-695C-4DB7-B642-E13DF3388F2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D0050-BBDA-4AF5-A7B3-2F423CF547EC}" type="datetimeFigureOut">
              <a:rPr lang="en-US" smtClean="0"/>
              <a:pPr/>
              <a:t>1/27/2010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4AB40-695C-4DB7-B642-E13DF3388F2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D0050-BBDA-4AF5-A7B3-2F423CF547EC}" type="datetimeFigureOut">
              <a:rPr lang="en-US" smtClean="0"/>
              <a:pPr/>
              <a:t>1/27/2010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4AB40-695C-4DB7-B642-E13DF3388F2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D0050-BBDA-4AF5-A7B3-2F423CF547EC}" type="datetimeFigureOut">
              <a:rPr lang="en-US" smtClean="0"/>
              <a:pPr/>
              <a:t>1/27/2010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4AB40-695C-4DB7-B642-E13DF3388F2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D0050-BBDA-4AF5-A7B3-2F423CF547EC}" type="datetimeFigureOut">
              <a:rPr lang="en-US" smtClean="0"/>
              <a:pPr/>
              <a:t>1/27/2010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4AB40-695C-4DB7-B642-E13DF3388F2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D0050-BBDA-4AF5-A7B3-2F423CF547EC}" type="datetimeFigureOut">
              <a:rPr lang="en-US" smtClean="0"/>
              <a:pPr/>
              <a:t>1/27/2010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4AB40-695C-4DB7-B642-E13DF3388F2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D0050-BBDA-4AF5-A7B3-2F423CF547EC}" type="datetimeFigureOut">
              <a:rPr lang="en-US" smtClean="0"/>
              <a:pPr/>
              <a:t>1/27/2010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4AB40-695C-4DB7-B642-E13DF3388F2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D0050-BBDA-4AF5-A7B3-2F423CF547EC}" type="datetimeFigureOut">
              <a:rPr lang="en-US" smtClean="0"/>
              <a:pPr/>
              <a:t>1/27/2010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4AB40-695C-4DB7-B642-E13DF3388F2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D0050-BBDA-4AF5-A7B3-2F423CF547EC}" type="datetimeFigureOut">
              <a:rPr lang="en-US" smtClean="0"/>
              <a:pPr/>
              <a:t>1/27/2010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4AB40-695C-4DB7-B642-E13DF3388F2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tr. Daniel White\Desktop\Bible pictures\Bible mis\Spanking\1 Dad's Pix (18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981200"/>
            <a:ext cx="5486400" cy="449884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828799"/>
          </a:xfrm>
        </p:spPr>
        <p:txBody>
          <a:bodyPr>
            <a:normAutofit/>
          </a:bodyPr>
          <a:lstStyle/>
          <a:p>
            <a:r>
              <a:rPr lang="en-US" sz="48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Training Children </a:t>
            </a:r>
            <a:r>
              <a:rPr lang="en-US" sz="48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with the</a:t>
            </a:r>
            <a:br>
              <a:rPr lang="en-US" sz="48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</a:br>
            <a:r>
              <a:rPr lang="en-US" sz="48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Rod of Correction</a:t>
            </a:r>
            <a:endParaRPr lang="en-US" sz="48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b="1" i="1" dirty="0" smtClean="0">
                <a:solidFill>
                  <a:schemeClr val="bg1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How to use the Rod of </a:t>
            </a:r>
          </a:p>
          <a:p>
            <a:r>
              <a:rPr lang="en-US" sz="4000" b="1" i="1" dirty="0" smtClean="0">
                <a:solidFill>
                  <a:schemeClr val="bg1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Correction Effectively</a:t>
            </a:r>
            <a:endParaRPr lang="en-US" sz="4000" b="1" i="1" dirty="0">
              <a:solidFill>
                <a:schemeClr val="bg1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The Benefit of Using the Rod </a:t>
            </a:r>
            <a:b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</a:b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to Guide Your Children</a:t>
            </a:r>
            <a:endParaRPr lang="en-US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r>
              <a:rPr lang="en-US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Children will not like the spanking, but they will respond to the love afterwards  - </a:t>
            </a:r>
            <a:r>
              <a:rPr lang="en-US" i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“Furthermore we have had fathers of our flesh which corrected us, and we gave them reverence.” - Heb. 12:9 </a:t>
            </a:r>
          </a:p>
          <a:p>
            <a:r>
              <a:rPr lang="en-US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hildren </a:t>
            </a:r>
            <a:r>
              <a:rPr lang="en-US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will say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thank you </a:t>
            </a:r>
            <a:r>
              <a:rPr lang="en-US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to parents who use the rod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-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Prov. 31:28</a:t>
            </a:r>
          </a:p>
          <a:p>
            <a:pPr hangingPunct="0">
              <a:buFont typeface="Wingdings"/>
              <a:buChar char="Ø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They </a:t>
            </a:r>
            <a:r>
              <a:rPr lang="en-US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will realize the rod is their friend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-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Prov. 3:11</a:t>
            </a:r>
          </a:p>
          <a:p>
            <a:pPr hangingPunct="0">
              <a:buFont typeface="Wingdings"/>
              <a:buChar char="Ø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They </a:t>
            </a:r>
            <a:r>
              <a:rPr lang="en-US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will realize that the rod is a positive form of discipline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-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Prov. 22:15</a:t>
            </a:r>
          </a:p>
          <a:p>
            <a:pPr hangingPunct="0">
              <a:buNone/>
            </a:pPr>
            <a:endParaRPr lang="en-US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>
              <a:buNone/>
            </a:pPr>
            <a:endParaRPr lang="en-US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tr. Daniel White\Desktop\Bible pictures\Bible mis\Spanking\Spanking 1111-18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-228599"/>
            <a:ext cx="4724399" cy="711506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hangingPunct="0"/>
            <a:r>
              <a:rPr lang="en-US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The rod of correction is a loving rod which when used properly will produce  -</a:t>
            </a:r>
          </a:p>
          <a:p>
            <a:pPr hangingPunct="0">
              <a:buNone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1. Order </a:t>
            </a:r>
            <a:r>
              <a:rPr lang="en-US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not confusion  -  </a:t>
            </a:r>
            <a:r>
              <a:rPr lang="en-US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Cor. </a:t>
            </a:r>
            <a:r>
              <a:rPr lang="en-US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14:33</a:t>
            </a:r>
          </a:p>
          <a:p>
            <a:pPr hangingPunct="0">
              <a:buNone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2</a:t>
            </a:r>
            <a:r>
              <a:rPr lang="en-US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.	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Peace </a:t>
            </a:r>
            <a:r>
              <a:rPr lang="en-US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not turmoil  - 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Heb. </a:t>
            </a:r>
            <a:r>
              <a:rPr lang="en-US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12:11-14</a:t>
            </a:r>
          </a:p>
          <a:p>
            <a:pPr marL="514350" indent="-514350" hangingPunct="0">
              <a:buAutoNum type="arabicPeriod" startAt="3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Freedom </a:t>
            </a:r>
            <a:r>
              <a:rPr lang="en-US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not bondage  -  </a:t>
            </a:r>
            <a:r>
              <a:rPr lang="en-US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Cor. 11:32</a:t>
            </a:r>
          </a:p>
          <a:p>
            <a:pPr marL="514350" indent="-514350" hangingPunct="0">
              <a:buAutoNum type="arabicPeriod" startAt="3"/>
            </a:pPr>
            <a:r>
              <a:rPr lang="en-US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Zeal not apathy  -  </a:t>
            </a:r>
            <a:r>
              <a:rPr lang="en-US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Psalm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118:17-29</a:t>
            </a:r>
          </a:p>
          <a:p>
            <a:pPr hangingPunct="0"/>
            <a:r>
              <a:rPr lang="en-US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</a:rPr>
              <a:t>WHY </a:t>
            </a:r>
            <a:r>
              <a:rPr lang="en-US" dirty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</a:rPr>
              <a:t>CHRISTIAN PARENTS DO NOT USE THE ROD  -</a:t>
            </a:r>
          </a:p>
          <a:p>
            <a:pPr hangingPunct="0">
              <a:buFont typeface="Wingdings"/>
              <a:buChar char="Ø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World's </a:t>
            </a:r>
            <a:r>
              <a:rPr lang="en-US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philosophy  -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Rom. </a:t>
            </a:r>
            <a:r>
              <a:rPr lang="en-US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12:1-2;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Col. 2:8</a:t>
            </a:r>
          </a:p>
          <a:p>
            <a:pPr hangingPunct="0">
              <a:buNone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1.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It’s cruel </a:t>
            </a:r>
            <a:endParaRPr lang="en-US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hangingPunct="0">
              <a:buNone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2</a:t>
            </a:r>
            <a:r>
              <a:rPr lang="en-US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.	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It suppresses a child’s freedom of expression</a:t>
            </a:r>
            <a:endParaRPr lang="en-US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hangingPunct="0">
              <a:buNone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3</a:t>
            </a:r>
            <a:r>
              <a:rPr lang="en-US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.	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It will produce bitterness and h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atred</a:t>
            </a:r>
            <a:endParaRPr lang="en-US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marL="514350" indent="-514350" hangingPunct="0">
              <a:buNone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4.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It will cause rebellion</a:t>
            </a:r>
            <a:endParaRPr lang="en-US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marL="514350" indent="-514350" hangingPunct="0">
              <a:buNone/>
            </a:pPr>
            <a:endParaRPr lang="en-US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marL="514350" indent="-514350" hangingPunct="0">
              <a:buNone/>
            </a:pPr>
            <a:endParaRPr lang="en-US" i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endParaRPr lang="en-US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4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 Note</a:t>
            </a:r>
            <a:r>
              <a:rPr lang="en-US" sz="34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: Look at the result of the world's method of discipline  -  God's ways are not man's ways!</a:t>
            </a:r>
          </a:p>
          <a:p>
            <a:pPr>
              <a:buFont typeface="Wingdings"/>
              <a:buChar char="Ø"/>
            </a:pPr>
            <a:r>
              <a:rPr lang="en-US" sz="34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Time </a:t>
            </a:r>
            <a:r>
              <a:rPr lang="en-US" sz="34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and effort </a:t>
            </a:r>
            <a:r>
              <a:rPr lang="en-US" sz="34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are involved in proper discipline  -  </a:t>
            </a:r>
            <a:r>
              <a:rPr lang="en-US" sz="34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Eph. 5:17</a:t>
            </a:r>
          </a:p>
          <a:p>
            <a:pPr hangingPunct="0"/>
            <a:r>
              <a:rPr lang="en-US" sz="3400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THE </a:t>
            </a:r>
            <a:r>
              <a:rPr lang="en-US" sz="3400" dirty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PROMISES OF GOD IF THE ROD OF CORRECTION IS </a:t>
            </a:r>
            <a:r>
              <a:rPr lang="en-US" sz="3400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USED PROPERLY  </a:t>
            </a:r>
            <a:r>
              <a:rPr lang="en-US" sz="3400" dirty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-</a:t>
            </a:r>
          </a:p>
          <a:p>
            <a:pPr hangingPunct="0">
              <a:buNone/>
            </a:pPr>
            <a:r>
              <a:rPr lang="en-US" sz="34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A. Wisdom - </a:t>
            </a:r>
            <a:r>
              <a:rPr lang="en-US" sz="34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Prov. </a:t>
            </a:r>
            <a:r>
              <a:rPr lang="en-US" sz="3400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29:15</a:t>
            </a:r>
          </a:p>
          <a:p>
            <a:pPr hangingPunct="0">
              <a:buNone/>
            </a:pPr>
            <a:r>
              <a:rPr lang="en-US" sz="34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B. Drives </a:t>
            </a:r>
            <a:r>
              <a:rPr lang="en-US" sz="34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away </a:t>
            </a:r>
            <a:r>
              <a:rPr lang="en-US" sz="34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evil </a:t>
            </a:r>
            <a:r>
              <a:rPr lang="en-US" sz="34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- </a:t>
            </a:r>
            <a:r>
              <a:rPr lang="en-US" sz="34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Prov. </a:t>
            </a:r>
            <a:r>
              <a:rPr lang="en-US" sz="3400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22:15</a:t>
            </a:r>
          </a:p>
          <a:p>
            <a:pPr hangingPunct="0">
              <a:buNone/>
            </a:pPr>
            <a:r>
              <a:rPr lang="en-US" sz="34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</a:t>
            </a:r>
            <a:r>
              <a:rPr lang="en-US" sz="34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.	</a:t>
            </a:r>
            <a:r>
              <a:rPr lang="en-US" sz="34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Expression </a:t>
            </a:r>
            <a:r>
              <a:rPr lang="en-US" sz="34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of love </a:t>
            </a:r>
            <a:r>
              <a:rPr lang="en-US" sz="34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- </a:t>
            </a:r>
            <a:r>
              <a:rPr lang="en-US" sz="34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Prov. </a:t>
            </a:r>
            <a:r>
              <a:rPr lang="en-US" sz="3400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13:24</a:t>
            </a:r>
          </a:p>
          <a:p>
            <a:pPr hangingPunct="0">
              <a:buNone/>
            </a:pPr>
            <a:r>
              <a:rPr lang="en-US" sz="34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D. Clear </a:t>
            </a:r>
            <a:r>
              <a:rPr lang="en-US" sz="34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conscience </a:t>
            </a:r>
            <a:r>
              <a:rPr lang="en-US" sz="34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- Produces </a:t>
            </a:r>
            <a:r>
              <a:rPr lang="en-US" sz="34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bright </a:t>
            </a:r>
            <a:r>
              <a:rPr lang="en-US" sz="34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/ joyful countenance  - </a:t>
            </a:r>
            <a:r>
              <a:rPr lang="en-US" sz="34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Matt. </a:t>
            </a:r>
            <a:r>
              <a:rPr lang="en-US" sz="3400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6:22-23</a:t>
            </a:r>
          </a:p>
          <a:p>
            <a:pPr>
              <a:buNone/>
            </a:pPr>
            <a:endParaRPr lang="en-US" sz="3400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endParaRPr lang="en-US" sz="34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2050" name="Picture 2" descr="C:\Users\Ptr. Daniel White\Desktop\Bible pictures\Bible mis\Spanking\spanking.jp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7162800" y="2743200"/>
            <a:ext cx="1671484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marL="514350" indent="-514350" hangingPunct="0">
              <a:buAutoNum type="alphaUcPeriod" startAt="5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Keeps children from </a:t>
            </a:r>
            <a:r>
              <a:rPr lang="en-US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going to hell -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Prov. 23:14</a:t>
            </a:r>
          </a:p>
          <a:p>
            <a:pPr marL="514350" indent="-514350" hangingPunct="0">
              <a:buAutoNum type="alphaUcPeriod" startAt="5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Calm </a:t>
            </a:r>
            <a:r>
              <a:rPr lang="en-US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and order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-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Prov. 22:15</a:t>
            </a:r>
          </a:p>
          <a:p>
            <a:pPr marL="514350" indent="-514350" hangingPunct="0">
              <a:buNone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G</a:t>
            </a:r>
            <a:r>
              <a:rPr lang="en-US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. 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Respond </a:t>
            </a:r>
            <a:r>
              <a:rPr lang="en-US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correctly to other authorities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-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Rom. 13</a:t>
            </a:r>
            <a:endParaRPr lang="en-US" i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hangingPunct="0"/>
            <a:r>
              <a:rPr lang="en-US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HOW </a:t>
            </a:r>
            <a:r>
              <a:rPr lang="en-US" dirty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TO USE THE ROD OF CORRECTION EFFECTIVELY  -</a:t>
            </a:r>
          </a:p>
          <a:p>
            <a:pPr hangingPunct="0">
              <a:buFont typeface="Wingdings" pitchFamily="2" charset="2"/>
              <a:buChar char="Ø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Take </a:t>
            </a:r>
            <a:r>
              <a:rPr lang="en-US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time to Discipline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-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Eph. 5:17</a:t>
            </a:r>
          </a:p>
          <a:p>
            <a:pPr hangingPunct="0">
              <a:buNone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1. Never </a:t>
            </a:r>
            <a:r>
              <a:rPr lang="en-US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spank in anger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- Col. </a:t>
            </a:r>
            <a:r>
              <a:rPr lang="en-US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3:8</a:t>
            </a:r>
          </a:p>
          <a:p>
            <a:pPr hangingPunct="0">
              <a:buNone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2.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Correct </a:t>
            </a:r>
            <a:r>
              <a:rPr lang="en-US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for future conduct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-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Heb. 12:11</a:t>
            </a:r>
          </a:p>
          <a:p>
            <a:pPr hangingPunct="0">
              <a:buNone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3. Expect </a:t>
            </a:r>
            <a:r>
              <a:rPr lang="en-US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children to fail and look forward to times of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        discipline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and instruction -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Heb. </a:t>
            </a:r>
            <a:r>
              <a:rPr lang="en-US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12:7</a:t>
            </a:r>
          </a:p>
          <a:p>
            <a:pPr hangingPunct="0">
              <a:buNone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4</a:t>
            </a:r>
            <a:r>
              <a:rPr lang="en-US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.	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Know </a:t>
            </a:r>
            <a:r>
              <a:rPr lang="en-US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what you are going to do when discipline is 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needed -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James </a:t>
            </a:r>
            <a:r>
              <a:rPr lang="en-US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1:5</a:t>
            </a:r>
          </a:p>
          <a:p>
            <a:pPr hangingPunct="0">
              <a:buNone/>
            </a:pPr>
            <a:endParaRPr lang="en-US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endParaRPr lang="en-US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>
              <a:buNone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5.</a:t>
            </a:r>
            <a:r>
              <a:rPr lang="en-US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	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Spank your children the way God spanks you  -  Study The Book of Proverbs and Hebrews 12</a:t>
            </a:r>
            <a:endParaRPr lang="en-US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38916" name="Picture 4" descr="C:\Users\Ptr. Daniel White\Desktop\Bible pictures\Jesus\Jesus and the Lamb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133600"/>
            <a:ext cx="7733731" cy="38862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Proper method to use in discipline – This is the key!</a:t>
            </a:r>
          </a:p>
          <a:p>
            <a:pPr hangingPunct="0"/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Be consistent -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Gal. 5:6-7</a:t>
            </a:r>
          </a:p>
          <a:p>
            <a:pPr hangingPunct="0"/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Calmly </a:t>
            </a:r>
            <a:r>
              <a:rPr lang="en-US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inform them that they have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           disobeyed.</a:t>
            </a:r>
          </a:p>
          <a:p>
            <a:pPr hangingPunct="0"/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Don’t raise </a:t>
            </a:r>
            <a:r>
              <a:rPr lang="en-US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your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voice.</a:t>
            </a:r>
          </a:p>
          <a:p>
            <a:pPr hangingPunct="0"/>
            <a:r>
              <a:rPr lang="en-US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N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ever give </a:t>
            </a:r>
            <a:r>
              <a:rPr lang="en-US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repeated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commands.</a:t>
            </a:r>
            <a:endParaRPr lang="en-US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hangingPunct="0"/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Go </a:t>
            </a:r>
            <a:r>
              <a:rPr lang="en-US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to a private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room.</a:t>
            </a:r>
            <a:endParaRPr lang="en-US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hangingPunct="0"/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Love </a:t>
            </a:r>
            <a:r>
              <a:rPr lang="en-US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your children before disciplining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them.</a:t>
            </a:r>
            <a:endParaRPr lang="en-US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hangingPunct="0"/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Have </a:t>
            </a:r>
            <a:r>
              <a:rPr lang="en-US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 time of instruction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- </a:t>
            </a:r>
            <a:r>
              <a:rPr lang="en-US" i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Use </a:t>
            </a:r>
            <a:r>
              <a:rPr lang="en-US" i="1" dirty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the </a:t>
            </a:r>
            <a:r>
              <a:rPr lang="en-US" i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Bible</a:t>
            </a:r>
          </a:p>
          <a:p>
            <a:pPr hangingPunct="0">
              <a:buFontTx/>
              <a:buChar char="-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Explain </a:t>
            </a:r>
            <a:r>
              <a:rPr lang="en-US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why they are going to get a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               spanking </a:t>
            </a:r>
            <a:r>
              <a:rPr lang="en-US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(what have they done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wrong)</a:t>
            </a:r>
          </a:p>
          <a:p>
            <a:pPr hangingPunct="0">
              <a:buFontTx/>
              <a:buChar char="-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Explain </a:t>
            </a:r>
            <a:r>
              <a:rPr lang="en-US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what they should have done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-                         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II Tim. </a:t>
            </a:r>
            <a:r>
              <a:rPr lang="en-US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3:16-17</a:t>
            </a:r>
          </a:p>
          <a:p>
            <a:pPr hangingPunct="0">
              <a:buNone/>
            </a:pPr>
            <a:endParaRPr lang="en-US" i="1" dirty="0" smtClean="0">
              <a:solidFill>
                <a:srgbClr val="FFFF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hangingPunct="0"/>
            <a:endParaRPr lang="en-US" i="1" dirty="0" smtClean="0">
              <a:solidFill>
                <a:srgbClr val="FFFF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>
              <a:buNone/>
            </a:pPr>
            <a:endParaRPr lang="en-US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39938" name="Picture 2" descr="C:\Users\Ptr. Daniel White\Desktop\Bible pictures\Prophecy pictures\prophecy pictures\revelation\Keys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685800"/>
            <a:ext cx="2433904" cy="2517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939" name="Picture 3" descr="C:\Users\Ptr. Daniel White\Desktop\Bible pictures\Bible mis\Spanking\Spanking gp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4579120"/>
            <a:ext cx="1981200" cy="227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hangingPunct="0"/>
            <a:r>
              <a:rPr lang="en-US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Do not spank them a certain number of swats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- If </a:t>
            </a:r>
            <a:r>
              <a:rPr lang="en-US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you tell them the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number they </a:t>
            </a:r>
            <a:r>
              <a:rPr lang="en-US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will hang on until it is over and the will, will not be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broken.</a:t>
            </a:r>
            <a:endParaRPr lang="en-US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hangingPunct="0"/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Spank them so it hurts.</a:t>
            </a:r>
          </a:p>
          <a:p>
            <a:pPr hangingPunct="0"/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Spank </a:t>
            </a:r>
            <a:r>
              <a:rPr lang="en-US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them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to produce a broken will (repentance).</a:t>
            </a:r>
            <a:endParaRPr lang="en-US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hangingPunct="0"/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Spank </a:t>
            </a:r>
            <a:r>
              <a:rPr lang="en-US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them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to turn their </a:t>
            </a:r>
            <a:r>
              <a:rPr lang="en-US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heart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to you -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Luke </a:t>
            </a:r>
            <a:r>
              <a:rPr lang="en-US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1:17</a:t>
            </a:r>
          </a:p>
          <a:p>
            <a:pPr hangingPunct="0"/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Make them lay still. . . if they do not, give them another spanking.</a:t>
            </a:r>
          </a:p>
          <a:p>
            <a:pPr hangingPunct="0"/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Praise </a:t>
            </a:r>
            <a:r>
              <a:rPr lang="en-US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your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child – 10 parts praise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/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1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part rebuke.</a:t>
            </a:r>
            <a:endParaRPr lang="en-US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hangingPunct="0"/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Pray </a:t>
            </a:r>
            <a:r>
              <a:rPr lang="en-US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with your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child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.</a:t>
            </a:r>
          </a:p>
          <a:p>
            <a:pPr hangingPunct="0"/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Have them ask for forgiveness.</a:t>
            </a:r>
            <a:endParaRPr lang="en-US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hangingPunct="0"/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Repeat (reinforce) </a:t>
            </a:r>
            <a:r>
              <a:rPr lang="en-US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instruction  - 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Phil. </a:t>
            </a:r>
            <a:r>
              <a:rPr lang="en-US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3:1;  II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Pet. 3:1</a:t>
            </a:r>
          </a:p>
          <a:p>
            <a:pPr hangingPunct="0"/>
            <a:endParaRPr lang="en-US" i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endParaRPr lang="en-US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Wrong Methods of Discipline</a:t>
            </a:r>
            <a:endParaRPr lang="en-US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dirty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To drive foolishness </a:t>
            </a:r>
            <a:r>
              <a:rPr lang="en-US" i="1" dirty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(out of control behavior) </a:t>
            </a:r>
            <a:r>
              <a:rPr lang="en-US" i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           </a:t>
            </a:r>
            <a:r>
              <a:rPr lang="en-US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out </a:t>
            </a:r>
            <a:r>
              <a:rPr lang="en-US" dirty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of the heart of a child is not </a:t>
            </a:r>
            <a:r>
              <a:rPr lang="en-US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to</a:t>
            </a:r>
            <a:r>
              <a:rPr lang="en-US" dirty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:  </a:t>
            </a:r>
            <a:endParaRPr lang="en-US" dirty="0" smtClean="0">
              <a:solidFill>
                <a:srgbClr val="FFFF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r>
              <a:rPr lang="en-US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Y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ell </a:t>
            </a:r>
            <a:r>
              <a:rPr lang="en-US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at it  </a:t>
            </a:r>
          </a:p>
          <a:p>
            <a:r>
              <a:rPr lang="en-US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tand </a:t>
            </a:r>
            <a:r>
              <a:rPr lang="en-US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it in the corner  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Talk </a:t>
            </a:r>
            <a:r>
              <a:rPr lang="en-US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nice to it  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Give </a:t>
            </a:r>
            <a:r>
              <a:rPr lang="en-US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it reward  </a:t>
            </a:r>
            <a:endParaRPr lang="en-US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r>
              <a:rPr lang="en-US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lap </a:t>
            </a:r>
            <a:r>
              <a:rPr lang="en-US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it 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en-US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			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Shake </a:t>
            </a:r>
            <a:r>
              <a:rPr lang="en-US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it  </a:t>
            </a:r>
          </a:p>
          <a:p>
            <a:pPr algn="ctr">
              <a:buNone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</a:t>
            </a:r>
            <a:r>
              <a:rPr lang="en-US" i="1" cap="all" dirty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Only the rod of correction </a:t>
            </a:r>
            <a:endParaRPr lang="en-US" i="1" cap="all" dirty="0" smtClean="0">
              <a:solidFill>
                <a:srgbClr val="FFFF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algn="ctr">
              <a:buNone/>
            </a:pPr>
            <a:r>
              <a:rPr lang="en-US" i="1" cap="all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will drive </a:t>
            </a:r>
            <a:r>
              <a:rPr lang="en-US" i="1" cap="all" dirty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it far from him!</a:t>
            </a:r>
            <a:endParaRPr lang="en-US" i="1" dirty="0">
              <a:solidFill>
                <a:srgbClr val="FFFF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40963" name="Picture 3" descr="C:\Users\Ptr. Daniel White\Desktop\Bible pictures\Bible mis\Spanking\spanking 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2514600"/>
            <a:ext cx="4552078" cy="2971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43009" name="Object 1"/>
          <p:cNvGraphicFramePr>
            <a:graphicFrameLocks noChangeAspect="1"/>
          </p:cNvGraphicFramePr>
          <p:nvPr/>
        </p:nvGraphicFramePr>
        <p:xfrm>
          <a:off x="304800" y="152400"/>
          <a:ext cx="8617070" cy="1393132"/>
        </p:xfrm>
        <a:graphic>
          <a:graphicData uri="http://schemas.openxmlformats.org/presentationml/2006/ole">
            <p:oleObj spid="_x0000_s43009" r:id="rId4" imgW="5632255" imgH="1008520" progId="">
              <p:embed/>
            </p:oleObj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752600"/>
            <a:ext cx="9144000" cy="5105400"/>
          </a:xfrm>
        </p:spPr>
        <p:txBody>
          <a:bodyPr>
            <a:noAutofit/>
          </a:bodyPr>
          <a:lstStyle/>
          <a:p>
            <a:pPr hangingPunct="0"/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When </a:t>
            </a:r>
            <a:r>
              <a:rPr lang="en-US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the “Rod of Correction” is mentioned in Proverbs it usually refers to using it on a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child  </a:t>
            </a:r>
            <a:r>
              <a:rPr lang="en-US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-  </a:t>
            </a:r>
            <a:r>
              <a:rPr lang="en-US" i="1" dirty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“Foolishness is bound in the heart of a </a:t>
            </a:r>
            <a:r>
              <a:rPr lang="en-US" i="1" u="sng" dirty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child</a:t>
            </a:r>
            <a:r>
              <a:rPr lang="en-US" i="1" dirty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;  but the rod of correction shall drive </a:t>
            </a:r>
            <a:r>
              <a:rPr lang="en-US" i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it </a:t>
            </a:r>
            <a:r>
              <a:rPr lang="en-US" i="1" dirty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far from him</a:t>
            </a:r>
            <a:r>
              <a:rPr lang="en-US" i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.”</a:t>
            </a:r>
          </a:p>
          <a:p>
            <a:pPr hangingPunct="0"/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Strong’s concordance = From the age of infancy to adolescence</a:t>
            </a:r>
            <a:endParaRPr lang="en-US" i="1" dirty="0">
              <a:solidFill>
                <a:schemeClr val="accent6">
                  <a:lumMod val="7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hangingPunct="0">
              <a:buNone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  NOTE</a:t>
            </a:r>
            <a:r>
              <a:rPr lang="en-US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: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Only </a:t>
            </a:r>
            <a:r>
              <a:rPr lang="en-US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once is it used in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reference </a:t>
            </a:r>
            <a:r>
              <a:rPr lang="en-US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to a son 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- </a:t>
            </a:r>
            <a:r>
              <a:rPr lang="en-US" i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“</a:t>
            </a:r>
            <a:r>
              <a:rPr lang="en-US" i="1" dirty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He that spareth his rod hateth his </a:t>
            </a:r>
            <a:r>
              <a:rPr lang="en-US" i="1" u="sng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son</a:t>
            </a:r>
            <a:r>
              <a:rPr lang="en-US" i="1" dirty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: </a:t>
            </a:r>
            <a:r>
              <a:rPr lang="en-US" i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but </a:t>
            </a:r>
            <a:r>
              <a:rPr lang="en-US" i="1" dirty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he that loveth him chasteneth him betimes</a:t>
            </a:r>
            <a:r>
              <a:rPr lang="en-US" dirty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(often </a:t>
            </a:r>
            <a:r>
              <a:rPr lang="en-US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and </a:t>
            </a:r>
            <a:r>
              <a:rPr lang="en-US" dirty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early in life)</a:t>
            </a:r>
            <a:r>
              <a:rPr lang="en-US" i="1" dirty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.”</a:t>
            </a:r>
            <a:endParaRPr lang="en-US" dirty="0">
              <a:solidFill>
                <a:srgbClr val="FFFF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"/>
            <a:ext cx="9144000" cy="6705600"/>
          </a:xfrm>
        </p:spPr>
        <p:txBody>
          <a:bodyPr>
            <a:normAutofit/>
          </a:bodyPr>
          <a:lstStyle/>
          <a:p>
            <a:pPr hangingPunct="0"/>
            <a:r>
              <a:rPr lang="en-US" sz="36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If the </a:t>
            </a:r>
            <a:r>
              <a:rPr lang="en-US" sz="3600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“Rod of Correction” </a:t>
            </a:r>
            <a:r>
              <a:rPr lang="en-US" sz="36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has been used effectively from childhood, by the time a son </a:t>
            </a: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reaches </a:t>
            </a:r>
            <a:r>
              <a:rPr lang="en-US" sz="36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manhood </a:t>
            </a:r>
            <a:r>
              <a:rPr lang="en-US" sz="3600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(Jewish culture 13 years of age) </a:t>
            </a:r>
            <a:r>
              <a:rPr lang="en-US" sz="36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the use of the rod should </a:t>
            </a: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no longer be </a:t>
            </a: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necessary</a:t>
            </a:r>
            <a:r>
              <a:rPr lang="en-US" sz="36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.</a:t>
            </a:r>
          </a:p>
          <a:p>
            <a:pPr hangingPunct="0"/>
            <a:r>
              <a:rPr lang="en-US" sz="36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 </a:t>
            </a: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If </a:t>
            </a:r>
            <a:r>
              <a:rPr lang="en-US" sz="36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 young </a:t>
            </a: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person</a:t>
            </a: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en-US" sz="36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is going to act </a:t>
            </a: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like child, </a:t>
            </a:r>
            <a:r>
              <a:rPr lang="en-US" sz="36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perhaps </a:t>
            </a: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they should </a:t>
            </a:r>
            <a:r>
              <a:rPr lang="en-US" sz="36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also be treated </a:t>
            </a: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like</a:t>
            </a: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en-US" sz="36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one. 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[</a:t>
            </a:r>
            <a:r>
              <a:rPr lang="en-US" sz="3600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see I Corinthians 13:11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]</a:t>
            </a:r>
            <a:endParaRPr lang="en-US" sz="3600" i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hangingPunct="0">
              <a:buNone/>
            </a:pPr>
            <a:r>
              <a:rPr lang="en-US" sz="3600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 NOTE: Discipline </a:t>
            </a:r>
            <a:r>
              <a:rPr lang="en-US" sz="3600" dirty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at this time should come from </a:t>
            </a:r>
            <a:r>
              <a:rPr lang="en-US" sz="3600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the </a:t>
            </a:r>
            <a:r>
              <a:rPr lang="en-US" sz="3600" dirty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father </a:t>
            </a:r>
            <a:r>
              <a:rPr lang="en-US" sz="3600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- </a:t>
            </a:r>
            <a:r>
              <a:rPr lang="en-US" sz="3600" i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Eph. 6:4; Heb. </a:t>
            </a:r>
            <a:r>
              <a:rPr lang="en-US" sz="3600" i="1" dirty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12:9</a:t>
            </a:r>
          </a:p>
          <a:p>
            <a:endParaRPr lang="en-US" sz="36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Disciplining Children</a:t>
            </a:r>
            <a:endParaRPr lang="en-US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>
            <a:normAutofit lnSpcReduction="10000"/>
          </a:bodyPr>
          <a:lstStyle/>
          <a:p>
            <a:r>
              <a:rPr lang="en-US" sz="34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Using the rod is one of the most loving things you can do for your children – </a:t>
            </a:r>
            <a:r>
              <a:rPr lang="en-US" sz="3400" i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“He that spareth his rod hateth his son: but he that loveth him chasteneth him betimes.” - Prov. 13:24 </a:t>
            </a:r>
          </a:p>
          <a:p>
            <a:r>
              <a:rPr lang="en-US" sz="34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Many believe that it is wrong to use the rod, but it is one of God’s methods of discipline </a:t>
            </a:r>
            <a:r>
              <a:rPr lang="en-US" sz="34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–         </a:t>
            </a:r>
            <a:r>
              <a:rPr lang="en-US" sz="34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Heb. 12:6-7</a:t>
            </a:r>
          </a:p>
          <a:p>
            <a:r>
              <a:rPr lang="en-US" sz="34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It is sin not to use the rod in discipline – </a:t>
            </a:r>
            <a:r>
              <a:rPr lang="en-US" sz="3400" i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“Withhold not correction from the child: for if thou beatest him with the rod, he shall not die.” – Prov. 23:13 </a:t>
            </a:r>
            <a:endParaRPr lang="en-US" sz="3400" i="1" dirty="0">
              <a:solidFill>
                <a:srgbClr val="FFFF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Autofit/>
          </a:bodyPr>
          <a:lstStyle/>
          <a:p>
            <a:r>
              <a:rPr lang="en-US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PRINCIPLES OF APPLICATION</a:t>
            </a:r>
            <a:br>
              <a:rPr lang="en-US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</a:br>
            <a:endParaRPr lang="en-US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>
            <a:normAutofit/>
          </a:bodyPr>
          <a:lstStyle/>
          <a:p>
            <a:pPr hangingPunct="0"/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Earn </a:t>
            </a:r>
            <a:r>
              <a:rPr lang="en-US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respect from your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children.</a:t>
            </a:r>
          </a:p>
          <a:p>
            <a:pPr hangingPunct="0"/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Do </a:t>
            </a:r>
            <a:r>
              <a:rPr lang="en-US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not allow your children to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back-talk.</a:t>
            </a:r>
          </a:p>
          <a:p>
            <a:pPr hangingPunct="0"/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Do </a:t>
            </a:r>
            <a:r>
              <a:rPr lang="en-US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not allow your children to negotiate their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punishment.</a:t>
            </a:r>
          </a:p>
          <a:p>
            <a:pPr hangingPunct="0"/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Do </a:t>
            </a:r>
            <a:r>
              <a:rPr lang="en-US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not allow your children to argue with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you.</a:t>
            </a:r>
          </a:p>
          <a:p>
            <a:pPr hangingPunct="0"/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Do </a:t>
            </a:r>
            <a:r>
              <a:rPr lang="en-US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not allow your children to pit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parents </a:t>
            </a:r>
            <a:r>
              <a:rPr lang="en-US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against each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other.</a:t>
            </a:r>
          </a:p>
          <a:p>
            <a:pPr hangingPunct="0"/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Parents </a:t>
            </a:r>
            <a:r>
              <a:rPr lang="en-US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must stick together, do not interfere when one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is disciplining  </a:t>
            </a:r>
            <a:r>
              <a:rPr lang="en-US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-  If you disagree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never </a:t>
            </a:r>
            <a:r>
              <a:rPr lang="en-US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allow your children to hear or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see.</a:t>
            </a:r>
          </a:p>
          <a:p>
            <a:endParaRPr lang="en-US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hangingPunct="0"/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Teach your children to respect adults as the authority.</a:t>
            </a:r>
          </a:p>
          <a:p>
            <a:pPr hangingPunct="0"/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Do not allow your children to interrupt.</a:t>
            </a:r>
          </a:p>
          <a:p>
            <a:pPr hangingPunct="0"/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Give direct orders to children. </a:t>
            </a:r>
          </a:p>
          <a:p>
            <a:pPr hangingPunct="0"/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Do </a:t>
            </a:r>
            <a:r>
              <a:rPr lang="en-US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not allow your children to be slothful, lazy, or slow.</a:t>
            </a:r>
          </a:p>
          <a:p>
            <a:pPr hangingPunct="0"/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If </a:t>
            </a:r>
            <a:r>
              <a:rPr lang="en-US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you give any kind of command or order and your child says NO, discipline it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immediately.</a:t>
            </a:r>
            <a:r>
              <a:rPr lang="en-US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 </a:t>
            </a:r>
          </a:p>
          <a:p>
            <a:pPr hangingPunct="0"/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Do </a:t>
            </a:r>
            <a:r>
              <a:rPr lang="en-US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not put up with a nagging child, i.e.  Daddy, Daddy, Daddy, Daddy</a:t>
            </a:r>
          </a:p>
          <a:p>
            <a:pPr hangingPunct="0"/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Discipline for abusing </a:t>
            </a:r>
            <a:r>
              <a:rPr lang="en-US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the house, their things, and the things of other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people.</a:t>
            </a:r>
          </a:p>
          <a:p>
            <a:pPr hangingPunct="0">
              <a:buNone/>
            </a:pPr>
            <a:endParaRPr lang="en-US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endParaRPr lang="en-US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486400" cy="1219200"/>
          </a:xfrm>
        </p:spPr>
        <p:txBody>
          <a:bodyPr>
            <a:normAutofit/>
          </a:bodyPr>
          <a:lstStyle/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Discipline T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eenagers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Teach them that there will be consequences for wrong decisions and actions – 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(Gal. 6:8)</a:t>
            </a:r>
          </a:p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Fathers need to be the main disciplinarian </a:t>
            </a: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- </a:t>
            </a:r>
            <a:r>
              <a:rPr lang="en-US" sz="3600" i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“And</a:t>
            </a:r>
            <a:r>
              <a:rPr lang="en-US" sz="3600" i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, ye fathers, provoke not your children to wrath: but bring them up in the nurture and admonition of the </a:t>
            </a:r>
            <a:r>
              <a:rPr lang="en-US" sz="3600" i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Lord.”</a:t>
            </a:r>
            <a:r>
              <a:rPr lang="en-US" sz="3600" i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Eph. 6:4 </a:t>
            </a:r>
            <a:endParaRPr lang="en-US" sz="3600" i="1" dirty="0" smtClean="0">
              <a:solidFill>
                <a:srgbClr val="FFFF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>
              <a:buNone/>
            </a:pPr>
            <a:endParaRPr lang="en-US" sz="3600" i="1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95234" name="Picture 2" descr="C:\Users\Ptr. Daniel White\Desktop\Bible pictures\Courtship Marriage Family\scan00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0025" y="0"/>
            <a:ext cx="3863975" cy="15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5235" name="Picture 3" descr="C:\Users\Ptr. Daniel White\Desktop\Bible pictures\Courtship Marriage Family\scan0008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4876800"/>
            <a:ext cx="5489575" cy="198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sz="half" idx="1"/>
          </p:nvPr>
        </p:nvSpPr>
        <p:spPr>
          <a:xfrm>
            <a:off x="0" y="0"/>
            <a:ext cx="5181600" cy="6858000"/>
          </a:xfrm>
        </p:spPr>
        <p:txBody>
          <a:bodyPr>
            <a:noAutofit/>
          </a:bodyPr>
          <a:lstStyle/>
          <a:p>
            <a:r>
              <a:rPr lang="en-US" sz="31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Keep the heart of your child – </a:t>
            </a:r>
            <a:r>
              <a:rPr lang="en-US" sz="31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Mal. 4:6</a:t>
            </a:r>
          </a:p>
          <a:p>
            <a:pPr>
              <a:buFontTx/>
              <a:buChar char="-"/>
            </a:pPr>
            <a:r>
              <a:rPr lang="en-US" sz="31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If </a:t>
            </a:r>
            <a:r>
              <a:rPr lang="en-US" sz="31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you lose their heart find out when and why you </a:t>
            </a:r>
            <a:r>
              <a:rPr lang="en-US" sz="31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lost it – </a:t>
            </a:r>
            <a:r>
              <a:rPr lang="en-US" sz="31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Col. 3:19-21</a:t>
            </a:r>
          </a:p>
          <a:p>
            <a:pPr>
              <a:buFontTx/>
              <a:buChar char="-"/>
            </a:pPr>
            <a:r>
              <a:rPr lang="en-US" sz="31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Repent of losing their </a:t>
            </a:r>
            <a:r>
              <a:rPr lang="en-US" sz="31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heart </a:t>
            </a:r>
            <a:r>
              <a:rPr lang="en-US" sz="31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– </a:t>
            </a:r>
            <a:r>
              <a:rPr lang="en-US" sz="3100" i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“Repent</a:t>
            </a:r>
            <a:r>
              <a:rPr lang="en-US" sz="3100" i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, and turn yourselves from all your transgressions; so iniquity shall not be your </a:t>
            </a:r>
            <a:r>
              <a:rPr lang="en-US" sz="3100" i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ruin.”   Ezek</a:t>
            </a:r>
            <a:r>
              <a:rPr lang="en-US" sz="3100" i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. 18:30 </a:t>
            </a:r>
            <a:endParaRPr lang="en-US" sz="3100" i="1" dirty="0" smtClean="0">
              <a:solidFill>
                <a:srgbClr val="FFFF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>
              <a:buFontTx/>
              <a:buChar char="-"/>
            </a:pPr>
            <a:r>
              <a:rPr lang="en-US" sz="3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Humbly and sincerely seek forgiveness – </a:t>
            </a:r>
            <a:r>
              <a:rPr lang="en-US" sz="32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Luke 1:17</a:t>
            </a:r>
          </a:p>
          <a:p>
            <a:endParaRPr lang="en-US" sz="31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724400" y="3733800"/>
            <a:ext cx="4191000" cy="3124200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sz="3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Get </a:t>
            </a:r>
            <a:r>
              <a:rPr lang="en-US" sz="3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their heart back </a:t>
            </a:r>
            <a:r>
              <a:rPr lang="en-US" sz="3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-            </a:t>
            </a:r>
            <a:r>
              <a:rPr lang="en-US" sz="32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Prov. </a:t>
            </a:r>
            <a:r>
              <a:rPr lang="en-US" sz="32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23:26</a:t>
            </a:r>
            <a:endParaRPr lang="en-US" sz="3200" dirty="0" smtClean="0"/>
          </a:p>
          <a:p>
            <a:r>
              <a:rPr lang="en-US" sz="3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Draw close to your child, do not reject them – </a:t>
            </a:r>
            <a:r>
              <a:rPr lang="en-US" sz="32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Deut. 6:5-9</a:t>
            </a:r>
            <a:endParaRPr lang="en-US" sz="3200" i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92163" name="Picture 3" descr="C:\Users\Ptr. Daniel White\Desktop\Bible pictures\Courtship Marriage Family\troubledte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228600"/>
            <a:ext cx="2743200" cy="32228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6553200" cy="685800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Arial" charset="0"/>
              <a:buChar char="•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Teens need lots of love, praise and approval –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 Peter 4:14</a:t>
            </a:r>
          </a:p>
          <a:p>
            <a:pPr marL="514350" indent="-514350">
              <a:buNone/>
            </a:pPr>
            <a:r>
              <a:rPr lang="en-US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en-US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  Failure to communicate love, praise and approval opens the door to Satan’s temptation to seek those things from peers – </a:t>
            </a:r>
            <a:r>
              <a:rPr lang="en-US" i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Prov. 1:10; Rom. 16:17-19</a:t>
            </a:r>
          </a:p>
          <a:p>
            <a:pPr marL="514350" indent="-514350">
              <a:buFont typeface="Arial" charset="0"/>
              <a:buChar char="•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If you need to remove something bad, replace it with something good –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II Tim. 2:22</a:t>
            </a:r>
          </a:p>
          <a:p>
            <a:pPr marL="514350" indent="-514350">
              <a:buFont typeface="Arial" charset="0"/>
              <a:buChar char="•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If you need to separate them from negative influences, replace it with good positive influences –               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II Cor. 6:14-7:1</a:t>
            </a:r>
            <a:endParaRPr lang="en-US" i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93186" name="Picture 2" descr="C:\Users\Ptr. Daniel White\Desktop\Bible pictures\Courtship Marriage Family\scan0002 (2).jpg"/>
          <p:cNvPicPr>
            <a:picLocks noChangeAspect="1" noChangeArrowheads="1"/>
          </p:cNvPicPr>
          <p:nvPr/>
        </p:nvPicPr>
        <p:blipFill>
          <a:blip r:embed="rId3" cstate="print"/>
          <a:srcRect t="1940" r="36334"/>
          <a:stretch>
            <a:fillRect/>
          </a:stretch>
        </p:blipFill>
        <p:spPr bwMode="auto">
          <a:xfrm>
            <a:off x="6629400" y="0"/>
            <a:ext cx="2514600" cy="3851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5410200" cy="6858000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If you need to withdraw privileges, replace it with wholesome activity –        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I Tim. 6:11</a:t>
            </a:r>
            <a:endParaRPr lang="en-US" sz="3600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Keep lines of communication open -  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Prov. 1:8</a:t>
            </a:r>
          </a:p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Teach them the principles of the Word of God  -          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Prov. 19:27</a:t>
            </a:r>
          </a:p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Pray, pray, pray –           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James 5:16</a:t>
            </a:r>
            <a:endParaRPr lang="en-US" sz="3600" i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942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3262" y="0"/>
            <a:ext cx="3360738" cy="22382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4213" name="Picture 5" descr="C:\Users\Ptr. Daniel White\Desktop\Bible pictures\Praying\Prayer\Praying hands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2695574"/>
            <a:ext cx="3241142" cy="4162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4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10000"/>
          </a:bodyPr>
          <a:lstStyle/>
          <a:p>
            <a:pPr hangingPunct="0"/>
            <a:r>
              <a:rPr lang="en-US" i="1" dirty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Proverbs </a:t>
            </a:r>
            <a:r>
              <a:rPr lang="en-US" i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13:24</a:t>
            </a:r>
            <a:r>
              <a:rPr lang="en-US" i="1" dirty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en-US" i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“He </a:t>
            </a:r>
            <a:r>
              <a:rPr lang="en-US" i="1" dirty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that spareth his rod hateth his son;  but he that loveth him chasteneth him 	betimes</a:t>
            </a:r>
            <a:r>
              <a:rPr lang="en-US" i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.”</a:t>
            </a:r>
            <a:r>
              <a:rPr lang="en-US" i="1" dirty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 </a:t>
            </a:r>
          </a:p>
          <a:p>
            <a:pPr hangingPunct="0"/>
            <a:r>
              <a:rPr lang="en-US" i="1" dirty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Proverbs </a:t>
            </a:r>
            <a:r>
              <a:rPr lang="en-US" i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22:15</a:t>
            </a:r>
            <a:r>
              <a:rPr lang="en-US" i="1" dirty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en-US" i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“Foolishness </a:t>
            </a:r>
            <a:r>
              <a:rPr lang="en-US" i="1" dirty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is bound in the heart of a child;  but the rod of correction </a:t>
            </a:r>
            <a:r>
              <a:rPr lang="en-US" i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shall drive </a:t>
            </a:r>
            <a:r>
              <a:rPr lang="en-US" i="1" dirty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it far from him</a:t>
            </a:r>
            <a:r>
              <a:rPr lang="en-US" i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.”</a:t>
            </a:r>
            <a:endParaRPr lang="en-US" i="1" dirty="0">
              <a:solidFill>
                <a:srgbClr val="FFFF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hangingPunct="0"/>
            <a:r>
              <a:rPr lang="en-US" i="1" dirty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Proverbs </a:t>
            </a:r>
            <a:r>
              <a:rPr lang="en-US" i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23:13-14</a:t>
            </a:r>
            <a:r>
              <a:rPr lang="en-US" i="1" dirty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en-US" i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“Withhold </a:t>
            </a:r>
            <a:r>
              <a:rPr lang="en-US" i="1" dirty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not correction from the child:  for if you beatest him with the </a:t>
            </a:r>
            <a:r>
              <a:rPr lang="en-US" i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rod</a:t>
            </a:r>
            <a:r>
              <a:rPr lang="en-US" i="1" dirty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, he shall not die. </a:t>
            </a:r>
            <a:r>
              <a:rPr lang="en-US" i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Thou </a:t>
            </a:r>
            <a:r>
              <a:rPr lang="en-US" i="1" dirty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shalt beat him with the rod, and shalt deliver </a:t>
            </a:r>
            <a:r>
              <a:rPr lang="en-US" i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his </a:t>
            </a:r>
            <a:r>
              <a:rPr lang="en-US" i="1" dirty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soul from hell</a:t>
            </a:r>
            <a:r>
              <a:rPr lang="en-US" i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.”</a:t>
            </a:r>
            <a:r>
              <a:rPr lang="en-US" i="1" dirty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 </a:t>
            </a:r>
          </a:p>
          <a:p>
            <a:pPr hangingPunct="0"/>
            <a:r>
              <a:rPr lang="en-US" i="1" dirty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Proverbs </a:t>
            </a:r>
            <a:r>
              <a:rPr lang="en-US" i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26:3</a:t>
            </a:r>
            <a:r>
              <a:rPr lang="en-US" i="1" dirty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en-US" i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“A </a:t>
            </a:r>
            <a:r>
              <a:rPr lang="en-US" i="1" dirty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whip for the horse, a bridle for the ass, and a rod for the fool’s back</a:t>
            </a:r>
            <a:r>
              <a:rPr lang="en-US" i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.”</a:t>
            </a:r>
            <a:r>
              <a:rPr lang="en-US" i="1" dirty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 </a:t>
            </a:r>
          </a:p>
          <a:p>
            <a:pPr hangingPunct="0"/>
            <a:r>
              <a:rPr lang="en-US" i="1" dirty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Proverbs </a:t>
            </a:r>
            <a:r>
              <a:rPr lang="en-US" i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29:15-17</a:t>
            </a:r>
            <a:r>
              <a:rPr lang="en-US" i="1" dirty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en-US" i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“The </a:t>
            </a:r>
            <a:r>
              <a:rPr lang="en-US" i="1" dirty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rod and reproof give wisdom:  but a child left to himself bringeth his </a:t>
            </a:r>
            <a:r>
              <a:rPr lang="en-US" i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mother </a:t>
            </a:r>
            <a:r>
              <a:rPr lang="en-US" i="1" dirty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shame. . .  Correct thy son, and he shall give thee rest;  yea, he </a:t>
            </a:r>
            <a:r>
              <a:rPr lang="en-US" i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shall </a:t>
            </a:r>
            <a:r>
              <a:rPr lang="en-US" i="1" dirty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give delight unto thy soul.”</a:t>
            </a:r>
          </a:p>
          <a:p>
            <a:endParaRPr lang="en-US" i="1" dirty="0">
              <a:solidFill>
                <a:srgbClr val="FFFF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hangingPunct="0"/>
            <a:r>
              <a:rPr lang="en-US" sz="3400" dirty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ROD (Hebrew  -  </a:t>
            </a:r>
            <a:r>
              <a:rPr lang="en-US" sz="3400" b="1" cap="small" dirty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shebet</a:t>
            </a:r>
            <a:r>
              <a:rPr lang="en-US" sz="3400" dirty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)  =</a:t>
            </a:r>
          </a:p>
          <a:p>
            <a:pPr hangingPunct="0"/>
            <a:r>
              <a:rPr lang="en-US" sz="34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Commonly </a:t>
            </a:r>
            <a:r>
              <a:rPr lang="en-US" sz="34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denotes a rod, staff or scepter.  It was used for beating cumin </a:t>
            </a:r>
            <a:r>
              <a:rPr lang="en-US" sz="3400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(Isaiah 28:27), </a:t>
            </a:r>
            <a:r>
              <a:rPr lang="en-US" sz="34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as </a:t>
            </a:r>
            <a:r>
              <a:rPr lang="en-US" sz="34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 weapon </a:t>
            </a:r>
            <a:r>
              <a:rPr lang="en-US" sz="34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en-US" sz="34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( </a:t>
            </a:r>
            <a:r>
              <a:rPr lang="en-US" sz="3400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II Samuel 23:21), </a:t>
            </a:r>
            <a:r>
              <a:rPr lang="en-US" sz="34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and as a shepherd’s implement either to muster or count </a:t>
            </a:r>
            <a:r>
              <a:rPr lang="en-US" sz="34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sheep </a:t>
            </a:r>
            <a:r>
              <a:rPr lang="en-US" sz="3400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(Leviticus27:32</a:t>
            </a:r>
            <a:r>
              <a:rPr lang="en-US" sz="34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;  </a:t>
            </a:r>
            <a:r>
              <a:rPr lang="en-US" sz="3400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Ezekiel 20:37), </a:t>
            </a:r>
            <a:r>
              <a:rPr lang="en-US" sz="34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or to protect them </a:t>
            </a:r>
            <a:r>
              <a:rPr lang="en-US" sz="3400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(Psalm 23:4;  Micah 7:14).</a:t>
            </a:r>
          </a:p>
          <a:p>
            <a:pPr hangingPunct="0"/>
            <a:r>
              <a:rPr lang="en-US" sz="34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The </a:t>
            </a:r>
            <a:r>
              <a:rPr lang="en-US" sz="34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rod was also used as an instrument for either remedial or penal punishment.  As a </a:t>
            </a:r>
            <a:r>
              <a:rPr lang="en-US" sz="34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corrective </a:t>
            </a:r>
            <a:r>
              <a:rPr lang="en-US" sz="34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instrument it was used for a slave</a:t>
            </a:r>
            <a:r>
              <a:rPr lang="en-US" sz="3400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(Exodus 21:20), </a:t>
            </a:r>
            <a:r>
              <a:rPr lang="en-US" sz="34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 fool </a:t>
            </a:r>
            <a:r>
              <a:rPr lang="en-US" sz="3400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(Proverbs 10:13), </a:t>
            </a:r>
            <a:r>
              <a:rPr lang="en-US" sz="34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and a </a:t>
            </a:r>
            <a:r>
              <a:rPr lang="en-US" sz="34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son </a:t>
            </a:r>
            <a:r>
              <a:rPr lang="en-US" sz="3400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(Proverbs 13:24).</a:t>
            </a:r>
          </a:p>
          <a:p>
            <a:endParaRPr lang="en-US" sz="34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 rot="21033151">
            <a:off x="660522" y="2172348"/>
            <a:ext cx="7954777" cy="230832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headEnd/>
            <a:tailEnd/>
          </a:ln>
          <a:scene3d>
            <a:camera prst="isometricOffAxis1Right"/>
            <a:lightRig rig="threePt" dir="t"/>
          </a:scene3d>
          <a:sp3d>
            <a:bevelT w="114300" prst="artDeco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600200" algn="l"/>
              </a:tabLst>
            </a:pPr>
            <a:r>
              <a:rPr kumimoji="0" lang="en-US" sz="36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In Proverbs </a:t>
            </a:r>
            <a:r>
              <a:rPr lang="en-US" sz="3600" i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the </a:t>
            </a:r>
            <a:r>
              <a:rPr lang="en-US" sz="3600" i="1" u="sng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rod</a:t>
            </a:r>
            <a:r>
              <a:rPr kumimoji="0" lang="en-US" sz="36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is used as a “symbol” of discipline, and failure to use </a:t>
            </a:r>
            <a:r>
              <a:rPr kumimoji="0" lang="en-US" sz="36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verbal </a:t>
            </a:r>
            <a:r>
              <a:rPr kumimoji="0" lang="en-US" sz="36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rebuke and physical correction</a:t>
            </a:r>
            <a:r>
              <a:rPr kumimoji="0" lang="en-US" sz="3600" b="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6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will end in</a:t>
            </a:r>
            <a:r>
              <a:rPr kumimoji="0" lang="en-US" sz="3600" b="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6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 child’s death.</a:t>
            </a:r>
            <a:endParaRPr kumimoji="0" lang="en-US" sz="3600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9633" name="Picture 1" descr="c:\Users\Ptr. Daniel White\Desktop\Bible pictures\Bible mis\Spanking\Mother Spanking w rod77-16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3886200"/>
            <a:ext cx="3303588" cy="2481850"/>
          </a:xfrm>
          <a:prstGeom prst="rect">
            <a:avLst/>
          </a:prstGeom>
          <a:noFill/>
        </p:spPr>
      </p:pic>
      <p:pic>
        <p:nvPicPr>
          <p:cNvPr id="69634" name="Picture 2" descr="c:\Users\Ptr. Daniel White\Desktop\Bible pictures\Bible mis\Spanking\Teacher Spanking 77-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0"/>
            <a:ext cx="3048000" cy="25323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hangingPunct="0"/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Proverbs 13:24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–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Spare;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Hateth;  Loveth  -  chasteneth him betimes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(often, diligently, over and over)</a:t>
            </a:r>
          </a:p>
          <a:p>
            <a:pPr hangingPunct="0"/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Proverbs 19:18 - While there is hope - spare not for his crying 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/  Spank them while they are moldable</a:t>
            </a:r>
          </a:p>
          <a:p>
            <a:pPr hangingPunct="0"/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Proverbs 20:30 - Blueness  (bruise)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and stripes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=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cleanseth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away evil  </a:t>
            </a:r>
          </a:p>
          <a:p>
            <a:pPr hangingPunct="0"/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Proverbs 22:15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–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Foolishness (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out of control behavior)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bound in the heart (can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not get away)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-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The </a:t>
            </a:r>
            <a:r>
              <a:rPr lang="en-US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rod will drive it far from them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and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en-US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free them</a:t>
            </a:r>
          </a:p>
          <a:p>
            <a:pPr hangingPunct="0"/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Proverbs 23:13-14 - Withhold </a:t>
            </a:r>
            <a:r>
              <a:rPr lang="en-US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not  /  beat  /  will not die  /  save him from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hell</a:t>
            </a:r>
            <a:endParaRPr lang="en-US" i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hangingPunct="0">
              <a:buNone/>
            </a:pPr>
            <a:r>
              <a:rPr lang="en-US" b="1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 </a:t>
            </a:r>
            <a:endParaRPr lang="en-US" i="1" dirty="0">
              <a:solidFill>
                <a:srgbClr val="FFFF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endParaRPr lang="en-US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81000"/>
            <a:ext cx="42672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en-US" sz="4000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Man's part in salvation =  </a:t>
            </a:r>
            <a:r>
              <a:rPr lang="en-US" sz="4000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Yielding </a:t>
            </a:r>
            <a:r>
              <a:rPr lang="en-US" sz="4000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his will to </a:t>
            </a:r>
            <a:r>
              <a:rPr lang="en-US" sz="4000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God </a:t>
            </a:r>
          </a:p>
          <a:p>
            <a:pPr algn="ctr"/>
            <a:r>
              <a:rPr lang="en-US" sz="4000" i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(Romans 3-6) </a:t>
            </a:r>
            <a:endParaRPr lang="en-US" sz="4000" i="1" dirty="0" smtClean="0">
              <a:solidFill>
                <a:srgbClr val="FFFF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algn="ctr"/>
            <a:endParaRPr lang="en-US" sz="4000" dirty="0" smtClean="0">
              <a:solidFill>
                <a:srgbClr val="FFFF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algn="ctr"/>
            <a:r>
              <a:rPr lang="en-US" sz="4000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A child who has not had his will broken will </a:t>
            </a:r>
            <a:r>
              <a:rPr lang="en-US" sz="4000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most likely rebel </a:t>
            </a:r>
          </a:p>
          <a:p>
            <a:pPr algn="ctr"/>
            <a:r>
              <a:rPr lang="en-US" sz="4000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against </a:t>
            </a:r>
            <a:r>
              <a:rPr lang="en-US" sz="4000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God!</a:t>
            </a:r>
            <a:endParaRPr lang="en-US" sz="4000" dirty="0"/>
          </a:p>
        </p:txBody>
      </p:sp>
      <p:pic>
        <p:nvPicPr>
          <p:cNvPr id="36866" name="Picture 2" descr="C:\Users\Ptr. Daniel White\Desktop\Bible pictures\Bible mis\Spanking\Mother Spanking w rod77-162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648200" y="228600"/>
            <a:ext cx="3969997" cy="502891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6324600"/>
          </a:xfrm>
        </p:spPr>
        <p:txBody>
          <a:bodyPr>
            <a:noAutofit/>
          </a:bodyPr>
          <a:lstStyle/>
          <a:p>
            <a:r>
              <a:rPr lang="en-US" sz="36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The rod can be used the wrong way  - </a:t>
            </a: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              </a:t>
            </a:r>
            <a:r>
              <a:rPr lang="en-US" sz="3600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James 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1:20</a:t>
            </a:r>
            <a:endParaRPr lang="en-US" sz="3600" i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The </a:t>
            </a:r>
            <a:r>
              <a:rPr lang="en-US" sz="36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rod must be used often (at early ages)  - </a:t>
            </a:r>
            <a:r>
              <a:rPr lang="en-US" sz="3600" i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“He that spareth his rod hateth his son: but he that loveth him chasteneth him </a:t>
            </a:r>
            <a:r>
              <a:rPr lang="en-US" sz="3600" i="1" u="sng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betimes</a:t>
            </a:r>
            <a:r>
              <a:rPr lang="en-US" sz="3600" i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.” - Prov. 13:24 “The rod and reproof give wisdom: but a </a:t>
            </a:r>
            <a:r>
              <a:rPr lang="en-US" sz="3600" i="1" u="sng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child</a:t>
            </a:r>
            <a:r>
              <a:rPr lang="en-US" sz="3600" i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left to himself bringeth his mother to shame…Correct thy son, and he shall give thee rest; yea, he shall give delight unto thy soul.” - Prov. 29:15, 17</a:t>
            </a:r>
            <a:r>
              <a:rPr lang="en-US" sz="36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		</a:t>
            </a:r>
          </a:p>
          <a:p>
            <a:endParaRPr lang="en-US" sz="3600" i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0"/>
            <a:ext cx="7924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Children will </a:t>
            </a:r>
            <a:r>
              <a:rPr lang="en-US" sz="4000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G</a:t>
            </a:r>
            <a:r>
              <a:rPr lang="en-US" sz="4000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row </a:t>
            </a:r>
            <a:r>
              <a:rPr lang="en-US" sz="4000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up to </a:t>
            </a:r>
            <a:r>
              <a:rPr lang="en-US" sz="4000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Honor </a:t>
            </a:r>
            <a:r>
              <a:rPr lang="en-US" sz="4000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</a:t>
            </a:r>
            <a:r>
              <a:rPr lang="en-US" sz="4000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arents </a:t>
            </a:r>
            <a:r>
              <a:rPr lang="en-US" sz="4000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who uses the </a:t>
            </a:r>
            <a:r>
              <a:rPr lang="en-US" sz="4000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Rod </a:t>
            </a:r>
            <a:r>
              <a:rPr lang="en-US" sz="4000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in a Scriptural </a:t>
            </a:r>
            <a:r>
              <a:rPr lang="en-US" sz="4000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Way  </a:t>
            </a:r>
          </a:p>
          <a:p>
            <a:pPr algn="ctr"/>
            <a:r>
              <a:rPr lang="en-US" sz="4000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(</a:t>
            </a:r>
            <a:r>
              <a:rPr lang="en-US" sz="4000" i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Eph</a:t>
            </a:r>
            <a:r>
              <a:rPr lang="en-US" sz="4000" i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. </a:t>
            </a:r>
            <a:r>
              <a:rPr lang="en-US" sz="4000" i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6:1-4</a:t>
            </a:r>
            <a:r>
              <a:rPr lang="en-US" sz="4000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)</a:t>
            </a:r>
            <a:endParaRPr lang="en-US" sz="4000" dirty="0">
              <a:solidFill>
                <a:srgbClr val="FFFF00"/>
              </a:solidFill>
            </a:endParaRPr>
          </a:p>
        </p:txBody>
      </p:sp>
      <p:pic>
        <p:nvPicPr>
          <p:cNvPr id="37891" name="Picture 3" descr="c:\Users\Ptr. Daniel White\Desktop\Bible pictures\Bible mis\Family\Parents-children\Family gathering 1883-6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037" y="2590800"/>
            <a:ext cx="3558963" cy="426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41" name="Picture 1" descr="c:\Users\Ptr. Daniel White\Desktop\Bible pictures\Bible mis\Family\Parents-children\C1149 Children obey and love one another.jp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5246653" y="2590800"/>
            <a:ext cx="3592547" cy="426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619</TotalTime>
  <Words>1552</Words>
  <Application>Microsoft Office PowerPoint</Application>
  <PresentationFormat>On-screen Show (4:3)</PresentationFormat>
  <Paragraphs>157</Paragraphs>
  <Slides>25</Slides>
  <Notes>25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Training Children with the  Rod of Correction</vt:lpstr>
      <vt:lpstr>Disciplining Children</vt:lpstr>
      <vt:lpstr>Slide 3</vt:lpstr>
      <vt:lpstr>Slide 4</vt:lpstr>
      <vt:lpstr>Slide 5</vt:lpstr>
      <vt:lpstr>Slide 6</vt:lpstr>
      <vt:lpstr>Slide 7</vt:lpstr>
      <vt:lpstr>Slide 8</vt:lpstr>
      <vt:lpstr>Slide 9</vt:lpstr>
      <vt:lpstr>The Benefit of Using the Rod  to Guide Your Children</vt:lpstr>
      <vt:lpstr>Slide 11</vt:lpstr>
      <vt:lpstr>Slide 12</vt:lpstr>
      <vt:lpstr>Slide 13</vt:lpstr>
      <vt:lpstr>Slide 14</vt:lpstr>
      <vt:lpstr>Slide 15</vt:lpstr>
      <vt:lpstr>Slide 16</vt:lpstr>
      <vt:lpstr>Wrong Methods of Discipline</vt:lpstr>
      <vt:lpstr>Slide 18</vt:lpstr>
      <vt:lpstr>Slide 19</vt:lpstr>
      <vt:lpstr>PRINCIPLES OF APPLICATION </vt:lpstr>
      <vt:lpstr>Slide 21</vt:lpstr>
      <vt:lpstr>Discipline Teenagers</vt:lpstr>
      <vt:lpstr>Slide 23</vt:lpstr>
      <vt:lpstr>Slide 24</vt:lpstr>
      <vt:lpstr>Slide 25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Training a Child with the  Rod of Correction</dc:title>
  <dc:creator>Ptr. Daniel White</dc:creator>
  <cp:lastModifiedBy>Ptr. Daniel White</cp:lastModifiedBy>
  <cp:revision>11</cp:revision>
  <dcterms:created xsi:type="dcterms:W3CDTF">2010-01-20T12:43:46Z</dcterms:created>
  <dcterms:modified xsi:type="dcterms:W3CDTF">2010-01-27T22:20:49Z</dcterms:modified>
</cp:coreProperties>
</file>