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80" r:id="rId3"/>
    <p:sldId id="257" r:id="rId4"/>
    <p:sldId id="258" r:id="rId5"/>
    <p:sldId id="259" r:id="rId6"/>
    <p:sldId id="260" r:id="rId7"/>
    <p:sldId id="261" r:id="rId8"/>
    <p:sldId id="262" r:id="rId9"/>
    <p:sldId id="279" r:id="rId10"/>
    <p:sldId id="263" r:id="rId11"/>
    <p:sldId id="264" r:id="rId12"/>
    <p:sldId id="265" r:id="rId13"/>
    <p:sldId id="277" r:id="rId14"/>
    <p:sldId id="266" r:id="rId15"/>
    <p:sldId id="267" r:id="rId16"/>
    <p:sldId id="268" r:id="rId17"/>
    <p:sldId id="269" r:id="rId18"/>
    <p:sldId id="270" r:id="rId19"/>
    <p:sldId id="271" r:id="rId20"/>
    <p:sldId id="273" r:id="rId21"/>
    <p:sldId id="275" r:id="rId22"/>
    <p:sldId id="274" r:id="rId23"/>
    <p:sldId id="272" r:id="rId24"/>
    <p:sldId id="276" r:id="rId25"/>
    <p:sldId id="27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81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DBECA0-EEB8-49E3-B8B2-E8892821CE0B}" type="datetimeFigureOut">
              <a:rPr lang="en-US" smtClean="0"/>
              <a:pPr/>
              <a:t>2/23/2011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7E4C71-D4C8-42E3-A744-A88CB93A6151}"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7E4C71-D4C8-42E3-A744-A88CB93A615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7E4C71-D4C8-42E3-A744-A88CB93A6151}"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7E4C71-D4C8-42E3-A744-A88CB93A6151}"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7E4C71-D4C8-42E3-A744-A88CB93A6151}"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7E4C71-D4C8-42E3-A744-A88CB93A6151}"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7E4C71-D4C8-42E3-A744-A88CB93A6151}"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7E4C71-D4C8-42E3-A744-A88CB93A6151}"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7E4C71-D4C8-42E3-A744-A88CB93A6151}"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7E4C71-D4C8-42E3-A744-A88CB93A6151}"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7E4C71-D4C8-42E3-A744-A88CB93A6151}"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7E4C71-D4C8-42E3-A744-A88CB93A6151}"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7E4C71-D4C8-42E3-A744-A88CB93A615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7E4C71-D4C8-42E3-A744-A88CB93A6151}"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7E4C71-D4C8-42E3-A744-A88CB93A6151}"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7E4C71-D4C8-42E3-A744-A88CB93A6151}"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7E4C71-D4C8-42E3-A744-A88CB93A6151}"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7E4C71-D4C8-42E3-A744-A88CB93A6151}"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7E4C71-D4C8-42E3-A744-A88CB93A6151}" type="slidenum">
              <a:rPr lang="en-US" smtClean="0"/>
              <a:pPr/>
              <a:t>25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7E4C71-D4C8-42E3-A744-A88CB93A6151}"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7E4C71-D4C8-42E3-A744-A88CB93A6151}"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7E4C71-D4C8-42E3-A744-A88CB93A6151}"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7E4C71-D4C8-42E3-A744-A88CB93A6151}"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7E4C71-D4C8-42E3-A744-A88CB93A6151}"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7E4C71-D4C8-42E3-A744-A88CB93A6151}"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77E4C71-D4C8-42E3-A744-A88CB93A6151}"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331995-4CA8-40ED-87D4-AE1A8D36CA6C}" type="datetimeFigureOut">
              <a:rPr lang="en-US" smtClean="0"/>
              <a:pPr/>
              <a:t>2/23/2011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66FA76-807B-4D83-B866-0C48D6E5A3D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331995-4CA8-40ED-87D4-AE1A8D36CA6C}" type="datetimeFigureOut">
              <a:rPr lang="en-US" smtClean="0"/>
              <a:pPr/>
              <a:t>2/23/2011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66FA76-807B-4D83-B866-0C48D6E5A3D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331995-4CA8-40ED-87D4-AE1A8D36CA6C}" type="datetimeFigureOut">
              <a:rPr lang="en-US" smtClean="0"/>
              <a:pPr/>
              <a:t>2/23/2011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66FA76-807B-4D83-B866-0C48D6E5A3D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331995-4CA8-40ED-87D4-AE1A8D36CA6C}" type="datetimeFigureOut">
              <a:rPr lang="en-US" smtClean="0"/>
              <a:pPr/>
              <a:t>2/23/2011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66FA76-807B-4D83-B866-0C48D6E5A3D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331995-4CA8-40ED-87D4-AE1A8D36CA6C}" type="datetimeFigureOut">
              <a:rPr lang="en-US" smtClean="0"/>
              <a:pPr/>
              <a:t>2/23/2011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66FA76-807B-4D83-B866-0C48D6E5A3D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331995-4CA8-40ED-87D4-AE1A8D36CA6C}" type="datetimeFigureOut">
              <a:rPr lang="en-US" smtClean="0"/>
              <a:pPr/>
              <a:t>2/23/2011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66FA76-807B-4D83-B866-0C48D6E5A3D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331995-4CA8-40ED-87D4-AE1A8D36CA6C}" type="datetimeFigureOut">
              <a:rPr lang="en-US" smtClean="0"/>
              <a:pPr/>
              <a:t>2/23/2011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66FA76-807B-4D83-B866-0C48D6E5A3D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331995-4CA8-40ED-87D4-AE1A8D36CA6C}" type="datetimeFigureOut">
              <a:rPr lang="en-US" smtClean="0"/>
              <a:pPr/>
              <a:t>2/23/2011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66FA76-807B-4D83-B866-0C48D6E5A3D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31995-4CA8-40ED-87D4-AE1A8D36CA6C}" type="datetimeFigureOut">
              <a:rPr lang="en-US" smtClean="0"/>
              <a:pPr/>
              <a:t>2/23/2011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266FA76-807B-4D83-B866-0C48D6E5A3D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331995-4CA8-40ED-87D4-AE1A8D36CA6C}" type="datetimeFigureOut">
              <a:rPr lang="en-US" smtClean="0"/>
              <a:pPr/>
              <a:t>2/23/2011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66FA76-807B-4D83-B866-0C48D6E5A3D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331995-4CA8-40ED-87D4-AE1A8D36CA6C}" type="datetimeFigureOut">
              <a:rPr lang="en-US" smtClean="0"/>
              <a:pPr/>
              <a:t>2/23/2011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66FA76-807B-4D83-B866-0C48D6E5A3D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331995-4CA8-40ED-87D4-AE1A8D36CA6C}" type="datetimeFigureOut">
              <a:rPr lang="en-US" smtClean="0"/>
              <a:pPr/>
              <a:t>2/23/2011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66FA76-807B-4D83-B866-0C48D6E5A3D7}"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219200"/>
          </a:xfrm>
        </p:spPr>
        <p:txBody>
          <a:bodyPr>
            <a:normAutofit/>
          </a:bodyPr>
          <a:lstStyle/>
          <a:p>
            <a:r>
              <a:rPr lang="en-US" sz="4800" dirty="0" smtClean="0">
                <a:effectLst>
                  <a:glow rad="101600">
                    <a:schemeClr val="bg1">
                      <a:alpha val="60000"/>
                    </a:schemeClr>
                  </a:glow>
                </a:effectLst>
              </a:rPr>
              <a:t>How to Deal with a Scorner</a:t>
            </a:r>
            <a:endParaRPr lang="en-US" sz="4800" dirty="0">
              <a:effectLst>
                <a:glow rad="101600">
                  <a:schemeClr val="bg1">
                    <a:alpha val="60000"/>
                  </a:schemeClr>
                </a:glow>
              </a:effectLst>
            </a:endParaRPr>
          </a:p>
        </p:txBody>
      </p:sp>
      <p:sp>
        <p:nvSpPr>
          <p:cNvPr id="3" name="Subtitle 2"/>
          <p:cNvSpPr>
            <a:spLocks noGrp="1"/>
          </p:cNvSpPr>
          <p:nvPr>
            <p:ph type="subTitle" idx="1"/>
          </p:nvPr>
        </p:nvSpPr>
        <p:spPr>
          <a:xfrm>
            <a:off x="0" y="1600200"/>
            <a:ext cx="5257800" cy="5257800"/>
          </a:xfrm>
        </p:spPr>
        <p:txBody>
          <a:bodyPr>
            <a:normAutofit lnSpcReduction="10000"/>
          </a:bodyPr>
          <a:lstStyle/>
          <a:p>
            <a:r>
              <a:rPr lang="en-US" sz="4000" i="1" dirty="0" smtClean="0">
                <a:solidFill>
                  <a:srgbClr val="FFFF00"/>
                </a:solidFill>
                <a:effectLst>
                  <a:glow rad="101600">
                    <a:schemeClr val="bg1">
                      <a:alpha val="60000"/>
                    </a:schemeClr>
                  </a:glow>
                </a:effectLst>
              </a:rPr>
              <a:t>“Blessed is the man that </a:t>
            </a:r>
            <a:r>
              <a:rPr lang="en-US" sz="4000" i="1" u="sng" dirty="0" smtClean="0">
                <a:solidFill>
                  <a:srgbClr val="FFFF00"/>
                </a:solidFill>
                <a:effectLst>
                  <a:glow rad="101600">
                    <a:schemeClr val="bg1">
                      <a:alpha val="60000"/>
                    </a:schemeClr>
                  </a:glow>
                </a:effectLst>
              </a:rPr>
              <a:t>walketh</a:t>
            </a:r>
            <a:r>
              <a:rPr lang="en-US" sz="4000" i="1" dirty="0" smtClean="0">
                <a:solidFill>
                  <a:srgbClr val="FFFF00"/>
                </a:solidFill>
                <a:effectLst>
                  <a:glow rad="101600">
                    <a:schemeClr val="bg1">
                      <a:alpha val="60000"/>
                    </a:schemeClr>
                  </a:glow>
                </a:effectLst>
              </a:rPr>
              <a:t> not in the counsel of the ungodly, nor </a:t>
            </a:r>
            <a:r>
              <a:rPr lang="en-US" sz="4000" i="1" u="sng" dirty="0" smtClean="0">
                <a:solidFill>
                  <a:srgbClr val="FFFF00"/>
                </a:solidFill>
                <a:effectLst>
                  <a:glow rad="101600">
                    <a:schemeClr val="bg1">
                      <a:alpha val="60000"/>
                    </a:schemeClr>
                  </a:glow>
                </a:effectLst>
              </a:rPr>
              <a:t>standeth</a:t>
            </a:r>
            <a:r>
              <a:rPr lang="en-US" sz="4000" i="1" dirty="0" smtClean="0">
                <a:solidFill>
                  <a:srgbClr val="FFFF00"/>
                </a:solidFill>
                <a:effectLst>
                  <a:glow rad="101600">
                    <a:schemeClr val="bg1">
                      <a:alpha val="60000"/>
                    </a:schemeClr>
                  </a:glow>
                </a:effectLst>
              </a:rPr>
              <a:t> in the </a:t>
            </a:r>
          </a:p>
          <a:p>
            <a:r>
              <a:rPr lang="en-US" sz="4000" i="1" dirty="0" smtClean="0">
                <a:solidFill>
                  <a:srgbClr val="FFFF00"/>
                </a:solidFill>
                <a:effectLst>
                  <a:glow rad="101600">
                    <a:schemeClr val="bg1">
                      <a:alpha val="60000"/>
                    </a:schemeClr>
                  </a:glow>
                </a:effectLst>
              </a:rPr>
              <a:t>way of sinners, nor </a:t>
            </a:r>
            <a:r>
              <a:rPr lang="en-US" sz="4000" i="1" u="sng" dirty="0" smtClean="0">
                <a:solidFill>
                  <a:srgbClr val="FFFF00"/>
                </a:solidFill>
                <a:effectLst>
                  <a:glow rad="101600">
                    <a:schemeClr val="bg1">
                      <a:alpha val="60000"/>
                    </a:schemeClr>
                  </a:glow>
                </a:effectLst>
              </a:rPr>
              <a:t>sitteth</a:t>
            </a:r>
            <a:r>
              <a:rPr lang="en-US" sz="4000" i="1" dirty="0" smtClean="0">
                <a:solidFill>
                  <a:srgbClr val="FFFF00"/>
                </a:solidFill>
                <a:effectLst>
                  <a:glow rad="101600">
                    <a:schemeClr val="bg1">
                      <a:alpha val="60000"/>
                    </a:schemeClr>
                  </a:glow>
                </a:effectLst>
              </a:rPr>
              <a:t> in the seat</a:t>
            </a:r>
          </a:p>
          <a:p>
            <a:r>
              <a:rPr lang="en-US" sz="4000" i="1" dirty="0" smtClean="0">
                <a:solidFill>
                  <a:srgbClr val="FFFF00"/>
                </a:solidFill>
                <a:effectLst>
                  <a:glow rad="101600">
                    <a:schemeClr val="bg1">
                      <a:alpha val="60000"/>
                    </a:schemeClr>
                  </a:glow>
                </a:effectLst>
              </a:rPr>
              <a:t> of the scornful.” </a:t>
            </a:r>
          </a:p>
          <a:p>
            <a:r>
              <a:rPr lang="en-US" sz="4000" i="1" dirty="0" smtClean="0">
                <a:solidFill>
                  <a:srgbClr val="FFFF00"/>
                </a:solidFill>
                <a:effectLst>
                  <a:glow rad="101600">
                    <a:schemeClr val="bg1">
                      <a:alpha val="60000"/>
                    </a:schemeClr>
                  </a:glow>
                </a:effectLst>
              </a:rPr>
              <a:t>(Psalm 1:1) </a:t>
            </a:r>
            <a:endParaRPr lang="en-US" sz="4000" i="1" dirty="0">
              <a:solidFill>
                <a:srgbClr val="FFFF00"/>
              </a:solidFill>
              <a:effectLst>
                <a:glow rad="101600">
                  <a:schemeClr val="bg1">
                    <a:alpha val="60000"/>
                  </a:schemeClr>
                </a:glow>
              </a:effectLst>
            </a:endParaRPr>
          </a:p>
        </p:txBody>
      </p:sp>
      <p:pic>
        <p:nvPicPr>
          <p:cNvPr id="5122" name="Picture 2"/>
          <p:cNvPicPr>
            <a:picLocks noChangeAspect="1" noChangeArrowheads="1"/>
          </p:cNvPicPr>
          <p:nvPr/>
        </p:nvPicPr>
        <p:blipFill>
          <a:blip r:embed="rId3" cstate="print"/>
          <a:srcRect/>
          <a:stretch>
            <a:fillRect/>
          </a:stretch>
        </p:blipFill>
        <p:spPr bwMode="auto">
          <a:xfrm>
            <a:off x="5232400" y="1295400"/>
            <a:ext cx="3759200" cy="28194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lum bright="-10000"/>
          </a:blip>
          <a:srcRect l="7590"/>
          <a:stretch>
            <a:fillRect/>
          </a:stretch>
        </p:blipFill>
        <p:spPr bwMode="auto">
          <a:xfrm>
            <a:off x="5257800" y="4267200"/>
            <a:ext cx="3710939" cy="2590800"/>
          </a:xfrm>
          <a:prstGeom prst="rect">
            <a:avLst/>
          </a:prstGeom>
          <a:noFill/>
          <a:ln w="9525">
            <a:noFill/>
            <a:miter lim="800000"/>
            <a:headEnd/>
            <a:tailEnd/>
          </a:ln>
        </p:spPr>
      </p:pic>
      <p:pic>
        <p:nvPicPr>
          <p:cNvPr id="5124" name="Picture 4"/>
          <p:cNvPicPr>
            <a:picLocks noChangeAspect="1" noChangeArrowheads="1"/>
          </p:cNvPicPr>
          <p:nvPr/>
        </p:nvPicPr>
        <p:blipFill>
          <a:blip r:embed="rId5" cstate="print"/>
          <a:srcRect/>
          <a:stretch>
            <a:fillRect/>
          </a:stretch>
        </p:blipFill>
        <p:spPr bwMode="auto">
          <a:xfrm>
            <a:off x="5181600" y="1524000"/>
            <a:ext cx="3789045" cy="508596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to="" calcmode="lin" valueType="num">
                                      <p:cBhvr>
                                        <p:cTn id="13" dur="1" fill="hold"/>
                                        <p:tgtEl>
                                          <p:spTgt spid="3">
                                            <p:txEl>
                                              <p:pRg st="2" end="2"/>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to="" calcmode="lin" valueType="num">
                                      <p:cBhvr>
                                        <p:cTn id="16" dur="1" fill="hold"/>
                                        <p:tgtEl>
                                          <p:spTgt spid="3">
                                            <p:txEl>
                                              <p:pRg st="3" end="3"/>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 to="" calcmode="lin" valueType="num">
                                      <p:cBhvr>
                                        <p:cTn id="21" dur="1" fill="hold"/>
                                        <p:tgtEl>
                                          <p:spTgt spid="5122"/>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5123"/>
                                        </p:tgtEl>
                                        <p:attrNameLst>
                                          <p:attrName>style.visibility</p:attrName>
                                        </p:attrNameLst>
                                      </p:cBhvr>
                                      <p:to>
                                        <p:strVal val="visible"/>
                                      </p:to>
                                    </p:set>
                                    <p:anim to="" calcmode="lin" valueType="num">
                                      <p:cBhvr>
                                        <p:cTn id="26" dur="1" fill="hold"/>
                                        <p:tgtEl>
                                          <p:spTgt spid="5123"/>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124"/>
                                        </p:tgtEl>
                                        <p:attrNameLst>
                                          <p:attrName>style.visibility</p:attrName>
                                        </p:attrNameLst>
                                      </p:cBhvr>
                                      <p:to>
                                        <p:strVal val="visible"/>
                                      </p:to>
                                    </p:set>
                                    <p:animEffect transition="in" filter="fade">
                                      <p:cBhvr>
                                        <p:cTn id="31"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rPr>
              <a:t>Dealing with a Scorner </a:t>
            </a:r>
            <a:endParaRPr lang="en-US" dirty="0">
              <a:effectLst>
                <a:glow rad="101600">
                  <a:schemeClr val="bg1">
                    <a:alpha val="60000"/>
                  </a:schemeClr>
                </a:glow>
              </a:effectLst>
            </a:endParaRPr>
          </a:p>
        </p:txBody>
      </p:sp>
      <p:sp>
        <p:nvSpPr>
          <p:cNvPr id="3" name="Content Placeholder 2"/>
          <p:cNvSpPr>
            <a:spLocks noGrp="1"/>
          </p:cNvSpPr>
          <p:nvPr>
            <p:ph sz="half" idx="1"/>
          </p:nvPr>
        </p:nvSpPr>
        <p:spPr>
          <a:xfrm>
            <a:off x="0" y="1981200"/>
            <a:ext cx="4495800" cy="4876800"/>
          </a:xfrm>
        </p:spPr>
        <p:txBody>
          <a:bodyPr/>
          <a:lstStyle/>
          <a:p>
            <a:pPr hangingPunct="0">
              <a:buNone/>
            </a:pPr>
            <a:r>
              <a:rPr lang="en-US" sz="3600" dirty="0" smtClean="0">
                <a:effectLst>
                  <a:glow rad="101600">
                    <a:schemeClr val="bg1">
                      <a:alpha val="60000"/>
                    </a:schemeClr>
                  </a:glow>
                </a:effectLst>
              </a:rPr>
              <a:t>   You must realize that there is nothing you can do in your own wisdom and power to change the heart of a scorner.</a:t>
            </a:r>
          </a:p>
          <a:p>
            <a:pPr hangingPunct="0"/>
            <a:endParaRPr lang="en-US" dirty="0" smtClean="0">
              <a:effectLst>
                <a:glow rad="101600">
                  <a:schemeClr val="bg1">
                    <a:alpha val="60000"/>
                  </a:schemeClr>
                </a:glow>
              </a:effectLst>
            </a:endParaRPr>
          </a:p>
          <a:p>
            <a:pPr>
              <a:buNone/>
            </a:pPr>
            <a:endParaRPr lang="en-US" dirty="0">
              <a:effectLst>
                <a:glow rad="101600">
                  <a:schemeClr val="bg1">
                    <a:alpha val="60000"/>
                  </a:schemeClr>
                </a:glow>
              </a:effectLst>
            </a:endParaRPr>
          </a:p>
        </p:txBody>
      </p:sp>
      <p:sp>
        <p:nvSpPr>
          <p:cNvPr id="4" name="Content Placeholder 3"/>
          <p:cNvSpPr>
            <a:spLocks noGrp="1"/>
          </p:cNvSpPr>
          <p:nvPr>
            <p:ph sz="half" idx="2"/>
          </p:nvPr>
        </p:nvSpPr>
        <p:spPr>
          <a:xfrm>
            <a:off x="4419600" y="1447800"/>
            <a:ext cx="4572000" cy="5410200"/>
          </a:xfrm>
        </p:spPr>
        <p:txBody>
          <a:bodyPr>
            <a:noAutofit/>
          </a:bodyPr>
          <a:lstStyle/>
          <a:p>
            <a:pPr>
              <a:buNone/>
            </a:pPr>
            <a:r>
              <a:rPr lang="en-US" sz="3200" i="1" dirty="0" smtClean="0">
                <a:solidFill>
                  <a:srgbClr val="FFFF00"/>
                </a:solidFill>
                <a:effectLst>
                  <a:glow rad="101600">
                    <a:schemeClr val="bg1">
                      <a:alpha val="60000"/>
                    </a:schemeClr>
                  </a:glow>
                </a:effectLst>
              </a:rPr>
              <a:t>    Proverbs 9:7-8 “He that reproveth a scorner getteth to himself shame: and he that rebuketh a wicked man getteth himself a blot. Reprove not a scorner, lest he hate thee: rebuke a wise man, and he will love thee.”</a:t>
            </a:r>
            <a:endParaRPr lang="en-US" sz="3200" i="1" dirty="0">
              <a:solidFill>
                <a:srgbClr val="FFFF00"/>
              </a:solidFill>
              <a:effectLst>
                <a:glow rad="101600">
                  <a:schemeClr val="bg1">
                    <a:alpha val="60000"/>
                  </a:schemeClr>
                </a:glow>
              </a:effectLst>
            </a:endParaRPr>
          </a:p>
        </p:txBody>
      </p:sp>
      <p:pic>
        <p:nvPicPr>
          <p:cNvPr id="2051" name="Picture 3"/>
          <p:cNvPicPr>
            <a:picLocks noChangeAspect="1" noChangeArrowheads="1"/>
          </p:cNvPicPr>
          <p:nvPr/>
        </p:nvPicPr>
        <p:blipFill>
          <a:blip r:embed="rId3" cstate="print">
            <a:lum bright="-10000"/>
          </a:blip>
          <a:srcRect/>
          <a:stretch>
            <a:fillRect/>
          </a:stretch>
        </p:blipFill>
        <p:spPr bwMode="auto">
          <a:xfrm>
            <a:off x="252854" y="2133600"/>
            <a:ext cx="4170969" cy="3124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to="" calcmode="lin" valueType="num">
                                      <p:cBhvr>
                                        <p:cTn id="12" dur="1" fill="hold"/>
                                        <p:tgtEl>
                                          <p:spTgt spid="4">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304800"/>
            <a:ext cx="9829800" cy="762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0"/>
            <a:ext cx="8229600" cy="1066800"/>
          </a:xfrm>
        </p:spPr>
        <p:txBody>
          <a:bodyPr/>
          <a:lstStyle/>
          <a:p>
            <a:r>
              <a:rPr lang="en-US" dirty="0" smtClean="0">
                <a:effectLst>
                  <a:glow rad="101600">
                    <a:schemeClr val="bg1">
                      <a:alpha val="60000"/>
                    </a:schemeClr>
                  </a:glow>
                </a:effectLst>
              </a:rPr>
              <a:t>You must Separate from a Scorner </a:t>
            </a:r>
            <a:endParaRPr lang="en-US" dirty="0">
              <a:effectLst>
                <a:glow rad="101600">
                  <a:schemeClr val="bg1">
                    <a:alpha val="60000"/>
                  </a:schemeClr>
                </a:glow>
              </a:effectLst>
            </a:endParaRPr>
          </a:p>
        </p:txBody>
      </p:sp>
      <p:sp>
        <p:nvSpPr>
          <p:cNvPr id="4" name="Content Placeholder 3"/>
          <p:cNvSpPr>
            <a:spLocks noGrp="1"/>
          </p:cNvSpPr>
          <p:nvPr>
            <p:ph sz="half" idx="1"/>
          </p:nvPr>
        </p:nvSpPr>
        <p:spPr>
          <a:xfrm>
            <a:off x="0" y="1524000"/>
            <a:ext cx="8610600" cy="5334000"/>
          </a:xfrm>
        </p:spPr>
        <p:txBody>
          <a:bodyPr>
            <a:normAutofit lnSpcReduction="10000"/>
          </a:bodyPr>
          <a:lstStyle/>
          <a:p>
            <a:pPr>
              <a:buNone/>
            </a:pPr>
            <a:r>
              <a:rPr lang="en-US" sz="3200" i="1" dirty="0" smtClean="0">
                <a:solidFill>
                  <a:srgbClr val="FFFF00"/>
                </a:solidFill>
                <a:effectLst>
                  <a:glow rad="101600">
                    <a:schemeClr val="bg1">
                      <a:alpha val="60000"/>
                    </a:schemeClr>
                  </a:glow>
                </a:effectLst>
              </a:rPr>
              <a:t>     Psalm 1:1-4 “Blessed is the man that walketh not in the counsel of the ungodly, nor standeth in the way of sinners, nor sitteth in the seat of the scornful. But his delight is in the law of the LORD; and in his law doth he meditate day and night. And he shall be like a tree planted by the rivers of water, that bringeth forth his fruit in his season; his leaf also shall not wither; and whatsoever he doeth shall prosper. The ungodly are not so: but are like the chaff which the wind driveth away.”</a:t>
            </a:r>
            <a:endParaRPr lang="en-US" sz="3200" i="1" dirty="0">
              <a:solidFill>
                <a:srgbClr val="FFFF00"/>
              </a:solidFill>
              <a:effectLst>
                <a:glow rad="101600">
                  <a:schemeClr val="bg1">
                    <a:alpha val="60000"/>
                  </a:schemeClr>
                </a:glow>
              </a:effectLst>
            </a:endParaRPr>
          </a:p>
        </p:txBody>
      </p:sp>
      <p:pic>
        <p:nvPicPr>
          <p:cNvPr id="2051" name="Picture 3"/>
          <p:cNvPicPr>
            <a:picLocks noChangeAspect="1" noChangeArrowheads="1"/>
          </p:cNvPicPr>
          <p:nvPr/>
        </p:nvPicPr>
        <p:blipFill>
          <a:blip r:embed="rId3" cstate="print"/>
          <a:srcRect/>
          <a:stretch>
            <a:fillRect/>
          </a:stretch>
        </p:blipFill>
        <p:spPr bwMode="auto">
          <a:xfrm>
            <a:off x="-838200" y="-381000"/>
            <a:ext cx="10363200" cy="771525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1219200" y="685800"/>
            <a:ext cx="6418157" cy="46482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20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circle(in)">
                                      <p:cBhvr>
                                        <p:cTn id="1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4572000" cy="6248400"/>
          </a:xfrm>
        </p:spPr>
        <p:txBody>
          <a:bodyPr>
            <a:normAutofit/>
          </a:bodyPr>
          <a:lstStyle/>
          <a:p>
            <a:pPr algn="ctr">
              <a:buNone/>
            </a:pPr>
            <a:r>
              <a:rPr lang="en-US" sz="4000" i="1" dirty="0" smtClean="0">
                <a:effectLst>
                  <a:glow rad="101600">
                    <a:schemeClr val="bg1">
                      <a:alpha val="60000"/>
                    </a:schemeClr>
                  </a:glow>
                </a:effectLst>
              </a:rPr>
              <a:t>    “Cast out the scorner, and contention shall go out; yea, strife </a:t>
            </a:r>
          </a:p>
          <a:p>
            <a:pPr algn="ctr">
              <a:buNone/>
            </a:pPr>
            <a:r>
              <a:rPr lang="en-US" sz="4000" i="1" dirty="0" smtClean="0">
                <a:effectLst>
                  <a:glow rad="101600">
                    <a:schemeClr val="bg1">
                      <a:alpha val="60000"/>
                    </a:schemeClr>
                  </a:glow>
                </a:effectLst>
              </a:rPr>
              <a:t>and reproach </a:t>
            </a:r>
          </a:p>
          <a:p>
            <a:pPr algn="ctr">
              <a:buNone/>
            </a:pPr>
            <a:r>
              <a:rPr lang="en-US" sz="4000" i="1" dirty="0" smtClean="0">
                <a:effectLst>
                  <a:glow rad="101600">
                    <a:schemeClr val="bg1">
                      <a:alpha val="60000"/>
                    </a:schemeClr>
                  </a:glow>
                </a:effectLst>
              </a:rPr>
              <a:t>shall cease.” </a:t>
            </a:r>
          </a:p>
          <a:p>
            <a:pPr algn="ctr">
              <a:buNone/>
            </a:pPr>
            <a:r>
              <a:rPr lang="en-US" sz="4000" i="1" dirty="0" smtClean="0">
                <a:effectLst>
                  <a:glow rad="101600">
                    <a:schemeClr val="bg1">
                      <a:alpha val="60000"/>
                    </a:schemeClr>
                  </a:glow>
                </a:effectLst>
              </a:rPr>
              <a:t>(Proverbs 22:10)</a:t>
            </a:r>
            <a:endParaRPr lang="en-US" sz="4000" i="1" dirty="0">
              <a:effectLst>
                <a:glow rad="101600">
                  <a:schemeClr val="bg1">
                    <a:alpha val="60000"/>
                  </a:schemeClr>
                </a:glow>
              </a:effectLst>
            </a:endParaRPr>
          </a:p>
        </p:txBody>
      </p:sp>
      <p:pic>
        <p:nvPicPr>
          <p:cNvPr id="2050" name="Picture 2"/>
          <p:cNvPicPr>
            <a:picLocks noChangeAspect="1" noChangeArrowheads="1"/>
          </p:cNvPicPr>
          <p:nvPr/>
        </p:nvPicPr>
        <p:blipFill>
          <a:blip r:embed="rId3" cstate="print"/>
          <a:srcRect/>
          <a:stretch>
            <a:fillRect/>
          </a:stretch>
        </p:blipFill>
        <p:spPr bwMode="auto">
          <a:xfrm>
            <a:off x="4038600" y="3505200"/>
            <a:ext cx="4799889" cy="3200400"/>
          </a:xfrm>
          <a:prstGeom prst="rect">
            <a:avLst/>
          </a:prstGeom>
          <a:ln>
            <a:noFill/>
          </a:ln>
          <a:effectLst>
            <a:softEdge rad="112500"/>
          </a:effectLst>
        </p:spPr>
      </p:pic>
      <p:pic>
        <p:nvPicPr>
          <p:cNvPr id="2051" name="Picture 3"/>
          <p:cNvPicPr>
            <a:picLocks noChangeAspect="1" noChangeArrowheads="1"/>
          </p:cNvPicPr>
          <p:nvPr/>
        </p:nvPicPr>
        <p:blipFill>
          <a:blip r:embed="rId4" cstate="print"/>
          <a:srcRect r="20000" b="389"/>
          <a:stretch>
            <a:fillRect/>
          </a:stretch>
        </p:blipFill>
        <p:spPr bwMode="auto">
          <a:xfrm rot="20778129">
            <a:off x="4365582" y="738299"/>
            <a:ext cx="2667000" cy="2438400"/>
          </a:xfrm>
          <a:prstGeom prst="rect">
            <a:avLst/>
          </a:prstGeom>
          <a:ln>
            <a:noFill/>
          </a:ln>
          <a:effectLst>
            <a:softEdge rad="112500"/>
          </a:effectLst>
        </p:spPr>
      </p:pic>
      <p:pic>
        <p:nvPicPr>
          <p:cNvPr id="2052" name="Picture 4"/>
          <p:cNvPicPr>
            <a:picLocks noChangeAspect="1" noChangeArrowheads="1"/>
          </p:cNvPicPr>
          <p:nvPr/>
        </p:nvPicPr>
        <p:blipFill>
          <a:blip r:embed="rId5" cstate="print"/>
          <a:srcRect l="18000" r="22000" b="1123"/>
          <a:stretch>
            <a:fillRect/>
          </a:stretch>
        </p:blipFill>
        <p:spPr bwMode="auto">
          <a:xfrm rot="546121">
            <a:off x="6813904" y="622183"/>
            <a:ext cx="2286000" cy="25146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to="" calcmode="lin" valueType="num">
                                      <p:cBhvr>
                                        <p:cTn id="7" dur="1" fill="hold"/>
                                        <p:tgtEl>
                                          <p:spTgt spid="20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65238"/>
          </a:xfrm>
        </p:spPr>
        <p:txBody>
          <a:bodyPr>
            <a:noAutofit/>
          </a:bodyPr>
          <a:lstStyle/>
          <a:p>
            <a:pPr hangingPunct="0"/>
            <a:r>
              <a:rPr lang="en-US" dirty="0" smtClean="0">
                <a:effectLst>
                  <a:glow rad="101600">
                    <a:schemeClr val="bg1">
                      <a:alpha val="60000"/>
                    </a:schemeClr>
                  </a:glow>
                </a:effectLst>
              </a:rPr>
              <a:t>You must Pray for the Scorners </a:t>
            </a:r>
            <a:br>
              <a:rPr lang="en-US" dirty="0" smtClean="0">
                <a:effectLst>
                  <a:glow rad="101600">
                    <a:schemeClr val="bg1">
                      <a:alpha val="60000"/>
                    </a:schemeClr>
                  </a:glow>
                </a:effectLst>
              </a:rPr>
            </a:br>
            <a:r>
              <a:rPr lang="en-US" dirty="0" smtClean="0">
                <a:effectLst>
                  <a:glow rad="101600">
                    <a:schemeClr val="bg1">
                      <a:alpha val="60000"/>
                    </a:schemeClr>
                  </a:glow>
                </a:effectLst>
              </a:rPr>
              <a:t>Repentance and Restoration </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457200" y="2057400"/>
            <a:ext cx="3124200" cy="2286000"/>
          </a:xfrm>
        </p:spPr>
        <p:txBody>
          <a:bodyPr>
            <a:normAutofit/>
          </a:bodyPr>
          <a:lstStyle/>
          <a:p>
            <a:r>
              <a:rPr lang="en-US" sz="3600" i="1" dirty="0" smtClean="0">
                <a:effectLst>
                  <a:glow rad="101600">
                    <a:schemeClr val="bg1">
                      <a:alpha val="60000"/>
                    </a:schemeClr>
                  </a:glow>
                </a:effectLst>
              </a:rPr>
              <a:t>I Thess. 5:17</a:t>
            </a:r>
          </a:p>
          <a:p>
            <a:r>
              <a:rPr lang="en-US" sz="3600" i="1" dirty="0" smtClean="0">
                <a:effectLst>
                  <a:glow rad="101600">
                    <a:schemeClr val="bg1">
                      <a:alpha val="60000"/>
                    </a:schemeClr>
                  </a:glow>
                </a:effectLst>
              </a:rPr>
              <a:t>Luke 18:1-7</a:t>
            </a:r>
          </a:p>
        </p:txBody>
      </p:sp>
      <p:pic>
        <p:nvPicPr>
          <p:cNvPr id="3074" name="Picture 2"/>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5258564" y="1828800"/>
            <a:ext cx="3885436" cy="50292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304800" y="3505200"/>
            <a:ext cx="4593617" cy="3048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76" name="Picture 4"/>
          <p:cNvPicPr>
            <a:picLocks noChangeAspect="1" noChangeArrowheads="1"/>
          </p:cNvPicPr>
          <p:nvPr/>
        </p:nvPicPr>
        <p:blipFill>
          <a:blip r:embed="rId5" cstate="print"/>
          <a:srcRect/>
          <a:stretch>
            <a:fillRect/>
          </a:stretch>
        </p:blipFill>
        <p:spPr bwMode="auto">
          <a:xfrm>
            <a:off x="838200" y="3581400"/>
            <a:ext cx="1691640" cy="22860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20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 to="" calcmode="lin" valueType="num">
                                      <p:cBhvr>
                                        <p:cTn id="22" dur="1" fill="hold"/>
                                        <p:tgtEl>
                                          <p:spTgt spid="307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dirty="0" smtClean="0">
                <a:effectLst>
                  <a:glow rad="101600">
                    <a:schemeClr val="bg1">
                      <a:alpha val="60000"/>
                    </a:schemeClr>
                  </a:glow>
                </a:effectLst>
              </a:rPr>
              <a:t>You must turn the Scorner </a:t>
            </a:r>
            <a:br>
              <a:rPr lang="en-US" dirty="0" smtClean="0">
                <a:effectLst>
                  <a:glow rad="101600">
                    <a:schemeClr val="bg1">
                      <a:alpha val="60000"/>
                    </a:schemeClr>
                  </a:glow>
                </a:effectLst>
              </a:rPr>
            </a:br>
            <a:r>
              <a:rPr lang="en-US" dirty="0" smtClean="0">
                <a:effectLst>
                  <a:glow rad="101600">
                    <a:schemeClr val="bg1">
                      <a:alpha val="60000"/>
                    </a:schemeClr>
                  </a:glow>
                </a:effectLst>
              </a:rPr>
              <a:t>over to God for Chastisement </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905000"/>
            <a:ext cx="4648200" cy="4953000"/>
          </a:xfrm>
        </p:spPr>
        <p:txBody>
          <a:bodyPr>
            <a:normAutofit/>
          </a:bodyPr>
          <a:lstStyle/>
          <a:p>
            <a:pPr hangingPunct="0"/>
            <a:r>
              <a:rPr lang="en-US" sz="3600" i="1" dirty="0" smtClean="0">
                <a:effectLst>
                  <a:glow rad="101600">
                    <a:schemeClr val="bg1">
                      <a:alpha val="60000"/>
                    </a:schemeClr>
                  </a:glow>
                </a:effectLst>
              </a:rPr>
              <a:t>Luke 15:11-21</a:t>
            </a:r>
          </a:p>
          <a:p>
            <a:pPr hangingPunct="0"/>
            <a:r>
              <a:rPr lang="en-US" sz="3600" i="1" dirty="0" smtClean="0">
                <a:effectLst>
                  <a:glow rad="101600">
                    <a:schemeClr val="bg1">
                      <a:alpha val="60000"/>
                    </a:schemeClr>
                  </a:glow>
                </a:effectLst>
              </a:rPr>
              <a:t>II Chronicles 36:16</a:t>
            </a:r>
          </a:p>
          <a:p>
            <a:pPr hangingPunct="0"/>
            <a:r>
              <a:rPr lang="en-US" sz="3600" i="1" dirty="0" smtClean="0">
                <a:effectLst>
                  <a:glow rad="101600">
                    <a:schemeClr val="bg1">
                      <a:alpha val="60000"/>
                    </a:schemeClr>
                  </a:glow>
                </a:effectLst>
              </a:rPr>
              <a:t>Psalm 107:11-13</a:t>
            </a:r>
          </a:p>
          <a:p>
            <a:pPr hangingPunct="0"/>
            <a:r>
              <a:rPr lang="en-US" sz="3600" i="1" dirty="0" smtClean="0">
                <a:effectLst>
                  <a:glow rad="101600">
                    <a:schemeClr val="bg1">
                      <a:alpha val="60000"/>
                    </a:schemeClr>
                  </a:glow>
                </a:effectLst>
              </a:rPr>
              <a:t>Proverbs 1:22-33</a:t>
            </a:r>
          </a:p>
          <a:p>
            <a:pPr hangingPunct="0"/>
            <a:r>
              <a:rPr lang="en-US" sz="3600" i="1" dirty="0" smtClean="0">
                <a:effectLst>
                  <a:glow rad="101600">
                    <a:schemeClr val="bg1">
                      <a:alpha val="60000"/>
                    </a:schemeClr>
                  </a:glow>
                </a:effectLst>
              </a:rPr>
              <a:t>Proverbs 3:34</a:t>
            </a:r>
          </a:p>
          <a:p>
            <a:pPr hangingPunct="0"/>
            <a:r>
              <a:rPr lang="en-US" sz="3600" i="1" dirty="0" smtClean="0">
                <a:effectLst>
                  <a:glow rad="101600">
                    <a:schemeClr val="bg1">
                      <a:alpha val="60000"/>
                    </a:schemeClr>
                  </a:glow>
                </a:effectLst>
              </a:rPr>
              <a:t>Proverbs 9:12</a:t>
            </a:r>
          </a:p>
          <a:p>
            <a:pPr hangingPunct="0"/>
            <a:r>
              <a:rPr lang="en-US" sz="3600" i="1" dirty="0" smtClean="0">
                <a:effectLst>
                  <a:glow rad="101600">
                    <a:schemeClr val="bg1">
                      <a:alpha val="60000"/>
                    </a:schemeClr>
                  </a:glow>
                </a:effectLst>
              </a:rPr>
              <a:t>Proverbs 19:26-29</a:t>
            </a:r>
          </a:p>
          <a:p>
            <a:pPr hangingPunct="0">
              <a:buNone/>
            </a:pPr>
            <a:endParaRPr lang="en-US" sz="3600" i="1" dirty="0" smtClean="0">
              <a:effectLst>
                <a:glow rad="101600">
                  <a:schemeClr val="bg1">
                    <a:alpha val="60000"/>
                  </a:schemeClr>
                </a:glow>
              </a:effectLst>
            </a:endParaRPr>
          </a:p>
          <a:p>
            <a:endParaRPr lang="en-US" sz="3600" i="1"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srcRect/>
          <a:stretch>
            <a:fillRect/>
          </a:stretch>
        </p:blipFill>
        <p:spPr bwMode="auto">
          <a:xfrm>
            <a:off x="4038600" y="1981200"/>
            <a:ext cx="4954050"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rPr>
              <a:t>Church Discipline</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752600"/>
            <a:ext cx="8915400" cy="5105400"/>
          </a:xfrm>
        </p:spPr>
        <p:txBody>
          <a:bodyPr>
            <a:normAutofit/>
          </a:bodyPr>
          <a:lstStyle/>
          <a:p>
            <a:r>
              <a:rPr lang="en-US" sz="3600" dirty="0" smtClean="0">
                <a:effectLst>
                  <a:glow rad="101600">
                    <a:schemeClr val="bg1">
                      <a:alpha val="60000"/>
                    </a:schemeClr>
                  </a:glow>
                </a:effectLst>
              </a:rPr>
              <a:t>In order to have a church that is </a:t>
            </a:r>
            <a:r>
              <a:rPr lang="en-US" sz="3600" i="1" dirty="0" smtClean="0">
                <a:solidFill>
                  <a:srgbClr val="FFFF00"/>
                </a:solidFill>
                <a:effectLst>
                  <a:glow rad="101600">
                    <a:schemeClr val="bg1">
                      <a:alpha val="60000"/>
                    </a:schemeClr>
                  </a:glow>
                </a:effectLst>
              </a:rPr>
              <a:t>". . .  sanctified and meet for the master's use. . ."</a:t>
            </a:r>
            <a:r>
              <a:rPr lang="en-US" sz="3600" dirty="0" smtClean="0">
                <a:solidFill>
                  <a:srgbClr val="FFFF00"/>
                </a:solidFill>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II Timothy 2:21</a:t>
            </a:r>
            <a:r>
              <a:rPr lang="en-US" sz="3600" dirty="0" smtClean="0">
                <a:effectLst>
                  <a:glow rad="101600">
                    <a:schemeClr val="bg1">
                      <a:alpha val="60000"/>
                    </a:schemeClr>
                  </a:glow>
                </a:effectLst>
              </a:rPr>
              <a:t>, church discipline must be exercised when dealing with a member who has become a scorner.  </a:t>
            </a:r>
          </a:p>
          <a:p>
            <a:r>
              <a:rPr lang="en-US" sz="3600" dirty="0" smtClean="0">
                <a:effectLst>
                  <a:glow rad="101600">
                    <a:schemeClr val="bg1">
                      <a:alpha val="60000"/>
                    </a:schemeClr>
                  </a:glow>
                </a:effectLst>
              </a:rPr>
              <a:t>The following principles must be understood and applied if discipline is to be effective.</a:t>
            </a:r>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hangingPunct="0">
              <a:buNone/>
            </a:pPr>
            <a:r>
              <a:rPr lang="en-US" dirty="0" smtClean="0">
                <a:effectLst>
                  <a:glow rad="101600">
                    <a:schemeClr val="bg1">
                      <a:alpha val="60000"/>
                    </a:schemeClr>
                  </a:glow>
                </a:effectLst>
              </a:rPr>
              <a:t>1. CHURCH DISCIPLINE MUST ALWAYS BE  DONE IN A SPIRIT  OF LOVE - </a:t>
            </a:r>
            <a:r>
              <a:rPr lang="en-US" i="1" dirty="0" smtClean="0">
                <a:effectLst>
                  <a:glow rad="101600">
                    <a:schemeClr val="bg1">
                      <a:alpha val="60000"/>
                    </a:schemeClr>
                  </a:glow>
                </a:effectLst>
              </a:rPr>
              <a:t>Hebrews 12:5-11</a:t>
            </a:r>
          </a:p>
          <a:p>
            <a:pPr hangingPunct="0">
              <a:buNone/>
            </a:pPr>
            <a:r>
              <a:rPr lang="en-US" dirty="0" smtClean="0">
                <a:effectLst>
                  <a:glow rad="101600">
                    <a:schemeClr val="bg1">
                      <a:alpha val="60000"/>
                    </a:schemeClr>
                  </a:glow>
                </a:effectLst>
              </a:rPr>
              <a:t>2. CHURCH DISCIPLINE MUST ALWAYS BE DONE FOR THE PURPOSE OF RESTORATION  -                               </a:t>
            </a:r>
            <a:r>
              <a:rPr lang="en-US" i="1" dirty="0" smtClean="0">
                <a:effectLst>
                  <a:glow rad="101600">
                    <a:schemeClr val="bg1">
                      <a:alpha val="60000"/>
                    </a:schemeClr>
                  </a:glow>
                </a:effectLst>
              </a:rPr>
              <a:t>II Corinthians 2:5-11;  Galatians 6:1-2;                          II Thessalonians 3:15</a:t>
            </a:r>
          </a:p>
          <a:p>
            <a:pPr hangingPunct="0">
              <a:buNone/>
            </a:pPr>
            <a:r>
              <a:rPr lang="en-US" dirty="0" smtClean="0">
                <a:effectLst>
                  <a:glow rad="101600">
                    <a:schemeClr val="bg1">
                      <a:alpha val="60000"/>
                    </a:schemeClr>
                  </a:glow>
                </a:effectLst>
              </a:rPr>
              <a:t>3. CHURCH DISCIPLINE MUST ALWAYS BE CONSISTENT - </a:t>
            </a:r>
            <a:r>
              <a:rPr lang="en-US" i="1" dirty="0" smtClean="0">
                <a:effectLst>
                  <a:glow rad="101600">
                    <a:schemeClr val="bg1">
                      <a:alpha val="60000"/>
                    </a:schemeClr>
                  </a:glow>
                </a:effectLst>
              </a:rPr>
              <a:t>I Timothy 5:17-21</a:t>
            </a:r>
          </a:p>
          <a:p>
            <a:pPr hangingPunct="0">
              <a:buNone/>
            </a:pPr>
            <a:r>
              <a:rPr lang="en-US" dirty="0" smtClean="0">
                <a:effectLst>
                  <a:glow rad="101600">
                    <a:schemeClr val="bg1">
                      <a:alpha val="60000"/>
                    </a:schemeClr>
                  </a:glow>
                </a:effectLst>
              </a:rPr>
              <a:t> 4. CHURCH DISCIPLINE MUST BE DONE FOR THE PURIFICATION OF THE BODY  -                                      </a:t>
            </a:r>
            <a:r>
              <a:rPr lang="en-US" i="1" dirty="0" smtClean="0">
                <a:effectLst>
                  <a:glow rad="101600">
                    <a:schemeClr val="bg1">
                      <a:alpha val="60000"/>
                    </a:schemeClr>
                  </a:glow>
                </a:effectLst>
              </a:rPr>
              <a:t>II Corinthians 5:1-13</a:t>
            </a:r>
          </a:p>
          <a:p>
            <a:pPr hangingPunct="0">
              <a:buNone/>
            </a:pPr>
            <a:r>
              <a:rPr lang="en-US" dirty="0" smtClean="0">
                <a:effectLst>
                  <a:glow rad="101600">
                    <a:schemeClr val="bg1">
                      <a:alpha val="60000"/>
                    </a:schemeClr>
                  </a:glow>
                </a:effectLst>
              </a:rPr>
              <a:t>5. CHURCH DISCIPLINE MUST BE DONE TO PRODUCE A FEAR OF THE LORD - </a:t>
            </a:r>
            <a:r>
              <a:rPr lang="en-US" i="1" dirty="0" smtClean="0">
                <a:effectLst>
                  <a:glow rad="101600">
                    <a:schemeClr val="bg1">
                      <a:alpha val="60000"/>
                    </a:schemeClr>
                  </a:glow>
                </a:effectLst>
              </a:rPr>
              <a:t>Acts 5:1-11</a:t>
            </a:r>
          </a:p>
          <a:p>
            <a:endParaRPr lang="en-US"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981200"/>
          </a:xfrm>
        </p:spPr>
        <p:txBody>
          <a:bodyPr>
            <a:noAutofit/>
          </a:bodyPr>
          <a:lstStyle/>
          <a:p>
            <a:r>
              <a:rPr lang="en-US" dirty="0" smtClean="0">
                <a:effectLst>
                  <a:glow rad="101600">
                    <a:schemeClr val="bg1">
                      <a:alpha val="60000"/>
                    </a:schemeClr>
                  </a:glow>
                </a:effectLst>
              </a:rPr>
              <a:t>CHURCH DISCIPLINE MUST BE DONE FOR THE FOLLOWING REASONS</a:t>
            </a:r>
            <a:endParaRPr lang="en-US" dirty="0">
              <a:effectLst>
                <a:glow rad="101600">
                  <a:schemeClr val="bg1">
                    <a:alpha val="60000"/>
                  </a:schemeClr>
                </a:glow>
              </a:effectLst>
            </a:endParaRPr>
          </a:p>
        </p:txBody>
      </p:sp>
      <p:sp>
        <p:nvSpPr>
          <p:cNvPr id="4" name="Content Placeholder 3"/>
          <p:cNvSpPr>
            <a:spLocks noGrp="1"/>
          </p:cNvSpPr>
          <p:nvPr>
            <p:ph sz="half" idx="1"/>
          </p:nvPr>
        </p:nvSpPr>
        <p:spPr>
          <a:xfrm>
            <a:off x="0" y="2057400"/>
            <a:ext cx="4724400" cy="4800600"/>
          </a:xfrm>
        </p:spPr>
        <p:txBody>
          <a:bodyPr>
            <a:normAutofit lnSpcReduction="10000"/>
          </a:bodyPr>
          <a:lstStyle/>
          <a:p>
            <a:pPr hangingPunct="0"/>
            <a:r>
              <a:rPr lang="en-US" sz="3200" dirty="0" smtClean="0">
                <a:effectLst>
                  <a:glow rad="101600">
                    <a:schemeClr val="bg1">
                      <a:alpha val="60000"/>
                    </a:schemeClr>
                  </a:glow>
                </a:effectLst>
              </a:rPr>
              <a:t>Scorning  </a:t>
            </a:r>
            <a:r>
              <a:rPr lang="en-US" sz="3200" i="1" dirty="0" smtClean="0">
                <a:effectLst>
                  <a:glow rad="101600">
                    <a:schemeClr val="bg1">
                      <a:alpha val="60000"/>
                    </a:schemeClr>
                  </a:glow>
                </a:effectLst>
              </a:rPr>
              <a:t>-  Psalm 1:1-3;  Proverbs 22:10</a:t>
            </a:r>
          </a:p>
          <a:p>
            <a:pPr hangingPunct="0"/>
            <a:r>
              <a:rPr lang="en-US" sz="3200" dirty="0" smtClean="0">
                <a:effectLst>
                  <a:glow rad="101600">
                    <a:schemeClr val="bg1">
                      <a:alpha val="60000"/>
                    </a:schemeClr>
                  </a:glow>
                </a:effectLst>
              </a:rPr>
              <a:t>Immorality - </a:t>
            </a:r>
            <a:r>
              <a:rPr lang="en-US" sz="3200" i="1" dirty="0" smtClean="0">
                <a:effectLst>
                  <a:glow rad="101600">
                    <a:schemeClr val="bg1">
                      <a:alpha val="60000"/>
                    </a:schemeClr>
                  </a:glow>
                </a:effectLst>
              </a:rPr>
              <a:t>I Cor. 5:1-13</a:t>
            </a:r>
          </a:p>
          <a:p>
            <a:pPr hangingPunct="0"/>
            <a:r>
              <a:rPr lang="en-US" sz="3200" dirty="0" smtClean="0">
                <a:effectLst>
                  <a:glow rad="101600">
                    <a:schemeClr val="bg1">
                      <a:alpha val="60000"/>
                    </a:schemeClr>
                  </a:glow>
                </a:effectLst>
              </a:rPr>
              <a:t>Teaching of False Doctrine - </a:t>
            </a:r>
            <a:r>
              <a:rPr lang="en-US" sz="3200" i="1" dirty="0" smtClean="0">
                <a:effectLst>
                  <a:glow rad="101600">
                    <a:schemeClr val="bg1">
                      <a:alpha val="60000"/>
                    </a:schemeClr>
                  </a:glow>
                </a:effectLst>
              </a:rPr>
              <a:t>I Tim. 1:18-20; Titus 1:9-16</a:t>
            </a:r>
          </a:p>
          <a:p>
            <a:pPr hangingPunct="0"/>
            <a:r>
              <a:rPr lang="en-US" sz="3200" dirty="0" smtClean="0">
                <a:effectLst>
                  <a:glow rad="101600">
                    <a:schemeClr val="bg1">
                      <a:alpha val="60000"/>
                    </a:schemeClr>
                  </a:glow>
                </a:effectLst>
              </a:rPr>
              <a:t>Argumentative Spirit  -      </a:t>
            </a:r>
            <a:r>
              <a:rPr lang="en-US" sz="3200" i="1" dirty="0" smtClean="0">
                <a:effectLst>
                  <a:glow rad="101600">
                    <a:schemeClr val="bg1">
                      <a:alpha val="60000"/>
                    </a:schemeClr>
                  </a:glow>
                </a:effectLst>
              </a:rPr>
              <a:t>I Tim. 6:3-5</a:t>
            </a:r>
          </a:p>
          <a:p>
            <a:r>
              <a:rPr lang="en-US" sz="3200" dirty="0" smtClean="0">
                <a:effectLst>
                  <a:glow rad="101600">
                    <a:schemeClr val="bg1">
                      <a:alpha val="60000"/>
                    </a:schemeClr>
                  </a:glow>
                </a:effectLst>
              </a:rPr>
              <a:t>Rebellion - </a:t>
            </a:r>
            <a:r>
              <a:rPr lang="en-US" sz="3200" i="1" dirty="0" smtClean="0">
                <a:effectLst>
                  <a:glow rad="101600">
                    <a:schemeClr val="bg1">
                      <a:alpha val="60000"/>
                    </a:schemeClr>
                  </a:glow>
                </a:effectLst>
              </a:rPr>
              <a:t>Heb. 13:7, 17</a:t>
            </a:r>
          </a:p>
          <a:p>
            <a:endParaRPr lang="en-US" sz="3200" dirty="0">
              <a:effectLst>
                <a:glow rad="101600">
                  <a:schemeClr val="bg1">
                    <a:alpha val="60000"/>
                  </a:schemeClr>
                </a:glow>
              </a:effectLst>
            </a:endParaRPr>
          </a:p>
        </p:txBody>
      </p:sp>
      <p:sp>
        <p:nvSpPr>
          <p:cNvPr id="5" name="Content Placeholder 4"/>
          <p:cNvSpPr>
            <a:spLocks noGrp="1"/>
          </p:cNvSpPr>
          <p:nvPr>
            <p:ph sz="half" idx="2"/>
          </p:nvPr>
        </p:nvSpPr>
        <p:spPr>
          <a:xfrm>
            <a:off x="4648200" y="2133600"/>
            <a:ext cx="4495800" cy="4876800"/>
          </a:xfrm>
        </p:spPr>
        <p:txBody>
          <a:bodyPr>
            <a:noAutofit/>
          </a:bodyPr>
          <a:lstStyle/>
          <a:p>
            <a:pPr hangingPunct="0"/>
            <a:r>
              <a:rPr lang="en-US" sz="3200" dirty="0" smtClean="0">
                <a:effectLst>
                  <a:glow rad="101600">
                    <a:schemeClr val="bg1">
                      <a:alpha val="60000"/>
                    </a:schemeClr>
                  </a:glow>
                </a:effectLst>
              </a:rPr>
              <a:t>Sowing Discord  </a:t>
            </a:r>
            <a:r>
              <a:rPr lang="en-US" sz="3200" i="1" dirty="0" smtClean="0">
                <a:effectLst>
                  <a:glow rad="101600">
                    <a:schemeClr val="bg1">
                      <a:alpha val="60000"/>
                    </a:schemeClr>
                  </a:glow>
                </a:effectLst>
              </a:rPr>
              <a:t>-  Prov. 6:19;  Eph. 4:3</a:t>
            </a:r>
          </a:p>
          <a:p>
            <a:pPr hangingPunct="0"/>
            <a:r>
              <a:rPr lang="en-US" sz="3200" dirty="0" smtClean="0">
                <a:effectLst>
                  <a:glow rad="101600">
                    <a:schemeClr val="bg1">
                      <a:alpha val="60000"/>
                    </a:schemeClr>
                  </a:glow>
                </a:effectLst>
              </a:rPr>
              <a:t>Leading Others Astray  -  </a:t>
            </a:r>
            <a:r>
              <a:rPr lang="en-US" sz="3200" i="1" dirty="0" smtClean="0">
                <a:effectLst>
                  <a:glow rad="101600">
                    <a:schemeClr val="bg1">
                      <a:alpha val="60000"/>
                    </a:schemeClr>
                  </a:glow>
                </a:effectLst>
              </a:rPr>
              <a:t>Rom. 16:17-18</a:t>
            </a:r>
          </a:p>
          <a:p>
            <a:pPr hangingPunct="0"/>
            <a:r>
              <a:rPr lang="en-US" sz="3200" dirty="0" smtClean="0">
                <a:effectLst>
                  <a:glow rad="101600">
                    <a:schemeClr val="bg1">
                      <a:alpha val="60000"/>
                    </a:schemeClr>
                  </a:glow>
                </a:effectLst>
              </a:rPr>
              <a:t>Carnality - </a:t>
            </a:r>
            <a:r>
              <a:rPr lang="en-US" sz="3200" i="1" dirty="0" smtClean="0">
                <a:effectLst>
                  <a:glow rad="101600">
                    <a:schemeClr val="bg1">
                      <a:alpha val="60000"/>
                    </a:schemeClr>
                  </a:glow>
                </a:effectLst>
              </a:rPr>
              <a:t>II Tim. 3:1-5</a:t>
            </a:r>
          </a:p>
          <a:p>
            <a:pPr hangingPunct="0"/>
            <a:r>
              <a:rPr lang="en-US" sz="3200" dirty="0" smtClean="0">
                <a:effectLst>
                  <a:glow rad="101600">
                    <a:schemeClr val="bg1">
                      <a:alpha val="60000"/>
                    </a:schemeClr>
                  </a:glow>
                </a:effectLst>
              </a:rPr>
              <a:t>Drunkenness - </a:t>
            </a:r>
            <a:r>
              <a:rPr lang="en-US" sz="3200" dirty="0" smtClean="0">
                <a:effectLst>
                  <a:glow rad="101600">
                    <a:schemeClr val="bg1">
                      <a:alpha val="60000"/>
                    </a:schemeClr>
                  </a:glow>
                </a:effectLst>
              </a:rPr>
              <a:t>                 </a:t>
            </a:r>
            <a:r>
              <a:rPr lang="en-US" sz="3200" i="1" dirty="0" smtClean="0">
                <a:effectLst>
                  <a:glow rad="101600">
                    <a:schemeClr val="bg1">
                      <a:alpha val="60000"/>
                    </a:schemeClr>
                  </a:glow>
                </a:effectLst>
              </a:rPr>
              <a:t>I </a:t>
            </a:r>
            <a:r>
              <a:rPr lang="en-US" sz="3200" i="1" dirty="0" smtClean="0">
                <a:effectLst>
                  <a:glow rad="101600">
                    <a:schemeClr val="bg1">
                      <a:alpha val="60000"/>
                    </a:schemeClr>
                  </a:glow>
                </a:effectLst>
              </a:rPr>
              <a:t>Cor. 5:11</a:t>
            </a:r>
          </a:p>
          <a:p>
            <a:pPr hangingPunct="0"/>
            <a:r>
              <a:rPr lang="en-US" sz="3200" dirty="0" smtClean="0">
                <a:effectLst>
                  <a:glow rad="101600">
                    <a:schemeClr val="bg1">
                      <a:alpha val="60000"/>
                    </a:schemeClr>
                  </a:glow>
                </a:effectLst>
              </a:rPr>
              <a:t>Covetous - </a:t>
            </a:r>
            <a:r>
              <a:rPr lang="en-US" sz="3200" i="1" dirty="0" smtClean="0">
                <a:effectLst>
                  <a:glow rad="101600">
                    <a:schemeClr val="bg1">
                      <a:alpha val="60000"/>
                    </a:schemeClr>
                  </a:glow>
                </a:effectLst>
              </a:rPr>
              <a:t>I Cor. 5:11</a:t>
            </a:r>
          </a:p>
          <a:p>
            <a:pPr hangingPunct="0"/>
            <a:endParaRPr lang="en-US" sz="3200" i="1" dirty="0" smtClean="0">
              <a:effectLst>
                <a:glow rad="101600">
                  <a:schemeClr val="bg1">
                    <a:alpha val="60000"/>
                  </a:schemeClr>
                </a:glow>
              </a:effectLst>
            </a:endParaRPr>
          </a:p>
          <a:p>
            <a:pPr hangingPunct="0">
              <a:buNone/>
            </a:pPr>
            <a:endParaRPr lang="en-US" sz="3200" i="1" dirty="0" smtClean="0">
              <a:effectLst>
                <a:glow rad="101600">
                  <a:schemeClr val="bg1">
                    <a:alpha val="60000"/>
                  </a:schemeClr>
                </a:glow>
              </a:effectLst>
            </a:endParaRPr>
          </a:p>
          <a:p>
            <a:endParaRPr lang="en-US" sz="32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 to="" calcmode="lin" valueType="num">
                                      <p:cBhvr>
                                        <p:cTn id="32" dur="1" fill="hold"/>
                                        <p:tgtEl>
                                          <p:spTgt spid="5">
                                            <p:txEl>
                                              <p:pRg st="0" end="0"/>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 to="" calcmode="lin" valueType="num">
                                      <p:cBhvr>
                                        <p:cTn id="37" dur="1" fill="hold"/>
                                        <p:tgtEl>
                                          <p:spTgt spid="5">
                                            <p:txEl>
                                              <p:pRg st="1" end="1"/>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 to="" calcmode="lin" valueType="num">
                                      <p:cBhvr>
                                        <p:cTn id="42" dur="1" fill="hold"/>
                                        <p:tgtEl>
                                          <p:spTgt spid="5">
                                            <p:txEl>
                                              <p:pRg st="2" end="2"/>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 to="" calcmode="lin" valueType="num">
                                      <p:cBhvr>
                                        <p:cTn id="47" dur="1" fill="hold"/>
                                        <p:tgtEl>
                                          <p:spTgt spid="5">
                                            <p:txEl>
                                              <p:pRg st="3" end="3"/>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5">
                                            <p:txEl>
                                              <p:pRg st="4" end="4"/>
                                            </p:txEl>
                                          </p:spTgt>
                                        </p:tgtEl>
                                        <p:attrNameLst>
                                          <p:attrName>style.visibility</p:attrName>
                                        </p:attrNameLst>
                                      </p:cBhvr>
                                      <p:to>
                                        <p:strVal val="visible"/>
                                      </p:to>
                                    </p:set>
                                    <p:anim to="" calcmode="lin" valueType="num">
                                      <p:cBhvr>
                                        <p:cTn id="52" dur="1" fill="hold"/>
                                        <p:tgtEl>
                                          <p:spTgt spid="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4495800" cy="6858000"/>
          </a:xfrm>
        </p:spPr>
        <p:txBody>
          <a:bodyPr>
            <a:normAutofit/>
          </a:bodyPr>
          <a:lstStyle/>
          <a:p>
            <a:pPr hangingPunct="0"/>
            <a:r>
              <a:rPr lang="en-US" sz="3200" dirty="0" smtClean="0">
                <a:effectLst>
                  <a:glow rad="101600">
                    <a:schemeClr val="bg1">
                      <a:alpha val="60000"/>
                    </a:schemeClr>
                  </a:glow>
                </a:effectLst>
              </a:rPr>
              <a:t>Disobedience (Unruly) -               </a:t>
            </a:r>
            <a:r>
              <a:rPr lang="en-US" sz="3200" i="1" dirty="0" smtClean="0">
                <a:effectLst>
                  <a:glow rad="101600">
                    <a:schemeClr val="bg1">
                      <a:alpha val="60000"/>
                    </a:schemeClr>
                  </a:glow>
                </a:effectLst>
              </a:rPr>
              <a:t>I Thess. 5:14;  II Thess. 3:6-7 </a:t>
            </a:r>
          </a:p>
          <a:p>
            <a:pPr hangingPunct="0"/>
            <a:r>
              <a:rPr lang="en-US" sz="3200" i="1" dirty="0" smtClean="0">
                <a:solidFill>
                  <a:srgbClr val="FFFF00"/>
                </a:solidFill>
                <a:effectLst>
                  <a:glow rad="101600">
                    <a:schemeClr val="bg1">
                      <a:alpha val="60000"/>
                    </a:schemeClr>
                  </a:glow>
                </a:effectLst>
              </a:rPr>
              <a:t>Unruly (</a:t>
            </a:r>
            <a:r>
              <a:rPr lang="en-US" sz="3200" b="1" i="1" cap="small" dirty="0" err="1" smtClean="0">
                <a:solidFill>
                  <a:srgbClr val="FFFF00"/>
                </a:solidFill>
                <a:effectLst>
                  <a:glow rad="101600">
                    <a:schemeClr val="bg1">
                      <a:alpha val="60000"/>
                    </a:schemeClr>
                  </a:glow>
                </a:effectLst>
              </a:rPr>
              <a:t>ataktos</a:t>
            </a:r>
            <a:r>
              <a:rPr lang="en-US" sz="3200" i="1" dirty="0" smtClean="0">
                <a:solidFill>
                  <a:srgbClr val="FFFF00"/>
                </a:solidFill>
                <a:effectLst>
                  <a:glow rad="101600">
                    <a:schemeClr val="bg1">
                      <a:alpha val="60000"/>
                    </a:schemeClr>
                  </a:glow>
                </a:effectLst>
              </a:rPr>
              <a:t>)  =  insubordinate, not keeping rank, undisciplined, to behave disorderly</a:t>
            </a:r>
          </a:p>
          <a:p>
            <a:pPr hangingPunct="0"/>
            <a:r>
              <a:rPr lang="en-US" sz="3200" dirty="0" err="1" smtClean="0">
                <a:effectLst>
                  <a:glow rad="101600">
                    <a:schemeClr val="bg1">
                      <a:alpha val="60000"/>
                    </a:schemeClr>
                  </a:glow>
                </a:effectLst>
              </a:rPr>
              <a:t>Extortioner</a:t>
            </a:r>
            <a:r>
              <a:rPr lang="en-US" sz="3200" dirty="0" smtClean="0">
                <a:effectLst>
                  <a:glow rad="101600">
                    <a:schemeClr val="bg1">
                      <a:alpha val="60000"/>
                    </a:schemeClr>
                  </a:glow>
                </a:effectLst>
              </a:rPr>
              <a:t> - </a:t>
            </a:r>
            <a:r>
              <a:rPr lang="en-US" sz="3200" i="1" dirty="0" smtClean="0">
                <a:effectLst>
                  <a:glow rad="101600">
                    <a:schemeClr val="bg1">
                      <a:alpha val="60000"/>
                    </a:schemeClr>
                  </a:glow>
                </a:effectLst>
              </a:rPr>
              <a:t>I Cor. 5:11</a:t>
            </a:r>
          </a:p>
          <a:p>
            <a:r>
              <a:rPr lang="en-US" sz="3200" b="1" i="1" cap="small" dirty="0" err="1" smtClean="0">
                <a:solidFill>
                  <a:srgbClr val="FFFF00"/>
                </a:solidFill>
                <a:effectLst>
                  <a:glow rad="101600">
                    <a:schemeClr val="bg1">
                      <a:alpha val="60000"/>
                    </a:schemeClr>
                  </a:glow>
                </a:effectLst>
              </a:rPr>
              <a:t>haroax</a:t>
            </a:r>
            <a:r>
              <a:rPr lang="en-US" sz="3200" b="1" i="1" dirty="0" smtClean="0">
                <a:solidFill>
                  <a:srgbClr val="FFFF00"/>
                </a:solidFill>
                <a:effectLst>
                  <a:glow rad="101600">
                    <a:schemeClr val="bg1">
                      <a:alpha val="60000"/>
                    </a:schemeClr>
                  </a:glow>
                </a:effectLst>
              </a:rPr>
              <a:t> </a:t>
            </a:r>
            <a:r>
              <a:rPr lang="en-US" sz="3200" i="1" dirty="0" smtClean="0">
                <a:solidFill>
                  <a:srgbClr val="FFFF00"/>
                </a:solidFill>
                <a:effectLst>
                  <a:glow rad="101600">
                    <a:schemeClr val="bg1">
                      <a:alpha val="60000"/>
                    </a:schemeClr>
                  </a:glow>
                </a:effectLst>
              </a:rPr>
              <a:t> =  plundering, to pillage, robbery, a desire for advantage, to wrench away</a:t>
            </a:r>
          </a:p>
          <a:p>
            <a:endParaRPr lang="en-US" sz="3200" dirty="0">
              <a:effectLst>
                <a:glow rad="101600">
                  <a:schemeClr val="bg1">
                    <a:alpha val="60000"/>
                  </a:schemeClr>
                </a:glow>
              </a:effectLst>
            </a:endParaRPr>
          </a:p>
        </p:txBody>
      </p:sp>
      <p:sp>
        <p:nvSpPr>
          <p:cNvPr id="4" name="Content Placeholder 3"/>
          <p:cNvSpPr>
            <a:spLocks noGrp="1"/>
          </p:cNvSpPr>
          <p:nvPr>
            <p:ph sz="half" idx="2"/>
          </p:nvPr>
        </p:nvSpPr>
        <p:spPr>
          <a:xfrm>
            <a:off x="4648200" y="0"/>
            <a:ext cx="4495800" cy="6858000"/>
          </a:xfrm>
        </p:spPr>
        <p:txBody>
          <a:bodyPr>
            <a:normAutofit/>
          </a:bodyPr>
          <a:lstStyle/>
          <a:p>
            <a:pPr hangingPunct="0"/>
            <a:r>
              <a:rPr lang="en-US" sz="3200" dirty="0" smtClean="0">
                <a:effectLst>
                  <a:glow rad="101600">
                    <a:schemeClr val="bg1">
                      <a:alpha val="60000"/>
                    </a:schemeClr>
                  </a:glow>
                </a:effectLst>
              </a:rPr>
              <a:t>Laziness  (refusing to work) - </a:t>
            </a:r>
            <a:r>
              <a:rPr lang="en-US" sz="3200" i="1" dirty="0" smtClean="0">
                <a:effectLst>
                  <a:glow rad="101600">
                    <a:schemeClr val="bg1">
                      <a:alpha val="60000"/>
                    </a:schemeClr>
                  </a:glow>
                </a:effectLst>
              </a:rPr>
              <a:t>II Thess. 3:8-11</a:t>
            </a:r>
          </a:p>
          <a:p>
            <a:pPr hangingPunct="0"/>
            <a:r>
              <a:rPr lang="en-US" sz="3200" dirty="0" smtClean="0">
                <a:effectLst>
                  <a:glow rad="101600">
                    <a:schemeClr val="bg1">
                      <a:alpha val="60000"/>
                    </a:schemeClr>
                  </a:glow>
                </a:effectLst>
              </a:rPr>
              <a:t>Idolater - </a:t>
            </a:r>
            <a:r>
              <a:rPr lang="en-US" sz="3200" i="1" dirty="0" smtClean="0">
                <a:effectLst>
                  <a:glow rad="101600">
                    <a:schemeClr val="bg1">
                      <a:alpha val="60000"/>
                    </a:schemeClr>
                  </a:glow>
                </a:effectLst>
              </a:rPr>
              <a:t>I Cor. 5:11</a:t>
            </a:r>
          </a:p>
          <a:p>
            <a:pPr hangingPunct="0"/>
            <a:r>
              <a:rPr lang="en-US" sz="3200" dirty="0" err="1" smtClean="0">
                <a:effectLst>
                  <a:glow rad="101600">
                    <a:schemeClr val="bg1">
                      <a:alpha val="60000"/>
                    </a:schemeClr>
                  </a:glow>
                </a:effectLst>
              </a:rPr>
              <a:t>Railer</a:t>
            </a:r>
            <a:r>
              <a:rPr lang="en-US" sz="3200" dirty="0" smtClean="0">
                <a:effectLst>
                  <a:glow rad="101600">
                    <a:schemeClr val="bg1">
                      <a:alpha val="60000"/>
                    </a:schemeClr>
                  </a:glow>
                </a:effectLst>
              </a:rPr>
              <a:t> - </a:t>
            </a:r>
            <a:r>
              <a:rPr lang="en-US" sz="3200" i="1" dirty="0" smtClean="0">
                <a:effectLst>
                  <a:glow rad="101600">
                    <a:schemeClr val="bg1">
                      <a:alpha val="60000"/>
                    </a:schemeClr>
                  </a:glow>
                </a:effectLst>
              </a:rPr>
              <a:t>I Cor. 5:11</a:t>
            </a:r>
          </a:p>
          <a:p>
            <a:pPr hangingPunct="0"/>
            <a:r>
              <a:rPr lang="en-US" sz="3200" b="1" i="1" cap="small" dirty="0" err="1" smtClean="0">
                <a:solidFill>
                  <a:srgbClr val="FFFF00"/>
                </a:solidFill>
                <a:effectLst>
                  <a:glow rad="101600">
                    <a:schemeClr val="bg1">
                      <a:alpha val="60000"/>
                    </a:schemeClr>
                  </a:glow>
                </a:effectLst>
              </a:rPr>
              <a:t>loidoros</a:t>
            </a:r>
            <a:r>
              <a:rPr lang="en-US" sz="3200" i="1" dirty="0" smtClean="0">
                <a:solidFill>
                  <a:srgbClr val="FFFF00"/>
                </a:solidFill>
                <a:effectLst>
                  <a:glow rad="101600">
                    <a:schemeClr val="bg1">
                      <a:alpha val="60000"/>
                    </a:schemeClr>
                  </a:glow>
                </a:effectLst>
              </a:rPr>
              <a:t>  =  to speak bitterly or reproachfully; to complain violently</a:t>
            </a:r>
          </a:p>
          <a:p>
            <a:endParaRPr lang="en-US" sz="32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to="" calcmode="lin" valueType="num">
                                      <p:cBhvr>
                                        <p:cTn id="22" dur="1" fill="hold"/>
                                        <p:tgtEl>
                                          <p:spTgt spid="4">
                                            <p:txEl>
                                              <p:pRg st="0" end="0"/>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to="" calcmode="lin" valueType="num">
                                      <p:cBhvr>
                                        <p:cTn id="27" dur="1" fill="hold"/>
                                        <p:tgtEl>
                                          <p:spTgt spid="4">
                                            <p:txEl>
                                              <p:pRg st="1" end="1"/>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to="" calcmode="lin" valueType="num">
                                      <p:cBhvr>
                                        <p:cTn id="32" dur="1" fill="hold"/>
                                        <p:tgtEl>
                                          <p:spTgt spid="4">
                                            <p:txEl>
                                              <p:pRg st="2" end="2"/>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to="" calcmode="lin" valueType="num">
                                      <p:cBhvr>
                                        <p:cTn id="37"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960438"/>
          </a:xfrm>
        </p:spPr>
        <p:txBody>
          <a:bodyPr>
            <a:normAutofit fontScale="90000"/>
          </a:bodyPr>
          <a:lstStyle/>
          <a:p>
            <a:r>
              <a:rPr lang="en-US" dirty="0" smtClean="0">
                <a:effectLst>
                  <a:glow rad="101600">
                    <a:schemeClr val="bg1">
                      <a:alpha val="60000"/>
                    </a:schemeClr>
                  </a:glow>
                </a:effectLst>
              </a:rPr>
              <a:t>CHURCH DISCIPLINE MUST BE EXERCISED ACCORDING TO BIBLICAL </a:t>
            </a:r>
            <a:r>
              <a:rPr lang="en-US" dirty="0" smtClean="0">
                <a:effectLst>
                  <a:glow rad="101600">
                    <a:schemeClr val="bg1">
                      <a:alpha val="60000"/>
                    </a:schemeClr>
                  </a:glow>
                </a:effectLst>
              </a:rPr>
              <a:t>METHOD  </a:t>
            </a:r>
            <a:r>
              <a:rPr lang="en-US" dirty="0" smtClean="0">
                <a:effectLst>
                  <a:glow rad="101600">
                    <a:schemeClr val="bg1">
                      <a:alpha val="60000"/>
                    </a:schemeClr>
                  </a:glow>
                </a:effectLst>
              </a:rPr>
              <a:t>(</a:t>
            </a:r>
            <a:r>
              <a:rPr lang="en-US" i="1" dirty="0" smtClean="0">
                <a:effectLst>
                  <a:glow rad="101600">
                    <a:schemeClr val="bg1">
                      <a:alpha val="60000"/>
                    </a:schemeClr>
                  </a:glow>
                </a:effectLst>
              </a:rPr>
              <a:t>Matthew 18:15-35)</a:t>
            </a:r>
            <a:endParaRPr lang="en-US" i="1" dirty="0">
              <a:effectLst>
                <a:glow rad="101600">
                  <a:schemeClr val="bg1">
                    <a:alpha val="60000"/>
                  </a:schemeClr>
                </a:glow>
              </a:effectLst>
            </a:endParaRPr>
          </a:p>
        </p:txBody>
      </p:sp>
      <p:sp>
        <p:nvSpPr>
          <p:cNvPr id="3" name="Content Placeholder 2"/>
          <p:cNvSpPr>
            <a:spLocks noGrp="1"/>
          </p:cNvSpPr>
          <p:nvPr>
            <p:ph idx="1"/>
          </p:nvPr>
        </p:nvSpPr>
        <p:spPr>
          <a:xfrm>
            <a:off x="0" y="1981200"/>
            <a:ext cx="8991600" cy="4876800"/>
          </a:xfrm>
        </p:spPr>
        <p:txBody>
          <a:bodyPr>
            <a:noAutofit/>
          </a:bodyPr>
          <a:lstStyle/>
          <a:p>
            <a:pPr hangingPunct="0"/>
            <a:r>
              <a:rPr lang="en-US" sz="3600" dirty="0" smtClean="0">
                <a:effectLst>
                  <a:glow rad="101600">
                    <a:schemeClr val="bg1">
                      <a:alpha val="60000"/>
                    </a:schemeClr>
                  </a:glow>
                </a:effectLst>
              </a:rPr>
              <a:t>First step  -  </a:t>
            </a:r>
            <a:r>
              <a:rPr lang="en-US" sz="3600" i="1" dirty="0" smtClean="0">
                <a:solidFill>
                  <a:srgbClr val="FFFF00"/>
                </a:solidFill>
                <a:effectLst>
                  <a:glow rad="101600">
                    <a:schemeClr val="bg1">
                      <a:alpha val="60000"/>
                    </a:schemeClr>
                  </a:glow>
                </a:effectLst>
              </a:rPr>
              <a:t>“…go and tell him his fault between thee and him alone…”</a:t>
            </a:r>
            <a:endParaRPr lang="en-US" sz="3600" dirty="0" smtClean="0">
              <a:solidFill>
                <a:srgbClr val="FFFF00"/>
              </a:solidFill>
              <a:effectLst>
                <a:glow rad="101600">
                  <a:schemeClr val="bg1">
                    <a:alpha val="60000"/>
                  </a:schemeClr>
                </a:glow>
              </a:effectLst>
            </a:endParaRPr>
          </a:p>
          <a:p>
            <a:pPr hangingPunct="0"/>
            <a:r>
              <a:rPr lang="en-US" sz="3600" dirty="0" smtClean="0">
                <a:effectLst>
                  <a:glow rad="101600">
                    <a:schemeClr val="bg1">
                      <a:alpha val="60000"/>
                    </a:schemeClr>
                  </a:glow>
                </a:effectLst>
              </a:rPr>
              <a:t>Second Step  -  </a:t>
            </a:r>
            <a:r>
              <a:rPr lang="en-US" sz="3600" i="1" dirty="0" smtClean="0">
                <a:solidFill>
                  <a:srgbClr val="FFFF00"/>
                </a:solidFill>
                <a:effectLst>
                  <a:glow rad="101600">
                    <a:schemeClr val="bg1">
                      <a:alpha val="60000"/>
                    </a:schemeClr>
                  </a:glow>
                </a:effectLst>
              </a:rPr>
              <a:t>“…take with thee one or two more…”</a:t>
            </a:r>
            <a:endParaRPr lang="en-US" sz="3600" dirty="0" smtClean="0">
              <a:solidFill>
                <a:srgbClr val="FFFF00"/>
              </a:solidFill>
              <a:effectLst>
                <a:glow rad="101600">
                  <a:schemeClr val="bg1">
                    <a:alpha val="60000"/>
                  </a:schemeClr>
                </a:glow>
              </a:effectLst>
            </a:endParaRPr>
          </a:p>
          <a:p>
            <a:pPr hangingPunct="0"/>
            <a:r>
              <a:rPr lang="en-US" sz="3600" dirty="0" smtClean="0">
                <a:effectLst>
                  <a:glow rad="101600">
                    <a:schemeClr val="bg1">
                      <a:alpha val="60000"/>
                    </a:schemeClr>
                  </a:glow>
                </a:effectLst>
              </a:rPr>
              <a:t>Third Step  -  </a:t>
            </a:r>
            <a:r>
              <a:rPr lang="en-US" sz="3600" i="1" dirty="0" smtClean="0">
                <a:solidFill>
                  <a:srgbClr val="FFFF00"/>
                </a:solidFill>
                <a:effectLst>
                  <a:glow rad="101600">
                    <a:schemeClr val="bg1">
                      <a:alpha val="60000"/>
                    </a:schemeClr>
                  </a:glow>
                </a:effectLst>
              </a:rPr>
              <a:t>“…tell it unto the church…”</a:t>
            </a:r>
          </a:p>
          <a:p>
            <a:pPr hangingPunct="0"/>
            <a:r>
              <a:rPr lang="en-US" sz="3600" dirty="0" smtClean="0">
                <a:effectLst>
                  <a:glow rad="101600">
                    <a:schemeClr val="bg1">
                      <a:alpha val="60000"/>
                    </a:schemeClr>
                  </a:glow>
                </a:effectLst>
              </a:rPr>
              <a:t>Fourth Step  - </a:t>
            </a:r>
            <a:r>
              <a:rPr lang="en-US" sz="3600" i="1" dirty="0" smtClean="0">
                <a:solidFill>
                  <a:srgbClr val="FFFF00"/>
                </a:solidFill>
                <a:effectLst>
                  <a:glow rad="101600">
                    <a:schemeClr val="bg1">
                      <a:alpha val="60000"/>
                    </a:schemeClr>
                  </a:glow>
                </a:effectLst>
              </a:rPr>
              <a:t>“…but if he neglect to hear the church, let him be unto thee as an heathen man and a publican.”</a:t>
            </a:r>
          </a:p>
          <a:p>
            <a:pPr>
              <a:buNone/>
            </a:pPr>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81000"/>
            <a:ext cx="9906000" cy="784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181600" y="2971800"/>
            <a:ext cx="3962400" cy="3046988"/>
          </a:xfrm>
          <a:prstGeom prst="rect">
            <a:avLst/>
          </a:prstGeom>
        </p:spPr>
        <p:txBody>
          <a:bodyPr wrap="square">
            <a:spAutoFit/>
          </a:bodyPr>
          <a:lstStyle/>
          <a:p>
            <a:pPr algn="ctr"/>
            <a:r>
              <a:rPr lang="en-US" sz="3200" i="1" dirty="0" smtClean="0">
                <a:solidFill>
                  <a:srgbClr val="FFFF00"/>
                </a:solidFill>
                <a:effectLst>
                  <a:glow rad="101600">
                    <a:schemeClr val="bg1">
                      <a:alpha val="60000"/>
                    </a:schemeClr>
                  </a:glow>
                </a:effectLst>
              </a:rPr>
              <a:t>“For </a:t>
            </a:r>
            <a:r>
              <a:rPr lang="en-US" sz="3200" i="1" u="sng" dirty="0" smtClean="0">
                <a:solidFill>
                  <a:srgbClr val="FFFF00"/>
                </a:solidFill>
                <a:effectLst>
                  <a:glow rad="101600">
                    <a:schemeClr val="bg1">
                      <a:alpha val="60000"/>
                    </a:schemeClr>
                  </a:glow>
                </a:effectLst>
              </a:rPr>
              <a:t>rebellion</a:t>
            </a:r>
            <a:r>
              <a:rPr lang="en-US" sz="3200" i="1" dirty="0" smtClean="0">
                <a:solidFill>
                  <a:srgbClr val="FFFF00"/>
                </a:solidFill>
                <a:effectLst>
                  <a:glow rad="101600">
                    <a:schemeClr val="bg1">
                      <a:alpha val="60000"/>
                    </a:schemeClr>
                  </a:glow>
                </a:effectLst>
              </a:rPr>
              <a:t> is as the sin of witchcraft, </a:t>
            </a:r>
          </a:p>
          <a:p>
            <a:pPr algn="ctr"/>
            <a:r>
              <a:rPr lang="en-US" sz="3200" i="1" dirty="0" smtClean="0">
                <a:solidFill>
                  <a:srgbClr val="FFFF00"/>
                </a:solidFill>
                <a:effectLst>
                  <a:glow rad="101600">
                    <a:schemeClr val="bg1">
                      <a:alpha val="60000"/>
                    </a:schemeClr>
                  </a:glow>
                </a:effectLst>
              </a:rPr>
              <a:t>and stubbornness </a:t>
            </a:r>
          </a:p>
          <a:p>
            <a:pPr algn="ctr"/>
            <a:r>
              <a:rPr lang="en-US" sz="3200" i="1" dirty="0" smtClean="0">
                <a:solidFill>
                  <a:srgbClr val="FFFF00"/>
                </a:solidFill>
                <a:effectLst>
                  <a:glow rad="101600">
                    <a:schemeClr val="bg1">
                      <a:alpha val="60000"/>
                    </a:schemeClr>
                  </a:glow>
                </a:effectLst>
              </a:rPr>
              <a:t>is as iniquity </a:t>
            </a:r>
          </a:p>
          <a:p>
            <a:pPr algn="ctr"/>
            <a:r>
              <a:rPr lang="en-US" sz="3200" i="1" dirty="0" smtClean="0">
                <a:solidFill>
                  <a:srgbClr val="FFFF00"/>
                </a:solidFill>
                <a:effectLst>
                  <a:glow rad="101600">
                    <a:schemeClr val="bg1">
                      <a:alpha val="60000"/>
                    </a:schemeClr>
                  </a:glow>
                </a:effectLst>
              </a:rPr>
              <a:t>and idolatry.”    </a:t>
            </a:r>
          </a:p>
          <a:p>
            <a:pPr algn="ctr"/>
            <a:r>
              <a:rPr lang="en-US" sz="3200" i="1" dirty="0" smtClean="0">
                <a:solidFill>
                  <a:srgbClr val="FFFF00"/>
                </a:solidFill>
                <a:effectLst>
                  <a:glow rad="101600">
                    <a:schemeClr val="bg1">
                      <a:alpha val="60000"/>
                    </a:schemeClr>
                  </a:glow>
                </a:effectLst>
              </a:rPr>
              <a:t>(I </a:t>
            </a:r>
            <a:r>
              <a:rPr lang="en-US" sz="3200" i="1" dirty="0">
                <a:solidFill>
                  <a:srgbClr val="FFFF00"/>
                </a:solidFill>
                <a:effectLst>
                  <a:glow rad="101600">
                    <a:schemeClr val="bg1">
                      <a:alpha val="60000"/>
                    </a:schemeClr>
                  </a:glow>
                </a:effectLst>
              </a:rPr>
              <a:t>S</a:t>
            </a:r>
            <a:r>
              <a:rPr lang="en-US" sz="3200" i="1" dirty="0" smtClean="0">
                <a:solidFill>
                  <a:srgbClr val="FFFF00"/>
                </a:solidFill>
                <a:effectLst>
                  <a:glow rad="101600">
                    <a:schemeClr val="bg1">
                      <a:alpha val="60000"/>
                    </a:schemeClr>
                  </a:glow>
                </a:effectLst>
              </a:rPr>
              <a:t>am. 15:23)</a:t>
            </a:r>
            <a:endParaRPr lang="en-US" sz="3200" i="1" dirty="0">
              <a:solidFill>
                <a:srgbClr val="FFFF00"/>
              </a:solidFill>
              <a:effectLst>
                <a:glow rad="101600">
                  <a:schemeClr val="bg1">
                    <a:alpha val="60000"/>
                  </a:schemeClr>
                </a:glow>
              </a:effectLst>
            </a:endParaRPr>
          </a:p>
        </p:txBody>
      </p:sp>
      <p:pic>
        <p:nvPicPr>
          <p:cNvPr id="3" name="Picture 3"/>
          <p:cNvPicPr>
            <a:picLocks noChangeAspect="1" noChangeArrowheads="1"/>
          </p:cNvPicPr>
          <p:nvPr/>
        </p:nvPicPr>
        <p:blipFill>
          <a:blip r:embed="rId3" cstate="print"/>
          <a:srcRect/>
          <a:stretch>
            <a:fillRect/>
          </a:stretch>
        </p:blipFill>
        <p:spPr bwMode="auto">
          <a:xfrm>
            <a:off x="5257800" y="457201"/>
            <a:ext cx="3543300" cy="2438400"/>
          </a:xfrm>
          <a:prstGeom prst="rect">
            <a:avLst/>
          </a:prstGeom>
          <a:solidFill>
            <a:schemeClr val="bg1"/>
          </a:solidFill>
          <a:ln>
            <a:noFill/>
          </a:ln>
          <a:effectLst>
            <a:softEdge rad="112500"/>
          </a:effectLst>
        </p:spPr>
      </p:pic>
      <p:pic>
        <p:nvPicPr>
          <p:cNvPr id="5" name="Picture 2"/>
          <p:cNvPicPr>
            <a:picLocks noChangeAspect="1" noChangeArrowheads="1"/>
          </p:cNvPicPr>
          <p:nvPr/>
        </p:nvPicPr>
        <p:blipFill>
          <a:blip r:embed="rId4" cstate="print"/>
          <a:srcRect/>
          <a:stretch>
            <a:fillRect/>
          </a:stretch>
        </p:blipFill>
        <p:spPr bwMode="auto">
          <a:xfrm>
            <a:off x="-152400" y="457200"/>
            <a:ext cx="3581400" cy="2387600"/>
          </a:xfrm>
          <a:prstGeom prst="rect">
            <a:avLst/>
          </a:prstGeom>
          <a:ln>
            <a:noFill/>
          </a:ln>
          <a:effectLst>
            <a:softEdge rad="112500"/>
          </a:effectLst>
        </p:spPr>
      </p:pic>
      <p:sp>
        <p:nvSpPr>
          <p:cNvPr id="6" name="Right Arrow 5"/>
          <p:cNvSpPr/>
          <p:nvPr/>
        </p:nvSpPr>
        <p:spPr>
          <a:xfrm>
            <a:off x="3657600" y="1676400"/>
            <a:ext cx="1447800" cy="609600"/>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304800" y="2895600"/>
            <a:ext cx="4648200" cy="3230563"/>
          </a:xfrm>
          <a:prstGeom prst="rect">
            <a:avLst/>
          </a:prstGeom>
        </p:spPr>
        <p:txBody>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“A brutish (stupid) man </a:t>
            </a:r>
            <a:r>
              <a:rPr kumimoji="0" lang="en-US" sz="3200" b="0" i="1" u="none" strike="noStrike" kern="1200" cap="none" spc="0" normalizeH="0" baseline="0" noProof="0" dirty="0" err="1" smtClean="0">
                <a:ln>
                  <a:noFill/>
                </a:ln>
                <a:solidFill>
                  <a:srgbClr val="FFFF00"/>
                </a:solidFill>
                <a:effectLst>
                  <a:glow rad="101600">
                    <a:schemeClr val="bg1">
                      <a:alpha val="60000"/>
                    </a:schemeClr>
                  </a:glow>
                </a:effectLst>
                <a:uLnTx/>
                <a:uFillTx/>
                <a:latin typeface="+mn-lt"/>
                <a:ea typeface="+mn-ea"/>
                <a:cs typeface="+mn-cs"/>
              </a:rPr>
              <a:t>knoweth</a:t>
            </a:r>
            <a:r>
              <a:rPr kumimoji="0" lang="en-US" sz="32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 not; </a:t>
            </a:r>
            <a:r>
              <a:rPr kumimoji="0" lang="en-US" sz="32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neither</a:t>
            </a:r>
            <a:r>
              <a:rPr kumimoji="0" lang="en-US" sz="3200" b="0" i="1" u="none" strike="noStrike" kern="1200" cap="none" spc="0" normalizeH="0" noProof="0" dirty="0" smtClean="0">
                <a:ln>
                  <a:noFill/>
                </a:ln>
                <a:solidFill>
                  <a:srgbClr val="FFFF00"/>
                </a:solidFill>
                <a:effectLst>
                  <a:glow rad="101600">
                    <a:schemeClr val="bg1">
                      <a:alpha val="60000"/>
                    </a:schemeClr>
                  </a:glow>
                </a:effectLst>
                <a:uLnTx/>
                <a:uFillTx/>
                <a:latin typeface="+mn-lt"/>
                <a:ea typeface="+mn-ea"/>
                <a:cs typeface="+mn-cs"/>
              </a:rPr>
              <a:t> </a:t>
            </a:r>
            <a:r>
              <a:rPr kumimoji="0" lang="en-US" sz="32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doth </a:t>
            </a:r>
            <a:r>
              <a:rPr kumimoji="0" lang="en-US" sz="32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a </a:t>
            </a:r>
            <a:r>
              <a:rPr kumimoji="0" lang="en-US" sz="3200" b="0" i="1" u="sng"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fool</a:t>
            </a:r>
            <a:r>
              <a:rPr kumimoji="0" lang="en-US" sz="32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 understand.”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i="1" dirty="0" smtClean="0">
                <a:solidFill>
                  <a:srgbClr val="FFFF00"/>
                </a:solidFill>
                <a:effectLst>
                  <a:glow rad="101600">
                    <a:schemeClr val="bg1">
                      <a:alpha val="60000"/>
                    </a:schemeClr>
                  </a:glow>
                </a:effectLst>
              </a:rPr>
              <a:t>(</a:t>
            </a:r>
            <a:r>
              <a:rPr kumimoji="0" lang="en-US" sz="3200" b="0" i="1" u="none" strike="noStrike" kern="1200" cap="none" spc="0" normalizeH="0" baseline="0" noProof="0" dirty="0" smtClean="0">
                <a:ln>
                  <a:noFill/>
                </a:ln>
                <a:solidFill>
                  <a:srgbClr val="FFFF00"/>
                </a:solidFill>
                <a:effectLst>
                  <a:glow rad="101600">
                    <a:schemeClr val="bg1">
                      <a:alpha val="60000"/>
                    </a:schemeClr>
                  </a:glow>
                </a:effectLst>
                <a:uLnTx/>
                <a:uFillTx/>
                <a:latin typeface="+mn-lt"/>
                <a:ea typeface="+mn-ea"/>
                <a:cs typeface="+mn-cs"/>
              </a:rPr>
              <a:t>Psalm 92:6) </a:t>
            </a:r>
            <a:endParaRPr kumimoji="0" lang="en-US" sz="3200" b="0" i="1" u="none" strike="noStrike" kern="1200" cap="none" spc="0" normalizeH="0" baseline="0" noProof="0" dirty="0">
              <a:ln>
                <a:noFill/>
              </a:ln>
              <a:solidFill>
                <a:srgbClr val="FFFF00"/>
              </a:solidFill>
              <a:effectLst>
                <a:glow rad="101600">
                  <a:schemeClr val="bg1">
                    <a:alpha val="60000"/>
                  </a:schemeClr>
                </a:glow>
              </a:effectLst>
              <a:uLnTx/>
              <a:uFillTx/>
              <a:latin typeface="+mn-lt"/>
              <a:ea typeface="+mn-ea"/>
              <a:cs typeface="+mn-cs"/>
            </a:endParaRPr>
          </a:p>
        </p:txBody>
      </p:sp>
      <p:sp>
        <p:nvSpPr>
          <p:cNvPr id="8" name="Right Arrow 7"/>
          <p:cNvSpPr/>
          <p:nvPr/>
        </p:nvSpPr>
        <p:spPr>
          <a:xfrm rot="7026077">
            <a:off x="4102860" y="3469829"/>
            <a:ext cx="1320539" cy="609600"/>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a:blip r:embed="rId5" cstate="print"/>
          <a:srcRect/>
          <a:stretch>
            <a:fillRect/>
          </a:stretch>
        </p:blipFill>
        <p:spPr bwMode="auto">
          <a:xfrm>
            <a:off x="3048000" y="4724400"/>
            <a:ext cx="2883243" cy="21336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381000"/>
            <a:ext cx="9829800" cy="792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7478970"/>
          </a:xfrm>
          <a:prstGeom prst="rect">
            <a:avLst/>
          </a:prstGeom>
        </p:spPr>
        <p:txBody>
          <a:bodyPr wrap="square">
            <a:spAutoFit/>
          </a:bodyPr>
          <a:lstStyle/>
          <a:p>
            <a:pPr algn="ctr"/>
            <a:r>
              <a:rPr lang="en-US" sz="3200" i="1" dirty="0" smtClean="0"/>
              <a:t>(1 Corinthians 5:1-13)</a:t>
            </a:r>
          </a:p>
          <a:p>
            <a:r>
              <a:rPr lang="en-US" sz="3200" i="1" dirty="0" smtClean="0"/>
              <a:t> 1 It is reported commonly that there is fornication among you, and such fornication as is not so much as named among the Gentiles, that one should have his father's wife.</a:t>
            </a:r>
          </a:p>
          <a:p>
            <a:r>
              <a:rPr lang="en-US" sz="3200" i="1" dirty="0" smtClean="0"/>
              <a:t> 2 And ye are puffed up, and have not rather mourned, that he that hath done this deed might be taken away from among you.</a:t>
            </a:r>
          </a:p>
          <a:p>
            <a:r>
              <a:rPr lang="en-US" sz="3200" i="1" dirty="0" smtClean="0"/>
              <a:t> 3 For I verily, as absent in body, but present in spirit, have judged already, as though I were present, concerning him that hath so done this deed.</a:t>
            </a:r>
          </a:p>
          <a:p>
            <a:r>
              <a:rPr lang="en-US" sz="3200" i="1" dirty="0" smtClean="0"/>
              <a:t> 4 In the name of our Lord Jesus Christ, when ye are gathered together, and my spirit, with the power of our Lord Jesus Christ,</a:t>
            </a:r>
          </a:p>
          <a:p>
            <a:r>
              <a:rPr lang="en-US" sz="3200" i="1" dirty="0" smtClean="0"/>
              <a:t> </a:t>
            </a:r>
            <a:endParaRPr lang="en-US" sz="3200"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81000"/>
            <a:ext cx="9829800" cy="838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228599"/>
            <a:ext cx="9144000" cy="7478970"/>
          </a:xfrm>
          <a:prstGeom prst="rect">
            <a:avLst/>
          </a:prstGeom>
        </p:spPr>
        <p:txBody>
          <a:bodyPr wrap="square">
            <a:spAutoFit/>
          </a:bodyPr>
          <a:lstStyle/>
          <a:p>
            <a:r>
              <a:rPr lang="en-US" sz="3200" i="1" dirty="0" smtClean="0"/>
              <a:t>5 To deliver such an one unto Satan for the destruction of the flesh, that the spirit may be saved in the day of the Lord Jesus.</a:t>
            </a:r>
          </a:p>
          <a:p>
            <a:r>
              <a:rPr lang="en-US" sz="3200" i="1" dirty="0" smtClean="0"/>
              <a:t> 6 Your glorying is not good. Know ye not that a little leaven </a:t>
            </a:r>
            <a:r>
              <a:rPr lang="en-US" sz="3200" i="1" dirty="0" err="1" smtClean="0"/>
              <a:t>leaveneth</a:t>
            </a:r>
            <a:r>
              <a:rPr lang="en-US" sz="3200" i="1" dirty="0" smtClean="0"/>
              <a:t> the whole lump?</a:t>
            </a:r>
          </a:p>
          <a:p>
            <a:r>
              <a:rPr lang="en-US" sz="3200" i="1" dirty="0" smtClean="0"/>
              <a:t> 7 Purge out therefore the old leaven, that ye may be a new lump, as ye are unleavened. For even Christ our </a:t>
            </a:r>
            <a:r>
              <a:rPr lang="en-US" sz="3200" i="1" dirty="0" err="1" smtClean="0"/>
              <a:t>passover</a:t>
            </a:r>
            <a:r>
              <a:rPr lang="en-US" sz="3200" i="1" dirty="0" smtClean="0"/>
              <a:t> is sacrificed for us. </a:t>
            </a:r>
          </a:p>
          <a:p>
            <a:r>
              <a:rPr lang="en-US" sz="3200" i="1" dirty="0" smtClean="0"/>
              <a:t>8 Therefore let us keep the feast, not with old leaven, neither with the leaven of malice and wickedness; but with the unleavened bread of sincerity and truth.</a:t>
            </a:r>
          </a:p>
          <a:p>
            <a:r>
              <a:rPr lang="en-US" sz="3200" i="1" dirty="0" smtClean="0"/>
              <a:t> 9 I wrote unto you in an epistle not to company with fornicators:</a:t>
            </a:r>
          </a:p>
          <a:p>
            <a:endParaRPr lang="en-US" sz="3200" i="1" dirty="0" smtClean="0"/>
          </a:p>
          <a:p>
            <a:r>
              <a:rPr lang="en-US" sz="3200" i="1" dirty="0" smtClean="0"/>
              <a:t> </a:t>
            </a:r>
            <a:endParaRPr lang="en-US" sz="3200" i="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228600"/>
            <a:ext cx="10058400" cy="792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304800"/>
            <a:ext cx="9144000" cy="6001643"/>
          </a:xfrm>
          <a:prstGeom prst="rect">
            <a:avLst/>
          </a:prstGeom>
        </p:spPr>
        <p:txBody>
          <a:bodyPr wrap="square">
            <a:spAutoFit/>
          </a:bodyPr>
          <a:lstStyle/>
          <a:p>
            <a:r>
              <a:rPr lang="en-US" sz="3200" i="1" dirty="0" smtClean="0"/>
              <a:t>10 Yet not altogether with the fornicators of this world, or with the covetous, or </a:t>
            </a:r>
            <a:r>
              <a:rPr lang="en-US" sz="3200" i="1" dirty="0" err="1" smtClean="0"/>
              <a:t>extortioners</a:t>
            </a:r>
            <a:r>
              <a:rPr lang="en-US" sz="3200" i="1" dirty="0" smtClean="0"/>
              <a:t>, or with idolaters; for then must ye needs go out of the world.</a:t>
            </a:r>
          </a:p>
          <a:p>
            <a:r>
              <a:rPr lang="en-US" sz="3200" i="1" dirty="0" smtClean="0"/>
              <a:t> 11 But now I have written unto you not to keep company, if any man that is called a brother be a fornicator, or covetous, or an idolater, or a </a:t>
            </a:r>
            <a:r>
              <a:rPr lang="en-US" sz="3200" i="1" dirty="0" err="1" smtClean="0"/>
              <a:t>railer</a:t>
            </a:r>
            <a:r>
              <a:rPr lang="en-US" sz="3200" i="1" dirty="0" smtClean="0"/>
              <a:t>, or a drunkard, or an </a:t>
            </a:r>
            <a:r>
              <a:rPr lang="en-US" sz="3200" i="1" dirty="0" err="1" smtClean="0"/>
              <a:t>extortioner</a:t>
            </a:r>
            <a:r>
              <a:rPr lang="en-US" sz="3200" i="1" dirty="0" smtClean="0"/>
              <a:t>; with such an one no not to eat.</a:t>
            </a:r>
          </a:p>
          <a:p>
            <a:r>
              <a:rPr lang="en-US" sz="3200" i="1" dirty="0" smtClean="0"/>
              <a:t> 12 For what have I to do to judge them also that are without? do not ye judge them that are within? </a:t>
            </a:r>
          </a:p>
          <a:p>
            <a:r>
              <a:rPr lang="en-US" sz="3200" i="1" dirty="0" smtClean="0"/>
              <a:t> 13 But them that are without God </a:t>
            </a:r>
            <a:r>
              <a:rPr lang="en-US" sz="3200" i="1" dirty="0" err="1" smtClean="0"/>
              <a:t>judgeth</a:t>
            </a:r>
            <a:r>
              <a:rPr lang="en-US" sz="3200" i="1" dirty="0" smtClean="0"/>
              <a:t>. Therefore put away from among yourselves that wicked person.</a:t>
            </a:r>
            <a:endParaRPr lang="en-US" sz="3200" i="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9753600" cy="815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0"/>
            <a:ext cx="9144000" cy="6858000"/>
          </a:xfrm>
          <a:solidFill>
            <a:schemeClr val="bg1"/>
          </a:solidFill>
        </p:spPr>
        <p:txBody>
          <a:bodyPr>
            <a:normAutofit/>
          </a:bodyPr>
          <a:lstStyle/>
          <a:p>
            <a:r>
              <a:rPr lang="en-US" sz="3600" i="1" dirty="0" smtClean="0"/>
              <a:t> II Thess. 3:6 “Now we command you, brethren, in the name of our Lord Jesus Christ, that ye withdraw yourselves from every brother that </a:t>
            </a:r>
            <a:r>
              <a:rPr lang="en-US" sz="3600" i="1" dirty="0" err="1" smtClean="0"/>
              <a:t>walketh</a:t>
            </a:r>
            <a:r>
              <a:rPr lang="en-US" sz="3600" i="1" dirty="0" smtClean="0"/>
              <a:t> disorderly, and not after the tradition which he received of us.”</a:t>
            </a:r>
          </a:p>
          <a:p>
            <a:r>
              <a:rPr lang="en-US" sz="3600" i="1" dirty="0" smtClean="0"/>
              <a:t>Rom.16:17 -18 “Now I beseech you, brethren, mark them which cause divisions and offences contrary to the doctrine which ye have learned; and avoid them. For they that are such serve not our Lord Jesus Christ, but their own belly; and by good words and fair speeches deceive the hearts of the simple.”</a:t>
            </a:r>
          </a:p>
          <a:p>
            <a:endParaRPr lang="en-US" sz="3600" i="1" dirty="0" smtClean="0"/>
          </a:p>
          <a:p>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304800"/>
            <a:ext cx="10287000" cy="762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0"/>
            <a:ext cx="9144000" cy="6858000"/>
          </a:xfrm>
          <a:solidFill>
            <a:schemeClr val="bg1"/>
          </a:solidFill>
        </p:spPr>
        <p:txBody>
          <a:bodyPr>
            <a:normAutofit fontScale="92500" lnSpcReduction="20000"/>
          </a:bodyPr>
          <a:lstStyle/>
          <a:p>
            <a:r>
              <a:rPr lang="en-US" sz="3600" i="1" dirty="0" smtClean="0"/>
              <a:t>II Thess. 3:14-15 “And if any man obey not our word by this epistle, note that man, and have no company with him, that he may be ashamed. Yet count him not as an enemy, but admonish him as a brother.”</a:t>
            </a:r>
          </a:p>
          <a:p>
            <a:r>
              <a:rPr lang="en-US" sz="3600" i="1" dirty="0" smtClean="0"/>
              <a:t>Eph 5:11 “And have no fellowship with the unfruitful works of darkness, but rather reprove them.”</a:t>
            </a:r>
          </a:p>
          <a:p>
            <a:r>
              <a:rPr lang="en-US" sz="3600" i="1" dirty="0" smtClean="0"/>
              <a:t>Luke 6:42 “How canst thou say to thy brother, Brother, let me pull out the mote that is in </a:t>
            </a:r>
            <a:r>
              <a:rPr lang="en-US" sz="3600" i="1" dirty="0" err="1" smtClean="0"/>
              <a:t>thine</a:t>
            </a:r>
            <a:r>
              <a:rPr lang="en-US" sz="3600" i="1" dirty="0" smtClean="0"/>
              <a:t> eye, when thou thyself </a:t>
            </a:r>
            <a:r>
              <a:rPr lang="en-US" sz="3600" i="1" dirty="0" err="1" smtClean="0"/>
              <a:t>beholdest</a:t>
            </a:r>
            <a:r>
              <a:rPr lang="en-US" sz="3600" i="1" dirty="0" smtClean="0"/>
              <a:t> not the beam that is in </a:t>
            </a:r>
            <a:r>
              <a:rPr lang="en-US" sz="3600" i="1" dirty="0" err="1" smtClean="0"/>
              <a:t>thine</a:t>
            </a:r>
            <a:r>
              <a:rPr lang="en-US" sz="3600" i="1" dirty="0" smtClean="0"/>
              <a:t> own eye? Thou hypocrite, cast out first the beam out of </a:t>
            </a:r>
            <a:r>
              <a:rPr lang="en-US" sz="3600" i="1" dirty="0" err="1" smtClean="0"/>
              <a:t>thine</a:t>
            </a:r>
            <a:r>
              <a:rPr lang="en-US" sz="3600" i="1" dirty="0" smtClean="0"/>
              <a:t> own eye, and then </a:t>
            </a:r>
            <a:r>
              <a:rPr lang="en-US" sz="3600" i="1" dirty="0" err="1" smtClean="0"/>
              <a:t>shalt</a:t>
            </a:r>
            <a:r>
              <a:rPr lang="en-US" sz="3600" i="1" dirty="0" smtClean="0"/>
              <a:t> thou see clearly to pull out the mote that is in thy brother's eye.”</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04800"/>
            <a:ext cx="9601200" cy="7543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cstate="print"/>
          <a:srcRect/>
          <a:stretch>
            <a:fillRect/>
          </a:stretch>
        </p:blipFill>
        <p:spPr bwMode="auto">
          <a:xfrm>
            <a:off x="1143000" y="857250"/>
            <a:ext cx="6858000" cy="51435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l="6400" t="2974" r="8267" b="1859"/>
          <a:stretch>
            <a:fillRect/>
          </a:stretch>
        </p:blipFill>
        <p:spPr bwMode="auto">
          <a:xfrm>
            <a:off x="457200" y="3048000"/>
            <a:ext cx="4381500" cy="3505200"/>
          </a:xfrm>
          <a:prstGeom prst="ellipse">
            <a:avLst/>
          </a:prstGeom>
          <a:ln>
            <a:noFill/>
          </a:ln>
          <a:effectLst>
            <a:softEdge rad="112500"/>
          </a:effectLst>
        </p:spPr>
      </p:pic>
      <p:pic>
        <p:nvPicPr>
          <p:cNvPr id="4101" name="Picture 5"/>
          <p:cNvPicPr>
            <a:picLocks noChangeAspect="1" noChangeArrowheads="1"/>
          </p:cNvPicPr>
          <p:nvPr/>
        </p:nvPicPr>
        <p:blipFill>
          <a:blip r:embed="rId5" cstate="print"/>
          <a:srcRect l="10671" t="-3303" r="6148" b="183"/>
          <a:stretch>
            <a:fillRect/>
          </a:stretch>
        </p:blipFill>
        <p:spPr bwMode="auto">
          <a:xfrm>
            <a:off x="4435885" y="632475"/>
            <a:ext cx="4388890" cy="3623697"/>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20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fade">
                                      <p:cBhvr>
                                        <p:cTn id="12" dur="2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r>
              <a:rPr lang="en-US" sz="3600" i="1" dirty="0" smtClean="0">
                <a:effectLst>
                  <a:glow rad="101600">
                    <a:schemeClr val="bg1">
                      <a:alpha val="60000"/>
                    </a:schemeClr>
                  </a:glow>
                </a:effectLst>
              </a:rPr>
              <a:t>Prov. 1:22 “How long, ye simple ones, will ye love simplicity? and the </a:t>
            </a:r>
            <a:r>
              <a:rPr lang="en-US" sz="3600" i="1" u="sng" dirty="0" smtClean="0">
                <a:effectLst>
                  <a:glow rad="101600">
                    <a:schemeClr val="bg1">
                      <a:alpha val="60000"/>
                    </a:schemeClr>
                  </a:glow>
                </a:effectLst>
              </a:rPr>
              <a:t>scorners delight in their scorning</a:t>
            </a:r>
            <a:r>
              <a:rPr lang="en-US" sz="3600" i="1" dirty="0" smtClean="0">
                <a:effectLst>
                  <a:glow rad="101600">
                    <a:schemeClr val="bg1">
                      <a:alpha val="60000"/>
                    </a:schemeClr>
                  </a:glow>
                </a:effectLst>
              </a:rPr>
              <a:t>, and fools hate knowledge?”</a:t>
            </a:r>
          </a:p>
          <a:p>
            <a:r>
              <a:rPr lang="en-US" sz="3600" i="1" dirty="0" smtClean="0">
                <a:effectLst>
                  <a:glow rad="101600">
                    <a:schemeClr val="bg1">
                      <a:alpha val="60000"/>
                    </a:schemeClr>
                  </a:glow>
                </a:effectLst>
              </a:rPr>
              <a:t>Psalm 123:4 “Our soul is exceedingly filled with the scorning of those that are at ease </a:t>
            </a:r>
            <a:r>
              <a:rPr lang="en-US" sz="3600" i="1" dirty="0" smtClean="0">
                <a:solidFill>
                  <a:srgbClr val="FFFF00"/>
                </a:solidFill>
                <a:effectLst>
                  <a:glow rad="101600">
                    <a:schemeClr val="bg1">
                      <a:alpha val="60000"/>
                    </a:schemeClr>
                  </a:glow>
                </a:effectLst>
              </a:rPr>
              <a:t>(lazy, slothful) </a:t>
            </a:r>
            <a:r>
              <a:rPr lang="en-US" sz="3600" i="1" dirty="0" smtClean="0">
                <a:effectLst>
                  <a:glow rad="101600">
                    <a:schemeClr val="bg1">
                      <a:alpha val="60000"/>
                    </a:schemeClr>
                  </a:glow>
                </a:effectLst>
              </a:rPr>
              <a:t>and with the contempt </a:t>
            </a:r>
            <a:r>
              <a:rPr lang="en-US" sz="3600" i="1" dirty="0" smtClean="0">
                <a:solidFill>
                  <a:srgbClr val="FFFF00"/>
                </a:solidFill>
                <a:effectLst>
                  <a:glow rad="101600">
                    <a:schemeClr val="bg1">
                      <a:alpha val="60000"/>
                    </a:schemeClr>
                  </a:glow>
                </a:effectLst>
              </a:rPr>
              <a:t>(disrespect) </a:t>
            </a:r>
            <a:r>
              <a:rPr lang="en-US" sz="3600" i="1" dirty="0" smtClean="0">
                <a:effectLst>
                  <a:glow rad="101600">
                    <a:schemeClr val="bg1">
                      <a:alpha val="60000"/>
                    </a:schemeClr>
                  </a:glow>
                </a:effectLst>
              </a:rPr>
              <a:t>of the proud.”</a:t>
            </a:r>
          </a:p>
          <a:p>
            <a:r>
              <a:rPr lang="en-US" sz="3600" i="1" dirty="0" smtClean="0">
                <a:effectLst>
                  <a:glow rad="101600">
                    <a:schemeClr val="bg1">
                      <a:alpha val="60000"/>
                    </a:schemeClr>
                  </a:glow>
                </a:effectLst>
              </a:rPr>
              <a:t>Prov. 29:8 “Scornful men bring a city into a snare: but wise men turn away wrath.”</a:t>
            </a:r>
          </a:p>
          <a:p>
            <a:r>
              <a:rPr lang="en-US" sz="3600" i="1" dirty="0" smtClean="0">
                <a:effectLst>
                  <a:glow rad="101600">
                    <a:schemeClr val="bg1">
                      <a:alpha val="60000"/>
                    </a:schemeClr>
                  </a:glow>
                </a:effectLst>
              </a:rPr>
              <a:t>Isa. 28:14 “Wherefore hear the word of the LORD, ye scornful men.”</a:t>
            </a:r>
            <a:endParaRPr lang="en-US" sz="3600" i="1"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srcRect/>
          <a:stretch>
            <a:fillRect/>
          </a:stretch>
        </p:blipFill>
        <p:spPr bwMode="auto">
          <a:xfrm>
            <a:off x="0" y="-5080"/>
            <a:ext cx="9296400" cy="686308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800" dirty="0">
                <a:effectLst>
                  <a:glow rad="101600">
                    <a:schemeClr val="bg1">
                      <a:alpha val="60000"/>
                    </a:schemeClr>
                  </a:glow>
                </a:effectLst>
              </a:rPr>
              <a:t>Definition of a Scorner</a:t>
            </a:r>
          </a:p>
        </p:txBody>
      </p:sp>
      <p:sp>
        <p:nvSpPr>
          <p:cNvPr id="3" name="Content Placeholder 2"/>
          <p:cNvSpPr>
            <a:spLocks noGrp="1"/>
          </p:cNvSpPr>
          <p:nvPr>
            <p:ph sz="half" idx="1"/>
          </p:nvPr>
        </p:nvSpPr>
        <p:spPr>
          <a:xfrm>
            <a:off x="0" y="1143000"/>
            <a:ext cx="4495800" cy="5715000"/>
          </a:xfrm>
        </p:spPr>
        <p:txBody>
          <a:bodyPr>
            <a:normAutofit/>
          </a:bodyPr>
          <a:lstStyle/>
          <a:p>
            <a:pPr>
              <a:buFont typeface="Arial" charset="0"/>
              <a:buChar char="•"/>
            </a:pPr>
            <a:r>
              <a:rPr lang="en-US" sz="3200" dirty="0" smtClean="0">
                <a:effectLst>
                  <a:glow rad="101600">
                    <a:schemeClr val="bg1">
                      <a:alpha val="60000"/>
                    </a:schemeClr>
                  </a:glow>
                </a:effectLst>
              </a:rPr>
              <a:t>One </a:t>
            </a:r>
            <a:r>
              <a:rPr lang="en-US" sz="3200" dirty="0">
                <a:effectLst>
                  <a:glow rad="101600">
                    <a:schemeClr val="bg1">
                      <a:alpha val="60000"/>
                    </a:schemeClr>
                  </a:glow>
                </a:effectLst>
              </a:rPr>
              <a:t>who expresses feeling of contempt or disdain through </a:t>
            </a:r>
            <a:r>
              <a:rPr lang="en-US" sz="3200" dirty="0" smtClean="0">
                <a:effectLst>
                  <a:glow rad="101600">
                    <a:schemeClr val="bg1">
                      <a:alpha val="60000"/>
                    </a:schemeClr>
                  </a:glow>
                </a:effectLst>
              </a:rPr>
              <a:t>words </a:t>
            </a:r>
            <a:r>
              <a:rPr lang="en-US" sz="3200" dirty="0">
                <a:effectLst>
                  <a:glow rad="101600">
                    <a:schemeClr val="bg1">
                      <a:alpha val="60000"/>
                    </a:schemeClr>
                  </a:glow>
                </a:effectLst>
              </a:rPr>
              <a:t>or actions. </a:t>
            </a:r>
            <a:endParaRPr lang="en-US" sz="3200" dirty="0" smtClean="0">
              <a:effectLst>
                <a:glow rad="101600">
                  <a:schemeClr val="bg1">
                    <a:alpha val="60000"/>
                  </a:schemeClr>
                </a:glow>
              </a:effectLst>
            </a:endParaRPr>
          </a:p>
          <a:p>
            <a:pPr>
              <a:buFont typeface="Arial" charset="0"/>
              <a:buChar char="•"/>
            </a:pPr>
            <a:r>
              <a:rPr lang="en-US" sz="3200" dirty="0" smtClean="0">
                <a:effectLst>
                  <a:glow rad="101600">
                    <a:schemeClr val="bg1">
                      <a:alpha val="60000"/>
                    </a:schemeClr>
                  </a:glow>
                </a:effectLst>
              </a:rPr>
              <a:t>One </a:t>
            </a:r>
            <a:r>
              <a:rPr lang="en-US" sz="3200" dirty="0">
                <a:effectLst>
                  <a:glow rad="101600">
                    <a:schemeClr val="bg1">
                      <a:alpha val="60000"/>
                    </a:schemeClr>
                  </a:glow>
                </a:effectLst>
              </a:rPr>
              <a:t>who mocks or scoffs at religion</a:t>
            </a:r>
            <a:r>
              <a:rPr lang="en-US" sz="3200" dirty="0" smtClean="0">
                <a:effectLst>
                  <a:glow rad="101600">
                    <a:schemeClr val="bg1">
                      <a:alpha val="60000"/>
                    </a:schemeClr>
                  </a:glow>
                </a:effectLst>
              </a:rPr>
              <a:t>.</a:t>
            </a:r>
          </a:p>
          <a:p>
            <a:pPr>
              <a:buFont typeface="Arial" charset="0"/>
              <a:buChar char="•"/>
            </a:pPr>
            <a:r>
              <a:rPr lang="en-US" sz="3200" dirty="0">
                <a:effectLst>
                  <a:glow rad="101600">
                    <a:schemeClr val="bg1">
                      <a:alpha val="60000"/>
                    </a:schemeClr>
                  </a:glow>
                </a:effectLst>
              </a:rPr>
              <a:t>A</a:t>
            </a:r>
            <a:r>
              <a:rPr lang="en-US" sz="3200" dirty="0" smtClean="0">
                <a:effectLst>
                  <a:glow rad="101600">
                    <a:schemeClr val="bg1">
                      <a:alpha val="60000"/>
                    </a:schemeClr>
                  </a:glow>
                </a:effectLst>
              </a:rPr>
              <a:t> person who expresses contempt by remarks or facial expression.</a:t>
            </a:r>
          </a:p>
          <a:p>
            <a:pPr>
              <a:buFont typeface="Arial" charset="0"/>
              <a:buChar char="•"/>
            </a:pPr>
            <a:endParaRPr lang="en-US" sz="3200" dirty="0" smtClean="0">
              <a:effectLst>
                <a:glow rad="101600">
                  <a:schemeClr val="bg1">
                    <a:alpha val="60000"/>
                  </a:schemeClr>
                </a:glow>
              </a:effectLst>
            </a:endParaRPr>
          </a:p>
        </p:txBody>
      </p:sp>
      <p:sp>
        <p:nvSpPr>
          <p:cNvPr id="4" name="Content Placeholder 3"/>
          <p:cNvSpPr>
            <a:spLocks noGrp="1"/>
          </p:cNvSpPr>
          <p:nvPr>
            <p:ph sz="half" idx="2"/>
          </p:nvPr>
        </p:nvSpPr>
        <p:spPr>
          <a:xfrm>
            <a:off x="4267200" y="1143000"/>
            <a:ext cx="4724400" cy="5562600"/>
          </a:xfrm>
        </p:spPr>
        <p:txBody>
          <a:bodyPr>
            <a:noAutofit/>
          </a:bodyPr>
          <a:lstStyle/>
          <a:p>
            <a:r>
              <a:rPr lang="en-US" sz="3200" dirty="0" smtClean="0">
                <a:effectLst>
                  <a:glow rad="101600">
                    <a:schemeClr val="bg1">
                      <a:alpha val="60000"/>
                    </a:schemeClr>
                  </a:glow>
                </a:effectLst>
              </a:rPr>
              <a:t>To consider or treat others as contemptible or unworthy.</a:t>
            </a:r>
          </a:p>
          <a:p>
            <a:r>
              <a:rPr lang="en-US" sz="3200" dirty="0" smtClean="0">
                <a:effectLst>
                  <a:glow rad="101600">
                    <a:schemeClr val="bg1">
                      <a:alpha val="60000"/>
                    </a:schemeClr>
                  </a:glow>
                </a:effectLst>
              </a:rPr>
              <a:t>Contempt or disdain felt toward a person  considered despicable or unworthy.</a:t>
            </a:r>
          </a:p>
          <a:p>
            <a:r>
              <a:rPr lang="en-US" sz="3200" dirty="0" smtClean="0">
                <a:effectLst>
                  <a:glow rad="101600">
                    <a:schemeClr val="bg1">
                      <a:alpha val="60000"/>
                    </a:schemeClr>
                  </a:glow>
                </a:effectLst>
              </a:rPr>
              <a:t>The expression of such an attitude in behavior or speech.</a:t>
            </a:r>
          </a:p>
          <a:p>
            <a:endParaRPr lang="en-US" sz="32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to="" calcmode="lin" valueType="num">
                                      <p:cBhvr>
                                        <p:cTn id="22" dur="1" fill="hold"/>
                                        <p:tgtEl>
                                          <p:spTgt spid="4">
                                            <p:txEl>
                                              <p:pRg st="0" end="0"/>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to="" calcmode="lin" valueType="num">
                                      <p:cBhvr>
                                        <p:cTn id="27" dur="1" fill="hold"/>
                                        <p:tgtEl>
                                          <p:spTgt spid="4">
                                            <p:txEl>
                                              <p:pRg st="1" end="1"/>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to="" calcmode="lin" valueType="num">
                                      <p:cBhvr>
                                        <p:cTn id="32"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228600"/>
            <a:ext cx="9982200" cy="784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p:cNvPicPr>
            <a:picLocks noChangeAspect="1" noChangeArrowheads="1"/>
          </p:cNvPicPr>
          <p:nvPr/>
        </p:nvPicPr>
        <p:blipFill>
          <a:blip r:embed="rId3" cstate="print"/>
          <a:srcRect/>
          <a:stretch>
            <a:fillRect/>
          </a:stretch>
        </p:blipFill>
        <p:spPr bwMode="auto">
          <a:xfrm>
            <a:off x="1828800" y="2579983"/>
            <a:ext cx="6096000" cy="4278018"/>
          </a:xfrm>
          <a:prstGeom prst="rect">
            <a:avLst/>
          </a:prstGeom>
          <a:ln>
            <a:noFill/>
          </a:ln>
          <a:effectLst>
            <a:softEdge rad="112500"/>
          </a:effectLst>
        </p:spPr>
      </p:pic>
      <p:sp>
        <p:nvSpPr>
          <p:cNvPr id="4" name="Title 3"/>
          <p:cNvSpPr>
            <a:spLocks noGrp="1"/>
          </p:cNvSpPr>
          <p:nvPr>
            <p:ph type="title"/>
          </p:nvPr>
        </p:nvSpPr>
        <p:spPr>
          <a:xfrm>
            <a:off x="304800" y="-228600"/>
            <a:ext cx="8839200" cy="2971800"/>
          </a:xfrm>
        </p:spPr>
        <p:txBody>
          <a:bodyPr>
            <a:normAutofit/>
          </a:bodyPr>
          <a:lstStyle/>
          <a:p>
            <a:r>
              <a:rPr lang="en-US" i="1" dirty="0" smtClean="0">
                <a:solidFill>
                  <a:srgbClr val="FFFF00"/>
                </a:solidFill>
              </a:rPr>
              <a:t>Contempt</a:t>
            </a:r>
            <a:r>
              <a:rPr lang="en-US" dirty="0" smtClean="0"/>
              <a:t> is an intense feeling or attitude of regarding someone or something as inferior, base,</a:t>
            </a:r>
            <a:br>
              <a:rPr lang="en-US" dirty="0" smtClean="0"/>
            </a:br>
            <a:r>
              <a:rPr lang="en-US" dirty="0" smtClean="0"/>
              <a:t> or worthless.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effectLst>
                  <a:glow rad="101600">
                    <a:schemeClr val="bg1">
                      <a:alpha val="60000"/>
                    </a:schemeClr>
                  </a:glow>
                </a:effectLst>
              </a:rPr>
              <a:t>Description of a Scorner </a:t>
            </a:r>
          </a:p>
        </p:txBody>
      </p:sp>
      <p:sp>
        <p:nvSpPr>
          <p:cNvPr id="3" name="Content Placeholder 2"/>
          <p:cNvSpPr>
            <a:spLocks noGrp="1"/>
          </p:cNvSpPr>
          <p:nvPr>
            <p:ph idx="1"/>
          </p:nvPr>
        </p:nvSpPr>
        <p:spPr>
          <a:xfrm>
            <a:off x="0" y="1676400"/>
            <a:ext cx="4953000" cy="5181600"/>
          </a:xfrm>
        </p:spPr>
        <p:txBody>
          <a:bodyPr>
            <a:normAutofit/>
          </a:bodyPr>
          <a:lstStyle/>
          <a:p>
            <a:r>
              <a:rPr lang="en-US" sz="3600" dirty="0">
                <a:effectLst>
                  <a:glow rad="101600">
                    <a:schemeClr val="bg1">
                      <a:alpha val="60000"/>
                    </a:schemeClr>
                  </a:glow>
                </a:effectLst>
              </a:rPr>
              <a:t>The </a:t>
            </a:r>
            <a:r>
              <a:rPr lang="en-US" sz="3600" cap="all" dirty="0">
                <a:effectLst>
                  <a:glow rad="101600">
                    <a:schemeClr val="bg1">
                      <a:alpha val="60000"/>
                    </a:schemeClr>
                  </a:glow>
                </a:effectLst>
              </a:rPr>
              <a:t>b</a:t>
            </a:r>
            <a:r>
              <a:rPr lang="en-US" sz="3600" dirty="0">
                <a:effectLst>
                  <a:glow rad="101600">
                    <a:schemeClr val="bg1">
                      <a:alpha val="60000"/>
                    </a:schemeClr>
                  </a:glow>
                </a:effectLst>
              </a:rPr>
              <a:t>ook of Proverbs speaks more about a </a:t>
            </a:r>
            <a:r>
              <a:rPr lang="en-US" sz="3600" dirty="0" smtClean="0">
                <a:effectLst>
                  <a:glow rad="101600">
                    <a:schemeClr val="bg1">
                      <a:alpha val="60000"/>
                    </a:schemeClr>
                  </a:glow>
                </a:effectLst>
              </a:rPr>
              <a:t>Scorner more </a:t>
            </a:r>
            <a:r>
              <a:rPr lang="en-US" sz="3600" dirty="0">
                <a:effectLst>
                  <a:glow rad="101600">
                    <a:schemeClr val="bg1">
                      <a:alpha val="60000"/>
                    </a:schemeClr>
                  </a:glow>
                </a:effectLst>
              </a:rPr>
              <a:t>than any </a:t>
            </a:r>
            <a:r>
              <a:rPr lang="en-US" sz="3600" dirty="0" smtClean="0">
                <a:effectLst>
                  <a:glow rad="101600">
                    <a:schemeClr val="bg1">
                      <a:alpha val="60000"/>
                    </a:schemeClr>
                  </a:glow>
                </a:effectLst>
              </a:rPr>
              <a:t>other </a:t>
            </a:r>
            <a:r>
              <a:rPr lang="en-US" sz="3600" dirty="0">
                <a:effectLst>
                  <a:glow rad="101600">
                    <a:schemeClr val="bg1">
                      <a:alpha val="60000"/>
                    </a:schemeClr>
                  </a:glow>
                </a:effectLst>
              </a:rPr>
              <a:t>book in the Bible. </a:t>
            </a:r>
            <a:endParaRPr lang="en-US" sz="3600" dirty="0" smtClean="0">
              <a:effectLst>
                <a:glow rad="101600">
                  <a:schemeClr val="bg1">
                    <a:alpha val="60000"/>
                  </a:schemeClr>
                </a:glow>
              </a:effectLst>
            </a:endParaRPr>
          </a:p>
          <a:p>
            <a:r>
              <a:rPr lang="en-US" sz="3600" dirty="0" smtClean="0">
                <a:effectLst>
                  <a:glow rad="101600">
                    <a:schemeClr val="bg1">
                      <a:alpha val="60000"/>
                    </a:schemeClr>
                  </a:glow>
                </a:effectLst>
              </a:rPr>
              <a:t> </a:t>
            </a:r>
            <a:r>
              <a:rPr lang="en-US" sz="3600" dirty="0">
                <a:effectLst>
                  <a:glow rad="101600">
                    <a:schemeClr val="bg1">
                      <a:alpha val="60000"/>
                    </a:schemeClr>
                  </a:glow>
                </a:effectLst>
              </a:rPr>
              <a:t>The </a:t>
            </a:r>
            <a:r>
              <a:rPr lang="en-US" sz="3600" cap="all" dirty="0">
                <a:effectLst>
                  <a:glow rad="101600">
                    <a:schemeClr val="bg1">
                      <a:alpha val="60000"/>
                    </a:schemeClr>
                  </a:glow>
                </a:effectLst>
              </a:rPr>
              <a:t>b</a:t>
            </a:r>
            <a:r>
              <a:rPr lang="en-US" sz="3600" dirty="0">
                <a:effectLst>
                  <a:glow rad="101600">
                    <a:schemeClr val="bg1">
                      <a:alpha val="60000"/>
                    </a:schemeClr>
                  </a:glow>
                </a:effectLst>
              </a:rPr>
              <a:t>ook of </a:t>
            </a:r>
            <a:r>
              <a:rPr lang="en-US" sz="3600" cap="all" dirty="0">
                <a:effectLst>
                  <a:glow rad="101600">
                    <a:schemeClr val="bg1">
                      <a:alpha val="60000"/>
                    </a:schemeClr>
                  </a:glow>
                </a:effectLst>
              </a:rPr>
              <a:t>p</a:t>
            </a:r>
            <a:r>
              <a:rPr lang="en-US" sz="3600" dirty="0">
                <a:effectLst>
                  <a:glow rad="101600">
                    <a:schemeClr val="bg1">
                      <a:alpha val="60000"/>
                    </a:schemeClr>
                  </a:glow>
                </a:effectLst>
              </a:rPr>
              <a:t>roverbs describes </a:t>
            </a:r>
            <a:r>
              <a:rPr lang="en-US" sz="3600" dirty="0" smtClean="0">
                <a:effectLst>
                  <a:glow rad="101600">
                    <a:schemeClr val="bg1">
                      <a:alpha val="60000"/>
                    </a:schemeClr>
                  </a:glow>
                </a:effectLst>
              </a:rPr>
              <a:t>the </a:t>
            </a:r>
            <a:r>
              <a:rPr lang="en-US" sz="3600" dirty="0">
                <a:effectLst>
                  <a:glow rad="101600">
                    <a:schemeClr val="bg1">
                      <a:alpha val="60000"/>
                    </a:schemeClr>
                  </a:glow>
                </a:effectLst>
              </a:rPr>
              <a:t>nature of a scorner.</a:t>
            </a:r>
          </a:p>
          <a:p>
            <a:endParaRPr lang="en-US" sz="3600" dirty="0">
              <a:effectLst>
                <a:glow rad="101600">
                  <a:schemeClr val="bg1">
                    <a:alpha val="60000"/>
                  </a:schemeClr>
                </a:glow>
              </a:effectLst>
            </a:endParaRPr>
          </a:p>
        </p:txBody>
      </p:sp>
      <p:pic>
        <p:nvPicPr>
          <p:cNvPr id="1027" name="Picture 3"/>
          <p:cNvPicPr>
            <a:picLocks noChangeAspect="1" noChangeArrowheads="1"/>
          </p:cNvPicPr>
          <p:nvPr/>
        </p:nvPicPr>
        <p:blipFill>
          <a:blip r:embed="rId3" cstate="print">
            <a:lum bright="-10000"/>
          </a:blip>
          <a:srcRect/>
          <a:stretch>
            <a:fillRect/>
          </a:stretch>
        </p:blipFill>
        <p:spPr bwMode="auto">
          <a:xfrm>
            <a:off x="4953000" y="1524000"/>
            <a:ext cx="4038600" cy="2990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0" y="152400"/>
            <a:ext cx="4800600" cy="6705600"/>
          </a:xfrm>
        </p:spPr>
        <p:txBody>
          <a:bodyPr>
            <a:noAutofit/>
          </a:bodyPr>
          <a:lstStyle/>
          <a:p>
            <a:r>
              <a:rPr lang="en-US" sz="3400" dirty="0" smtClean="0">
                <a:effectLst>
                  <a:glow rad="101600">
                    <a:schemeClr val="bg1">
                      <a:alpha val="60000"/>
                    </a:schemeClr>
                  </a:glow>
                </a:effectLst>
              </a:rPr>
              <a:t>Proud</a:t>
            </a:r>
          </a:p>
          <a:p>
            <a:r>
              <a:rPr lang="en-US" sz="3400" dirty="0" smtClean="0">
                <a:effectLst>
                  <a:glow rad="101600">
                    <a:schemeClr val="bg1">
                      <a:alpha val="60000"/>
                    </a:schemeClr>
                  </a:glow>
                </a:effectLst>
              </a:rPr>
              <a:t>A </a:t>
            </a:r>
            <a:r>
              <a:rPr lang="en-US" sz="3400" dirty="0" smtClean="0">
                <a:effectLst>
                  <a:glow rad="101600">
                    <a:schemeClr val="bg1">
                      <a:alpha val="60000"/>
                    </a:schemeClr>
                  </a:glow>
                </a:effectLst>
              </a:rPr>
              <a:t>scorner will reject instruction and rebuke</a:t>
            </a:r>
          </a:p>
          <a:p>
            <a:r>
              <a:rPr lang="en-US" sz="3400" dirty="0" smtClean="0">
                <a:effectLst>
                  <a:glow rad="101600">
                    <a:schemeClr val="bg1">
                      <a:alpha val="60000"/>
                    </a:schemeClr>
                  </a:glow>
                </a:effectLst>
              </a:rPr>
              <a:t>Walks after his own lust</a:t>
            </a:r>
          </a:p>
          <a:p>
            <a:r>
              <a:rPr lang="en-US" sz="3400" dirty="0" smtClean="0">
                <a:effectLst>
                  <a:glow rad="101600">
                    <a:schemeClr val="bg1">
                      <a:alpha val="60000"/>
                    </a:schemeClr>
                  </a:glow>
                </a:effectLst>
              </a:rPr>
              <a:t>Unable </a:t>
            </a:r>
            <a:r>
              <a:rPr lang="en-US" sz="3400" dirty="0" smtClean="0">
                <a:effectLst>
                  <a:glow rad="101600">
                    <a:schemeClr val="bg1">
                      <a:alpha val="60000"/>
                    </a:schemeClr>
                  </a:glow>
                </a:effectLst>
              </a:rPr>
              <a:t>to understand or comprehend sound wisdom</a:t>
            </a:r>
          </a:p>
          <a:p>
            <a:r>
              <a:rPr lang="en-US" sz="3400" dirty="0" smtClean="0">
                <a:effectLst>
                  <a:glow rad="101600">
                    <a:schemeClr val="bg1">
                      <a:alpha val="60000"/>
                    </a:schemeClr>
                  </a:glow>
                </a:effectLst>
              </a:rPr>
              <a:t> Mocks God</a:t>
            </a:r>
          </a:p>
          <a:p>
            <a:r>
              <a:rPr lang="en-US" sz="3400" dirty="0" smtClean="0">
                <a:effectLst>
                  <a:glow rad="101600">
                    <a:schemeClr val="bg1">
                      <a:alpha val="60000"/>
                    </a:schemeClr>
                  </a:glow>
                </a:effectLst>
              </a:rPr>
              <a:t> Mocks God’s </a:t>
            </a:r>
            <a:r>
              <a:rPr lang="en-US" sz="3400" cap="all" dirty="0" smtClean="0">
                <a:effectLst>
                  <a:glow rad="101600">
                    <a:schemeClr val="bg1">
                      <a:alpha val="60000"/>
                    </a:schemeClr>
                  </a:glow>
                </a:effectLst>
              </a:rPr>
              <a:t>w</a:t>
            </a:r>
            <a:r>
              <a:rPr lang="en-US" sz="3400" dirty="0" smtClean="0">
                <a:effectLst>
                  <a:glow rad="101600">
                    <a:schemeClr val="bg1">
                      <a:alpha val="60000"/>
                    </a:schemeClr>
                  </a:glow>
                </a:effectLst>
              </a:rPr>
              <a:t>ord</a:t>
            </a:r>
          </a:p>
          <a:p>
            <a:r>
              <a:rPr lang="en-US" sz="3400" dirty="0" smtClean="0">
                <a:effectLst>
                  <a:glow rad="101600">
                    <a:schemeClr val="bg1">
                      <a:alpha val="60000"/>
                    </a:schemeClr>
                  </a:glow>
                </a:effectLst>
              </a:rPr>
              <a:t>Mocks God’s </a:t>
            </a:r>
            <a:r>
              <a:rPr lang="en-US" sz="3400" dirty="0" smtClean="0">
                <a:effectLst>
                  <a:glow rad="101600">
                    <a:schemeClr val="bg1">
                      <a:alpha val="60000"/>
                    </a:schemeClr>
                  </a:glow>
                </a:effectLst>
              </a:rPr>
              <a:t>Judgments</a:t>
            </a:r>
            <a:endParaRPr lang="en-US" sz="3400" dirty="0" smtClean="0">
              <a:effectLst>
                <a:glow rad="101600">
                  <a:schemeClr val="bg1">
                    <a:alpha val="60000"/>
                  </a:schemeClr>
                </a:glow>
              </a:effectLst>
            </a:endParaRPr>
          </a:p>
          <a:p>
            <a:r>
              <a:rPr lang="en-US" sz="3400" dirty="0" smtClean="0">
                <a:effectLst>
                  <a:glow rad="101600">
                    <a:schemeClr val="bg1">
                      <a:alpha val="60000"/>
                    </a:schemeClr>
                  </a:glow>
                </a:effectLst>
              </a:rPr>
              <a:t>Mocks God’s Ways</a:t>
            </a:r>
          </a:p>
          <a:p>
            <a:endParaRPr lang="en-US" sz="3400" dirty="0" smtClean="0">
              <a:effectLst>
                <a:glow rad="101600">
                  <a:schemeClr val="bg1">
                    <a:alpha val="60000"/>
                  </a:schemeClr>
                </a:glow>
              </a:effectLst>
            </a:endParaRPr>
          </a:p>
        </p:txBody>
      </p:sp>
      <p:sp>
        <p:nvSpPr>
          <p:cNvPr id="5" name="Content Placeholder 4"/>
          <p:cNvSpPr>
            <a:spLocks noGrp="1"/>
          </p:cNvSpPr>
          <p:nvPr>
            <p:ph sz="half" idx="2"/>
          </p:nvPr>
        </p:nvSpPr>
        <p:spPr>
          <a:xfrm>
            <a:off x="4724400" y="0"/>
            <a:ext cx="4419600" cy="6858000"/>
          </a:xfrm>
        </p:spPr>
        <p:txBody>
          <a:bodyPr>
            <a:noAutofit/>
          </a:bodyPr>
          <a:lstStyle/>
          <a:p>
            <a:r>
              <a:rPr lang="en-US" sz="3600" dirty="0" smtClean="0">
                <a:effectLst>
                  <a:glow rad="101600">
                    <a:schemeClr val="bg1">
                      <a:alpha val="60000"/>
                    </a:schemeClr>
                  </a:glow>
                </a:effectLst>
              </a:rPr>
              <a:t>Laughs </a:t>
            </a:r>
            <a:r>
              <a:rPr lang="en-US" sz="3600" dirty="0" smtClean="0">
                <a:effectLst>
                  <a:glow rad="101600">
                    <a:schemeClr val="bg1">
                      <a:alpha val="60000"/>
                    </a:schemeClr>
                  </a:glow>
                </a:effectLst>
              </a:rPr>
              <a:t>at sacred, spiritual and serious matters</a:t>
            </a:r>
          </a:p>
          <a:p>
            <a:r>
              <a:rPr lang="en-US" sz="3600" dirty="0" smtClean="0">
                <a:effectLst>
                  <a:glow rad="101600">
                    <a:schemeClr val="bg1">
                      <a:alpha val="60000"/>
                    </a:schemeClr>
                  </a:glow>
                </a:effectLst>
              </a:rPr>
              <a:t>Delights in his scorning</a:t>
            </a:r>
          </a:p>
          <a:p>
            <a:r>
              <a:rPr lang="en-US" sz="3600" dirty="0" smtClean="0">
                <a:effectLst>
                  <a:glow rad="101600">
                    <a:schemeClr val="bg1">
                      <a:alpha val="60000"/>
                    </a:schemeClr>
                  </a:glow>
                </a:effectLst>
              </a:rPr>
              <a:t>Is a shame to his father and a grief to his mother</a:t>
            </a:r>
          </a:p>
          <a:p>
            <a:r>
              <a:rPr lang="en-US" sz="3600" dirty="0" smtClean="0">
                <a:effectLst>
                  <a:glow rad="101600">
                    <a:schemeClr val="bg1">
                      <a:alpha val="60000"/>
                    </a:schemeClr>
                  </a:glow>
                </a:effectLst>
              </a:rPr>
              <a:t>Causes contention and strife</a:t>
            </a:r>
          </a:p>
          <a:p>
            <a:r>
              <a:rPr lang="en-US" sz="3600" dirty="0" smtClean="0">
                <a:effectLst>
                  <a:glow rad="101600">
                    <a:schemeClr val="bg1">
                      <a:alpha val="60000"/>
                    </a:schemeClr>
                  </a:glow>
                </a:effectLst>
              </a:rPr>
              <a:t>Despises instruction</a:t>
            </a:r>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to="" calcmode="lin" valueType="num">
                                      <p:cBhvr>
                                        <p:cTn id="12" dur="1" fill="hold"/>
                                        <p:tgtEl>
                                          <p:spTgt spid="4">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to="" calcmode="lin" valueType="num">
                                      <p:cBhvr>
                                        <p:cTn id="17" dur="1" fill="hold"/>
                                        <p:tgtEl>
                                          <p:spTgt spid="4">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 to="" calcmode="lin" valueType="num">
                                      <p:cBhvr>
                                        <p:cTn id="22" dur="1" fill="hold"/>
                                        <p:tgtEl>
                                          <p:spTgt spid="4">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to="" calcmode="lin" valueType="num">
                                      <p:cBhvr>
                                        <p:cTn id="27" dur="1" fill="hold"/>
                                        <p:tgtEl>
                                          <p:spTgt spid="4">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 to="" calcmode="lin" valueType="num">
                                      <p:cBhvr>
                                        <p:cTn id="32" dur="1" fill="hold"/>
                                        <p:tgtEl>
                                          <p:spTgt spid="4">
                                            <p:txEl>
                                              <p:pRg st="6" end="6"/>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to="" calcmode="lin" valueType="num">
                                      <p:cBhvr>
                                        <p:cTn id="37" dur="1" fill="hold"/>
                                        <p:tgtEl>
                                          <p:spTgt spid="4">
                                            <p:txEl>
                                              <p:pRg st="7" end="7"/>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 to="" calcmode="lin" valueType="num">
                                      <p:cBhvr>
                                        <p:cTn id="42" dur="1" fill="hold"/>
                                        <p:tgtEl>
                                          <p:spTgt spid="5">
                                            <p:txEl>
                                              <p:pRg st="0" end="0"/>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 to="" calcmode="lin" valueType="num">
                                      <p:cBhvr>
                                        <p:cTn id="47" dur="1" fill="hold"/>
                                        <p:tgtEl>
                                          <p:spTgt spid="5">
                                            <p:txEl>
                                              <p:pRg st="1" end="1"/>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 to="" calcmode="lin" valueType="num">
                                      <p:cBhvr>
                                        <p:cTn id="52" dur="1" fill="hold"/>
                                        <p:tgtEl>
                                          <p:spTgt spid="5">
                                            <p:txEl>
                                              <p:pRg st="2" end="2"/>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anim to="" calcmode="lin" valueType="num">
                                      <p:cBhvr>
                                        <p:cTn id="57" dur="1" fill="hold"/>
                                        <p:tgtEl>
                                          <p:spTgt spid="5">
                                            <p:txEl>
                                              <p:pRg st="3" end="3"/>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anim to="" calcmode="lin" valueType="num">
                                      <p:cBhvr>
                                        <p:cTn id="62" dur="1" fill="hold"/>
                                        <p:tgtEl>
                                          <p:spTgt spid="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457200"/>
            <a:ext cx="5638800" cy="6400800"/>
          </a:xfrm>
        </p:spPr>
        <p:txBody>
          <a:bodyPr>
            <a:normAutofit/>
          </a:bodyPr>
          <a:lstStyle/>
          <a:p>
            <a:r>
              <a:rPr lang="en-US" sz="3600" dirty="0" smtClean="0">
                <a:effectLst>
                  <a:glow rad="101600">
                    <a:schemeClr val="bg1">
                      <a:alpha val="60000"/>
                    </a:schemeClr>
                  </a:glow>
                </a:effectLst>
              </a:rPr>
              <a:t>S</a:t>
            </a:r>
            <a:r>
              <a:rPr lang="en-US" sz="3600" dirty="0" smtClean="0">
                <a:effectLst>
                  <a:glow rad="101600">
                    <a:schemeClr val="bg1">
                      <a:alpha val="60000"/>
                    </a:schemeClr>
                  </a:glow>
                </a:effectLst>
              </a:rPr>
              <a:t>ensual </a:t>
            </a:r>
            <a:r>
              <a:rPr lang="en-US" sz="3600" i="1" dirty="0" smtClean="0">
                <a:effectLst>
                  <a:glow rad="101600">
                    <a:schemeClr val="bg1">
                      <a:alpha val="60000"/>
                    </a:schemeClr>
                  </a:glow>
                </a:effectLst>
              </a:rPr>
              <a:t>(controlled by fleshly desires)</a:t>
            </a:r>
          </a:p>
          <a:p>
            <a:r>
              <a:rPr lang="en-US" sz="3600" dirty="0" smtClean="0">
                <a:effectLst>
                  <a:glow rad="101600">
                    <a:schemeClr val="bg1">
                      <a:alpha val="60000"/>
                    </a:schemeClr>
                  </a:glow>
                </a:effectLst>
              </a:rPr>
              <a:t>Immoral</a:t>
            </a:r>
          </a:p>
          <a:p>
            <a:r>
              <a:rPr lang="en-US" sz="3600" dirty="0" smtClean="0">
                <a:effectLst>
                  <a:glow rad="101600">
                    <a:schemeClr val="bg1">
                      <a:alpha val="60000"/>
                    </a:schemeClr>
                  </a:glow>
                </a:effectLst>
              </a:rPr>
              <a:t>Greedy </a:t>
            </a:r>
          </a:p>
          <a:p>
            <a:r>
              <a:rPr lang="en-US" sz="3600" dirty="0" smtClean="0">
                <a:effectLst>
                  <a:glow rad="101600">
                    <a:schemeClr val="bg1">
                      <a:alpha val="60000"/>
                    </a:schemeClr>
                  </a:glow>
                </a:effectLst>
              </a:rPr>
              <a:t>Bitter</a:t>
            </a:r>
          </a:p>
          <a:p>
            <a:r>
              <a:rPr lang="en-US" sz="3600" dirty="0" smtClean="0">
                <a:effectLst>
                  <a:glow rad="101600">
                    <a:schemeClr val="bg1">
                      <a:alpha val="60000"/>
                    </a:schemeClr>
                  </a:glow>
                </a:effectLst>
              </a:rPr>
              <a:t>Rebellious towards authority</a:t>
            </a:r>
          </a:p>
          <a:p>
            <a:r>
              <a:rPr lang="en-US" sz="3600" dirty="0" smtClean="0">
                <a:effectLst>
                  <a:glow rad="101600">
                    <a:schemeClr val="bg1">
                      <a:alpha val="60000"/>
                    </a:schemeClr>
                  </a:glow>
                </a:effectLst>
              </a:rPr>
              <a:t>Is known as a scoffer</a:t>
            </a:r>
          </a:p>
          <a:p>
            <a:endParaRPr lang="en-US" sz="3600" dirty="0">
              <a:effectLst>
                <a:glow rad="101600">
                  <a:schemeClr val="bg1">
                    <a:alpha val="60000"/>
                  </a:schemeClr>
                </a:glow>
              </a:effectLst>
            </a:endParaRPr>
          </a:p>
        </p:txBody>
      </p:sp>
      <p:pic>
        <p:nvPicPr>
          <p:cNvPr id="1027" name="Picture 3"/>
          <p:cNvPicPr>
            <a:picLocks noChangeAspect="1" noChangeArrowheads="1"/>
          </p:cNvPicPr>
          <p:nvPr/>
        </p:nvPicPr>
        <p:blipFill>
          <a:blip r:embed="rId3" cstate="print"/>
          <a:srcRect/>
          <a:stretch>
            <a:fillRect/>
          </a:stretch>
        </p:blipFill>
        <p:spPr bwMode="auto">
          <a:xfrm>
            <a:off x="5791200" y="381000"/>
            <a:ext cx="2997200" cy="2247900"/>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2590800" y="1752600"/>
            <a:ext cx="2971800" cy="1978418"/>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6934200" y="2590800"/>
            <a:ext cx="1969007" cy="2289535"/>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6305550" y="4876800"/>
            <a:ext cx="2838450" cy="1762125"/>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srcRect/>
          <a:stretch>
            <a:fillRect/>
          </a:stretch>
        </p:blipFill>
        <p:spPr bwMode="auto">
          <a:xfrm>
            <a:off x="4495800" y="3657600"/>
            <a:ext cx="2438400" cy="3048000"/>
          </a:xfrm>
          <a:prstGeom prst="rect">
            <a:avLst/>
          </a:prstGeom>
          <a:noFill/>
          <a:ln w="9525">
            <a:noFill/>
            <a:miter lim="800000"/>
            <a:headEnd/>
            <a:tailEnd/>
          </a:ln>
        </p:spPr>
      </p:pic>
      <p:pic>
        <p:nvPicPr>
          <p:cNvPr id="1032" name="Picture 8"/>
          <p:cNvPicPr>
            <a:picLocks noChangeAspect="1" noChangeArrowheads="1"/>
          </p:cNvPicPr>
          <p:nvPr/>
        </p:nvPicPr>
        <p:blipFill>
          <a:blip r:embed="rId8" cstate="print"/>
          <a:srcRect/>
          <a:stretch>
            <a:fillRect/>
          </a:stretch>
        </p:blipFill>
        <p:spPr bwMode="auto">
          <a:xfrm>
            <a:off x="5029200" y="1981200"/>
            <a:ext cx="2190750" cy="1752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 y="-457200"/>
            <a:ext cx="9677400" cy="8305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4"/>
          <p:cNvSpPr txBox="1">
            <a:spLocks/>
          </p:cNvSpPr>
          <p:nvPr/>
        </p:nvSpPr>
        <p:spPr>
          <a:xfrm>
            <a:off x="0" y="3657600"/>
            <a:ext cx="9144000" cy="32004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If you are dealing with a scorner the Word of God gives clear direction in this matter.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0" i="0"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If a scorner is going to be corrected you must follow God’s method of correction and restoration.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0" i="0"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1752600" y="152400"/>
            <a:ext cx="5886450" cy="311140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948</TotalTime>
  <Words>1696</Words>
  <Application>Microsoft Office PowerPoint</Application>
  <PresentationFormat>On-screen Show (4:3)</PresentationFormat>
  <Paragraphs>148</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How to Deal with a Scorner</vt:lpstr>
      <vt:lpstr>Slide 2</vt:lpstr>
      <vt:lpstr>Slide 3</vt:lpstr>
      <vt:lpstr>Definition of a Scorner</vt:lpstr>
      <vt:lpstr>Contempt is an intense feeling or attitude of regarding someone or something as inferior, base,  or worthless.</vt:lpstr>
      <vt:lpstr>Description of a Scorner </vt:lpstr>
      <vt:lpstr>Slide 7</vt:lpstr>
      <vt:lpstr>Slide 8</vt:lpstr>
      <vt:lpstr>Slide 9</vt:lpstr>
      <vt:lpstr>Dealing with a Scorner </vt:lpstr>
      <vt:lpstr>You must Separate from a Scorner </vt:lpstr>
      <vt:lpstr>Slide 12</vt:lpstr>
      <vt:lpstr>You must Pray for the Scorners  Repentance and Restoration </vt:lpstr>
      <vt:lpstr>You must turn the Scorner  over to God for Chastisement </vt:lpstr>
      <vt:lpstr>Church Discipline</vt:lpstr>
      <vt:lpstr>Slide 16</vt:lpstr>
      <vt:lpstr>CHURCH DISCIPLINE MUST BE DONE FOR THE FOLLOWING REASONS</vt:lpstr>
      <vt:lpstr>Slide 18</vt:lpstr>
      <vt:lpstr>CHURCH DISCIPLINE MUST BE EXERCISED ACCORDING TO BIBLICAL METHOD  (Matthew 18:15-35)</vt:lpstr>
      <vt:lpstr>Slide 20</vt:lpstr>
      <vt:lpstr>Slide 21</vt:lpstr>
      <vt:lpstr>Slide 22</vt:lpstr>
      <vt:lpstr>Slide 23</vt:lpstr>
      <vt:lpstr>Slide 24</vt:lpstr>
      <vt:lpstr>Slide 25</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Deal with a Scorner</dc:title>
  <dc:creator>Ptr. Daniel White</dc:creator>
  <cp:lastModifiedBy>Ptr. Daniel White</cp:lastModifiedBy>
  <cp:revision>14</cp:revision>
  <dcterms:created xsi:type="dcterms:W3CDTF">2011-01-24T14:47:04Z</dcterms:created>
  <dcterms:modified xsi:type="dcterms:W3CDTF">2011-02-23T22:03:31Z</dcterms:modified>
</cp:coreProperties>
</file>