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7" r:id="rId4"/>
    <p:sldId id="258" r:id="rId5"/>
    <p:sldId id="259" r:id="rId6"/>
    <p:sldId id="260" r:id="rId7"/>
    <p:sldId id="262" r:id="rId8"/>
    <p:sldId id="261" r:id="rId9"/>
    <p:sldId id="278" r:id="rId10"/>
    <p:sldId id="263" r:id="rId11"/>
    <p:sldId id="264" r:id="rId12"/>
    <p:sldId id="265" r:id="rId13"/>
    <p:sldId id="266" r:id="rId14"/>
    <p:sldId id="268" r:id="rId15"/>
    <p:sldId id="267" r:id="rId16"/>
    <p:sldId id="269" r:id="rId17"/>
    <p:sldId id="270" r:id="rId18"/>
    <p:sldId id="271" r:id="rId19"/>
    <p:sldId id="272"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8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4441E-B679-4BBD-B93E-DCA4EE15E11D}" type="datetimeFigureOut">
              <a:rPr lang="en-US" smtClean="0"/>
              <a:pPr/>
              <a:t>1/5/2011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15879D-08E5-4E1B-B218-AAAA3895D8B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15879D-08E5-4E1B-B218-AAAA3895D8B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15879D-08E5-4E1B-B218-AAAA3895D8B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15879D-08E5-4E1B-B218-AAAA3895D8B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15879D-08E5-4E1B-B218-AAAA3895D8B5}"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15879D-08E5-4E1B-B218-AAAA3895D8B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15879D-08E5-4E1B-B218-AAAA3895D8B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15879D-08E5-4E1B-B218-AAAA3895D8B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D04659-8415-44F1-A5CF-544795908308}" type="datetimeFigureOut">
              <a:rPr lang="en-US" smtClean="0"/>
              <a:pPr/>
              <a:t>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D74FA-47C9-4E87-A488-641F32344B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04659-8415-44F1-A5CF-544795908308}" type="datetimeFigureOut">
              <a:rPr lang="en-US" smtClean="0"/>
              <a:pPr/>
              <a:t>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D74FA-47C9-4E87-A488-641F32344B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04659-8415-44F1-A5CF-544795908308}" type="datetimeFigureOut">
              <a:rPr lang="en-US" smtClean="0"/>
              <a:pPr/>
              <a:t>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D74FA-47C9-4E87-A488-641F32344B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04659-8415-44F1-A5CF-544795908308}" type="datetimeFigureOut">
              <a:rPr lang="en-US" smtClean="0"/>
              <a:pPr/>
              <a:t>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D74FA-47C9-4E87-A488-641F32344B8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04659-8415-44F1-A5CF-544795908308}" type="datetimeFigureOut">
              <a:rPr lang="en-US" smtClean="0"/>
              <a:pPr/>
              <a:t>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D74FA-47C9-4E87-A488-641F32344B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D04659-8415-44F1-A5CF-544795908308}" type="datetimeFigureOut">
              <a:rPr lang="en-US" smtClean="0"/>
              <a:pPr/>
              <a:t>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7D74FA-47C9-4E87-A488-641F32344B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D04659-8415-44F1-A5CF-544795908308}" type="datetimeFigureOut">
              <a:rPr lang="en-US" smtClean="0"/>
              <a:pPr/>
              <a:t>1/5/2011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7D74FA-47C9-4E87-A488-641F32344B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D04659-8415-44F1-A5CF-544795908308}" type="datetimeFigureOut">
              <a:rPr lang="en-US" smtClean="0"/>
              <a:pPr/>
              <a:t>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7D74FA-47C9-4E87-A488-641F32344B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04659-8415-44F1-A5CF-544795908308}" type="datetimeFigureOut">
              <a:rPr lang="en-US" smtClean="0"/>
              <a:pPr/>
              <a:t>1/5/2011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7D74FA-47C9-4E87-A488-641F32344B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04659-8415-44F1-A5CF-544795908308}" type="datetimeFigureOut">
              <a:rPr lang="en-US" smtClean="0"/>
              <a:pPr/>
              <a:t>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7D74FA-47C9-4E87-A488-641F32344B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04659-8415-44F1-A5CF-544795908308}" type="datetimeFigureOut">
              <a:rPr lang="en-US" smtClean="0"/>
              <a:pPr/>
              <a:t>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7D74FA-47C9-4E87-A488-641F32344B8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04659-8415-44F1-A5CF-544795908308}" type="datetimeFigureOut">
              <a:rPr lang="en-US" smtClean="0"/>
              <a:pPr/>
              <a:t>1/5/2011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D74FA-47C9-4E87-A488-641F32344B8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ffectLst>
                  <a:glow rad="101600">
                    <a:schemeClr val="bg1">
                      <a:alpha val="60000"/>
                    </a:schemeClr>
                  </a:glow>
                </a:effectLst>
              </a:rPr>
              <a:t>How to Make </a:t>
            </a:r>
            <a:r>
              <a:rPr lang="en-US" dirty="0">
                <a:effectLst>
                  <a:glow rad="101600">
                    <a:schemeClr val="bg1">
                      <a:alpha val="60000"/>
                    </a:schemeClr>
                  </a:glow>
                </a:effectLst>
              </a:rPr>
              <a:t>Y</a:t>
            </a:r>
            <a:r>
              <a:rPr lang="en-US" dirty="0" smtClean="0">
                <a:effectLst>
                  <a:glow rad="101600">
                    <a:schemeClr val="bg1">
                      <a:alpha val="60000"/>
                    </a:schemeClr>
                  </a:glow>
                </a:effectLst>
              </a:rPr>
              <a:t>our </a:t>
            </a:r>
            <a:br>
              <a:rPr lang="en-US" dirty="0" smtClean="0">
                <a:effectLst>
                  <a:glow rad="101600">
                    <a:schemeClr val="bg1">
                      <a:alpha val="60000"/>
                    </a:schemeClr>
                  </a:glow>
                </a:effectLst>
              </a:rPr>
            </a:br>
            <a:r>
              <a:rPr lang="en-US" dirty="0" smtClean="0">
                <a:effectLst>
                  <a:glow rad="101600">
                    <a:schemeClr val="bg1">
                      <a:alpha val="60000"/>
                    </a:schemeClr>
                  </a:glow>
                </a:effectLst>
              </a:rPr>
              <a:t>Wife a Joyful Person</a:t>
            </a:r>
            <a:endParaRPr lang="en-US" dirty="0">
              <a:effectLst>
                <a:glow rad="101600">
                  <a:schemeClr val="bg1">
                    <a:alpha val="60000"/>
                  </a:schemeClr>
                </a:glow>
              </a:effectLst>
            </a:endParaRPr>
          </a:p>
        </p:txBody>
      </p:sp>
      <p:pic>
        <p:nvPicPr>
          <p:cNvPr id="2050" name="Picture 2"/>
          <p:cNvPicPr>
            <a:picLocks noGrp="1" noChangeAspect="1" noChangeArrowheads="1"/>
          </p:cNvPicPr>
          <p:nvPr>
            <p:ph sz="half" idx="1"/>
          </p:nvPr>
        </p:nvPicPr>
        <p:blipFill>
          <a:blip r:embed="rId3" cstate="print">
            <a:lum bright="-20000" contrast="10000"/>
          </a:blip>
          <a:stretch>
            <a:fillRect/>
          </a:stretch>
        </p:blipFill>
        <p:spPr bwMode="auto">
          <a:xfrm>
            <a:off x="4876800" y="1905000"/>
            <a:ext cx="40386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p:cNvSpPr>
            <a:spLocks noGrp="1"/>
          </p:cNvSpPr>
          <p:nvPr>
            <p:ph sz="half" idx="2"/>
          </p:nvPr>
        </p:nvSpPr>
        <p:spPr>
          <a:xfrm>
            <a:off x="304800" y="1981200"/>
            <a:ext cx="4267200" cy="844062"/>
          </a:xfrm>
        </p:spPr>
        <p:txBody>
          <a:bodyPr>
            <a:normAutofit/>
          </a:bodyPr>
          <a:lstStyle/>
          <a:p>
            <a:pPr algn="ctr">
              <a:buNone/>
            </a:pPr>
            <a:r>
              <a:rPr lang="en-US" sz="4000" i="1" dirty="0" smtClean="0">
                <a:solidFill>
                  <a:srgbClr val="FFFF00"/>
                </a:solidFill>
                <a:effectLst>
                  <a:glow rad="101600">
                    <a:schemeClr val="bg1">
                      <a:alpha val="60000"/>
                    </a:schemeClr>
                  </a:glow>
                </a:effectLst>
              </a:rPr>
              <a:t>(Ephesians 5:25-32)</a:t>
            </a:r>
            <a:endParaRPr lang="en-US" sz="4000" i="1" dirty="0">
              <a:solidFill>
                <a:srgbClr val="FFFF00"/>
              </a:solidFill>
              <a:effectLst>
                <a:glow rad="101600">
                  <a:schemeClr val="bg1">
                    <a:alpha val="60000"/>
                  </a:schemeClr>
                </a:glow>
              </a:effectLst>
            </a:endParaRPr>
          </a:p>
        </p:txBody>
      </p:sp>
      <p:pic>
        <p:nvPicPr>
          <p:cNvPr id="2051" name="Picture 3"/>
          <p:cNvPicPr>
            <a:picLocks noChangeAspect="1" noChangeArrowheads="1"/>
          </p:cNvPicPr>
          <p:nvPr/>
        </p:nvPicPr>
        <p:blipFill>
          <a:blip r:embed="rId4" cstate="print">
            <a:lum bright="-10000"/>
          </a:blip>
          <a:srcRect r="28320"/>
          <a:stretch>
            <a:fillRect/>
          </a:stretch>
        </p:blipFill>
        <p:spPr bwMode="auto">
          <a:xfrm>
            <a:off x="304800" y="3124200"/>
            <a:ext cx="42672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228600"/>
            <a:ext cx="10058400" cy="784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2209800" y="2590800"/>
            <a:ext cx="4762500" cy="3171825"/>
          </a:xfrm>
          <a:prstGeom prst="rect">
            <a:avLst/>
          </a:prstGeom>
          <a:noFill/>
          <a:ln w="9525">
            <a:noFill/>
            <a:miter lim="800000"/>
            <a:headEnd/>
            <a:tailEnd/>
          </a:ln>
        </p:spPr>
      </p:pic>
      <p:sp>
        <p:nvSpPr>
          <p:cNvPr id="2" name="Title 1"/>
          <p:cNvSpPr>
            <a:spLocks noGrp="1"/>
          </p:cNvSpPr>
          <p:nvPr>
            <p:ph type="title"/>
          </p:nvPr>
        </p:nvSpPr>
        <p:spPr>
          <a:xfrm>
            <a:off x="152400" y="0"/>
            <a:ext cx="8839200" cy="2590800"/>
          </a:xfrm>
        </p:spPr>
        <p:txBody>
          <a:bodyPr>
            <a:normAutofit/>
          </a:bodyPr>
          <a:lstStyle/>
          <a:p>
            <a:r>
              <a:rPr lang="en-US" dirty="0" smtClean="0">
                <a:effectLst>
                  <a:glow rad="101600">
                    <a:schemeClr val="bg1">
                      <a:alpha val="60000"/>
                    </a:schemeClr>
                  </a:glow>
                </a:effectLst>
              </a:rPr>
              <a:t>Husbands Are Have the Same Love and Care For Their Wives That </a:t>
            </a:r>
            <a:br>
              <a:rPr lang="en-US" dirty="0" smtClean="0">
                <a:effectLst>
                  <a:glow rad="101600">
                    <a:schemeClr val="bg1">
                      <a:alpha val="60000"/>
                    </a:schemeClr>
                  </a:glow>
                </a:effectLst>
              </a:rPr>
            </a:br>
            <a:r>
              <a:rPr lang="en-US" dirty="0" smtClean="0">
                <a:effectLst>
                  <a:glow rad="101600">
                    <a:schemeClr val="bg1">
                      <a:alpha val="60000"/>
                    </a:schemeClr>
                  </a:glow>
                </a:effectLst>
              </a:rPr>
              <a:t>Christ Has For His Church</a:t>
            </a:r>
            <a:endParaRPr lang="en-US" dirty="0">
              <a:effectLst>
                <a:glow rad="101600">
                  <a:schemeClr val="bg1">
                    <a:alpha val="60000"/>
                  </a:schemeClr>
                </a:glow>
              </a:effectLst>
            </a:endParaRPr>
          </a:p>
        </p:txBody>
      </p:sp>
      <p:pic>
        <p:nvPicPr>
          <p:cNvPr id="4098" name="Picture 2"/>
          <p:cNvPicPr>
            <a:picLocks noChangeAspect="1" noChangeArrowheads="1"/>
          </p:cNvPicPr>
          <p:nvPr/>
        </p:nvPicPr>
        <p:blipFill>
          <a:blip r:embed="rId4" cstate="print"/>
          <a:srcRect r="2550" b="12397"/>
          <a:stretch>
            <a:fillRect/>
          </a:stretch>
        </p:blipFill>
        <p:spPr bwMode="auto">
          <a:xfrm rot="21035290">
            <a:off x="259729" y="2641293"/>
            <a:ext cx="2761628" cy="3403867"/>
          </a:xfrm>
          <a:prstGeom prst="rect">
            <a:avLst/>
          </a:prstGeom>
          <a:ln>
            <a:noFill/>
          </a:ln>
          <a:effectLst>
            <a:outerShdw blurRad="292100" dist="139700" dir="2700000" algn="tl" rotWithShape="0">
              <a:srgbClr val="333333">
                <a:alpha val="65000"/>
              </a:srgbClr>
            </a:outerShdw>
          </a:effectLst>
        </p:spPr>
      </p:pic>
      <p:pic>
        <p:nvPicPr>
          <p:cNvPr id="4099" name="Picture 3"/>
          <p:cNvPicPr>
            <a:picLocks noChangeAspect="1" noChangeArrowheads="1"/>
          </p:cNvPicPr>
          <p:nvPr/>
        </p:nvPicPr>
        <p:blipFill>
          <a:blip r:embed="rId5" cstate="print"/>
          <a:srcRect l="21886" t="18212" r="5548" b="-757"/>
          <a:stretch>
            <a:fillRect/>
          </a:stretch>
        </p:blipFill>
        <p:spPr bwMode="auto">
          <a:xfrm rot="525195">
            <a:off x="5686700" y="2679677"/>
            <a:ext cx="3396473" cy="2946445"/>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l="24000" t="16917" r="2000" b="-1128"/>
          <a:stretch>
            <a:fillRect/>
          </a:stretch>
        </p:blipFill>
        <p:spPr bwMode="auto">
          <a:xfrm rot="1267891">
            <a:off x="5471399" y="4856075"/>
            <a:ext cx="2819400" cy="2133600"/>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l="4000" t="6000" r="4000"/>
          <a:stretch>
            <a:fillRect/>
          </a:stretch>
        </p:blipFill>
        <p:spPr bwMode="auto">
          <a:xfrm rot="21070107">
            <a:off x="1842148" y="4657439"/>
            <a:ext cx="2286000" cy="2335696"/>
          </a:xfrm>
          <a:prstGeom prst="rect">
            <a:avLst/>
          </a:prstGeom>
          <a:noFill/>
          <a:ln w="9525">
            <a:noFill/>
            <a:miter lim="800000"/>
            <a:headEnd/>
            <a:tailEnd/>
          </a:ln>
        </p:spPr>
      </p:pic>
      <p:sp>
        <p:nvSpPr>
          <p:cNvPr id="10" name="Rectangle 9"/>
          <p:cNvSpPr/>
          <p:nvPr/>
        </p:nvSpPr>
        <p:spPr>
          <a:xfrm>
            <a:off x="-685800" y="2362200"/>
            <a:ext cx="10058400" cy="525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8" cstate="print">
            <a:lum bright="-10000"/>
          </a:blip>
          <a:srcRect/>
          <a:stretch>
            <a:fillRect/>
          </a:stretch>
        </p:blipFill>
        <p:spPr bwMode="auto">
          <a:xfrm>
            <a:off x="1600200" y="2514600"/>
            <a:ext cx="5752848"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74"/>
                                        </p:tgtEl>
                                      </p:cBhvr>
                                    </p:animEffect>
                                    <p:set>
                                      <p:cBhvr>
                                        <p:cTn id="7" dur="1" fill="hold">
                                          <p:stCondLst>
                                            <p:cond delay="1999"/>
                                          </p:stCondLst>
                                        </p:cTn>
                                        <p:tgtEl>
                                          <p:spTgt spid="30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763000" cy="1600200"/>
          </a:xfrm>
        </p:spPr>
        <p:txBody>
          <a:bodyPr>
            <a:normAutofit/>
          </a:bodyPr>
          <a:lstStyle/>
          <a:p>
            <a:r>
              <a:rPr lang="en-US" dirty="0" smtClean="0">
                <a:effectLst>
                  <a:glow rad="101600">
                    <a:schemeClr val="bg1">
                      <a:alpha val="60000"/>
                    </a:schemeClr>
                  </a:glow>
                </a:effectLst>
              </a:rPr>
              <a:t>Christ Ultimate Goal </a:t>
            </a:r>
            <a:br>
              <a:rPr lang="en-US" dirty="0" smtClean="0">
                <a:effectLst>
                  <a:glow rad="101600">
                    <a:schemeClr val="bg1">
                      <a:alpha val="60000"/>
                    </a:schemeClr>
                  </a:glow>
                </a:effectLst>
              </a:rPr>
            </a:br>
            <a:r>
              <a:rPr lang="en-US" dirty="0" smtClean="0">
                <a:effectLst>
                  <a:glow rad="101600">
                    <a:schemeClr val="bg1">
                      <a:alpha val="60000"/>
                    </a:schemeClr>
                  </a:glow>
                </a:effectLst>
              </a:rPr>
              <a:t>For His Church</a:t>
            </a:r>
            <a:endParaRPr lang="en-US" dirty="0">
              <a:effectLst>
                <a:glow rad="101600">
                  <a:schemeClr val="bg1">
                    <a:alpha val="60000"/>
                  </a:schemeClr>
                </a:glow>
              </a:effectLst>
            </a:endParaRPr>
          </a:p>
        </p:txBody>
      </p:sp>
      <p:sp>
        <p:nvSpPr>
          <p:cNvPr id="3" name="Content Placeholder 2"/>
          <p:cNvSpPr>
            <a:spLocks noGrp="1"/>
          </p:cNvSpPr>
          <p:nvPr>
            <p:ph idx="4294967295"/>
          </p:nvPr>
        </p:nvSpPr>
        <p:spPr>
          <a:xfrm>
            <a:off x="0" y="2057400"/>
            <a:ext cx="5334000" cy="4800600"/>
          </a:xfrm>
        </p:spPr>
        <p:txBody>
          <a:bodyPr/>
          <a:lstStyle/>
          <a:p>
            <a:r>
              <a:rPr lang="en-US" i="1" dirty="0" smtClean="0">
                <a:solidFill>
                  <a:srgbClr val="FFFF00"/>
                </a:solidFill>
                <a:effectLst>
                  <a:glow rad="101600">
                    <a:schemeClr val="bg1">
                      <a:alpha val="60000"/>
                    </a:schemeClr>
                  </a:glow>
                </a:effectLst>
              </a:rPr>
              <a:t>“Glorious (radiant) Church”  </a:t>
            </a:r>
          </a:p>
          <a:p>
            <a:r>
              <a:rPr lang="en-US" i="1" dirty="0" smtClean="0">
                <a:effectLst>
                  <a:glow rad="101600">
                    <a:schemeClr val="bg1">
                      <a:alpha val="60000"/>
                    </a:schemeClr>
                  </a:glow>
                </a:effectLst>
              </a:rPr>
              <a:t>Without Spots = Stains</a:t>
            </a:r>
          </a:p>
          <a:p>
            <a:r>
              <a:rPr lang="en-US" i="1" dirty="0" smtClean="0">
                <a:effectLst>
                  <a:glow rad="101600">
                    <a:schemeClr val="bg1">
                      <a:alpha val="60000"/>
                    </a:schemeClr>
                  </a:glow>
                </a:effectLst>
              </a:rPr>
              <a:t>Without Wrinkles = Flaws</a:t>
            </a:r>
          </a:p>
          <a:p>
            <a:r>
              <a:rPr lang="en-US" i="1" dirty="0" smtClean="0">
                <a:effectLst>
                  <a:glow rad="101600">
                    <a:schemeClr val="bg1">
                      <a:alpha val="60000"/>
                    </a:schemeClr>
                  </a:glow>
                </a:effectLst>
              </a:rPr>
              <a:t>Without Blemishes = Imperfections</a:t>
            </a:r>
          </a:p>
          <a:p>
            <a:r>
              <a:rPr lang="en-US" i="1" dirty="0" smtClean="0">
                <a:effectLst>
                  <a:glow rad="101600">
                    <a:schemeClr val="bg1">
                      <a:alpha val="60000"/>
                    </a:schemeClr>
                  </a:glow>
                </a:effectLst>
              </a:rPr>
              <a:t>Christ's cleanses the Church with the </a:t>
            </a:r>
            <a:r>
              <a:rPr lang="en-US" i="1" dirty="0" smtClean="0">
                <a:solidFill>
                  <a:srgbClr val="FFFF00"/>
                </a:solidFill>
                <a:effectLst>
                  <a:glow rad="101600">
                    <a:schemeClr val="bg1">
                      <a:alpha val="60000"/>
                    </a:schemeClr>
                  </a:glow>
                </a:effectLst>
              </a:rPr>
              <a:t>“washing of the water by the Word…”</a:t>
            </a:r>
            <a:endParaRPr lang="en-US" i="1" dirty="0">
              <a:solidFill>
                <a:srgbClr val="FFFF00"/>
              </a:solidFill>
              <a:effectLst>
                <a:glow rad="101600">
                  <a:schemeClr val="bg1">
                    <a:alpha val="60000"/>
                  </a:schemeClr>
                </a:glow>
              </a:effectLst>
            </a:endParaRPr>
          </a:p>
        </p:txBody>
      </p:sp>
      <p:pic>
        <p:nvPicPr>
          <p:cNvPr id="5122" name="Picture 2"/>
          <p:cNvPicPr>
            <a:picLocks noChangeAspect="1" noChangeArrowheads="1"/>
          </p:cNvPicPr>
          <p:nvPr/>
        </p:nvPicPr>
        <p:blipFill>
          <a:blip r:embed="rId3" cstate="print"/>
          <a:srcRect/>
          <a:stretch>
            <a:fillRect/>
          </a:stretch>
        </p:blipFill>
        <p:spPr bwMode="auto">
          <a:xfrm>
            <a:off x="5105400" y="2438400"/>
            <a:ext cx="3886200"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3" name="Picture 3"/>
          <p:cNvPicPr>
            <a:picLocks noChangeAspect="1" noChangeArrowheads="1"/>
          </p:cNvPicPr>
          <p:nvPr/>
        </p:nvPicPr>
        <p:blipFill>
          <a:blip r:embed="rId4" cstate="print">
            <a:lum bright="-10000"/>
          </a:blip>
          <a:srcRect/>
          <a:stretch>
            <a:fillRect/>
          </a:stretch>
        </p:blipFill>
        <p:spPr bwMode="auto">
          <a:xfrm>
            <a:off x="5105400" y="2438400"/>
            <a:ext cx="38862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 to="" calcmode="lin" valueType="num">
                                      <p:cBhvr>
                                        <p:cTn id="32" dur="1" fill="hold"/>
                                        <p:tgtEl>
                                          <p:spTgt spid="5122"/>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fade">
                                      <p:cBhvr>
                                        <p:cTn id="3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rmAutofit fontScale="90000"/>
          </a:bodyPr>
          <a:lstStyle/>
          <a:p>
            <a:r>
              <a:rPr lang="en-US" dirty="0" smtClean="0">
                <a:effectLst>
                  <a:glow rad="101600">
                    <a:schemeClr val="bg1">
                      <a:alpha val="60000"/>
                    </a:schemeClr>
                  </a:glow>
                </a:effectLst>
              </a:rPr>
              <a:t>The Goal of Every Husband Should Be to Make His Wife a Joyful </a:t>
            </a:r>
            <a:r>
              <a:rPr lang="en-US" dirty="0" smtClean="0">
                <a:solidFill>
                  <a:srgbClr val="FFFF00"/>
                </a:solidFill>
                <a:effectLst>
                  <a:glow rad="101600">
                    <a:schemeClr val="bg1">
                      <a:alpha val="60000"/>
                    </a:schemeClr>
                  </a:glow>
                </a:effectLst>
              </a:rPr>
              <a:t>(radiant) </a:t>
            </a:r>
            <a:r>
              <a:rPr lang="en-US" dirty="0" smtClean="0">
                <a:effectLst>
                  <a:glow rad="101600">
                    <a:schemeClr val="bg1">
                      <a:alpha val="60000"/>
                    </a:schemeClr>
                  </a:glow>
                </a:effectLst>
              </a:rPr>
              <a:t>Person</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981200"/>
            <a:ext cx="5791200" cy="5029200"/>
          </a:xfrm>
        </p:spPr>
        <p:txBody>
          <a:bodyPr>
            <a:normAutofit lnSpcReduction="10000"/>
          </a:bodyPr>
          <a:lstStyle/>
          <a:p>
            <a:pPr>
              <a:buNone/>
            </a:pPr>
            <a:r>
              <a:rPr lang="en-US" sz="3600" i="1" dirty="0" smtClean="0">
                <a:solidFill>
                  <a:srgbClr val="FFFF00"/>
                </a:solidFill>
                <a:effectLst>
                  <a:glow rad="101600">
                    <a:schemeClr val="bg1">
                      <a:alpha val="60000"/>
                    </a:schemeClr>
                  </a:glow>
                </a:effectLst>
              </a:rPr>
              <a:t>     I Corinthians 7:33 “But he that is married careth for the things that are of the world, how he may please his wife.”</a:t>
            </a:r>
          </a:p>
          <a:p>
            <a:pPr>
              <a:buFont typeface="Wingdings"/>
              <a:buChar char="Ø"/>
            </a:pPr>
            <a:r>
              <a:rPr lang="en-US" sz="3600" dirty="0" smtClean="0">
                <a:effectLst>
                  <a:glow rad="101600">
                    <a:schemeClr val="bg1">
                      <a:alpha val="60000"/>
                    </a:schemeClr>
                  </a:glow>
                </a:effectLst>
              </a:rPr>
              <a:t>How does a husband please his wife?</a:t>
            </a:r>
          </a:p>
          <a:p>
            <a:pPr>
              <a:buFont typeface="Wingdings"/>
              <a:buChar char="Ø"/>
            </a:pPr>
            <a:r>
              <a:rPr lang="en-US" sz="3600" dirty="0" smtClean="0">
                <a:effectLst>
                  <a:glow rad="101600">
                    <a:schemeClr val="bg1">
                      <a:alpha val="60000"/>
                    </a:schemeClr>
                  </a:glow>
                </a:effectLst>
              </a:rPr>
              <a:t>How does a husband make his wife a radiant  person?</a:t>
            </a:r>
          </a:p>
          <a:p>
            <a:pPr>
              <a:buNone/>
            </a:pPr>
            <a:endParaRPr lang="en-US" sz="3600" i="1" dirty="0">
              <a:effectLst>
                <a:glow rad="101600">
                  <a:schemeClr val="bg1">
                    <a:alpha val="60000"/>
                  </a:schemeClr>
                </a:glow>
              </a:effectLst>
            </a:endParaRPr>
          </a:p>
        </p:txBody>
      </p:sp>
      <p:pic>
        <p:nvPicPr>
          <p:cNvPr id="6146" name="Picture 2"/>
          <p:cNvPicPr>
            <a:picLocks noChangeAspect="1" noChangeArrowheads="1"/>
          </p:cNvPicPr>
          <p:nvPr/>
        </p:nvPicPr>
        <p:blipFill>
          <a:blip r:embed="rId3" cstate="print"/>
          <a:srcRect t="6324"/>
          <a:stretch>
            <a:fillRect/>
          </a:stretch>
        </p:blipFill>
        <p:spPr bwMode="auto">
          <a:xfrm>
            <a:off x="5696673" y="1828800"/>
            <a:ext cx="3294927"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1. Discern Your Wife’s Spiritual Needs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600200"/>
            <a:ext cx="4724400" cy="5257800"/>
          </a:xfrm>
        </p:spPr>
        <p:txBody>
          <a:bodyPr/>
          <a:lstStyle/>
          <a:p>
            <a:r>
              <a:rPr lang="en-US" dirty="0" smtClean="0">
                <a:effectLst>
                  <a:glow rad="101600">
                    <a:schemeClr val="bg1">
                      <a:alpha val="60000"/>
                    </a:schemeClr>
                  </a:glow>
                </a:effectLst>
              </a:rPr>
              <a:t>Many husband’s think that their wives relationship with the Lord is their own personal responsibility.</a:t>
            </a:r>
          </a:p>
          <a:p>
            <a:r>
              <a:rPr lang="en-US" dirty="0" smtClean="0">
                <a:effectLst>
                  <a:glow rad="101600">
                    <a:schemeClr val="bg1">
                      <a:alpha val="60000"/>
                    </a:schemeClr>
                  </a:glow>
                </a:effectLst>
              </a:rPr>
              <a:t>According to God’s Word it is also the husband’s responsibility </a:t>
            </a:r>
            <a:r>
              <a:rPr lang="en-US" i="1" dirty="0" smtClean="0">
                <a:effectLst>
                  <a:glow rad="101600">
                    <a:schemeClr val="bg1">
                      <a:alpha val="60000"/>
                    </a:schemeClr>
                  </a:glow>
                </a:effectLst>
              </a:rPr>
              <a:t>–                   I Cor. 11:3; 14:34-35; Heb. 13:7, 17</a:t>
            </a:r>
            <a:endParaRPr lang="en-US" i="1" dirty="0">
              <a:effectLst>
                <a:glow rad="101600">
                  <a:schemeClr val="bg1">
                    <a:alpha val="60000"/>
                  </a:schemeClr>
                </a:glow>
              </a:effectLst>
            </a:endParaRPr>
          </a:p>
        </p:txBody>
      </p:sp>
      <p:pic>
        <p:nvPicPr>
          <p:cNvPr id="7172" name="Picture 4"/>
          <p:cNvPicPr>
            <a:picLocks noChangeAspect="1" noChangeArrowheads="1"/>
          </p:cNvPicPr>
          <p:nvPr/>
        </p:nvPicPr>
        <p:blipFill>
          <a:blip r:embed="rId3" cstate="print"/>
          <a:srcRect/>
          <a:stretch>
            <a:fillRect/>
          </a:stretch>
        </p:blipFill>
        <p:spPr bwMode="auto">
          <a:xfrm flipH="1">
            <a:off x="6324600" y="3810000"/>
            <a:ext cx="2469474" cy="2819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173" name="Picture 5"/>
          <p:cNvPicPr>
            <a:picLocks noChangeAspect="1" noChangeArrowheads="1"/>
          </p:cNvPicPr>
          <p:nvPr/>
        </p:nvPicPr>
        <p:blipFill>
          <a:blip r:embed="rId4" cstate="print"/>
          <a:srcRect/>
          <a:stretch>
            <a:fillRect/>
          </a:stretch>
        </p:blipFill>
        <p:spPr bwMode="auto">
          <a:xfrm>
            <a:off x="4800600" y="1752600"/>
            <a:ext cx="3219450" cy="20733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effectLst>
                  <a:glow rad="101600">
                    <a:schemeClr val="bg1">
                      <a:alpha val="60000"/>
                    </a:schemeClr>
                  </a:glow>
                </a:effectLst>
              </a:rPr>
              <a:t>2. Cleanse Your Wife With the </a:t>
            </a:r>
            <a:r>
              <a:rPr lang="en-US" dirty="0" smtClean="0">
                <a:effectLst>
                  <a:glow rad="101600">
                    <a:schemeClr val="bg1">
                      <a:alpha val="60000"/>
                    </a:schemeClr>
                  </a:glow>
                </a:effectLst>
              </a:rPr>
              <a:t>Washing</a:t>
            </a:r>
            <a:br>
              <a:rPr lang="en-US" dirty="0" smtClean="0">
                <a:effectLst>
                  <a:glow rad="101600">
                    <a:schemeClr val="bg1">
                      <a:alpha val="60000"/>
                    </a:schemeClr>
                  </a:glow>
                </a:effectLst>
              </a:rPr>
            </a:br>
            <a:r>
              <a:rPr lang="en-US" dirty="0" smtClean="0">
                <a:effectLst>
                  <a:glow rad="101600">
                    <a:schemeClr val="bg1">
                      <a:alpha val="60000"/>
                    </a:schemeClr>
                  </a:glow>
                </a:effectLst>
              </a:rPr>
              <a:t> </a:t>
            </a:r>
            <a:r>
              <a:rPr lang="en-US" dirty="0" smtClean="0">
                <a:effectLst>
                  <a:glow rad="101600">
                    <a:schemeClr val="bg1">
                      <a:alpha val="60000"/>
                    </a:schemeClr>
                  </a:glow>
                </a:effectLst>
              </a:rPr>
              <a:t>    </a:t>
            </a:r>
            <a:r>
              <a:rPr lang="en-US" dirty="0" smtClean="0">
                <a:effectLst>
                  <a:glow rad="101600">
                    <a:schemeClr val="bg1">
                      <a:alpha val="60000"/>
                    </a:schemeClr>
                  </a:glow>
                </a:effectLst>
              </a:rPr>
              <a:t>of </a:t>
            </a:r>
            <a:r>
              <a:rPr lang="en-US" dirty="0" smtClean="0">
                <a:effectLst>
                  <a:glow rad="101600">
                    <a:schemeClr val="bg1">
                      <a:alpha val="60000"/>
                    </a:schemeClr>
                  </a:glow>
                </a:effectLst>
              </a:rPr>
              <a:t>the </a:t>
            </a:r>
            <a:r>
              <a:rPr lang="en-US" i="1" dirty="0" smtClean="0">
                <a:solidFill>
                  <a:srgbClr val="FFFF00"/>
                </a:solidFill>
                <a:effectLst>
                  <a:glow rad="101600">
                    <a:schemeClr val="bg1">
                      <a:alpha val="60000"/>
                    </a:schemeClr>
                  </a:glow>
                </a:effectLst>
              </a:rPr>
              <a:t>“Water by the Word.”</a:t>
            </a:r>
            <a:endParaRPr lang="en-US"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228600" y="2057400"/>
            <a:ext cx="4800600" cy="4800600"/>
          </a:xfrm>
        </p:spPr>
        <p:txBody>
          <a:bodyPr>
            <a:normAutofit/>
          </a:bodyPr>
          <a:lstStyle/>
          <a:p>
            <a:r>
              <a:rPr lang="en-US" sz="3600" dirty="0" smtClean="0">
                <a:effectLst>
                  <a:glow rad="101600">
                    <a:schemeClr val="bg1">
                      <a:alpha val="60000"/>
                    </a:schemeClr>
                  </a:glow>
                </a:effectLst>
              </a:rPr>
              <a:t>Don’t complain about your wife.</a:t>
            </a:r>
          </a:p>
          <a:p>
            <a:r>
              <a:rPr lang="en-US" sz="3600" dirty="0" smtClean="0">
                <a:effectLst>
                  <a:glow rad="101600">
                    <a:schemeClr val="bg1">
                      <a:alpha val="60000"/>
                    </a:schemeClr>
                  </a:glow>
                </a:effectLst>
              </a:rPr>
              <a:t>Seek to cleanse (wash) her from her -</a:t>
            </a:r>
          </a:p>
          <a:p>
            <a:pPr>
              <a:buFont typeface="Wingdings"/>
              <a:buChar char="Ø"/>
            </a:pPr>
            <a:r>
              <a:rPr lang="en-US" sz="3600" dirty="0" smtClean="0">
                <a:effectLst>
                  <a:glow rad="101600">
                    <a:schemeClr val="bg1">
                      <a:alpha val="60000"/>
                    </a:schemeClr>
                  </a:glow>
                </a:effectLst>
              </a:rPr>
              <a:t> Spots</a:t>
            </a:r>
          </a:p>
          <a:p>
            <a:pPr>
              <a:buFont typeface="Wingdings"/>
              <a:buChar char="Ø"/>
            </a:pPr>
            <a:r>
              <a:rPr lang="en-US" sz="3600" dirty="0" smtClean="0">
                <a:effectLst>
                  <a:glow rad="101600">
                    <a:schemeClr val="bg1">
                      <a:alpha val="60000"/>
                    </a:schemeClr>
                  </a:glow>
                </a:effectLst>
              </a:rPr>
              <a:t> Wrinkles</a:t>
            </a:r>
          </a:p>
          <a:p>
            <a:pPr>
              <a:buFont typeface="Wingdings"/>
              <a:buChar char="Ø"/>
            </a:pPr>
            <a:r>
              <a:rPr lang="en-US" sz="3600" dirty="0" smtClean="0">
                <a:effectLst>
                  <a:glow rad="101600">
                    <a:schemeClr val="bg1">
                      <a:alpha val="60000"/>
                    </a:schemeClr>
                  </a:glow>
                </a:effectLst>
              </a:rPr>
              <a:t> Blemishes</a:t>
            </a:r>
          </a:p>
        </p:txBody>
      </p:sp>
      <p:pic>
        <p:nvPicPr>
          <p:cNvPr id="8194" name="Picture 2"/>
          <p:cNvPicPr>
            <a:picLocks noChangeAspect="1" noChangeArrowheads="1"/>
          </p:cNvPicPr>
          <p:nvPr/>
        </p:nvPicPr>
        <p:blipFill>
          <a:blip r:embed="rId3" cstate="print">
            <a:lum bright="-10000" contrast="20000"/>
          </a:blip>
          <a:srcRect/>
          <a:stretch>
            <a:fillRect/>
          </a:stretch>
        </p:blipFill>
        <p:spPr bwMode="auto">
          <a:xfrm>
            <a:off x="5181600" y="2362200"/>
            <a:ext cx="3733800" cy="3733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2"/>
          <p:cNvPicPr>
            <a:picLocks noChangeAspect="1" noChangeArrowheads="1"/>
          </p:cNvPicPr>
          <p:nvPr/>
        </p:nvPicPr>
        <p:blipFill>
          <a:blip r:embed="rId4" cstate="print"/>
          <a:srcRect/>
          <a:stretch>
            <a:fillRect/>
          </a:stretch>
        </p:blipFill>
        <p:spPr bwMode="auto">
          <a:xfrm>
            <a:off x="5334000" y="2971800"/>
            <a:ext cx="3435811"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effectLst>
                  <a:glow rad="101600">
                    <a:schemeClr val="bg1">
                      <a:alpha val="60000"/>
                    </a:schemeClr>
                  </a:glow>
                </a:effectLst>
              </a:rPr>
              <a:t>3. Pray For Your Wife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228600" y="1295400"/>
            <a:ext cx="8610600" cy="5562600"/>
          </a:xfrm>
        </p:spPr>
        <p:txBody>
          <a:bodyPr>
            <a:noAutofit/>
          </a:bodyPr>
          <a:lstStyle/>
          <a:p>
            <a:r>
              <a:rPr lang="en-US" sz="3600" dirty="0" smtClean="0">
                <a:effectLst>
                  <a:glow rad="101600">
                    <a:schemeClr val="bg1">
                      <a:alpha val="60000"/>
                    </a:schemeClr>
                  </a:glow>
                </a:effectLst>
              </a:rPr>
              <a:t>As the head of the family the man has the authority to pray a prayer of binding and protection from Satan on the behalf of his family –</a:t>
            </a:r>
          </a:p>
          <a:p>
            <a:pPr>
              <a:buFont typeface="Wingdings"/>
              <a:buChar char="Ø"/>
            </a:pPr>
            <a:r>
              <a:rPr lang="en-US" sz="3600" i="1" dirty="0" smtClean="0">
                <a:solidFill>
                  <a:srgbClr val="FFFF00"/>
                </a:solidFill>
                <a:effectLst>
                  <a:glow rad="101600">
                    <a:schemeClr val="bg1">
                      <a:alpha val="60000"/>
                    </a:schemeClr>
                  </a:glow>
                </a:effectLst>
              </a:rPr>
              <a:t> Job 1</a:t>
            </a:r>
          </a:p>
          <a:p>
            <a:pPr>
              <a:buFont typeface="Wingdings"/>
              <a:buChar char="Ø"/>
            </a:pPr>
            <a:r>
              <a:rPr lang="en-US" sz="3600" i="1" dirty="0" smtClean="0">
                <a:solidFill>
                  <a:srgbClr val="FFFF00"/>
                </a:solidFill>
                <a:effectLst>
                  <a:glow rad="101600">
                    <a:schemeClr val="bg1">
                      <a:alpha val="60000"/>
                    </a:schemeClr>
                  </a:glow>
                </a:effectLst>
              </a:rPr>
              <a:t> Matt. 12:22-29</a:t>
            </a:r>
          </a:p>
          <a:p>
            <a:pPr>
              <a:buFont typeface="Wingdings"/>
              <a:buChar char="Ø"/>
            </a:pPr>
            <a:r>
              <a:rPr lang="en-US" sz="3600" i="1" dirty="0" smtClean="0">
                <a:solidFill>
                  <a:srgbClr val="FFFF00"/>
                </a:solidFill>
                <a:effectLst>
                  <a:glow rad="101600">
                    <a:schemeClr val="bg1">
                      <a:alpha val="60000"/>
                    </a:schemeClr>
                  </a:glow>
                </a:effectLst>
              </a:rPr>
              <a:t> Matt. 16:18-19</a:t>
            </a:r>
          </a:p>
          <a:p>
            <a:pPr>
              <a:buFont typeface="Wingdings"/>
              <a:buChar char="Ø"/>
            </a:pPr>
            <a:r>
              <a:rPr lang="en-US" sz="3600" i="1" dirty="0" smtClean="0">
                <a:solidFill>
                  <a:srgbClr val="FFFF00"/>
                </a:solidFill>
                <a:effectLst>
                  <a:glow rad="101600">
                    <a:schemeClr val="bg1">
                      <a:alpha val="60000"/>
                    </a:schemeClr>
                  </a:glow>
                </a:effectLst>
              </a:rPr>
              <a:t> Matt. 18:15-20</a:t>
            </a:r>
          </a:p>
          <a:p>
            <a:pPr>
              <a:buFont typeface="Wingdings"/>
              <a:buChar char="Ø"/>
            </a:pPr>
            <a:r>
              <a:rPr lang="en-US" sz="3600" i="1" dirty="0" smtClean="0">
                <a:solidFill>
                  <a:srgbClr val="FFFF00"/>
                </a:solidFill>
                <a:effectLst>
                  <a:glow rad="101600">
                    <a:schemeClr val="bg1">
                      <a:alpha val="60000"/>
                    </a:schemeClr>
                  </a:glow>
                </a:effectLst>
              </a:rPr>
              <a:t>  I Cor. 5:1-7</a:t>
            </a:r>
            <a:endParaRPr lang="en-US" sz="3600" i="1" dirty="0">
              <a:solidFill>
                <a:srgbClr val="FFFF00"/>
              </a:solidFill>
              <a:effectLst>
                <a:glow rad="101600">
                  <a:schemeClr val="bg1">
                    <a:alpha val="60000"/>
                  </a:schemeClr>
                </a:glow>
              </a:effectLst>
            </a:endParaRPr>
          </a:p>
        </p:txBody>
      </p:sp>
      <p:pic>
        <p:nvPicPr>
          <p:cNvPr id="9219" name="Picture 3"/>
          <p:cNvPicPr>
            <a:picLocks noChangeAspect="1" noChangeArrowheads="1"/>
          </p:cNvPicPr>
          <p:nvPr/>
        </p:nvPicPr>
        <p:blipFill>
          <a:blip r:embed="rId3" cstate="print"/>
          <a:srcRect/>
          <a:stretch>
            <a:fillRect/>
          </a:stretch>
        </p:blipFill>
        <p:spPr bwMode="auto">
          <a:xfrm>
            <a:off x="3733800" y="3124200"/>
            <a:ext cx="5265475" cy="33962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effectLst>
                  <a:glow rad="101600">
                    <a:schemeClr val="bg1">
                      <a:alpha val="60000"/>
                    </a:schemeClr>
                  </a:glow>
                </a:effectLst>
              </a:rPr>
              <a:t>4. Counsel Your Wife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143000"/>
            <a:ext cx="6096000" cy="5715000"/>
          </a:xfrm>
        </p:spPr>
        <p:txBody>
          <a:bodyPr>
            <a:noAutofit/>
          </a:bodyPr>
          <a:lstStyle/>
          <a:p>
            <a:r>
              <a:rPr lang="en-US" dirty="0" smtClean="0">
                <a:effectLst>
                  <a:glow rad="101600">
                    <a:schemeClr val="bg1">
                      <a:alpha val="60000"/>
                    </a:schemeClr>
                  </a:glow>
                </a:effectLst>
              </a:rPr>
              <a:t>The word for “Word” </a:t>
            </a:r>
            <a:r>
              <a:rPr lang="en-US" i="1" dirty="0" smtClean="0">
                <a:effectLst>
                  <a:glow rad="101600">
                    <a:schemeClr val="bg1">
                      <a:alpha val="60000"/>
                    </a:schemeClr>
                  </a:glow>
                </a:effectLst>
              </a:rPr>
              <a:t>(Eph. 5:26) </a:t>
            </a:r>
            <a:r>
              <a:rPr lang="en-US" dirty="0" smtClean="0">
                <a:effectLst>
                  <a:glow rad="101600">
                    <a:schemeClr val="bg1">
                      <a:alpha val="60000"/>
                    </a:schemeClr>
                  </a:glow>
                </a:effectLst>
              </a:rPr>
              <a:t>is the word </a:t>
            </a:r>
            <a:r>
              <a:rPr lang="en-US" i="1" dirty="0" smtClean="0">
                <a:solidFill>
                  <a:srgbClr val="FFFF00"/>
                </a:solidFill>
                <a:effectLst>
                  <a:glow rad="101600">
                    <a:schemeClr val="bg1">
                      <a:alpha val="60000"/>
                    </a:schemeClr>
                  </a:glow>
                </a:effectLst>
              </a:rPr>
              <a:t>“Rama”</a:t>
            </a:r>
          </a:p>
          <a:p>
            <a:pPr>
              <a:buFont typeface="Arial" charset="0"/>
              <a:buChar char="•"/>
            </a:pPr>
            <a:r>
              <a:rPr lang="en-US" i="1" dirty="0" smtClean="0">
                <a:solidFill>
                  <a:srgbClr val="FFFF00"/>
                </a:solidFill>
                <a:effectLst>
                  <a:glow rad="101600">
                    <a:schemeClr val="bg1">
                      <a:alpha val="60000"/>
                    </a:schemeClr>
                  </a:glow>
                </a:effectLst>
              </a:rPr>
              <a:t>Rama </a:t>
            </a:r>
            <a:r>
              <a:rPr lang="en-US" dirty="0" smtClean="0">
                <a:effectLst>
                  <a:glow rad="101600">
                    <a:schemeClr val="bg1">
                      <a:alpha val="60000"/>
                    </a:schemeClr>
                  </a:glow>
                </a:effectLst>
              </a:rPr>
              <a:t>is the personal insights God gives you from the Scripture.</a:t>
            </a:r>
          </a:p>
          <a:p>
            <a:r>
              <a:rPr lang="en-US" dirty="0" smtClean="0">
                <a:effectLst>
                  <a:glow rad="101600">
                    <a:schemeClr val="bg1">
                      <a:alpha val="60000"/>
                    </a:schemeClr>
                  </a:glow>
                </a:effectLst>
              </a:rPr>
              <a:t>As a husband you are to share with your wife the counsel </a:t>
            </a:r>
            <a:r>
              <a:rPr lang="en-US" i="1" dirty="0" smtClean="0">
                <a:solidFill>
                  <a:srgbClr val="FFFF00"/>
                </a:solidFill>
                <a:effectLst>
                  <a:glow rad="101600">
                    <a:schemeClr val="bg1">
                      <a:alpha val="60000"/>
                    </a:schemeClr>
                  </a:glow>
                </a:effectLst>
              </a:rPr>
              <a:t>(rama) </a:t>
            </a:r>
            <a:r>
              <a:rPr lang="en-US" dirty="0" smtClean="0">
                <a:effectLst>
                  <a:glow rad="101600">
                    <a:schemeClr val="bg1">
                      <a:alpha val="60000"/>
                    </a:schemeClr>
                  </a:glow>
                </a:effectLst>
              </a:rPr>
              <a:t>your receiving from the Lord.</a:t>
            </a:r>
          </a:p>
          <a:p>
            <a:r>
              <a:rPr lang="en-US" i="1" dirty="0" smtClean="0">
                <a:solidFill>
                  <a:srgbClr val="FFFF00"/>
                </a:solidFill>
                <a:effectLst>
                  <a:glow rad="101600">
                    <a:schemeClr val="bg1">
                      <a:alpha val="60000"/>
                    </a:schemeClr>
                  </a:glow>
                </a:effectLst>
              </a:rPr>
              <a:t>Eph.6:17 “The sword of the Spirit whish is the Word (rama) of God…”</a:t>
            </a:r>
            <a:endParaRPr lang="en-US" i="1" dirty="0">
              <a:solidFill>
                <a:srgbClr val="FFFF00"/>
              </a:solidFill>
              <a:effectLst>
                <a:glow rad="101600">
                  <a:schemeClr val="bg1">
                    <a:alpha val="60000"/>
                  </a:schemeClr>
                </a:glow>
              </a:effectLst>
            </a:endParaRPr>
          </a:p>
        </p:txBody>
      </p:sp>
      <p:pic>
        <p:nvPicPr>
          <p:cNvPr id="10242" name="Picture 2"/>
          <p:cNvPicPr>
            <a:picLocks noChangeAspect="1" noChangeArrowheads="1"/>
          </p:cNvPicPr>
          <p:nvPr/>
        </p:nvPicPr>
        <p:blipFill>
          <a:blip r:embed="rId3" cstate="print"/>
          <a:srcRect/>
          <a:stretch>
            <a:fillRect/>
          </a:stretch>
        </p:blipFill>
        <p:spPr bwMode="auto">
          <a:xfrm>
            <a:off x="5943600" y="4038600"/>
            <a:ext cx="2973505"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3" name="Picture 3"/>
          <p:cNvPicPr>
            <a:picLocks noChangeAspect="1" noChangeArrowheads="1"/>
          </p:cNvPicPr>
          <p:nvPr/>
        </p:nvPicPr>
        <p:blipFill>
          <a:blip r:embed="rId4" cstate="print"/>
          <a:srcRect/>
          <a:stretch>
            <a:fillRect/>
          </a:stretch>
        </p:blipFill>
        <p:spPr bwMode="auto">
          <a:xfrm>
            <a:off x="6096000" y="990600"/>
            <a:ext cx="2590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 to="" calcmode="lin" valueType="num">
                                      <p:cBhvr>
                                        <p:cTn id="27" dur="1" fill="hold"/>
                                        <p:tgtEl>
                                          <p:spTgt spid="102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effectLst>
                  <a:glow rad="101600">
                    <a:schemeClr val="bg1">
                      <a:alpha val="60000"/>
                    </a:schemeClr>
                  </a:glow>
                </a:effectLst>
              </a:rPr>
              <a:t>5. Nurture Your Wife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267200" y="1600200"/>
            <a:ext cx="4724400" cy="5257800"/>
          </a:xfrm>
        </p:spPr>
        <p:txBody>
          <a:bodyPr>
            <a:normAutofit/>
          </a:bodyPr>
          <a:lstStyle/>
          <a:p>
            <a:r>
              <a:rPr lang="en-US" sz="3600" dirty="0" smtClean="0">
                <a:effectLst>
                  <a:glow rad="101600">
                    <a:schemeClr val="bg1">
                      <a:alpha val="60000"/>
                    </a:schemeClr>
                  </a:glow>
                </a:effectLst>
              </a:rPr>
              <a:t>Nourish means </a:t>
            </a:r>
            <a:r>
              <a:rPr lang="en-US" sz="3600" i="1" dirty="0" smtClean="0">
                <a:solidFill>
                  <a:srgbClr val="FFFF00"/>
                </a:solidFill>
                <a:effectLst>
                  <a:glow rad="101600">
                    <a:schemeClr val="bg1">
                      <a:alpha val="60000"/>
                    </a:schemeClr>
                  </a:glow>
                </a:effectLst>
              </a:rPr>
              <a:t>“to feed”</a:t>
            </a:r>
          </a:p>
          <a:p>
            <a:r>
              <a:rPr lang="en-US" sz="3600" dirty="0" smtClean="0">
                <a:effectLst>
                  <a:glow rad="101600">
                    <a:schemeClr val="bg1">
                      <a:alpha val="60000"/>
                    </a:schemeClr>
                  </a:glow>
                </a:effectLst>
              </a:rPr>
              <a:t>Pastor are to </a:t>
            </a:r>
            <a:r>
              <a:rPr lang="en-US" sz="3600" i="1" dirty="0" smtClean="0">
                <a:solidFill>
                  <a:srgbClr val="FFFF00"/>
                </a:solidFill>
                <a:effectLst>
                  <a:glow rad="101600">
                    <a:schemeClr val="bg1">
                      <a:alpha val="60000"/>
                    </a:schemeClr>
                  </a:glow>
                </a:effectLst>
              </a:rPr>
              <a:t>“feed the flock of God…” </a:t>
            </a:r>
          </a:p>
          <a:p>
            <a:r>
              <a:rPr lang="en-US" sz="3600" dirty="0" smtClean="0">
                <a:effectLst>
                  <a:glow rad="101600">
                    <a:schemeClr val="bg1">
                      <a:alpha val="60000"/>
                    </a:schemeClr>
                  </a:glow>
                </a:effectLst>
              </a:rPr>
              <a:t>Husbands are to feed their wives with the milk and meat of the Word of God -         </a:t>
            </a:r>
            <a:r>
              <a:rPr lang="en-US" sz="3600" i="1" dirty="0" smtClean="0">
                <a:effectLst>
                  <a:glow rad="101600">
                    <a:schemeClr val="bg1">
                      <a:alpha val="60000"/>
                    </a:schemeClr>
                  </a:glow>
                </a:effectLst>
              </a:rPr>
              <a:t>(Heb. 5:11-14</a:t>
            </a:r>
            <a:r>
              <a:rPr lang="en-US" sz="3600" dirty="0" smtClean="0">
                <a:effectLst>
                  <a:glow rad="101600">
                    <a:schemeClr val="bg1">
                      <a:alpha val="60000"/>
                    </a:schemeClr>
                  </a:glow>
                </a:effectLst>
              </a:rPr>
              <a:t>).</a:t>
            </a:r>
          </a:p>
        </p:txBody>
      </p:sp>
      <p:pic>
        <p:nvPicPr>
          <p:cNvPr id="11267" name="Picture 3"/>
          <p:cNvPicPr>
            <a:picLocks noChangeAspect="1" noChangeArrowheads="1"/>
          </p:cNvPicPr>
          <p:nvPr/>
        </p:nvPicPr>
        <p:blipFill>
          <a:blip r:embed="rId3" cstate="print"/>
          <a:srcRect/>
          <a:stretch>
            <a:fillRect/>
          </a:stretch>
        </p:blipFill>
        <p:spPr bwMode="auto">
          <a:xfrm rot="21145364">
            <a:off x="517905" y="1323938"/>
            <a:ext cx="2971403" cy="3429000"/>
          </a:xfrm>
          <a:prstGeom prst="rect">
            <a:avLst/>
          </a:prstGeom>
          <a:ln w="88900" cap="sq" cmpd="thickThin">
            <a:solidFill>
              <a:srgbClr val="000000"/>
            </a:solidFill>
            <a:prstDash val="solid"/>
            <a:miter lim="800000"/>
          </a:ln>
          <a:effectLst>
            <a:innerShdw blurRad="76200">
              <a:srgbClr val="000000"/>
            </a:innerShdw>
          </a:effectLst>
        </p:spPr>
      </p:pic>
      <p:pic>
        <p:nvPicPr>
          <p:cNvPr id="11269" name="Picture 5"/>
          <p:cNvPicPr>
            <a:picLocks noChangeAspect="1" noChangeArrowheads="1"/>
          </p:cNvPicPr>
          <p:nvPr/>
        </p:nvPicPr>
        <p:blipFill>
          <a:blip r:embed="rId4" cstate="print"/>
          <a:srcRect/>
          <a:stretch>
            <a:fillRect/>
          </a:stretch>
        </p:blipFill>
        <p:spPr bwMode="auto">
          <a:xfrm rot="282687">
            <a:off x="223935" y="4075794"/>
            <a:ext cx="3876066" cy="258404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 to="" calcmode="lin" valueType="num">
                                      <p:cBhvr>
                                        <p:cTn id="17" dur="1" fill="hold"/>
                                        <p:tgtEl>
                                          <p:spTgt spid="1126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269"/>
                                        </p:tgtEl>
                                        <p:attrNameLst>
                                          <p:attrName>style.visibility</p:attrName>
                                        </p:attrNameLst>
                                      </p:cBhvr>
                                      <p:to>
                                        <p:strVal val="visible"/>
                                      </p:to>
                                    </p:set>
                                    <p:anim to="" calcmode="lin" valueType="num">
                                      <p:cBhvr>
                                        <p:cTn id="27" dur="1" fill="hold"/>
                                        <p:tgtEl>
                                          <p:spTgt spid="1126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effectLst>
                  <a:glow rad="101600">
                    <a:schemeClr val="bg1">
                      <a:alpha val="60000"/>
                    </a:schemeClr>
                  </a:glow>
                </a:effectLst>
              </a:rPr>
              <a:t>6. Honor Your Wife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i="1" dirty="0" smtClean="0">
                <a:solidFill>
                  <a:srgbClr val="FFFF00"/>
                </a:solidFill>
                <a:effectLst>
                  <a:glow rad="101600">
                    <a:schemeClr val="bg1">
                      <a:alpha val="60000"/>
                    </a:schemeClr>
                  </a:glow>
                </a:effectLst>
              </a:rPr>
              <a:t>    I Peter 3:7 “Likewise, ye husbands, dwell with them according to knowledge, giving </a:t>
            </a:r>
            <a:r>
              <a:rPr lang="en-US" sz="3600" i="1" dirty="0" err="1" smtClean="0">
                <a:solidFill>
                  <a:srgbClr val="FFFF00"/>
                </a:solidFill>
                <a:effectLst>
                  <a:glow rad="101600">
                    <a:schemeClr val="bg1">
                      <a:alpha val="60000"/>
                    </a:schemeClr>
                  </a:glow>
                </a:effectLst>
              </a:rPr>
              <a:t>honour</a:t>
            </a:r>
            <a:r>
              <a:rPr lang="en-US" sz="3600" i="1" dirty="0" smtClean="0">
                <a:solidFill>
                  <a:srgbClr val="FFFF00"/>
                </a:solidFill>
                <a:effectLst>
                  <a:glow rad="101600">
                    <a:schemeClr val="bg1">
                      <a:alpha val="60000"/>
                    </a:schemeClr>
                  </a:glow>
                </a:effectLst>
              </a:rPr>
              <a:t> unto the wife, as unto the weaker vessel, and as being heirs together of the grace of life; that your prayers be not hindered.”</a:t>
            </a:r>
          </a:p>
          <a:p>
            <a:pPr>
              <a:buFont typeface="Arial" charset="0"/>
              <a:buChar char="•"/>
            </a:pPr>
            <a:r>
              <a:rPr lang="en-US" sz="3600" dirty="0" smtClean="0">
                <a:effectLst>
                  <a:glow rad="101600">
                    <a:schemeClr val="bg1">
                      <a:alpha val="60000"/>
                    </a:schemeClr>
                  </a:glow>
                </a:effectLst>
              </a:rPr>
              <a:t>Honor her by praising her for Godly virtue – </a:t>
            </a:r>
            <a:r>
              <a:rPr lang="en-US" sz="3600" i="1" dirty="0" smtClean="0">
                <a:effectLst>
                  <a:glow rad="101600">
                    <a:schemeClr val="bg1">
                      <a:alpha val="60000"/>
                    </a:schemeClr>
                  </a:glow>
                </a:effectLst>
              </a:rPr>
              <a:t>Prov. 31</a:t>
            </a:r>
          </a:p>
          <a:p>
            <a:pPr>
              <a:buFont typeface="Arial" charset="0"/>
              <a:buChar char="•"/>
            </a:pPr>
            <a:r>
              <a:rPr lang="en-US" sz="3600" dirty="0" smtClean="0">
                <a:effectLst>
                  <a:glow rad="101600">
                    <a:schemeClr val="bg1">
                      <a:alpha val="60000"/>
                    </a:schemeClr>
                  </a:glow>
                </a:effectLst>
              </a:rPr>
              <a:t>Express gratefulness to her for all she is doing – </a:t>
            </a:r>
            <a:r>
              <a:rPr lang="en-US" sz="3600" i="1" dirty="0" smtClean="0">
                <a:effectLst>
                  <a:glow rad="101600">
                    <a:schemeClr val="bg1">
                      <a:alpha val="60000"/>
                    </a:schemeClr>
                  </a:glow>
                </a:effectLst>
              </a:rPr>
              <a:t>Col. 3:15</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553200"/>
          </a:xfrm>
        </p:spPr>
        <p:txBody>
          <a:bodyPr>
            <a:normAutofit lnSpcReduction="10000"/>
          </a:bodyPr>
          <a:lstStyle/>
          <a:p>
            <a:pPr>
              <a:buFont typeface="Arial" charset="0"/>
              <a:buChar char="•"/>
            </a:pPr>
            <a:r>
              <a:rPr lang="en-US" sz="3600" dirty="0" smtClean="0">
                <a:effectLst>
                  <a:glow rad="101600">
                    <a:schemeClr val="bg1">
                      <a:alpha val="60000"/>
                    </a:schemeClr>
                  </a:glow>
                </a:effectLst>
              </a:rPr>
              <a:t>Honor her by praising her for                            Godly virtue – </a:t>
            </a:r>
            <a:r>
              <a:rPr lang="en-US" sz="3600" i="1" dirty="0" smtClean="0">
                <a:effectLst>
                  <a:glow rad="101600">
                    <a:schemeClr val="bg1">
                      <a:alpha val="60000"/>
                    </a:schemeClr>
                  </a:glow>
                </a:effectLst>
              </a:rPr>
              <a:t>Prov. 31</a:t>
            </a:r>
          </a:p>
          <a:p>
            <a:pPr>
              <a:buNone/>
            </a:pPr>
            <a:endParaRPr lang="en-US" sz="3600" i="1" dirty="0" smtClean="0">
              <a:effectLst>
                <a:glow rad="101600">
                  <a:schemeClr val="bg1">
                    <a:alpha val="60000"/>
                  </a:schemeClr>
                </a:glow>
              </a:effectLst>
            </a:endParaRPr>
          </a:p>
          <a:p>
            <a:pPr>
              <a:buFont typeface="Arial" charset="0"/>
              <a:buChar char="•"/>
            </a:pPr>
            <a:r>
              <a:rPr lang="en-US" sz="3600" dirty="0" smtClean="0">
                <a:effectLst>
                  <a:glow rad="101600">
                    <a:schemeClr val="bg1">
                      <a:alpha val="60000"/>
                    </a:schemeClr>
                  </a:glow>
                </a:effectLst>
              </a:rPr>
              <a:t>Express gratefulness to her                            for all she is doing –                                        </a:t>
            </a:r>
            <a:r>
              <a:rPr lang="en-US" sz="3600" i="1" dirty="0" smtClean="0">
                <a:effectLst>
                  <a:glow rad="101600">
                    <a:schemeClr val="bg1">
                      <a:alpha val="60000"/>
                    </a:schemeClr>
                  </a:glow>
                </a:effectLst>
              </a:rPr>
              <a:t>Col. 3:15</a:t>
            </a:r>
          </a:p>
          <a:p>
            <a:pPr>
              <a:buNone/>
            </a:pPr>
            <a:endParaRPr lang="en-US" sz="3600" i="1" dirty="0" smtClean="0">
              <a:effectLst>
                <a:glow rad="101600">
                  <a:schemeClr val="bg1">
                    <a:alpha val="60000"/>
                  </a:schemeClr>
                </a:glow>
              </a:effectLst>
            </a:endParaRPr>
          </a:p>
          <a:p>
            <a:pPr>
              <a:buFont typeface="Arial" charset="0"/>
              <a:buChar char="•"/>
            </a:pPr>
            <a:r>
              <a:rPr lang="en-US" sz="3600" dirty="0" smtClean="0">
                <a:effectLst>
                  <a:glow rad="101600">
                    <a:schemeClr val="bg1">
                      <a:alpha val="60000"/>
                    </a:schemeClr>
                  </a:glow>
                </a:effectLst>
              </a:rPr>
              <a:t>Let her know that she is meeting needs in your life that no other woman could ever meet </a:t>
            </a: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“Who can find a virtuous woman? for her price is far above rubies.”</a:t>
            </a:r>
          </a:p>
          <a:p>
            <a:endParaRPr lang="en-US" sz="3600" dirty="0"/>
          </a:p>
        </p:txBody>
      </p:sp>
      <p:pic>
        <p:nvPicPr>
          <p:cNvPr id="12290" name="Picture 2"/>
          <p:cNvPicPr>
            <a:picLocks noChangeAspect="1" noChangeArrowheads="1"/>
          </p:cNvPicPr>
          <p:nvPr/>
        </p:nvPicPr>
        <p:blipFill>
          <a:blip r:embed="rId3" cstate="print"/>
          <a:srcRect/>
          <a:stretch>
            <a:fillRect/>
          </a:stretch>
        </p:blipFill>
        <p:spPr bwMode="auto">
          <a:xfrm>
            <a:off x="5791200" y="1066800"/>
            <a:ext cx="3206932" cy="2286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3276600"/>
            <a:ext cx="4038600" cy="3581400"/>
          </a:xfrm>
        </p:spPr>
        <p:txBody>
          <a:bodyPr>
            <a:noAutofit/>
          </a:bodyPr>
          <a:lstStyle/>
          <a:p>
            <a:r>
              <a:rPr lang="en-US" sz="3600" dirty="0" smtClean="0">
                <a:effectLst>
                  <a:glow rad="101600">
                    <a:schemeClr val="bg1">
                      <a:alpha val="60000"/>
                    </a:schemeClr>
                  </a:glow>
                </a:effectLst>
              </a:rPr>
              <a:t>Many husbands complain that no matter what they do they can never make their wives happy.</a:t>
            </a:r>
            <a:endParaRPr lang="en-US" sz="3600" dirty="0">
              <a:effectLst>
                <a:glow rad="101600">
                  <a:schemeClr val="bg1">
                    <a:alpha val="60000"/>
                  </a:schemeClr>
                </a:glow>
              </a:effectLst>
            </a:endParaRPr>
          </a:p>
        </p:txBody>
      </p:sp>
      <p:sp>
        <p:nvSpPr>
          <p:cNvPr id="6" name="Content Placeholder 5"/>
          <p:cNvSpPr>
            <a:spLocks noGrp="1"/>
          </p:cNvSpPr>
          <p:nvPr>
            <p:ph sz="half" idx="2"/>
          </p:nvPr>
        </p:nvSpPr>
        <p:spPr>
          <a:xfrm>
            <a:off x="4648200" y="304800"/>
            <a:ext cx="4343400" cy="6553200"/>
          </a:xfrm>
        </p:spPr>
        <p:txBody>
          <a:bodyPr>
            <a:normAutofit/>
          </a:bodyPr>
          <a:lstStyle/>
          <a:p>
            <a:r>
              <a:rPr lang="en-US" sz="3600" dirty="0" smtClean="0">
                <a:effectLst>
                  <a:glow rad="101600">
                    <a:schemeClr val="bg1">
                      <a:alpha val="60000"/>
                    </a:schemeClr>
                  </a:glow>
                </a:effectLst>
              </a:rPr>
              <a:t>Every husband realizes that a unhappy wife is a public rebuke. </a:t>
            </a:r>
          </a:p>
          <a:p>
            <a:r>
              <a:rPr lang="en-US" sz="3600" dirty="0" smtClean="0">
                <a:effectLst>
                  <a:glow rad="101600">
                    <a:schemeClr val="bg1">
                      <a:alpha val="60000"/>
                    </a:schemeClr>
                  </a:glow>
                </a:effectLst>
              </a:rPr>
              <a:t>It says to every one that he is a failure as a husband.</a:t>
            </a:r>
          </a:p>
          <a:p>
            <a:r>
              <a:rPr lang="en-US" sz="3600" dirty="0" smtClean="0">
                <a:effectLst>
                  <a:glow rad="101600">
                    <a:schemeClr val="bg1">
                      <a:alpha val="60000"/>
                    </a:schemeClr>
                  </a:glow>
                </a:effectLst>
              </a:rPr>
              <a:t>He </a:t>
            </a:r>
            <a:r>
              <a:rPr lang="en-US" sz="3600" dirty="0" smtClean="0">
                <a:effectLst>
                  <a:glow rad="101600">
                    <a:schemeClr val="bg1">
                      <a:alpha val="60000"/>
                    </a:schemeClr>
                  </a:glow>
                </a:effectLst>
              </a:rPr>
              <a:t>does not understand how to meet the needs of his wife.</a:t>
            </a:r>
            <a:endParaRPr lang="en-US" sz="3600" dirty="0">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a:stretch>
            <a:fillRect/>
          </a:stretch>
        </p:blipFill>
        <p:spPr bwMode="auto">
          <a:xfrm>
            <a:off x="457200" y="381000"/>
            <a:ext cx="4048125" cy="2686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to="" calcmode="lin" valueType="num">
                                      <p:cBhvr>
                                        <p:cTn id="17" dur="1" fill="hold"/>
                                        <p:tgtEl>
                                          <p:spTgt spid="6">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to="" calcmode="lin" valueType="num">
                                      <p:cBhvr>
                                        <p:cTn id="22" dur="1" fill="hold"/>
                                        <p:tgtEl>
                                          <p:spTgt spid="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effectLst>
                  <a:glow rad="101600">
                    <a:schemeClr val="bg1">
                      <a:alpha val="60000"/>
                    </a:schemeClr>
                  </a:glow>
                </a:effectLst>
              </a:rPr>
              <a:t>7. Cherish Your Wife By </a:t>
            </a:r>
            <a:br>
              <a:rPr lang="en-US" dirty="0" smtClean="0">
                <a:effectLst>
                  <a:glow rad="101600">
                    <a:schemeClr val="bg1">
                      <a:alpha val="60000"/>
                    </a:schemeClr>
                  </a:glow>
                </a:effectLst>
              </a:rPr>
            </a:br>
            <a:r>
              <a:rPr lang="en-US" dirty="0" smtClean="0">
                <a:effectLst>
                  <a:glow rad="101600">
                    <a:schemeClr val="bg1">
                      <a:alpha val="60000"/>
                    </a:schemeClr>
                  </a:glow>
                </a:effectLst>
              </a:rPr>
              <a:t>Meeting Her Needs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752600"/>
            <a:ext cx="9144000" cy="5105400"/>
          </a:xfrm>
        </p:spPr>
        <p:txBody>
          <a:bodyPr>
            <a:normAutofit/>
          </a:bodyPr>
          <a:lstStyle/>
          <a:p>
            <a:r>
              <a:rPr lang="en-US" sz="3600" dirty="0" smtClean="0">
                <a:effectLst>
                  <a:glow rad="101600">
                    <a:schemeClr val="bg1">
                      <a:alpha val="60000"/>
                    </a:schemeClr>
                  </a:glow>
                </a:effectLst>
              </a:rPr>
              <a:t>She needs the stability and direction of a spiritual leader – </a:t>
            </a:r>
            <a:r>
              <a:rPr lang="en-US" sz="3600" i="1" dirty="0" smtClean="0">
                <a:effectLst>
                  <a:glow rad="101600">
                    <a:schemeClr val="bg1">
                      <a:alpha val="60000"/>
                    </a:schemeClr>
                  </a:glow>
                </a:effectLst>
              </a:rPr>
              <a:t>I Cor. 11:3</a:t>
            </a:r>
          </a:p>
          <a:p>
            <a:r>
              <a:rPr lang="en-US" sz="3600" dirty="0" smtClean="0">
                <a:effectLst>
                  <a:glow rad="101600">
                    <a:schemeClr val="bg1">
                      <a:alpha val="60000"/>
                    </a:schemeClr>
                  </a:glow>
                </a:effectLst>
              </a:rPr>
              <a:t>She needs to see that you cherish her -         </a:t>
            </a:r>
            <a:r>
              <a:rPr lang="en-US" sz="3600" i="1" dirty="0" smtClean="0">
                <a:effectLst>
                  <a:glow rad="101600">
                    <a:schemeClr val="bg1">
                      <a:alpha val="60000"/>
                    </a:schemeClr>
                  </a:glow>
                </a:effectLst>
              </a:rPr>
              <a:t>Eph. 5:29</a:t>
            </a:r>
          </a:p>
          <a:p>
            <a:r>
              <a:rPr lang="en-US" sz="3600" dirty="0" smtClean="0">
                <a:effectLst>
                  <a:glow rad="101600">
                    <a:schemeClr val="bg1">
                      <a:alpha val="60000"/>
                    </a:schemeClr>
                  </a:glow>
                </a:effectLst>
              </a:rPr>
              <a:t>She needs hear that you delight in her as a person – </a:t>
            </a:r>
            <a:r>
              <a:rPr lang="en-US" sz="3600" i="1" dirty="0" smtClean="0">
                <a:effectLst>
                  <a:glow rad="101600">
                    <a:schemeClr val="bg1">
                      <a:alpha val="60000"/>
                    </a:schemeClr>
                  </a:glow>
                </a:effectLst>
              </a:rPr>
              <a:t>Prov. 5:18</a:t>
            </a:r>
          </a:p>
          <a:p>
            <a:r>
              <a:rPr lang="en-US" sz="3600" dirty="0" smtClean="0">
                <a:effectLst>
                  <a:glow rad="101600">
                    <a:schemeClr val="bg1">
                      <a:alpha val="60000"/>
                    </a:schemeClr>
                  </a:glow>
                </a:effectLst>
              </a:rPr>
              <a:t>She needs to know that she is meeting your needs – </a:t>
            </a:r>
            <a:r>
              <a:rPr lang="en-US" sz="3600" i="1" dirty="0" smtClean="0">
                <a:effectLst>
                  <a:glow rad="101600">
                    <a:schemeClr val="bg1">
                      <a:alpha val="60000"/>
                    </a:schemeClr>
                  </a:glow>
                </a:effectLst>
              </a:rPr>
              <a:t>Gen. 2:18</a:t>
            </a:r>
          </a:p>
          <a:p>
            <a:pPr>
              <a:buNone/>
            </a:pPr>
            <a:endParaRPr lang="en-US" sz="3600" dirty="0" smtClean="0">
              <a:effectLst>
                <a:glow rad="101600">
                  <a:schemeClr val="bg1">
                    <a:alpha val="60000"/>
                  </a:schemeClr>
                </a:glow>
              </a:effectLst>
            </a:endParaRPr>
          </a:p>
          <a:p>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91600" cy="6781800"/>
          </a:xfrm>
        </p:spPr>
        <p:txBody>
          <a:bodyPr>
            <a:normAutofit/>
          </a:bodyPr>
          <a:lstStyle/>
          <a:p>
            <a:r>
              <a:rPr lang="en-US" sz="3600" dirty="0" smtClean="0">
                <a:effectLst>
                  <a:glow rad="101600">
                    <a:schemeClr val="bg1">
                      <a:alpha val="60000"/>
                    </a:schemeClr>
                  </a:glow>
                </a:effectLst>
              </a:rPr>
              <a:t>She needs to know that you understand her by protecting her in her areas of limitations – </a:t>
            </a:r>
            <a:r>
              <a:rPr lang="en-US" sz="3600" i="1" dirty="0" smtClean="0">
                <a:effectLst>
                  <a:glow rad="101600">
                    <a:schemeClr val="bg1">
                      <a:alpha val="60000"/>
                    </a:schemeClr>
                  </a:glow>
                </a:effectLst>
              </a:rPr>
              <a:t>I Pet. 3:7</a:t>
            </a:r>
          </a:p>
          <a:p>
            <a:r>
              <a:rPr lang="en-US" sz="3600" dirty="0" smtClean="0">
                <a:effectLst>
                  <a:glow rad="101600">
                    <a:schemeClr val="bg1">
                      <a:alpha val="60000"/>
                    </a:schemeClr>
                  </a:glow>
                </a:effectLst>
              </a:rPr>
              <a:t>She needs to know that you enjoy being with her – </a:t>
            </a:r>
            <a:r>
              <a:rPr lang="en-US" sz="3600" i="1" dirty="0" smtClean="0">
                <a:effectLst>
                  <a:glow rad="101600">
                    <a:schemeClr val="bg1">
                      <a:alpha val="60000"/>
                    </a:schemeClr>
                  </a:glow>
                </a:effectLst>
              </a:rPr>
              <a:t>Prov. 5:15-19</a:t>
            </a:r>
          </a:p>
          <a:p>
            <a:r>
              <a:rPr lang="en-US" sz="3600" dirty="0" smtClean="0">
                <a:effectLst>
                  <a:glow rad="101600">
                    <a:schemeClr val="bg1">
                      <a:alpha val="60000"/>
                    </a:schemeClr>
                  </a:glow>
                </a:effectLst>
              </a:rPr>
              <a:t>She needs to know that you like to have intimate conversation with her </a:t>
            </a:r>
            <a:r>
              <a:rPr lang="en-US" sz="3600" i="1" dirty="0" smtClean="0">
                <a:effectLst>
                  <a:glow rad="101600">
                    <a:schemeClr val="bg1">
                      <a:alpha val="60000"/>
                    </a:schemeClr>
                  </a:glow>
                </a:effectLst>
              </a:rPr>
              <a:t>- Gen. 2:18-25</a:t>
            </a:r>
          </a:p>
          <a:p>
            <a:r>
              <a:rPr lang="en-US" sz="3600" dirty="0" smtClean="0">
                <a:effectLst>
                  <a:glow rad="101600">
                    <a:schemeClr val="bg1">
                      <a:alpha val="60000"/>
                    </a:schemeClr>
                  </a:glow>
                </a:effectLst>
              </a:rPr>
              <a:t>She needs to know that you are willing to make investments in her life that will fulfill her world – </a:t>
            </a:r>
            <a:r>
              <a:rPr lang="en-US" sz="3600" i="1" dirty="0" smtClean="0">
                <a:effectLst>
                  <a:glow rad="101600">
                    <a:schemeClr val="bg1">
                      <a:alpha val="60000"/>
                    </a:schemeClr>
                  </a:glow>
                </a:effectLst>
              </a:rPr>
              <a:t>Eph. 5:23</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9753600" cy="754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3" cstate="print"/>
          <a:srcRect/>
          <a:stretch>
            <a:fillRect/>
          </a:stretch>
        </p:blipFill>
        <p:spPr bwMode="auto">
          <a:xfrm>
            <a:off x="2438400" y="457200"/>
            <a:ext cx="4775200" cy="2686050"/>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2438400" y="3314700"/>
            <a:ext cx="4724400" cy="3543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95250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lum bright="-10000"/>
          </a:blip>
          <a:srcRect/>
          <a:stretch>
            <a:fillRect/>
          </a:stretch>
        </p:blipFill>
        <p:spPr bwMode="auto">
          <a:xfrm>
            <a:off x="1447800" y="2514600"/>
            <a:ext cx="6400800" cy="3600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a:xfrm>
            <a:off x="457200" y="274638"/>
            <a:ext cx="8229600" cy="1706562"/>
          </a:xfrm>
        </p:spPr>
        <p:txBody>
          <a:bodyPr>
            <a:normAutofit fontScale="90000"/>
          </a:bodyPr>
          <a:lstStyle/>
          <a:p>
            <a:r>
              <a:rPr lang="en-US" i="1" dirty="0" smtClean="0">
                <a:solidFill>
                  <a:srgbClr val="FFFF00"/>
                </a:solidFill>
              </a:rPr>
              <a:t>I Peter 3:7 “Likewise, ye husbands, dwell with them according to knowledge…”</a:t>
            </a:r>
            <a:endParaRPr lang="en-US" i="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Every Husband Must Understand the Principle of </a:t>
            </a:r>
            <a:r>
              <a:rPr lang="en-US" i="1" dirty="0" smtClean="0">
                <a:solidFill>
                  <a:srgbClr val="FFFF00"/>
                </a:solidFill>
                <a:effectLst>
                  <a:glow rad="101600">
                    <a:schemeClr val="bg1">
                      <a:alpha val="60000"/>
                    </a:schemeClr>
                  </a:glow>
                </a:effectLst>
              </a:rPr>
              <a:t>“Sowing and Reaping…”</a:t>
            </a:r>
            <a:endParaRPr lang="en-US"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152400" y="1752600"/>
            <a:ext cx="5181600" cy="5562600"/>
          </a:xfrm>
        </p:spPr>
        <p:txBody>
          <a:bodyPr>
            <a:normAutofit fontScale="85000" lnSpcReduction="20000"/>
          </a:bodyPr>
          <a:lstStyle/>
          <a:p>
            <a:pPr>
              <a:buNone/>
            </a:pPr>
            <a:r>
              <a:rPr lang="en-US" i="1" dirty="0" smtClean="0">
                <a:solidFill>
                  <a:srgbClr val="FFFF00"/>
                </a:solidFill>
                <a:effectLst>
                  <a:glow rad="101600">
                    <a:schemeClr val="bg1">
                      <a:alpha val="60000"/>
                    </a:schemeClr>
                  </a:glow>
                </a:effectLst>
              </a:rPr>
              <a:t>     “Be not deceived; God is not mocked: for whatsoever a man soweth, that shall he also reap. For he that soweth to his flesh shall of the flesh reap corruption; but he that soweth to the Spirit shall of the Spirit reap life everlasting. And let us not be weary in well doing: for in due season we shall reap, if we faint not. As we have therefore opportunity, let us do good unto all men, especially unto them who are of the household of faith.” (Gal. 6:7-10)</a:t>
            </a:r>
            <a:endParaRPr lang="en-US" i="1" dirty="0">
              <a:solidFill>
                <a:srgbClr val="FFFF00"/>
              </a:solidFill>
              <a:effectLst>
                <a:glow rad="101600">
                  <a:schemeClr val="bg1">
                    <a:alpha val="60000"/>
                  </a:schemeClr>
                </a:glow>
              </a:effectLst>
            </a:endParaRPr>
          </a:p>
        </p:txBody>
      </p:sp>
      <p:pic>
        <p:nvPicPr>
          <p:cNvPr id="3074" name="Picture 2"/>
          <p:cNvPicPr>
            <a:picLocks noChangeAspect="1" noChangeArrowheads="1"/>
          </p:cNvPicPr>
          <p:nvPr/>
        </p:nvPicPr>
        <p:blipFill>
          <a:blip r:embed="rId3" cstate="print"/>
          <a:srcRect/>
          <a:stretch>
            <a:fillRect/>
          </a:stretch>
        </p:blipFill>
        <p:spPr bwMode="auto">
          <a:xfrm>
            <a:off x="4930228" y="2362200"/>
            <a:ext cx="3985172"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5" name="Picture 3"/>
          <p:cNvPicPr>
            <a:picLocks noChangeAspect="1" noChangeArrowheads="1"/>
          </p:cNvPicPr>
          <p:nvPr/>
        </p:nvPicPr>
        <p:blipFill>
          <a:blip r:embed="rId4" cstate="print"/>
          <a:srcRect/>
          <a:stretch>
            <a:fillRect/>
          </a:stretch>
        </p:blipFill>
        <p:spPr bwMode="auto">
          <a:xfrm>
            <a:off x="6781800" y="3124200"/>
            <a:ext cx="1642534"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74638"/>
            <a:ext cx="8839200" cy="1858962"/>
          </a:xfrm>
        </p:spPr>
        <p:txBody>
          <a:bodyPr>
            <a:normAutofit fontScale="90000"/>
          </a:bodyPr>
          <a:lstStyle/>
          <a:p>
            <a:r>
              <a:rPr lang="en-US" dirty="0" smtClean="0">
                <a:effectLst>
                  <a:glow rad="101600">
                    <a:schemeClr val="bg1">
                      <a:alpha val="60000"/>
                    </a:schemeClr>
                  </a:glow>
                </a:effectLst>
              </a:rPr>
              <a:t>Many Passages of Scripture Explain How the Husband and Wife Relationship is to Function According to God’s Design.</a:t>
            </a:r>
            <a:endParaRPr lang="en-US" dirty="0">
              <a:effectLst>
                <a:glow rad="101600">
                  <a:schemeClr val="bg1">
                    <a:alpha val="60000"/>
                  </a:schemeClr>
                </a:glow>
              </a:effectLst>
            </a:endParaRPr>
          </a:p>
        </p:txBody>
      </p:sp>
      <p:pic>
        <p:nvPicPr>
          <p:cNvPr id="1026" name="Picture 2"/>
          <p:cNvPicPr>
            <a:picLocks noGrp="1" noChangeAspect="1" noChangeArrowheads="1"/>
          </p:cNvPicPr>
          <p:nvPr>
            <p:ph sz="half" idx="1"/>
          </p:nvPr>
        </p:nvPicPr>
        <p:blipFill>
          <a:blip r:embed="rId3" cstate="print"/>
          <a:stretch>
            <a:fillRect/>
          </a:stretch>
        </p:blipFill>
        <p:spPr bwMode="auto">
          <a:xfrm>
            <a:off x="228600" y="2667000"/>
            <a:ext cx="3938059" cy="2953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2"/>
          </p:nvPr>
        </p:nvSpPr>
        <p:spPr>
          <a:xfrm>
            <a:off x="4343400" y="2590800"/>
            <a:ext cx="4800600" cy="4114800"/>
          </a:xfrm>
        </p:spPr>
        <p:txBody>
          <a:bodyPr>
            <a:normAutofit/>
          </a:bodyPr>
          <a:lstStyle/>
          <a:p>
            <a:r>
              <a:rPr lang="en-US" sz="3600" i="1" dirty="0" smtClean="0">
                <a:solidFill>
                  <a:srgbClr val="FFFF00"/>
                </a:solidFill>
                <a:effectLst>
                  <a:glow rad="101600">
                    <a:schemeClr val="bg1">
                      <a:alpha val="60000"/>
                    </a:schemeClr>
                  </a:glow>
                </a:effectLst>
              </a:rPr>
              <a:t>I Corinthians 7:1-5</a:t>
            </a:r>
          </a:p>
          <a:p>
            <a:r>
              <a:rPr lang="en-US" sz="3600" i="1" dirty="0" smtClean="0">
                <a:solidFill>
                  <a:srgbClr val="FFFF00"/>
                </a:solidFill>
                <a:effectLst>
                  <a:glow rad="101600">
                    <a:schemeClr val="bg1">
                      <a:alpha val="60000"/>
                    </a:schemeClr>
                  </a:glow>
                </a:effectLst>
              </a:rPr>
              <a:t>I Corinthians 11:1-15</a:t>
            </a:r>
          </a:p>
          <a:p>
            <a:r>
              <a:rPr lang="en-US" sz="3600" i="1" dirty="0" smtClean="0">
                <a:solidFill>
                  <a:srgbClr val="FFFF00"/>
                </a:solidFill>
                <a:effectLst>
                  <a:glow rad="101600">
                    <a:schemeClr val="bg1">
                      <a:alpha val="60000"/>
                    </a:schemeClr>
                  </a:glow>
                </a:effectLst>
              </a:rPr>
              <a:t>Ephesians 5:21-33</a:t>
            </a:r>
          </a:p>
          <a:p>
            <a:r>
              <a:rPr lang="en-US" sz="3600" i="1" dirty="0" smtClean="0">
                <a:solidFill>
                  <a:srgbClr val="FFFF00"/>
                </a:solidFill>
                <a:effectLst>
                  <a:glow rad="101600">
                    <a:schemeClr val="bg1">
                      <a:alpha val="60000"/>
                    </a:schemeClr>
                  </a:glow>
                </a:effectLst>
              </a:rPr>
              <a:t>Colossians 3:18-21</a:t>
            </a:r>
          </a:p>
          <a:p>
            <a:r>
              <a:rPr lang="en-US" sz="3600" i="1" dirty="0" smtClean="0">
                <a:solidFill>
                  <a:srgbClr val="FFFF00"/>
                </a:solidFill>
                <a:effectLst>
                  <a:glow rad="101600">
                    <a:schemeClr val="bg1">
                      <a:alpha val="60000"/>
                    </a:schemeClr>
                  </a:glow>
                </a:effectLst>
              </a:rPr>
              <a:t>I Peter 3:1-7</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334000" cy="6858000"/>
          </a:xfrm>
        </p:spPr>
        <p:txBody>
          <a:bodyPr>
            <a:noAutofit/>
          </a:bodyPr>
          <a:lstStyle/>
          <a:p>
            <a:r>
              <a:rPr lang="en-US" sz="3600" dirty="0" smtClean="0">
                <a:effectLst>
                  <a:glow rad="101600">
                    <a:schemeClr val="bg1">
                      <a:alpha val="60000"/>
                    </a:schemeClr>
                  </a:glow>
                </a:effectLst>
              </a:rPr>
              <a:t>In every passage the husband in the initiator and the wife is the responder.</a:t>
            </a:r>
          </a:p>
          <a:p>
            <a:r>
              <a:rPr lang="en-US" sz="3600" dirty="0" smtClean="0">
                <a:effectLst>
                  <a:glow rad="101600">
                    <a:schemeClr val="bg1">
                      <a:alpha val="60000"/>
                    </a:schemeClr>
                  </a:glow>
                </a:effectLst>
              </a:rPr>
              <a:t>It’s essential that the husband knows what to sow in order to reap a oneness of spirit in the marriage.</a:t>
            </a:r>
          </a:p>
          <a:p>
            <a:r>
              <a:rPr lang="en-US" sz="3600" dirty="0" smtClean="0">
                <a:effectLst>
                  <a:glow rad="101600">
                    <a:schemeClr val="bg1">
                      <a:alpha val="60000"/>
                    </a:schemeClr>
                  </a:glow>
                </a:effectLst>
              </a:rPr>
              <a:t>Sowing the right seeds    in the marriage results    in a joyful wife.</a:t>
            </a:r>
          </a:p>
        </p:txBody>
      </p:sp>
      <p:pic>
        <p:nvPicPr>
          <p:cNvPr id="2050" name="Picture 2"/>
          <p:cNvPicPr>
            <a:picLocks noChangeAspect="1" noChangeArrowheads="1"/>
          </p:cNvPicPr>
          <p:nvPr/>
        </p:nvPicPr>
        <p:blipFill>
          <a:blip r:embed="rId3" cstate="print"/>
          <a:srcRect l="11200" r="16800" b="6587"/>
          <a:stretch>
            <a:fillRect/>
          </a:stretch>
        </p:blipFill>
        <p:spPr bwMode="auto">
          <a:xfrm>
            <a:off x="4953000" y="228600"/>
            <a:ext cx="3780692"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4" cstate="print"/>
          <a:srcRect/>
          <a:stretch>
            <a:fillRect/>
          </a:stretch>
        </p:blipFill>
        <p:spPr bwMode="auto">
          <a:xfrm>
            <a:off x="5029200" y="3962400"/>
            <a:ext cx="3772473" cy="2508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to="" calcmode="lin" valueType="num">
                                      <p:cBhvr>
                                        <p:cTn id="22" dur="1" fill="hold"/>
                                        <p:tgtEl>
                                          <p:spTgt spid="20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dirty="0" smtClean="0">
                <a:effectLst>
                  <a:glow rad="101600">
                    <a:schemeClr val="bg1">
                      <a:alpha val="60000"/>
                    </a:schemeClr>
                  </a:glow>
                </a:effectLst>
              </a:rPr>
              <a:t>God’s Word Compares the Husband’s Relationship With His Wife to the Relationship Christ Has With His Church, His Bride.</a:t>
            </a:r>
            <a:endParaRPr lang="en-US" dirty="0">
              <a:effectLst>
                <a:glow rad="101600">
                  <a:schemeClr val="bg1">
                    <a:alpha val="60000"/>
                  </a:schemeClr>
                </a:glow>
              </a:effectLst>
            </a:endParaRPr>
          </a:p>
        </p:txBody>
      </p:sp>
      <p:pic>
        <p:nvPicPr>
          <p:cNvPr id="3077" name="Picture 5"/>
          <p:cNvPicPr>
            <a:picLocks noChangeAspect="1" noChangeArrowheads="1"/>
          </p:cNvPicPr>
          <p:nvPr/>
        </p:nvPicPr>
        <p:blipFill>
          <a:blip r:embed="rId3" cstate="print"/>
          <a:srcRect/>
          <a:stretch>
            <a:fillRect/>
          </a:stretch>
        </p:blipFill>
        <p:spPr bwMode="auto">
          <a:xfrm>
            <a:off x="2590800" y="2895600"/>
            <a:ext cx="4188092" cy="3657600"/>
          </a:xfrm>
          <a:prstGeom prst="rect">
            <a:avLst/>
          </a:prstGeom>
          <a:ln w="88900" cap="sq" cmpd="thickThin">
            <a:solidFill>
              <a:srgbClr val="000000"/>
            </a:solidFill>
            <a:prstDash val="solid"/>
            <a:miter lim="800000"/>
          </a:ln>
          <a:effectLst>
            <a:innerShdw blurRad="76200">
              <a:srgbClr val="000000"/>
            </a:innerShdw>
          </a:effectLst>
        </p:spPr>
      </p:pic>
      <p:pic>
        <p:nvPicPr>
          <p:cNvPr id="3075" name="Picture 3"/>
          <p:cNvPicPr>
            <a:picLocks noChangeAspect="1" noChangeArrowheads="1"/>
          </p:cNvPicPr>
          <p:nvPr/>
        </p:nvPicPr>
        <p:blipFill>
          <a:blip r:embed="rId4" cstate="print"/>
          <a:srcRect/>
          <a:stretch>
            <a:fillRect/>
          </a:stretch>
        </p:blipFill>
        <p:spPr bwMode="auto">
          <a:xfrm>
            <a:off x="228600" y="2743200"/>
            <a:ext cx="3067050" cy="3928958"/>
          </a:xfrm>
          <a:prstGeom prst="rect">
            <a:avLst/>
          </a:prstGeom>
          <a:ln w="88900" cap="sq" cmpd="thickThin">
            <a:solidFill>
              <a:srgbClr val="000000"/>
            </a:solidFill>
            <a:prstDash val="solid"/>
            <a:miter lim="800000"/>
          </a:ln>
          <a:effectLst>
            <a:innerShdw blurRad="76200">
              <a:srgbClr val="000000"/>
            </a:innerShdw>
          </a:effectLst>
        </p:spPr>
      </p:pic>
      <p:pic>
        <p:nvPicPr>
          <p:cNvPr id="3074" name="Picture 2"/>
          <p:cNvPicPr>
            <a:picLocks noGrp="1" noChangeAspect="1" noChangeArrowheads="1"/>
          </p:cNvPicPr>
          <p:nvPr>
            <p:ph sz="half" idx="1"/>
          </p:nvPr>
        </p:nvPicPr>
        <p:blipFill>
          <a:blip r:embed="rId5" cstate="print">
            <a:lum bright="-10000"/>
          </a:blip>
          <a:stretch>
            <a:fillRect/>
          </a:stretch>
        </p:blipFill>
        <p:spPr bwMode="auto">
          <a:xfrm>
            <a:off x="2514600" y="2819400"/>
            <a:ext cx="4658990" cy="3733800"/>
          </a:xfrm>
          <a:prstGeom prst="rect">
            <a:avLst/>
          </a:prstGeom>
          <a:ln w="88900" cap="sq" cmpd="thickThin">
            <a:solidFill>
              <a:srgbClr val="000000"/>
            </a:solidFill>
            <a:prstDash val="solid"/>
            <a:miter lim="800000"/>
          </a:ln>
          <a:effectLst>
            <a:innerShdw blurRad="76200">
              <a:srgbClr val="000000"/>
            </a:innerShdw>
          </a:effectLst>
        </p:spPr>
      </p:pic>
      <p:pic>
        <p:nvPicPr>
          <p:cNvPr id="3076" name="Picture 4"/>
          <p:cNvPicPr>
            <a:picLocks noChangeAspect="1" noChangeArrowheads="1"/>
          </p:cNvPicPr>
          <p:nvPr/>
        </p:nvPicPr>
        <p:blipFill>
          <a:blip r:embed="rId6" cstate="print">
            <a:lum bright="-10000"/>
          </a:blip>
          <a:srcRect/>
          <a:stretch>
            <a:fillRect/>
          </a:stretch>
        </p:blipFill>
        <p:spPr bwMode="auto">
          <a:xfrm>
            <a:off x="5668144" y="2667000"/>
            <a:ext cx="3260982" cy="4038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to="" calcmode="lin" valueType="num">
                                      <p:cBhvr>
                                        <p:cTn id="7" dur="1" fill="hold"/>
                                        <p:tgtEl>
                                          <p:spTgt spid="307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to="" calcmode="lin" valueType="num">
                                      <p:cBhvr>
                                        <p:cTn id="12" dur="1" fill="hold"/>
                                        <p:tgtEl>
                                          <p:spTgt spid="307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to="" calcmode="lin" valueType="num">
                                      <p:cBhvr>
                                        <p:cTn id="17" dur="1" fill="hold"/>
                                        <p:tgtEl>
                                          <p:spTgt spid="30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a:buNone/>
            </a:pPr>
            <a:r>
              <a:rPr lang="en-US" sz="4000" i="1" dirty="0" smtClean="0">
                <a:solidFill>
                  <a:srgbClr val="FFFF00"/>
                </a:solidFill>
                <a:effectLst>
                  <a:glow rad="101600">
                    <a:schemeClr val="bg1">
                      <a:alpha val="60000"/>
                    </a:schemeClr>
                  </a:glow>
                </a:effectLst>
              </a:rPr>
              <a:t>   “Husbands, love your wives, even as Christ also loved the church, and gave himself for it; That he might sanctify and cleanse it with the washing of water by the word, That he might present it to himself a glorious church, not having spot, or wrinkle, or any such thing; but that it should be holy and without blemish. So ought men to love their wives…</a:t>
            </a: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a:buNone/>
            </a:pPr>
            <a:r>
              <a:rPr lang="en-US" sz="4000" i="1" dirty="0" smtClean="0">
                <a:solidFill>
                  <a:srgbClr val="FFFF00"/>
                </a:solidFill>
                <a:effectLst>
                  <a:glow rad="101600">
                    <a:schemeClr val="bg1">
                      <a:alpha val="60000"/>
                    </a:schemeClr>
                  </a:glow>
                </a:effectLst>
              </a:rPr>
              <a:t>   For we are members of his body, of his flesh, and of his bones. For this cause shall a man leave his father and mother, and shall be joined unto his wife, and they two shall be one flesh. This is a great mystery: but I speak concerning Christ and the church. Nevertheless let every one of you in particular so love his wife even as himself.”</a:t>
            </a:r>
            <a:endParaRPr lang="en-US" sz="4000" dirty="0" smtClean="0"/>
          </a:p>
          <a:p>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1108</Words>
  <Application>Microsoft Office PowerPoint</Application>
  <PresentationFormat>On-screen Show (4:3)</PresentationFormat>
  <Paragraphs>98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How to Make Your  Wife a Joyful Person</vt:lpstr>
      <vt:lpstr>Slide 2</vt:lpstr>
      <vt:lpstr>I Peter 3:7 “Likewise, ye husbands, dwell with them according to knowledge…”</vt:lpstr>
      <vt:lpstr>Every Husband Must Understand the Principle of “Sowing and Reaping…”</vt:lpstr>
      <vt:lpstr>Many Passages of Scripture Explain How the Husband and Wife Relationship is to Function According to God’s Design.</vt:lpstr>
      <vt:lpstr>Slide 6</vt:lpstr>
      <vt:lpstr>God’s Word Compares the Husband’s Relationship With His Wife to the Relationship Christ Has With His Church, His Bride.</vt:lpstr>
      <vt:lpstr>Slide 8</vt:lpstr>
      <vt:lpstr>Slide 9</vt:lpstr>
      <vt:lpstr>Husbands Are Have the Same Love and Care For Their Wives That  Christ Has For His Church</vt:lpstr>
      <vt:lpstr>Christ Ultimate Goal  For His Church</vt:lpstr>
      <vt:lpstr>The Goal of Every Husband Should Be to Make His Wife a Joyful (radiant) Person</vt:lpstr>
      <vt:lpstr>1. Discern Your Wife’s Spiritual Needs</vt:lpstr>
      <vt:lpstr>2. Cleanse Your Wife With the Washing      of the “Water by the Word.”</vt:lpstr>
      <vt:lpstr>3. Pray For Your Wife</vt:lpstr>
      <vt:lpstr>4. Counsel Your Wife</vt:lpstr>
      <vt:lpstr>5. Nurture Your Wife</vt:lpstr>
      <vt:lpstr>6. Honor Your Wife</vt:lpstr>
      <vt:lpstr>Slide 19</vt:lpstr>
      <vt:lpstr>7. Cherish Your Wife By  Meeting Her Needs</vt:lpstr>
      <vt:lpstr>Slide 21</vt:lpstr>
      <vt:lpstr>Slide 22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Your  Wife a Joyful Person</dc:title>
  <dc:creator>Ptr. Daniel White</dc:creator>
  <cp:lastModifiedBy>Ptr. Daniel White</cp:lastModifiedBy>
  <cp:revision>8</cp:revision>
  <dcterms:created xsi:type="dcterms:W3CDTF">2010-12-31T21:49:32Z</dcterms:created>
  <dcterms:modified xsi:type="dcterms:W3CDTF">2011-01-05T22:04:30Z</dcterms:modified>
</cp:coreProperties>
</file>