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89" r:id="rId8"/>
    <p:sldId id="288"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 id="281" r:id="rId27"/>
    <p:sldId id="282" r:id="rId28"/>
    <p:sldId id="283" r:id="rId29"/>
    <p:sldId id="284" r:id="rId30"/>
    <p:sldId id="286" r:id="rId31"/>
    <p:sldId id="285"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78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DF2900-A696-4747-9A34-0E1F8FA1E556}" type="datetimeFigureOut">
              <a:rPr lang="en-US" smtClean="0"/>
              <a:pPr/>
              <a:t>10/27/2010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67966D-50D5-4F8C-872E-B0205927913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EF2740-D0AD-418C-AA31-5E9254522E79}"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6A62C-805C-4DE8-A9F1-E338294A87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F2740-D0AD-418C-AA31-5E9254522E79}" type="datetimeFigureOut">
              <a:rPr lang="en-US" smtClean="0"/>
              <a:pPr/>
              <a:t>10/27/2010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6A62C-805C-4DE8-A9F1-E338294A876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381000"/>
            <a:ext cx="95250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4800" y="1"/>
            <a:ext cx="8686800" cy="990599"/>
          </a:xfrm>
        </p:spPr>
        <p:txBody>
          <a:bodyPr>
            <a:normAutofit/>
          </a:bodyPr>
          <a:lstStyle/>
          <a:p>
            <a:r>
              <a:rPr lang="en-US" dirty="0" smtClean="0">
                <a:effectLst>
                  <a:glow rad="101600">
                    <a:schemeClr val="bg1">
                      <a:alpha val="60000"/>
                    </a:schemeClr>
                  </a:glow>
                </a:effectLst>
              </a:rPr>
              <a:t>Raising the Standard of Moral Purity</a:t>
            </a:r>
            <a:endParaRPr lang="en-US" dirty="0">
              <a:effectLst>
                <a:glow rad="101600">
                  <a:schemeClr val="bg1">
                    <a:alpha val="60000"/>
                  </a:schemeClr>
                </a:glow>
              </a:effectLst>
            </a:endParaRPr>
          </a:p>
        </p:txBody>
      </p:sp>
      <p:pic>
        <p:nvPicPr>
          <p:cNvPr id="1028" name="Picture 4"/>
          <p:cNvPicPr>
            <a:picLocks noChangeAspect="1" noChangeArrowheads="1"/>
          </p:cNvPicPr>
          <p:nvPr/>
        </p:nvPicPr>
        <p:blipFill>
          <a:blip r:embed="rId3" cstate="print"/>
          <a:srcRect/>
          <a:stretch>
            <a:fillRect/>
          </a:stretch>
        </p:blipFill>
        <p:spPr bwMode="auto">
          <a:xfrm>
            <a:off x="2057400" y="1676400"/>
            <a:ext cx="5341102" cy="3362033"/>
          </a:xfrm>
          <a:prstGeom prst="rect">
            <a:avLst/>
          </a:prstGeom>
          <a:ln>
            <a:noFill/>
          </a:ln>
          <a:effectLst>
            <a:softEdge rad="112500"/>
          </a:effectLst>
        </p:spPr>
      </p:pic>
      <p:pic>
        <p:nvPicPr>
          <p:cNvPr id="1029" name="Picture 5" descr="C:\Users\Ptr. Daniel White\Desktop\Bible pictures\riches materal pos. plesures, worldly\1 Dad's Pix (56).jpg"/>
          <p:cNvPicPr>
            <a:picLocks noChangeAspect="1" noChangeArrowheads="1"/>
          </p:cNvPicPr>
          <p:nvPr/>
        </p:nvPicPr>
        <p:blipFill>
          <a:blip r:embed="rId4" cstate="print"/>
          <a:srcRect t="35970" r="83"/>
          <a:stretch>
            <a:fillRect/>
          </a:stretch>
        </p:blipFill>
        <p:spPr bwMode="auto">
          <a:xfrm rot="658307">
            <a:off x="607549" y="4602389"/>
            <a:ext cx="2900026" cy="1858432"/>
          </a:xfrm>
          <a:prstGeom prst="ellipse">
            <a:avLst/>
          </a:prstGeom>
          <a:ln>
            <a:noFill/>
          </a:ln>
          <a:effectLst>
            <a:softEdge rad="112500"/>
          </a:effectLst>
        </p:spPr>
      </p:pic>
      <p:pic>
        <p:nvPicPr>
          <p:cNvPr id="1030" name="Picture 6" descr="C:\Users\Ptr. Daniel White\Desktop\Bible pictures\faces\istock_000004854511xsmall_happy-people1.jpg"/>
          <p:cNvPicPr>
            <a:picLocks noChangeAspect="1" noChangeArrowheads="1"/>
          </p:cNvPicPr>
          <p:nvPr/>
        </p:nvPicPr>
        <p:blipFill>
          <a:blip r:embed="rId5" cstate="print"/>
          <a:srcRect/>
          <a:stretch>
            <a:fillRect/>
          </a:stretch>
        </p:blipFill>
        <p:spPr bwMode="auto">
          <a:xfrm rot="469045">
            <a:off x="6276261" y="940945"/>
            <a:ext cx="2756171" cy="1828800"/>
          </a:xfrm>
          <a:prstGeom prst="ellipse">
            <a:avLst/>
          </a:prstGeom>
          <a:ln>
            <a:noFill/>
          </a:ln>
          <a:effectLst>
            <a:softEdge rad="112500"/>
          </a:effectLst>
        </p:spPr>
      </p:pic>
      <p:pic>
        <p:nvPicPr>
          <p:cNvPr id="1027" name="Picture 3"/>
          <p:cNvPicPr>
            <a:picLocks noChangeAspect="1" noChangeArrowheads="1"/>
          </p:cNvPicPr>
          <p:nvPr/>
        </p:nvPicPr>
        <p:blipFill>
          <a:blip r:embed="rId6" cstate="print"/>
          <a:srcRect/>
          <a:stretch>
            <a:fillRect/>
          </a:stretch>
        </p:blipFill>
        <p:spPr bwMode="auto">
          <a:xfrm rot="559530">
            <a:off x="5547455" y="3736287"/>
            <a:ext cx="4034377" cy="2963582"/>
          </a:xfrm>
          <a:prstGeom prst="rect">
            <a:avLst/>
          </a:prstGeom>
          <a:ln>
            <a:noFill/>
          </a:ln>
          <a:effectLst>
            <a:softEdge rad="112500"/>
          </a:effectLst>
        </p:spPr>
      </p:pic>
      <p:pic>
        <p:nvPicPr>
          <p:cNvPr id="1026" name="Picture 2"/>
          <p:cNvPicPr>
            <a:picLocks noChangeAspect="1" noChangeArrowheads="1"/>
          </p:cNvPicPr>
          <p:nvPr/>
        </p:nvPicPr>
        <p:blipFill>
          <a:blip r:embed="rId7" cstate="print"/>
          <a:srcRect/>
          <a:stretch>
            <a:fillRect/>
          </a:stretch>
        </p:blipFill>
        <p:spPr bwMode="auto">
          <a:xfrm rot="20971990">
            <a:off x="217170" y="1588769"/>
            <a:ext cx="2631940" cy="2631940"/>
          </a:xfrm>
          <a:prstGeom prst="rect">
            <a:avLst/>
          </a:prstGeom>
          <a:ln>
            <a:noFill/>
          </a:ln>
          <a:effectLst>
            <a:softEdge rad="112500"/>
          </a:effectLst>
        </p:spPr>
      </p:pic>
      <p:pic>
        <p:nvPicPr>
          <p:cNvPr id="1031" name="Picture 7" descr="C:\Users\Ptr. Daniel White\Desktop\Bible pictures\Jesus\scan0034.jpg"/>
          <p:cNvPicPr>
            <a:picLocks noChangeAspect="1" noChangeArrowheads="1"/>
          </p:cNvPicPr>
          <p:nvPr/>
        </p:nvPicPr>
        <p:blipFill>
          <a:blip r:embed="rId8" cstate="print"/>
          <a:srcRect l="11936" t="17349" r="9288" b="27494"/>
          <a:stretch>
            <a:fillRect/>
          </a:stretch>
        </p:blipFill>
        <p:spPr bwMode="auto">
          <a:xfrm>
            <a:off x="3657600" y="2514600"/>
            <a:ext cx="1962615" cy="18288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p:cTn id="7" dur="1000" fill="hold"/>
                                        <p:tgtEl>
                                          <p:spTgt spid="1031"/>
                                        </p:tgtEl>
                                        <p:attrNameLst>
                                          <p:attrName>ppt_w</p:attrName>
                                        </p:attrNameLst>
                                      </p:cBhvr>
                                      <p:tavLst>
                                        <p:tav tm="0">
                                          <p:val>
                                            <p:fltVal val="0"/>
                                          </p:val>
                                        </p:tav>
                                        <p:tav tm="100000">
                                          <p:val>
                                            <p:strVal val="#ppt_w"/>
                                          </p:val>
                                        </p:tav>
                                      </p:tavLst>
                                    </p:anim>
                                    <p:anim calcmode="lin" valueType="num">
                                      <p:cBhvr>
                                        <p:cTn id="8" dur="1000" fill="hold"/>
                                        <p:tgtEl>
                                          <p:spTgt spid="1031"/>
                                        </p:tgtEl>
                                        <p:attrNameLst>
                                          <p:attrName>ppt_h</p:attrName>
                                        </p:attrNameLst>
                                      </p:cBhvr>
                                      <p:tavLst>
                                        <p:tav tm="0">
                                          <p:val>
                                            <p:fltVal val="0"/>
                                          </p:val>
                                        </p:tav>
                                        <p:tav tm="100000">
                                          <p:val>
                                            <p:strVal val="#ppt_h"/>
                                          </p:val>
                                        </p:tav>
                                      </p:tavLst>
                                    </p:anim>
                                    <p:animEffect transition="in" filter="fade">
                                      <p:cBhvr>
                                        <p:cTn id="9"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78162"/>
          </a:xfrm>
        </p:spPr>
        <p:txBody>
          <a:bodyPr>
            <a:prstTxWarp prst="textStop">
              <a:avLst/>
            </a:prstTxWarp>
            <a:normAutofit/>
          </a:bodyPr>
          <a:lstStyle/>
          <a:p>
            <a:r>
              <a:rPr lang="en-US" dirty="0" smtClean="0">
                <a:effectLst>
                  <a:glow rad="101600">
                    <a:schemeClr val="bg1">
                      <a:alpha val="60000"/>
                    </a:schemeClr>
                  </a:glow>
                </a:effectLst>
              </a:rPr>
              <a:t>God desires the spirit to control the soul and the soul to </a:t>
            </a:r>
            <a:br>
              <a:rPr lang="en-US" dirty="0" smtClean="0">
                <a:effectLst>
                  <a:glow rad="101600">
                    <a:schemeClr val="bg1">
                      <a:alpha val="60000"/>
                    </a:schemeClr>
                  </a:glow>
                </a:effectLst>
              </a:rPr>
            </a:br>
            <a:r>
              <a:rPr lang="en-US" dirty="0" smtClean="0">
                <a:effectLst>
                  <a:glow rad="101600">
                    <a:schemeClr val="bg1">
                      <a:alpha val="60000"/>
                    </a:schemeClr>
                  </a:glow>
                </a:effectLst>
              </a:rPr>
              <a:t>control the body </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3886200"/>
            <a:ext cx="8839200" cy="2971800"/>
          </a:xfrm>
        </p:spPr>
        <p:txBody>
          <a:bodyPr>
            <a:prstTxWarp prst="textWave1">
              <a:avLst/>
            </a:prstTxWarp>
            <a:normAutofit/>
          </a:bodyPr>
          <a:lstStyle/>
          <a:p>
            <a:pPr algn="ctr">
              <a:buNone/>
            </a:pPr>
            <a:r>
              <a:rPr lang="en-US" sz="4000" i="1" dirty="0" smtClean="0">
                <a:solidFill>
                  <a:srgbClr val="FFFF00"/>
                </a:solidFill>
                <a:effectLst>
                  <a:glow rad="101600">
                    <a:schemeClr val="bg1">
                      <a:alpha val="60000"/>
                    </a:schemeClr>
                  </a:glow>
                </a:effectLst>
              </a:rPr>
              <a:t>“And be not drunk with wine, wherein is excess; but be filled with the Spirit.” </a:t>
            </a:r>
          </a:p>
          <a:p>
            <a:pPr algn="ctr">
              <a:buNone/>
            </a:pPr>
            <a:r>
              <a:rPr lang="en-US" sz="4000" i="1" dirty="0" smtClean="0">
                <a:solidFill>
                  <a:srgbClr val="FFFF00"/>
                </a:solidFill>
                <a:effectLst>
                  <a:glow rad="101600">
                    <a:schemeClr val="bg1">
                      <a:alpha val="60000"/>
                    </a:schemeClr>
                  </a:glow>
                </a:effectLst>
              </a:rPr>
              <a:t>(Eph 5:18) </a:t>
            </a:r>
            <a:endParaRPr lang="en-US" sz="4000" i="1" dirty="0">
              <a:solidFill>
                <a:srgbClr val="FFFF00"/>
              </a:solidFill>
              <a:effectLst>
                <a:glow rad="101600">
                  <a:schemeClr val="bg1">
                    <a:alpha val="60000"/>
                  </a:schemeClr>
                </a:glow>
              </a:effectLst>
            </a:endParaRPr>
          </a:p>
        </p:txBody>
      </p:sp>
      <p:pic>
        <p:nvPicPr>
          <p:cNvPr id="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209800" y="609600"/>
            <a:ext cx="4626429" cy="38862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 y="-152400"/>
            <a:ext cx="9601200"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90600" y="0"/>
            <a:ext cx="7086600" cy="6858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3048000" y="2057400"/>
            <a:ext cx="2971800" cy="2819400"/>
          </a:xfrm>
          <a:prstGeom prst="ellipse">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2" idx="0"/>
            <a:endCxn id="3" idx="0"/>
          </p:cNvCxnSpPr>
          <p:nvPr/>
        </p:nvCxnSpPr>
        <p:spPr>
          <a:xfrm rot="5400000" flipH="1" flipV="1">
            <a:off x="3505200" y="1028700"/>
            <a:ext cx="2057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371600" y="4038602"/>
            <a:ext cx="1828800" cy="10667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3600" y="3962400"/>
            <a:ext cx="1981200" cy="838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985" name="Rectangle 1"/>
          <p:cNvSpPr>
            <a:spLocks noChangeArrowheads="1"/>
          </p:cNvSpPr>
          <p:nvPr/>
        </p:nvSpPr>
        <p:spPr bwMode="auto">
          <a:xfrm>
            <a:off x="0" y="2747918"/>
            <a:ext cx="9144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Soul</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(Hebrews 4:12)</a:t>
            </a:r>
            <a:endParaRPr kumimoji="0" lang="en-US"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rot="18377878">
            <a:off x="297258" y="1804936"/>
            <a:ext cx="420649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Mind</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(Romans 8:7)</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7" name="Rectangle 3"/>
          <p:cNvSpPr>
            <a:spLocks noChangeArrowheads="1"/>
          </p:cNvSpPr>
          <p:nvPr/>
        </p:nvSpPr>
        <p:spPr bwMode="auto">
          <a:xfrm rot="3284317">
            <a:off x="4288391" y="1580609"/>
            <a:ext cx="449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Will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(Hebrews 10:26)</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8" name="Rectangle 4"/>
          <p:cNvSpPr>
            <a:spLocks noChangeArrowheads="1"/>
          </p:cNvSpPr>
          <p:nvPr/>
        </p:nvSpPr>
        <p:spPr bwMode="auto">
          <a:xfrm>
            <a:off x="0" y="4873693"/>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Emotion</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(II Corinthians 6:11-13)</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3048000" y="2057400"/>
            <a:ext cx="2971799" cy="281939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987"/>
                                        </p:tgtEl>
                                        <p:attrNameLst>
                                          <p:attrName>style.visibility</p:attrName>
                                        </p:attrNameLst>
                                      </p:cBhvr>
                                      <p:to>
                                        <p:strVal val="visible"/>
                                      </p:to>
                                    </p:set>
                                    <p:anim calcmode="lin" valueType="num">
                                      <p:cBhvr>
                                        <p:cTn id="14" dur="500" fill="hold"/>
                                        <p:tgtEl>
                                          <p:spTgt spid="41987"/>
                                        </p:tgtEl>
                                        <p:attrNameLst>
                                          <p:attrName>ppt_w</p:attrName>
                                        </p:attrNameLst>
                                      </p:cBhvr>
                                      <p:tavLst>
                                        <p:tav tm="0">
                                          <p:val>
                                            <p:fltVal val="0"/>
                                          </p:val>
                                        </p:tav>
                                        <p:tav tm="100000">
                                          <p:val>
                                            <p:strVal val="#ppt_w"/>
                                          </p:val>
                                        </p:tav>
                                      </p:tavLst>
                                    </p:anim>
                                    <p:anim calcmode="lin" valueType="num">
                                      <p:cBhvr>
                                        <p:cTn id="15" dur="500" fill="hold"/>
                                        <p:tgtEl>
                                          <p:spTgt spid="41987"/>
                                        </p:tgtEl>
                                        <p:attrNameLst>
                                          <p:attrName>ppt_h</p:attrName>
                                        </p:attrNameLst>
                                      </p:cBhvr>
                                      <p:tavLst>
                                        <p:tav tm="0">
                                          <p:val>
                                            <p:fltVal val="0"/>
                                          </p:val>
                                        </p:tav>
                                        <p:tav tm="100000">
                                          <p:val>
                                            <p:strVal val="#ppt_h"/>
                                          </p:val>
                                        </p:tav>
                                      </p:tavLst>
                                    </p:anim>
                                    <p:animEffect transition="in" filter="fade">
                                      <p:cBhvr>
                                        <p:cTn id="16" dur="500"/>
                                        <p:tgtEl>
                                          <p:spTgt spid="419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1988"/>
                                        </p:tgtEl>
                                        <p:attrNameLst>
                                          <p:attrName>style.visibility</p:attrName>
                                        </p:attrNameLst>
                                      </p:cBhvr>
                                      <p:to>
                                        <p:strVal val="visible"/>
                                      </p:to>
                                    </p:set>
                                    <p:anim calcmode="lin" valueType="num">
                                      <p:cBhvr>
                                        <p:cTn id="21" dur="500" fill="hold"/>
                                        <p:tgtEl>
                                          <p:spTgt spid="41988"/>
                                        </p:tgtEl>
                                        <p:attrNameLst>
                                          <p:attrName>ppt_w</p:attrName>
                                        </p:attrNameLst>
                                      </p:cBhvr>
                                      <p:tavLst>
                                        <p:tav tm="0">
                                          <p:val>
                                            <p:fltVal val="0"/>
                                          </p:val>
                                        </p:tav>
                                        <p:tav tm="100000">
                                          <p:val>
                                            <p:strVal val="#ppt_w"/>
                                          </p:val>
                                        </p:tav>
                                      </p:tavLst>
                                    </p:anim>
                                    <p:anim calcmode="lin" valueType="num">
                                      <p:cBhvr>
                                        <p:cTn id="22" dur="500" fill="hold"/>
                                        <p:tgtEl>
                                          <p:spTgt spid="41988"/>
                                        </p:tgtEl>
                                        <p:attrNameLst>
                                          <p:attrName>ppt_h</p:attrName>
                                        </p:attrNameLst>
                                      </p:cBhvr>
                                      <p:tavLst>
                                        <p:tav tm="0">
                                          <p:val>
                                            <p:fltVal val="0"/>
                                          </p:val>
                                        </p:tav>
                                        <p:tav tm="100000">
                                          <p:val>
                                            <p:strVal val="#ppt_h"/>
                                          </p:val>
                                        </p:tav>
                                      </p:tavLst>
                                    </p:anim>
                                    <p:animEffect transition="in" filter="fade">
                                      <p:cBhvr>
                                        <p:cTn id="23" dur="500"/>
                                        <p:tgtEl>
                                          <p:spTgt spid="419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p:bldP spid="4198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514350" indent="-514350">
              <a:buAutoNum type="arabicPeriod"/>
            </a:pPr>
            <a:r>
              <a:rPr lang="en-US" sz="3600" dirty="0" smtClean="0">
                <a:effectLst>
                  <a:glow rad="101600">
                    <a:schemeClr val="bg1">
                      <a:alpha val="60000"/>
                    </a:schemeClr>
                  </a:glow>
                </a:effectLst>
              </a:rPr>
              <a:t>When the Holy Spirit unites with our spirit God gives us the potential of being mighty in spirit –</a:t>
            </a:r>
          </a:p>
          <a:p>
            <a:pPr hangingPunct="0">
              <a:buNone/>
            </a:pPr>
            <a:r>
              <a:rPr lang="en-US" sz="3600" b="1" dirty="0" smtClean="0">
                <a:effectLst>
                  <a:glow rad="101600">
                    <a:schemeClr val="bg1">
                      <a:alpha val="60000"/>
                    </a:schemeClr>
                  </a:glow>
                </a:effectLst>
              </a:rPr>
              <a:t> &gt; </a:t>
            </a:r>
            <a:r>
              <a:rPr lang="en-US" sz="3600" dirty="0" smtClean="0">
                <a:effectLst>
                  <a:glow rad="101600">
                    <a:schemeClr val="bg1">
                      <a:alpha val="60000"/>
                    </a:schemeClr>
                  </a:glow>
                </a:effectLst>
              </a:rPr>
              <a:t>Your spirit is the home of </a:t>
            </a:r>
            <a:r>
              <a:rPr lang="en-US" sz="3600" dirty="0" smtClean="0">
                <a:solidFill>
                  <a:srgbClr val="FFFF00"/>
                </a:solidFill>
                <a:effectLst>
                  <a:glow rad="101600">
                    <a:schemeClr val="bg1">
                      <a:alpha val="60000"/>
                    </a:schemeClr>
                  </a:glow>
                </a:effectLst>
              </a:rPr>
              <a:t>faith</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Rom. 8:14-16</a:t>
            </a:r>
          </a:p>
          <a:p>
            <a:pPr hangingPunct="0">
              <a:buNone/>
            </a:pPr>
            <a:r>
              <a:rPr lang="en-US" sz="3600" dirty="0" smtClean="0">
                <a:effectLst>
                  <a:glow rad="101600">
                    <a:schemeClr val="bg1">
                      <a:alpha val="60000"/>
                    </a:schemeClr>
                  </a:glow>
                </a:effectLst>
              </a:rPr>
              <a:t> &gt; Your spirit is the home of </a:t>
            </a:r>
            <a:r>
              <a:rPr lang="en-US" sz="3600" dirty="0" smtClean="0">
                <a:solidFill>
                  <a:srgbClr val="FFFF00"/>
                </a:solidFill>
                <a:effectLst>
                  <a:glow rad="101600">
                    <a:schemeClr val="bg1">
                      <a:alpha val="60000"/>
                    </a:schemeClr>
                  </a:glow>
                </a:effectLst>
              </a:rPr>
              <a:t>conscience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Heb. 5:11-14</a:t>
            </a:r>
          </a:p>
          <a:p>
            <a:pPr hangingPunct="0">
              <a:buNone/>
            </a:pPr>
            <a:r>
              <a:rPr lang="en-US" sz="3600" dirty="0" smtClean="0">
                <a:effectLst>
                  <a:glow rad="101600">
                    <a:schemeClr val="bg1">
                      <a:alpha val="60000"/>
                    </a:schemeClr>
                  </a:glow>
                </a:effectLst>
              </a:rPr>
              <a:t> &gt; Your spirit is the home of </a:t>
            </a:r>
            <a:r>
              <a:rPr lang="en-US" sz="3600" dirty="0" smtClean="0">
                <a:solidFill>
                  <a:srgbClr val="FFFF00"/>
                </a:solidFill>
                <a:effectLst>
                  <a:glow rad="101600">
                    <a:schemeClr val="bg1">
                      <a:alpha val="60000"/>
                    </a:schemeClr>
                  </a:glow>
                </a:effectLst>
              </a:rPr>
              <a:t>wisdom</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Ps. 51:6</a:t>
            </a:r>
          </a:p>
          <a:p>
            <a:pPr marL="514350" indent="-514350" hangingPunct="0">
              <a:buNone/>
            </a:pPr>
            <a:r>
              <a:rPr lang="en-US" sz="3600" dirty="0" smtClean="0">
                <a:effectLst>
                  <a:glow rad="101600">
                    <a:schemeClr val="bg1">
                      <a:alpha val="60000"/>
                    </a:schemeClr>
                  </a:glow>
                </a:effectLst>
              </a:rPr>
              <a:t> &gt; Your spirit is the home of </a:t>
            </a:r>
            <a:r>
              <a:rPr lang="en-US" sz="3600" dirty="0" smtClean="0">
                <a:solidFill>
                  <a:srgbClr val="FFFF00"/>
                </a:solidFill>
                <a:effectLst>
                  <a:glow rad="101600">
                    <a:schemeClr val="bg1">
                      <a:alpha val="60000"/>
                    </a:schemeClr>
                  </a:glow>
                </a:effectLst>
              </a:rPr>
              <a:t>fellowship</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I Cor. 2:10-11; II Cor. 6:14;  I John 1:7</a:t>
            </a:r>
          </a:p>
          <a:p>
            <a:pPr marL="514350" indent="-514350" hangingPunct="0">
              <a:buNone/>
            </a:pPr>
            <a:r>
              <a:rPr lang="en-US" sz="3600" dirty="0" smtClean="0">
                <a:effectLst>
                  <a:glow rad="101600">
                    <a:schemeClr val="bg1">
                      <a:alpha val="60000"/>
                    </a:schemeClr>
                  </a:glow>
                </a:effectLst>
              </a:rPr>
              <a:t> &gt; Your spirit is the home of </a:t>
            </a:r>
            <a:r>
              <a:rPr lang="en-US" sz="3600" dirty="0" smtClean="0">
                <a:solidFill>
                  <a:srgbClr val="FFFF00"/>
                </a:solidFill>
                <a:effectLst>
                  <a:glow rad="101600">
                    <a:schemeClr val="bg1">
                      <a:alpha val="60000"/>
                    </a:schemeClr>
                  </a:glow>
                </a:effectLst>
              </a:rPr>
              <a:t>worship</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John 4:24</a:t>
            </a:r>
          </a:p>
          <a:p>
            <a:pPr hangingPunct="0">
              <a:buNone/>
            </a:pPr>
            <a:r>
              <a:rPr lang="en-US" sz="3600" dirty="0" smtClean="0">
                <a:effectLst>
                  <a:glow rad="101600">
                    <a:schemeClr val="bg1">
                      <a:alpha val="60000"/>
                    </a:schemeClr>
                  </a:glow>
                </a:effectLst>
              </a:rPr>
              <a:t> </a:t>
            </a: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lnSpcReduction="10000"/>
          </a:bodyPr>
          <a:lstStyle/>
          <a:p>
            <a:pPr hangingPunct="0">
              <a:buNone/>
            </a:pPr>
            <a:r>
              <a:rPr lang="en-US" sz="3600" dirty="0" smtClean="0">
                <a:effectLst>
                  <a:glow rad="101600">
                    <a:schemeClr val="bg1">
                      <a:alpha val="60000"/>
                    </a:schemeClr>
                  </a:glow>
                </a:effectLst>
              </a:rPr>
              <a:t>&gt; Your spirit is the home of </a:t>
            </a:r>
            <a:r>
              <a:rPr lang="en-US" sz="3600" dirty="0" smtClean="0">
                <a:solidFill>
                  <a:srgbClr val="FFFF00"/>
                </a:solidFill>
                <a:effectLst>
                  <a:glow rad="101600">
                    <a:schemeClr val="bg1">
                      <a:alpha val="60000"/>
                    </a:schemeClr>
                  </a:glow>
                </a:effectLst>
              </a:rPr>
              <a:t>discernment </a:t>
            </a:r>
            <a:r>
              <a:rPr lang="en-US" sz="3600" dirty="0" smtClean="0">
                <a:effectLst>
                  <a:glow rad="101600">
                    <a:schemeClr val="bg1">
                      <a:alpha val="60000"/>
                    </a:schemeClr>
                  </a:glow>
                </a:effectLst>
              </a:rPr>
              <a:t>-              </a:t>
            </a:r>
          </a:p>
          <a:p>
            <a:pPr hangingPunct="0">
              <a:buNone/>
            </a:pPr>
            <a:r>
              <a:rPr lang="en-US" sz="3600" i="1" dirty="0" smtClean="0">
                <a:effectLst>
                  <a:glow rad="101600">
                    <a:schemeClr val="bg1">
                      <a:alpha val="60000"/>
                    </a:schemeClr>
                  </a:glow>
                </a:effectLst>
              </a:rPr>
              <a:t>     Prov. 2:12, 16; I Cor. 2:10, 14</a:t>
            </a:r>
          </a:p>
          <a:p>
            <a:pPr hangingPunct="0">
              <a:buNone/>
            </a:pPr>
            <a:r>
              <a:rPr lang="en-US" sz="3600" dirty="0" smtClean="0">
                <a:effectLst>
                  <a:glow rad="101600">
                    <a:schemeClr val="bg1">
                      <a:alpha val="60000"/>
                    </a:schemeClr>
                  </a:glow>
                </a:effectLst>
              </a:rPr>
              <a:t> &gt; Your spirit is the home of the </a:t>
            </a:r>
            <a:r>
              <a:rPr lang="en-US" sz="3600" dirty="0" smtClean="0">
                <a:solidFill>
                  <a:srgbClr val="FFFF00"/>
                </a:solidFill>
                <a:effectLst>
                  <a:glow rad="101600">
                    <a:schemeClr val="bg1">
                      <a:alpha val="60000"/>
                    </a:schemeClr>
                  </a:glow>
                </a:effectLst>
              </a:rPr>
              <a:t>Holy Spirit </a:t>
            </a:r>
            <a:r>
              <a:rPr lang="en-US" sz="3600" i="1" dirty="0" smtClean="0">
                <a:effectLst>
                  <a:glow rad="101600">
                    <a:schemeClr val="bg1">
                      <a:alpha val="60000"/>
                    </a:schemeClr>
                  </a:glow>
                </a:effectLst>
              </a:rPr>
              <a:t>-       </a:t>
            </a:r>
          </a:p>
          <a:p>
            <a:pPr hangingPunct="0">
              <a:buNone/>
            </a:pPr>
            <a:r>
              <a:rPr lang="en-US" sz="3600" i="1" dirty="0" smtClean="0">
                <a:effectLst>
                  <a:glow rad="101600">
                    <a:schemeClr val="bg1">
                      <a:alpha val="60000"/>
                    </a:schemeClr>
                  </a:glow>
                </a:effectLst>
              </a:rPr>
              <a:t>     Eph. 2:21-22</a:t>
            </a:r>
          </a:p>
          <a:p>
            <a:pPr hangingPunct="0">
              <a:buNone/>
            </a:pPr>
            <a:r>
              <a:rPr lang="en-US" sz="3600" dirty="0" smtClean="0">
                <a:effectLst>
                  <a:glow rad="101600">
                    <a:schemeClr val="bg1">
                      <a:alpha val="60000"/>
                    </a:schemeClr>
                  </a:glow>
                </a:effectLst>
              </a:rPr>
              <a:t>2. When your soul makes decisions based on the directives of the Spirit, you are spiritually minded (Spirit-filled)  -  </a:t>
            </a:r>
            <a:r>
              <a:rPr lang="en-US" sz="3600" i="1" dirty="0" smtClean="0">
                <a:effectLst>
                  <a:glow rad="101600">
                    <a:schemeClr val="bg1">
                      <a:alpha val="60000"/>
                    </a:schemeClr>
                  </a:glow>
                </a:effectLst>
              </a:rPr>
              <a:t>Rom. 8:6-8;  Gal. 5:17-23; Eph. 5:18</a:t>
            </a:r>
          </a:p>
          <a:p>
            <a:pPr hangingPunct="0">
              <a:buNone/>
            </a:pPr>
            <a:r>
              <a:rPr lang="en-US" sz="3600" dirty="0" smtClean="0">
                <a:effectLst>
                  <a:glow rad="101600">
                    <a:schemeClr val="bg1">
                      <a:alpha val="60000"/>
                    </a:schemeClr>
                  </a:glow>
                </a:effectLst>
              </a:rPr>
              <a:t>3. If your soul makes decisions based on the impulses of the flesh (body), you are carnally-minded  -  </a:t>
            </a:r>
            <a:r>
              <a:rPr lang="en-US" sz="3600" i="1" dirty="0" smtClean="0">
                <a:effectLst>
                  <a:glow rad="101600">
                    <a:schemeClr val="bg1">
                      <a:alpha val="60000"/>
                    </a:schemeClr>
                  </a:glow>
                </a:effectLst>
              </a:rPr>
              <a:t>Rom. 8:6-8;  I Cor. 3:1-3</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 to="" calcmode="lin" valueType="num">
                                      <p:cBhvr>
                                        <p:cTn id="10" dur="1" fill="hold"/>
                                        <p:tgtEl>
                                          <p:spTgt spid="3">
                                            <p:txEl>
                                              <p:pRg st="3" end="3"/>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to="" calcmode="lin" valueType="num">
                                      <p:cBhvr>
                                        <p:cTn id="15" dur="1" fill="hold"/>
                                        <p:tgtEl>
                                          <p:spTgt spid="3">
                                            <p:txEl>
                                              <p:pRg st="4" end="4"/>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 to="" calcmode="lin" valueType="num">
                                      <p:cBhvr>
                                        <p:cTn id="20"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Autofit/>
          </a:bodyPr>
          <a:lstStyle/>
          <a:p>
            <a:r>
              <a:rPr lang="en-US" sz="4000" b="1" cap="all" dirty="0" smtClean="0">
                <a:effectLst>
                  <a:glow rad="101600">
                    <a:schemeClr val="bg1">
                      <a:alpha val="60000"/>
                    </a:schemeClr>
                  </a:glow>
                </a:effectLst>
              </a:rPr>
              <a:t>What takes place in your body, if it is not under the control of a spirit-filled soul?</a:t>
            </a:r>
            <a:br>
              <a:rPr lang="en-US" sz="4000" b="1" cap="all" dirty="0" smtClean="0">
                <a:effectLst>
                  <a:glow rad="101600">
                    <a:schemeClr val="bg1">
                      <a:alpha val="60000"/>
                    </a:schemeClr>
                  </a:glow>
                </a:effectLst>
              </a:rPr>
            </a:br>
            <a:r>
              <a:rPr lang="en-US" sz="4000" b="1" i="1" cap="all" dirty="0" smtClean="0">
                <a:solidFill>
                  <a:srgbClr val="FFFF00"/>
                </a:solidFill>
                <a:effectLst>
                  <a:glow rad="101600">
                    <a:schemeClr val="bg1">
                      <a:alpha val="60000"/>
                    </a:schemeClr>
                  </a:glow>
                </a:effectLst>
              </a:rPr>
              <a:t>(moral slavery</a:t>
            </a:r>
            <a:r>
              <a:rPr lang="en-US" sz="4000" i="1" dirty="0" smtClean="0">
                <a:solidFill>
                  <a:srgbClr val="FFFF00"/>
                </a:solidFill>
                <a:effectLst>
                  <a:glow rad="101600">
                    <a:schemeClr val="bg1">
                      <a:alpha val="60000"/>
                    </a:schemeClr>
                  </a:glow>
                </a:effectLst>
              </a:rPr>
              <a:t>  - Romans 6:11-22)</a:t>
            </a:r>
            <a:endParaRPr lang="en-US" sz="4000"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6019800"/>
            <a:ext cx="9144000" cy="838200"/>
          </a:xfrm>
        </p:spPr>
        <p:txBody>
          <a:bodyPr>
            <a:normAutofit/>
          </a:bodyPr>
          <a:lstStyle/>
          <a:p>
            <a:pPr algn="ctr">
              <a:buNone/>
            </a:pPr>
            <a:r>
              <a:rPr lang="en-US" i="1" dirty="0" smtClean="0">
                <a:effectLst>
                  <a:glow rad="101600">
                    <a:schemeClr val="bg1">
                      <a:alpha val="60000"/>
                    </a:schemeClr>
                  </a:glow>
                </a:effectLst>
              </a:rPr>
              <a:t>II Timothy 2:20-26</a:t>
            </a:r>
          </a:p>
          <a:p>
            <a:pPr algn="ctr"/>
            <a:endParaRPr lang="en-US" i="1" dirty="0">
              <a:effectLst>
                <a:glow rad="101600">
                  <a:schemeClr val="bg1">
                    <a:alpha val="60000"/>
                  </a:schemeClr>
                </a:glow>
              </a:effectLst>
            </a:endParaRPr>
          </a:p>
        </p:txBody>
      </p:sp>
      <p:pic>
        <p:nvPicPr>
          <p:cNvPr id="5124" name="Picture 4"/>
          <p:cNvPicPr>
            <a:picLocks noChangeAspect="1" noChangeArrowheads="1"/>
          </p:cNvPicPr>
          <p:nvPr/>
        </p:nvPicPr>
        <p:blipFill>
          <a:blip r:embed="rId3" cstate="print"/>
          <a:srcRect/>
          <a:stretch>
            <a:fillRect/>
          </a:stretch>
        </p:blipFill>
        <p:spPr bwMode="auto">
          <a:xfrm>
            <a:off x="1981200" y="2819400"/>
            <a:ext cx="5238750" cy="3241327"/>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1981200" y="2819400"/>
            <a:ext cx="52578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2000"/>
                                        <p:tgtEl>
                                          <p:spTgt spid="51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fade">
                                      <p:cBhvr>
                                        <p:cTn id="19"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effectLst>
                  <a:glow rad="101600">
                    <a:schemeClr val="bg1">
                      <a:alpha val="60000"/>
                    </a:schemeClr>
                  </a:glow>
                </a:effectLst>
              </a:rPr>
              <a:t>The goal of the Christian life</a:t>
            </a:r>
            <a:r>
              <a:rPr lang="en-US" dirty="0" smtClean="0">
                <a:effectLst>
                  <a:glow rad="101600">
                    <a:schemeClr val="bg1">
                      <a:alpha val="60000"/>
                    </a:schemeClr>
                  </a:glow>
                </a:effectLst>
              </a:rPr>
              <a:t> </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828800"/>
            <a:ext cx="4876800" cy="5181600"/>
          </a:xfrm>
        </p:spPr>
        <p:txBody>
          <a:bodyPr>
            <a:normAutofit/>
          </a:bodyPr>
          <a:lstStyle/>
          <a:p>
            <a:pPr algn="ctr">
              <a:buNone/>
            </a:pPr>
            <a:r>
              <a:rPr lang="en-US" sz="3600" i="1" dirty="0" smtClean="0">
                <a:effectLst>
                  <a:glow rad="101600">
                    <a:schemeClr val="bg1">
                      <a:alpha val="60000"/>
                    </a:schemeClr>
                  </a:glow>
                </a:effectLst>
              </a:rPr>
              <a:t>The Christian life is to produce the love that springs out of a </a:t>
            </a:r>
          </a:p>
          <a:p>
            <a:pPr algn="ctr">
              <a:buNone/>
            </a:pPr>
            <a:r>
              <a:rPr lang="en-US" sz="3600" i="1" dirty="0" smtClean="0">
                <a:solidFill>
                  <a:srgbClr val="FFFF00"/>
                </a:solidFill>
                <a:effectLst>
                  <a:glow rad="101600">
                    <a:schemeClr val="bg1">
                      <a:alpha val="60000"/>
                    </a:schemeClr>
                  </a:glow>
                </a:effectLst>
              </a:rPr>
              <a:t>pure heart</a:t>
            </a:r>
            <a:r>
              <a:rPr lang="en-US" sz="3600" i="1" dirty="0" smtClean="0">
                <a:effectLst>
                  <a:glow rad="101600">
                    <a:schemeClr val="bg1">
                      <a:alpha val="60000"/>
                    </a:schemeClr>
                  </a:glow>
                </a:effectLst>
              </a:rPr>
              <a:t>, a</a:t>
            </a:r>
            <a:r>
              <a:rPr lang="en-US" sz="3600" i="1" dirty="0" smtClean="0">
                <a:solidFill>
                  <a:srgbClr val="FFFF00"/>
                </a:solidFill>
                <a:effectLst>
                  <a:glow rad="101600">
                    <a:schemeClr val="bg1">
                      <a:alpha val="60000"/>
                    </a:schemeClr>
                  </a:glow>
                </a:effectLst>
              </a:rPr>
              <a:t> good conscience </a:t>
            </a:r>
            <a:r>
              <a:rPr lang="en-US" sz="3600" i="1" dirty="0" smtClean="0">
                <a:effectLst>
                  <a:glow rad="101600">
                    <a:schemeClr val="bg1">
                      <a:alpha val="60000"/>
                    </a:schemeClr>
                  </a:glow>
                </a:effectLst>
              </a:rPr>
              <a:t>and a </a:t>
            </a:r>
            <a:r>
              <a:rPr lang="en-US" sz="3600" i="1" dirty="0" smtClean="0">
                <a:solidFill>
                  <a:srgbClr val="FFFF00"/>
                </a:solidFill>
                <a:effectLst>
                  <a:glow rad="101600">
                    <a:schemeClr val="bg1">
                      <a:alpha val="60000"/>
                    </a:schemeClr>
                  </a:glow>
                </a:effectLst>
              </a:rPr>
              <a:t>genuine faith   </a:t>
            </a:r>
          </a:p>
          <a:p>
            <a:pPr algn="ctr">
              <a:buNone/>
            </a:pPr>
            <a:r>
              <a:rPr lang="en-US" sz="3600" i="1" dirty="0" smtClean="0">
                <a:effectLst>
                  <a:glow rad="101600">
                    <a:schemeClr val="bg1">
                      <a:alpha val="60000"/>
                    </a:schemeClr>
                  </a:glow>
                </a:effectLst>
              </a:rPr>
              <a:t>I Timothy 1:5</a:t>
            </a:r>
            <a:endParaRPr lang="en-US" sz="3600" i="1" dirty="0">
              <a:effectLst>
                <a:glow rad="101600">
                  <a:schemeClr val="bg1">
                    <a:alpha val="60000"/>
                  </a:schemeClr>
                </a:glow>
              </a:effectLst>
            </a:endParaRPr>
          </a:p>
        </p:txBody>
      </p:sp>
      <p:sp>
        <p:nvSpPr>
          <p:cNvPr id="4" name="Heart 3"/>
          <p:cNvSpPr/>
          <p:nvPr/>
        </p:nvSpPr>
        <p:spPr>
          <a:xfrm>
            <a:off x="6019800" y="1524000"/>
            <a:ext cx="2133600" cy="2286000"/>
          </a:xfrm>
          <a:prstGeom prst="hear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p:cNvSpPr/>
          <p:nvPr/>
        </p:nvSpPr>
        <p:spPr>
          <a:xfrm>
            <a:off x="6019800" y="1524000"/>
            <a:ext cx="2133600" cy="2286000"/>
          </a:xfrm>
          <a:prstGeom prst="hear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srcRect/>
          <a:stretch>
            <a:fillRect/>
          </a:stretch>
        </p:blipFill>
        <p:spPr bwMode="auto">
          <a:xfrm>
            <a:off x="5791200" y="2362200"/>
            <a:ext cx="2619375" cy="2647950"/>
          </a:xfrm>
          <a:prstGeom prst="ellipse">
            <a:avLst/>
          </a:prstGeom>
          <a:ln>
            <a:noFill/>
          </a:ln>
          <a:effectLst>
            <a:softEdge rad="112500"/>
          </a:effectLst>
        </p:spPr>
      </p:pic>
      <p:pic>
        <p:nvPicPr>
          <p:cNvPr id="4101" name="Picture 5"/>
          <p:cNvPicPr>
            <a:picLocks noChangeAspect="1" noChangeArrowheads="1"/>
          </p:cNvPicPr>
          <p:nvPr/>
        </p:nvPicPr>
        <p:blipFill>
          <a:blip r:embed="rId4" cstate="print"/>
          <a:srcRect t="2410" r="48800"/>
          <a:stretch>
            <a:fillRect/>
          </a:stretch>
        </p:blipFill>
        <p:spPr bwMode="auto">
          <a:xfrm>
            <a:off x="5867400" y="3581400"/>
            <a:ext cx="2438400" cy="30861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edge">
                                      <p:cBhvr>
                                        <p:cTn id="10" dur="2000"/>
                                        <p:tgtEl>
                                          <p:spTgt spid="3">
                                            <p:txEl>
                                              <p:pRg st="1" end="1"/>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edg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20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01"/>
                                        </p:tgtEl>
                                        <p:attrNameLst>
                                          <p:attrName>style.visibility</p:attrName>
                                        </p:attrNameLst>
                                      </p:cBhvr>
                                      <p:to>
                                        <p:strVal val="visible"/>
                                      </p:to>
                                    </p:set>
                                    <p:animEffect transition="in" filter="fade">
                                      <p:cBhvr>
                                        <p:cTn id="28"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276600"/>
          </a:xfrm>
        </p:spPr>
        <p:txBody>
          <a:bodyPr>
            <a:normAutofit/>
          </a:bodyPr>
          <a:lstStyle/>
          <a:p>
            <a:r>
              <a:rPr lang="en-US" sz="4000" dirty="0" smtClean="0">
                <a:effectLst>
                  <a:glow rad="101600">
                    <a:schemeClr val="bg1">
                      <a:alpha val="60000"/>
                    </a:schemeClr>
                  </a:glow>
                </a:effectLst>
              </a:rPr>
              <a:t>This love is only possible when moral freedom is being experienced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in your life  </a:t>
            </a:r>
            <a:br>
              <a:rPr lang="en-US" sz="4000" dirty="0" smtClean="0">
                <a:effectLst>
                  <a:glow rad="101600">
                    <a:schemeClr val="bg1">
                      <a:alpha val="60000"/>
                    </a:schemeClr>
                  </a:glow>
                </a:effectLst>
              </a:rPr>
            </a:br>
            <a:r>
              <a:rPr lang="en-US" sz="4000" dirty="0" smtClean="0">
                <a:solidFill>
                  <a:srgbClr val="FFFF00"/>
                </a:solidFill>
                <a:effectLst>
                  <a:glow rad="101600">
                    <a:schemeClr val="bg1">
                      <a:alpha val="60000"/>
                    </a:schemeClr>
                  </a:glow>
                </a:effectLst>
              </a:rPr>
              <a:t>(</a:t>
            </a:r>
            <a:r>
              <a:rPr lang="en-US" sz="4000" i="1" dirty="0" smtClean="0">
                <a:solidFill>
                  <a:srgbClr val="FFFF00"/>
                </a:solidFill>
                <a:effectLst>
                  <a:glow rad="101600">
                    <a:schemeClr val="bg1">
                      <a:alpha val="60000"/>
                    </a:schemeClr>
                  </a:glow>
                </a:effectLst>
              </a:rPr>
              <a:t>I Thessalonians 4:1-8)</a:t>
            </a:r>
            <a:endParaRPr lang="en-US" sz="4000"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2971800"/>
            <a:ext cx="4876800" cy="3886200"/>
          </a:xfrm>
        </p:spPr>
        <p:txBody>
          <a:bodyPr>
            <a:normAutofit/>
          </a:bodyPr>
          <a:lstStyle/>
          <a:p>
            <a:r>
              <a:rPr lang="en-US" sz="3600" dirty="0" smtClean="0">
                <a:effectLst>
                  <a:glow rad="101600">
                    <a:schemeClr val="bg1">
                      <a:alpha val="60000"/>
                    </a:schemeClr>
                  </a:glow>
                </a:effectLst>
              </a:rPr>
              <a:t>The essence of genuine love is giving  -         </a:t>
            </a:r>
            <a:r>
              <a:rPr lang="en-US" sz="3600" i="1" dirty="0" smtClean="0">
                <a:effectLst>
                  <a:glow rad="101600">
                    <a:schemeClr val="bg1">
                      <a:alpha val="60000"/>
                    </a:schemeClr>
                  </a:glow>
                </a:effectLst>
              </a:rPr>
              <a:t>John 3:16</a:t>
            </a:r>
          </a:p>
          <a:p>
            <a:r>
              <a:rPr lang="en-US" sz="3600" dirty="0" smtClean="0">
                <a:effectLst>
                  <a:glow rad="101600">
                    <a:schemeClr val="bg1">
                      <a:alpha val="60000"/>
                    </a:schemeClr>
                  </a:glow>
                </a:effectLst>
              </a:rPr>
              <a:t>The essence of lust is getting  -              </a:t>
            </a:r>
            <a:r>
              <a:rPr lang="en-US" sz="3600" i="1" dirty="0" smtClean="0">
                <a:effectLst>
                  <a:glow rad="101600">
                    <a:schemeClr val="bg1">
                      <a:alpha val="60000"/>
                    </a:schemeClr>
                  </a:glow>
                </a:effectLst>
              </a:rPr>
              <a:t>Romans 1:21-32</a:t>
            </a:r>
            <a:endParaRPr lang="en-US" sz="3600" i="1" dirty="0">
              <a:effectLst>
                <a:glow rad="101600">
                  <a:schemeClr val="bg1">
                    <a:alpha val="60000"/>
                  </a:schemeClr>
                </a:glow>
              </a:effectLst>
            </a:endParaRPr>
          </a:p>
        </p:txBody>
      </p:sp>
      <p:pic>
        <p:nvPicPr>
          <p:cNvPr id="6147" name="Picture 3"/>
          <p:cNvPicPr>
            <a:picLocks noChangeAspect="1" noChangeArrowheads="1"/>
          </p:cNvPicPr>
          <p:nvPr/>
        </p:nvPicPr>
        <p:blipFill>
          <a:blip r:embed="rId3" cstate="print"/>
          <a:srcRect/>
          <a:stretch>
            <a:fillRect/>
          </a:stretch>
        </p:blipFill>
        <p:spPr bwMode="auto">
          <a:xfrm>
            <a:off x="4876800" y="3505200"/>
            <a:ext cx="3893483" cy="2591069"/>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lum bright="-20000"/>
          </a:blip>
          <a:srcRect/>
          <a:stretch>
            <a:fillRect/>
          </a:stretch>
        </p:blipFill>
        <p:spPr bwMode="auto">
          <a:xfrm>
            <a:off x="4876800" y="3505200"/>
            <a:ext cx="3962400"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 to="" calcmode="lin" valueType="num">
                                      <p:cBhvr>
                                        <p:cTn id="12" dur="1" fill="hold"/>
                                        <p:tgtEl>
                                          <p:spTgt spid="614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 to="" calcmode="lin" valueType="num">
                                      <p:cBhvr>
                                        <p:cTn id="22" dur="1" fill="hold"/>
                                        <p:tgtEl>
                                          <p:spTgt spid="61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52400"/>
            <a:ext cx="9601200"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4419600" cy="2011362"/>
          </a:xfrm>
        </p:spPr>
        <p:txBody>
          <a:bodyPr>
            <a:normAutofit/>
          </a:bodyPr>
          <a:lstStyle/>
          <a:p>
            <a:r>
              <a:rPr lang="en-US" b="1" cap="all" dirty="0" smtClean="0">
                <a:solidFill>
                  <a:srgbClr val="FFFF00"/>
                </a:solidFill>
                <a:effectLst>
                  <a:glow rad="101600">
                    <a:schemeClr val="bg1">
                      <a:alpha val="60000"/>
                    </a:schemeClr>
                  </a:glow>
                </a:effectLst>
              </a:rPr>
              <a:t>How moral impurity begins</a:t>
            </a:r>
            <a:r>
              <a:rPr lang="en-US" dirty="0" smtClean="0">
                <a:solidFill>
                  <a:srgbClr val="FFFF00"/>
                </a:solidFill>
                <a:effectLst>
                  <a:glow rad="101600">
                    <a:schemeClr val="bg1">
                      <a:alpha val="60000"/>
                    </a:schemeClr>
                  </a:glow>
                </a:effectLst>
              </a:rPr>
              <a:t> </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2819400"/>
            <a:ext cx="3962400" cy="4038600"/>
          </a:xfrm>
        </p:spPr>
        <p:txBody>
          <a:bodyPr>
            <a:normAutofit/>
          </a:bodyPr>
          <a:lstStyle/>
          <a:p>
            <a:pPr>
              <a:buNone/>
            </a:pPr>
            <a:r>
              <a:rPr lang="en-US" sz="3600" dirty="0" smtClean="0">
                <a:effectLst>
                  <a:glow rad="101600">
                    <a:schemeClr val="bg1">
                      <a:alpha val="60000"/>
                    </a:schemeClr>
                  </a:glow>
                </a:effectLst>
              </a:rPr>
              <a:t>    Moral impurity begins in our lives the same way it began in the life of Eve in the Garden of Eden.</a:t>
            </a:r>
            <a:endParaRPr lang="en-US" sz="3600" dirty="0">
              <a:effectLst>
                <a:glow rad="101600">
                  <a:schemeClr val="bg1">
                    <a:alpha val="60000"/>
                  </a:schemeClr>
                </a:glow>
              </a:effectLst>
            </a:endParaRPr>
          </a:p>
        </p:txBody>
      </p:sp>
      <p:pic>
        <p:nvPicPr>
          <p:cNvPr id="2050" name="Picture 2" descr="C:\Users\Ptr. Daniel White\Desktop\Bible pictures\Bible pictures Old Testament\Genesis and adam and eve\Adam, Eve, Creation\scan0003.jpg"/>
          <p:cNvPicPr>
            <a:picLocks noChangeAspect="1" noChangeArrowheads="1"/>
          </p:cNvPicPr>
          <p:nvPr/>
        </p:nvPicPr>
        <p:blipFill>
          <a:blip r:embed="rId3" cstate="print"/>
          <a:srcRect/>
          <a:stretch>
            <a:fillRect/>
          </a:stretch>
        </p:blipFill>
        <p:spPr bwMode="auto">
          <a:xfrm flipH="1">
            <a:off x="4267200" y="0"/>
            <a:ext cx="5105400"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effectLst>
                  <a:glow rad="101600">
                    <a:schemeClr val="bg1">
                      <a:alpha val="60000"/>
                    </a:schemeClr>
                  </a:glow>
                </a:effectLst>
              </a:rPr>
              <a:t>Natural Curiosity </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295400"/>
            <a:ext cx="9144000" cy="5562600"/>
          </a:xfrm>
        </p:spPr>
        <p:txBody>
          <a:bodyPr>
            <a:normAutofit/>
          </a:bodyPr>
          <a:lstStyle/>
          <a:p>
            <a:pPr hangingPunct="0"/>
            <a:r>
              <a:rPr lang="en-US" sz="3600" dirty="0" smtClean="0">
                <a:effectLst>
                  <a:glow rad="101600">
                    <a:schemeClr val="bg1">
                      <a:alpha val="60000"/>
                    </a:schemeClr>
                  </a:glow>
                </a:effectLst>
              </a:rPr>
              <a:t>There is nothing wrong with curiosity as long as it is under the control of the Holy Spirit.  Eve was able to satisfy her curiosity by eating the fruit of every tree in the Garden of Eden, except one.</a:t>
            </a:r>
          </a:p>
          <a:p>
            <a:pPr hangingPunct="0"/>
            <a:r>
              <a:rPr lang="en-US" sz="3600" dirty="0" smtClean="0">
                <a:effectLst>
                  <a:glow rad="101600">
                    <a:schemeClr val="bg1">
                      <a:alpha val="60000"/>
                    </a:schemeClr>
                  </a:glow>
                </a:effectLst>
              </a:rPr>
              <a:t>We must never gain knowledge of evil by experience.  Rather, we are to discern with our spirit when something is evil and reject it  -  </a:t>
            </a:r>
            <a:r>
              <a:rPr lang="en-US" sz="3600" i="1" dirty="0" smtClean="0">
                <a:effectLst>
                  <a:glow rad="101600">
                    <a:schemeClr val="bg1">
                      <a:alpha val="60000"/>
                    </a:schemeClr>
                  </a:glow>
                </a:effectLst>
              </a:rPr>
              <a:t>Rom. 16:19; I Cor. 14:20</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glow rad="101600">
                    <a:schemeClr val="bg1">
                      <a:alpha val="60000"/>
                    </a:schemeClr>
                  </a:glow>
                </a:effectLst>
              </a:rPr>
              <a:t>Awakening of the Conscience </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457200" y="1600200"/>
            <a:ext cx="8458200" cy="5029200"/>
          </a:xfrm>
        </p:spPr>
        <p:txBody>
          <a:bodyPr>
            <a:noAutofit/>
          </a:bodyPr>
          <a:lstStyle/>
          <a:p>
            <a:r>
              <a:rPr lang="en-US" sz="3600" dirty="0" smtClean="0">
                <a:effectLst>
                  <a:glow rad="101600">
                    <a:schemeClr val="bg1">
                      <a:alpha val="60000"/>
                    </a:schemeClr>
                  </a:glow>
                </a:effectLst>
              </a:rPr>
              <a:t>Your conscience is a God-given alarm system.</a:t>
            </a:r>
          </a:p>
          <a:p>
            <a:r>
              <a:rPr lang="en-US" sz="3600" dirty="0" smtClean="0">
                <a:effectLst>
                  <a:glow rad="101600">
                    <a:schemeClr val="bg1">
                      <a:alpha val="60000"/>
                    </a:schemeClr>
                  </a:glow>
                </a:effectLst>
              </a:rPr>
              <a:t>It is activated whenever you approach evil or evil approaches you.  </a:t>
            </a:r>
          </a:p>
          <a:p>
            <a:r>
              <a:rPr lang="en-US" sz="3600" dirty="0" smtClean="0">
                <a:effectLst>
                  <a:glow rad="101600">
                    <a:schemeClr val="bg1">
                      <a:alpha val="60000"/>
                    </a:schemeClr>
                  </a:glow>
                </a:effectLst>
              </a:rPr>
              <a:t>Your conscience will tell you when something is wrong even if others try to convince you that it is right  -                </a:t>
            </a:r>
            <a:r>
              <a:rPr lang="en-US" sz="3600" i="1" dirty="0" smtClean="0">
                <a:effectLst>
                  <a:glow rad="101600">
                    <a:schemeClr val="bg1">
                      <a:alpha val="60000"/>
                    </a:schemeClr>
                  </a:glow>
                </a:effectLst>
              </a:rPr>
              <a:t>Rom. 2:14-15;  9:1</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94488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0"/>
            <a:ext cx="9144000" cy="6858000"/>
          </a:xfrm>
        </p:spPr>
        <p:txBody>
          <a:bodyPr>
            <a:normAutofit fontScale="92500" lnSpcReduction="10000"/>
          </a:bodyPr>
          <a:lstStyle/>
          <a:p>
            <a:pPr algn="ctr">
              <a:buNone/>
            </a:pPr>
            <a:r>
              <a:rPr lang="en-US" i="1" dirty="0" smtClean="0">
                <a:effectLst>
                  <a:glow rad="101600">
                    <a:schemeClr val="bg1">
                      <a:alpha val="60000"/>
                    </a:schemeClr>
                  </a:glow>
                </a:effectLst>
              </a:rPr>
              <a:t>   “Furthermore then we beseech you, brethren, and exhort you by the Lord Jesus, that as ye have received of us how ye ought to walk and to please God, so ye would abound more and more. For ye know what commandments we gave you by the Lord Jesus. For this is the will of God, even your </a:t>
            </a:r>
            <a:r>
              <a:rPr lang="en-US" i="1" u="sng" dirty="0" smtClean="0">
                <a:solidFill>
                  <a:srgbClr val="FFFF00"/>
                </a:solidFill>
                <a:effectLst>
                  <a:glow rad="101600">
                    <a:schemeClr val="bg1">
                      <a:alpha val="60000"/>
                    </a:schemeClr>
                  </a:glow>
                </a:effectLst>
              </a:rPr>
              <a:t>sanctification</a:t>
            </a:r>
            <a:r>
              <a:rPr lang="en-US" i="1" dirty="0" smtClean="0">
                <a:effectLst>
                  <a:glow rad="101600">
                    <a:schemeClr val="bg1">
                      <a:alpha val="60000"/>
                    </a:schemeClr>
                  </a:glow>
                </a:effectLst>
              </a:rPr>
              <a:t>, that ye should abstain from </a:t>
            </a:r>
            <a:r>
              <a:rPr lang="en-US" i="1" u="sng" dirty="0" smtClean="0">
                <a:solidFill>
                  <a:srgbClr val="FFFF00"/>
                </a:solidFill>
                <a:effectLst>
                  <a:glow rad="101600">
                    <a:schemeClr val="bg1">
                      <a:alpha val="60000"/>
                    </a:schemeClr>
                  </a:glow>
                </a:effectLst>
              </a:rPr>
              <a:t>fornication</a:t>
            </a:r>
            <a:r>
              <a:rPr lang="en-US" i="1" dirty="0" smtClean="0">
                <a:effectLst>
                  <a:glow rad="101600">
                    <a:schemeClr val="bg1">
                      <a:alpha val="60000"/>
                    </a:schemeClr>
                  </a:glow>
                </a:effectLst>
              </a:rPr>
              <a:t>: That every one of you should </a:t>
            </a:r>
            <a:r>
              <a:rPr lang="en-US" i="1" u="sng" dirty="0" smtClean="0">
                <a:solidFill>
                  <a:srgbClr val="FFFF00"/>
                </a:solidFill>
                <a:effectLst>
                  <a:glow rad="101600">
                    <a:schemeClr val="bg1">
                      <a:alpha val="60000"/>
                    </a:schemeClr>
                  </a:glow>
                </a:effectLst>
              </a:rPr>
              <a:t>know how to possess his vessel in sanctification and </a:t>
            </a:r>
            <a:r>
              <a:rPr lang="en-US" i="1" u="sng" dirty="0" err="1" smtClean="0">
                <a:solidFill>
                  <a:srgbClr val="FFFF00"/>
                </a:solidFill>
                <a:effectLst>
                  <a:glow rad="101600">
                    <a:schemeClr val="bg1">
                      <a:alpha val="60000"/>
                    </a:schemeClr>
                  </a:glow>
                </a:effectLst>
              </a:rPr>
              <a:t>honour</a:t>
            </a:r>
            <a:r>
              <a:rPr lang="en-US" i="1" dirty="0" smtClean="0">
                <a:effectLst>
                  <a:glow rad="101600">
                    <a:schemeClr val="bg1">
                      <a:alpha val="60000"/>
                    </a:schemeClr>
                  </a:glow>
                </a:effectLst>
              </a:rPr>
              <a:t>; Not in the lust of concupiscence, even as the Gentiles which know not God: That no man go beyond and defraud his brother in any matter: because that the Lord is the avenger of all such, as we also have forewarned you and testified. For God hath not called us unto uncleanness, but unto holiness. He therefore that </a:t>
            </a:r>
            <a:r>
              <a:rPr lang="en-US" i="1" dirty="0" err="1" smtClean="0">
                <a:effectLst>
                  <a:glow rad="101600">
                    <a:schemeClr val="bg1">
                      <a:alpha val="60000"/>
                    </a:schemeClr>
                  </a:glow>
                </a:effectLst>
              </a:rPr>
              <a:t>despiseth</a:t>
            </a:r>
            <a:r>
              <a:rPr lang="en-US" i="1" dirty="0" smtClean="0">
                <a:effectLst>
                  <a:glow rad="101600">
                    <a:schemeClr val="bg1">
                      <a:alpha val="60000"/>
                    </a:schemeClr>
                  </a:glow>
                </a:effectLst>
              </a:rPr>
              <a:t>, </a:t>
            </a:r>
            <a:r>
              <a:rPr lang="en-US" i="1" dirty="0" err="1" smtClean="0">
                <a:effectLst>
                  <a:glow rad="101600">
                    <a:schemeClr val="bg1">
                      <a:alpha val="60000"/>
                    </a:schemeClr>
                  </a:glow>
                </a:effectLst>
              </a:rPr>
              <a:t>despiseth</a:t>
            </a:r>
            <a:r>
              <a:rPr lang="en-US" i="1" dirty="0" smtClean="0">
                <a:effectLst>
                  <a:glow rad="101600">
                    <a:schemeClr val="bg1">
                      <a:alpha val="60000"/>
                    </a:schemeClr>
                  </a:glow>
                </a:effectLst>
              </a:rPr>
              <a:t> not man, but God, who hath also given unto us his holy Spirit.” I Thessalonians 4 :1-8</a:t>
            </a:r>
          </a:p>
          <a:p>
            <a:pPr algn="ctr"/>
            <a:endParaRPr lang="en-US"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915400" cy="6629400"/>
          </a:xfrm>
        </p:spPr>
        <p:txBody>
          <a:bodyPr>
            <a:normAutofit/>
          </a:bodyPr>
          <a:lstStyle/>
          <a:p>
            <a:pPr hangingPunct="0"/>
            <a:r>
              <a:rPr lang="en-US" sz="3600" dirty="0" smtClean="0">
                <a:effectLst>
                  <a:glow rad="101600">
                    <a:schemeClr val="bg1">
                      <a:alpha val="60000"/>
                    </a:schemeClr>
                  </a:glow>
                </a:effectLst>
              </a:rPr>
              <a:t>The first sign that your conscience has been awakened is the question that comes to your mind  -  </a:t>
            </a:r>
            <a:r>
              <a:rPr lang="en-US" sz="3600" i="1" dirty="0" smtClean="0">
                <a:solidFill>
                  <a:srgbClr val="FFFF00"/>
                </a:solidFill>
                <a:effectLst>
                  <a:glow rad="101600">
                    <a:schemeClr val="bg1">
                      <a:alpha val="60000"/>
                    </a:schemeClr>
                  </a:glow>
                </a:effectLst>
              </a:rPr>
              <a:t>“Is this right for me to do?”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John 8:9</a:t>
            </a:r>
          </a:p>
          <a:p>
            <a:pPr hangingPunct="0"/>
            <a:r>
              <a:rPr lang="en-US" sz="3600" dirty="0" smtClean="0">
                <a:effectLst>
                  <a:glow rad="101600">
                    <a:schemeClr val="bg1">
                      <a:alpha val="60000"/>
                    </a:schemeClr>
                  </a:glow>
                </a:effectLst>
              </a:rPr>
              <a:t>If you fail to listen to this signal, you will then begin to think of reasons why the activity in question is all right.  </a:t>
            </a:r>
          </a:p>
          <a:p>
            <a:pPr hangingPunct="0"/>
            <a:r>
              <a:rPr lang="en-US" sz="3600" dirty="0" smtClean="0">
                <a:effectLst>
                  <a:glow rad="101600">
                    <a:schemeClr val="bg1">
                      <a:alpha val="60000"/>
                    </a:schemeClr>
                  </a:glow>
                </a:effectLst>
              </a:rPr>
              <a:t>This rationalization should be another signal to you that the activity in question is wrong  -  </a:t>
            </a:r>
            <a:r>
              <a:rPr lang="en-US" sz="3600" i="1" dirty="0" smtClean="0">
                <a:effectLst>
                  <a:glow rad="101600">
                    <a:schemeClr val="bg1">
                      <a:alpha val="60000"/>
                    </a:schemeClr>
                  </a:glow>
                </a:effectLst>
              </a:rPr>
              <a:t>Rom. 14:23</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381000"/>
            <a:ext cx="95250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0" y="274638"/>
            <a:ext cx="4343400" cy="1143000"/>
          </a:xfrm>
        </p:spPr>
        <p:txBody>
          <a:bodyPr>
            <a:normAutofit fontScale="90000"/>
          </a:bodyPr>
          <a:lstStyle/>
          <a:p>
            <a:r>
              <a:rPr lang="en-US" dirty="0" smtClean="0">
                <a:solidFill>
                  <a:srgbClr val="FFFF00"/>
                </a:solidFill>
                <a:effectLst>
                  <a:glow rad="101600">
                    <a:schemeClr val="bg1">
                      <a:alpha val="60000"/>
                    </a:schemeClr>
                  </a:glow>
                </a:effectLst>
              </a:rPr>
              <a:t>Questioning the Word of God</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4800600" y="1600200"/>
            <a:ext cx="4343400" cy="5257800"/>
          </a:xfrm>
        </p:spPr>
        <p:txBody>
          <a:bodyPr>
            <a:normAutofit fontScale="92500" lnSpcReduction="10000"/>
          </a:bodyPr>
          <a:lstStyle/>
          <a:p>
            <a:pPr hangingPunct="0"/>
            <a:r>
              <a:rPr lang="en-US" sz="3600" dirty="0" smtClean="0">
                <a:effectLst>
                  <a:glow rad="101600">
                    <a:schemeClr val="bg1">
                      <a:alpha val="60000"/>
                    </a:schemeClr>
                  </a:glow>
                </a:effectLst>
              </a:rPr>
              <a:t>Satan’s first question to Eve was </a:t>
            </a:r>
            <a:r>
              <a:rPr lang="en-US" sz="3600" i="1" dirty="0" smtClean="0">
                <a:solidFill>
                  <a:srgbClr val="FFFF00"/>
                </a:solidFill>
                <a:effectLst>
                  <a:glow rad="101600">
                    <a:schemeClr val="bg1">
                      <a:alpha val="60000"/>
                    </a:schemeClr>
                  </a:glow>
                </a:effectLst>
              </a:rPr>
              <a:t>“Yea, hath God said, ye shall not eat of every tree of the garden?”</a:t>
            </a:r>
            <a:endParaRPr lang="en-US" sz="3600" dirty="0" smtClean="0">
              <a:solidFill>
                <a:srgbClr val="FFFF00"/>
              </a:solidFill>
              <a:effectLst>
                <a:glow rad="101600">
                  <a:schemeClr val="bg1">
                    <a:alpha val="60000"/>
                  </a:schemeClr>
                </a:glow>
              </a:effectLst>
            </a:endParaRPr>
          </a:p>
          <a:p>
            <a:pPr hangingPunct="0"/>
            <a:r>
              <a:rPr lang="en-US" sz="3600" dirty="0" smtClean="0">
                <a:effectLst>
                  <a:glow rad="101600">
                    <a:schemeClr val="bg1">
                      <a:alpha val="60000"/>
                    </a:schemeClr>
                  </a:glow>
                </a:effectLst>
              </a:rPr>
              <a:t>If Satan can get you to question God’s Word, he can tempt you to distort it’s meaning or to deny it all together  -  Jude</a:t>
            </a:r>
          </a:p>
          <a:p>
            <a:endParaRPr lang="en-US" sz="3600" dirty="0">
              <a:effectLst>
                <a:glow rad="101600">
                  <a:schemeClr val="bg1">
                    <a:alpha val="60000"/>
                  </a:schemeClr>
                </a:glow>
              </a:effectLst>
            </a:endParaRPr>
          </a:p>
        </p:txBody>
      </p:sp>
      <p:pic>
        <p:nvPicPr>
          <p:cNvPr id="3074" name="Picture 2" descr="C:\Users\Ptr. Daniel White\Desktop\Bible pictures\Bible pictures Old Testament\Genesis and adam and eve\Adam, Eve, Creation\Adam and Eve\scan0051.jpg"/>
          <p:cNvPicPr>
            <a:picLocks noChangeAspect="1" noChangeArrowheads="1"/>
          </p:cNvPicPr>
          <p:nvPr/>
        </p:nvPicPr>
        <p:blipFill>
          <a:blip r:embed="rId3" cstate="print"/>
          <a:srcRect/>
          <a:stretch>
            <a:fillRect/>
          </a:stretch>
        </p:blipFill>
        <p:spPr bwMode="auto">
          <a:xfrm>
            <a:off x="0" y="0"/>
            <a:ext cx="4804877"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effectLst>
                  <a:glow rad="101600">
                    <a:schemeClr val="bg1">
                      <a:alpha val="60000"/>
                    </a:schemeClr>
                  </a:glow>
                </a:effectLst>
              </a:rPr>
              <a:t>Sensual Focus</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219200"/>
            <a:ext cx="9144000" cy="5638800"/>
          </a:xfrm>
        </p:spPr>
        <p:txBody>
          <a:bodyPr>
            <a:noAutofit/>
          </a:bodyPr>
          <a:lstStyle/>
          <a:p>
            <a:pPr hangingPunct="0"/>
            <a:r>
              <a:rPr lang="en-US" sz="3400" dirty="0" smtClean="0">
                <a:effectLst>
                  <a:glow rad="101600">
                    <a:schemeClr val="bg1">
                      <a:alpha val="60000"/>
                    </a:schemeClr>
                  </a:glow>
                </a:effectLst>
              </a:rPr>
              <a:t>By listening to Satan, Eve’s mind began to doubt what God had actually said and the reasons for which he said it.  </a:t>
            </a:r>
          </a:p>
          <a:p>
            <a:pPr hangingPunct="0"/>
            <a:r>
              <a:rPr lang="en-US" sz="3400" dirty="0" smtClean="0">
                <a:effectLst>
                  <a:glow rad="101600">
                    <a:schemeClr val="bg1">
                      <a:alpha val="60000"/>
                    </a:schemeClr>
                  </a:glow>
                </a:effectLst>
              </a:rPr>
              <a:t>Instead of resisting the Devil, she continued to look at the forbidden fruit and soon lusted     after it.</a:t>
            </a:r>
          </a:p>
          <a:p>
            <a:pPr hangingPunct="0">
              <a:buNone/>
            </a:pPr>
            <a:r>
              <a:rPr lang="en-US" sz="3400" b="1" dirty="0" smtClean="0">
                <a:effectLst>
                  <a:glow rad="101600">
                    <a:schemeClr val="bg1">
                      <a:alpha val="60000"/>
                    </a:schemeClr>
                  </a:glow>
                </a:effectLst>
              </a:rPr>
              <a:t>NOTE:</a:t>
            </a:r>
            <a:r>
              <a:rPr lang="en-US" sz="3400" dirty="0" smtClean="0">
                <a:effectLst>
                  <a:glow rad="101600">
                    <a:schemeClr val="bg1">
                      <a:alpha val="60000"/>
                    </a:schemeClr>
                  </a:glow>
                </a:effectLst>
              </a:rPr>
              <a:t> If we allow ourselves to continue to look at what God has forbidden or visualize the potential delight or pleasure of it in our minds, we will certainly be defeated -</a:t>
            </a:r>
          </a:p>
          <a:p>
            <a:endParaRPr lang="en-US" sz="34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 pictures Old Testament\David\King David\David &amp; Nathan\Nathan reproving David 1420-60.jpg"/>
          <p:cNvPicPr>
            <a:picLocks noChangeAspect="1" noChangeArrowheads="1"/>
          </p:cNvPicPr>
          <p:nvPr/>
        </p:nvPicPr>
        <p:blipFill>
          <a:blip r:embed="rId3" cstate="print"/>
          <a:srcRect/>
          <a:stretch>
            <a:fillRect/>
          </a:stretch>
        </p:blipFill>
        <p:spPr bwMode="auto">
          <a:xfrm>
            <a:off x="0" y="0"/>
            <a:ext cx="9144000" cy="6857999"/>
          </a:xfrm>
          <a:prstGeom prst="rect">
            <a:avLst/>
          </a:prstGeom>
          <a:noFill/>
        </p:spPr>
      </p:pic>
      <p:sp>
        <p:nvSpPr>
          <p:cNvPr id="2" name="Rectangle 1"/>
          <p:cNvSpPr/>
          <p:nvPr/>
        </p:nvSpPr>
        <p:spPr>
          <a:xfrm>
            <a:off x="304800" y="1"/>
            <a:ext cx="7106067" cy="1323439"/>
          </a:xfrm>
          <a:prstGeom prst="rect">
            <a:avLst/>
          </a:prstGeom>
        </p:spPr>
        <p:txBody>
          <a:bodyPr wrap="square">
            <a:spAutoFit/>
          </a:bodyPr>
          <a:lstStyle/>
          <a:p>
            <a:pPr algn="ctr"/>
            <a:r>
              <a:rPr lang="en-US" sz="4000" dirty="0" smtClean="0">
                <a:effectLst>
                  <a:glow rad="101600">
                    <a:schemeClr val="bg1">
                      <a:alpha val="60000"/>
                    </a:schemeClr>
                  </a:glow>
                </a:effectLst>
              </a:rPr>
              <a:t>David’s sin with Bath-</a:t>
            </a:r>
            <a:r>
              <a:rPr lang="en-US" sz="4000" dirty="0" err="1" smtClean="0">
                <a:effectLst>
                  <a:glow rad="101600">
                    <a:schemeClr val="bg1">
                      <a:alpha val="60000"/>
                    </a:schemeClr>
                  </a:glow>
                </a:effectLst>
              </a:rPr>
              <a:t>sheba</a:t>
            </a:r>
            <a:r>
              <a:rPr lang="en-US" sz="4000" dirty="0" smtClean="0">
                <a:effectLst>
                  <a:glow rad="101600">
                    <a:schemeClr val="bg1">
                      <a:alpha val="60000"/>
                    </a:schemeClr>
                  </a:glow>
                </a:effectLst>
              </a:rPr>
              <a:t>  </a:t>
            </a:r>
          </a:p>
          <a:p>
            <a:pPr algn="ctr"/>
            <a:r>
              <a:rPr lang="en-US" sz="4000" i="1" dirty="0" smtClean="0">
                <a:effectLst>
                  <a:glow rad="101600">
                    <a:schemeClr val="bg1">
                      <a:alpha val="60000"/>
                    </a:schemeClr>
                  </a:glow>
                </a:effectLst>
              </a:rPr>
              <a:t>(James 1:14-15)</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glow rad="101600">
                    <a:schemeClr val="bg1">
                      <a:alpha val="60000"/>
                    </a:schemeClr>
                  </a:glow>
                </a:effectLst>
              </a:rPr>
              <a:t>Violation of the Conscience</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4038600" y="2438400"/>
            <a:ext cx="5105400" cy="4419600"/>
          </a:xfrm>
        </p:spPr>
        <p:txBody>
          <a:bodyPr>
            <a:normAutofit/>
          </a:bodyPr>
          <a:lstStyle/>
          <a:p>
            <a:pPr algn="ctr">
              <a:buNone/>
            </a:pPr>
            <a:r>
              <a:rPr lang="en-US" sz="3600" dirty="0" smtClean="0">
                <a:effectLst>
                  <a:glow rad="101600">
                    <a:schemeClr val="bg1">
                      <a:alpha val="60000"/>
                    </a:schemeClr>
                  </a:glow>
                </a:effectLst>
              </a:rPr>
              <a:t> We violate our conscience when we consciously do what we know in our heart	 is wrong  -  </a:t>
            </a:r>
            <a:r>
              <a:rPr lang="en-US" sz="3600" i="1" dirty="0" smtClean="0">
                <a:effectLst>
                  <a:glow rad="101600">
                    <a:schemeClr val="bg1">
                      <a:alpha val="60000"/>
                    </a:schemeClr>
                  </a:glow>
                </a:effectLst>
              </a:rPr>
              <a:t>I Cor. 8:7;           I Tim. 1:19</a:t>
            </a:r>
            <a:endParaRPr lang="en-US" sz="3600" i="1"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r="5000" b="22936"/>
          <a:stretch>
            <a:fillRect/>
          </a:stretch>
        </p:blipFill>
        <p:spPr bwMode="auto">
          <a:xfrm rot="21116420">
            <a:off x="1981200" y="1752600"/>
            <a:ext cx="1930400" cy="2133600"/>
          </a:xfrm>
          <a:prstGeom prst="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4" cstate="print"/>
          <a:srcRect/>
          <a:stretch>
            <a:fillRect/>
          </a:stretch>
        </p:blipFill>
        <p:spPr bwMode="auto">
          <a:xfrm rot="556043">
            <a:off x="766695" y="4405498"/>
            <a:ext cx="3193249"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solidFill>
                  <a:srgbClr val="FFFF00"/>
                </a:solidFill>
                <a:effectLst>
                  <a:glow rad="101600">
                    <a:schemeClr val="bg1">
                      <a:alpha val="60000"/>
                    </a:schemeClr>
                  </a:glow>
                </a:effectLst>
              </a:rPr>
              <a:t>Awakening of Guilt</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143000"/>
            <a:ext cx="5410200" cy="5715000"/>
          </a:xfrm>
        </p:spPr>
        <p:txBody>
          <a:bodyPr>
            <a:noAutofit/>
          </a:bodyPr>
          <a:lstStyle/>
          <a:p>
            <a:r>
              <a:rPr lang="en-US" sz="3600" dirty="0" smtClean="0">
                <a:effectLst>
                  <a:glow rad="101600">
                    <a:schemeClr val="bg1">
                      <a:alpha val="60000"/>
                    </a:schemeClr>
                  </a:glow>
                </a:effectLst>
              </a:rPr>
              <a:t>Guilt is to the conscience what pain is to the nervous system.  </a:t>
            </a:r>
          </a:p>
          <a:p>
            <a:r>
              <a:rPr lang="en-US" sz="3600" dirty="0" smtClean="0">
                <a:effectLst>
                  <a:glow rad="101600">
                    <a:schemeClr val="bg1">
                      <a:alpha val="60000"/>
                    </a:schemeClr>
                  </a:glow>
                </a:effectLst>
              </a:rPr>
              <a:t>The function of pain is to let you know that damage is occurring and that if you do not stop what you are doing you will suffer great damage  -        </a:t>
            </a:r>
            <a:r>
              <a:rPr lang="en-US" sz="3600" i="1" dirty="0" smtClean="0">
                <a:effectLst>
                  <a:glow rad="101600">
                    <a:schemeClr val="bg1">
                      <a:alpha val="60000"/>
                    </a:schemeClr>
                  </a:glow>
                </a:effectLst>
              </a:rPr>
              <a:t>Psalms 32:1-5</a:t>
            </a:r>
            <a:endParaRPr lang="en-US" sz="3600" i="1"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lum contrast="40000"/>
          </a:blip>
          <a:srcRect/>
          <a:stretch>
            <a:fillRect/>
          </a:stretch>
        </p:blipFill>
        <p:spPr bwMode="auto">
          <a:xfrm rot="21047729">
            <a:off x="5880452" y="2161562"/>
            <a:ext cx="2514600" cy="3223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b="1" dirty="0" smtClean="0">
                <a:effectLst>
                  <a:glow rad="101600">
                    <a:schemeClr val="bg1">
                      <a:alpha val="60000"/>
                    </a:schemeClr>
                  </a:glow>
                </a:effectLst>
              </a:rPr>
              <a:t>THE FUNCTION OF GUILT IN THE LIFE OF ADAM AND EVE</a:t>
            </a:r>
            <a:br>
              <a:rPr lang="en-US" b="1" dirty="0" smtClean="0">
                <a:effectLst>
                  <a:glow rad="101600">
                    <a:schemeClr val="bg1">
                      <a:alpha val="60000"/>
                    </a:schemeClr>
                  </a:glow>
                </a:effectLst>
              </a:rPr>
            </a:br>
            <a:r>
              <a:rPr lang="en-US" i="1" dirty="0" smtClean="0">
                <a:effectLst>
                  <a:glow rad="101600">
                    <a:schemeClr val="bg1">
                      <a:alpha val="60000"/>
                    </a:schemeClr>
                  </a:glow>
                </a:effectLst>
              </a:rPr>
              <a:t>(Genesis 3:7-10)</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3581400" y="2590800"/>
            <a:ext cx="5562600" cy="4267200"/>
          </a:xfrm>
        </p:spPr>
        <p:txBody>
          <a:bodyPr>
            <a:normAutofit/>
          </a:bodyPr>
          <a:lstStyle/>
          <a:p>
            <a:pPr hangingPunct="0">
              <a:buNone/>
            </a:pPr>
            <a:r>
              <a:rPr lang="en-US" sz="3600" dirty="0" smtClean="0">
                <a:effectLst>
                  <a:glow rad="101600">
                    <a:schemeClr val="bg1">
                      <a:alpha val="60000"/>
                    </a:schemeClr>
                  </a:glow>
                </a:effectLst>
              </a:rPr>
              <a:t>1. They realized they had sin.</a:t>
            </a:r>
          </a:p>
          <a:p>
            <a:pPr hangingPunct="0">
              <a:buNone/>
            </a:pPr>
            <a:r>
              <a:rPr lang="en-US" sz="3600" dirty="0" smtClean="0">
                <a:effectLst>
                  <a:glow rad="101600">
                    <a:schemeClr val="bg1">
                      <a:alpha val="60000"/>
                    </a:schemeClr>
                  </a:glow>
                </a:effectLst>
              </a:rPr>
              <a:t>2. They were ashamed of what they had done.</a:t>
            </a:r>
          </a:p>
          <a:p>
            <a:pPr hangingPunct="0">
              <a:buNone/>
            </a:pPr>
            <a:r>
              <a:rPr lang="en-US" sz="3600" dirty="0" smtClean="0">
                <a:effectLst>
                  <a:glow rad="101600">
                    <a:schemeClr val="bg1">
                      <a:alpha val="60000"/>
                    </a:schemeClr>
                  </a:glow>
                </a:effectLst>
              </a:rPr>
              <a:t>3. They were fearful of being caught.</a:t>
            </a:r>
          </a:p>
          <a:p>
            <a:endParaRPr lang="en-US" sz="3600" dirty="0">
              <a:effectLst>
                <a:glow rad="101600">
                  <a:schemeClr val="bg1">
                    <a:alpha val="60000"/>
                  </a:schemeClr>
                </a:glow>
              </a:effectLst>
            </a:endParaRPr>
          </a:p>
        </p:txBody>
      </p:sp>
      <p:pic>
        <p:nvPicPr>
          <p:cNvPr id="7170" name="Picture 2" descr="C:\Users\Ptr. Daniel White\Desktop\Bible pictures\Bible pictures Old Testament\Genesis and adam and eve\Adam, Eve, Creation\Adam and Eve\scan0039.jpg"/>
          <p:cNvPicPr>
            <a:picLocks noChangeAspect="1" noChangeArrowheads="1"/>
          </p:cNvPicPr>
          <p:nvPr/>
        </p:nvPicPr>
        <p:blipFill>
          <a:blip r:embed="rId3" cstate="print"/>
          <a:srcRect t="25334" r="2121"/>
          <a:stretch>
            <a:fillRect/>
          </a:stretch>
        </p:blipFill>
        <p:spPr bwMode="auto">
          <a:xfrm>
            <a:off x="152400" y="2057400"/>
            <a:ext cx="3013264" cy="3326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dirty="0" smtClean="0">
                <a:solidFill>
                  <a:srgbClr val="FFFF00"/>
                </a:solidFill>
                <a:effectLst>
                  <a:glow rad="101600">
                    <a:schemeClr val="bg1">
                      <a:alpha val="60000"/>
                    </a:schemeClr>
                  </a:glow>
                </a:effectLst>
              </a:rPr>
              <a:t>Response to Guilt </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447800"/>
            <a:ext cx="4267200" cy="5410200"/>
          </a:xfrm>
        </p:spPr>
        <p:txBody>
          <a:bodyPr>
            <a:normAutofit/>
          </a:bodyPr>
          <a:lstStyle/>
          <a:p>
            <a:pPr algn="ctr">
              <a:buNone/>
            </a:pPr>
            <a:r>
              <a:rPr lang="en-US" sz="3600" dirty="0" smtClean="0">
                <a:effectLst>
                  <a:glow rad="101600">
                    <a:schemeClr val="bg1">
                      <a:alpha val="60000"/>
                    </a:schemeClr>
                  </a:glow>
                </a:effectLst>
              </a:rPr>
              <a:t>    Adam and Eve’s response to guilt violated the very purpose of guilt, which is to bring us to repentance and to restored fellowship with God    </a:t>
            </a:r>
            <a:r>
              <a:rPr lang="en-US" sz="3600" i="1" dirty="0" smtClean="0">
                <a:effectLst>
                  <a:glow rad="101600">
                    <a:schemeClr val="bg1">
                      <a:alpha val="60000"/>
                    </a:schemeClr>
                  </a:glow>
                </a:effectLst>
              </a:rPr>
              <a:t>(Psalms 51:1-17)</a:t>
            </a:r>
            <a:endParaRPr lang="en-US" sz="3600" i="1" dirty="0">
              <a:effectLst>
                <a:glow rad="101600">
                  <a:schemeClr val="bg1">
                    <a:alpha val="60000"/>
                  </a:schemeClr>
                </a:glow>
              </a:effectLst>
            </a:endParaRPr>
          </a:p>
        </p:txBody>
      </p:sp>
      <p:pic>
        <p:nvPicPr>
          <p:cNvPr id="8194" name="Picture 2" descr="C:\Users\Ptr. Daniel White\Desktop\Bible pictures\Bible pictures Old Testament\Genesis and adam and eve\Adam, Eve, Creation\Expelled from Garden\ML_Adam &amp; Eve Leave garden.JPG"/>
          <p:cNvPicPr>
            <a:picLocks noChangeAspect="1" noChangeArrowheads="1"/>
          </p:cNvPicPr>
          <p:nvPr/>
        </p:nvPicPr>
        <p:blipFill>
          <a:blip r:embed="rId3" cstate="print"/>
          <a:srcRect/>
          <a:stretch>
            <a:fillRect/>
          </a:stretch>
        </p:blipFill>
        <p:spPr bwMode="auto">
          <a:xfrm>
            <a:off x="4348479" y="1828800"/>
            <a:ext cx="4795521" cy="4495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b="1" dirty="0" smtClean="0">
                <a:effectLst>
                  <a:glow rad="101600">
                    <a:schemeClr val="bg1">
                      <a:alpha val="60000"/>
                    </a:schemeClr>
                  </a:glow>
                </a:effectLst>
              </a:rPr>
              <a:t>THE WRONG RESPONSE TO GUILT</a:t>
            </a:r>
            <a:br>
              <a:rPr lang="en-US" b="1" dirty="0" smtClean="0">
                <a:effectLst>
                  <a:glow rad="101600">
                    <a:schemeClr val="bg1">
                      <a:alpha val="60000"/>
                    </a:schemeClr>
                  </a:glow>
                </a:effectLst>
              </a:rPr>
            </a:br>
            <a:r>
              <a:rPr lang="en-US" b="1" dirty="0" smtClean="0">
                <a:effectLst>
                  <a:glow rad="101600">
                    <a:schemeClr val="bg1">
                      <a:alpha val="60000"/>
                    </a:schemeClr>
                  </a:glow>
                </a:effectLst>
              </a:rPr>
              <a:t>IN THE LIFE OF ADAM AND EVE</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a:xfrm>
            <a:off x="0" y="990600"/>
            <a:ext cx="3733800" cy="5867400"/>
          </a:xfrm>
        </p:spPr>
        <p:txBody>
          <a:bodyPr>
            <a:normAutofit/>
          </a:bodyPr>
          <a:lstStyle/>
          <a:p>
            <a:pPr hangingPunct="0">
              <a:buNone/>
            </a:pPr>
            <a:endParaRPr lang="en-US" sz="3200" dirty="0" smtClean="0">
              <a:effectLst>
                <a:glow rad="101600">
                  <a:schemeClr val="bg1">
                    <a:alpha val="60000"/>
                  </a:schemeClr>
                </a:glow>
              </a:effectLst>
            </a:endParaRPr>
          </a:p>
          <a:p>
            <a:pPr hangingPunct="0">
              <a:buFont typeface="Arial" charset="0"/>
              <a:buChar char="•"/>
            </a:pPr>
            <a:r>
              <a:rPr lang="en-US" sz="3200" dirty="0" smtClean="0">
                <a:effectLst>
                  <a:glow rad="101600">
                    <a:schemeClr val="bg1">
                      <a:alpha val="60000"/>
                    </a:schemeClr>
                  </a:glow>
                </a:effectLst>
              </a:rPr>
              <a:t>They tried to cover their sin.</a:t>
            </a:r>
          </a:p>
          <a:p>
            <a:pPr hangingPunct="0">
              <a:buFont typeface="Arial" charset="0"/>
              <a:buChar char="•"/>
            </a:pPr>
            <a:r>
              <a:rPr lang="en-US" sz="3200" dirty="0" smtClean="0">
                <a:effectLst>
                  <a:glow rad="101600">
                    <a:schemeClr val="bg1">
                      <a:alpha val="60000"/>
                    </a:schemeClr>
                  </a:glow>
                </a:effectLst>
              </a:rPr>
              <a:t>They tried to justify their sin. </a:t>
            </a:r>
          </a:p>
          <a:p>
            <a:pPr hangingPunct="0">
              <a:buFont typeface="Arial" charset="0"/>
              <a:buChar char="•"/>
            </a:pPr>
            <a:r>
              <a:rPr lang="en-US" sz="3200" dirty="0" smtClean="0">
                <a:effectLst>
                  <a:glow rad="101600">
                    <a:schemeClr val="bg1">
                      <a:alpha val="60000"/>
                    </a:schemeClr>
                  </a:glow>
                </a:effectLst>
              </a:rPr>
              <a:t>They had incomplete repentance.  </a:t>
            </a:r>
          </a:p>
          <a:p>
            <a:pPr hangingPunct="0">
              <a:buFont typeface="Arial" charset="0"/>
              <a:buChar char="•"/>
            </a:pPr>
            <a:endParaRPr lang="en-US" sz="3200" dirty="0">
              <a:effectLst>
                <a:glow rad="101600">
                  <a:schemeClr val="bg1">
                    <a:alpha val="60000"/>
                  </a:schemeClr>
                </a:glow>
              </a:effectLst>
            </a:endParaRPr>
          </a:p>
        </p:txBody>
      </p:sp>
      <p:sp>
        <p:nvSpPr>
          <p:cNvPr id="4" name="Content Placeholder 3"/>
          <p:cNvSpPr>
            <a:spLocks noGrp="1"/>
          </p:cNvSpPr>
          <p:nvPr>
            <p:ph sz="half" idx="2"/>
          </p:nvPr>
        </p:nvSpPr>
        <p:spPr>
          <a:xfrm>
            <a:off x="3810000" y="1600200"/>
            <a:ext cx="5334000" cy="5257800"/>
          </a:xfrm>
        </p:spPr>
        <p:txBody>
          <a:bodyPr>
            <a:noAutofit/>
          </a:bodyPr>
          <a:lstStyle/>
          <a:p>
            <a:r>
              <a:rPr lang="en-US" sz="3200" dirty="0" smtClean="0">
                <a:effectLst>
                  <a:glow rad="101600">
                    <a:schemeClr val="bg1">
                      <a:alpha val="60000"/>
                    </a:schemeClr>
                  </a:glow>
                </a:effectLst>
              </a:rPr>
              <a:t>Made a covering of fig leaves to cover their nakedness from each other and to hide from God.</a:t>
            </a:r>
          </a:p>
          <a:p>
            <a:r>
              <a:rPr lang="en-US" sz="3200" dirty="0" smtClean="0">
                <a:effectLst>
                  <a:glow rad="101600">
                    <a:schemeClr val="bg1">
                      <a:alpha val="60000"/>
                    </a:schemeClr>
                  </a:glow>
                </a:effectLst>
              </a:rPr>
              <a:t>Blame others.</a:t>
            </a:r>
          </a:p>
          <a:p>
            <a:r>
              <a:rPr lang="en-US" sz="3200" dirty="0" smtClean="0">
                <a:effectLst>
                  <a:glow rad="101600">
                    <a:schemeClr val="bg1">
                      <a:alpha val="60000"/>
                    </a:schemeClr>
                  </a:glow>
                </a:effectLst>
              </a:rPr>
              <a:t>They felt bad and even confessed to what they had done. </a:t>
            </a:r>
          </a:p>
          <a:p>
            <a:r>
              <a:rPr lang="en-US" sz="3200" dirty="0" smtClean="0">
                <a:solidFill>
                  <a:srgbClr val="FFFF00"/>
                </a:solidFill>
                <a:effectLst>
                  <a:glow rad="101600">
                    <a:schemeClr val="bg1">
                      <a:alpha val="60000"/>
                    </a:schemeClr>
                  </a:glow>
                </a:effectLst>
              </a:rPr>
              <a:t>But no repentance is ever found on their part.</a:t>
            </a:r>
          </a:p>
          <a:p>
            <a:endParaRPr lang="en-US" sz="3200" dirty="0">
              <a:effectLst>
                <a:glow rad="101600">
                  <a:schemeClr val="bg1">
                    <a:alpha val="60000"/>
                  </a:schemeClr>
                </a:glow>
              </a:effectLst>
            </a:endParaRPr>
          </a:p>
        </p:txBody>
      </p:sp>
      <p:pic>
        <p:nvPicPr>
          <p:cNvPr id="6" name="Picture 2" descr="C:\Users\Ptr. Daniel White\Desktop\Bible pictures\Bible pictures Old Testament\Genesis and adam and eve\Adam, Eve, Creation\1Adam&amp;Eve happy_.jpg"/>
          <p:cNvPicPr>
            <a:picLocks noChangeAspect="1" noChangeArrowheads="1"/>
          </p:cNvPicPr>
          <p:nvPr/>
        </p:nvPicPr>
        <p:blipFill>
          <a:blip r:embed="rId3" cstate="print"/>
          <a:srcRect t="9191" r="592" b="23274"/>
          <a:stretch>
            <a:fillRect/>
          </a:stretch>
        </p:blipFill>
        <p:spPr bwMode="auto">
          <a:xfrm>
            <a:off x="914400" y="5290459"/>
            <a:ext cx="2057400" cy="15675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to="" calcmode="lin" valueType="num">
                                      <p:cBhvr>
                                        <p:cTn id="3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219200"/>
          </a:xfrm>
        </p:spPr>
        <p:txBody>
          <a:bodyPr>
            <a:normAutofit/>
          </a:bodyPr>
          <a:lstStyle/>
          <a:p>
            <a:r>
              <a:rPr lang="en-US" dirty="0" smtClean="0">
                <a:solidFill>
                  <a:srgbClr val="FFFF00"/>
                </a:solidFill>
                <a:effectLst>
                  <a:glow rad="101600">
                    <a:schemeClr val="bg1">
                      <a:alpha val="60000"/>
                    </a:schemeClr>
                  </a:glow>
                </a:effectLst>
              </a:rPr>
              <a:t>How we Yield to Sin</a:t>
            </a:r>
            <a:endParaRPr lang="en-US" dirty="0">
              <a:solidFill>
                <a:srgbClr val="FFFF00"/>
              </a:solidFill>
              <a:effectLst>
                <a:glow rad="101600">
                  <a:schemeClr val="bg1">
                    <a:alpha val="60000"/>
                  </a:schemeClr>
                </a:glow>
              </a:effectLst>
            </a:endParaRPr>
          </a:p>
        </p:txBody>
      </p:sp>
      <p:sp>
        <p:nvSpPr>
          <p:cNvPr id="8" name="Content Placeholder 7"/>
          <p:cNvSpPr>
            <a:spLocks noGrp="1"/>
          </p:cNvSpPr>
          <p:nvPr>
            <p:ph idx="1"/>
          </p:nvPr>
        </p:nvSpPr>
        <p:spPr>
          <a:xfrm>
            <a:off x="152400" y="762000"/>
            <a:ext cx="8991600" cy="5364163"/>
          </a:xfrm>
        </p:spPr>
        <p:txBody>
          <a:bodyPr>
            <a:noAutofit/>
          </a:bodyPr>
          <a:lstStyle/>
          <a:p>
            <a:pPr hangingPunct="0"/>
            <a:endParaRPr lang="en-US" dirty="0" smtClean="0">
              <a:effectLst>
                <a:glow rad="101600">
                  <a:schemeClr val="bg1">
                    <a:alpha val="60000"/>
                  </a:schemeClr>
                </a:glow>
              </a:effectLst>
            </a:endParaRPr>
          </a:p>
          <a:p>
            <a:pPr hangingPunct="0">
              <a:buNone/>
            </a:pPr>
            <a:r>
              <a:rPr lang="en-US" dirty="0" smtClean="0">
                <a:effectLst>
                  <a:glow rad="101600">
                    <a:schemeClr val="bg1">
                      <a:alpha val="60000"/>
                    </a:schemeClr>
                  </a:glow>
                </a:effectLst>
              </a:rPr>
              <a:t>1. We experience a sinful desire </a:t>
            </a:r>
            <a:r>
              <a:rPr lang="en-US" i="1" dirty="0" smtClean="0">
                <a:effectLst>
                  <a:glow rad="101600">
                    <a:schemeClr val="bg1">
                      <a:alpha val="60000"/>
                    </a:schemeClr>
                  </a:glow>
                </a:effectLst>
              </a:rPr>
              <a:t>(to look at something sensual).</a:t>
            </a:r>
          </a:p>
          <a:p>
            <a:pPr hangingPunct="0">
              <a:buNone/>
            </a:pPr>
            <a:r>
              <a:rPr lang="en-US" dirty="0" smtClean="0">
                <a:effectLst>
                  <a:glow rad="101600">
                    <a:schemeClr val="bg1">
                      <a:alpha val="60000"/>
                    </a:schemeClr>
                  </a:glow>
                </a:effectLst>
              </a:rPr>
              <a:t>2. We visualize the sensual pleasure that we would receive from this act.</a:t>
            </a:r>
          </a:p>
          <a:p>
            <a:pPr hangingPunct="0">
              <a:buNone/>
            </a:pPr>
            <a:r>
              <a:rPr lang="en-US" dirty="0" smtClean="0">
                <a:effectLst>
                  <a:glow rad="101600">
                    <a:schemeClr val="bg1">
                      <a:alpha val="60000"/>
                    </a:schemeClr>
                  </a:glow>
                </a:effectLst>
              </a:rPr>
              <a:t>3. We make a decision to fulfill our sensual desire.</a:t>
            </a:r>
          </a:p>
          <a:p>
            <a:pPr hangingPunct="0">
              <a:buNone/>
            </a:pPr>
            <a:r>
              <a:rPr lang="en-US" dirty="0" smtClean="0">
                <a:effectLst>
                  <a:glow rad="101600">
                    <a:schemeClr val="bg1">
                      <a:alpha val="60000"/>
                    </a:schemeClr>
                  </a:glow>
                </a:effectLst>
              </a:rPr>
              <a:t>4. We yield the members of our body to carry out the sensual pleasure – </a:t>
            </a:r>
          </a:p>
          <a:p>
            <a:pPr hangingPunct="0">
              <a:buNone/>
            </a:pPr>
            <a:r>
              <a:rPr lang="en-US" dirty="0" smtClean="0">
                <a:effectLst>
                  <a:glow rad="101600">
                    <a:schemeClr val="bg1">
                      <a:alpha val="60000"/>
                    </a:schemeClr>
                  </a:glow>
                </a:effectLst>
              </a:rPr>
              <a:t>5. We become the servant of sin  -  </a:t>
            </a:r>
            <a:r>
              <a:rPr lang="en-US" i="1" dirty="0" smtClean="0">
                <a:effectLst>
                  <a:glow rad="101600">
                    <a:schemeClr val="bg1">
                      <a:alpha val="60000"/>
                    </a:schemeClr>
                  </a:glow>
                </a:effectLst>
              </a:rPr>
              <a:t>“Know ye not, that to whom ye yield yourselves servants to obey, his servants ye are. . .”</a:t>
            </a:r>
            <a:r>
              <a:rPr lang="en-US" dirty="0" smtClean="0">
                <a:effectLst>
                  <a:glow rad="101600">
                    <a:schemeClr val="bg1">
                      <a:alpha val="60000"/>
                    </a:schemeClr>
                  </a:glow>
                </a:effectLst>
              </a:rPr>
              <a:t>  </a:t>
            </a:r>
            <a:r>
              <a:rPr lang="en-US" i="1" dirty="0" smtClean="0">
                <a:effectLst>
                  <a:glow rad="101600">
                    <a:schemeClr val="bg1">
                      <a:alpha val="60000"/>
                    </a:schemeClr>
                  </a:glow>
                </a:effectLst>
              </a:rPr>
              <a:t>Rom. 6:16</a:t>
            </a:r>
          </a:p>
          <a:p>
            <a:pPr hangingPunct="0">
              <a:buNone/>
            </a:pPr>
            <a:endParaRPr lang="en-US" dirty="0" smtClean="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to="" calcmode="lin" valueType="num">
                                      <p:cBhvr>
                                        <p:cTn id="7" dur="1" fill="hold"/>
                                        <p:tgtEl>
                                          <p:spTgt spid="8">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to="" calcmode="lin" valueType="num">
                                      <p:cBhvr>
                                        <p:cTn id="12" dur="1" fill="hold"/>
                                        <p:tgtEl>
                                          <p:spTgt spid="8">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to="" calcmode="lin" valueType="num">
                                      <p:cBhvr>
                                        <p:cTn id="17" dur="1" fill="hold"/>
                                        <p:tgtEl>
                                          <p:spTgt spid="8">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 to="" calcmode="lin" valueType="num">
                                      <p:cBhvr>
                                        <p:cTn id="22" dur="1" fill="hold"/>
                                        <p:tgtEl>
                                          <p:spTgt spid="8">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to="" calcmode="lin" valueType="num">
                                      <p:cBhvr>
                                        <p:cTn id="27" dur="1" fill="hold"/>
                                        <p:tgtEl>
                                          <p:spTgt spid="8">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cap="all" dirty="0" smtClean="0">
                <a:effectLst>
                  <a:glow rad="101600">
                    <a:schemeClr val="bg1">
                      <a:alpha val="60000"/>
                    </a:schemeClr>
                  </a:glow>
                </a:effectLst>
              </a:rPr>
              <a:t>What is Moral Freedom?</a:t>
            </a:r>
            <a:br>
              <a:rPr lang="en-US" b="1" cap="all" dirty="0" smtClean="0">
                <a:effectLst>
                  <a:glow rad="101600">
                    <a:schemeClr val="bg1">
                      <a:alpha val="60000"/>
                    </a:schemeClr>
                  </a:glow>
                </a:effectLst>
              </a:rPr>
            </a:br>
            <a:endParaRPr lang="en-US" dirty="0"/>
          </a:p>
        </p:txBody>
      </p:sp>
      <p:sp>
        <p:nvSpPr>
          <p:cNvPr id="3" name="Content Placeholder 2"/>
          <p:cNvSpPr>
            <a:spLocks noGrp="1"/>
          </p:cNvSpPr>
          <p:nvPr>
            <p:ph idx="1"/>
          </p:nvPr>
        </p:nvSpPr>
        <p:spPr>
          <a:xfrm>
            <a:off x="0" y="990600"/>
            <a:ext cx="5410200" cy="5867400"/>
          </a:xfrm>
        </p:spPr>
        <p:txBody>
          <a:bodyPr>
            <a:normAutofit fontScale="92500" lnSpcReduction="10000"/>
          </a:bodyPr>
          <a:lstStyle/>
          <a:p>
            <a:pPr algn="ctr" hangingPunct="0">
              <a:buNone/>
            </a:pPr>
            <a:endParaRPr lang="en-US" sz="3600" dirty="0">
              <a:effectLst>
                <a:glow rad="101600">
                  <a:schemeClr val="bg1">
                    <a:alpha val="60000"/>
                  </a:schemeClr>
                </a:glow>
              </a:effectLst>
            </a:endParaRPr>
          </a:p>
          <a:p>
            <a:pPr hangingPunct="0">
              <a:buNone/>
            </a:pPr>
            <a:r>
              <a:rPr lang="en-US" sz="3600" dirty="0" smtClean="0">
                <a:effectLst>
                  <a:glow rad="101600">
                    <a:schemeClr val="bg1">
                      <a:alpha val="60000"/>
                    </a:schemeClr>
                  </a:glow>
                </a:effectLst>
              </a:rPr>
              <a:t>1. Having </a:t>
            </a:r>
            <a:r>
              <a:rPr lang="en-US" sz="3600" dirty="0">
                <a:effectLst>
                  <a:glow rad="101600">
                    <a:schemeClr val="bg1">
                      <a:alpha val="60000"/>
                    </a:schemeClr>
                  </a:glow>
                </a:effectLst>
              </a:rPr>
              <a:t>your physical drives under the control of the Holy Spirit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Galatians </a:t>
            </a:r>
            <a:r>
              <a:rPr lang="en-US" sz="3600" i="1" dirty="0">
                <a:effectLst>
                  <a:glow rad="101600">
                    <a:schemeClr val="bg1">
                      <a:alpha val="60000"/>
                    </a:schemeClr>
                  </a:glow>
                </a:effectLst>
              </a:rPr>
              <a:t>5:16-17</a:t>
            </a:r>
          </a:p>
          <a:p>
            <a:pPr hangingPunct="0">
              <a:buNone/>
            </a:pPr>
            <a:r>
              <a:rPr lang="en-US" sz="3600" dirty="0" smtClean="0">
                <a:effectLst>
                  <a:glow rad="101600">
                    <a:schemeClr val="bg1">
                      <a:alpha val="60000"/>
                    </a:schemeClr>
                  </a:glow>
                </a:effectLst>
              </a:rPr>
              <a:t>2. Ability </a:t>
            </a:r>
            <a:r>
              <a:rPr lang="en-US" sz="3600" dirty="0">
                <a:effectLst>
                  <a:glow rad="101600">
                    <a:schemeClr val="bg1">
                      <a:alpha val="60000"/>
                    </a:schemeClr>
                  </a:glow>
                </a:effectLst>
              </a:rPr>
              <a:t>to resist Satan’s temptations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James </a:t>
            </a:r>
            <a:r>
              <a:rPr lang="en-US" sz="3600" i="1" dirty="0">
                <a:effectLst>
                  <a:glow rad="101600">
                    <a:schemeClr val="bg1">
                      <a:alpha val="60000"/>
                    </a:schemeClr>
                  </a:glow>
                </a:effectLst>
              </a:rPr>
              <a:t>4:6-8</a:t>
            </a:r>
          </a:p>
          <a:p>
            <a:pPr hangingPunct="0">
              <a:buNone/>
            </a:pPr>
            <a:r>
              <a:rPr lang="en-US" sz="3600" dirty="0" smtClean="0">
                <a:effectLst>
                  <a:glow rad="101600">
                    <a:schemeClr val="bg1">
                      <a:alpha val="60000"/>
                    </a:schemeClr>
                  </a:glow>
                </a:effectLst>
              </a:rPr>
              <a:t>3. Making </a:t>
            </a:r>
            <a:r>
              <a:rPr lang="en-US" sz="3600" dirty="0">
                <a:effectLst>
                  <a:glow rad="101600">
                    <a:schemeClr val="bg1">
                      <a:alpha val="60000"/>
                    </a:schemeClr>
                  </a:glow>
                </a:effectLst>
              </a:rPr>
              <a:t>no provision for the flesh to fulfill the lust </a:t>
            </a:r>
            <a:r>
              <a:rPr lang="en-US" sz="3600" dirty="0" smtClean="0">
                <a:effectLst>
                  <a:glow rad="101600">
                    <a:schemeClr val="bg1">
                      <a:alpha val="60000"/>
                    </a:schemeClr>
                  </a:glow>
                </a:effectLst>
              </a:rPr>
              <a:t> of </a:t>
            </a:r>
            <a:r>
              <a:rPr lang="en-US" sz="3600" dirty="0">
                <a:effectLst>
                  <a:glow rad="101600">
                    <a:schemeClr val="bg1">
                      <a:alpha val="60000"/>
                    </a:schemeClr>
                  </a:glow>
                </a:effectLst>
              </a:rPr>
              <a:t>sensual desire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Romans </a:t>
            </a:r>
            <a:r>
              <a:rPr lang="en-US" sz="3600" i="1" dirty="0">
                <a:effectLst>
                  <a:glow rad="101600">
                    <a:schemeClr val="bg1">
                      <a:alpha val="60000"/>
                    </a:schemeClr>
                  </a:glow>
                </a:effectLst>
              </a:rPr>
              <a:t>13:14</a:t>
            </a:r>
          </a:p>
          <a:p>
            <a:pPr>
              <a:buNone/>
            </a:pPr>
            <a:endParaRPr lang="en-US" sz="3600"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lum bright="-20000"/>
          </a:blip>
          <a:srcRect/>
          <a:stretch>
            <a:fillRect/>
          </a:stretch>
        </p:blipFill>
        <p:spPr bwMode="auto">
          <a:xfrm>
            <a:off x="5410200" y="914400"/>
            <a:ext cx="3733800" cy="2489200"/>
          </a:xfrm>
          <a:prstGeom prst="rect">
            <a:avLst/>
          </a:prstGeom>
          <a:ln>
            <a:noFill/>
          </a:ln>
          <a:effectLst>
            <a:softEdge rad="112500"/>
          </a:effectLst>
        </p:spPr>
      </p:pic>
      <p:pic>
        <p:nvPicPr>
          <p:cNvPr id="2051" name="Picture 3"/>
          <p:cNvPicPr>
            <a:picLocks noChangeAspect="1" noChangeArrowheads="1"/>
          </p:cNvPicPr>
          <p:nvPr/>
        </p:nvPicPr>
        <p:blipFill>
          <a:blip r:embed="rId4" cstate="print"/>
          <a:srcRect/>
          <a:stretch>
            <a:fillRect/>
          </a:stretch>
        </p:blipFill>
        <p:spPr bwMode="auto">
          <a:xfrm>
            <a:off x="5562600" y="1752600"/>
            <a:ext cx="3371850" cy="3810000"/>
          </a:xfrm>
          <a:prstGeom prst="rect">
            <a:avLst/>
          </a:prstGeom>
          <a:ln>
            <a:noFill/>
          </a:ln>
          <a:effectLst>
            <a:softEdge rad="112500"/>
          </a:effectLst>
        </p:spPr>
      </p:pic>
      <p:pic>
        <p:nvPicPr>
          <p:cNvPr id="8" name="Picture 2"/>
          <p:cNvPicPr>
            <a:picLocks noChangeAspect="1" noChangeArrowheads="1"/>
          </p:cNvPicPr>
          <p:nvPr/>
        </p:nvPicPr>
        <p:blipFill>
          <a:blip r:embed="rId5" cstate="print">
            <a:lum bright="-10000"/>
          </a:blip>
          <a:srcRect/>
          <a:stretch>
            <a:fillRect/>
          </a:stretch>
        </p:blipFill>
        <p:spPr bwMode="auto">
          <a:xfrm>
            <a:off x="5562600" y="2604002"/>
            <a:ext cx="3261122" cy="425399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to="" calcmode="lin" valueType="num">
                                      <p:cBhvr>
                                        <p:cTn id="12" dur="1" fill="hold"/>
                                        <p:tgtEl>
                                          <p:spTgt spid="205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 to="" calcmode="lin" valueType="num">
                                      <p:cBhvr>
                                        <p:cTn id="22" dur="1" fill="hold"/>
                                        <p:tgtEl>
                                          <p:spTgt spid="205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5029200" cy="6553200"/>
          </a:xfrm>
        </p:spPr>
        <p:txBody>
          <a:bodyPr>
            <a:normAutofit/>
          </a:bodyPr>
          <a:lstStyle/>
          <a:p>
            <a:r>
              <a:rPr lang="en-US" sz="3600" dirty="0" smtClean="0">
                <a:effectLst>
                  <a:glow rad="101600">
                    <a:schemeClr val="bg1">
                      <a:alpha val="60000"/>
                    </a:schemeClr>
                  </a:glow>
                </a:effectLst>
              </a:rPr>
              <a:t>Yield our hands to click on a pornographic web-sight or pick up sensual material or turn on the television.</a:t>
            </a:r>
          </a:p>
          <a:p>
            <a:r>
              <a:rPr lang="en-US" sz="3600" dirty="0" smtClean="0">
                <a:effectLst>
                  <a:glow rad="101600">
                    <a:schemeClr val="bg1">
                      <a:alpha val="60000"/>
                    </a:schemeClr>
                  </a:glow>
                </a:effectLst>
              </a:rPr>
              <a:t>Yield our eyes to look at the lewd material.</a:t>
            </a:r>
          </a:p>
          <a:p>
            <a:r>
              <a:rPr lang="en-US" sz="3600" dirty="0" smtClean="0">
                <a:effectLst>
                  <a:glow rad="101600">
                    <a:schemeClr val="bg1">
                      <a:alpha val="60000"/>
                    </a:schemeClr>
                  </a:glow>
                </a:effectLst>
              </a:rPr>
              <a:t>Yield our mind to imagine the pleasure of the sensual activity and further evil.</a:t>
            </a:r>
            <a:endParaRPr lang="en-US" sz="3600" dirty="0">
              <a:effectLst>
                <a:glow rad="101600">
                  <a:schemeClr val="bg1">
                    <a:alpha val="60000"/>
                  </a:schemeClr>
                </a:glow>
              </a:effectLst>
            </a:endParaRPr>
          </a:p>
        </p:txBody>
      </p:sp>
      <p:pic>
        <p:nvPicPr>
          <p:cNvPr id="73730" name="Picture 2"/>
          <p:cNvPicPr>
            <a:picLocks noChangeAspect="1" noChangeArrowheads="1"/>
          </p:cNvPicPr>
          <p:nvPr/>
        </p:nvPicPr>
        <p:blipFill>
          <a:blip r:embed="rId3" cstate="print"/>
          <a:srcRect/>
          <a:stretch>
            <a:fillRect/>
          </a:stretch>
        </p:blipFill>
        <p:spPr bwMode="auto">
          <a:xfrm>
            <a:off x="5181600" y="228600"/>
            <a:ext cx="3810000" cy="3810000"/>
          </a:xfrm>
          <a:prstGeom prst="rect">
            <a:avLst/>
          </a:prstGeom>
          <a:noFill/>
          <a:ln w="9525">
            <a:noFill/>
            <a:miter lim="800000"/>
            <a:headEnd/>
            <a:tailEnd/>
          </a:ln>
        </p:spPr>
      </p:pic>
      <p:pic>
        <p:nvPicPr>
          <p:cNvPr id="73731" name="Picture 3"/>
          <p:cNvPicPr>
            <a:picLocks noChangeAspect="1" noChangeArrowheads="1"/>
          </p:cNvPicPr>
          <p:nvPr/>
        </p:nvPicPr>
        <p:blipFill>
          <a:blip r:embed="rId4" cstate="print"/>
          <a:srcRect/>
          <a:stretch>
            <a:fillRect/>
          </a:stretch>
        </p:blipFill>
        <p:spPr bwMode="auto">
          <a:xfrm>
            <a:off x="5181600" y="1981200"/>
            <a:ext cx="3810000" cy="2829401"/>
          </a:xfrm>
          <a:prstGeom prst="rect">
            <a:avLst/>
          </a:prstGeom>
          <a:noFill/>
          <a:ln w="9525">
            <a:noFill/>
            <a:miter lim="800000"/>
            <a:headEnd/>
            <a:tailEnd/>
          </a:ln>
        </p:spPr>
      </p:pic>
      <p:pic>
        <p:nvPicPr>
          <p:cNvPr id="73732" name="Picture 4"/>
          <p:cNvPicPr>
            <a:picLocks noChangeAspect="1" noChangeArrowheads="1"/>
          </p:cNvPicPr>
          <p:nvPr/>
        </p:nvPicPr>
        <p:blipFill>
          <a:blip r:embed="rId5" cstate="print"/>
          <a:srcRect/>
          <a:stretch>
            <a:fillRect/>
          </a:stretch>
        </p:blipFill>
        <p:spPr bwMode="auto">
          <a:xfrm>
            <a:off x="5181600" y="3352800"/>
            <a:ext cx="3810000"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3730"/>
                                        </p:tgtEl>
                                        <p:attrNameLst>
                                          <p:attrName>style.visibility</p:attrName>
                                        </p:attrNameLst>
                                      </p:cBhvr>
                                      <p:to>
                                        <p:strVal val="visible"/>
                                      </p:to>
                                    </p:set>
                                    <p:anim to="" calcmode="lin" valueType="num">
                                      <p:cBhvr>
                                        <p:cTn id="12" dur="1" fill="hold"/>
                                        <p:tgtEl>
                                          <p:spTgt spid="7373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3731"/>
                                        </p:tgtEl>
                                        <p:attrNameLst>
                                          <p:attrName>style.visibility</p:attrName>
                                        </p:attrNameLst>
                                      </p:cBhvr>
                                      <p:to>
                                        <p:strVal val="visible"/>
                                      </p:to>
                                    </p:set>
                                    <p:anim to="" calcmode="lin" valueType="num">
                                      <p:cBhvr>
                                        <p:cTn id="22" dur="1" fill="hold"/>
                                        <p:tgtEl>
                                          <p:spTgt spid="7373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3732"/>
                                        </p:tgtEl>
                                        <p:attrNameLst>
                                          <p:attrName>style.visibility</p:attrName>
                                        </p:attrNameLst>
                                      </p:cBhvr>
                                      <p:to>
                                        <p:strVal val="visible"/>
                                      </p:to>
                                    </p:set>
                                    <p:anim to="" calcmode="lin" valueType="num">
                                      <p:cBhvr>
                                        <p:cTn id="32" dur="1" fill="hold"/>
                                        <p:tgtEl>
                                          <p:spTgt spid="737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effectLst>
                  <a:glow rad="101600">
                    <a:schemeClr val="bg1">
                      <a:alpha val="60000"/>
                    </a:schemeClr>
                  </a:glow>
                </a:effectLst>
              </a:rPr>
              <a:t>How we Yield to God</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990600"/>
            <a:ext cx="9144000" cy="5867400"/>
          </a:xfrm>
        </p:spPr>
        <p:txBody>
          <a:bodyPr>
            <a:noAutofit/>
          </a:bodyPr>
          <a:lstStyle/>
          <a:p>
            <a:pPr hangingPunct="0">
              <a:buNone/>
            </a:pPr>
            <a:r>
              <a:rPr lang="en-US" sz="3500" dirty="0" smtClean="0">
                <a:effectLst>
                  <a:glow rad="101600">
                    <a:schemeClr val="bg1">
                      <a:alpha val="60000"/>
                    </a:schemeClr>
                  </a:glow>
                </a:effectLst>
              </a:rPr>
              <a:t>1.	We experience a Scriptural prompting (e.g., to invite someone for a meal, or to acknowledge when we are wrong).</a:t>
            </a:r>
          </a:p>
          <a:p>
            <a:pPr hangingPunct="0">
              <a:buNone/>
            </a:pPr>
            <a:r>
              <a:rPr lang="en-US" sz="3500" dirty="0" smtClean="0">
                <a:effectLst>
                  <a:glow rad="101600">
                    <a:schemeClr val="bg1">
                      <a:alpha val="60000"/>
                    </a:schemeClr>
                  </a:glow>
                </a:effectLst>
              </a:rPr>
              <a:t>2.	We visualize the action required to obey this prompting.</a:t>
            </a:r>
          </a:p>
          <a:p>
            <a:pPr hangingPunct="0">
              <a:buNone/>
            </a:pPr>
            <a:r>
              <a:rPr lang="en-US" sz="3500" dirty="0" smtClean="0">
                <a:effectLst>
                  <a:glow rad="101600">
                    <a:schemeClr val="bg1">
                      <a:alpha val="60000"/>
                    </a:schemeClr>
                  </a:glow>
                </a:effectLst>
              </a:rPr>
              <a:t>3.	We make a decision to obey the prompting.</a:t>
            </a:r>
          </a:p>
          <a:p>
            <a:pPr marL="514350" indent="-514350" hangingPunct="0">
              <a:buAutoNum type="arabicPeriod" startAt="4"/>
            </a:pPr>
            <a:r>
              <a:rPr lang="en-US" sz="3500" dirty="0" smtClean="0">
                <a:effectLst>
                  <a:glow rad="101600">
                    <a:schemeClr val="bg1">
                      <a:alpha val="60000"/>
                    </a:schemeClr>
                  </a:glow>
                </a:effectLst>
              </a:rPr>
              <a:t>We </a:t>
            </a:r>
            <a:r>
              <a:rPr lang="en-US" sz="3500" dirty="0" smtClean="0">
                <a:effectLst>
                  <a:glow rad="101600">
                    <a:schemeClr val="bg1">
                      <a:alpha val="60000"/>
                    </a:schemeClr>
                  </a:glow>
                </a:effectLst>
              </a:rPr>
              <a:t>yield the members of our body to carry out God’s prompting - </a:t>
            </a:r>
            <a:r>
              <a:rPr lang="en-US" sz="3500" i="1" dirty="0" smtClean="0">
                <a:effectLst>
                  <a:glow rad="101600">
                    <a:schemeClr val="bg1">
                      <a:alpha val="60000"/>
                    </a:schemeClr>
                  </a:glow>
                </a:effectLst>
              </a:rPr>
              <a:t>Rom. </a:t>
            </a:r>
            <a:r>
              <a:rPr lang="en-US" sz="3500" i="1" dirty="0" smtClean="0">
                <a:effectLst>
                  <a:glow rad="101600">
                    <a:schemeClr val="bg1">
                      <a:alpha val="60000"/>
                    </a:schemeClr>
                  </a:glow>
                </a:effectLst>
              </a:rPr>
              <a:t>12:1-2</a:t>
            </a:r>
          </a:p>
          <a:p>
            <a:pPr marL="514350" indent="-514350" hangingPunct="0">
              <a:buAutoNum type="arabicPeriod" startAt="4"/>
            </a:pPr>
            <a:r>
              <a:rPr lang="en-US" sz="3500" dirty="0" smtClean="0">
                <a:effectLst>
                  <a:glow rad="101600">
                    <a:schemeClr val="bg1">
                      <a:alpha val="60000"/>
                    </a:schemeClr>
                  </a:glow>
                </a:effectLst>
              </a:rPr>
              <a:t>Our </a:t>
            </a:r>
            <a:r>
              <a:rPr lang="en-US" sz="3500" dirty="0" smtClean="0">
                <a:effectLst>
                  <a:glow rad="101600">
                    <a:schemeClr val="bg1">
                      <a:alpha val="60000"/>
                    </a:schemeClr>
                  </a:glow>
                </a:effectLst>
              </a:rPr>
              <a:t>decision confirms that we are God’s servant.</a:t>
            </a:r>
          </a:p>
          <a:p>
            <a:endParaRPr lang="en-US" sz="35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52400"/>
            <a:ext cx="9448800" cy="77724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3" cstate="print"/>
          <a:srcRect r="41379" b="1618"/>
          <a:stretch>
            <a:fillRect/>
          </a:stretch>
        </p:blipFill>
        <p:spPr bwMode="auto">
          <a:xfrm>
            <a:off x="152400" y="2514600"/>
            <a:ext cx="2971800" cy="30659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73" name="Rectangle 1"/>
          <p:cNvSpPr>
            <a:spLocks noChangeArrowheads="1"/>
          </p:cNvSpPr>
          <p:nvPr/>
        </p:nvSpPr>
        <p:spPr bwMode="auto">
          <a:xfrm>
            <a:off x="0" y="621052"/>
            <a:ext cx="58674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The Development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Moral Impurity</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(Genesis 3)</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3075" name="Rectangle 3"/>
          <p:cNvSpPr>
            <a:spLocks noChangeArrowheads="1"/>
          </p:cNvSpPr>
          <p:nvPr/>
        </p:nvSpPr>
        <p:spPr bwMode="auto">
          <a:xfrm>
            <a:off x="6019800" y="83951"/>
            <a:ext cx="2895600" cy="1077218"/>
          </a:xfrm>
          <a:prstGeom prst="rect">
            <a:avLst/>
          </a:prstGeom>
          <a:solidFill>
            <a:schemeClr val="accent6">
              <a:lumMod val="60000"/>
              <a:lumOff val="40000"/>
            </a:schemeClr>
          </a:solidFill>
          <a:ln w="57150">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Slavery </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Romans 6:16-22</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5" name="Right Arrow 4"/>
          <p:cNvSpPr/>
          <p:nvPr/>
        </p:nvSpPr>
        <p:spPr>
          <a:xfrm rot="18971667">
            <a:off x="882867" y="3244158"/>
            <a:ext cx="5694260" cy="487877"/>
          </a:xfrm>
          <a:prstGeom prst="rightArrow">
            <a:avLst>
              <a:gd name="adj1" fmla="val 69848"/>
              <a:gd name="adj2"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noFill/>
              </a:ln>
            </a:endParaRPr>
          </a:p>
        </p:txBody>
      </p:sp>
      <p:sp>
        <p:nvSpPr>
          <p:cNvPr id="3074" name="Rectangle 2"/>
          <p:cNvSpPr>
            <a:spLocks noChangeArrowheads="1"/>
          </p:cNvSpPr>
          <p:nvPr/>
        </p:nvSpPr>
        <p:spPr bwMode="auto">
          <a:xfrm>
            <a:off x="152400" y="5693966"/>
            <a:ext cx="2895600" cy="1077218"/>
          </a:xfrm>
          <a:prstGeom prst="rect">
            <a:avLst/>
          </a:prstGeom>
          <a:solidFill>
            <a:schemeClr val="accent6">
              <a:lumMod val="75000"/>
            </a:schemeClr>
          </a:solidFill>
          <a:ln w="38100">
            <a:solidFill>
              <a:schemeClr val="bg1"/>
            </a:solid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Freedom</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Romans 6:11-14</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10" name="Content Placeholder 9"/>
          <p:cNvSpPr>
            <a:spLocks noGrp="1"/>
          </p:cNvSpPr>
          <p:nvPr>
            <p:ph idx="1"/>
          </p:nvPr>
        </p:nvSpPr>
        <p:spPr>
          <a:xfrm>
            <a:off x="5029200" y="2743200"/>
            <a:ext cx="4267200" cy="5451655"/>
          </a:xfrm>
        </p:spPr>
        <p:txBody>
          <a:bodyPr>
            <a:normAutofit/>
          </a:bodyPr>
          <a:lstStyle/>
          <a:p>
            <a:pPr lvl="0">
              <a:buNone/>
            </a:pPr>
            <a:r>
              <a:rPr lang="en-US" sz="2000" dirty="0" smtClean="0">
                <a:effectLst>
                  <a:glow rad="101600">
                    <a:schemeClr val="bg1">
                      <a:alpha val="60000"/>
                    </a:schemeClr>
                  </a:glow>
                </a:effectLst>
              </a:rPr>
              <a:t>INCOMPLETE REPENTANCE</a:t>
            </a:r>
          </a:p>
          <a:p>
            <a:pPr>
              <a:buNone/>
            </a:pPr>
            <a:r>
              <a:rPr lang="en-US" sz="2000" dirty="0" smtClean="0">
                <a:effectLst>
                  <a:glow rad="101600">
                    <a:schemeClr val="bg1">
                      <a:alpha val="60000"/>
                    </a:schemeClr>
                  </a:glow>
                </a:effectLst>
              </a:rPr>
              <a:t>JUSTIFY BEHAVIOR</a:t>
            </a:r>
          </a:p>
          <a:p>
            <a:pPr lvl="0">
              <a:buNone/>
            </a:pPr>
            <a:r>
              <a:rPr lang="en-US" sz="2000" dirty="0" smtClean="0">
                <a:effectLst>
                  <a:glow rad="101600">
                    <a:schemeClr val="bg1">
                      <a:alpha val="60000"/>
                    </a:schemeClr>
                  </a:glow>
                </a:effectLst>
              </a:rPr>
              <a:t>COVERING OF SIN</a:t>
            </a:r>
          </a:p>
          <a:p>
            <a:pPr lvl="0">
              <a:buNone/>
            </a:pPr>
            <a:r>
              <a:rPr lang="en-US" sz="2000" dirty="0" smtClean="0">
                <a:effectLst>
                  <a:glow rad="101600">
                    <a:schemeClr val="bg1">
                      <a:alpha val="60000"/>
                    </a:schemeClr>
                  </a:glow>
                </a:effectLst>
              </a:rPr>
              <a:t>WRONG RESPONSE TO GUILT</a:t>
            </a:r>
          </a:p>
          <a:p>
            <a:pPr lvl="0">
              <a:buNone/>
            </a:pPr>
            <a:r>
              <a:rPr lang="en-US" sz="2000" dirty="0" smtClean="0">
                <a:effectLst>
                  <a:glow rad="101600">
                    <a:schemeClr val="bg1">
                      <a:alpha val="60000"/>
                    </a:schemeClr>
                  </a:glow>
                </a:effectLst>
              </a:rPr>
              <a:t>AWAKING OF GUILT</a:t>
            </a:r>
          </a:p>
          <a:p>
            <a:pPr lvl="0">
              <a:buNone/>
            </a:pPr>
            <a:r>
              <a:rPr lang="en-US" sz="2000" dirty="0" smtClean="0">
                <a:effectLst>
                  <a:glow rad="101600">
                    <a:schemeClr val="bg1">
                      <a:alpha val="60000"/>
                    </a:schemeClr>
                  </a:glow>
                </a:effectLst>
              </a:rPr>
              <a:t>YIELDING TO SIN</a:t>
            </a:r>
          </a:p>
          <a:p>
            <a:pPr lvl="0">
              <a:buNone/>
            </a:pPr>
            <a:r>
              <a:rPr lang="en-US" sz="2000" dirty="0" smtClean="0">
                <a:effectLst>
                  <a:glow rad="101600">
                    <a:schemeClr val="bg1">
                      <a:alpha val="60000"/>
                    </a:schemeClr>
                  </a:glow>
                </a:effectLst>
              </a:rPr>
              <a:t>VIOLATION OF THE CONSCIENCE</a:t>
            </a:r>
          </a:p>
          <a:p>
            <a:pPr>
              <a:buNone/>
            </a:pPr>
            <a:r>
              <a:rPr lang="en-US" sz="2000" dirty="0" smtClean="0">
                <a:effectLst>
                  <a:glow rad="101600">
                    <a:schemeClr val="bg1">
                      <a:alpha val="60000"/>
                    </a:schemeClr>
                  </a:glow>
                </a:effectLst>
              </a:rPr>
              <a:t>SENSUAL FOCUS</a:t>
            </a:r>
          </a:p>
          <a:p>
            <a:pPr>
              <a:buNone/>
            </a:pPr>
            <a:r>
              <a:rPr lang="en-US" sz="2000" dirty="0" smtClean="0">
                <a:effectLst>
                  <a:glow rad="101600">
                    <a:schemeClr val="bg1">
                      <a:alpha val="60000"/>
                    </a:schemeClr>
                  </a:glow>
                </a:effectLst>
              </a:rPr>
              <a:t>QUESTIONING GOD’S WORD</a:t>
            </a:r>
          </a:p>
          <a:p>
            <a:pPr>
              <a:buNone/>
            </a:pPr>
            <a:r>
              <a:rPr lang="en-US" sz="2000" dirty="0" smtClean="0">
                <a:effectLst>
                  <a:glow rad="101600">
                    <a:schemeClr val="bg1">
                      <a:alpha val="60000"/>
                    </a:schemeClr>
                  </a:glow>
                </a:effectLst>
              </a:rPr>
              <a:t>AWAKING THE CONSCIENCE</a:t>
            </a:r>
          </a:p>
          <a:p>
            <a:pPr>
              <a:buNone/>
            </a:pPr>
            <a:r>
              <a:rPr lang="en-US" sz="2000" dirty="0" smtClean="0">
                <a:effectLst>
                  <a:glow rad="101600">
                    <a:schemeClr val="bg1">
                      <a:alpha val="60000"/>
                    </a:schemeClr>
                  </a:glow>
                </a:effectLst>
              </a:rPr>
              <a:t>NATURAL CURIOSITY</a:t>
            </a:r>
          </a:p>
          <a:p>
            <a:pPr lvl="0">
              <a:buNone/>
            </a:pPr>
            <a:endParaRPr lang="en-US" sz="2000" dirty="0" smtClean="0">
              <a:effectLst>
                <a:glow rad="101600">
                  <a:schemeClr val="bg1">
                    <a:alpha val="60000"/>
                  </a:schemeClr>
                </a:glow>
              </a:effectLst>
            </a:endParaRPr>
          </a:p>
          <a:p>
            <a:pPr>
              <a:buNone/>
            </a:pPr>
            <a:endParaRPr lang="en-US" sz="2000" dirty="0">
              <a:effectLst>
                <a:glow rad="101600">
                  <a:schemeClr val="bg1">
                    <a:alpha val="60000"/>
                  </a:schemeClr>
                </a:glow>
              </a:effectLst>
            </a:endParaRPr>
          </a:p>
        </p:txBody>
      </p:sp>
      <p:pic>
        <p:nvPicPr>
          <p:cNvPr id="3077" name="Picture 5"/>
          <p:cNvPicPr>
            <a:picLocks noChangeAspect="1" noChangeArrowheads="1"/>
          </p:cNvPicPr>
          <p:nvPr/>
        </p:nvPicPr>
        <p:blipFill>
          <a:blip r:embed="rId4" cstate="print"/>
          <a:srcRect r="28814"/>
          <a:stretch>
            <a:fillRect/>
          </a:stretch>
        </p:blipFill>
        <p:spPr bwMode="auto">
          <a:xfrm>
            <a:off x="5943600" y="0"/>
            <a:ext cx="3048000"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xEl>
                                              <p:pRg st="10" end="10"/>
                                            </p:txEl>
                                          </p:spTgt>
                                        </p:tgtEl>
                                        <p:attrNameLst>
                                          <p:attrName>style.visibility</p:attrName>
                                        </p:attrNameLst>
                                      </p:cBhvr>
                                      <p:to>
                                        <p:strVal val="visible"/>
                                      </p:to>
                                    </p:set>
                                    <p:anim to="" calcmode="lin" valueType="num">
                                      <p:cBhvr>
                                        <p:cTn id="7" dur="1" fill="hold"/>
                                        <p:tgtEl>
                                          <p:spTgt spid="10">
                                            <p:txEl>
                                              <p:pRg st="10" end="1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xEl>
                                              <p:pRg st="9" end="9"/>
                                            </p:txEl>
                                          </p:spTgt>
                                        </p:tgtEl>
                                        <p:attrNameLst>
                                          <p:attrName>style.visibility</p:attrName>
                                        </p:attrNameLst>
                                      </p:cBhvr>
                                      <p:to>
                                        <p:strVal val="visible"/>
                                      </p:to>
                                    </p:set>
                                    <p:anim to="" calcmode="lin" valueType="num">
                                      <p:cBhvr>
                                        <p:cTn id="12" dur="1" fill="hold"/>
                                        <p:tgtEl>
                                          <p:spTgt spid="10">
                                            <p:txEl>
                                              <p:pRg st="9" end="9"/>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
                                            <p:txEl>
                                              <p:pRg st="8" end="8"/>
                                            </p:txEl>
                                          </p:spTgt>
                                        </p:tgtEl>
                                        <p:attrNameLst>
                                          <p:attrName>style.visibility</p:attrName>
                                        </p:attrNameLst>
                                      </p:cBhvr>
                                      <p:to>
                                        <p:strVal val="visible"/>
                                      </p:to>
                                    </p:set>
                                    <p:anim to="" calcmode="lin" valueType="num">
                                      <p:cBhvr>
                                        <p:cTn id="17" dur="1" fill="hold"/>
                                        <p:tgtEl>
                                          <p:spTgt spid="10">
                                            <p:txEl>
                                              <p:pRg st="8" end="8"/>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 to="" calcmode="lin" valueType="num">
                                      <p:cBhvr>
                                        <p:cTn id="22" dur="1" fill="hold"/>
                                        <p:tgtEl>
                                          <p:spTgt spid="10">
                                            <p:txEl>
                                              <p:pRg st="7" end="7"/>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 to="" calcmode="lin" valueType="num">
                                      <p:cBhvr>
                                        <p:cTn id="27" dur="1" fill="hold"/>
                                        <p:tgtEl>
                                          <p:spTgt spid="10">
                                            <p:txEl>
                                              <p:pRg st="6" end="6"/>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 to="" calcmode="lin" valueType="num">
                                      <p:cBhvr>
                                        <p:cTn id="32" dur="1" fill="hold"/>
                                        <p:tgtEl>
                                          <p:spTgt spid="10">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 to="" calcmode="lin" valueType="num">
                                      <p:cBhvr>
                                        <p:cTn id="37" dur="1" fill="hold"/>
                                        <p:tgtEl>
                                          <p:spTgt spid="10">
                                            <p:txEl>
                                              <p:pRg st="4" end="4"/>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 to="" calcmode="lin" valueType="num">
                                      <p:cBhvr>
                                        <p:cTn id="42" dur="1" fill="hold"/>
                                        <p:tgtEl>
                                          <p:spTgt spid="10">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 to="" calcmode="lin" valueType="num">
                                      <p:cBhvr>
                                        <p:cTn id="47" dur="1" fill="hold"/>
                                        <p:tgtEl>
                                          <p:spTgt spid="10">
                                            <p:txEl>
                                              <p:pRg st="2" end="2"/>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 to="" calcmode="lin" valueType="num">
                                      <p:cBhvr>
                                        <p:cTn id="52" dur="1" fill="hold"/>
                                        <p:tgtEl>
                                          <p:spTgt spid="10">
                                            <p:txEl>
                                              <p:pRg st="1" end="1"/>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to="" calcmode="lin" valueType="num">
                                      <p:cBhvr>
                                        <p:cTn id="57" dur="1" fill="hold"/>
                                        <p:tgtEl>
                                          <p:spTgt spid="10">
                                            <p:txEl>
                                              <p:pRg st="0" end="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1000" fill="hold"/>
                                        <p:tgtEl>
                                          <p:spTgt spid="5"/>
                                        </p:tgtEl>
                                        <p:attrNameLst>
                                          <p:attrName>ppt_w</p:attrName>
                                        </p:attrNameLst>
                                      </p:cBhvr>
                                      <p:tavLst>
                                        <p:tav tm="0">
                                          <p:val>
                                            <p:strVal val="#ppt_w*0.70"/>
                                          </p:val>
                                        </p:tav>
                                        <p:tav tm="100000">
                                          <p:val>
                                            <p:strVal val="#ppt_w"/>
                                          </p:val>
                                        </p:tav>
                                      </p:tavLst>
                                    </p:anim>
                                    <p:anim calcmode="lin" valueType="num">
                                      <p:cBhvr>
                                        <p:cTn id="63" dur="1000" fill="hold"/>
                                        <p:tgtEl>
                                          <p:spTgt spid="5"/>
                                        </p:tgtEl>
                                        <p:attrNameLst>
                                          <p:attrName>ppt_h</p:attrName>
                                        </p:attrNameLst>
                                      </p:cBhvr>
                                      <p:tavLst>
                                        <p:tav tm="0">
                                          <p:val>
                                            <p:strVal val="#ppt_h"/>
                                          </p:val>
                                        </p:tav>
                                        <p:tav tm="100000">
                                          <p:val>
                                            <p:strVal val="#ppt_h"/>
                                          </p:val>
                                        </p:tav>
                                      </p:tavLst>
                                    </p:anim>
                                    <p:animEffect transition="in" filter="fade">
                                      <p:cBhvr>
                                        <p:cTn id="64" dur="10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076"/>
                                        </p:tgtEl>
                                        <p:attrNameLst>
                                          <p:attrName>style.visibility</p:attrName>
                                        </p:attrNameLst>
                                      </p:cBhvr>
                                      <p:to>
                                        <p:strVal val="visible"/>
                                      </p:to>
                                    </p:set>
                                    <p:animEffect transition="in" filter="fade">
                                      <p:cBhvr>
                                        <p:cTn id="69" dur="2000"/>
                                        <p:tgtEl>
                                          <p:spTgt spid="307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077"/>
                                        </p:tgtEl>
                                        <p:attrNameLst>
                                          <p:attrName>style.visibility</p:attrName>
                                        </p:attrNameLst>
                                      </p:cBhvr>
                                      <p:to>
                                        <p:strVal val="visible"/>
                                      </p:to>
                                    </p:set>
                                    <p:animEffect transition="in" filter="fade">
                                      <p:cBhvr>
                                        <p:cTn id="74"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5181600" cy="6553200"/>
          </a:xfrm>
        </p:spPr>
        <p:txBody>
          <a:bodyPr>
            <a:normAutofit fontScale="92500" lnSpcReduction="20000"/>
          </a:bodyPr>
          <a:lstStyle/>
          <a:p>
            <a:pPr hangingPunct="0">
              <a:buNone/>
            </a:pPr>
            <a:r>
              <a:rPr lang="en-US" sz="3600" dirty="0" smtClean="0">
                <a:effectLst>
                  <a:glow rad="101600">
                    <a:schemeClr val="bg1">
                      <a:alpha val="60000"/>
                    </a:schemeClr>
                  </a:glow>
                </a:effectLst>
              </a:rPr>
              <a:t>4. Power to do what you ought, not the freedom to do whatever you want  </a:t>
            </a:r>
            <a:r>
              <a:rPr lang="en-US" sz="3600" i="1" dirty="0" smtClean="0">
                <a:effectLst>
                  <a:glow rad="101600">
                    <a:schemeClr val="bg1">
                      <a:alpha val="60000"/>
                    </a:schemeClr>
                  </a:glow>
                </a:effectLst>
              </a:rPr>
              <a:t>-     II Peter 2:19-22</a:t>
            </a:r>
          </a:p>
          <a:p>
            <a:pPr hangingPunct="0">
              <a:buNone/>
            </a:pPr>
            <a:r>
              <a:rPr lang="en-US" sz="3600" dirty="0" smtClean="0">
                <a:effectLst>
                  <a:glow rad="101600">
                    <a:schemeClr val="bg1">
                      <a:alpha val="60000"/>
                    </a:schemeClr>
                  </a:glow>
                </a:effectLst>
              </a:rPr>
              <a:t>5. Ability </a:t>
            </a:r>
            <a:r>
              <a:rPr lang="en-US" sz="3600" dirty="0">
                <a:effectLst>
                  <a:glow rad="101600">
                    <a:schemeClr val="bg1">
                      <a:alpha val="60000"/>
                    </a:schemeClr>
                  </a:glow>
                </a:effectLst>
              </a:rPr>
              <a:t>to love others with the Love of God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 </a:t>
            </a:r>
            <a:r>
              <a:rPr lang="en-US" sz="3600" i="1" dirty="0">
                <a:effectLst>
                  <a:glow rad="101600">
                    <a:schemeClr val="bg1">
                      <a:alpha val="60000"/>
                    </a:schemeClr>
                  </a:glow>
                </a:effectLst>
              </a:rPr>
              <a:t>Corinthians 13:1-8</a:t>
            </a:r>
          </a:p>
          <a:p>
            <a:pPr hangingPunct="0">
              <a:buNone/>
            </a:pPr>
            <a:r>
              <a:rPr lang="en-US" sz="3600" dirty="0" smtClean="0">
                <a:effectLst>
                  <a:glow rad="101600">
                    <a:schemeClr val="bg1">
                      <a:alpha val="60000"/>
                    </a:schemeClr>
                  </a:glow>
                </a:effectLst>
              </a:rPr>
              <a:t>6. Freedom </a:t>
            </a:r>
            <a:r>
              <a:rPr lang="en-US" sz="3600" dirty="0">
                <a:effectLst>
                  <a:glow rad="101600">
                    <a:schemeClr val="bg1">
                      <a:alpha val="60000"/>
                    </a:schemeClr>
                  </a:glow>
                </a:effectLst>
              </a:rPr>
              <a:t>to look down and look away when faced with immoral temptations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Job </a:t>
            </a:r>
            <a:r>
              <a:rPr lang="en-US" sz="3600" i="1" dirty="0">
                <a:effectLst>
                  <a:glow rad="101600">
                    <a:schemeClr val="bg1">
                      <a:alpha val="60000"/>
                    </a:schemeClr>
                  </a:glow>
                </a:effectLst>
              </a:rPr>
              <a:t>31:1</a:t>
            </a:r>
          </a:p>
          <a:p>
            <a:pPr hangingPunct="0">
              <a:buNone/>
            </a:pPr>
            <a:r>
              <a:rPr lang="en-US" sz="3600" dirty="0" smtClean="0">
                <a:effectLst>
                  <a:glow rad="101600">
                    <a:schemeClr val="bg1">
                      <a:alpha val="60000"/>
                    </a:schemeClr>
                  </a:glow>
                </a:effectLst>
              </a:rPr>
              <a:t>7. Wisdom </a:t>
            </a:r>
            <a:r>
              <a:rPr lang="en-US" sz="3600" dirty="0">
                <a:effectLst>
                  <a:glow rad="101600">
                    <a:schemeClr val="bg1">
                      <a:alpha val="60000"/>
                    </a:schemeClr>
                  </a:glow>
                </a:effectLst>
              </a:rPr>
              <a:t>to identify immoral traps of Satan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II </a:t>
            </a:r>
            <a:r>
              <a:rPr lang="en-US" sz="3600" i="1" dirty="0">
                <a:effectLst>
                  <a:glow rad="101600">
                    <a:schemeClr val="bg1">
                      <a:alpha val="60000"/>
                    </a:schemeClr>
                  </a:glow>
                </a:effectLst>
              </a:rPr>
              <a:t>Timothy 2:22</a:t>
            </a:r>
          </a:p>
          <a:p>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a:blip r:embed="rId3" cstate="print"/>
          <a:srcRect/>
          <a:stretch>
            <a:fillRect/>
          </a:stretch>
        </p:blipFill>
        <p:spPr bwMode="auto">
          <a:xfrm>
            <a:off x="5334000" y="0"/>
            <a:ext cx="3810000" cy="4762500"/>
          </a:xfrm>
          <a:prstGeom prst="rect">
            <a:avLst/>
          </a:prstGeom>
          <a:ln>
            <a:noFill/>
          </a:ln>
          <a:effectLst>
            <a:softEdge rad="112500"/>
          </a:effectLst>
        </p:spPr>
      </p:pic>
      <p:pic>
        <p:nvPicPr>
          <p:cNvPr id="3075" name="Picture 3" descr="C:\Users\Ptr. Daniel White\Desktop\Bible pictures\Courtship Marriage Family\teens.jpg"/>
          <p:cNvPicPr>
            <a:picLocks noChangeAspect="1" noChangeArrowheads="1"/>
          </p:cNvPicPr>
          <p:nvPr/>
        </p:nvPicPr>
        <p:blipFill>
          <a:blip r:embed="rId4" cstate="print"/>
          <a:srcRect/>
          <a:stretch>
            <a:fillRect/>
          </a:stretch>
        </p:blipFill>
        <p:spPr bwMode="auto">
          <a:xfrm>
            <a:off x="5334000" y="1371600"/>
            <a:ext cx="3810000" cy="3810000"/>
          </a:xfrm>
          <a:prstGeom prst="rect">
            <a:avLst/>
          </a:prstGeom>
          <a:ln>
            <a:noFill/>
          </a:ln>
          <a:effectLst>
            <a:softEdge rad="112500"/>
          </a:effectLst>
        </p:spPr>
      </p:pic>
      <p:pic>
        <p:nvPicPr>
          <p:cNvPr id="3077" name="Picture 5"/>
          <p:cNvPicPr>
            <a:picLocks noChangeAspect="1" noChangeArrowheads="1"/>
          </p:cNvPicPr>
          <p:nvPr/>
        </p:nvPicPr>
        <p:blipFill>
          <a:blip r:embed="rId5" cstate="print"/>
          <a:srcRect l="45333" b="1124"/>
          <a:stretch>
            <a:fillRect/>
          </a:stretch>
        </p:blipFill>
        <p:spPr bwMode="auto">
          <a:xfrm>
            <a:off x="5715000" y="1951464"/>
            <a:ext cx="3048000" cy="4906536"/>
          </a:xfrm>
          <a:prstGeom prst="rect">
            <a:avLst/>
          </a:prstGeom>
          <a:ln>
            <a:noFill/>
          </a:ln>
          <a:effectLst>
            <a:softEdge rad="112500"/>
          </a:effectLst>
        </p:spPr>
      </p:pic>
      <p:pic>
        <p:nvPicPr>
          <p:cNvPr id="1026" name="Picture 2"/>
          <p:cNvPicPr>
            <a:picLocks noChangeAspect="1" noChangeArrowheads="1"/>
          </p:cNvPicPr>
          <p:nvPr/>
        </p:nvPicPr>
        <p:blipFill>
          <a:blip r:embed="rId6" cstate="print"/>
          <a:srcRect/>
          <a:stretch>
            <a:fillRect/>
          </a:stretch>
        </p:blipFill>
        <p:spPr bwMode="auto">
          <a:xfrm>
            <a:off x="5334000" y="3886200"/>
            <a:ext cx="3810000" cy="3124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to="" calcmode="lin" valueType="num">
                                      <p:cBhvr>
                                        <p:cTn id="17" dur="1" fill="hold"/>
                                        <p:tgtEl>
                                          <p:spTgt spid="307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 to="" calcmode="lin" valueType="num">
                                      <p:cBhvr>
                                        <p:cTn id="27" dur="1" fill="hold"/>
                                        <p:tgtEl>
                                          <p:spTgt spid="307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to="" calcmode="lin" valueType="num">
                                      <p:cBhvr>
                                        <p:cTn id="37"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 pictures Old Testament\Genesis and adam and eve\Adam, Eve, Creation\075c.jpg"/>
          <p:cNvPicPr>
            <a:picLocks noChangeAspect="1" noChangeArrowheads="1"/>
          </p:cNvPicPr>
          <p:nvPr/>
        </p:nvPicPr>
        <p:blipFill>
          <a:blip r:embed="rId3" cstate="print">
            <a:lum bright="-20000"/>
          </a:blip>
          <a:srcRect/>
          <a:stretch>
            <a:fillRect/>
          </a:stretch>
        </p:blipFill>
        <p:spPr bwMode="auto">
          <a:xfrm>
            <a:off x="-1588" y="-1588"/>
            <a:ext cx="9148763" cy="6862763"/>
          </a:xfrm>
          <a:prstGeom prst="rect">
            <a:avLst/>
          </a:prstGeom>
          <a:noFill/>
        </p:spPr>
      </p:pic>
      <p:sp>
        <p:nvSpPr>
          <p:cNvPr id="2" name="Title 1"/>
          <p:cNvSpPr>
            <a:spLocks noGrp="1"/>
          </p:cNvSpPr>
          <p:nvPr>
            <p:ph type="title"/>
          </p:nvPr>
        </p:nvSpPr>
        <p:spPr>
          <a:xfrm>
            <a:off x="3505200" y="0"/>
            <a:ext cx="5486400" cy="7086600"/>
          </a:xfrm>
        </p:spPr>
        <p:txBody>
          <a:bodyPr>
            <a:normAutofit/>
          </a:bodyPr>
          <a:lstStyle/>
          <a:p>
            <a:r>
              <a:rPr lang="en-US" sz="5400" b="1" cap="all" dirty="0" smtClean="0">
                <a:solidFill>
                  <a:srgbClr val="7030A0"/>
                </a:solidFill>
                <a:effectLst>
                  <a:glow rad="101600">
                    <a:schemeClr val="accent2">
                      <a:lumMod val="40000"/>
                      <a:lumOff val="60000"/>
                      <a:alpha val="60000"/>
                    </a:schemeClr>
                  </a:glow>
                </a:effectLst>
              </a:rPr>
              <a:t>How </a:t>
            </a:r>
            <a:r>
              <a:rPr lang="en-US" sz="5400" b="1" cap="all" dirty="0">
                <a:solidFill>
                  <a:srgbClr val="7030A0"/>
                </a:solidFill>
                <a:effectLst>
                  <a:glow rad="101600">
                    <a:schemeClr val="accent2">
                      <a:lumMod val="40000"/>
                      <a:lumOff val="60000"/>
                      <a:alpha val="60000"/>
                    </a:schemeClr>
                  </a:glow>
                </a:effectLst>
              </a:rPr>
              <a:t>God designed you so you could achieve moral freedom</a:t>
            </a:r>
            <a:r>
              <a:rPr lang="en-US" sz="5400" dirty="0">
                <a:solidFill>
                  <a:srgbClr val="7030A0"/>
                </a:solidFill>
                <a:effectLst>
                  <a:glow rad="101600">
                    <a:schemeClr val="accent2">
                      <a:lumMod val="40000"/>
                      <a:lumOff val="60000"/>
                      <a:alpha val="60000"/>
                    </a:schemeClr>
                  </a:glow>
                </a:effectLst>
              </a:rPr>
              <a:t>  </a:t>
            </a:r>
            <a:br>
              <a:rPr lang="en-US" sz="5400" dirty="0">
                <a:solidFill>
                  <a:srgbClr val="7030A0"/>
                </a:solidFill>
                <a:effectLst>
                  <a:glow rad="101600">
                    <a:schemeClr val="accent2">
                      <a:lumMod val="40000"/>
                      <a:lumOff val="60000"/>
                      <a:alpha val="60000"/>
                    </a:schemeClr>
                  </a:glow>
                </a:effectLst>
              </a:rPr>
            </a:br>
            <a:endParaRPr lang="en-US" sz="5400" dirty="0">
              <a:solidFill>
                <a:srgbClr val="7030A0"/>
              </a:solidFill>
              <a:effectLst>
                <a:glow rad="101600">
                  <a:schemeClr val="accent2">
                    <a:lumMod val="40000"/>
                    <a:lumOff val="60000"/>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71600"/>
          </a:xfrm>
        </p:spPr>
        <p:txBody>
          <a:bodyPr>
            <a:normAutofit fontScale="90000"/>
          </a:bodyPr>
          <a:lstStyle/>
          <a:p>
            <a:r>
              <a:rPr lang="en-US" dirty="0" smtClean="0">
                <a:effectLst>
                  <a:glow rad="101600">
                    <a:schemeClr val="bg1">
                      <a:alpha val="60000"/>
                    </a:schemeClr>
                  </a:glow>
                </a:effectLst>
              </a:rPr>
              <a:t>God Designed Three Inward Drives    </a:t>
            </a:r>
            <a:br>
              <a:rPr lang="en-US" dirty="0" smtClean="0">
                <a:effectLst>
                  <a:glow rad="101600">
                    <a:schemeClr val="bg1">
                      <a:alpha val="60000"/>
                    </a:schemeClr>
                  </a:glow>
                </a:effectLst>
              </a:rPr>
            </a:br>
            <a:r>
              <a:rPr lang="en-US" dirty="0" smtClean="0">
                <a:solidFill>
                  <a:srgbClr val="FFFF00"/>
                </a:solidFill>
                <a:effectLst>
                  <a:glow rad="101600">
                    <a:schemeClr val="bg1">
                      <a:alpha val="60000"/>
                    </a:schemeClr>
                  </a:glow>
                </a:effectLst>
              </a:rPr>
              <a:t>(</a:t>
            </a:r>
            <a:r>
              <a:rPr lang="en-US" sz="4000" i="1" dirty="0" smtClean="0">
                <a:solidFill>
                  <a:srgbClr val="FFFF00"/>
                </a:solidFill>
                <a:effectLst>
                  <a:glow rad="101600">
                    <a:schemeClr val="bg1">
                      <a:alpha val="60000"/>
                    </a:schemeClr>
                  </a:glow>
                </a:effectLst>
              </a:rPr>
              <a:t>I Thessalonians 5:23)</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524000"/>
            <a:ext cx="9144000" cy="5334000"/>
          </a:xfrm>
        </p:spPr>
        <p:txBody>
          <a:bodyPr>
            <a:normAutofit/>
          </a:bodyPr>
          <a:lstStyle/>
          <a:p>
            <a:pPr hangingPunct="0">
              <a:buNone/>
            </a:pPr>
            <a:r>
              <a:rPr lang="en-US" b="1" dirty="0" smtClean="0">
                <a:effectLst>
                  <a:glow rad="101600">
                    <a:schemeClr val="bg1">
                      <a:alpha val="60000"/>
                    </a:schemeClr>
                  </a:glow>
                </a:effectLst>
              </a:rPr>
              <a:t>1</a:t>
            </a:r>
            <a:r>
              <a:rPr lang="en-US" dirty="0" smtClean="0">
                <a:effectLst>
                  <a:glow rad="101600">
                    <a:schemeClr val="bg1">
                      <a:alpha val="60000"/>
                    </a:schemeClr>
                  </a:glow>
                </a:effectLst>
              </a:rPr>
              <a:t>.	</a:t>
            </a:r>
            <a:r>
              <a:rPr lang="en-US" dirty="0" smtClean="0">
                <a:solidFill>
                  <a:srgbClr val="FFFF00"/>
                </a:solidFill>
                <a:effectLst>
                  <a:glow rad="101600">
                    <a:schemeClr val="bg1">
                      <a:alpha val="60000"/>
                    </a:schemeClr>
                  </a:glow>
                </a:effectLst>
              </a:rPr>
              <a:t>Spirit</a:t>
            </a:r>
            <a:r>
              <a:rPr lang="en-US" dirty="0" smtClean="0">
                <a:effectLst>
                  <a:glow rad="101600">
                    <a:schemeClr val="bg1">
                      <a:alpha val="60000"/>
                    </a:schemeClr>
                  </a:glow>
                </a:effectLst>
              </a:rPr>
              <a:t> - </a:t>
            </a:r>
            <a:r>
              <a:rPr lang="en-US" u="sng" dirty="0" smtClean="0">
                <a:effectLst>
                  <a:glow rad="101600">
                    <a:schemeClr val="bg1">
                      <a:alpha val="60000"/>
                    </a:schemeClr>
                  </a:glow>
                </a:effectLst>
              </a:rPr>
              <a:t>Justified</a:t>
            </a:r>
            <a:r>
              <a:rPr lang="en-US" dirty="0" smtClean="0">
                <a:effectLst>
                  <a:glow rad="101600">
                    <a:schemeClr val="bg1">
                      <a:alpha val="60000"/>
                    </a:schemeClr>
                  </a:glow>
                </a:effectLst>
              </a:rPr>
              <a:t> by faith in Christ – </a:t>
            </a:r>
            <a:r>
              <a:rPr lang="en-US" i="1" dirty="0" smtClean="0">
                <a:effectLst>
                  <a:glow rad="101600">
                    <a:schemeClr val="bg1">
                      <a:alpha val="60000"/>
                    </a:schemeClr>
                  </a:glow>
                </a:effectLst>
              </a:rPr>
              <a:t>Rom. 5:1  </a:t>
            </a:r>
            <a:r>
              <a:rPr lang="en-US" dirty="0" smtClean="0">
                <a:effectLst>
                  <a:glow rad="101600">
                    <a:schemeClr val="bg1">
                      <a:alpha val="60000"/>
                    </a:schemeClr>
                  </a:glow>
                </a:effectLst>
              </a:rPr>
              <a:t>/  Made alive unto God – </a:t>
            </a:r>
            <a:r>
              <a:rPr lang="en-US" i="1" dirty="0" smtClean="0">
                <a:effectLst>
                  <a:glow rad="101600">
                    <a:schemeClr val="bg1">
                      <a:alpha val="60000"/>
                    </a:schemeClr>
                  </a:glow>
                </a:effectLst>
              </a:rPr>
              <a:t>Eph. 2:1-3 </a:t>
            </a:r>
            <a:r>
              <a:rPr lang="en-US" dirty="0" smtClean="0">
                <a:effectLst>
                  <a:glow rad="101600">
                    <a:schemeClr val="bg1">
                      <a:alpha val="60000"/>
                    </a:schemeClr>
                  </a:glow>
                </a:effectLst>
              </a:rPr>
              <a:t>/ Dwelling place of the Holy Spirit – </a:t>
            </a:r>
            <a:r>
              <a:rPr lang="en-US" i="1" dirty="0" smtClean="0">
                <a:effectLst>
                  <a:glow rad="101600">
                    <a:schemeClr val="bg1">
                      <a:alpha val="60000"/>
                    </a:schemeClr>
                  </a:glow>
                </a:effectLst>
              </a:rPr>
              <a:t>Rom. 8:14-16 </a:t>
            </a:r>
            <a:r>
              <a:rPr lang="en-US" dirty="0" smtClean="0">
                <a:effectLst>
                  <a:glow rad="101600">
                    <a:schemeClr val="bg1">
                      <a:alpha val="60000"/>
                    </a:schemeClr>
                  </a:glow>
                </a:effectLst>
              </a:rPr>
              <a:t>- </a:t>
            </a:r>
            <a:r>
              <a:rPr lang="en-US" i="1" dirty="0" smtClean="0">
                <a:effectLst>
                  <a:glow rad="101600">
                    <a:schemeClr val="bg1">
                      <a:alpha val="60000"/>
                    </a:schemeClr>
                  </a:glow>
                </a:effectLst>
              </a:rPr>
              <a:t>(God-conscious)</a:t>
            </a:r>
          </a:p>
          <a:p>
            <a:pPr hangingPunct="0">
              <a:buNone/>
            </a:pPr>
            <a:r>
              <a:rPr lang="en-US" dirty="0" smtClean="0">
                <a:effectLst>
                  <a:glow rad="101600">
                    <a:schemeClr val="bg1">
                      <a:alpha val="60000"/>
                    </a:schemeClr>
                  </a:glow>
                </a:effectLst>
              </a:rPr>
              <a:t>2.	</a:t>
            </a:r>
            <a:r>
              <a:rPr lang="en-US" dirty="0" smtClean="0">
                <a:solidFill>
                  <a:srgbClr val="FFFF00"/>
                </a:solidFill>
                <a:effectLst>
                  <a:glow rad="101600">
                    <a:schemeClr val="bg1">
                      <a:alpha val="60000"/>
                    </a:schemeClr>
                  </a:glow>
                </a:effectLst>
              </a:rPr>
              <a:t>Soul</a:t>
            </a:r>
            <a:r>
              <a:rPr lang="en-US" dirty="0" smtClean="0">
                <a:effectLst>
                  <a:glow rad="101600">
                    <a:schemeClr val="bg1">
                      <a:alpha val="60000"/>
                    </a:schemeClr>
                  </a:glow>
                </a:effectLst>
              </a:rPr>
              <a:t> - </a:t>
            </a:r>
            <a:r>
              <a:rPr lang="en-US" u="sng" dirty="0" smtClean="0">
                <a:effectLst>
                  <a:glow rad="101600">
                    <a:schemeClr val="bg1">
                      <a:alpha val="60000"/>
                    </a:schemeClr>
                  </a:glow>
                </a:effectLst>
              </a:rPr>
              <a:t>Sanctified</a:t>
            </a:r>
            <a:r>
              <a:rPr lang="en-US" dirty="0" smtClean="0">
                <a:effectLst>
                  <a:glow rad="101600">
                    <a:schemeClr val="bg1">
                      <a:alpha val="60000"/>
                    </a:schemeClr>
                  </a:glow>
                </a:effectLst>
              </a:rPr>
              <a:t> by yielding to the Spirit of God through the Word of God - </a:t>
            </a:r>
            <a:r>
              <a:rPr lang="en-US" i="1" dirty="0" smtClean="0">
                <a:effectLst>
                  <a:glow rad="101600">
                    <a:schemeClr val="bg1">
                      <a:alpha val="60000"/>
                    </a:schemeClr>
                  </a:glow>
                </a:effectLst>
              </a:rPr>
              <a:t>John 17:17 </a:t>
            </a:r>
            <a:r>
              <a:rPr lang="en-US" dirty="0" smtClean="0">
                <a:effectLst>
                  <a:glow rad="101600">
                    <a:schemeClr val="bg1">
                      <a:alpha val="60000"/>
                    </a:schemeClr>
                  </a:glow>
                </a:effectLst>
              </a:rPr>
              <a:t>/ Involves  -  </a:t>
            </a:r>
            <a:r>
              <a:rPr lang="en-US" u="sng" dirty="0" smtClean="0">
                <a:solidFill>
                  <a:srgbClr val="FFFF00"/>
                </a:solidFill>
                <a:effectLst>
                  <a:glow rad="101600">
                    <a:schemeClr val="bg1">
                      <a:alpha val="60000"/>
                    </a:schemeClr>
                  </a:glow>
                </a:effectLst>
              </a:rPr>
              <a:t>Mind</a:t>
            </a:r>
            <a:r>
              <a:rPr lang="en-US" dirty="0" smtClean="0">
                <a:effectLst>
                  <a:glow rad="101600">
                    <a:schemeClr val="bg1">
                      <a:alpha val="60000"/>
                    </a:schemeClr>
                  </a:glow>
                </a:effectLst>
              </a:rPr>
              <a:t> - </a:t>
            </a:r>
            <a:r>
              <a:rPr lang="en-US" i="1" dirty="0" smtClean="0">
                <a:effectLst>
                  <a:glow rad="101600">
                    <a:schemeClr val="bg1">
                      <a:alpha val="60000"/>
                    </a:schemeClr>
                  </a:glow>
                </a:effectLst>
              </a:rPr>
              <a:t>Rom. 8:7, </a:t>
            </a:r>
            <a:r>
              <a:rPr lang="en-US" u="sng" dirty="0" smtClean="0">
                <a:solidFill>
                  <a:srgbClr val="FFFF00"/>
                </a:solidFill>
                <a:effectLst>
                  <a:glow rad="101600">
                    <a:schemeClr val="bg1">
                      <a:alpha val="60000"/>
                    </a:schemeClr>
                  </a:glow>
                </a:effectLst>
              </a:rPr>
              <a:t>Will</a:t>
            </a:r>
            <a:r>
              <a:rPr lang="en-US" dirty="0" smtClean="0">
                <a:effectLst>
                  <a:glow rad="101600">
                    <a:schemeClr val="bg1">
                      <a:alpha val="60000"/>
                    </a:schemeClr>
                  </a:glow>
                </a:effectLst>
              </a:rPr>
              <a:t> - </a:t>
            </a:r>
            <a:r>
              <a:rPr lang="en-US" i="1" dirty="0" smtClean="0">
                <a:effectLst>
                  <a:glow rad="101600">
                    <a:schemeClr val="bg1">
                      <a:alpha val="60000"/>
                    </a:schemeClr>
                  </a:glow>
                </a:effectLst>
              </a:rPr>
              <a:t>Heb. 10:26, </a:t>
            </a:r>
            <a:r>
              <a:rPr lang="en-US" dirty="0" smtClean="0">
                <a:effectLst>
                  <a:glow rad="101600">
                    <a:schemeClr val="bg1">
                      <a:alpha val="60000"/>
                    </a:schemeClr>
                  </a:glow>
                </a:effectLst>
              </a:rPr>
              <a:t>and </a:t>
            </a:r>
            <a:r>
              <a:rPr lang="en-US" u="sng" dirty="0" smtClean="0">
                <a:solidFill>
                  <a:srgbClr val="FFFF00"/>
                </a:solidFill>
                <a:effectLst>
                  <a:glow rad="101600">
                    <a:schemeClr val="bg1">
                      <a:alpha val="60000"/>
                    </a:schemeClr>
                  </a:glow>
                </a:effectLst>
              </a:rPr>
              <a:t>Emotions</a:t>
            </a:r>
            <a:r>
              <a:rPr lang="en-US" dirty="0" smtClean="0">
                <a:effectLst>
                  <a:glow rad="101600">
                    <a:schemeClr val="bg1">
                      <a:alpha val="60000"/>
                    </a:schemeClr>
                  </a:glow>
                </a:effectLst>
              </a:rPr>
              <a:t>  -  </a:t>
            </a:r>
            <a:r>
              <a:rPr lang="en-US" i="1" dirty="0" smtClean="0">
                <a:effectLst>
                  <a:glow rad="101600">
                    <a:schemeClr val="bg1">
                      <a:alpha val="60000"/>
                    </a:schemeClr>
                  </a:glow>
                </a:effectLst>
              </a:rPr>
              <a:t>II Cor. 6:11-13 </a:t>
            </a:r>
            <a:r>
              <a:rPr lang="en-US" dirty="0" smtClean="0">
                <a:effectLst>
                  <a:glow rad="101600">
                    <a:schemeClr val="bg1">
                      <a:alpha val="60000"/>
                    </a:schemeClr>
                  </a:glow>
                </a:effectLst>
              </a:rPr>
              <a:t>- </a:t>
            </a:r>
            <a:r>
              <a:rPr lang="en-US" i="1" dirty="0" smtClean="0">
                <a:effectLst>
                  <a:glow rad="101600">
                    <a:schemeClr val="bg1">
                      <a:alpha val="60000"/>
                    </a:schemeClr>
                  </a:glow>
                </a:effectLst>
              </a:rPr>
              <a:t>(Self-conscious)</a:t>
            </a:r>
          </a:p>
          <a:p>
            <a:pPr>
              <a:buNone/>
            </a:pPr>
            <a:r>
              <a:rPr lang="en-US" dirty="0" smtClean="0">
                <a:effectLst>
                  <a:glow rad="101600">
                    <a:schemeClr val="bg1">
                      <a:alpha val="60000"/>
                    </a:schemeClr>
                  </a:glow>
                </a:effectLst>
              </a:rPr>
              <a:t>3. </a:t>
            </a:r>
            <a:r>
              <a:rPr lang="en-US" dirty="0" smtClean="0">
                <a:solidFill>
                  <a:srgbClr val="FFFF00"/>
                </a:solidFill>
                <a:effectLst>
                  <a:glow rad="101600">
                    <a:schemeClr val="bg1">
                      <a:alpha val="60000"/>
                    </a:schemeClr>
                  </a:glow>
                </a:effectLst>
              </a:rPr>
              <a:t>Body</a:t>
            </a:r>
            <a:r>
              <a:rPr lang="en-US" dirty="0" smtClean="0">
                <a:effectLst>
                  <a:glow rad="101600">
                    <a:schemeClr val="bg1">
                      <a:alpha val="60000"/>
                    </a:schemeClr>
                  </a:glow>
                </a:effectLst>
              </a:rPr>
              <a:t> - </a:t>
            </a:r>
            <a:r>
              <a:rPr lang="en-US" u="sng" dirty="0" smtClean="0">
                <a:effectLst>
                  <a:glow rad="101600">
                    <a:schemeClr val="bg1">
                      <a:alpha val="60000"/>
                    </a:schemeClr>
                  </a:glow>
                </a:effectLst>
              </a:rPr>
              <a:t>Glorification</a:t>
            </a:r>
            <a:r>
              <a:rPr lang="en-US" dirty="0" smtClean="0">
                <a:effectLst>
                  <a:glow rad="101600">
                    <a:schemeClr val="bg1">
                      <a:alpha val="60000"/>
                    </a:schemeClr>
                  </a:glow>
                </a:effectLst>
              </a:rPr>
              <a:t> promised in the future - </a:t>
            </a:r>
            <a:r>
              <a:rPr lang="en-US" i="1" dirty="0" smtClean="0">
                <a:effectLst>
                  <a:glow rad="101600">
                    <a:schemeClr val="bg1">
                      <a:alpha val="60000"/>
                    </a:schemeClr>
                  </a:glow>
                </a:effectLst>
              </a:rPr>
              <a:t>Rom. 8:28-30</a:t>
            </a:r>
            <a:r>
              <a:rPr lang="en-US" dirty="0" smtClean="0">
                <a:effectLst>
                  <a:glow rad="101600">
                    <a:schemeClr val="bg1">
                      <a:alpha val="60000"/>
                    </a:schemeClr>
                  </a:glow>
                </a:effectLst>
              </a:rPr>
              <a:t> /  Involves the five senses -                   </a:t>
            </a:r>
            <a:r>
              <a:rPr lang="en-US" i="1" dirty="0" smtClean="0">
                <a:effectLst>
                  <a:glow rad="101600">
                    <a:schemeClr val="bg1">
                      <a:alpha val="60000"/>
                    </a:schemeClr>
                  </a:glow>
                </a:effectLst>
              </a:rPr>
              <a:t>(World-conscious)</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9753600" cy="746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 name="Rectangle 1"/>
          <p:cNvSpPr>
            <a:spLocks noChangeArrowheads="1"/>
          </p:cNvSpPr>
          <p:nvPr/>
        </p:nvSpPr>
        <p:spPr bwMode="auto">
          <a:xfrm rot="482174">
            <a:off x="1250732" y="711261"/>
            <a:ext cx="7554057" cy="1569660"/>
          </a:xfrm>
          <a:prstGeom prst="rect">
            <a:avLst/>
          </a:prstGeom>
          <a:solidFill>
            <a:schemeClr val="bg2">
              <a:lumMod val="40000"/>
              <a:lumOff val="60000"/>
            </a:schemeClr>
          </a:solidFill>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800" b="1" i="1" u="none" strike="noStrike" cap="none" normalizeH="0" baseline="0" dirty="0" smtClean="0">
                <a:ln>
                  <a:noFill/>
                </a:ln>
                <a:solidFill>
                  <a:schemeClr val="bg1"/>
                </a:solidFill>
                <a:effectLst/>
                <a:latin typeface="Times New Roman" pitchFamily="18" charset="0"/>
                <a:ea typeface="Times New Roman" pitchFamily="18" charset="0"/>
                <a:cs typeface="Arial" pitchFamily="34" charset="0"/>
              </a:rPr>
              <a:t>Justification = Being set free from the penalty of sin</a:t>
            </a:r>
            <a:endParaRPr kumimoji="0" lang="en-US" sz="4800" b="0" i="0" u="none" strike="noStrike" cap="none" normalizeH="0" baseline="0" dirty="0" smtClean="0">
              <a:ln>
                <a:noFill/>
              </a:ln>
              <a:solidFill>
                <a:schemeClr val="bg1"/>
              </a:solidFill>
              <a:effectLst/>
              <a:latin typeface="Arial" pitchFamily="34" charset="0"/>
              <a:cs typeface="Arial" pitchFamily="34" charset="0"/>
            </a:endParaRPr>
          </a:p>
        </p:txBody>
      </p:sp>
      <p:sp>
        <p:nvSpPr>
          <p:cNvPr id="3075" name="Rectangle 3"/>
          <p:cNvSpPr>
            <a:spLocks noChangeArrowheads="1"/>
          </p:cNvSpPr>
          <p:nvPr/>
        </p:nvSpPr>
        <p:spPr bwMode="auto">
          <a:xfrm rot="351379">
            <a:off x="1206981" y="4862019"/>
            <a:ext cx="7574403" cy="1569660"/>
          </a:xfrm>
          <a:prstGeom prst="rect">
            <a:avLst/>
          </a:prstGeom>
          <a:solidFill>
            <a:schemeClr val="accent2">
              <a:lumMod val="60000"/>
              <a:lumOff val="40000"/>
            </a:schemeClr>
          </a:solidFill>
          <a:ln>
            <a:solidFill>
              <a:schemeClr val="accent2">
                <a:lumMod val="60000"/>
                <a:lumOff val="40000"/>
              </a:schemeClr>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800" b="1" i="1" u="none" strike="noStrike" cap="none" normalizeH="0" baseline="0" dirty="0" smtClean="0">
                <a:ln>
                  <a:noFill/>
                </a:ln>
                <a:solidFill>
                  <a:schemeClr val="bg1"/>
                </a:solidFill>
                <a:effectLst/>
                <a:latin typeface="Times New Roman" pitchFamily="18" charset="0"/>
                <a:ea typeface="Times New Roman" pitchFamily="18" charset="0"/>
                <a:cs typeface="Arial" pitchFamily="34" charset="0"/>
              </a:rPr>
              <a:t>Glorification = Being set free from the presents of sin</a:t>
            </a:r>
            <a:endParaRPr kumimoji="0" lang="en-US" sz="4800" b="0" i="0" u="none" strike="noStrike" cap="none" normalizeH="0" baseline="0" dirty="0" smtClean="0">
              <a:ln>
                <a:noFill/>
              </a:ln>
              <a:solidFill>
                <a:schemeClr val="bg1"/>
              </a:solidFill>
              <a:effectLst/>
              <a:latin typeface="Arial" pitchFamily="34" charset="0"/>
              <a:cs typeface="Arial" pitchFamily="34" charset="0"/>
            </a:endParaRPr>
          </a:p>
        </p:txBody>
      </p:sp>
      <p:sp>
        <p:nvSpPr>
          <p:cNvPr id="3074" name="Rectangle 2"/>
          <p:cNvSpPr>
            <a:spLocks noChangeArrowheads="1"/>
          </p:cNvSpPr>
          <p:nvPr/>
        </p:nvSpPr>
        <p:spPr bwMode="auto">
          <a:xfrm rot="21413843">
            <a:off x="-1308" y="2744747"/>
            <a:ext cx="7671012" cy="1569660"/>
          </a:xfrm>
          <a:prstGeom prst="rect">
            <a:avLst/>
          </a:prstGeom>
          <a:solidFill>
            <a:srgbClr val="FFFF00"/>
          </a:solidFill>
          <a:ln w="76200">
            <a:solidFill>
              <a:srgbClr val="FFFF00"/>
            </a:solidFill>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4800" b="1" i="1" u="none" strike="noStrike" cap="none" normalizeH="0" baseline="0" dirty="0" smtClean="0">
                <a:ln>
                  <a:noFill/>
                </a:ln>
                <a:solidFill>
                  <a:schemeClr val="bg1"/>
                </a:solidFill>
                <a:effectLst/>
                <a:latin typeface="Times New Roman" pitchFamily="18" charset="0"/>
                <a:ea typeface="Times New Roman" pitchFamily="18" charset="0"/>
                <a:cs typeface="Arial" pitchFamily="34" charset="0"/>
              </a:rPr>
              <a:t>Sanctification = Being set </a:t>
            </a:r>
          </a:p>
          <a:p>
            <a:pPr marL="0" marR="0" lvl="0" indent="0" defTabSz="914400" rtl="0" eaLnBrk="1" fontAlgn="base" latinLnBrk="0" hangingPunct="1">
              <a:lnSpc>
                <a:spcPct val="100000"/>
              </a:lnSpc>
              <a:spcBef>
                <a:spcPct val="0"/>
              </a:spcBef>
              <a:spcAft>
                <a:spcPct val="0"/>
              </a:spcAft>
              <a:buClrTx/>
              <a:buSzTx/>
              <a:buFontTx/>
              <a:buNone/>
              <a:tabLst/>
            </a:pPr>
            <a:r>
              <a:rPr kumimoji="0" lang="en-US" sz="4800" b="1" i="1" u="none" strike="noStrike" cap="none" normalizeH="0" baseline="0" dirty="0" smtClean="0">
                <a:ln>
                  <a:noFill/>
                </a:ln>
                <a:solidFill>
                  <a:schemeClr val="bg1"/>
                </a:solidFill>
                <a:effectLst/>
                <a:latin typeface="Times New Roman" pitchFamily="18" charset="0"/>
                <a:ea typeface="Times New Roman" pitchFamily="18" charset="0"/>
                <a:cs typeface="Arial" pitchFamily="34" charset="0"/>
              </a:rPr>
              <a:t>free</a:t>
            </a:r>
            <a:r>
              <a:rPr kumimoji="0" lang="en-US" sz="4800" b="1" i="1" u="none" strike="noStrike" cap="none" normalizeH="0" dirty="0" smtClean="0">
                <a:ln>
                  <a:noFill/>
                </a:ln>
                <a:solidFill>
                  <a:schemeClr val="bg1"/>
                </a:solidFill>
                <a:effectLst/>
                <a:latin typeface="Times New Roman" pitchFamily="18" charset="0"/>
                <a:ea typeface="Times New Roman" pitchFamily="18" charset="0"/>
                <a:cs typeface="Arial" pitchFamily="34" charset="0"/>
              </a:rPr>
              <a:t> </a:t>
            </a:r>
            <a:r>
              <a:rPr kumimoji="0" lang="en-US" sz="4800" b="1" i="1" u="none" strike="noStrike" cap="none" normalizeH="0" baseline="0" dirty="0" smtClean="0">
                <a:ln>
                  <a:noFill/>
                </a:ln>
                <a:solidFill>
                  <a:schemeClr val="bg1"/>
                </a:solidFill>
                <a:effectLst/>
                <a:latin typeface="Times New Roman" pitchFamily="18" charset="0"/>
                <a:ea typeface="Times New Roman" pitchFamily="18" charset="0"/>
                <a:cs typeface="Arial" pitchFamily="34" charset="0"/>
              </a:rPr>
              <a:t>from the power of sin</a:t>
            </a:r>
            <a:endParaRPr kumimoji="0" lang="en-US" sz="4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 to="" calcmode="lin" valueType="num">
                                      <p:cBhvr>
                                        <p:cTn id="7" dur="1" fill="hold"/>
                                        <p:tgtEl>
                                          <p:spTgt spid="307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anim to="" calcmode="lin" valueType="num">
                                      <p:cBhvr>
                                        <p:cTn id="12" dur="1" fill="hold"/>
                                        <p:tgtEl>
                                          <p:spTgt spid="307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075"/>
                                        </p:tgtEl>
                                        <p:attrNameLst>
                                          <p:attrName>style.visibility</p:attrName>
                                        </p:attrNameLst>
                                      </p:cBhvr>
                                      <p:to>
                                        <p:strVal val="visible"/>
                                      </p:to>
                                    </p:set>
                                    <p:anim to="" calcmode="lin" valueType="num">
                                      <p:cBhvr>
                                        <p:cTn id="17" dur="1" fill="hold"/>
                                        <p:tgtEl>
                                          <p:spTgt spid="307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animBg="1"/>
      <p:bldP spid="3075" grpId="0" animBg="1"/>
      <p:bldP spid="30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381000"/>
            <a:ext cx="96012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0" y="152400"/>
            <a:ext cx="3508488" cy="2286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r="36000"/>
          <a:stretch>
            <a:fillRect/>
          </a:stretch>
        </p:blipFill>
        <p:spPr bwMode="auto">
          <a:xfrm>
            <a:off x="6019800" y="0"/>
            <a:ext cx="3124200" cy="3258443"/>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0" y="3867150"/>
            <a:ext cx="3352800" cy="2514600"/>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a:off x="5943600" y="3573378"/>
            <a:ext cx="3200400" cy="2836948"/>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3200400" y="1524000"/>
            <a:ext cx="2838982" cy="4114800"/>
          </a:xfrm>
          <a:prstGeom prst="rect">
            <a:avLst/>
          </a:prstGeom>
          <a:noFill/>
          <a:ln w="9525">
            <a:noFill/>
            <a:miter lim="800000"/>
            <a:headEnd/>
            <a:tailEnd/>
          </a:ln>
        </p:spPr>
      </p:pic>
      <p:sp>
        <p:nvSpPr>
          <p:cNvPr id="8" name="Rectangle 7"/>
          <p:cNvSpPr/>
          <p:nvPr/>
        </p:nvSpPr>
        <p:spPr>
          <a:xfrm>
            <a:off x="3200400" y="2590800"/>
            <a:ext cx="2895600" cy="1569660"/>
          </a:xfrm>
          <a:prstGeom prst="rect">
            <a:avLst/>
          </a:prstGeom>
          <a:solidFill>
            <a:schemeClr val="tx1">
              <a:lumMod val="95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9600" b="1" dirty="0" smtClean="0">
                <a:effectLst>
                  <a:glow rad="228600">
                    <a:schemeClr val="accent4">
                      <a:satMod val="175000"/>
                      <a:alpha val="40000"/>
                    </a:schemeClr>
                  </a:glow>
                </a:effectLst>
              </a:rPr>
              <a:t>Sin</a:t>
            </a:r>
            <a:endParaRPr lang="en-US" sz="9600" b="1" dirty="0">
              <a:effectLst>
                <a:glow rad="228600">
                  <a:schemeClr val="accent4">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to="" calcmode="lin" valueType="num">
                                      <p:cBhvr>
                                        <p:cTn id="7" dur="1" fill="hold"/>
                                        <p:tgtEl>
                                          <p:spTgt spid="307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to="" calcmode="lin" valueType="num">
                                      <p:cBhvr>
                                        <p:cTn id="12" dur="1" fill="hold"/>
                                        <p:tgtEl>
                                          <p:spTgt spid="307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to="" calcmode="lin" valueType="num">
                                      <p:cBhvr>
                                        <p:cTn id="17" dur="1" fill="hold"/>
                                        <p:tgtEl>
                                          <p:spTgt spid="307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 to="" calcmode="lin" valueType="num">
                                      <p:cBhvr>
                                        <p:cTn id="22" dur="1" fill="hold"/>
                                        <p:tgtEl>
                                          <p:spTgt spid="307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 calcmode="lin" valueType="num">
                                      <p:cBhvr>
                                        <p:cTn id="27" dur="1000" fill="hold"/>
                                        <p:tgtEl>
                                          <p:spTgt spid="3077"/>
                                        </p:tgtEl>
                                        <p:attrNameLst>
                                          <p:attrName>ppt_w</p:attrName>
                                        </p:attrNameLst>
                                      </p:cBhvr>
                                      <p:tavLst>
                                        <p:tav tm="0">
                                          <p:val>
                                            <p:strVal val="#ppt_w*0.70"/>
                                          </p:val>
                                        </p:tav>
                                        <p:tav tm="100000">
                                          <p:val>
                                            <p:strVal val="#ppt_w"/>
                                          </p:val>
                                        </p:tav>
                                      </p:tavLst>
                                    </p:anim>
                                    <p:anim calcmode="lin" valueType="num">
                                      <p:cBhvr>
                                        <p:cTn id="28" dur="1000" fill="hold"/>
                                        <p:tgtEl>
                                          <p:spTgt spid="3077"/>
                                        </p:tgtEl>
                                        <p:attrNameLst>
                                          <p:attrName>ppt_h</p:attrName>
                                        </p:attrNameLst>
                                      </p:cBhvr>
                                      <p:tavLst>
                                        <p:tav tm="0">
                                          <p:val>
                                            <p:strVal val="#ppt_h"/>
                                          </p:val>
                                        </p:tav>
                                        <p:tav tm="100000">
                                          <p:val>
                                            <p:strVal val="#ppt_h"/>
                                          </p:val>
                                        </p:tav>
                                      </p:tavLst>
                                    </p:anim>
                                    <p:animEffect transition="in" filter="fade">
                                      <p:cBhvr>
                                        <p:cTn id="29" dur="1000"/>
                                        <p:tgtEl>
                                          <p:spTgt spid="307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0800" y="-38100"/>
            <a:ext cx="9194800" cy="689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2389</TotalTime>
  <Words>1493</Words>
  <Application>Microsoft Office PowerPoint</Application>
  <PresentationFormat>On-screen Show (4:3)</PresentationFormat>
  <Paragraphs>161</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Raising the Standard of Moral Purity</vt:lpstr>
      <vt:lpstr>Slide 2</vt:lpstr>
      <vt:lpstr>What is Moral Freedom? </vt:lpstr>
      <vt:lpstr>Slide 4</vt:lpstr>
      <vt:lpstr>How God designed you so you could achieve moral freedom   </vt:lpstr>
      <vt:lpstr>God Designed Three Inward Drives     (I Thessalonians 5:23) </vt:lpstr>
      <vt:lpstr>Slide 7</vt:lpstr>
      <vt:lpstr>Slide 8</vt:lpstr>
      <vt:lpstr>Slide 9</vt:lpstr>
      <vt:lpstr>God desires the spirit to control the soul and the soul to  control the body </vt:lpstr>
      <vt:lpstr>Slide 11</vt:lpstr>
      <vt:lpstr>Slide 12</vt:lpstr>
      <vt:lpstr>Slide 13</vt:lpstr>
      <vt:lpstr>What takes place in your body, if it is not under the control of a spirit-filled soul? (moral slavery  - Romans 6:11-22)</vt:lpstr>
      <vt:lpstr>The goal of the Christian life </vt:lpstr>
      <vt:lpstr>This love is only possible when moral freedom is being experienced  in your life   (I Thessalonians 4:1-8)</vt:lpstr>
      <vt:lpstr>How moral impurity begins </vt:lpstr>
      <vt:lpstr>Natural Curiosity </vt:lpstr>
      <vt:lpstr>Awakening of the Conscience </vt:lpstr>
      <vt:lpstr>Slide 20</vt:lpstr>
      <vt:lpstr>Questioning the Word of God</vt:lpstr>
      <vt:lpstr>Sensual Focus</vt:lpstr>
      <vt:lpstr>Slide 23</vt:lpstr>
      <vt:lpstr>Violation of the Conscience</vt:lpstr>
      <vt:lpstr>Awakening of Guilt</vt:lpstr>
      <vt:lpstr>THE FUNCTION OF GUILT IN THE LIFE OF ADAM AND EVE (Genesis 3:7-10) </vt:lpstr>
      <vt:lpstr>Response to Guilt </vt:lpstr>
      <vt:lpstr>THE WRONG RESPONSE TO GUILT IN THE LIFE OF ADAM AND EVE </vt:lpstr>
      <vt:lpstr>How we Yield to Sin</vt:lpstr>
      <vt:lpstr>Slide 30</vt:lpstr>
      <vt:lpstr>How we Yield to God</vt:lpstr>
      <vt:lpstr>Slide 32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Prevent Moral Impurity</dc:title>
  <dc:creator>Ptr. Daniel White</dc:creator>
  <cp:lastModifiedBy>Ptr. Daniel White</cp:lastModifiedBy>
  <cp:revision>17</cp:revision>
  <dcterms:created xsi:type="dcterms:W3CDTF">2010-10-11T15:08:59Z</dcterms:created>
  <dcterms:modified xsi:type="dcterms:W3CDTF">2010-10-27T21:56:02Z</dcterms:modified>
</cp:coreProperties>
</file>