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1" r:id="rId6"/>
    <p:sldId id="260" r:id="rId7"/>
    <p:sldId id="262" r:id="rId8"/>
    <p:sldId id="263" r:id="rId9"/>
    <p:sldId id="264" r:id="rId10"/>
    <p:sldId id="265" r:id="rId11"/>
    <p:sldId id="270" r:id="rId12"/>
    <p:sldId id="267"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8" d="100"/>
          <a:sy n="78" d="100"/>
        </p:scale>
        <p:origin x="-9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36DA0-2AE6-4652-AE03-999F67D224BE}" type="datetimeFigureOut">
              <a:rPr lang="en-US" smtClean="0"/>
              <a:pPr/>
              <a:t>10/13/2010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F2690-44B0-41D8-A0C9-CA935DB5641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2690-44B0-41D8-A0C9-CA935DB5641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63E5A-CF3B-4176-92A3-63F614F96910}" type="datetimeFigureOut">
              <a:rPr lang="en-US" smtClean="0"/>
              <a:pPr/>
              <a:t>10/13/2010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3DBFC-AEA2-49EF-AB9B-B502949631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63E5A-CF3B-4176-92A3-63F614F96910}" type="datetimeFigureOut">
              <a:rPr lang="en-US" smtClean="0"/>
              <a:pPr/>
              <a:t>10/13/2010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3DBFC-AEA2-49EF-AB9B-B502949631F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04800"/>
            <a:ext cx="95250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80999"/>
            <a:ext cx="7772400" cy="2285999"/>
          </a:xfrm>
        </p:spPr>
        <p:txBody>
          <a:bodyPr/>
          <a:lstStyle/>
          <a:p>
            <a:r>
              <a:rPr lang="en-US" b="1" i="1" dirty="0" smtClean="0"/>
              <a:t>How to Help your Husband</a:t>
            </a:r>
            <a:br>
              <a:rPr lang="en-US" b="1" i="1" dirty="0" smtClean="0"/>
            </a:br>
            <a:r>
              <a:rPr lang="en-US" b="1" i="1" dirty="0" smtClean="0"/>
              <a:t> be a Spiritual Leader</a:t>
            </a:r>
            <a:endParaRPr lang="en-US" b="1" i="1" dirty="0"/>
          </a:p>
        </p:txBody>
      </p:sp>
      <p:pic>
        <p:nvPicPr>
          <p:cNvPr id="1026" name="Picture 2" descr="C:\Users\Ptr. Daniel White\Desktop\Bible pictures\Bible pictures Old Testament\Genesis and adam and eve\Adam, Eve, Creation\2-Adam asleep &amp; God's hand 1153-13-Vol 1.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1752602"/>
            <a:ext cx="9296400" cy="5383212"/>
          </a:xfrm>
          <a:prstGeom prst="rect">
            <a:avLst/>
          </a:prstGeom>
          <a:ln>
            <a:noFill/>
          </a:ln>
          <a:effectLst>
            <a:outerShdw blurRad="292100" dist="139700" dir="2700000" algn="tl" rotWithShape="0">
              <a:srgbClr val="333333">
                <a:alpha val="65000"/>
              </a:srgbClr>
            </a:outerShdw>
          </a:effectLst>
        </p:spPr>
      </p:pic>
      <p:pic>
        <p:nvPicPr>
          <p:cNvPr id="1027" name="Picture 3" descr="C:\Users\Ptr. Daniel White\Desktop\Bible pictures\Bible pictures Old Testament\Genesis and adam and eve\Adam, Eve, Creation\3-Eve created from Adam 1153-13-Vol 1.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0" y="1752600"/>
            <a:ext cx="9296401" cy="5459411"/>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152400" y="2667000"/>
            <a:ext cx="4114800" cy="4191000"/>
          </a:xfrm>
        </p:spPr>
        <p:txBody>
          <a:bodyPr>
            <a:normAutofit/>
          </a:bodyPr>
          <a:lstStyle/>
          <a:p>
            <a:r>
              <a:rPr lang="en-US" i="1" dirty="0" smtClean="0">
                <a:effectLst>
                  <a:glow rad="101600">
                    <a:schemeClr val="bg1">
                      <a:alpha val="60000"/>
                    </a:schemeClr>
                  </a:glow>
                </a:effectLst>
              </a:rPr>
              <a:t>“And the LORD God said, It is not good that the man should be alone; I will make him an help meet </a:t>
            </a:r>
            <a:r>
              <a:rPr lang="en-US" sz="3600" i="1" dirty="0" smtClean="0">
                <a:effectLst>
                  <a:glow rad="101600">
                    <a:schemeClr val="bg1">
                      <a:alpha val="60000"/>
                    </a:schemeClr>
                  </a:glow>
                </a:effectLst>
              </a:rPr>
              <a:t>for</a:t>
            </a:r>
            <a:r>
              <a:rPr lang="en-US" i="1" dirty="0" smtClean="0">
                <a:effectLst>
                  <a:glow rad="101600">
                    <a:schemeClr val="bg1">
                      <a:alpha val="60000"/>
                    </a:schemeClr>
                  </a:glow>
                </a:effectLst>
              </a:rPr>
              <a:t> him.”                (Genesis 2:18) </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The Benefits of Seeking Spiritual Direction from your Husband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181600"/>
          </a:xfrm>
        </p:spPr>
        <p:txBody>
          <a:bodyPr>
            <a:normAutofit lnSpcReduction="10000"/>
          </a:bodyPr>
          <a:lstStyle/>
          <a:p>
            <a:pPr marL="514350" indent="-514350">
              <a:buAutoNum type="arabicPeriod"/>
            </a:pPr>
            <a:r>
              <a:rPr lang="en-US" dirty="0" smtClean="0">
                <a:effectLst>
                  <a:glow rad="101600">
                    <a:schemeClr val="bg1">
                      <a:alpha val="60000"/>
                    </a:schemeClr>
                  </a:glow>
                </a:effectLst>
              </a:rPr>
              <a:t>You will be looking to your husband and not others for spiritual guidance – </a:t>
            </a:r>
            <a:r>
              <a:rPr lang="en-US" i="1" dirty="0" smtClean="0">
                <a:effectLst>
                  <a:glow rad="101600">
                    <a:schemeClr val="bg1">
                      <a:alpha val="60000"/>
                    </a:schemeClr>
                  </a:glow>
                </a:effectLst>
              </a:rPr>
              <a:t>I Cor. 14:35</a:t>
            </a:r>
          </a:p>
          <a:p>
            <a:pPr marL="514350" indent="-514350">
              <a:buAutoNum type="arabicPeriod"/>
            </a:pPr>
            <a:r>
              <a:rPr lang="en-US" dirty="0" smtClean="0">
                <a:effectLst>
                  <a:glow rad="101600">
                    <a:schemeClr val="bg1">
                      <a:alpha val="60000"/>
                    </a:schemeClr>
                  </a:glow>
                </a:effectLst>
              </a:rPr>
              <a:t>You will allow others to see that your husband is your spiritual leader </a:t>
            </a:r>
            <a:r>
              <a:rPr lang="en-US" i="1" dirty="0" smtClean="0">
                <a:effectLst>
                  <a:glow rad="101600">
                    <a:schemeClr val="bg1">
                      <a:alpha val="60000"/>
                    </a:schemeClr>
                  </a:glow>
                </a:effectLst>
              </a:rPr>
              <a:t>– I Cor. 11:3</a:t>
            </a:r>
          </a:p>
          <a:p>
            <a:pPr marL="514350" indent="-514350">
              <a:buAutoNum type="arabicPeriod"/>
            </a:pPr>
            <a:r>
              <a:rPr lang="en-US" dirty="0" smtClean="0">
                <a:effectLst>
                  <a:glow rad="101600">
                    <a:schemeClr val="bg1">
                      <a:alpha val="60000"/>
                    </a:schemeClr>
                  </a:glow>
                </a:effectLst>
              </a:rPr>
              <a:t>You will strengthen your marriage, not weaken it –</a:t>
            </a:r>
          </a:p>
          <a:p>
            <a:pPr marL="514350" indent="-514350">
              <a:buAutoNum type="arabicPeriod"/>
            </a:pPr>
            <a:r>
              <a:rPr lang="en-US" dirty="0" smtClean="0">
                <a:effectLst>
                  <a:glow rad="101600">
                    <a:schemeClr val="bg1">
                      <a:alpha val="60000"/>
                    </a:schemeClr>
                  </a:glow>
                </a:effectLst>
              </a:rPr>
              <a:t>You will prevent yourself from becoming spiritually proud – </a:t>
            </a:r>
            <a:r>
              <a:rPr lang="en-US" i="1" dirty="0" smtClean="0">
                <a:effectLst>
                  <a:glow rad="101600">
                    <a:schemeClr val="bg1">
                      <a:alpha val="60000"/>
                    </a:schemeClr>
                  </a:glow>
                </a:effectLst>
              </a:rPr>
              <a:t>I Cor. 8:1</a:t>
            </a:r>
          </a:p>
          <a:p>
            <a:pPr marL="514350" indent="-514350">
              <a:buAutoNum type="arabicPeriod"/>
            </a:pPr>
            <a:r>
              <a:rPr lang="en-US" dirty="0" smtClean="0">
                <a:effectLst>
                  <a:glow rad="101600">
                    <a:schemeClr val="bg1">
                      <a:alpha val="60000"/>
                    </a:schemeClr>
                  </a:glow>
                </a:effectLst>
              </a:rPr>
              <a:t>You will be encouraging your husband to take the leadership in your marriage – </a:t>
            </a:r>
            <a:r>
              <a:rPr lang="en-US" i="1" dirty="0" smtClean="0">
                <a:effectLst>
                  <a:glow rad="101600">
                    <a:schemeClr val="bg1">
                      <a:alpha val="60000"/>
                    </a:schemeClr>
                  </a:glow>
                </a:effectLst>
              </a:rPr>
              <a:t>Eph. 5:23</a:t>
            </a:r>
          </a:p>
          <a:p>
            <a:pPr marL="514350" indent="-514350">
              <a:buAutoNum type="arabicPeriod"/>
            </a:pPr>
            <a:r>
              <a:rPr lang="en-US" dirty="0" smtClean="0">
                <a:effectLst>
                  <a:glow rad="101600">
                    <a:schemeClr val="bg1">
                      <a:alpha val="60000"/>
                    </a:schemeClr>
                  </a:glow>
                </a:effectLst>
              </a:rPr>
              <a:t>You will help him gain the confidence he needs -</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5257800" cy="5257800"/>
          </a:xfrm>
        </p:spPr>
        <p:txBody>
          <a:bodyPr>
            <a:normAutofit fontScale="85000" lnSpcReduction="20000"/>
          </a:bodyPr>
          <a:lstStyle/>
          <a:p>
            <a:r>
              <a:rPr lang="en-US" sz="3200" dirty="0" smtClean="0">
                <a:effectLst>
                  <a:glow rad="101600">
                    <a:schemeClr val="bg1">
                      <a:alpha val="60000"/>
                    </a:schemeClr>
                  </a:glow>
                </a:effectLst>
              </a:rPr>
              <a:t>Anger</a:t>
            </a:r>
          </a:p>
          <a:p>
            <a:r>
              <a:rPr lang="en-US" sz="3200" dirty="0" smtClean="0">
                <a:effectLst>
                  <a:glow rad="101600">
                    <a:schemeClr val="bg1">
                      <a:alpha val="60000"/>
                    </a:schemeClr>
                  </a:glow>
                </a:effectLst>
              </a:rPr>
              <a:t>Disagreement</a:t>
            </a:r>
          </a:p>
          <a:p>
            <a:r>
              <a:rPr lang="en-US" sz="3200" dirty="0" smtClean="0">
                <a:effectLst>
                  <a:glow rad="101600">
                    <a:schemeClr val="bg1">
                      <a:alpha val="60000"/>
                    </a:schemeClr>
                  </a:glow>
                </a:effectLst>
              </a:rPr>
              <a:t>Argument</a:t>
            </a:r>
          </a:p>
          <a:p>
            <a:r>
              <a:rPr lang="en-US" sz="3200" dirty="0" smtClean="0">
                <a:effectLst>
                  <a:glow rad="101600">
                    <a:schemeClr val="bg1">
                      <a:alpha val="60000"/>
                    </a:schemeClr>
                  </a:glow>
                </a:effectLst>
              </a:rPr>
              <a:t>Complaining</a:t>
            </a:r>
          </a:p>
          <a:p>
            <a:r>
              <a:rPr lang="en-US" sz="3200" dirty="0" smtClean="0">
                <a:effectLst>
                  <a:glow rad="101600">
                    <a:schemeClr val="bg1">
                      <a:alpha val="60000"/>
                    </a:schemeClr>
                  </a:glow>
                </a:effectLst>
              </a:rPr>
              <a:t>Stare</a:t>
            </a:r>
            <a:endParaRPr lang="en-US" sz="3200" dirty="0" smtClean="0">
              <a:effectLst>
                <a:glow rad="101600">
                  <a:schemeClr val="bg1">
                    <a:alpha val="60000"/>
                  </a:schemeClr>
                </a:glow>
              </a:effectLst>
            </a:endParaRPr>
          </a:p>
          <a:p>
            <a:r>
              <a:rPr lang="en-US" sz="3200" dirty="0" smtClean="0">
                <a:effectLst>
                  <a:glow rad="101600">
                    <a:schemeClr val="bg1">
                      <a:alpha val="60000"/>
                    </a:schemeClr>
                  </a:glow>
                </a:effectLst>
              </a:rPr>
              <a:t>Disgust</a:t>
            </a:r>
          </a:p>
          <a:p>
            <a:r>
              <a:rPr lang="en-US" sz="3200" dirty="0" smtClean="0">
                <a:effectLst>
                  <a:glow rad="101600">
                    <a:schemeClr val="bg1">
                      <a:alpha val="60000"/>
                    </a:schemeClr>
                  </a:glow>
                </a:effectLst>
              </a:rPr>
              <a:t>Silence</a:t>
            </a:r>
          </a:p>
          <a:p>
            <a:r>
              <a:rPr lang="en-US" sz="3200" dirty="0" smtClean="0">
                <a:effectLst>
                  <a:glow rad="101600">
                    <a:schemeClr val="bg1">
                      <a:alpha val="60000"/>
                    </a:schemeClr>
                  </a:glow>
                </a:effectLst>
              </a:rPr>
              <a:t>Walking away</a:t>
            </a:r>
          </a:p>
          <a:p>
            <a:r>
              <a:rPr lang="en-US" sz="3200" dirty="0" smtClean="0">
                <a:effectLst>
                  <a:glow rad="101600">
                    <a:schemeClr val="bg1">
                      <a:alpha val="60000"/>
                    </a:schemeClr>
                  </a:glow>
                </a:effectLst>
              </a:rPr>
              <a:t>Sneering </a:t>
            </a:r>
          </a:p>
          <a:p>
            <a:r>
              <a:rPr lang="en-US" sz="3200" dirty="0" smtClean="0">
                <a:effectLst>
                  <a:glow rad="101600">
                    <a:schemeClr val="bg1">
                      <a:alpha val="60000"/>
                    </a:schemeClr>
                  </a:glow>
                </a:effectLst>
              </a:rPr>
              <a:t>Character attacks</a:t>
            </a:r>
          </a:p>
          <a:p>
            <a:r>
              <a:rPr lang="en-US" sz="3200" dirty="0" smtClean="0">
                <a:effectLst>
                  <a:glow rad="101600">
                    <a:schemeClr val="bg1">
                      <a:alpha val="60000"/>
                    </a:schemeClr>
                  </a:glow>
                </a:effectLst>
              </a:rPr>
              <a:t>Rejection</a:t>
            </a:r>
          </a:p>
          <a:p>
            <a:r>
              <a:rPr lang="en-US" sz="3200" dirty="0" smtClean="0">
                <a:effectLst>
                  <a:glow rad="101600">
                    <a:schemeClr val="bg1">
                      <a:alpha val="60000"/>
                    </a:schemeClr>
                  </a:glow>
                </a:effectLst>
              </a:rPr>
              <a:t>Rebellion</a:t>
            </a:r>
          </a:p>
          <a:p>
            <a:endParaRPr lang="en-US" sz="3200" dirty="0">
              <a:effectLst>
                <a:glow rad="101600">
                  <a:schemeClr val="bg1">
                    <a:alpha val="60000"/>
                  </a:schemeClr>
                </a:glow>
              </a:effectLst>
            </a:endParaRPr>
          </a:p>
        </p:txBody>
      </p:sp>
      <p:sp>
        <p:nvSpPr>
          <p:cNvPr id="5"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Tactics Women use to </a:t>
            </a:r>
            <a:br>
              <a:rPr lang="en-US" dirty="0" smtClean="0">
                <a:effectLst>
                  <a:glow rad="101600">
                    <a:schemeClr val="bg1">
                      <a:alpha val="60000"/>
                    </a:schemeClr>
                  </a:glow>
                </a:effectLst>
              </a:rPr>
            </a:br>
            <a:r>
              <a:rPr lang="en-US" dirty="0" smtClean="0">
                <a:effectLst>
                  <a:glow rad="101600">
                    <a:schemeClr val="bg1">
                      <a:alpha val="60000"/>
                    </a:schemeClr>
                  </a:glow>
                </a:effectLst>
              </a:rPr>
              <a:t>Control their Husbands</a:t>
            </a:r>
            <a:endParaRPr lang="en-US"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5410200" y="1752600"/>
            <a:ext cx="3395721"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4488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Ptr. Daniel White\Documents\My Scans\2010-01 (Jan)\scan0003.jpg"/>
          <p:cNvPicPr>
            <a:picLocks noChangeAspect="1" noChangeArrowheads="1"/>
          </p:cNvPicPr>
          <p:nvPr/>
        </p:nvPicPr>
        <p:blipFill>
          <a:blip r:embed="rId3" cstate="print">
            <a:duotone>
              <a:prstClr val="black"/>
              <a:schemeClr val="accent1">
                <a:tint val="45000"/>
                <a:satMod val="400000"/>
              </a:schemeClr>
            </a:duotone>
          </a:blip>
          <a:srcRect l="7576" t="8554" r="4545" b="7712"/>
          <a:stretch>
            <a:fillRect/>
          </a:stretch>
        </p:blipFill>
        <p:spPr bwMode="auto">
          <a:xfrm>
            <a:off x="2133600" y="0"/>
            <a:ext cx="518160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971800" y="2438400"/>
            <a:ext cx="3505200" cy="533400"/>
          </a:xfrm>
          <a:prstGeom prst="rect">
            <a:avLst/>
          </a:prstGeom>
          <a:solidFill>
            <a:schemeClr val="accent1">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514600" y="4953000"/>
            <a:ext cx="1981200" cy="685800"/>
          </a:xfrm>
          <a:prstGeom prst="rect">
            <a:avLst/>
          </a:prstGeom>
          <a:solidFill>
            <a:schemeClr val="accent1">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90800" y="5943600"/>
            <a:ext cx="2133600" cy="762000"/>
          </a:xfrm>
          <a:prstGeom prst="rect">
            <a:avLst/>
          </a:prstGeom>
          <a:solidFill>
            <a:schemeClr val="accent1">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57800" y="5638800"/>
            <a:ext cx="1905000" cy="1066800"/>
          </a:xfrm>
          <a:prstGeom prst="rect">
            <a:avLst/>
          </a:prstGeom>
          <a:solidFill>
            <a:schemeClr val="accent1">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96774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descr="C:\Users\Ptr. Daniel White\Desktop\Bible pictures\Courtship Marriage Family\Marriage\scan0007 (2).jpg"/>
          <p:cNvPicPr>
            <a:picLocks noChangeAspect="1" noChangeArrowheads="1"/>
          </p:cNvPicPr>
          <p:nvPr/>
        </p:nvPicPr>
        <p:blipFill>
          <a:blip r:embed="rId3" cstate="print">
            <a:lum bright="-10000" contrast="10000"/>
          </a:blip>
          <a:srcRect/>
          <a:stretch>
            <a:fillRect/>
          </a:stretch>
        </p:blipFill>
        <p:spPr bwMode="auto">
          <a:xfrm>
            <a:off x="1600200" y="1143000"/>
            <a:ext cx="6249528" cy="4876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C:\Users\Ptr. Daniel White\Documents\My Scans\2010-01 (Jan)\scan0004.jpg"/>
          <p:cNvPicPr>
            <a:picLocks noChangeAspect="1" noChangeArrowheads="1"/>
          </p:cNvPicPr>
          <p:nvPr/>
        </p:nvPicPr>
        <p:blipFill>
          <a:blip r:embed="rId3" cstate="print">
            <a:duotone>
              <a:prstClr val="black"/>
              <a:schemeClr val="accent1">
                <a:tint val="45000"/>
                <a:satMod val="400000"/>
              </a:schemeClr>
            </a:duotone>
          </a:blip>
          <a:srcRect l="12698" t="4617" b="9970"/>
          <a:stretch>
            <a:fillRect/>
          </a:stretch>
        </p:blipFill>
        <p:spPr bwMode="auto">
          <a:xfrm>
            <a:off x="2133600" y="0"/>
            <a:ext cx="5097162"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6172200" cy="6705600"/>
          </a:xfrm>
        </p:spPr>
        <p:txBody>
          <a:bodyPr>
            <a:normAutofit fontScale="92500" lnSpcReduction="10000"/>
          </a:bodyPr>
          <a:lstStyle/>
          <a:p>
            <a:pPr>
              <a:buFont typeface="Arial" charset="0"/>
              <a:buChar char="•"/>
            </a:pPr>
            <a:r>
              <a:rPr lang="en-US" dirty="0" smtClean="0">
                <a:effectLst>
                  <a:glow rad="101600">
                    <a:schemeClr val="bg1">
                      <a:alpha val="60000"/>
                    </a:schemeClr>
                  </a:glow>
                </a:effectLst>
              </a:rPr>
              <a:t>Husbands are given instruction by God to be the spiritual head of their home – </a:t>
            </a:r>
            <a:r>
              <a:rPr lang="en-US" i="1" dirty="0" smtClean="0">
                <a:effectLst>
                  <a:glow rad="101600">
                    <a:schemeClr val="bg1">
                      <a:alpha val="60000"/>
                    </a:schemeClr>
                  </a:glow>
                </a:effectLst>
              </a:rPr>
              <a:t>I Cor. 11:2-3</a:t>
            </a:r>
          </a:p>
          <a:p>
            <a:pPr>
              <a:buFont typeface="Arial" charset="0"/>
              <a:buChar char="•"/>
            </a:pPr>
            <a:r>
              <a:rPr lang="en-US" dirty="0" smtClean="0">
                <a:effectLst>
                  <a:glow rad="101600">
                    <a:schemeClr val="bg1">
                      <a:alpha val="60000"/>
                    </a:schemeClr>
                  </a:glow>
                </a:effectLst>
              </a:rPr>
              <a:t>Husbands are to provide direction with out being domineering –             </a:t>
            </a:r>
            <a:r>
              <a:rPr lang="en-US" i="1" dirty="0" smtClean="0">
                <a:effectLst>
                  <a:glow rad="101600">
                    <a:schemeClr val="bg1">
                      <a:alpha val="60000"/>
                    </a:schemeClr>
                  </a:glow>
                </a:effectLst>
              </a:rPr>
              <a:t>I Peter 5:1-4</a:t>
            </a:r>
          </a:p>
          <a:p>
            <a:pPr>
              <a:buFont typeface="Arial" charset="0"/>
              <a:buChar char="•"/>
            </a:pPr>
            <a:r>
              <a:rPr lang="en-US" dirty="0" smtClean="0">
                <a:effectLst>
                  <a:glow rad="101600">
                    <a:schemeClr val="bg1">
                      <a:alpha val="60000"/>
                    </a:schemeClr>
                  </a:glow>
                </a:effectLst>
              </a:rPr>
              <a:t>Husbands are to provide leadership through personal example –                </a:t>
            </a:r>
            <a:r>
              <a:rPr lang="en-US" i="1" dirty="0" smtClean="0">
                <a:effectLst>
                  <a:glow rad="101600">
                    <a:schemeClr val="bg1">
                      <a:alpha val="60000"/>
                    </a:schemeClr>
                  </a:glow>
                </a:effectLst>
              </a:rPr>
              <a:t>Heb. 13:7, 17</a:t>
            </a:r>
          </a:p>
          <a:p>
            <a:pPr>
              <a:buFont typeface="Arial" charset="0"/>
              <a:buChar char="•"/>
            </a:pPr>
            <a:r>
              <a:rPr lang="en-US" dirty="0" smtClean="0">
                <a:effectLst>
                  <a:glow rad="101600">
                    <a:schemeClr val="bg1">
                      <a:alpha val="60000"/>
                    </a:schemeClr>
                  </a:glow>
                </a:effectLst>
              </a:rPr>
              <a:t>Husbands are to provide protection without being possessive –                        </a:t>
            </a:r>
            <a:r>
              <a:rPr lang="en-US" i="1" dirty="0" smtClean="0">
                <a:effectLst>
                  <a:glow rad="101600">
                    <a:schemeClr val="bg1">
                      <a:alpha val="60000"/>
                    </a:schemeClr>
                  </a:glow>
                </a:effectLst>
              </a:rPr>
              <a:t>I </a:t>
            </a:r>
            <a:r>
              <a:rPr lang="en-US" i="1" dirty="0">
                <a:effectLst>
                  <a:glow rad="101600">
                    <a:schemeClr val="bg1">
                      <a:alpha val="60000"/>
                    </a:schemeClr>
                  </a:glow>
                </a:effectLst>
              </a:rPr>
              <a:t>T</a:t>
            </a:r>
            <a:r>
              <a:rPr lang="en-US" i="1" dirty="0" smtClean="0">
                <a:effectLst>
                  <a:glow rad="101600">
                    <a:schemeClr val="bg1">
                      <a:alpha val="60000"/>
                    </a:schemeClr>
                  </a:glow>
                </a:effectLst>
              </a:rPr>
              <a:t>hess. 2:7-11</a:t>
            </a:r>
          </a:p>
          <a:p>
            <a:pPr>
              <a:buFont typeface="Arial" charset="0"/>
              <a:buChar char="•"/>
            </a:pPr>
            <a:r>
              <a:rPr lang="en-US" dirty="0" smtClean="0">
                <a:effectLst>
                  <a:glow rad="101600">
                    <a:schemeClr val="bg1">
                      <a:alpha val="60000"/>
                    </a:schemeClr>
                  </a:glow>
                </a:effectLst>
              </a:rPr>
              <a:t>Husbands are to provide basic needs without being materialistic –                      </a:t>
            </a:r>
            <a:r>
              <a:rPr lang="en-US" i="1" dirty="0" smtClean="0">
                <a:effectLst>
                  <a:glow rad="101600">
                    <a:schemeClr val="bg1">
                      <a:alpha val="60000"/>
                    </a:schemeClr>
                  </a:glow>
                </a:effectLst>
              </a:rPr>
              <a:t>I </a:t>
            </a:r>
            <a:r>
              <a:rPr lang="en-US" i="1" dirty="0">
                <a:effectLst>
                  <a:glow rad="101600">
                    <a:schemeClr val="bg1">
                      <a:alpha val="60000"/>
                    </a:schemeClr>
                  </a:glow>
                </a:effectLst>
              </a:rPr>
              <a:t>T</a:t>
            </a:r>
            <a:r>
              <a:rPr lang="en-US" i="1" dirty="0" smtClean="0">
                <a:effectLst>
                  <a:glow rad="101600">
                    <a:schemeClr val="bg1">
                      <a:alpha val="60000"/>
                    </a:schemeClr>
                  </a:glow>
                </a:effectLst>
              </a:rPr>
              <a:t>im. 5:8, 6:6-8</a:t>
            </a:r>
            <a:endParaRPr lang="en-US" i="1" dirty="0">
              <a:effectLst>
                <a:glow rad="101600">
                  <a:schemeClr val="bg1">
                    <a:alpha val="60000"/>
                  </a:schemeClr>
                </a:glow>
              </a:effectLst>
            </a:endParaRPr>
          </a:p>
        </p:txBody>
      </p:sp>
      <p:pic>
        <p:nvPicPr>
          <p:cNvPr id="2050" name="Picture 2" descr="C:\Users\Ptr. Daniel White\Desktop\Bible pictures\Bible mis\Family\Husband-Wife\Happy h &amp; w.jpg"/>
          <p:cNvPicPr>
            <a:picLocks noChangeAspect="1" noChangeArrowheads="1"/>
          </p:cNvPicPr>
          <p:nvPr/>
        </p:nvPicPr>
        <p:blipFill>
          <a:blip r:embed="rId3" cstate="print">
            <a:lum bright="-10000" contrast="10000"/>
          </a:blip>
          <a:srcRect/>
          <a:stretch>
            <a:fillRect/>
          </a:stretch>
        </p:blipFill>
        <p:spPr bwMode="auto">
          <a:xfrm>
            <a:off x="5791200" y="10668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p:spPr>
      </p:pic>
      <p:pic>
        <p:nvPicPr>
          <p:cNvPr id="2051" name="Picture 3" descr="C:\Users\Ptr. Daniel White\Desktop\Bible pictures\Courtship Marriage Family\Marriage\scan0004.jpg"/>
          <p:cNvPicPr>
            <a:picLocks noChangeAspect="1" noChangeArrowheads="1"/>
          </p:cNvPicPr>
          <p:nvPr/>
        </p:nvPicPr>
        <p:blipFill>
          <a:blip r:embed="rId4" cstate="print">
            <a:lum bright="-10000"/>
          </a:blip>
          <a:srcRect/>
          <a:stretch>
            <a:fillRect/>
          </a:stretch>
        </p:blipFill>
        <p:spPr bwMode="auto">
          <a:xfrm>
            <a:off x="5986999" y="4038600"/>
            <a:ext cx="315700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buFont typeface="Wingdings"/>
              <a:buChar char="Ø"/>
            </a:pPr>
            <a:r>
              <a:rPr lang="en-US" dirty="0" smtClean="0">
                <a:effectLst>
                  <a:glow rad="101600">
                    <a:schemeClr val="bg1">
                      <a:alpha val="60000"/>
                    </a:schemeClr>
                  </a:glow>
                </a:effectLst>
              </a:rPr>
              <a:t>Most husbands feel that they are inadequate and unqualified to assume the spiritual leadership.</a:t>
            </a:r>
          </a:p>
          <a:p>
            <a:pPr>
              <a:buFont typeface="Wingdings"/>
              <a:buChar char="Ø"/>
            </a:pPr>
            <a:r>
              <a:rPr lang="en-US" dirty="0" smtClean="0">
                <a:effectLst>
                  <a:glow rad="101600">
                    <a:schemeClr val="bg1">
                      <a:alpha val="60000"/>
                    </a:schemeClr>
                  </a:glow>
                </a:effectLst>
              </a:rPr>
              <a:t>Most husbands feel that their wives are better readers and students of the Bible.</a:t>
            </a:r>
          </a:p>
          <a:p>
            <a:pPr>
              <a:buFont typeface="Wingdings"/>
              <a:buChar char="Ø"/>
            </a:pPr>
            <a:r>
              <a:rPr lang="en-US" dirty="0" smtClean="0">
                <a:effectLst>
                  <a:glow rad="101600">
                    <a:schemeClr val="bg1">
                      <a:alpha val="60000"/>
                    </a:schemeClr>
                  </a:glow>
                </a:effectLst>
              </a:rPr>
              <a:t>It requires a major commitment and effort for most men to initiate a spiritual activity such as -</a:t>
            </a:r>
          </a:p>
          <a:p>
            <a:pPr>
              <a:buFont typeface="Arial" charset="0"/>
              <a:buChar char="•"/>
            </a:pPr>
            <a:r>
              <a:rPr lang="en-US" i="1" dirty="0" smtClean="0">
                <a:solidFill>
                  <a:srgbClr val="FFFF00"/>
                </a:solidFill>
                <a:effectLst>
                  <a:glow rad="101600">
                    <a:schemeClr val="bg1">
                      <a:alpha val="60000"/>
                    </a:schemeClr>
                  </a:glow>
                </a:effectLst>
              </a:rPr>
              <a:t>Prayer</a:t>
            </a:r>
          </a:p>
          <a:p>
            <a:pPr>
              <a:buFont typeface="Arial" charset="0"/>
              <a:buChar char="•"/>
            </a:pPr>
            <a:r>
              <a:rPr lang="en-US" i="1" dirty="0" smtClean="0">
                <a:solidFill>
                  <a:srgbClr val="FFFF00"/>
                </a:solidFill>
                <a:effectLst>
                  <a:glow rad="101600">
                    <a:schemeClr val="bg1">
                      <a:alpha val="60000"/>
                    </a:schemeClr>
                  </a:glow>
                </a:effectLst>
              </a:rPr>
              <a:t>Reading of Scripture</a:t>
            </a:r>
          </a:p>
          <a:p>
            <a:pPr>
              <a:buFont typeface="Arial" charset="0"/>
              <a:buChar char="•"/>
            </a:pPr>
            <a:r>
              <a:rPr lang="en-US" i="1" dirty="0" smtClean="0">
                <a:solidFill>
                  <a:srgbClr val="FFFF00"/>
                </a:solidFill>
                <a:effectLst>
                  <a:glow rad="101600">
                    <a:schemeClr val="bg1">
                      <a:alpha val="60000"/>
                    </a:schemeClr>
                  </a:glow>
                </a:effectLst>
              </a:rPr>
              <a:t>Family ministries</a:t>
            </a:r>
          </a:p>
          <a:p>
            <a:pPr>
              <a:buFont typeface="Arial" charset="0"/>
              <a:buChar char="•"/>
            </a:pPr>
            <a:r>
              <a:rPr lang="en-US" i="1" dirty="0" smtClean="0">
                <a:solidFill>
                  <a:srgbClr val="FFFF00"/>
                </a:solidFill>
                <a:effectLst>
                  <a:glow rad="101600">
                    <a:schemeClr val="bg1">
                      <a:alpha val="60000"/>
                    </a:schemeClr>
                  </a:glow>
                </a:effectLst>
              </a:rPr>
              <a:t>Faithful church attendance</a:t>
            </a:r>
          </a:p>
          <a:p>
            <a:pPr>
              <a:buFont typeface="Arial" charset="0"/>
              <a:buChar char="•"/>
            </a:pPr>
            <a:r>
              <a:rPr lang="en-US" i="1" dirty="0" smtClean="0">
                <a:solidFill>
                  <a:srgbClr val="FFFF00"/>
                </a:solidFill>
                <a:effectLst>
                  <a:glow rad="101600">
                    <a:schemeClr val="bg1">
                      <a:alpha val="60000"/>
                    </a:schemeClr>
                  </a:glow>
                </a:effectLst>
              </a:rPr>
              <a:t>Family discussion of </a:t>
            </a:r>
            <a:r>
              <a:rPr lang="en-US" i="1" dirty="0">
                <a:solidFill>
                  <a:srgbClr val="FFFF00"/>
                </a:solidFill>
                <a:effectLst>
                  <a:glow rad="101600">
                    <a:schemeClr val="bg1">
                      <a:alpha val="60000"/>
                    </a:schemeClr>
                  </a:glow>
                </a:effectLst>
              </a:rPr>
              <a:t>s</a:t>
            </a:r>
            <a:r>
              <a:rPr lang="en-US" i="1" dirty="0" smtClean="0">
                <a:solidFill>
                  <a:srgbClr val="FFFF00"/>
                </a:solidFill>
                <a:effectLst>
                  <a:glow rad="101600">
                    <a:schemeClr val="bg1">
                      <a:alpha val="60000"/>
                    </a:schemeClr>
                  </a:glow>
                </a:effectLst>
              </a:rPr>
              <a:t>piritual                                  things</a:t>
            </a:r>
          </a:p>
        </p:txBody>
      </p:sp>
      <p:pic>
        <p:nvPicPr>
          <p:cNvPr id="3076" name="Picture 4" descr="c:\Users\Ptr. Daniel White\Desktop\Bible pictures\Bible mis\Family\Parents-children\Family reading Bible 1017-1.jpg"/>
          <p:cNvPicPr>
            <a:picLocks noChangeAspect="1" noChangeArrowheads="1"/>
          </p:cNvPicPr>
          <p:nvPr/>
        </p:nvPicPr>
        <p:blipFill>
          <a:blip r:embed="rId3" cstate="print">
            <a:lum bright="-10000"/>
          </a:blip>
          <a:srcRect/>
          <a:stretch>
            <a:fillRect/>
          </a:stretch>
        </p:blipFill>
        <p:spPr bwMode="auto">
          <a:xfrm>
            <a:off x="5257800" y="3429000"/>
            <a:ext cx="3886200" cy="3429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8600"/>
            <a:ext cx="6781800" cy="6477000"/>
          </a:xfrm>
        </p:spPr>
        <p:txBody>
          <a:bodyPr>
            <a:noAutofit/>
          </a:bodyPr>
          <a:lstStyle/>
          <a:p>
            <a:pPr>
              <a:buFont typeface="Wingdings"/>
              <a:buChar char="Ø"/>
            </a:pPr>
            <a:r>
              <a:rPr lang="en-US" sz="3000" dirty="0" smtClean="0">
                <a:effectLst>
                  <a:glow rad="101600">
                    <a:schemeClr val="bg1">
                      <a:alpha val="60000"/>
                    </a:schemeClr>
                  </a:glow>
                </a:effectLst>
              </a:rPr>
              <a:t>The slightest resistance from the wife is often more than enough to discourage him from being the spiritual leader –</a:t>
            </a:r>
          </a:p>
          <a:p>
            <a:pPr>
              <a:buFont typeface="Wingdings"/>
              <a:buChar char="Ø"/>
            </a:pPr>
            <a:r>
              <a:rPr lang="en-US" sz="3000" dirty="0" smtClean="0">
                <a:effectLst>
                  <a:glow rad="101600">
                    <a:schemeClr val="bg1">
                      <a:alpha val="60000"/>
                    </a:schemeClr>
                  </a:glow>
                </a:effectLst>
              </a:rPr>
              <a:t>Because a man’s =</a:t>
            </a:r>
          </a:p>
          <a:p>
            <a:pPr>
              <a:buFontTx/>
              <a:buChar char="-"/>
            </a:pPr>
            <a:r>
              <a:rPr lang="en-US" sz="3000" dirty="0" smtClean="0">
                <a:effectLst>
                  <a:glow rad="101600">
                    <a:schemeClr val="bg1">
                      <a:alpha val="60000"/>
                    </a:schemeClr>
                  </a:glow>
                </a:effectLst>
              </a:rPr>
              <a:t>Identity</a:t>
            </a:r>
          </a:p>
          <a:p>
            <a:pPr>
              <a:buFontTx/>
              <a:buChar char="-"/>
            </a:pPr>
            <a:r>
              <a:rPr lang="en-US" sz="3000" dirty="0" smtClean="0">
                <a:effectLst>
                  <a:glow rad="101600">
                    <a:schemeClr val="bg1">
                      <a:alpha val="60000"/>
                    </a:schemeClr>
                  </a:glow>
                </a:effectLst>
              </a:rPr>
              <a:t>Goals</a:t>
            </a:r>
          </a:p>
          <a:p>
            <a:pPr>
              <a:buFontTx/>
              <a:buChar char="-"/>
            </a:pPr>
            <a:r>
              <a:rPr lang="en-US" sz="3000" dirty="0" smtClean="0">
                <a:effectLst>
                  <a:glow rad="101600">
                    <a:schemeClr val="bg1">
                      <a:alpha val="60000"/>
                    </a:schemeClr>
                  </a:glow>
                </a:effectLst>
              </a:rPr>
              <a:t>Finances</a:t>
            </a:r>
          </a:p>
          <a:p>
            <a:pPr>
              <a:buFontTx/>
              <a:buChar char="-"/>
            </a:pPr>
            <a:r>
              <a:rPr lang="en-US" sz="3000" dirty="0" smtClean="0">
                <a:effectLst>
                  <a:glow rad="101600">
                    <a:schemeClr val="bg1">
                      <a:alpha val="60000"/>
                    </a:schemeClr>
                  </a:glow>
                </a:effectLst>
              </a:rPr>
              <a:t>Priorities</a:t>
            </a:r>
          </a:p>
          <a:p>
            <a:pPr>
              <a:buFontTx/>
              <a:buChar char="-"/>
            </a:pPr>
            <a:r>
              <a:rPr lang="en-US" sz="3000" dirty="0" smtClean="0">
                <a:effectLst>
                  <a:glow rad="101600">
                    <a:schemeClr val="bg1">
                      <a:alpha val="60000"/>
                    </a:schemeClr>
                  </a:glow>
                </a:effectLst>
              </a:rPr>
              <a:t>Marriage</a:t>
            </a:r>
          </a:p>
          <a:p>
            <a:pPr>
              <a:buFontTx/>
              <a:buChar char="-"/>
            </a:pPr>
            <a:r>
              <a:rPr lang="en-US" sz="3000" dirty="0" smtClean="0">
                <a:effectLst>
                  <a:glow rad="101600">
                    <a:schemeClr val="bg1">
                      <a:alpha val="60000"/>
                    </a:schemeClr>
                  </a:glow>
                </a:effectLst>
              </a:rPr>
              <a:t>Children</a:t>
            </a:r>
          </a:p>
          <a:p>
            <a:pPr>
              <a:buFontTx/>
              <a:buChar char="-"/>
            </a:pPr>
            <a:r>
              <a:rPr lang="en-US" sz="3000" b="1" i="1" dirty="0" smtClean="0">
                <a:solidFill>
                  <a:srgbClr val="FFFF00"/>
                </a:solidFill>
                <a:effectLst>
                  <a:glow rad="101600">
                    <a:schemeClr val="bg1">
                      <a:alpha val="60000"/>
                    </a:schemeClr>
                  </a:glow>
                </a:effectLst>
              </a:rPr>
              <a:t>Are all directly affected by the level of his spiritual leadership.</a:t>
            </a:r>
          </a:p>
          <a:p>
            <a:pPr>
              <a:buFontTx/>
              <a:buChar char="-"/>
            </a:pPr>
            <a:endParaRPr lang="en-US" sz="3000" dirty="0">
              <a:effectLst>
                <a:glow rad="101600">
                  <a:schemeClr val="bg1">
                    <a:alpha val="60000"/>
                  </a:schemeClr>
                </a:glow>
              </a:effectLst>
            </a:endParaRPr>
          </a:p>
        </p:txBody>
      </p:sp>
      <p:sp>
        <p:nvSpPr>
          <p:cNvPr id="8" name="Content Placeholder 7"/>
          <p:cNvSpPr>
            <a:spLocks noGrp="1"/>
          </p:cNvSpPr>
          <p:nvPr>
            <p:ph sz="half" idx="2"/>
          </p:nvPr>
        </p:nvSpPr>
        <p:spPr>
          <a:xfrm>
            <a:off x="6629400" y="0"/>
            <a:ext cx="2514600" cy="6858000"/>
          </a:xfrm>
        </p:spPr>
        <p:txBody>
          <a:bodyPr>
            <a:noAutofit/>
          </a:bodyPr>
          <a:lstStyle/>
          <a:p>
            <a:pPr>
              <a:buNone/>
            </a:pPr>
            <a:r>
              <a:rPr lang="en-US" sz="3600" i="1" dirty="0" smtClean="0">
                <a:solidFill>
                  <a:srgbClr val="FFFF00"/>
                </a:solidFill>
                <a:effectLst>
                  <a:glow rad="101600">
                    <a:schemeClr val="bg1">
                      <a:alpha val="60000"/>
                    </a:schemeClr>
                  </a:glow>
                </a:effectLst>
              </a:rPr>
              <a:t>    Therefore, it is the wife’s highest </a:t>
            </a:r>
            <a:r>
              <a:rPr lang="en-US" sz="3600" i="1" u="sng" dirty="0" smtClean="0">
                <a:solidFill>
                  <a:srgbClr val="FFFF00"/>
                </a:solidFill>
                <a:effectLst>
                  <a:glow rad="101600">
                    <a:schemeClr val="bg1">
                      <a:alpha val="60000"/>
                    </a:schemeClr>
                  </a:glow>
                </a:effectLst>
              </a:rPr>
              <a:t>challenge</a:t>
            </a:r>
            <a:r>
              <a:rPr lang="en-US" sz="3600" i="1" dirty="0" smtClean="0">
                <a:solidFill>
                  <a:srgbClr val="FFFF00"/>
                </a:solidFill>
                <a:effectLst>
                  <a:glow rad="101600">
                    <a:schemeClr val="bg1">
                      <a:alpha val="60000"/>
                    </a:schemeClr>
                  </a:glow>
                </a:effectLst>
              </a:rPr>
              <a:t> and </a:t>
            </a:r>
            <a:r>
              <a:rPr lang="en-US" sz="3600" i="1" u="sng" dirty="0" smtClean="0">
                <a:solidFill>
                  <a:srgbClr val="FFFF00"/>
                </a:solidFill>
                <a:effectLst>
                  <a:glow rad="101600">
                    <a:schemeClr val="bg1">
                      <a:alpha val="60000"/>
                    </a:schemeClr>
                  </a:glow>
                </a:effectLst>
              </a:rPr>
              <a:t>calling</a:t>
            </a:r>
            <a:r>
              <a:rPr lang="en-US" sz="3600" i="1" dirty="0" smtClean="0">
                <a:solidFill>
                  <a:srgbClr val="FFFF00"/>
                </a:solidFill>
                <a:effectLst>
                  <a:glow rad="101600">
                    <a:schemeClr val="bg1">
                      <a:alpha val="60000"/>
                    </a:schemeClr>
                  </a:glow>
                </a:effectLst>
              </a:rPr>
              <a:t> to be a loving helpmeet to him in this area!</a:t>
            </a:r>
            <a:endParaRPr lang="en-US" sz="3600" i="1" dirty="0">
              <a:solidFill>
                <a:srgbClr val="FFFF00"/>
              </a:solidFill>
              <a:effectLst>
                <a:glow rad="101600">
                  <a:schemeClr val="bg1">
                    <a:alpha val="60000"/>
                  </a:schemeClr>
                </a:glow>
              </a:effectLst>
            </a:endParaRPr>
          </a:p>
        </p:txBody>
      </p:sp>
      <p:pic>
        <p:nvPicPr>
          <p:cNvPr id="4099" name="Picture 3" descr="c:\Users\Ptr. Daniel White\Desktop\Bible pictures\Courtship Marriage Family\Marriage\Couples\Forgiveness 1899-118.jpg"/>
          <p:cNvPicPr>
            <a:picLocks noChangeAspect="1" noChangeArrowheads="1"/>
          </p:cNvPicPr>
          <p:nvPr/>
        </p:nvPicPr>
        <p:blipFill>
          <a:blip r:embed="rId3" cstate="print"/>
          <a:srcRect l="6234" t="3219" r="6493" b="3420"/>
          <a:stretch>
            <a:fillRect/>
          </a:stretch>
        </p:blipFill>
        <p:spPr bwMode="auto">
          <a:xfrm>
            <a:off x="3124200" y="2367642"/>
            <a:ext cx="2895600" cy="29990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514350" indent="-514350">
              <a:buAutoNum type="arabicPeriod"/>
            </a:pPr>
            <a:r>
              <a:rPr lang="en-US" sz="3600" dirty="0" smtClean="0">
                <a:effectLst>
                  <a:glow rad="101600">
                    <a:schemeClr val="bg1">
                      <a:alpha val="60000"/>
                    </a:schemeClr>
                  </a:glow>
                </a:effectLst>
              </a:rPr>
              <a:t>A leader is made by a follower –</a:t>
            </a:r>
          </a:p>
          <a:p>
            <a:pPr marL="514350" indent="-514350">
              <a:buNone/>
            </a:pPr>
            <a:r>
              <a:rPr lang="en-US" sz="3600" dirty="0">
                <a:solidFill>
                  <a:srgbClr val="FFFF00"/>
                </a:solidFill>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   Note: What is required to be a loyal follower?</a:t>
            </a:r>
          </a:p>
          <a:p>
            <a:pPr marL="514350" indent="-514350">
              <a:buFont typeface="Wingdings"/>
              <a:buChar char="Ø"/>
            </a:pPr>
            <a:r>
              <a:rPr lang="en-US" sz="3600" dirty="0" smtClean="0">
                <a:effectLst>
                  <a:glow rad="101600">
                    <a:schemeClr val="bg1">
                      <a:alpha val="60000"/>
                    </a:schemeClr>
                  </a:glow>
                </a:effectLst>
              </a:rPr>
              <a:t>Submission – </a:t>
            </a:r>
            <a:r>
              <a:rPr lang="en-US" sz="3600" i="1" dirty="0" smtClean="0">
                <a:effectLst>
                  <a:glow rad="101600">
                    <a:schemeClr val="bg1">
                      <a:alpha val="60000"/>
                    </a:schemeClr>
                  </a:glow>
                </a:effectLst>
              </a:rPr>
              <a:t>Eph. 5:21-22</a:t>
            </a:r>
          </a:p>
          <a:p>
            <a:pPr marL="514350" indent="-514350">
              <a:buFont typeface="Wingdings"/>
              <a:buChar char="Ø"/>
            </a:pPr>
            <a:r>
              <a:rPr lang="en-US" sz="3600" dirty="0" smtClean="0">
                <a:effectLst>
                  <a:glow rad="101600">
                    <a:schemeClr val="bg1">
                      <a:alpha val="60000"/>
                    </a:schemeClr>
                  </a:glow>
                </a:effectLst>
              </a:rPr>
              <a:t>Humility – </a:t>
            </a:r>
            <a:r>
              <a:rPr lang="en-US" sz="3600" i="1" dirty="0" smtClean="0">
                <a:effectLst>
                  <a:glow rad="101600">
                    <a:schemeClr val="bg1">
                      <a:alpha val="60000"/>
                    </a:schemeClr>
                  </a:glow>
                </a:effectLst>
              </a:rPr>
              <a:t>I Cor. 4:16</a:t>
            </a:r>
          </a:p>
          <a:p>
            <a:pPr marL="514350" indent="-514350">
              <a:buFont typeface="Wingdings"/>
              <a:buChar char="Ø"/>
            </a:pPr>
            <a:r>
              <a:rPr lang="en-US" sz="3600" dirty="0" smtClean="0">
                <a:effectLst>
                  <a:glow rad="101600">
                    <a:schemeClr val="bg1">
                      <a:alpha val="60000"/>
                    </a:schemeClr>
                  </a:glow>
                </a:effectLst>
              </a:rPr>
              <a:t>Commitment – </a:t>
            </a:r>
            <a:r>
              <a:rPr lang="en-US" sz="3600" i="1" dirty="0" smtClean="0">
                <a:effectLst>
                  <a:glow rad="101600">
                    <a:schemeClr val="bg1">
                      <a:alpha val="60000"/>
                    </a:schemeClr>
                  </a:glow>
                </a:effectLst>
              </a:rPr>
              <a:t>Matt. 10:16-39</a:t>
            </a:r>
          </a:p>
          <a:p>
            <a:pPr marL="514350" indent="-514350">
              <a:buFont typeface="Wingdings"/>
              <a:buChar char="Ø"/>
            </a:pPr>
            <a:r>
              <a:rPr lang="en-US" sz="3600" dirty="0" smtClean="0">
                <a:effectLst>
                  <a:glow rad="101600">
                    <a:schemeClr val="bg1">
                      <a:alpha val="60000"/>
                    </a:schemeClr>
                  </a:glow>
                </a:effectLst>
              </a:rPr>
              <a:t>Servants spirit – </a:t>
            </a:r>
            <a:r>
              <a:rPr lang="en-US" sz="3600" i="1" dirty="0" smtClean="0">
                <a:effectLst>
                  <a:glow rad="101600">
                    <a:schemeClr val="bg1">
                      <a:alpha val="60000"/>
                    </a:schemeClr>
                  </a:glow>
                </a:effectLst>
              </a:rPr>
              <a:t>Luke 22:23-27</a:t>
            </a:r>
          </a:p>
          <a:p>
            <a:pPr marL="514350" indent="-514350">
              <a:buFont typeface="Wingdings"/>
              <a:buChar char="Ø"/>
            </a:pPr>
            <a:r>
              <a:rPr lang="en-US" sz="3600" dirty="0" smtClean="0">
                <a:effectLst>
                  <a:glow rad="101600">
                    <a:schemeClr val="bg1">
                      <a:alpha val="60000"/>
                    </a:schemeClr>
                  </a:glow>
                </a:effectLst>
              </a:rPr>
              <a:t>Obedience – </a:t>
            </a:r>
            <a:r>
              <a:rPr lang="en-US" sz="3600" i="1" dirty="0" smtClean="0">
                <a:effectLst>
                  <a:glow rad="101600">
                    <a:schemeClr val="bg1">
                      <a:alpha val="60000"/>
                    </a:schemeClr>
                  </a:glow>
                </a:effectLst>
              </a:rPr>
              <a:t>Titus 2:5</a:t>
            </a:r>
          </a:p>
          <a:p>
            <a:pPr marL="514350" indent="-514350">
              <a:buFont typeface="Wingdings"/>
              <a:buChar char="Ø"/>
            </a:pPr>
            <a:r>
              <a:rPr lang="en-US" sz="3600" dirty="0" smtClean="0">
                <a:effectLst>
                  <a:glow rad="101600">
                    <a:schemeClr val="bg1">
                      <a:alpha val="60000"/>
                    </a:schemeClr>
                  </a:glow>
                </a:effectLst>
              </a:rPr>
              <a:t>Sacrifice – </a:t>
            </a:r>
            <a:r>
              <a:rPr lang="en-US" sz="3600" i="1" dirty="0" smtClean="0">
                <a:effectLst>
                  <a:glow rad="101600">
                    <a:schemeClr val="bg1">
                      <a:alpha val="60000"/>
                    </a:schemeClr>
                  </a:glow>
                </a:effectLst>
              </a:rPr>
              <a:t>Matt. 8:18-22</a:t>
            </a:r>
          </a:p>
          <a:p>
            <a:pPr marL="514350" indent="-514350">
              <a:buFont typeface="Wingdings"/>
              <a:buChar char="Ø"/>
            </a:pPr>
            <a:r>
              <a:rPr lang="en-US" sz="3600" dirty="0" smtClean="0">
                <a:effectLst>
                  <a:glow rad="101600">
                    <a:schemeClr val="bg1">
                      <a:alpha val="60000"/>
                    </a:schemeClr>
                  </a:glow>
                </a:effectLst>
              </a:rPr>
              <a:t>Meekness (yielding rights) – </a:t>
            </a:r>
            <a:r>
              <a:rPr lang="en-US" sz="3600" i="1" dirty="0" smtClean="0">
                <a:effectLst>
                  <a:glow rad="101600">
                    <a:schemeClr val="bg1">
                      <a:alpha val="60000"/>
                    </a:schemeClr>
                  </a:glow>
                </a:effectLst>
              </a:rPr>
              <a:t>I Peter 3:4</a:t>
            </a:r>
          </a:p>
        </p:txBody>
      </p:sp>
      <p:pic>
        <p:nvPicPr>
          <p:cNvPr id="5122" name="Picture 2" descr="c:\Users\Ptr. Daniel White\Desktop\Bible pictures\Bible mis\Family\Husband-Wife\Forgivness 55-192.jpg"/>
          <p:cNvPicPr>
            <a:picLocks noChangeAspect="1" noChangeArrowheads="1"/>
          </p:cNvPicPr>
          <p:nvPr/>
        </p:nvPicPr>
        <p:blipFill>
          <a:blip r:embed="rId3" cstate="print"/>
          <a:srcRect/>
          <a:stretch>
            <a:fillRect/>
          </a:stretch>
        </p:blipFill>
        <p:spPr bwMode="auto">
          <a:xfrm>
            <a:off x="6477000" y="1524000"/>
            <a:ext cx="2517334" cy="3654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a:bodyPr>
          <a:lstStyle/>
          <a:p>
            <a:pPr>
              <a:buNone/>
            </a:pPr>
            <a:r>
              <a:rPr lang="en-US" sz="3600" dirty="0" smtClean="0">
                <a:effectLst>
                  <a:glow rad="101600">
                    <a:schemeClr val="bg1">
                      <a:alpha val="60000"/>
                    </a:schemeClr>
                  </a:glow>
                </a:effectLst>
              </a:rPr>
              <a:t>2. A leader is strengthened and encouraged by respect – </a:t>
            </a:r>
            <a:r>
              <a:rPr lang="en-US" sz="3600" i="1" dirty="0" smtClean="0">
                <a:effectLst>
                  <a:glow rad="101600">
                    <a:schemeClr val="bg1">
                      <a:alpha val="60000"/>
                    </a:schemeClr>
                  </a:glow>
                </a:effectLst>
              </a:rPr>
              <a:t>Eph. 5:33; I Peter 2:11-17</a:t>
            </a:r>
          </a:p>
          <a:p>
            <a:pPr>
              <a:buFont typeface="Wingdings"/>
              <a:buChar char="Ø"/>
            </a:pPr>
            <a:r>
              <a:rPr lang="en-US" sz="3600" dirty="0" smtClean="0">
                <a:effectLst>
                  <a:glow rad="101600">
                    <a:schemeClr val="bg1">
                      <a:alpha val="60000"/>
                    </a:schemeClr>
                  </a:glow>
                </a:effectLst>
              </a:rPr>
              <a:t>A respectful attitude opens the heart of the one in authority </a:t>
            </a:r>
            <a:r>
              <a:rPr lang="en-US" sz="3600" i="1" dirty="0" smtClean="0">
                <a:effectLst>
                  <a:glow rad="101600">
                    <a:schemeClr val="bg1">
                      <a:alpha val="60000"/>
                    </a:schemeClr>
                  </a:glow>
                </a:effectLst>
              </a:rPr>
              <a:t>– II Sam. 9:6-11</a:t>
            </a:r>
          </a:p>
          <a:p>
            <a:pPr>
              <a:buFont typeface="Wingdings"/>
              <a:buChar char="Ø"/>
            </a:pPr>
            <a:r>
              <a:rPr lang="en-US" sz="3600" dirty="0" smtClean="0">
                <a:effectLst>
                  <a:glow rad="101600">
                    <a:schemeClr val="bg1">
                      <a:alpha val="60000"/>
                    </a:schemeClr>
                  </a:glow>
                </a:effectLst>
              </a:rPr>
              <a:t>The difficulty of showing respect </a:t>
            </a:r>
            <a:r>
              <a:rPr lang="en-US" sz="3600" i="1" dirty="0" smtClean="0">
                <a:effectLst>
                  <a:glow rad="101600">
                    <a:schemeClr val="bg1">
                      <a:alpha val="60000"/>
                    </a:schemeClr>
                  </a:glow>
                </a:effectLst>
              </a:rPr>
              <a:t>–</a:t>
            </a:r>
          </a:p>
          <a:p>
            <a:pPr>
              <a:buFont typeface="Arial" charset="0"/>
              <a:buChar char="•"/>
            </a:pPr>
            <a:r>
              <a:rPr lang="en-US" sz="3600" i="1" dirty="0" smtClean="0">
                <a:effectLst>
                  <a:glow rad="101600">
                    <a:schemeClr val="bg1">
                      <a:alpha val="60000"/>
                    </a:schemeClr>
                  </a:glow>
                </a:effectLst>
              </a:rPr>
              <a:t>Difficult to show reverence when you observe major character weaknesses.</a:t>
            </a:r>
          </a:p>
          <a:p>
            <a:pPr>
              <a:buFont typeface="Arial" charset="0"/>
              <a:buChar char="•"/>
            </a:pPr>
            <a:r>
              <a:rPr lang="en-US" sz="3600" i="1" dirty="0" smtClean="0">
                <a:effectLst>
                  <a:glow rad="101600">
                    <a:schemeClr val="bg1">
                      <a:alpha val="60000"/>
                    </a:schemeClr>
                  </a:glow>
                </a:effectLst>
              </a:rPr>
              <a:t>God however wants us to look beyond the weakness and realize the God has given them the position through which He will bless and direct our lives – Deut. 28:1-2; I Tim. 2:2</a:t>
            </a:r>
          </a:p>
          <a:p>
            <a:pPr>
              <a:buNone/>
            </a:pPr>
            <a:endParaRPr lang="en-US" sz="3600"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705600"/>
          </a:xfrm>
        </p:spPr>
        <p:txBody>
          <a:bodyPr>
            <a:normAutofit/>
          </a:bodyPr>
          <a:lstStyle/>
          <a:p>
            <a:pPr>
              <a:buFont typeface="Arial" charset="0"/>
              <a:buChar char="•"/>
            </a:pPr>
            <a:r>
              <a:rPr lang="en-US" sz="3600" dirty="0" smtClean="0">
                <a:effectLst>
                  <a:glow rad="101600">
                    <a:schemeClr val="bg1">
                      <a:alpha val="60000"/>
                    </a:schemeClr>
                  </a:glow>
                </a:effectLst>
              </a:rPr>
              <a:t>A wife is to respect the God-ordained office of her husband even when his life does not measure up – </a:t>
            </a:r>
            <a:r>
              <a:rPr lang="en-US" sz="3600" i="1" dirty="0" smtClean="0">
                <a:effectLst>
                  <a:glow rad="101600">
                    <a:schemeClr val="bg1">
                      <a:alpha val="60000"/>
                    </a:schemeClr>
                  </a:glow>
                </a:effectLst>
              </a:rPr>
              <a:t>I Peter 2:18-3:4</a:t>
            </a:r>
          </a:p>
          <a:p>
            <a:pPr>
              <a:buFont typeface="Arial" charset="0"/>
              <a:buChar char="•"/>
            </a:pPr>
            <a:r>
              <a:rPr lang="en-US" sz="3600" dirty="0" smtClean="0">
                <a:effectLst>
                  <a:glow rad="101600">
                    <a:schemeClr val="bg1">
                      <a:alpha val="60000"/>
                    </a:schemeClr>
                  </a:glow>
                </a:effectLst>
              </a:rPr>
              <a:t>If a woman’s husband commands her to do evil, she would have to reject his command; but in so doing she must never be disrespectful  – </a:t>
            </a:r>
            <a:r>
              <a:rPr lang="en-US" sz="3600" i="1" dirty="0" smtClean="0">
                <a:effectLst>
                  <a:glow rad="101600">
                    <a:schemeClr val="bg1">
                      <a:alpha val="60000"/>
                    </a:schemeClr>
                  </a:glow>
                </a:effectLst>
              </a:rPr>
              <a:t>Acts 4:17-20; 5:27-29</a:t>
            </a:r>
          </a:p>
          <a:p>
            <a:pPr>
              <a:buFont typeface="Arial" charset="0"/>
              <a:buChar char="•"/>
            </a:pPr>
            <a:r>
              <a:rPr lang="en-US" sz="3600" dirty="0" smtClean="0">
                <a:effectLst>
                  <a:glow rad="101600">
                    <a:schemeClr val="bg1">
                      <a:alpha val="60000"/>
                    </a:schemeClr>
                  </a:glow>
                </a:effectLst>
              </a:rPr>
              <a:t>The more a wife looks to her husband for direction, the more he will tend to seek the Lord for direction – </a:t>
            </a:r>
            <a:r>
              <a:rPr lang="en-US" sz="3600" i="1" dirty="0" smtClean="0">
                <a:effectLst>
                  <a:glow rad="101600">
                    <a:schemeClr val="bg1">
                      <a:alpha val="60000"/>
                    </a:schemeClr>
                  </a:glow>
                </a:effectLst>
              </a:rPr>
              <a:t>I Cor. 14:35</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6858000"/>
          </a:xfrm>
        </p:spPr>
        <p:txBody>
          <a:bodyPr>
            <a:normAutofit/>
          </a:bodyPr>
          <a:lstStyle/>
          <a:p>
            <a:pPr>
              <a:buNone/>
            </a:pPr>
            <a:r>
              <a:rPr lang="en-US" sz="3400" dirty="0" smtClean="0">
                <a:effectLst>
                  <a:glow rad="101600">
                    <a:schemeClr val="bg1">
                      <a:alpha val="60000"/>
                    </a:schemeClr>
                  </a:glow>
                </a:effectLst>
              </a:rPr>
              <a:t>3. A leader is motivated by a learner –                          </a:t>
            </a:r>
            <a:r>
              <a:rPr lang="en-US" sz="3400" i="1" dirty="0" smtClean="0">
                <a:effectLst>
                  <a:glow rad="101600">
                    <a:schemeClr val="bg1">
                      <a:alpha val="60000"/>
                    </a:schemeClr>
                  </a:glow>
                </a:effectLst>
              </a:rPr>
              <a:t>I Cor. 14:33-35</a:t>
            </a:r>
          </a:p>
          <a:p>
            <a:pPr>
              <a:buFont typeface="Arial" charset="0"/>
              <a:buChar char="•"/>
            </a:pPr>
            <a:r>
              <a:rPr lang="en-US" sz="3400" dirty="0" smtClean="0">
                <a:effectLst>
                  <a:glow rad="101600">
                    <a:schemeClr val="bg1">
                      <a:alpha val="60000"/>
                    </a:schemeClr>
                  </a:glow>
                </a:effectLst>
              </a:rPr>
              <a:t>Most men will rise to leadership when their wives come to them for direction.</a:t>
            </a:r>
          </a:p>
          <a:p>
            <a:pPr>
              <a:buFont typeface="Arial" charset="0"/>
              <a:buChar char="•"/>
            </a:pPr>
            <a:r>
              <a:rPr lang="en-US" sz="3400" dirty="0" smtClean="0">
                <a:effectLst>
                  <a:glow rad="101600">
                    <a:schemeClr val="bg1">
                      <a:alpha val="60000"/>
                    </a:schemeClr>
                  </a:glow>
                </a:effectLst>
              </a:rPr>
              <a:t>Even if they do not feel qualified to meet the need, they will be motivated to go to others for help if they realize that their wife’s are depending on them for direction.</a:t>
            </a:r>
          </a:p>
          <a:p>
            <a:pPr>
              <a:buNone/>
            </a:pPr>
            <a:r>
              <a:rPr lang="en-US" dirty="0" smtClean="0">
                <a:solidFill>
                  <a:srgbClr val="FFFF00"/>
                </a:solidFill>
                <a:effectLst>
                  <a:glow rad="101600">
                    <a:schemeClr val="bg1">
                      <a:alpha val="60000"/>
                    </a:schemeClr>
                  </a:glow>
                </a:effectLst>
              </a:rPr>
              <a:t>Note: </a:t>
            </a:r>
            <a:r>
              <a:rPr lang="en-US" u="sng" dirty="0" smtClean="0">
                <a:solidFill>
                  <a:srgbClr val="FFFF00"/>
                </a:solidFill>
                <a:effectLst>
                  <a:glow rad="101600">
                    <a:schemeClr val="bg1">
                      <a:alpha val="60000"/>
                    </a:schemeClr>
                  </a:glow>
                </a:effectLst>
              </a:rPr>
              <a:t>This is where women make a serious mistake!</a:t>
            </a:r>
          </a:p>
          <a:p>
            <a:pPr marL="514350" indent="-514350">
              <a:buAutoNum type="arabicPeriod"/>
            </a:pPr>
            <a:r>
              <a:rPr lang="en-US" sz="3400" dirty="0" smtClean="0">
                <a:effectLst>
                  <a:glow rad="101600">
                    <a:schemeClr val="bg1">
                      <a:alpha val="60000"/>
                    </a:schemeClr>
                  </a:glow>
                </a:effectLst>
              </a:rPr>
              <a:t>They do not go to their husbands -</a:t>
            </a:r>
          </a:p>
          <a:p>
            <a:pPr marL="514350" indent="-514350">
              <a:buAutoNum type="arabicPeriod"/>
            </a:pPr>
            <a:r>
              <a:rPr lang="en-US" sz="3400" dirty="0" smtClean="0">
                <a:effectLst>
                  <a:glow rad="101600">
                    <a:schemeClr val="bg1">
                      <a:alpha val="60000"/>
                    </a:schemeClr>
                  </a:glow>
                </a:effectLst>
              </a:rPr>
              <a:t>They seek out counsel and advice  from others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467600"/>
          </a:xfrm>
        </p:spPr>
        <p:txBody>
          <a:bodyPr>
            <a:normAutofit/>
          </a:bodyPr>
          <a:lstStyle/>
          <a:p>
            <a:pPr marL="514350" indent="-514350">
              <a:buFont typeface="Wingdings"/>
              <a:buChar char="Ø"/>
            </a:pPr>
            <a:r>
              <a:rPr lang="en-US" sz="3100" dirty="0" smtClean="0">
                <a:effectLst>
                  <a:glow rad="101600">
                    <a:schemeClr val="bg1">
                      <a:alpha val="60000"/>
                    </a:schemeClr>
                  </a:glow>
                </a:effectLst>
              </a:rPr>
              <a:t>Friends</a:t>
            </a:r>
          </a:p>
          <a:p>
            <a:pPr marL="514350" indent="-514350">
              <a:buFont typeface="Wingdings"/>
              <a:buChar char="Ø"/>
            </a:pPr>
            <a:r>
              <a:rPr lang="en-US" sz="3100" dirty="0" smtClean="0">
                <a:effectLst>
                  <a:glow rad="101600">
                    <a:schemeClr val="bg1">
                      <a:alpha val="60000"/>
                    </a:schemeClr>
                  </a:glow>
                </a:effectLst>
              </a:rPr>
              <a:t>Pastor</a:t>
            </a:r>
          </a:p>
          <a:p>
            <a:pPr marL="514350" indent="-514350">
              <a:buFont typeface="Wingdings"/>
              <a:buChar char="Ø"/>
            </a:pPr>
            <a:r>
              <a:rPr lang="en-US" sz="3100" dirty="0" smtClean="0">
                <a:effectLst>
                  <a:glow rad="101600">
                    <a:schemeClr val="bg1">
                      <a:alpha val="60000"/>
                    </a:schemeClr>
                  </a:glow>
                </a:effectLst>
              </a:rPr>
              <a:t>Bible teachers </a:t>
            </a:r>
          </a:p>
          <a:p>
            <a:pPr marL="514350" indent="-514350">
              <a:buFont typeface="Wingdings"/>
              <a:buChar char="Ø"/>
            </a:pPr>
            <a:r>
              <a:rPr lang="en-US" sz="3100" dirty="0" smtClean="0">
                <a:effectLst>
                  <a:glow rad="101600">
                    <a:schemeClr val="bg1">
                      <a:alpha val="60000"/>
                    </a:schemeClr>
                  </a:glow>
                </a:effectLst>
              </a:rPr>
              <a:t>Radio call in programs</a:t>
            </a:r>
          </a:p>
          <a:p>
            <a:pPr marL="514350" indent="-514350">
              <a:buFont typeface="Wingdings"/>
              <a:buChar char="Ø"/>
            </a:pPr>
            <a:r>
              <a:rPr lang="en-US" sz="3100" dirty="0" smtClean="0">
                <a:effectLst>
                  <a:glow rad="101600">
                    <a:schemeClr val="bg1">
                      <a:alpha val="60000"/>
                    </a:schemeClr>
                  </a:glow>
                </a:effectLst>
              </a:rPr>
              <a:t>Other respected leaders in the church</a:t>
            </a:r>
          </a:p>
          <a:p>
            <a:pPr marL="514350" indent="-514350">
              <a:buFont typeface="Wingdings"/>
              <a:buChar char="Ø"/>
            </a:pPr>
            <a:r>
              <a:rPr lang="en-US" sz="3100" dirty="0" smtClean="0">
                <a:effectLst>
                  <a:glow rad="101600">
                    <a:schemeClr val="bg1">
                      <a:alpha val="60000"/>
                    </a:schemeClr>
                  </a:glow>
                </a:effectLst>
              </a:rPr>
              <a:t>Other women</a:t>
            </a:r>
          </a:p>
          <a:p>
            <a:pPr marL="514350" indent="-514350">
              <a:buNone/>
            </a:pPr>
            <a:r>
              <a:rPr lang="en-US" sz="3100" dirty="0" smtClean="0">
                <a:solidFill>
                  <a:srgbClr val="FFFF00"/>
                </a:solidFill>
                <a:effectLst>
                  <a:glow rad="101600">
                    <a:schemeClr val="bg1">
                      <a:alpha val="60000"/>
                    </a:schemeClr>
                  </a:glow>
                </a:effectLst>
              </a:rPr>
              <a:t>Note: The reason women do not go to their husband.</a:t>
            </a:r>
          </a:p>
          <a:p>
            <a:pPr marL="514350" indent="-514350">
              <a:buAutoNum type="arabicPeriod"/>
            </a:pPr>
            <a:r>
              <a:rPr lang="en-US" sz="3100" i="1" dirty="0" smtClean="0">
                <a:effectLst>
                  <a:glow rad="101600">
                    <a:schemeClr val="bg1">
                      <a:alpha val="60000"/>
                    </a:schemeClr>
                  </a:glow>
                </a:effectLst>
              </a:rPr>
              <a:t>He will not know the answer</a:t>
            </a:r>
          </a:p>
          <a:p>
            <a:pPr marL="514350" indent="-514350">
              <a:buAutoNum type="arabicPeriod"/>
            </a:pPr>
            <a:r>
              <a:rPr lang="en-US" sz="3100" i="1" dirty="0" smtClean="0">
                <a:effectLst>
                  <a:glow rad="101600">
                    <a:schemeClr val="bg1">
                      <a:alpha val="60000"/>
                    </a:schemeClr>
                  </a:glow>
                </a:effectLst>
              </a:rPr>
              <a:t>He is to busy</a:t>
            </a:r>
          </a:p>
          <a:p>
            <a:pPr marL="514350" indent="-514350">
              <a:buAutoNum type="arabicPeriod"/>
            </a:pPr>
            <a:r>
              <a:rPr lang="en-US" sz="3100" i="1" dirty="0" smtClean="0">
                <a:effectLst>
                  <a:glow rad="101600">
                    <a:schemeClr val="bg1">
                      <a:alpha val="60000"/>
                    </a:schemeClr>
                  </a:glow>
                </a:effectLst>
              </a:rPr>
              <a:t>He is not concerned about spiritual things</a:t>
            </a:r>
          </a:p>
          <a:p>
            <a:pPr marL="514350" indent="-514350">
              <a:buAutoNum type="arabicPeriod"/>
            </a:pPr>
            <a:r>
              <a:rPr lang="en-US" sz="3100" i="1" dirty="0" smtClean="0">
                <a:effectLst>
                  <a:glow rad="101600">
                    <a:schemeClr val="bg1">
                      <a:alpha val="60000"/>
                    </a:schemeClr>
                  </a:glow>
                </a:effectLst>
              </a:rPr>
              <a:t>He is not a Christian</a:t>
            </a:r>
          </a:p>
          <a:p>
            <a:pPr marL="514350" indent="-514350">
              <a:buAutoNum type="arabicPeriod"/>
            </a:pPr>
            <a:r>
              <a:rPr lang="en-US" sz="3100" i="1" dirty="0" smtClean="0">
                <a:effectLst>
                  <a:glow rad="101600">
                    <a:schemeClr val="bg1">
                      <a:alpha val="60000"/>
                    </a:schemeClr>
                  </a:glow>
                </a:effectLst>
              </a:rPr>
              <a:t>He is a carnal Christian</a:t>
            </a:r>
          </a:p>
          <a:p>
            <a:endParaRPr lang="en-US" sz="3100" dirty="0">
              <a:effectLst>
                <a:glow rad="101600">
                  <a:schemeClr val="bg1">
                    <a:alpha val="60000"/>
                  </a:schemeClr>
                </a:glow>
              </a:effectLst>
            </a:endParaRPr>
          </a:p>
        </p:txBody>
      </p:sp>
      <p:pic>
        <p:nvPicPr>
          <p:cNvPr id="6146" name="Picture 2" descr="C:\Users\Ptr. Daniel White\Desktop\Bible pictures\Courtship Marriage Family\Marriage\Couples\01 Couple upset029.jpg"/>
          <p:cNvPicPr>
            <a:picLocks noChangeAspect="1" noChangeArrowheads="1"/>
          </p:cNvPicPr>
          <p:nvPr/>
        </p:nvPicPr>
        <p:blipFill>
          <a:blip r:embed="rId3" cstate="print"/>
          <a:srcRect/>
          <a:stretch>
            <a:fillRect/>
          </a:stretch>
        </p:blipFill>
        <p:spPr bwMode="auto">
          <a:xfrm>
            <a:off x="6096001" y="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740</Words>
  <Application>Microsoft Office PowerPoint</Application>
  <PresentationFormat>On-screen Show (4:3)</PresentationFormat>
  <Paragraphs>94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to Help your Husband  be a Spiritual Leader</vt:lpstr>
      <vt:lpstr>Slide 2</vt:lpstr>
      <vt:lpstr>Slide 3</vt:lpstr>
      <vt:lpstr>Slide 4</vt:lpstr>
      <vt:lpstr>Slide 5</vt:lpstr>
      <vt:lpstr>Slide 6</vt:lpstr>
      <vt:lpstr>Slide 7</vt:lpstr>
      <vt:lpstr>Slide 8</vt:lpstr>
      <vt:lpstr>Slide 9</vt:lpstr>
      <vt:lpstr>The Benefits of Seeking Spiritual Direction from your Husband</vt:lpstr>
      <vt:lpstr>Tactics Women use to  Control their Husbands</vt:lpstr>
      <vt:lpstr>Slide 12</vt:lpstr>
      <vt:lpstr>Slide 13</vt:lpstr>
      <vt:lpstr>Slide 14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your Husband  be a Spiritual Leader</dc:title>
  <dc:creator>Ptr. Daniel White</dc:creator>
  <cp:lastModifiedBy>Ptr. Daniel White</cp:lastModifiedBy>
  <cp:revision>8</cp:revision>
  <dcterms:created xsi:type="dcterms:W3CDTF">2010-01-07T20:34:36Z</dcterms:created>
  <dcterms:modified xsi:type="dcterms:W3CDTF">2010-10-13T22:45:35Z</dcterms:modified>
</cp:coreProperties>
</file>