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7" r:id="rId2"/>
    <p:sldId id="256" r:id="rId3"/>
    <p:sldId id="286" r:id="rId4"/>
    <p:sldId id="287" r:id="rId5"/>
    <p:sldId id="278" r:id="rId6"/>
    <p:sldId id="261" r:id="rId7"/>
    <p:sldId id="257" r:id="rId8"/>
    <p:sldId id="258" r:id="rId9"/>
    <p:sldId id="259" r:id="rId10"/>
    <p:sldId id="260" r:id="rId11"/>
    <p:sldId id="262" r:id="rId12"/>
    <p:sldId id="263" r:id="rId13"/>
    <p:sldId id="264" r:id="rId14"/>
    <p:sldId id="265" r:id="rId15"/>
    <p:sldId id="266" r:id="rId16"/>
    <p:sldId id="279" r:id="rId17"/>
    <p:sldId id="280" r:id="rId18"/>
    <p:sldId id="267" r:id="rId19"/>
    <p:sldId id="281" r:id="rId20"/>
    <p:sldId id="268" r:id="rId21"/>
    <p:sldId id="289" r:id="rId22"/>
    <p:sldId id="269" r:id="rId23"/>
    <p:sldId id="283" r:id="rId24"/>
    <p:sldId id="270" r:id="rId25"/>
    <p:sldId id="271" r:id="rId26"/>
    <p:sldId id="272" r:id="rId27"/>
    <p:sldId id="284" r:id="rId28"/>
    <p:sldId id="273" r:id="rId29"/>
    <p:sldId id="274" r:id="rId30"/>
    <p:sldId id="285" r:id="rId31"/>
    <p:sldId id="275" r:id="rId32"/>
    <p:sldId id="27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8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9C020-577C-461C-924E-E3740F8C4C71}" type="datetimeFigureOut">
              <a:rPr lang="en-US" smtClean="0"/>
              <a:pPr/>
              <a:t>12/7/2010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37B74-1AE1-4BEE-BEC7-741EE1D8C15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32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137B74-1AE1-4BEE-BEC7-741EE1D8C153}"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37B74-1AE1-4BEE-BEC7-741EE1D8C153}"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C6894-A62E-4B35-8680-8D939CA0C5D1}" type="datetimeFigureOut">
              <a:rPr lang="en-US" smtClean="0"/>
              <a:pPr/>
              <a:t>12/7/2010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D2338-D32C-4A21-8737-5D72E170A8C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C6894-A62E-4B35-8680-8D939CA0C5D1}" type="datetimeFigureOut">
              <a:rPr lang="en-US" smtClean="0"/>
              <a:pPr/>
              <a:t>12/7/2010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D2338-D32C-4A21-8737-5D72E170A8C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95250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smtClean="0">
                <a:effectLst>
                  <a:glow rad="101600">
                    <a:schemeClr val="bg1">
                      <a:alpha val="60000"/>
                    </a:schemeClr>
                  </a:glow>
                </a:effectLst>
              </a:rPr>
              <a:t>Becoming Men and Women </a:t>
            </a:r>
            <a:br>
              <a:rPr lang="en-US" dirty="0" smtClean="0">
                <a:effectLst>
                  <a:glow rad="101600">
                    <a:schemeClr val="bg1">
                      <a:alpha val="60000"/>
                    </a:schemeClr>
                  </a:glow>
                </a:effectLst>
              </a:rPr>
            </a:br>
            <a:r>
              <a:rPr lang="en-US" dirty="0" smtClean="0">
                <a:effectLst>
                  <a:glow rad="101600">
                    <a:schemeClr val="bg1">
                      <a:alpha val="60000"/>
                    </a:schemeClr>
                  </a:glow>
                </a:effectLst>
              </a:rPr>
              <a:t>of Biblical Convictions</a:t>
            </a:r>
            <a:endParaRPr lang="en-US"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l="-5333" b="-12329"/>
          <a:stretch>
            <a:fillRect/>
          </a:stretch>
        </p:blipFill>
        <p:spPr bwMode="auto">
          <a:xfrm>
            <a:off x="4190999" y="1981200"/>
            <a:ext cx="5065441" cy="3505200"/>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r="592" b="11637"/>
          <a:stretch>
            <a:fillRect/>
          </a:stretch>
        </p:blipFill>
        <p:spPr bwMode="auto">
          <a:xfrm>
            <a:off x="381000" y="1905000"/>
            <a:ext cx="3714750" cy="4953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9906000" cy="815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81000"/>
            <a:ext cx="9144000" cy="7467600"/>
          </a:xfrm>
        </p:spPr>
        <p:txBody>
          <a:bodyPr>
            <a:noAutofit/>
          </a:bodyPr>
          <a:lstStyle/>
          <a:p>
            <a:r>
              <a:rPr lang="en-US" sz="4800" dirty="0" smtClean="0">
                <a:effectLst>
                  <a:glow rad="101600">
                    <a:schemeClr val="bg1">
                      <a:alpha val="60000"/>
                    </a:schemeClr>
                  </a:glow>
                </a:effectLst>
              </a:rPr>
              <a:t>Ten Biblical </a:t>
            </a:r>
            <a:r>
              <a:rPr lang="en-US" sz="4800" cap="all" dirty="0" smtClean="0">
                <a:effectLst>
                  <a:glow rad="101600">
                    <a:schemeClr val="bg1">
                      <a:alpha val="60000"/>
                    </a:schemeClr>
                  </a:glow>
                </a:effectLst>
              </a:rPr>
              <a:t>c</a:t>
            </a:r>
            <a:r>
              <a:rPr lang="en-US" sz="4800" dirty="0" smtClean="0">
                <a:effectLst>
                  <a:glow rad="101600">
                    <a:schemeClr val="bg1">
                      <a:alpha val="60000"/>
                    </a:schemeClr>
                  </a:glow>
                </a:effectLst>
              </a:rPr>
              <a:t>onvictions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a:effectLst>
                  <a:glow rad="101600">
                    <a:schemeClr val="bg1">
                      <a:alpha val="60000"/>
                    </a:schemeClr>
                  </a:glow>
                </a:effectLst>
              </a:rPr>
              <a:t/>
            </a:r>
            <a:br>
              <a:rPr lang="en-US" dirty="0">
                <a:effectLst>
                  <a:glow rad="101600">
                    <a:schemeClr val="bg1">
                      <a:alpha val="60000"/>
                    </a:schemeClr>
                  </a:glow>
                </a:effectLst>
              </a:rPr>
            </a:b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a:effectLst>
                  <a:glow rad="101600">
                    <a:schemeClr val="bg1">
                      <a:alpha val="60000"/>
                    </a:schemeClr>
                  </a:glow>
                </a:effectLst>
              </a:rPr>
              <a:t/>
            </a:r>
            <a:br>
              <a:rPr lang="en-US" dirty="0">
                <a:effectLst>
                  <a:glow rad="101600">
                    <a:schemeClr val="bg1">
                      <a:alpha val="60000"/>
                    </a:schemeClr>
                  </a:glow>
                </a:effectLst>
              </a:rPr>
            </a:b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a:effectLst>
                  <a:glow rad="101600">
                    <a:schemeClr val="bg1">
                      <a:alpha val="60000"/>
                    </a:schemeClr>
                  </a:glow>
                </a:effectLst>
              </a:rPr>
              <a:t/>
            </a:r>
            <a:br>
              <a:rPr lang="en-US" dirty="0">
                <a:effectLst>
                  <a:glow rad="101600">
                    <a:schemeClr val="bg1">
                      <a:alpha val="60000"/>
                    </a:schemeClr>
                  </a:glow>
                </a:effectLst>
              </a:rPr>
            </a:b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 </a:t>
            </a:r>
            <a:r>
              <a:rPr lang="en-US" sz="4000" i="1" dirty="0" smtClean="0">
                <a:effectLst>
                  <a:glow rad="101600">
                    <a:schemeClr val="bg1">
                      <a:alpha val="60000"/>
                    </a:schemeClr>
                  </a:glow>
                </a:effectLst>
              </a:rPr>
              <a:t>(Exodus 20)</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“The </a:t>
            </a:r>
            <a:r>
              <a:rPr lang="en-US" sz="4000" i="1" dirty="0">
                <a:effectLst>
                  <a:glow rad="101600">
                    <a:schemeClr val="bg1">
                      <a:alpha val="60000"/>
                    </a:schemeClr>
                  </a:glow>
                </a:effectLst>
              </a:rPr>
              <a:t>Ten </a:t>
            </a:r>
            <a:r>
              <a:rPr lang="en-US" sz="4000" i="1" dirty="0" smtClean="0">
                <a:effectLst>
                  <a:glow rad="101600">
                    <a:schemeClr val="bg1">
                      <a:alpha val="60000"/>
                    </a:schemeClr>
                  </a:glow>
                </a:effectLst>
              </a:rPr>
              <a:t>Commandments”</a:t>
            </a:r>
            <a:endParaRPr lang="en-US" sz="40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3124200" y="1143000"/>
            <a:ext cx="2976664" cy="388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effectLst>
                  <a:glow rad="101600">
                    <a:schemeClr val="bg1">
                      <a:alpha val="60000"/>
                    </a:schemeClr>
                  </a:glow>
                </a:effectLst>
              </a:rPr>
              <a:t>Ten Commandments</a:t>
            </a:r>
            <a:br>
              <a:rPr lang="en-US" dirty="0" smtClean="0">
                <a:effectLst>
                  <a:glow rad="101600">
                    <a:schemeClr val="bg1">
                      <a:alpha val="60000"/>
                    </a:schemeClr>
                  </a:glow>
                </a:effectLst>
              </a:rPr>
            </a:br>
            <a:r>
              <a:rPr lang="en-US" i="1" dirty="0" smtClean="0">
                <a:effectLst>
                  <a:glow rad="101600">
                    <a:schemeClr val="bg1">
                      <a:alpha val="60000"/>
                    </a:schemeClr>
                  </a:glow>
                </a:effectLst>
              </a:rPr>
              <a:t>Basis of Ten Scriptural Convictions</a:t>
            </a:r>
            <a:endParaRPr lang="en-US" i="1" dirty="0">
              <a:effectLst>
                <a:glow rad="101600">
                  <a:schemeClr val="bg1">
                    <a:alpha val="60000"/>
                  </a:schemeClr>
                </a:glow>
              </a:effectLst>
            </a:endParaRPr>
          </a:p>
        </p:txBody>
      </p:sp>
      <p:sp>
        <p:nvSpPr>
          <p:cNvPr id="3" name="Content Placeholder 2"/>
          <p:cNvSpPr>
            <a:spLocks noGrp="1"/>
          </p:cNvSpPr>
          <p:nvPr>
            <p:ph sz="half" idx="1"/>
          </p:nvPr>
        </p:nvSpPr>
        <p:spPr>
          <a:xfrm>
            <a:off x="0" y="2133600"/>
            <a:ext cx="4495800" cy="4724400"/>
          </a:xfrm>
        </p:spPr>
        <p:txBody>
          <a:bodyPr>
            <a:normAutofit/>
          </a:bodyPr>
          <a:lstStyle/>
          <a:p>
            <a:r>
              <a:rPr lang="en-US" sz="3200" i="1" dirty="0" smtClean="0">
                <a:solidFill>
                  <a:srgbClr val="FFFF00"/>
                </a:solidFill>
                <a:effectLst>
                  <a:glow rad="101600">
                    <a:schemeClr val="bg1">
                      <a:alpha val="60000"/>
                    </a:schemeClr>
                  </a:glow>
                </a:effectLst>
              </a:rPr>
              <a:t>“No other gods before me…”</a:t>
            </a:r>
          </a:p>
          <a:p>
            <a:r>
              <a:rPr lang="en-US" sz="3200" i="1" dirty="0" smtClean="0">
                <a:solidFill>
                  <a:srgbClr val="FFFF00"/>
                </a:solidFill>
                <a:effectLst>
                  <a:glow rad="101600">
                    <a:schemeClr val="bg1">
                      <a:alpha val="60000"/>
                    </a:schemeClr>
                  </a:glow>
                </a:effectLst>
              </a:rPr>
              <a:t>“Do not make any graven images…nor serve them…”</a:t>
            </a:r>
          </a:p>
          <a:p>
            <a:r>
              <a:rPr lang="en-US" sz="3200" i="1" dirty="0" smtClean="0">
                <a:solidFill>
                  <a:srgbClr val="FFFF00"/>
                </a:solidFill>
                <a:effectLst>
                  <a:glow rad="101600">
                    <a:schemeClr val="bg1">
                      <a:alpha val="60000"/>
                    </a:schemeClr>
                  </a:glow>
                </a:effectLst>
              </a:rPr>
              <a:t>“Do not take the name of the Lord thy God in vain…”</a:t>
            </a:r>
            <a:endParaRPr lang="en-US" sz="3200" i="1" dirty="0">
              <a:solidFill>
                <a:srgbClr val="FFFF00"/>
              </a:solidFill>
              <a:effectLst>
                <a:glow rad="101600">
                  <a:schemeClr val="bg1">
                    <a:alpha val="60000"/>
                  </a:schemeClr>
                </a:glow>
              </a:effectLst>
            </a:endParaRPr>
          </a:p>
        </p:txBody>
      </p:sp>
      <p:sp>
        <p:nvSpPr>
          <p:cNvPr id="4" name="Content Placeholder 3"/>
          <p:cNvSpPr>
            <a:spLocks noGrp="1"/>
          </p:cNvSpPr>
          <p:nvPr>
            <p:ph sz="half" idx="2"/>
          </p:nvPr>
        </p:nvSpPr>
        <p:spPr>
          <a:xfrm>
            <a:off x="4419600" y="2133600"/>
            <a:ext cx="4724400" cy="4724400"/>
          </a:xfrm>
        </p:spPr>
        <p:txBody>
          <a:bodyPr>
            <a:normAutofit/>
          </a:bodyPr>
          <a:lstStyle/>
          <a:p>
            <a:r>
              <a:rPr lang="en-US" sz="3200" dirty="0" smtClean="0">
                <a:effectLst>
                  <a:glow rad="101600">
                    <a:schemeClr val="bg1">
                      <a:alpha val="60000"/>
                    </a:schemeClr>
                  </a:glow>
                </a:effectLst>
              </a:rPr>
              <a:t>Rejecting inspiration makes a god of our intellect – </a:t>
            </a:r>
            <a:r>
              <a:rPr lang="en-US" sz="3200" i="1" dirty="0" smtClean="0">
                <a:effectLst>
                  <a:glow rad="101600">
                    <a:schemeClr val="bg1">
                      <a:alpha val="60000"/>
                    </a:schemeClr>
                  </a:glow>
                </a:effectLst>
              </a:rPr>
              <a:t>Isa. 55:6-13</a:t>
            </a:r>
          </a:p>
          <a:p>
            <a:r>
              <a:rPr lang="en-US" sz="3200" dirty="0" smtClean="0">
                <a:effectLst>
                  <a:glow rad="101600">
                    <a:schemeClr val="bg1">
                      <a:alpha val="60000"/>
                    </a:schemeClr>
                  </a:glow>
                </a:effectLst>
              </a:rPr>
              <a:t>No man can serve two masters – </a:t>
            </a:r>
            <a:r>
              <a:rPr lang="en-US" sz="3200" i="1" dirty="0" smtClean="0">
                <a:effectLst>
                  <a:glow rad="101600">
                    <a:schemeClr val="bg1">
                      <a:alpha val="60000"/>
                    </a:schemeClr>
                  </a:glow>
                </a:effectLst>
              </a:rPr>
              <a:t>Matt. 6:18-2</a:t>
            </a:r>
            <a:r>
              <a:rPr lang="en-US" sz="3200" dirty="0" smtClean="0">
                <a:effectLst>
                  <a:glow rad="101600">
                    <a:schemeClr val="bg1">
                      <a:alpha val="60000"/>
                    </a:schemeClr>
                  </a:glow>
                </a:effectLst>
              </a:rPr>
              <a:t>1</a:t>
            </a:r>
          </a:p>
          <a:p>
            <a:r>
              <a:rPr lang="en-US" sz="3200" dirty="0" smtClean="0">
                <a:effectLst>
                  <a:glow rad="101600">
                    <a:schemeClr val="bg1">
                      <a:alpha val="60000"/>
                    </a:schemeClr>
                  </a:glow>
                </a:effectLst>
              </a:rPr>
              <a:t>God’s reputation (name) is damaged by personal sin – </a:t>
            </a:r>
            <a:r>
              <a:rPr lang="en-US" sz="3200" i="1" dirty="0" smtClean="0">
                <a:effectLst>
                  <a:glow rad="101600">
                    <a:schemeClr val="bg1">
                      <a:alpha val="60000"/>
                    </a:schemeClr>
                  </a:glow>
                </a:effectLst>
              </a:rPr>
              <a:t>Ps. 23:3; Matt. 5:14-16</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066800"/>
            <a:ext cx="3962400" cy="5791200"/>
          </a:xfrm>
        </p:spPr>
        <p:txBody>
          <a:bodyPr>
            <a:normAutofit/>
          </a:bodyPr>
          <a:lstStyle/>
          <a:p>
            <a:r>
              <a:rPr lang="en-US" sz="3200" i="1" dirty="0" smtClean="0">
                <a:solidFill>
                  <a:srgbClr val="FFFF00"/>
                </a:solidFill>
                <a:effectLst>
                  <a:glow rad="101600">
                    <a:schemeClr val="bg1">
                      <a:alpha val="60000"/>
                    </a:schemeClr>
                  </a:glow>
                </a:effectLst>
              </a:rPr>
              <a:t>“Remember the Sabbath day…”</a:t>
            </a:r>
          </a:p>
          <a:p>
            <a:pPr>
              <a:buNone/>
            </a:pPr>
            <a:endParaRPr lang="en-US" sz="3200" i="1" dirty="0" smtClean="0">
              <a:solidFill>
                <a:srgbClr val="FFFF00"/>
              </a:solidFill>
              <a:effectLst>
                <a:glow rad="101600">
                  <a:schemeClr val="bg1">
                    <a:alpha val="60000"/>
                  </a:schemeClr>
                </a:glow>
              </a:effectLst>
            </a:endParaRPr>
          </a:p>
          <a:p>
            <a:r>
              <a:rPr lang="en-US" sz="3200" i="1" dirty="0" smtClean="0">
                <a:solidFill>
                  <a:srgbClr val="FFFF00"/>
                </a:solidFill>
                <a:effectLst>
                  <a:glow rad="101600">
                    <a:schemeClr val="bg1">
                      <a:alpha val="60000"/>
                    </a:schemeClr>
                  </a:glow>
                </a:effectLst>
              </a:rPr>
              <a:t>“Honor thy Mother and Father…”</a:t>
            </a:r>
          </a:p>
          <a:p>
            <a:pPr>
              <a:buNone/>
            </a:pPr>
            <a:endParaRPr lang="en-US" sz="3200" i="1" dirty="0" smtClean="0">
              <a:solidFill>
                <a:srgbClr val="FFFF00"/>
              </a:solidFill>
              <a:effectLst>
                <a:glow rad="101600">
                  <a:schemeClr val="bg1">
                    <a:alpha val="60000"/>
                  </a:schemeClr>
                </a:glow>
              </a:effectLst>
            </a:endParaRPr>
          </a:p>
          <a:p>
            <a:r>
              <a:rPr lang="en-US" sz="3200" i="1" dirty="0" smtClean="0">
                <a:solidFill>
                  <a:srgbClr val="FFFF00"/>
                </a:solidFill>
                <a:effectLst>
                  <a:glow rad="101600">
                    <a:schemeClr val="bg1">
                      <a:alpha val="60000"/>
                    </a:schemeClr>
                  </a:glow>
                </a:effectLst>
              </a:rPr>
              <a:t>“Thou shalt not kill…”</a:t>
            </a:r>
            <a:endParaRPr lang="en-US" sz="3200" i="1" dirty="0">
              <a:solidFill>
                <a:srgbClr val="FFFF00"/>
              </a:solidFill>
              <a:effectLst>
                <a:glow rad="101600">
                  <a:schemeClr val="bg1">
                    <a:alpha val="60000"/>
                  </a:schemeClr>
                </a:glow>
              </a:effectLst>
            </a:endParaRPr>
          </a:p>
        </p:txBody>
      </p:sp>
      <p:sp>
        <p:nvSpPr>
          <p:cNvPr id="4" name="Content Placeholder 3"/>
          <p:cNvSpPr>
            <a:spLocks noGrp="1"/>
          </p:cNvSpPr>
          <p:nvPr>
            <p:ph sz="half" idx="2"/>
          </p:nvPr>
        </p:nvSpPr>
        <p:spPr>
          <a:xfrm>
            <a:off x="4114800" y="685800"/>
            <a:ext cx="5029200" cy="6172200"/>
          </a:xfrm>
        </p:spPr>
        <p:txBody>
          <a:bodyPr>
            <a:normAutofit/>
          </a:bodyPr>
          <a:lstStyle/>
          <a:p>
            <a:r>
              <a:rPr lang="en-US" sz="3200" dirty="0" smtClean="0">
                <a:effectLst>
                  <a:glow rad="101600">
                    <a:schemeClr val="bg1">
                      <a:alpha val="60000"/>
                    </a:schemeClr>
                  </a:glow>
                </a:effectLst>
              </a:rPr>
              <a:t>Assembling together on the Lord’s day must not be forsaken – </a:t>
            </a:r>
            <a:r>
              <a:rPr lang="en-US" sz="3200" i="1" dirty="0" smtClean="0">
                <a:effectLst>
                  <a:glow rad="101600">
                    <a:schemeClr val="bg1">
                      <a:alpha val="60000"/>
                    </a:schemeClr>
                  </a:glow>
                </a:effectLst>
              </a:rPr>
              <a:t>Heb. 10:24-25</a:t>
            </a:r>
          </a:p>
          <a:p>
            <a:r>
              <a:rPr lang="en-US" sz="3200" dirty="0" smtClean="0">
                <a:effectLst>
                  <a:glow rad="101600">
                    <a:schemeClr val="bg1">
                      <a:alpha val="60000"/>
                    </a:schemeClr>
                  </a:glow>
                </a:effectLst>
              </a:rPr>
              <a:t>Children will honor parents who bring them up in the discipline and instruction of the Lord – </a:t>
            </a:r>
            <a:r>
              <a:rPr lang="en-US" sz="3200" i="1" dirty="0" smtClean="0">
                <a:effectLst>
                  <a:glow rad="101600">
                    <a:schemeClr val="bg1">
                      <a:alpha val="60000"/>
                    </a:schemeClr>
                  </a:glow>
                </a:effectLst>
              </a:rPr>
              <a:t>Deut. 6:4-8; Prov. 31:28</a:t>
            </a:r>
          </a:p>
          <a:p>
            <a:r>
              <a:rPr lang="en-US" sz="3200" dirty="0" smtClean="0">
                <a:effectLst>
                  <a:glow rad="101600">
                    <a:schemeClr val="bg1">
                      <a:alpha val="60000"/>
                    </a:schemeClr>
                  </a:glow>
                </a:effectLst>
              </a:rPr>
              <a:t>Causing a brother to stumble can destroy him spiritually – </a:t>
            </a:r>
            <a:r>
              <a:rPr lang="en-US" sz="3200" i="1" dirty="0" smtClean="0">
                <a:effectLst>
                  <a:glow rad="101600">
                    <a:schemeClr val="bg1">
                      <a:alpha val="60000"/>
                    </a:schemeClr>
                  </a:glow>
                </a:effectLst>
              </a:rPr>
              <a:t>Rom. 14:10-23</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457200"/>
            <a:ext cx="4495800" cy="6400800"/>
          </a:xfrm>
        </p:spPr>
        <p:txBody>
          <a:bodyPr>
            <a:normAutofit/>
          </a:bodyPr>
          <a:lstStyle/>
          <a:p>
            <a:r>
              <a:rPr lang="en-US" sz="3200" i="1" dirty="0" smtClean="0">
                <a:solidFill>
                  <a:srgbClr val="FFFF00"/>
                </a:solidFill>
                <a:effectLst>
                  <a:glow rad="101600">
                    <a:schemeClr val="bg1">
                      <a:alpha val="60000"/>
                    </a:schemeClr>
                  </a:glow>
                </a:effectLst>
              </a:rPr>
              <a:t>“Thou shalt not commit adultery…”</a:t>
            </a:r>
          </a:p>
          <a:p>
            <a:pPr>
              <a:buNone/>
            </a:pPr>
            <a:endParaRPr lang="en-US" sz="3200" i="1" dirty="0" smtClean="0">
              <a:solidFill>
                <a:srgbClr val="FFFF00"/>
              </a:solidFill>
              <a:effectLst>
                <a:glow rad="101600">
                  <a:schemeClr val="bg1">
                    <a:alpha val="60000"/>
                  </a:schemeClr>
                </a:glow>
              </a:effectLst>
            </a:endParaRPr>
          </a:p>
          <a:p>
            <a:r>
              <a:rPr lang="en-US" sz="3200" i="1" dirty="0" smtClean="0">
                <a:solidFill>
                  <a:srgbClr val="FFFF00"/>
                </a:solidFill>
                <a:effectLst>
                  <a:glow rad="101600">
                    <a:schemeClr val="bg1">
                      <a:alpha val="60000"/>
                    </a:schemeClr>
                  </a:glow>
                </a:effectLst>
              </a:rPr>
              <a:t>“Thou shalt not steal…”</a:t>
            </a:r>
          </a:p>
          <a:p>
            <a:pPr>
              <a:buNone/>
            </a:pPr>
            <a:endParaRPr lang="en-US" sz="3200" i="1" dirty="0" smtClean="0">
              <a:solidFill>
                <a:srgbClr val="FFFF00"/>
              </a:solidFill>
              <a:effectLst>
                <a:glow rad="101600">
                  <a:schemeClr val="bg1">
                    <a:alpha val="60000"/>
                  </a:schemeClr>
                </a:glow>
              </a:effectLst>
            </a:endParaRPr>
          </a:p>
          <a:p>
            <a:r>
              <a:rPr lang="en-US" sz="3200" i="1" dirty="0" smtClean="0">
                <a:solidFill>
                  <a:srgbClr val="FFFF00"/>
                </a:solidFill>
                <a:effectLst>
                  <a:glow rad="101600">
                    <a:schemeClr val="bg1">
                      <a:alpha val="60000"/>
                    </a:schemeClr>
                  </a:glow>
                </a:effectLst>
              </a:rPr>
              <a:t>“Thou shalt not bear false witness…”</a:t>
            </a:r>
          </a:p>
          <a:p>
            <a:pPr>
              <a:buNone/>
            </a:pPr>
            <a:endParaRPr lang="en-US" sz="3200" i="1" dirty="0" smtClean="0">
              <a:solidFill>
                <a:srgbClr val="FFFF00"/>
              </a:solidFill>
              <a:effectLst>
                <a:glow rad="101600">
                  <a:schemeClr val="bg1">
                    <a:alpha val="60000"/>
                  </a:schemeClr>
                </a:glow>
              </a:effectLst>
            </a:endParaRPr>
          </a:p>
          <a:p>
            <a:r>
              <a:rPr lang="en-US" sz="3200" i="1" dirty="0" smtClean="0">
                <a:solidFill>
                  <a:srgbClr val="FFFF00"/>
                </a:solidFill>
                <a:effectLst>
                  <a:glow rad="101600">
                    <a:schemeClr val="bg1">
                      <a:alpha val="60000"/>
                    </a:schemeClr>
                  </a:glow>
                </a:effectLst>
              </a:rPr>
              <a:t>“Thou shalt not covet…”</a:t>
            </a:r>
            <a:endParaRPr lang="en-US" sz="3200" i="1" dirty="0">
              <a:solidFill>
                <a:srgbClr val="FFFF00"/>
              </a:solidFill>
              <a:effectLst>
                <a:glow rad="101600">
                  <a:schemeClr val="bg1">
                    <a:alpha val="60000"/>
                  </a:schemeClr>
                </a:glow>
              </a:effectLst>
            </a:endParaRPr>
          </a:p>
        </p:txBody>
      </p:sp>
      <p:sp>
        <p:nvSpPr>
          <p:cNvPr id="4" name="Content Placeholder 3"/>
          <p:cNvSpPr>
            <a:spLocks noGrp="1"/>
          </p:cNvSpPr>
          <p:nvPr>
            <p:ph sz="half" idx="2"/>
          </p:nvPr>
        </p:nvSpPr>
        <p:spPr>
          <a:xfrm>
            <a:off x="4648200" y="381000"/>
            <a:ext cx="4495800" cy="6477000"/>
          </a:xfrm>
        </p:spPr>
        <p:txBody>
          <a:bodyPr>
            <a:normAutofit/>
          </a:bodyPr>
          <a:lstStyle/>
          <a:p>
            <a:r>
              <a:rPr lang="en-US" sz="3200" dirty="0" smtClean="0">
                <a:effectLst>
                  <a:glow rad="101600">
                    <a:schemeClr val="bg1">
                      <a:alpha val="60000"/>
                    </a:schemeClr>
                  </a:glow>
                </a:effectLst>
              </a:rPr>
              <a:t>Marriage covenant must not be defiled by lust – </a:t>
            </a:r>
            <a:r>
              <a:rPr lang="en-US" sz="3200" i="1" dirty="0" smtClean="0">
                <a:effectLst>
                  <a:glow rad="101600">
                    <a:schemeClr val="bg1">
                      <a:alpha val="60000"/>
                    </a:schemeClr>
                  </a:glow>
                </a:effectLst>
              </a:rPr>
              <a:t>Heb. 13:4-5</a:t>
            </a:r>
          </a:p>
          <a:p>
            <a:r>
              <a:rPr lang="en-US" sz="3200" dirty="0" smtClean="0">
                <a:effectLst>
                  <a:glow rad="101600">
                    <a:schemeClr val="bg1">
                      <a:alpha val="60000"/>
                    </a:schemeClr>
                  </a:glow>
                </a:effectLst>
              </a:rPr>
              <a:t>Affections must be set on things above –     </a:t>
            </a:r>
            <a:r>
              <a:rPr lang="en-US" sz="3200" i="1" dirty="0" smtClean="0">
                <a:effectLst>
                  <a:glow rad="101600">
                    <a:schemeClr val="bg1">
                      <a:alpha val="60000"/>
                    </a:schemeClr>
                  </a:glow>
                </a:effectLst>
              </a:rPr>
              <a:t>Col. 3:1-2</a:t>
            </a:r>
          </a:p>
          <a:p>
            <a:r>
              <a:rPr lang="en-US" sz="3200" dirty="0" smtClean="0">
                <a:effectLst>
                  <a:glow rad="101600">
                    <a:schemeClr val="bg1">
                      <a:alpha val="60000"/>
                    </a:schemeClr>
                  </a:glow>
                </a:effectLst>
              </a:rPr>
              <a:t>Always speak the truth – </a:t>
            </a:r>
            <a:r>
              <a:rPr lang="en-US" sz="3200" i="1" dirty="0" smtClean="0">
                <a:effectLst>
                  <a:glow rad="101600">
                    <a:schemeClr val="bg1">
                      <a:alpha val="60000"/>
                    </a:schemeClr>
                  </a:glow>
                </a:effectLst>
              </a:rPr>
              <a:t>Eph. 4:15</a:t>
            </a:r>
          </a:p>
          <a:p>
            <a:r>
              <a:rPr lang="en-US" sz="3200" dirty="0" smtClean="0">
                <a:effectLst>
                  <a:glow rad="101600">
                    <a:schemeClr val="bg1">
                      <a:alpha val="60000"/>
                    </a:schemeClr>
                  </a:glow>
                </a:effectLst>
              </a:rPr>
              <a:t>Contentment must be learned – </a:t>
            </a:r>
            <a:r>
              <a:rPr lang="en-US" sz="3200" i="1" dirty="0" smtClean="0">
                <a:effectLst>
                  <a:glow rad="101600">
                    <a:schemeClr val="bg1">
                      <a:alpha val="60000"/>
                    </a:schemeClr>
                  </a:glow>
                </a:effectLst>
              </a:rPr>
              <a:t>I Tim. 6:6-10</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a:blip>
          <a:srcRect b="5378"/>
          <a:stretch>
            <a:fillRect/>
          </a:stretch>
        </p:blipFill>
        <p:spPr bwMode="auto">
          <a:xfrm>
            <a:off x="-221381" y="-92869"/>
            <a:ext cx="9365381" cy="6950869"/>
          </a:xfrm>
          <a:prstGeom prst="rect">
            <a:avLst/>
          </a:prstGeom>
          <a:noFill/>
          <a:ln w="9525">
            <a:noFill/>
            <a:miter lim="800000"/>
            <a:headEnd/>
            <a:tailEnd/>
          </a:ln>
        </p:spPr>
      </p:pic>
      <p:sp>
        <p:nvSpPr>
          <p:cNvPr id="3" name="Rectangle 2"/>
          <p:cNvSpPr/>
          <p:nvPr/>
        </p:nvSpPr>
        <p:spPr>
          <a:xfrm>
            <a:off x="4191000" y="304800"/>
            <a:ext cx="4648200" cy="1077218"/>
          </a:xfrm>
          <a:prstGeom prst="rect">
            <a:avLst/>
          </a:prstGeom>
        </p:spPr>
        <p:txBody>
          <a:bodyPr wrap="square">
            <a:spAutoFit/>
          </a:bodyPr>
          <a:lstStyle/>
          <a:p>
            <a:pPr algn="ctr"/>
            <a:r>
              <a:rPr lang="en-US" sz="3200" i="1" dirty="0" smtClean="0">
                <a:effectLst>
                  <a:glow rad="101600">
                    <a:schemeClr val="bg1">
                      <a:alpha val="60000"/>
                    </a:schemeClr>
                  </a:glow>
                </a:effectLst>
                <a:latin typeface="Imprint MT Shadow" pitchFamily="82" charset="0"/>
              </a:rPr>
              <a:t> </a:t>
            </a:r>
            <a:r>
              <a:rPr lang="en-US" sz="3200" i="1" dirty="0" smtClean="0">
                <a:effectLst>
                  <a:glow rad="101600">
                    <a:schemeClr val="bg1">
                      <a:alpha val="60000"/>
                    </a:schemeClr>
                  </a:glow>
                </a:effectLst>
                <a:latin typeface="Imprint MT Shadow" pitchFamily="82" charset="0"/>
              </a:rPr>
              <a:t>Ps. 19:7 “The </a:t>
            </a:r>
            <a:r>
              <a:rPr lang="en-US" sz="3200" i="1" dirty="0" smtClean="0">
                <a:effectLst>
                  <a:glow rad="101600">
                    <a:schemeClr val="bg1">
                      <a:alpha val="60000"/>
                    </a:schemeClr>
                  </a:glow>
                </a:effectLst>
                <a:latin typeface="Imprint MT Shadow" pitchFamily="82" charset="0"/>
              </a:rPr>
              <a:t>law of the LORD is </a:t>
            </a:r>
            <a:r>
              <a:rPr lang="en-US" sz="3200" i="1" dirty="0" smtClean="0">
                <a:effectLst>
                  <a:glow rad="101600">
                    <a:schemeClr val="bg1">
                      <a:alpha val="60000"/>
                    </a:schemeClr>
                  </a:glow>
                </a:effectLst>
                <a:latin typeface="Imprint MT Shadow" pitchFamily="82" charset="0"/>
              </a:rPr>
              <a:t>perfect…”</a:t>
            </a:r>
            <a:endParaRPr lang="en-US" sz="3200" i="1" dirty="0">
              <a:effectLst>
                <a:glow rad="101600">
                  <a:schemeClr val="bg1">
                    <a:alpha val="60000"/>
                  </a:schemeClr>
                </a:glow>
              </a:effectLst>
              <a:latin typeface="Imprint MT Shadow" pitchFamily="8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Autofit/>
          </a:bodyPr>
          <a:lstStyle/>
          <a:p>
            <a:r>
              <a:rPr lang="en-US" sz="4800" i="1" dirty="0" smtClean="0">
                <a:solidFill>
                  <a:srgbClr val="FFFF00"/>
                </a:solidFill>
                <a:effectLst>
                  <a:glow rad="101600">
                    <a:schemeClr val="bg1">
                      <a:alpha val="60000"/>
                    </a:schemeClr>
                  </a:glow>
                </a:effectLst>
              </a:rPr>
              <a:t>“No other gods before me…”</a:t>
            </a:r>
            <a:br>
              <a:rPr lang="en-US" sz="4800" i="1" dirty="0" smtClean="0">
                <a:solidFill>
                  <a:srgbClr val="FFFF00"/>
                </a:solidFill>
                <a:effectLst>
                  <a:glow rad="101600">
                    <a:schemeClr val="bg1">
                      <a:alpha val="60000"/>
                    </a:schemeClr>
                  </a:glow>
                </a:effectLst>
              </a:rPr>
            </a:br>
            <a:endParaRPr lang="en-US" sz="4800" dirty="0"/>
          </a:p>
        </p:txBody>
      </p:sp>
      <p:sp>
        <p:nvSpPr>
          <p:cNvPr id="3" name="Content Placeholder 2"/>
          <p:cNvSpPr>
            <a:spLocks noGrp="1"/>
          </p:cNvSpPr>
          <p:nvPr>
            <p:ph idx="1"/>
          </p:nvPr>
        </p:nvSpPr>
        <p:spPr>
          <a:xfrm>
            <a:off x="4800600" y="1295400"/>
            <a:ext cx="4343400" cy="5562600"/>
          </a:xfrm>
        </p:spPr>
        <p:txBody>
          <a:bodyPr>
            <a:normAutofit/>
          </a:bodyPr>
          <a:lstStyle/>
          <a:p>
            <a:pPr algn="ctr">
              <a:buNone/>
            </a:pPr>
            <a:r>
              <a:rPr lang="en-US" sz="4400" dirty="0" smtClean="0">
                <a:effectLst>
                  <a:glow rad="101600">
                    <a:schemeClr val="bg1">
                      <a:alpha val="60000"/>
                    </a:schemeClr>
                  </a:glow>
                </a:effectLst>
              </a:rPr>
              <a:t>    The Bible is the inspired Word of God and is the final authority for my </a:t>
            </a:r>
            <a:r>
              <a:rPr lang="en-US" sz="4400" dirty="0" smtClean="0">
                <a:effectLst>
                  <a:glow rad="101600">
                    <a:schemeClr val="bg1">
                      <a:alpha val="60000"/>
                    </a:schemeClr>
                  </a:glow>
                </a:effectLst>
              </a:rPr>
              <a:t>life.</a:t>
            </a:r>
            <a:endParaRPr lang="en-US" sz="4400"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(Exod. 20:3; Ps. 138:2; Matt.4:4; II Tim. 3:16-17)</a:t>
            </a:r>
            <a:endParaRPr lang="en-US" sz="3600" i="1"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304800" y="1066800"/>
            <a:ext cx="4495800" cy="562112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839200" cy="1828800"/>
          </a:xfrm>
        </p:spPr>
        <p:txBody>
          <a:bodyPr>
            <a:normAutofit fontScale="90000"/>
          </a:bodyPr>
          <a:lstStyle/>
          <a:p>
            <a:r>
              <a:rPr lang="en-US" sz="3600" i="1" dirty="0" smtClean="0">
                <a:effectLst>
                  <a:glow rad="101600">
                    <a:schemeClr val="bg1">
                      <a:alpha val="60000"/>
                    </a:schemeClr>
                  </a:glow>
                </a:effectLst>
              </a:rPr>
              <a:t>God's Word is the </a:t>
            </a:r>
            <a:r>
              <a:rPr lang="en-US" sz="3600" i="1" dirty="0" smtClean="0">
                <a:effectLst>
                  <a:glow rad="101600">
                    <a:schemeClr val="bg1">
                      <a:alpha val="60000"/>
                    </a:schemeClr>
                  </a:glow>
                </a:effectLst>
              </a:rPr>
              <a:t>“incorruptible seed”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 </a:t>
            </a:r>
            <a:r>
              <a:rPr lang="en-US" sz="3600" i="1" dirty="0" smtClean="0">
                <a:effectLst>
                  <a:glow rad="101600">
                    <a:schemeClr val="bg1">
                      <a:alpha val="60000"/>
                    </a:schemeClr>
                  </a:glow>
                </a:effectLst>
              </a:rPr>
              <a:t>I</a:t>
            </a:r>
            <a:r>
              <a:rPr lang="en-US" sz="3600" i="1" dirty="0" smtClean="0">
                <a:effectLst>
                  <a:glow rad="101600">
                    <a:schemeClr val="bg1">
                      <a:alpha val="60000"/>
                    </a:schemeClr>
                  </a:glow>
                </a:effectLst>
              </a:rPr>
              <a:t>ncorruptible </a:t>
            </a:r>
            <a:r>
              <a:rPr lang="en-US" sz="3600" dirty="0" smtClean="0">
                <a:effectLst>
                  <a:glow rad="101600">
                    <a:schemeClr val="bg1">
                      <a:alpha val="60000"/>
                    </a:schemeClr>
                  </a:glow>
                </a:effectLst>
              </a:rPr>
              <a:t>= Does </a:t>
            </a:r>
            <a:r>
              <a:rPr lang="en-US" sz="3600" dirty="0" smtClean="0">
                <a:effectLst>
                  <a:glow rad="101600">
                    <a:schemeClr val="bg1">
                      <a:alpha val="60000"/>
                    </a:schemeClr>
                  </a:glow>
                </a:effectLst>
              </a:rPr>
              <a:t>not perish. </a:t>
            </a:r>
            <a:r>
              <a:rPr lang="en-US" sz="3600" dirty="0" smtClean="0">
                <a:effectLst>
                  <a:glow rad="101600">
                    <a:schemeClr val="bg1">
                      <a:alpha val="60000"/>
                    </a:schemeClr>
                  </a:glow>
                </a:effectLst>
              </a:rPr>
              <a:t/>
            </a:r>
            <a:br>
              <a:rPr lang="en-US" sz="3600" dirty="0" smtClean="0">
                <a:effectLst>
                  <a:glow rad="101600">
                    <a:schemeClr val="bg1">
                      <a:alpha val="60000"/>
                    </a:schemeClr>
                  </a:glow>
                </a:effectLst>
              </a:rPr>
            </a:br>
            <a:r>
              <a:rPr lang="en-US" sz="3600" i="1" dirty="0" smtClean="0">
                <a:solidFill>
                  <a:srgbClr val="FFC000"/>
                </a:solidFill>
                <a:effectLst>
                  <a:glow rad="101600">
                    <a:schemeClr val="bg1">
                      <a:alpha val="60000"/>
                    </a:schemeClr>
                  </a:glow>
                </a:effectLst>
              </a:rPr>
              <a:t>"</a:t>
            </a:r>
            <a:r>
              <a:rPr lang="en-US" sz="3600" i="1" dirty="0" smtClean="0">
                <a:solidFill>
                  <a:srgbClr val="FFC000"/>
                </a:solidFill>
                <a:effectLst>
                  <a:glow rad="101600">
                    <a:schemeClr val="bg1">
                      <a:alpha val="60000"/>
                    </a:schemeClr>
                  </a:glow>
                </a:effectLst>
              </a:rPr>
              <a:t>The Word of God...lives and abides forever."</a:t>
            </a:r>
            <a:r>
              <a:rPr lang="en-US" sz="3600" dirty="0" smtClean="0">
                <a:solidFill>
                  <a:srgbClr val="FFC000"/>
                </a:solidFill>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81200"/>
            <a:ext cx="9144000" cy="4876800"/>
          </a:xfrm>
        </p:spPr>
        <p:txBody>
          <a:bodyPr>
            <a:normAutofit fontScale="92500" lnSpcReduction="10000"/>
          </a:bodyPr>
          <a:lstStyle/>
          <a:p>
            <a:pPr>
              <a:buNone/>
            </a:pPr>
            <a:r>
              <a:rPr lang="en-US" i="1" dirty="0" smtClean="0">
                <a:effectLst>
                  <a:glow rad="101600">
                    <a:schemeClr val="bg1">
                      <a:alpha val="60000"/>
                    </a:schemeClr>
                  </a:glow>
                </a:effectLst>
              </a:rPr>
              <a:t> “</a:t>
            </a:r>
            <a:r>
              <a:rPr lang="en-US" i="1" dirty="0" smtClean="0">
                <a:effectLst>
                  <a:glow rad="101600">
                    <a:schemeClr val="bg1">
                      <a:alpha val="60000"/>
                    </a:schemeClr>
                  </a:glow>
                </a:effectLst>
              </a:rPr>
              <a:t>The </a:t>
            </a:r>
            <a:r>
              <a:rPr lang="en-US" i="1" dirty="0" smtClean="0">
                <a:solidFill>
                  <a:srgbClr val="FFC000"/>
                </a:solidFill>
                <a:effectLst>
                  <a:glow rad="101600">
                    <a:schemeClr val="bg1">
                      <a:alpha val="60000"/>
                    </a:schemeClr>
                  </a:glow>
                </a:effectLst>
              </a:rPr>
              <a:t>words of the Lord </a:t>
            </a:r>
            <a:r>
              <a:rPr lang="en-US" i="1" dirty="0" smtClean="0">
                <a:effectLst>
                  <a:glow rad="101600">
                    <a:schemeClr val="bg1">
                      <a:alpha val="60000"/>
                    </a:schemeClr>
                  </a:glow>
                </a:effectLst>
              </a:rPr>
              <a:t>are pure words: as silver tried in a </a:t>
            </a:r>
            <a:r>
              <a:rPr lang="en-US" i="1" dirty="0" smtClean="0">
                <a:effectLst>
                  <a:glow rad="101600">
                    <a:schemeClr val="bg1">
                      <a:alpha val="60000"/>
                    </a:schemeClr>
                  </a:glow>
                </a:effectLst>
              </a:rPr>
              <a:t>furnace </a:t>
            </a:r>
            <a:r>
              <a:rPr lang="en-US" i="1" dirty="0" smtClean="0">
                <a:effectLst>
                  <a:glow rad="101600">
                    <a:schemeClr val="bg1">
                      <a:alpha val="60000"/>
                    </a:schemeClr>
                  </a:glow>
                </a:effectLst>
              </a:rPr>
              <a:t>of earth, purified seven times. Thou </a:t>
            </a:r>
            <a:r>
              <a:rPr lang="en-US" i="1" dirty="0" err="1" smtClean="0">
                <a:effectLst>
                  <a:glow rad="101600">
                    <a:schemeClr val="bg1">
                      <a:alpha val="60000"/>
                    </a:schemeClr>
                  </a:glow>
                </a:effectLst>
              </a:rPr>
              <a:t>shalt</a:t>
            </a:r>
            <a:r>
              <a:rPr lang="en-US" i="1" dirty="0" smtClean="0">
                <a:effectLst>
                  <a:glow rad="101600">
                    <a:schemeClr val="bg1">
                      <a:alpha val="60000"/>
                    </a:schemeClr>
                  </a:glow>
                </a:effectLst>
              </a:rPr>
              <a:t> keep them, O Lord, thou </a:t>
            </a:r>
            <a:r>
              <a:rPr lang="en-US" i="1" dirty="0" err="1" smtClean="0">
                <a:effectLst>
                  <a:glow rad="101600">
                    <a:schemeClr val="bg1">
                      <a:alpha val="60000"/>
                    </a:schemeClr>
                  </a:glow>
                </a:effectLst>
              </a:rPr>
              <a:t>shalt</a:t>
            </a:r>
            <a:r>
              <a:rPr lang="en-US" i="1" u="sng" dirty="0" smtClean="0">
                <a:effectLst>
                  <a:glow rad="101600">
                    <a:schemeClr val="bg1">
                      <a:alpha val="60000"/>
                    </a:schemeClr>
                  </a:glow>
                </a:effectLst>
              </a:rPr>
              <a:t> preserve </a:t>
            </a:r>
            <a:r>
              <a:rPr lang="en-US" i="1" dirty="0" smtClean="0">
                <a:effectLst>
                  <a:glow rad="101600">
                    <a:schemeClr val="bg1">
                      <a:alpha val="60000"/>
                    </a:schemeClr>
                  </a:glow>
                </a:effectLst>
              </a:rPr>
              <a:t>them from this generation </a:t>
            </a:r>
            <a:r>
              <a:rPr lang="en-US" i="1" u="sng" dirty="0" smtClean="0">
                <a:effectLst>
                  <a:glow rad="101600">
                    <a:schemeClr val="bg1">
                      <a:alpha val="60000"/>
                    </a:schemeClr>
                  </a:glow>
                </a:effectLst>
              </a:rPr>
              <a:t>forever</a:t>
            </a:r>
            <a:r>
              <a:rPr lang="en-US" i="1" dirty="0" smtClean="0">
                <a:effectLst>
                  <a:glow rad="101600">
                    <a:schemeClr val="bg1">
                      <a:alpha val="60000"/>
                    </a:schemeClr>
                  </a:glow>
                </a:effectLst>
              </a:rPr>
              <a:t>…The </a:t>
            </a:r>
            <a:r>
              <a:rPr lang="en-US" i="1" dirty="0" smtClean="0">
                <a:solidFill>
                  <a:srgbClr val="FFC000"/>
                </a:solidFill>
                <a:effectLst>
                  <a:glow rad="101600">
                    <a:schemeClr val="bg1">
                      <a:alpha val="60000"/>
                    </a:schemeClr>
                  </a:glow>
                </a:effectLst>
              </a:rPr>
              <a:t>counsel </a:t>
            </a:r>
            <a:r>
              <a:rPr lang="en-US" i="1" dirty="0" smtClean="0">
                <a:effectLst>
                  <a:glow rad="101600">
                    <a:schemeClr val="bg1">
                      <a:alpha val="60000"/>
                    </a:schemeClr>
                  </a:glow>
                </a:effectLst>
              </a:rPr>
              <a:t>of the Lord </a:t>
            </a:r>
            <a:r>
              <a:rPr lang="en-US" i="1" u="sng" dirty="0" err="1" smtClean="0">
                <a:effectLst>
                  <a:glow rad="101600">
                    <a:schemeClr val="bg1">
                      <a:alpha val="60000"/>
                    </a:schemeClr>
                  </a:glow>
                </a:effectLst>
              </a:rPr>
              <a:t>standeth</a:t>
            </a:r>
            <a:r>
              <a:rPr lang="en-US" i="1" dirty="0" smtClean="0">
                <a:effectLst>
                  <a:glow rad="101600">
                    <a:schemeClr val="bg1">
                      <a:alpha val="60000"/>
                    </a:schemeClr>
                  </a:glow>
                </a:effectLst>
              </a:rPr>
              <a:t> </a:t>
            </a:r>
            <a:r>
              <a:rPr lang="en-US" i="1" u="sng" dirty="0" smtClean="0">
                <a:effectLst>
                  <a:glow rad="101600">
                    <a:schemeClr val="bg1">
                      <a:alpha val="60000"/>
                    </a:schemeClr>
                  </a:glow>
                </a:effectLst>
              </a:rPr>
              <a:t>forever</a:t>
            </a:r>
            <a:r>
              <a:rPr lang="en-US" i="1" dirty="0" smtClean="0">
                <a:effectLst>
                  <a:glow rad="101600">
                    <a:schemeClr val="bg1">
                      <a:alpha val="60000"/>
                    </a:schemeClr>
                  </a:glow>
                </a:effectLst>
              </a:rPr>
              <a:t>, the </a:t>
            </a:r>
            <a:r>
              <a:rPr lang="en-US" i="1" dirty="0" smtClean="0">
                <a:solidFill>
                  <a:srgbClr val="FFC000"/>
                </a:solidFill>
                <a:effectLst>
                  <a:glow rad="101600">
                    <a:schemeClr val="bg1">
                      <a:alpha val="60000"/>
                    </a:schemeClr>
                  </a:glow>
                </a:effectLst>
              </a:rPr>
              <a:t>thoughts</a:t>
            </a:r>
            <a:r>
              <a:rPr lang="en-US" i="1" dirty="0" smtClean="0">
                <a:effectLst>
                  <a:glow rad="101600">
                    <a:schemeClr val="bg1">
                      <a:alpha val="60000"/>
                    </a:schemeClr>
                  </a:glow>
                </a:effectLst>
              </a:rPr>
              <a:t> of his heart to </a:t>
            </a:r>
            <a:r>
              <a:rPr lang="en-US" i="1" u="sng" dirty="0" smtClean="0">
                <a:effectLst>
                  <a:glow rad="101600">
                    <a:schemeClr val="bg1">
                      <a:alpha val="60000"/>
                    </a:schemeClr>
                  </a:glow>
                </a:effectLst>
              </a:rPr>
              <a:t>all generations</a:t>
            </a:r>
            <a:r>
              <a:rPr lang="en-US" i="1" dirty="0" smtClean="0">
                <a:effectLst>
                  <a:glow rad="101600">
                    <a:schemeClr val="bg1">
                      <a:alpha val="60000"/>
                    </a:schemeClr>
                  </a:glow>
                </a:effectLst>
              </a:rPr>
              <a:t>…His truth </a:t>
            </a:r>
            <a:r>
              <a:rPr lang="en-US" i="1" u="sng" dirty="0" err="1" smtClean="0">
                <a:effectLst>
                  <a:glow rad="101600">
                    <a:schemeClr val="bg1">
                      <a:alpha val="60000"/>
                    </a:schemeClr>
                  </a:glow>
                </a:effectLst>
              </a:rPr>
              <a:t>endureth</a:t>
            </a:r>
            <a:r>
              <a:rPr lang="en-US" i="1" u="sng" dirty="0" smtClean="0">
                <a:effectLst>
                  <a:glow rad="101600">
                    <a:schemeClr val="bg1">
                      <a:alpha val="60000"/>
                    </a:schemeClr>
                  </a:glow>
                </a:effectLst>
              </a:rPr>
              <a:t> to all generations</a:t>
            </a:r>
            <a:r>
              <a:rPr lang="en-US" i="1" dirty="0" smtClean="0">
                <a:effectLst>
                  <a:glow rad="101600">
                    <a:schemeClr val="bg1">
                      <a:alpha val="60000"/>
                    </a:schemeClr>
                  </a:glow>
                </a:effectLst>
              </a:rPr>
              <a:t>…</a:t>
            </a:r>
            <a:r>
              <a:rPr lang="en-US" i="1" u="sng" dirty="0" smtClean="0">
                <a:effectLst>
                  <a:glow rad="101600">
                    <a:schemeClr val="bg1">
                      <a:alpha val="60000"/>
                    </a:schemeClr>
                  </a:glow>
                </a:effectLst>
              </a:rPr>
              <a:t>forever</a:t>
            </a:r>
            <a:r>
              <a:rPr lang="en-US" i="1" dirty="0" smtClean="0">
                <a:effectLst>
                  <a:glow rad="101600">
                    <a:schemeClr val="bg1">
                      <a:alpha val="60000"/>
                    </a:schemeClr>
                  </a:glow>
                </a:effectLst>
              </a:rPr>
              <a:t>, O Lord, thy </a:t>
            </a:r>
            <a:r>
              <a:rPr lang="en-US" i="1" dirty="0" smtClean="0">
                <a:solidFill>
                  <a:srgbClr val="FFC000"/>
                </a:solidFill>
                <a:effectLst>
                  <a:glow rad="101600">
                    <a:schemeClr val="bg1">
                      <a:alpha val="60000"/>
                    </a:schemeClr>
                  </a:glow>
                </a:effectLst>
              </a:rPr>
              <a:t>word</a:t>
            </a:r>
            <a:r>
              <a:rPr lang="en-US" i="1" dirty="0" smtClean="0">
                <a:effectLst>
                  <a:glow rad="101600">
                    <a:schemeClr val="bg1">
                      <a:alpha val="60000"/>
                    </a:schemeClr>
                  </a:glow>
                </a:effectLst>
              </a:rPr>
              <a:t> is settled in heaven, thy faithfulness is unto all generations…The grass </a:t>
            </a:r>
            <a:r>
              <a:rPr lang="en-US" i="1" dirty="0" err="1" smtClean="0">
                <a:effectLst>
                  <a:glow rad="101600">
                    <a:schemeClr val="bg1">
                      <a:alpha val="60000"/>
                    </a:schemeClr>
                  </a:glow>
                </a:effectLst>
              </a:rPr>
              <a:t>withereth</a:t>
            </a:r>
            <a:r>
              <a:rPr lang="en-US" i="1" dirty="0" smtClean="0">
                <a:effectLst>
                  <a:glow rad="101600">
                    <a:schemeClr val="bg1">
                      <a:alpha val="60000"/>
                    </a:schemeClr>
                  </a:glow>
                </a:effectLst>
              </a:rPr>
              <a:t>, the flower </a:t>
            </a:r>
            <a:r>
              <a:rPr lang="en-US" i="1" dirty="0" err="1" smtClean="0">
                <a:effectLst>
                  <a:glow rad="101600">
                    <a:schemeClr val="bg1">
                      <a:alpha val="60000"/>
                    </a:schemeClr>
                  </a:glow>
                </a:effectLst>
              </a:rPr>
              <a:t>fadeth</a:t>
            </a:r>
            <a:r>
              <a:rPr lang="en-US" i="1" dirty="0" smtClean="0">
                <a:effectLst>
                  <a:glow rad="101600">
                    <a:schemeClr val="bg1">
                      <a:alpha val="60000"/>
                    </a:schemeClr>
                  </a:glow>
                </a:effectLst>
              </a:rPr>
              <a:t>, but the </a:t>
            </a:r>
            <a:r>
              <a:rPr lang="en-US" i="1" dirty="0" smtClean="0">
                <a:solidFill>
                  <a:srgbClr val="FFC000"/>
                </a:solidFill>
                <a:effectLst>
                  <a:glow rad="101600">
                    <a:schemeClr val="bg1">
                      <a:alpha val="60000"/>
                    </a:schemeClr>
                  </a:glow>
                </a:effectLst>
              </a:rPr>
              <a:t>word of our God </a:t>
            </a:r>
            <a:r>
              <a:rPr lang="en-US" i="1" dirty="0" smtClean="0">
                <a:effectLst>
                  <a:glow rad="101600">
                    <a:schemeClr val="bg1">
                      <a:alpha val="60000"/>
                    </a:schemeClr>
                  </a:glow>
                </a:effectLst>
              </a:rPr>
              <a:t>shall </a:t>
            </a:r>
            <a:r>
              <a:rPr lang="en-US" i="1" u="sng" dirty="0" smtClean="0">
                <a:effectLst>
                  <a:glow rad="101600">
                    <a:schemeClr val="bg1">
                      <a:alpha val="60000"/>
                    </a:schemeClr>
                  </a:glow>
                </a:effectLst>
              </a:rPr>
              <a:t>stand forever</a:t>
            </a:r>
            <a:r>
              <a:rPr lang="en-US" i="1" dirty="0" smtClean="0">
                <a:effectLst>
                  <a:glow rad="101600">
                    <a:schemeClr val="bg1">
                      <a:alpha val="60000"/>
                    </a:schemeClr>
                  </a:glow>
                </a:effectLst>
              </a:rPr>
              <a:t>…but the </a:t>
            </a:r>
            <a:r>
              <a:rPr lang="en-US" i="1" dirty="0" smtClean="0">
                <a:solidFill>
                  <a:srgbClr val="FFC000"/>
                </a:solidFill>
                <a:effectLst>
                  <a:glow rad="101600">
                    <a:schemeClr val="bg1">
                      <a:alpha val="60000"/>
                    </a:schemeClr>
                  </a:glow>
                </a:effectLst>
              </a:rPr>
              <a:t>word of the Lord </a:t>
            </a:r>
            <a:r>
              <a:rPr lang="en-US" i="1" u="sng" dirty="0" err="1" smtClean="0">
                <a:effectLst>
                  <a:glow rad="101600">
                    <a:schemeClr val="bg1">
                      <a:alpha val="60000"/>
                    </a:schemeClr>
                  </a:glow>
                </a:effectLst>
              </a:rPr>
              <a:t>endureth</a:t>
            </a:r>
            <a:r>
              <a:rPr lang="en-US" i="1" u="sng" dirty="0" smtClean="0">
                <a:effectLst>
                  <a:glow rad="101600">
                    <a:schemeClr val="bg1">
                      <a:alpha val="60000"/>
                    </a:schemeClr>
                  </a:glow>
                </a:effectLst>
              </a:rPr>
              <a:t> forever</a:t>
            </a:r>
            <a:r>
              <a:rPr lang="en-US" i="1" dirty="0" smtClean="0">
                <a:effectLst>
                  <a:glow rad="101600">
                    <a:schemeClr val="bg1">
                      <a:alpha val="60000"/>
                    </a:schemeClr>
                  </a:glow>
                </a:effectLst>
              </a:rPr>
              <a:t>…</a:t>
            </a:r>
            <a:r>
              <a:rPr lang="en-US" dirty="0" smtClean="0">
                <a:effectLst>
                  <a:glow rad="101600">
                    <a:schemeClr val="bg1">
                      <a:alpha val="60000"/>
                    </a:schemeClr>
                  </a:glow>
                </a:effectLst>
              </a:rPr>
              <a:t> </a:t>
            </a:r>
            <a:r>
              <a:rPr lang="en-US" i="1" dirty="0" smtClean="0">
                <a:effectLst>
                  <a:glow rad="101600">
                    <a:schemeClr val="bg1">
                      <a:alpha val="60000"/>
                    </a:schemeClr>
                  </a:glow>
                </a:effectLst>
              </a:rPr>
              <a:t>Heaven and earth shall pass away, </a:t>
            </a:r>
            <a:r>
              <a:rPr lang="en-US" i="1" u="sng" dirty="0" smtClean="0">
                <a:effectLst>
                  <a:glow rad="101600">
                    <a:schemeClr val="bg1">
                      <a:alpha val="60000"/>
                    </a:schemeClr>
                  </a:glow>
                </a:effectLst>
              </a:rPr>
              <a:t>but </a:t>
            </a:r>
            <a:r>
              <a:rPr lang="en-US" i="1" u="sng" dirty="0" smtClean="0">
                <a:solidFill>
                  <a:srgbClr val="FFC000"/>
                </a:solidFill>
                <a:effectLst>
                  <a:glow rad="101600">
                    <a:schemeClr val="bg1">
                      <a:alpha val="60000"/>
                    </a:schemeClr>
                  </a:glow>
                </a:effectLst>
              </a:rPr>
              <a:t>my words </a:t>
            </a:r>
            <a:r>
              <a:rPr lang="en-US" i="1" u="sng" dirty="0" smtClean="0">
                <a:effectLst>
                  <a:glow rad="101600">
                    <a:schemeClr val="bg1">
                      <a:alpha val="60000"/>
                    </a:schemeClr>
                  </a:glow>
                </a:effectLst>
              </a:rPr>
              <a:t>shall not pass away</a:t>
            </a:r>
            <a:r>
              <a:rPr lang="en-US" i="1" dirty="0" smtClean="0">
                <a:effectLst>
                  <a:glow rad="101600">
                    <a:schemeClr val="bg1">
                      <a:alpha val="60000"/>
                    </a:schemeClr>
                  </a:glow>
                </a:effectLst>
              </a:rPr>
              <a:t>…”</a:t>
            </a: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glow rad="101600">
                    <a:schemeClr val="bg1">
                      <a:alpha val="60000"/>
                    </a:schemeClr>
                  </a:glow>
                </a:effectLst>
              </a:rPr>
              <a:t>God </a:t>
            </a:r>
            <a:r>
              <a:rPr lang="en-US" sz="5400" dirty="0" smtClean="0">
                <a:effectLst>
                  <a:glow rad="101600">
                    <a:schemeClr val="bg1">
                      <a:alpha val="60000"/>
                    </a:schemeClr>
                  </a:glow>
                </a:effectLst>
              </a:rPr>
              <a:t>P</a:t>
            </a:r>
            <a:r>
              <a:rPr lang="en-US" sz="5400" dirty="0" smtClean="0">
                <a:effectLst>
                  <a:glow rad="101600">
                    <a:schemeClr val="bg1">
                      <a:alpha val="60000"/>
                    </a:schemeClr>
                  </a:glow>
                </a:effectLst>
              </a:rPr>
              <a:t>romised to Preserve</a:t>
            </a:r>
            <a:endParaRPr lang="en-US" sz="5400" dirty="0">
              <a:effectLst>
                <a:glow rad="101600">
                  <a:schemeClr val="bg1">
                    <a:alpha val="60000"/>
                  </a:schemeClr>
                </a:glow>
              </a:effectLst>
            </a:endParaRPr>
          </a:p>
        </p:txBody>
      </p:sp>
      <p:sp>
        <p:nvSpPr>
          <p:cNvPr id="3" name="Content Placeholder 2"/>
          <p:cNvSpPr>
            <a:spLocks noGrp="1"/>
          </p:cNvSpPr>
          <p:nvPr>
            <p:ph idx="1"/>
          </p:nvPr>
        </p:nvSpPr>
        <p:spPr>
          <a:xfrm>
            <a:off x="457200" y="2286000"/>
            <a:ext cx="4648200" cy="3840163"/>
          </a:xfrm>
        </p:spPr>
        <p:txBody>
          <a:bodyPr>
            <a:normAutofit/>
          </a:bodyPr>
          <a:lstStyle/>
          <a:p>
            <a:r>
              <a:rPr lang="en-US" sz="4800" dirty="0" smtClean="0">
                <a:effectLst>
                  <a:glow rad="101600">
                    <a:schemeClr val="bg1">
                      <a:alpha val="60000"/>
                    </a:schemeClr>
                  </a:glow>
                </a:effectLst>
              </a:rPr>
              <a:t>His Words</a:t>
            </a:r>
          </a:p>
          <a:p>
            <a:r>
              <a:rPr lang="en-US" sz="4800" dirty="0" smtClean="0">
                <a:effectLst>
                  <a:glow rad="101600">
                    <a:schemeClr val="bg1">
                      <a:alpha val="60000"/>
                    </a:schemeClr>
                  </a:glow>
                </a:effectLst>
              </a:rPr>
              <a:t>His Counsels</a:t>
            </a:r>
          </a:p>
          <a:p>
            <a:r>
              <a:rPr lang="en-US" sz="4800" dirty="0" smtClean="0">
                <a:effectLst>
                  <a:glow rad="101600">
                    <a:schemeClr val="bg1">
                      <a:alpha val="60000"/>
                    </a:schemeClr>
                  </a:glow>
                </a:effectLst>
              </a:rPr>
              <a:t>His Thoughts</a:t>
            </a:r>
            <a:endParaRPr lang="en-US" sz="4800"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r="7500" b="5000"/>
          <a:stretch>
            <a:fillRect/>
          </a:stretch>
        </p:blipFill>
        <p:spPr bwMode="auto">
          <a:xfrm>
            <a:off x="4800600" y="1981200"/>
            <a:ext cx="3635542"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to="" calcmode="lin" valueType="num">
                                      <p:cBhvr>
                                        <p:cTn id="22"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normAutofit fontScale="90000"/>
          </a:bodyPr>
          <a:lstStyle/>
          <a:p>
            <a:r>
              <a:rPr lang="en-US" i="1" dirty="0" smtClean="0">
                <a:solidFill>
                  <a:srgbClr val="FFFF00"/>
                </a:solidFill>
                <a:effectLst>
                  <a:glow rad="101600">
                    <a:schemeClr val="bg1">
                      <a:alpha val="60000"/>
                    </a:schemeClr>
                  </a:glow>
                </a:effectLst>
              </a:rPr>
              <a:t>“Do not make any graven images…</a:t>
            </a:r>
            <a:br>
              <a:rPr lang="en-US" i="1"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nor serve them…”</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0" y="1752600"/>
            <a:ext cx="4495800" cy="5105400"/>
          </a:xfrm>
        </p:spPr>
        <p:txBody>
          <a:bodyPr>
            <a:normAutofit/>
          </a:bodyPr>
          <a:lstStyle/>
          <a:p>
            <a:pPr algn="ctr">
              <a:buNone/>
            </a:pPr>
            <a:r>
              <a:rPr lang="en-US" sz="3600" dirty="0" smtClean="0">
                <a:effectLst>
                  <a:glow rad="101600">
                    <a:schemeClr val="bg1">
                      <a:alpha val="60000"/>
                    </a:schemeClr>
                  </a:glow>
                </a:effectLst>
              </a:rPr>
              <a:t>   My </a:t>
            </a:r>
            <a:r>
              <a:rPr lang="en-US" sz="3600" dirty="0">
                <a:effectLst>
                  <a:glow rad="101600">
                    <a:schemeClr val="bg1">
                      <a:alpha val="60000"/>
                    </a:schemeClr>
                  </a:glow>
                </a:effectLst>
              </a:rPr>
              <a:t>purpose in life is to seek the Lord with </a:t>
            </a:r>
            <a:r>
              <a:rPr lang="en-US" sz="3600" dirty="0" smtClean="0">
                <a:effectLst>
                  <a:glow rad="101600">
                    <a:schemeClr val="bg1">
                      <a:alpha val="60000"/>
                    </a:schemeClr>
                  </a:glow>
                </a:effectLst>
              </a:rPr>
              <a:t>my whole </a:t>
            </a:r>
            <a:r>
              <a:rPr lang="en-US" sz="3600" dirty="0">
                <a:effectLst>
                  <a:glow rad="101600">
                    <a:schemeClr val="bg1">
                      <a:alpha val="60000"/>
                    </a:schemeClr>
                  </a:glow>
                </a:effectLst>
              </a:rPr>
              <a:t>heart and build my goals around </a:t>
            </a:r>
            <a:r>
              <a:rPr lang="en-US" sz="3600" dirty="0" smtClean="0">
                <a:effectLst>
                  <a:glow rad="101600">
                    <a:schemeClr val="bg1">
                      <a:alpha val="60000"/>
                    </a:schemeClr>
                  </a:glow>
                </a:effectLst>
              </a:rPr>
              <a:t>His </a:t>
            </a:r>
            <a:r>
              <a:rPr lang="en-US" sz="3600" dirty="0" smtClean="0">
                <a:effectLst>
                  <a:glow rad="101600">
                    <a:schemeClr val="bg1">
                      <a:alpha val="60000"/>
                    </a:schemeClr>
                  </a:glow>
                </a:effectLst>
              </a:rPr>
              <a:t>priorities.  </a:t>
            </a:r>
            <a:r>
              <a:rPr lang="en-US" sz="3600" i="1" dirty="0">
                <a:effectLst>
                  <a:glow rad="101600">
                    <a:schemeClr val="bg1">
                      <a:alpha val="60000"/>
                    </a:schemeClr>
                  </a:glow>
                </a:effectLst>
              </a:rPr>
              <a:t>(</a:t>
            </a:r>
            <a:r>
              <a:rPr lang="en-US" sz="3600" i="1" dirty="0" smtClean="0">
                <a:effectLst>
                  <a:glow rad="101600">
                    <a:schemeClr val="bg1">
                      <a:alpha val="60000"/>
                    </a:schemeClr>
                  </a:glow>
                </a:effectLst>
              </a:rPr>
              <a:t>Exodus </a:t>
            </a:r>
            <a:r>
              <a:rPr lang="en-US" sz="3600" i="1" dirty="0">
                <a:effectLst>
                  <a:glow rad="101600">
                    <a:schemeClr val="bg1">
                      <a:alpha val="60000"/>
                    </a:schemeClr>
                  </a:glow>
                </a:effectLst>
              </a:rPr>
              <a:t>20:4-5;  Psalms 119:2;  Matthew 6:33;  Philippians </a:t>
            </a:r>
            <a:r>
              <a:rPr lang="en-US" sz="3600" i="1" dirty="0" smtClean="0">
                <a:effectLst>
                  <a:glow rad="101600">
                    <a:schemeClr val="bg1">
                      <a:alpha val="60000"/>
                    </a:schemeClr>
                  </a:glow>
                </a:effectLst>
              </a:rPr>
              <a:t>3:8)</a:t>
            </a:r>
            <a:endParaRPr lang="en-US" sz="36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r="28750"/>
          <a:stretch>
            <a:fillRect/>
          </a:stretch>
        </p:blipFill>
        <p:spPr bwMode="auto">
          <a:xfrm>
            <a:off x="4724400" y="2209800"/>
            <a:ext cx="4179807" cy="3893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800" dirty="0" smtClean="0">
                <a:effectLst>
                  <a:glow rad="101600">
                    <a:schemeClr val="bg1">
                      <a:alpha val="60000"/>
                    </a:schemeClr>
                  </a:glow>
                </a:effectLst>
              </a:rPr>
              <a:t>Idolatry</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a:bodyPr>
          <a:lstStyle/>
          <a:p>
            <a:r>
              <a:rPr lang="en-US" sz="3600" dirty="0" smtClean="0">
                <a:effectLst>
                  <a:glow rad="101600">
                    <a:schemeClr val="bg1">
                      <a:alpha val="60000"/>
                    </a:schemeClr>
                  </a:glow>
                </a:effectLst>
              </a:rPr>
              <a:t>A </a:t>
            </a:r>
            <a:r>
              <a:rPr lang="en-US" sz="3600" dirty="0" smtClean="0">
                <a:effectLst>
                  <a:glow rad="101600">
                    <a:schemeClr val="bg1">
                      <a:alpha val="60000"/>
                    </a:schemeClr>
                  </a:glow>
                </a:effectLst>
              </a:rPr>
              <a:t>sin </a:t>
            </a:r>
            <a:r>
              <a:rPr lang="en-US" sz="3600" dirty="0" smtClean="0">
                <a:effectLst>
                  <a:glow rad="101600">
                    <a:schemeClr val="bg1">
                      <a:alpha val="60000"/>
                    </a:schemeClr>
                  </a:glow>
                </a:effectLst>
              </a:rPr>
              <a:t>deeply </a:t>
            </a:r>
            <a:r>
              <a:rPr lang="en-US" sz="3600" dirty="0" smtClean="0">
                <a:effectLst>
                  <a:glow rad="101600">
                    <a:schemeClr val="bg1">
                      <a:alpha val="60000"/>
                    </a:schemeClr>
                  </a:glow>
                </a:effectLst>
              </a:rPr>
              <a:t>rooted in the human </a:t>
            </a:r>
            <a:r>
              <a:rPr lang="en-US" sz="3600" dirty="0" smtClean="0">
                <a:effectLst>
                  <a:glow rad="101600">
                    <a:schemeClr val="bg1">
                      <a:alpha val="60000"/>
                    </a:schemeClr>
                  </a:glow>
                </a:effectLst>
              </a:rPr>
              <a:t>heart</a:t>
            </a:r>
          </a:p>
          <a:p>
            <a:r>
              <a:rPr lang="en-US" sz="3600" i="1" dirty="0" smtClean="0">
                <a:solidFill>
                  <a:srgbClr val="FFFF00"/>
                </a:solidFill>
                <a:effectLst>
                  <a:glow rad="101600">
                    <a:schemeClr val="bg1">
                      <a:alpha val="60000"/>
                    </a:schemeClr>
                  </a:glow>
                </a:effectLst>
              </a:rPr>
              <a:t>"Dear </a:t>
            </a:r>
            <a:r>
              <a:rPr lang="en-US" sz="3600" i="1" dirty="0" smtClean="0">
                <a:solidFill>
                  <a:srgbClr val="FFFF00"/>
                </a:solidFill>
                <a:effectLst>
                  <a:glow rad="101600">
                    <a:schemeClr val="bg1">
                      <a:alpha val="60000"/>
                    </a:schemeClr>
                  </a:glow>
                </a:effectLst>
              </a:rPr>
              <a:t>children, keep yourselves from idols." </a:t>
            </a:r>
            <a:r>
              <a:rPr lang="en-US" sz="3600" i="1" dirty="0" smtClean="0">
                <a:solidFill>
                  <a:srgbClr val="FFFF00"/>
                </a:solidFill>
                <a:effectLst>
                  <a:glow rad="101600">
                    <a:schemeClr val="bg1">
                      <a:alpha val="60000"/>
                    </a:schemeClr>
                  </a:glow>
                </a:effectLst>
              </a:rPr>
              <a:t>                     I </a:t>
            </a:r>
            <a:r>
              <a:rPr lang="en-US" sz="3600" i="1" dirty="0" smtClean="0">
                <a:solidFill>
                  <a:srgbClr val="FFFF00"/>
                </a:solidFill>
                <a:effectLst>
                  <a:glow rad="101600">
                    <a:schemeClr val="bg1">
                      <a:alpha val="60000"/>
                    </a:schemeClr>
                  </a:glow>
                </a:effectLst>
              </a:rPr>
              <a:t>John </a:t>
            </a:r>
            <a:r>
              <a:rPr lang="en-US" sz="3600" i="1" dirty="0" smtClean="0">
                <a:solidFill>
                  <a:srgbClr val="FFFF00"/>
                </a:solidFill>
                <a:effectLst>
                  <a:glow rad="101600">
                    <a:schemeClr val="bg1">
                      <a:alpha val="60000"/>
                    </a:schemeClr>
                  </a:glow>
                </a:effectLst>
              </a:rPr>
              <a:t>5:21</a:t>
            </a:r>
          </a:p>
          <a:p>
            <a:r>
              <a:rPr lang="en-US" sz="3600" dirty="0" smtClean="0">
                <a:effectLst>
                  <a:glow rad="101600">
                    <a:schemeClr val="bg1">
                      <a:alpha val="60000"/>
                    </a:schemeClr>
                  </a:glow>
                </a:effectLst>
              </a:rPr>
              <a:t>An </a:t>
            </a:r>
            <a:r>
              <a:rPr lang="en-US" sz="3600" dirty="0" smtClean="0">
                <a:effectLst>
                  <a:glow rad="101600">
                    <a:schemeClr val="bg1">
                      <a:alpha val="60000"/>
                    </a:schemeClr>
                  </a:glow>
                </a:effectLst>
              </a:rPr>
              <a:t>idol occupies that place in our </a:t>
            </a:r>
            <a:r>
              <a:rPr lang="en-US" sz="3600" dirty="0" smtClean="0">
                <a:effectLst>
                  <a:glow rad="101600">
                    <a:schemeClr val="bg1">
                      <a:alpha val="60000"/>
                    </a:schemeClr>
                  </a:glow>
                </a:effectLst>
              </a:rPr>
              <a:t>esteem, affections</a:t>
            </a:r>
            <a:r>
              <a:rPr lang="en-US" sz="3600" dirty="0" smtClean="0">
                <a:effectLst>
                  <a:glow rad="101600">
                    <a:schemeClr val="bg1">
                      <a:alpha val="60000"/>
                    </a:schemeClr>
                  </a:glow>
                </a:effectLst>
              </a:rPr>
              <a:t>, </a:t>
            </a:r>
            <a:r>
              <a:rPr lang="en-US" sz="3600" dirty="0" smtClean="0">
                <a:effectLst>
                  <a:glow rad="101600">
                    <a:schemeClr val="bg1">
                      <a:alpha val="60000"/>
                    </a:schemeClr>
                  </a:glow>
                </a:effectLst>
              </a:rPr>
              <a:t>thoughts</a:t>
            </a:r>
            <a:r>
              <a:rPr lang="en-US" sz="3600" dirty="0" smtClean="0">
                <a:effectLst>
                  <a:glow rad="101600">
                    <a:schemeClr val="bg1">
                      <a:alpha val="60000"/>
                    </a:schemeClr>
                  </a:glow>
                </a:effectLst>
              </a:rPr>
              <a:t>, </a:t>
            </a:r>
            <a:r>
              <a:rPr lang="en-US" sz="3600" dirty="0" smtClean="0">
                <a:effectLst>
                  <a:glow rad="101600">
                    <a:schemeClr val="bg1">
                      <a:alpha val="60000"/>
                    </a:schemeClr>
                  </a:glow>
                </a:effectLst>
              </a:rPr>
              <a:t>words, ways</a:t>
            </a:r>
            <a:r>
              <a:rPr lang="en-US" sz="3600" dirty="0" smtClean="0">
                <a:effectLst>
                  <a:glow rad="101600">
                    <a:schemeClr val="bg1">
                      <a:alpha val="60000"/>
                    </a:schemeClr>
                  </a:glow>
                </a:effectLst>
              </a:rPr>
              <a:t>, </a:t>
            </a:r>
            <a:r>
              <a:rPr lang="en-US" sz="3600" dirty="0" smtClean="0">
                <a:effectLst>
                  <a:glow rad="101600">
                    <a:schemeClr val="bg1">
                      <a:alpha val="60000"/>
                    </a:schemeClr>
                  </a:glow>
                </a:effectLst>
              </a:rPr>
              <a:t>dependence, </a:t>
            </a:r>
            <a:r>
              <a:rPr lang="en-US" sz="3600" dirty="0" smtClean="0">
                <a:effectLst>
                  <a:glow rad="101600">
                    <a:schemeClr val="bg1">
                      <a:alpha val="60000"/>
                    </a:schemeClr>
                  </a:glow>
                </a:effectLst>
              </a:rPr>
              <a:t>reliance, </a:t>
            </a:r>
            <a:r>
              <a:rPr lang="en-US" sz="3600" dirty="0" smtClean="0">
                <a:effectLst>
                  <a:glow rad="101600">
                    <a:schemeClr val="bg1">
                      <a:alpha val="60000"/>
                    </a:schemeClr>
                  </a:glow>
                </a:effectLst>
              </a:rPr>
              <a:t>worship </a:t>
            </a:r>
            <a:r>
              <a:rPr lang="en-US" sz="3600" dirty="0" smtClean="0">
                <a:effectLst>
                  <a:glow rad="101600">
                    <a:schemeClr val="bg1">
                      <a:alpha val="60000"/>
                    </a:schemeClr>
                  </a:glow>
                </a:effectLst>
              </a:rPr>
              <a:t>and devotedness, which is due to God only? </a:t>
            </a: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Whatever </a:t>
            </a:r>
            <a:r>
              <a:rPr lang="en-US" sz="3600" dirty="0" smtClean="0">
                <a:effectLst>
                  <a:glow rad="101600">
                    <a:schemeClr val="bg1">
                      <a:alpha val="60000"/>
                    </a:schemeClr>
                  </a:glow>
                </a:effectLst>
              </a:rPr>
              <a:t>is to us what the Lord alone should be</a:t>
            </a:r>
            <a:r>
              <a:rPr lang="en-US" sz="3600" dirty="0" smtClean="0">
                <a:effectLst>
                  <a:glow rad="101600">
                    <a:schemeClr val="bg1">
                      <a:alpha val="60000"/>
                    </a:schemeClr>
                  </a:glow>
                </a:effectLst>
              </a:rPr>
              <a:t>, </a:t>
            </a:r>
            <a:r>
              <a:rPr lang="en-US" sz="3600" dirty="0" smtClean="0">
                <a:effectLst>
                  <a:glow rad="101600">
                    <a:schemeClr val="bg1">
                      <a:alpha val="60000"/>
                    </a:schemeClr>
                  </a:glow>
                </a:effectLst>
              </a:rPr>
              <a:t>is to us an idol.</a:t>
            </a:r>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85800" y="-457200"/>
            <a:ext cx="10287000" cy="7772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4800" b="1" dirty="0" smtClean="0">
                <a:effectLst>
                  <a:glow rad="101600">
                    <a:schemeClr val="bg1">
                      <a:alpha val="60000"/>
                    </a:schemeClr>
                  </a:glow>
                </a:effectLst>
              </a:rPr>
              <a:t>How to be an </a:t>
            </a:r>
            <a:r>
              <a:rPr lang="en-US" sz="4800" b="1" dirty="0">
                <a:effectLst>
                  <a:glow rad="101600">
                    <a:schemeClr val="bg1">
                      <a:alpha val="60000"/>
                    </a:schemeClr>
                  </a:glow>
                </a:effectLst>
              </a:rPr>
              <a:t>E</a:t>
            </a:r>
            <a:r>
              <a:rPr lang="en-US" sz="4800" b="1" dirty="0" smtClean="0">
                <a:effectLst>
                  <a:glow rad="101600">
                    <a:schemeClr val="bg1">
                      <a:alpha val="60000"/>
                    </a:schemeClr>
                  </a:glow>
                </a:effectLst>
              </a:rPr>
              <a:t>ffective </a:t>
            </a:r>
            <a:br>
              <a:rPr lang="en-US" sz="4800" b="1" dirty="0" smtClean="0">
                <a:effectLst>
                  <a:glow rad="101600">
                    <a:schemeClr val="bg1">
                      <a:alpha val="60000"/>
                    </a:schemeClr>
                  </a:glow>
                </a:effectLst>
              </a:rPr>
            </a:br>
            <a:r>
              <a:rPr lang="en-US" sz="4800" b="1" dirty="0" smtClean="0">
                <a:effectLst>
                  <a:glow rad="101600">
                    <a:schemeClr val="bg1">
                      <a:alpha val="60000"/>
                    </a:schemeClr>
                  </a:glow>
                </a:effectLst>
              </a:rPr>
              <a:t>Spiritual Leader</a:t>
            </a:r>
            <a:endParaRPr lang="en-US" sz="4800" b="1" dirty="0">
              <a:effectLst>
                <a:glow rad="101600">
                  <a:schemeClr val="bg1">
                    <a:alpha val="60000"/>
                  </a:schemeClr>
                </a:glow>
              </a:effectLst>
            </a:endParaRPr>
          </a:p>
        </p:txBody>
      </p:sp>
      <p:sp>
        <p:nvSpPr>
          <p:cNvPr id="6" name="Content Placeholder 5"/>
          <p:cNvSpPr>
            <a:spLocks noGrp="1"/>
          </p:cNvSpPr>
          <p:nvPr>
            <p:ph idx="1"/>
          </p:nvPr>
        </p:nvSpPr>
        <p:spPr>
          <a:xfrm>
            <a:off x="-381000" y="2362200"/>
            <a:ext cx="4572000" cy="4495800"/>
          </a:xfrm>
        </p:spPr>
        <p:txBody>
          <a:bodyPr>
            <a:normAutofit/>
          </a:bodyPr>
          <a:lstStyle/>
          <a:p>
            <a:pPr algn="ctr">
              <a:buNone/>
            </a:pPr>
            <a:r>
              <a:rPr lang="en-US" sz="4400" b="1" dirty="0" smtClean="0">
                <a:solidFill>
                  <a:srgbClr val="FFFF00"/>
                </a:solidFill>
              </a:rPr>
              <a:t>    Become </a:t>
            </a:r>
            <a:r>
              <a:rPr lang="en-US" sz="4400" b="1" smtClean="0">
                <a:solidFill>
                  <a:srgbClr val="FFFF00"/>
                </a:solidFill>
              </a:rPr>
              <a:t>a Man of Strong </a:t>
            </a:r>
            <a:r>
              <a:rPr lang="en-US" sz="4400" b="1" dirty="0" smtClean="0">
                <a:solidFill>
                  <a:srgbClr val="FFFF00"/>
                </a:solidFill>
              </a:rPr>
              <a:t>Biblical Convictions</a:t>
            </a:r>
            <a:endParaRPr lang="en-US" sz="4400" b="1" dirty="0">
              <a:solidFill>
                <a:srgbClr val="FFFF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419600" y="1714500"/>
            <a:ext cx="4724400" cy="4724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i="1" dirty="0" smtClean="0">
                <a:solidFill>
                  <a:srgbClr val="FFFF00"/>
                </a:solidFill>
                <a:effectLst>
                  <a:glow rad="101600">
                    <a:schemeClr val="bg1">
                      <a:alpha val="60000"/>
                    </a:schemeClr>
                  </a:glow>
                </a:effectLst>
              </a:rPr>
              <a:t>“Do not take the name of the </a:t>
            </a:r>
            <a:br>
              <a:rPr lang="en-US" i="1"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Lord thy God in vain…”</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3886200" y="1828800"/>
            <a:ext cx="5029200" cy="5029200"/>
          </a:xfrm>
        </p:spPr>
        <p:txBody>
          <a:bodyPr>
            <a:noAutofit/>
          </a:bodyPr>
          <a:lstStyle/>
          <a:p>
            <a:pPr algn="ctr">
              <a:buNone/>
            </a:pPr>
            <a:r>
              <a:rPr lang="en-US" sz="3600" dirty="0" smtClean="0">
                <a:effectLst>
                  <a:glow rad="101600">
                    <a:schemeClr val="bg1">
                      <a:alpha val="60000"/>
                    </a:schemeClr>
                  </a:glow>
                </a:effectLst>
              </a:rPr>
              <a:t>    My </a:t>
            </a:r>
            <a:r>
              <a:rPr lang="en-US" sz="3600" dirty="0">
                <a:effectLst>
                  <a:glow rad="101600">
                    <a:schemeClr val="bg1">
                      <a:alpha val="60000"/>
                    </a:schemeClr>
                  </a:glow>
                </a:effectLst>
              </a:rPr>
              <a:t>body is the living temple of God and must not be defiled by the lust of this </a:t>
            </a:r>
            <a:r>
              <a:rPr lang="en-US" sz="3600" dirty="0" smtClean="0">
                <a:effectLst>
                  <a:glow rad="101600">
                    <a:schemeClr val="bg1">
                      <a:alpha val="60000"/>
                    </a:schemeClr>
                  </a:glow>
                </a:effectLst>
              </a:rPr>
              <a:t>world.  </a:t>
            </a:r>
            <a:endParaRPr lang="en-US" sz="3600"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(Exodus </a:t>
            </a:r>
            <a:r>
              <a:rPr lang="en-US" sz="3600" i="1" dirty="0">
                <a:effectLst>
                  <a:glow rad="101600">
                    <a:schemeClr val="bg1">
                      <a:alpha val="60000"/>
                    </a:schemeClr>
                  </a:glow>
                </a:effectLst>
              </a:rPr>
              <a:t>20:7;  II Samuel 12:14;  Daniel 1:8;  Mark 7:21-23;  </a:t>
            </a:r>
            <a:r>
              <a:rPr lang="en-US" sz="3600" i="1" dirty="0" smtClean="0">
                <a:effectLst>
                  <a:glow rad="101600">
                    <a:schemeClr val="bg1">
                      <a:alpha val="60000"/>
                    </a:schemeClr>
                  </a:glow>
                </a:effectLst>
              </a:rPr>
              <a:t>                      I </a:t>
            </a:r>
            <a:r>
              <a:rPr lang="en-US" sz="3600" i="1" dirty="0">
                <a:effectLst>
                  <a:glow rad="101600">
                    <a:schemeClr val="bg1">
                      <a:alpha val="60000"/>
                    </a:schemeClr>
                  </a:glow>
                </a:effectLst>
              </a:rPr>
              <a:t>Corinthians </a:t>
            </a:r>
            <a:r>
              <a:rPr lang="en-US" sz="3600" i="1" dirty="0" smtClean="0">
                <a:effectLst>
                  <a:glow rad="101600">
                    <a:schemeClr val="bg1">
                      <a:alpha val="60000"/>
                    </a:schemeClr>
                  </a:glow>
                </a:effectLst>
              </a:rPr>
              <a:t>3:16-17) </a:t>
            </a:r>
            <a:endParaRPr lang="en-US" sz="3600" i="1" dirty="0">
              <a:effectLst>
                <a:glow rad="101600">
                  <a:schemeClr val="bg1">
                    <a:alpha val="60000"/>
                  </a:schemeClr>
                </a:glow>
              </a:effectLst>
            </a:endParaRPr>
          </a:p>
        </p:txBody>
      </p:sp>
      <p:pic>
        <p:nvPicPr>
          <p:cNvPr id="7170" name="Picture 2"/>
          <p:cNvPicPr>
            <a:picLocks noChangeAspect="1" noChangeArrowheads="1"/>
          </p:cNvPicPr>
          <p:nvPr/>
        </p:nvPicPr>
        <p:blipFill>
          <a:blip r:embed="rId3" cstate="print">
            <a:lum bright="-10000"/>
          </a:blip>
          <a:srcRect b="10400"/>
          <a:stretch>
            <a:fillRect/>
          </a:stretch>
        </p:blipFill>
        <p:spPr bwMode="auto">
          <a:xfrm flipH="1">
            <a:off x="228600" y="2133600"/>
            <a:ext cx="37338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91200" y="4953000"/>
            <a:ext cx="3200400" cy="1905000"/>
          </a:xfrm>
        </p:spPr>
        <p:txBody>
          <a:bodyPr/>
          <a:lstStyle/>
          <a:p>
            <a:r>
              <a:rPr lang="en-US" i="1" dirty="0" smtClean="0">
                <a:solidFill>
                  <a:srgbClr val="FFFF00"/>
                </a:solidFill>
                <a:effectLst>
                  <a:glow rad="101600">
                    <a:schemeClr val="bg1">
                      <a:alpha val="60000"/>
                    </a:schemeClr>
                  </a:glow>
                </a:effectLst>
              </a:rPr>
              <a:t>“For I am not ashamed…”</a:t>
            </a:r>
            <a:endParaRPr lang="en-US" i="1" dirty="0">
              <a:solidFill>
                <a:srgbClr val="FFFF00"/>
              </a:solidFill>
              <a:effectLst>
                <a:glow rad="101600">
                  <a:schemeClr val="bg1">
                    <a:alpha val="60000"/>
                  </a:schemeClr>
                </a:glow>
              </a:effectLst>
            </a:endParaRPr>
          </a:p>
        </p:txBody>
      </p:sp>
      <p:sp>
        <p:nvSpPr>
          <p:cNvPr id="3" name="Content Placeholder 2"/>
          <p:cNvSpPr>
            <a:spLocks noGrp="1"/>
          </p:cNvSpPr>
          <p:nvPr>
            <p:ph type="subTitle" idx="1"/>
          </p:nvPr>
        </p:nvSpPr>
        <p:spPr>
          <a:xfrm>
            <a:off x="0" y="0"/>
            <a:ext cx="5715000" cy="6858000"/>
          </a:xfrm>
        </p:spPr>
        <p:txBody>
          <a:bodyPr>
            <a:noAutofit/>
          </a:bodyPr>
          <a:lstStyle/>
          <a:p>
            <a:pPr algn="l">
              <a:buFont typeface="Arial" charset="0"/>
              <a:buChar char="•"/>
            </a:pPr>
            <a:r>
              <a:rPr lang="en-US" sz="3100" i="1" dirty="0" smtClean="0">
                <a:effectLst>
                  <a:glow rad="101600">
                    <a:schemeClr val="bg1">
                      <a:alpha val="60000"/>
                    </a:schemeClr>
                  </a:glow>
                </a:effectLst>
              </a:rPr>
              <a:t>  II </a:t>
            </a:r>
            <a:r>
              <a:rPr lang="en-US" sz="3100" i="1" dirty="0" smtClean="0">
                <a:effectLst>
                  <a:glow rad="101600">
                    <a:schemeClr val="bg1">
                      <a:alpha val="60000"/>
                    </a:schemeClr>
                  </a:glow>
                </a:effectLst>
              </a:rPr>
              <a:t>Tim. 1:8 “Be not thou therefore ashamed of the testimony of our Lord</a:t>
            </a:r>
            <a:r>
              <a:rPr lang="en-US" sz="3100" i="1" dirty="0" smtClean="0">
                <a:effectLst>
                  <a:glow rad="101600">
                    <a:schemeClr val="bg1">
                      <a:alpha val="60000"/>
                    </a:schemeClr>
                  </a:glow>
                </a:effectLst>
              </a:rPr>
              <a:t>.”</a:t>
            </a:r>
          </a:p>
          <a:p>
            <a:pPr algn="l">
              <a:buFont typeface="Arial" charset="0"/>
              <a:buChar char="•"/>
            </a:pPr>
            <a:r>
              <a:rPr lang="en-US" sz="3100" i="1" dirty="0" smtClean="0">
                <a:effectLst>
                  <a:glow rad="101600">
                    <a:schemeClr val="bg1">
                      <a:alpha val="60000"/>
                    </a:schemeClr>
                  </a:glow>
                </a:effectLst>
              </a:rPr>
              <a:t> </a:t>
            </a:r>
            <a:r>
              <a:rPr lang="en-US" sz="3100" i="1" dirty="0" smtClean="0">
                <a:effectLst>
                  <a:glow rad="101600">
                    <a:schemeClr val="bg1">
                      <a:alpha val="60000"/>
                    </a:schemeClr>
                  </a:glow>
                </a:effectLst>
              </a:rPr>
              <a:t>Tit </a:t>
            </a:r>
            <a:r>
              <a:rPr lang="en-US" sz="3100" i="1" dirty="0" smtClean="0">
                <a:effectLst>
                  <a:glow rad="101600">
                    <a:schemeClr val="bg1">
                      <a:alpha val="60000"/>
                    </a:schemeClr>
                  </a:glow>
                </a:effectLst>
              </a:rPr>
              <a:t>2:8 </a:t>
            </a:r>
            <a:r>
              <a:rPr lang="en-US" sz="3100" i="1" dirty="0" smtClean="0">
                <a:effectLst>
                  <a:glow rad="101600">
                    <a:schemeClr val="bg1">
                      <a:alpha val="60000"/>
                    </a:schemeClr>
                  </a:glow>
                </a:effectLst>
              </a:rPr>
              <a:t>“Sound </a:t>
            </a:r>
            <a:r>
              <a:rPr lang="en-US" sz="3100" i="1" dirty="0" smtClean="0">
                <a:effectLst>
                  <a:glow rad="101600">
                    <a:schemeClr val="bg1">
                      <a:alpha val="60000"/>
                    </a:schemeClr>
                  </a:glow>
                </a:effectLst>
              </a:rPr>
              <a:t>speech, that cannot be condemned; that he that is of the contrary part may be ashamed, having no evil thing to say of </a:t>
            </a:r>
            <a:r>
              <a:rPr lang="en-US" sz="3100" i="1" dirty="0" smtClean="0">
                <a:effectLst>
                  <a:glow rad="101600">
                    <a:schemeClr val="bg1">
                      <a:alpha val="60000"/>
                    </a:schemeClr>
                  </a:glow>
                </a:effectLst>
              </a:rPr>
              <a:t>you.” </a:t>
            </a:r>
          </a:p>
          <a:p>
            <a:pPr algn="l">
              <a:buFont typeface="Arial" charset="0"/>
              <a:buChar char="•"/>
            </a:pPr>
            <a:r>
              <a:rPr lang="en-US" sz="3100" i="1" dirty="0" smtClean="0">
                <a:effectLst>
                  <a:glow rad="101600">
                    <a:schemeClr val="bg1">
                      <a:alpha val="60000"/>
                    </a:schemeClr>
                  </a:glow>
                </a:effectLst>
              </a:rPr>
              <a:t> </a:t>
            </a:r>
            <a:r>
              <a:rPr lang="en-US" sz="3100" i="1" dirty="0" smtClean="0">
                <a:effectLst>
                  <a:glow rad="101600">
                    <a:schemeClr val="bg1">
                      <a:alpha val="60000"/>
                    </a:schemeClr>
                  </a:glow>
                </a:effectLst>
              </a:rPr>
              <a:t>I Pet. </a:t>
            </a:r>
            <a:r>
              <a:rPr lang="en-US" sz="3100" i="1" dirty="0" smtClean="0">
                <a:effectLst>
                  <a:glow rad="101600">
                    <a:schemeClr val="bg1">
                      <a:alpha val="60000"/>
                    </a:schemeClr>
                  </a:glow>
                </a:effectLst>
              </a:rPr>
              <a:t>3:16 </a:t>
            </a:r>
            <a:r>
              <a:rPr lang="en-US" sz="3100" i="1" dirty="0" smtClean="0">
                <a:effectLst>
                  <a:glow rad="101600">
                    <a:schemeClr val="bg1">
                      <a:alpha val="60000"/>
                    </a:schemeClr>
                  </a:glow>
                </a:effectLst>
              </a:rPr>
              <a:t>“Having </a:t>
            </a:r>
            <a:r>
              <a:rPr lang="en-US" sz="3100" i="1" dirty="0" smtClean="0">
                <a:effectLst>
                  <a:glow rad="101600">
                    <a:schemeClr val="bg1">
                      <a:alpha val="60000"/>
                    </a:schemeClr>
                  </a:glow>
                </a:effectLst>
              </a:rPr>
              <a:t>a good conscience; that, whereas they speak evil of you, as of evildoers, they may be ashamed that falsely accuse your good conversation in Christ</a:t>
            </a:r>
            <a:r>
              <a:rPr lang="en-US" sz="3100" i="1" dirty="0" smtClean="0">
                <a:effectLst>
                  <a:glow rad="101600">
                    <a:schemeClr val="bg1">
                      <a:alpha val="60000"/>
                    </a:schemeClr>
                  </a:glow>
                </a:effectLst>
              </a:rPr>
              <a:t>.”</a:t>
            </a:r>
          </a:p>
          <a:p>
            <a:pPr>
              <a:buNone/>
            </a:pPr>
            <a:endParaRPr lang="en-US" sz="31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a:off x="5791200" y="304800"/>
            <a:ext cx="32004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i="1" dirty="0" smtClean="0">
                <a:solidFill>
                  <a:srgbClr val="FFFF00"/>
                </a:solidFill>
                <a:effectLst>
                  <a:glow rad="101600">
                    <a:schemeClr val="bg1">
                      <a:alpha val="60000"/>
                    </a:schemeClr>
                  </a:glow>
                </a:effectLst>
              </a:rPr>
              <a:t>“Remember the Sabbath day…”</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152400" y="914400"/>
            <a:ext cx="5257800" cy="5943600"/>
          </a:xfrm>
        </p:spPr>
        <p:txBody>
          <a:bodyPr>
            <a:normAutofit lnSpcReduction="10000"/>
          </a:bodyPr>
          <a:lstStyle/>
          <a:p>
            <a:endParaRPr lang="en-US" dirty="0" smtClean="0">
              <a:effectLst>
                <a:glow rad="101600">
                  <a:schemeClr val="bg1">
                    <a:alpha val="60000"/>
                  </a:schemeClr>
                </a:glow>
              </a:effectLst>
            </a:endParaRPr>
          </a:p>
          <a:p>
            <a:r>
              <a:rPr lang="en-US" dirty="0">
                <a:effectLst>
                  <a:glow rad="101600">
                    <a:schemeClr val="bg1">
                      <a:alpha val="60000"/>
                    </a:schemeClr>
                  </a:glow>
                </a:effectLst>
              </a:rPr>
              <a:t>My Church must teach the foundational truths of the Bible and reinforce my basic </a:t>
            </a:r>
            <a:r>
              <a:rPr lang="en-US" dirty="0" smtClean="0">
                <a:effectLst>
                  <a:glow rad="101600">
                    <a:schemeClr val="bg1">
                      <a:alpha val="60000"/>
                    </a:schemeClr>
                  </a:glow>
                </a:effectLst>
              </a:rPr>
              <a:t>convictions  </a:t>
            </a:r>
            <a:r>
              <a:rPr lang="en-US" i="1" dirty="0">
                <a:effectLst>
                  <a:glow rad="101600">
                    <a:schemeClr val="bg1">
                      <a:alpha val="60000"/>
                    </a:schemeClr>
                  </a:glow>
                </a:effectLst>
              </a:rPr>
              <a:t>-  Exodus 20:8;  II Chronicles 7:14;  Psalms 29:2;  Matthew </a:t>
            </a:r>
            <a:r>
              <a:rPr lang="en-US" i="1" dirty="0" smtClean="0">
                <a:effectLst>
                  <a:glow rad="101600">
                    <a:schemeClr val="bg1">
                      <a:alpha val="60000"/>
                    </a:schemeClr>
                  </a:glow>
                </a:effectLst>
              </a:rPr>
              <a:t>7:15-16;      II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6:14-17</a:t>
            </a:r>
            <a:endParaRPr lang="en-US" i="1" dirty="0">
              <a:effectLst>
                <a:glow rad="101600">
                  <a:schemeClr val="bg1">
                    <a:alpha val="60000"/>
                  </a:schemeClr>
                </a:glow>
              </a:effectLst>
            </a:endParaRPr>
          </a:p>
          <a:p>
            <a:r>
              <a:rPr lang="en-US" dirty="0" smtClean="0">
                <a:effectLst>
                  <a:glow rad="101600">
                    <a:schemeClr val="bg1">
                      <a:alpha val="60000"/>
                    </a:schemeClr>
                  </a:glow>
                </a:effectLst>
              </a:rPr>
              <a:t>I will be faithful in attendance and service in my local church –             </a:t>
            </a:r>
            <a:r>
              <a:rPr lang="en-US" i="1" dirty="0" smtClean="0">
                <a:effectLst>
                  <a:glow rad="101600">
                    <a:schemeClr val="bg1">
                      <a:alpha val="60000"/>
                    </a:schemeClr>
                  </a:glow>
                </a:effectLst>
              </a:rPr>
              <a:t>Hebrews 10:24-25</a:t>
            </a:r>
          </a:p>
          <a:p>
            <a:endParaRPr lang="en-US" dirty="0">
              <a:effectLst>
                <a:glow rad="101600">
                  <a:schemeClr val="bg1">
                    <a:alpha val="60000"/>
                  </a:schemeClr>
                </a:glow>
              </a:effectLst>
            </a:endParaRPr>
          </a:p>
        </p:txBody>
      </p:sp>
      <p:pic>
        <p:nvPicPr>
          <p:cNvPr id="8194" name="Picture 2"/>
          <p:cNvPicPr>
            <a:picLocks noChangeAspect="1" noChangeArrowheads="1"/>
          </p:cNvPicPr>
          <p:nvPr/>
        </p:nvPicPr>
        <p:blipFill>
          <a:blip r:embed="rId3" cstate="print"/>
          <a:srcRect/>
          <a:stretch>
            <a:fillRect/>
          </a:stretch>
        </p:blipFill>
        <p:spPr bwMode="auto">
          <a:xfrm>
            <a:off x="5334000" y="1066800"/>
            <a:ext cx="3609975" cy="54566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020762"/>
          </a:xfrm>
        </p:spPr>
        <p:txBody>
          <a:bodyPr>
            <a:normAutofit/>
          </a:bodyPr>
          <a:lstStyle/>
          <a:p>
            <a:r>
              <a:rPr lang="en-US" i="1" dirty="0" smtClean="0">
                <a:solidFill>
                  <a:srgbClr val="FFFF00"/>
                </a:solidFill>
                <a:effectLst>
                  <a:glow rad="101600">
                    <a:schemeClr val="bg1">
                      <a:alpha val="60000"/>
                    </a:schemeClr>
                  </a:glow>
                </a:effectLst>
              </a:rPr>
              <a:t>“Honor thy </a:t>
            </a:r>
            <a:r>
              <a:rPr lang="en-US" i="1" dirty="0" smtClean="0">
                <a:solidFill>
                  <a:srgbClr val="FFFF00"/>
                </a:solidFill>
                <a:effectLst>
                  <a:glow rad="101600">
                    <a:schemeClr val="bg1">
                      <a:alpha val="60000"/>
                    </a:schemeClr>
                  </a:glow>
                </a:effectLst>
              </a:rPr>
              <a:t>Mother and </a:t>
            </a:r>
            <a:r>
              <a:rPr lang="en-US" i="1" dirty="0" smtClean="0">
                <a:solidFill>
                  <a:srgbClr val="FFFF00"/>
                </a:solidFill>
                <a:effectLst>
                  <a:glow rad="101600">
                    <a:schemeClr val="bg1">
                      <a:alpha val="60000"/>
                    </a:schemeClr>
                  </a:glow>
                </a:effectLst>
              </a:rPr>
              <a:t>Father…”</a:t>
            </a:r>
            <a:endParaRPr lang="en-US" dirty="0"/>
          </a:p>
        </p:txBody>
      </p:sp>
      <p:sp>
        <p:nvSpPr>
          <p:cNvPr id="3" name="Content Placeholder 2"/>
          <p:cNvSpPr>
            <a:spLocks noGrp="1"/>
          </p:cNvSpPr>
          <p:nvPr>
            <p:ph idx="1"/>
          </p:nvPr>
        </p:nvSpPr>
        <p:spPr>
          <a:xfrm>
            <a:off x="304800" y="1447800"/>
            <a:ext cx="4648200" cy="5410200"/>
          </a:xfrm>
        </p:spPr>
        <p:txBody>
          <a:bodyPr>
            <a:normAutofit/>
          </a:bodyPr>
          <a:lstStyle/>
          <a:p>
            <a:pPr>
              <a:buNone/>
            </a:pPr>
            <a:r>
              <a:rPr lang="en-US" i="1" dirty="0" smtClean="0">
                <a:effectLst>
                  <a:glow rad="101600">
                    <a:schemeClr val="bg1">
                      <a:alpha val="60000"/>
                    </a:schemeClr>
                  </a:glow>
                </a:effectLst>
              </a:rPr>
              <a:t>   “Children</a:t>
            </a:r>
            <a:r>
              <a:rPr lang="en-US" i="1" dirty="0" smtClean="0">
                <a:effectLst>
                  <a:glow rad="101600">
                    <a:schemeClr val="bg1">
                      <a:alpha val="60000"/>
                    </a:schemeClr>
                  </a:glow>
                </a:effectLst>
              </a:rPr>
              <a:t>, obey your parents in the Lord: for this is right. </a:t>
            </a:r>
            <a:r>
              <a:rPr lang="en-US" i="1" dirty="0" err="1" smtClean="0">
                <a:effectLst>
                  <a:glow rad="101600">
                    <a:schemeClr val="bg1">
                      <a:alpha val="60000"/>
                    </a:schemeClr>
                  </a:glow>
                </a:effectLst>
              </a:rPr>
              <a:t>Honour</a:t>
            </a:r>
            <a:r>
              <a:rPr lang="en-US" i="1" dirty="0" smtClean="0">
                <a:effectLst>
                  <a:glow rad="101600">
                    <a:schemeClr val="bg1">
                      <a:alpha val="60000"/>
                    </a:schemeClr>
                  </a:glow>
                </a:effectLst>
              </a:rPr>
              <a:t> thy father and mother; (which is the first commandment with promise;) That it may be well with thee, and thou </a:t>
            </a:r>
            <a:r>
              <a:rPr lang="en-US" i="1" dirty="0" err="1" smtClean="0">
                <a:effectLst>
                  <a:glow rad="101600">
                    <a:schemeClr val="bg1">
                      <a:alpha val="60000"/>
                    </a:schemeClr>
                  </a:glow>
                </a:effectLst>
              </a:rPr>
              <a:t>mayest</a:t>
            </a:r>
            <a:r>
              <a:rPr lang="en-US" i="1" dirty="0" smtClean="0">
                <a:effectLst>
                  <a:glow rad="101600">
                    <a:schemeClr val="bg1">
                      <a:alpha val="60000"/>
                    </a:schemeClr>
                  </a:glow>
                </a:effectLst>
              </a:rPr>
              <a:t> live long on the earth</a:t>
            </a:r>
            <a:r>
              <a:rPr lang="en-US" i="1" dirty="0" smtClean="0">
                <a:effectLst>
                  <a:glow rad="101600">
                    <a:schemeClr val="bg1">
                      <a:alpha val="60000"/>
                    </a:schemeClr>
                  </a:glow>
                </a:effectLst>
              </a:rPr>
              <a:t>.” Eph. 6:1-2</a:t>
            </a:r>
            <a:endParaRPr lang="en-US" i="1" dirty="0">
              <a:effectLst>
                <a:glow rad="101600">
                  <a:schemeClr val="bg1">
                    <a:alpha val="60000"/>
                  </a:schemeClr>
                </a:glow>
              </a:effectLst>
            </a:endParaRPr>
          </a:p>
        </p:txBody>
      </p:sp>
      <p:pic>
        <p:nvPicPr>
          <p:cNvPr id="3075" name="Picture 3"/>
          <p:cNvPicPr>
            <a:picLocks noChangeAspect="1" noChangeArrowheads="1"/>
          </p:cNvPicPr>
          <p:nvPr/>
        </p:nvPicPr>
        <p:blipFill>
          <a:blip r:embed="rId3" cstate="print"/>
          <a:srcRect/>
          <a:stretch>
            <a:fillRect/>
          </a:stretch>
        </p:blipFill>
        <p:spPr bwMode="auto">
          <a:xfrm rot="327009">
            <a:off x="5071624" y="4028290"/>
            <a:ext cx="3553132" cy="2667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4" name="Picture 2"/>
          <p:cNvPicPr>
            <a:picLocks noChangeAspect="1" noChangeArrowheads="1"/>
          </p:cNvPicPr>
          <p:nvPr/>
        </p:nvPicPr>
        <p:blipFill>
          <a:blip r:embed="rId4" cstate="print"/>
          <a:srcRect/>
          <a:stretch>
            <a:fillRect/>
          </a:stretch>
        </p:blipFill>
        <p:spPr bwMode="auto">
          <a:xfrm rot="21125659">
            <a:off x="5155591" y="1162840"/>
            <a:ext cx="381000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91000"/>
            <a:ext cx="8839200" cy="2667000"/>
          </a:xfrm>
        </p:spPr>
        <p:txBody>
          <a:bodyPr>
            <a:noAutofit/>
          </a:bodyPr>
          <a:lstStyle/>
          <a:p>
            <a:pPr algn="ctr">
              <a:buNone/>
            </a:pPr>
            <a:r>
              <a:rPr lang="en-US" dirty="0" smtClean="0">
                <a:effectLst>
                  <a:glow rad="101600">
                    <a:schemeClr val="bg1">
                      <a:alpha val="60000"/>
                    </a:schemeClr>
                  </a:glow>
                </a:effectLst>
              </a:rPr>
              <a:t>   My </a:t>
            </a:r>
            <a:r>
              <a:rPr lang="en-US" dirty="0">
                <a:effectLst>
                  <a:glow rad="101600">
                    <a:schemeClr val="bg1">
                      <a:alpha val="60000"/>
                    </a:schemeClr>
                  </a:glow>
                </a:effectLst>
              </a:rPr>
              <a:t>children and grandchildren belong to God and it is my responsibility to teach them </a:t>
            </a:r>
            <a:r>
              <a:rPr lang="en-US" dirty="0" smtClean="0">
                <a:effectLst>
                  <a:glow rad="101600">
                    <a:schemeClr val="bg1">
                      <a:alpha val="60000"/>
                    </a:schemeClr>
                  </a:glow>
                </a:effectLst>
              </a:rPr>
              <a:t>scriptural </a:t>
            </a:r>
            <a:r>
              <a:rPr lang="en-US" dirty="0">
                <a:effectLst>
                  <a:glow rad="101600">
                    <a:schemeClr val="bg1">
                      <a:alpha val="60000"/>
                    </a:schemeClr>
                  </a:glow>
                </a:effectLst>
              </a:rPr>
              <a:t>principles, Godly character, and basic </a:t>
            </a:r>
            <a:r>
              <a:rPr lang="en-US" dirty="0" smtClean="0">
                <a:effectLst>
                  <a:glow rad="101600">
                    <a:schemeClr val="bg1">
                      <a:alpha val="60000"/>
                    </a:schemeClr>
                  </a:glow>
                </a:effectLst>
              </a:rPr>
              <a:t>convictions.   </a:t>
            </a:r>
            <a:r>
              <a:rPr lang="en-US" i="1" dirty="0" smtClean="0">
                <a:effectLst>
                  <a:glow rad="101600">
                    <a:schemeClr val="bg1">
                      <a:alpha val="60000"/>
                    </a:schemeClr>
                  </a:glow>
                </a:effectLst>
              </a:rPr>
              <a:t>(Exodus </a:t>
            </a:r>
            <a:r>
              <a:rPr lang="en-US" i="1" dirty="0">
                <a:effectLst>
                  <a:glow rad="101600">
                    <a:schemeClr val="bg1">
                      <a:alpha val="60000"/>
                    </a:schemeClr>
                  </a:glow>
                </a:effectLst>
              </a:rPr>
              <a:t>20:12; </a:t>
            </a:r>
            <a:r>
              <a:rPr lang="en-US" i="1" dirty="0" smtClean="0">
                <a:effectLst>
                  <a:glow rad="101600">
                    <a:schemeClr val="bg1">
                      <a:alpha val="60000"/>
                    </a:schemeClr>
                  </a:glow>
                </a:effectLst>
              </a:rPr>
              <a:t>Deuteronomy </a:t>
            </a:r>
            <a:r>
              <a:rPr lang="en-US" i="1" dirty="0">
                <a:effectLst>
                  <a:glow rad="101600">
                    <a:schemeClr val="bg1">
                      <a:alpha val="60000"/>
                    </a:schemeClr>
                  </a:glow>
                </a:effectLst>
              </a:rPr>
              <a:t>6:6-7;  4:9</a:t>
            </a:r>
            <a:r>
              <a:rPr lang="en-US" i="1" cap="all" dirty="0">
                <a:effectLst>
                  <a:glow rad="101600">
                    <a:schemeClr val="bg1">
                      <a:alpha val="60000"/>
                    </a:schemeClr>
                  </a:glow>
                </a:effectLst>
              </a:rPr>
              <a:t>;  p</a:t>
            </a:r>
            <a:r>
              <a:rPr lang="en-US" i="1" dirty="0">
                <a:effectLst>
                  <a:glow rad="101600">
                    <a:schemeClr val="bg1">
                      <a:alpha val="60000"/>
                    </a:schemeClr>
                  </a:glow>
                </a:effectLst>
              </a:rPr>
              <a:t>salms 127:3;  Matthew 19:14;  Galatians </a:t>
            </a:r>
            <a:r>
              <a:rPr lang="en-US" i="1" dirty="0" smtClean="0">
                <a:effectLst>
                  <a:glow rad="101600">
                    <a:schemeClr val="bg1">
                      <a:alpha val="60000"/>
                    </a:schemeClr>
                  </a:glow>
                </a:effectLst>
              </a:rPr>
              <a:t>4:1-2</a:t>
            </a:r>
            <a:r>
              <a:rPr lang="en-US" i="1" dirty="0">
                <a:effectLst>
                  <a:glow rad="101600">
                    <a:schemeClr val="bg1">
                      <a:alpha val="60000"/>
                    </a:schemeClr>
                  </a:glow>
                </a:effectLst>
              </a:rPr>
              <a:t>)</a:t>
            </a:r>
            <a:br>
              <a:rPr lang="en-US" i="1" dirty="0">
                <a:effectLst>
                  <a:glow rad="101600">
                    <a:schemeClr val="bg1">
                      <a:alpha val="60000"/>
                    </a:schemeClr>
                  </a:glow>
                </a:effectLst>
              </a:rPr>
            </a:br>
            <a:endParaRPr lang="en-US" i="1" dirty="0">
              <a:effectLst>
                <a:glow rad="101600">
                  <a:schemeClr val="bg1">
                    <a:alpha val="60000"/>
                  </a:schemeClr>
                </a:glow>
              </a:effectLst>
            </a:endParaRPr>
          </a:p>
        </p:txBody>
      </p:sp>
      <p:pic>
        <p:nvPicPr>
          <p:cNvPr id="9218" name="Picture 2"/>
          <p:cNvPicPr>
            <a:picLocks noChangeAspect="1" noChangeArrowheads="1"/>
          </p:cNvPicPr>
          <p:nvPr/>
        </p:nvPicPr>
        <p:blipFill>
          <a:blip r:embed="rId3" cstate="print"/>
          <a:srcRect/>
          <a:stretch>
            <a:fillRect/>
          </a:stretch>
        </p:blipFill>
        <p:spPr bwMode="auto">
          <a:xfrm>
            <a:off x="228600" y="381000"/>
            <a:ext cx="4899588" cy="32766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r="592" b="16800"/>
          <a:stretch>
            <a:fillRect/>
          </a:stretch>
        </p:blipFill>
        <p:spPr bwMode="auto">
          <a:xfrm>
            <a:off x="5638800" y="228599"/>
            <a:ext cx="3124200" cy="386805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smtClean="0">
                <a:solidFill>
                  <a:srgbClr val="FFFF00"/>
                </a:solidFill>
                <a:effectLst>
                  <a:glow rad="101600">
                    <a:schemeClr val="bg1">
                      <a:alpha val="60000"/>
                    </a:schemeClr>
                  </a:glow>
                </a:effectLst>
              </a:rPr>
              <a:t>“Thou shalt not kill…”</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0" y="1600200"/>
            <a:ext cx="4114800" cy="5105400"/>
          </a:xfrm>
        </p:spPr>
        <p:txBody>
          <a:bodyPr>
            <a:noAutofit/>
          </a:bodyPr>
          <a:lstStyle/>
          <a:p>
            <a:pPr algn="ctr">
              <a:buNone/>
            </a:pPr>
            <a:r>
              <a:rPr lang="en-US" sz="3600" dirty="0" smtClean="0">
                <a:effectLst>
                  <a:glow rad="101600">
                    <a:schemeClr val="bg1">
                      <a:alpha val="60000"/>
                    </a:schemeClr>
                  </a:glow>
                </a:effectLst>
              </a:rPr>
              <a:t>    My </a:t>
            </a:r>
            <a:r>
              <a:rPr lang="en-US" sz="3600" dirty="0">
                <a:effectLst>
                  <a:glow rad="101600">
                    <a:schemeClr val="bg1">
                      <a:alpha val="60000"/>
                    </a:schemeClr>
                  </a:glow>
                </a:effectLst>
              </a:rPr>
              <a:t>activities must never weaken the </a:t>
            </a:r>
            <a:r>
              <a:rPr lang="en-US" sz="3600" dirty="0" smtClean="0">
                <a:effectLst>
                  <a:glow rad="101600">
                    <a:schemeClr val="bg1">
                      <a:alpha val="60000"/>
                    </a:schemeClr>
                  </a:glow>
                </a:effectLst>
              </a:rPr>
              <a:t>Scriptural </a:t>
            </a:r>
            <a:r>
              <a:rPr lang="en-US" sz="3600" dirty="0">
                <a:effectLst>
                  <a:glow rad="101600">
                    <a:schemeClr val="bg1">
                      <a:alpha val="60000"/>
                    </a:schemeClr>
                  </a:glow>
                </a:effectLst>
              </a:rPr>
              <a:t>convictions of another </a:t>
            </a:r>
            <a:r>
              <a:rPr lang="en-US" sz="3600" dirty="0" smtClean="0">
                <a:effectLst>
                  <a:glow rad="101600">
                    <a:schemeClr val="bg1">
                      <a:alpha val="60000"/>
                    </a:schemeClr>
                  </a:glow>
                </a:effectLst>
              </a:rPr>
              <a:t>Christian.    </a:t>
            </a:r>
            <a:r>
              <a:rPr lang="en-US" sz="3600" dirty="0">
                <a:effectLst>
                  <a:glow rad="101600">
                    <a:schemeClr val="bg1">
                      <a:alpha val="60000"/>
                    </a:schemeClr>
                  </a:glow>
                </a:effectLst>
              </a:rPr>
              <a:t/>
            </a:r>
            <a:br>
              <a:rPr lang="en-US" sz="3600" dirty="0">
                <a:effectLst>
                  <a:glow rad="101600">
                    <a:schemeClr val="bg1">
                      <a:alpha val="60000"/>
                    </a:schemeClr>
                  </a:glow>
                </a:effectLst>
              </a:rPr>
            </a:br>
            <a:r>
              <a:rPr lang="en-US" sz="3600" i="1" dirty="0" smtClean="0">
                <a:effectLst>
                  <a:glow rad="101600">
                    <a:schemeClr val="bg1">
                      <a:alpha val="60000"/>
                    </a:schemeClr>
                  </a:glow>
                </a:effectLst>
              </a:rPr>
              <a:t>(Exodus </a:t>
            </a:r>
            <a:r>
              <a:rPr lang="en-US" sz="3600" i="1" dirty="0">
                <a:effectLst>
                  <a:glow rad="101600">
                    <a:schemeClr val="bg1">
                      <a:alpha val="60000"/>
                    </a:schemeClr>
                  </a:glow>
                </a:effectLst>
              </a:rPr>
              <a:t>20:13;  Proverbs 28:10;  Matthew 18:6;  Romans </a:t>
            </a:r>
            <a:r>
              <a:rPr lang="en-US" sz="3600" i="1" dirty="0" smtClean="0">
                <a:effectLst>
                  <a:glow rad="101600">
                    <a:schemeClr val="bg1">
                      <a:alpha val="60000"/>
                    </a:schemeClr>
                  </a:glow>
                </a:effectLst>
              </a:rPr>
              <a:t>14:13)</a:t>
            </a:r>
            <a:endParaRPr lang="en-US" sz="3600" i="1" dirty="0">
              <a:effectLst>
                <a:glow rad="101600">
                  <a:schemeClr val="bg1">
                    <a:alpha val="60000"/>
                  </a:schemeClr>
                </a:glow>
              </a:effectLst>
            </a:endParaRPr>
          </a:p>
          <a:p>
            <a:pPr algn="ctr"/>
            <a:endParaRPr lang="en-US" sz="3600" dirty="0">
              <a:effectLst>
                <a:glow rad="101600">
                  <a:schemeClr val="bg1">
                    <a:alpha val="60000"/>
                  </a:schemeClr>
                </a:glow>
              </a:effectLst>
            </a:endParaRPr>
          </a:p>
        </p:txBody>
      </p:sp>
      <p:pic>
        <p:nvPicPr>
          <p:cNvPr id="10242" name="Picture 2"/>
          <p:cNvPicPr>
            <a:picLocks noChangeAspect="1" noChangeArrowheads="1"/>
          </p:cNvPicPr>
          <p:nvPr/>
        </p:nvPicPr>
        <p:blipFill>
          <a:blip r:embed="rId3" cstate="print"/>
          <a:srcRect/>
          <a:stretch>
            <a:fillRect/>
          </a:stretch>
        </p:blipFill>
        <p:spPr bwMode="auto">
          <a:xfrm>
            <a:off x="4267200" y="1905000"/>
            <a:ext cx="4384842"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smtClean="0">
                <a:solidFill>
                  <a:srgbClr val="FFFF00"/>
                </a:solidFill>
                <a:effectLst>
                  <a:glow rad="101600">
                    <a:schemeClr val="bg1">
                      <a:alpha val="60000"/>
                    </a:schemeClr>
                  </a:glow>
                </a:effectLst>
              </a:rPr>
              <a:t>“Thou shalt not commit adultery…”</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4953000" y="1066800"/>
            <a:ext cx="3810000" cy="5791200"/>
          </a:xfrm>
        </p:spPr>
        <p:txBody>
          <a:bodyPr>
            <a:normAutofit/>
          </a:bodyPr>
          <a:lstStyle/>
          <a:p>
            <a:pPr algn="ctr">
              <a:buNone/>
            </a:pPr>
            <a:r>
              <a:rPr lang="en-US" sz="3400" dirty="0">
                <a:effectLst>
                  <a:glow rad="101600">
                    <a:schemeClr val="bg1">
                      <a:alpha val="60000"/>
                    </a:schemeClr>
                  </a:glow>
                </a:effectLst>
              </a:rPr>
              <a:t> </a:t>
            </a:r>
            <a:r>
              <a:rPr lang="en-US" sz="3400" dirty="0" smtClean="0">
                <a:effectLst>
                  <a:glow rad="101600">
                    <a:schemeClr val="bg1">
                      <a:alpha val="60000"/>
                    </a:schemeClr>
                  </a:glow>
                </a:effectLst>
              </a:rPr>
              <a:t>   My </a:t>
            </a:r>
            <a:r>
              <a:rPr lang="en-US" sz="3400" dirty="0">
                <a:effectLst>
                  <a:glow rad="101600">
                    <a:schemeClr val="bg1">
                      <a:alpha val="60000"/>
                    </a:schemeClr>
                  </a:glow>
                </a:effectLst>
              </a:rPr>
              <a:t>marriage is a life-long commitment to God and to my marriage </a:t>
            </a:r>
            <a:r>
              <a:rPr lang="en-US" sz="3400" dirty="0" smtClean="0">
                <a:effectLst>
                  <a:glow rad="101600">
                    <a:schemeClr val="bg1">
                      <a:alpha val="60000"/>
                    </a:schemeClr>
                  </a:glow>
                </a:effectLst>
              </a:rPr>
              <a:t>partner.  </a:t>
            </a:r>
            <a:r>
              <a:rPr lang="en-US" sz="3400" dirty="0">
                <a:effectLst>
                  <a:glow rad="101600">
                    <a:schemeClr val="bg1">
                      <a:alpha val="60000"/>
                    </a:schemeClr>
                  </a:glow>
                </a:effectLst>
              </a:rPr>
              <a:t/>
            </a:r>
            <a:br>
              <a:rPr lang="en-US" sz="3400" dirty="0">
                <a:effectLst>
                  <a:glow rad="101600">
                    <a:schemeClr val="bg1">
                      <a:alpha val="60000"/>
                    </a:schemeClr>
                  </a:glow>
                </a:effectLst>
              </a:rPr>
            </a:br>
            <a:r>
              <a:rPr lang="en-US" sz="3400" dirty="0" smtClean="0">
                <a:effectLst>
                  <a:glow rad="101600">
                    <a:schemeClr val="bg1">
                      <a:alpha val="60000"/>
                    </a:schemeClr>
                  </a:glow>
                </a:effectLst>
              </a:rPr>
              <a:t>(</a:t>
            </a:r>
            <a:r>
              <a:rPr lang="en-US" sz="3400" i="1" dirty="0" smtClean="0">
                <a:effectLst>
                  <a:glow rad="101600">
                    <a:schemeClr val="bg1">
                      <a:alpha val="60000"/>
                    </a:schemeClr>
                  </a:glow>
                </a:effectLst>
              </a:rPr>
              <a:t>Genesis </a:t>
            </a:r>
            <a:r>
              <a:rPr lang="en-US" sz="3400" i="1" dirty="0">
                <a:effectLst>
                  <a:glow rad="101600">
                    <a:schemeClr val="bg1">
                      <a:alpha val="60000"/>
                    </a:schemeClr>
                  </a:glow>
                </a:effectLst>
              </a:rPr>
              <a:t>2:24;  Exodus 20:14;  Proverbs 6:32;  Matthew 19:6;  </a:t>
            </a:r>
            <a:r>
              <a:rPr lang="en-US" sz="3400" i="1" dirty="0" smtClean="0">
                <a:effectLst>
                  <a:glow rad="101600">
                    <a:schemeClr val="bg1">
                      <a:alpha val="60000"/>
                    </a:schemeClr>
                  </a:glow>
                </a:effectLst>
              </a:rPr>
              <a:t>Romans 7:2-3)</a:t>
            </a:r>
            <a:endParaRPr lang="en-US" sz="3400" i="1" dirty="0">
              <a:effectLst>
                <a:glow rad="101600">
                  <a:schemeClr val="bg1">
                    <a:alpha val="60000"/>
                  </a:schemeClr>
                </a:glow>
              </a:effectLst>
            </a:endParaRPr>
          </a:p>
        </p:txBody>
      </p:sp>
      <p:pic>
        <p:nvPicPr>
          <p:cNvPr id="11268" name="Picture 4"/>
          <p:cNvPicPr>
            <a:picLocks noChangeAspect="1" noChangeArrowheads="1"/>
          </p:cNvPicPr>
          <p:nvPr/>
        </p:nvPicPr>
        <p:blipFill>
          <a:blip r:embed="rId3" cstate="print"/>
          <a:srcRect/>
          <a:stretch>
            <a:fillRect/>
          </a:stretch>
        </p:blipFill>
        <p:spPr bwMode="auto">
          <a:xfrm rot="21338461">
            <a:off x="324719" y="1173992"/>
            <a:ext cx="4929188" cy="27168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rot="547343">
            <a:off x="1243904" y="3791926"/>
            <a:ext cx="3819525" cy="25388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Marriage Vows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3581400" y="1295400"/>
            <a:ext cx="5105400" cy="5715000"/>
          </a:xfrm>
        </p:spPr>
        <p:txBody>
          <a:bodyPr>
            <a:normAutofit lnSpcReduction="10000"/>
          </a:bodyPr>
          <a:lstStyle/>
          <a:p>
            <a:pPr>
              <a:buNone/>
            </a:pPr>
            <a:r>
              <a:rPr lang="en-US" dirty="0" smtClean="0">
                <a:effectLst>
                  <a:glow rad="101600">
                    <a:schemeClr val="bg1">
                      <a:alpha val="60000"/>
                    </a:schemeClr>
                  </a:glow>
                </a:effectLst>
              </a:rPr>
              <a:t>    </a:t>
            </a:r>
            <a:r>
              <a:rPr lang="en-US" dirty="0" smtClean="0">
                <a:effectLst>
                  <a:glow rad="101600">
                    <a:schemeClr val="bg1">
                      <a:alpha val="60000"/>
                    </a:schemeClr>
                  </a:glow>
                </a:effectLst>
              </a:rPr>
              <a:t>I __________take thee __________ to me my wedded wife, to have and to hole from this day forward, for better or for worse, for richer for poorer, in sickness and in health, to love and to cherish, </a:t>
            </a:r>
            <a:r>
              <a:rPr lang="en-US" dirty="0" smtClean="0">
                <a:solidFill>
                  <a:srgbClr val="FFFF00"/>
                </a:solidFill>
                <a:effectLst>
                  <a:glow rad="101600">
                    <a:schemeClr val="bg1">
                      <a:alpha val="60000"/>
                    </a:schemeClr>
                  </a:glow>
                </a:effectLst>
              </a:rPr>
              <a:t>till death do us part</a:t>
            </a:r>
            <a:r>
              <a:rPr lang="en-US" dirty="0" smtClean="0">
                <a:effectLst>
                  <a:glow rad="101600">
                    <a:schemeClr val="bg1">
                      <a:alpha val="60000"/>
                    </a:schemeClr>
                  </a:glow>
                </a:effectLst>
              </a:rPr>
              <a:t>, according to God’s holy ordinance, and thereto I give my pledge.</a:t>
            </a:r>
            <a:endParaRPr lang="en-US"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lum bright="-10000"/>
          </a:blip>
          <a:srcRect l="19813" r="11744" b="504"/>
          <a:stretch>
            <a:fillRect/>
          </a:stretch>
        </p:blipFill>
        <p:spPr bwMode="auto">
          <a:xfrm rot="21036869">
            <a:off x="439109" y="3821368"/>
            <a:ext cx="28956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4" cstate="print"/>
          <a:srcRect l="20870" r="6087"/>
          <a:stretch>
            <a:fillRect/>
          </a:stretch>
        </p:blipFill>
        <p:spPr bwMode="auto">
          <a:xfrm rot="345386">
            <a:off x="434302" y="1067983"/>
            <a:ext cx="3200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noAutofit/>
          </a:bodyPr>
          <a:lstStyle/>
          <a:p>
            <a:r>
              <a:rPr lang="en-US" i="1" dirty="0" smtClean="0">
                <a:solidFill>
                  <a:srgbClr val="FFFF00"/>
                </a:solidFill>
                <a:effectLst>
                  <a:glow rad="101600">
                    <a:schemeClr val="bg1">
                      <a:alpha val="60000"/>
                    </a:schemeClr>
                  </a:glow>
                </a:effectLst>
              </a:rPr>
              <a:t>“Thou shalt not steal…”</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0" y="3276600"/>
            <a:ext cx="5334000" cy="3581400"/>
          </a:xfrm>
        </p:spPr>
        <p:txBody>
          <a:bodyPr>
            <a:normAutofit fontScale="92500"/>
          </a:bodyPr>
          <a:lstStyle/>
          <a:p>
            <a:pPr algn="ctr">
              <a:buNone/>
            </a:pPr>
            <a:r>
              <a:rPr lang="en-US" dirty="0" smtClean="0">
                <a:effectLst>
                  <a:glow rad="101600">
                    <a:schemeClr val="bg1">
                      <a:alpha val="60000"/>
                    </a:schemeClr>
                  </a:glow>
                </a:effectLst>
              </a:rPr>
              <a:t>   My </a:t>
            </a:r>
            <a:r>
              <a:rPr lang="en-US" dirty="0">
                <a:effectLst>
                  <a:glow rad="101600">
                    <a:schemeClr val="bg1">
                      <a:alpha val="60000"/>
                    </a:schemeClr>
                  </a:glow>
                </a:effectLst>
              </a:rPr>
              <a:t>money is a trust from God and must be </a:t>
            </a:r>
            <a:r>
              <a:rPr lang="en-US" dirty="0" smtClean="0">
                <a:effectLst>
                  <a:glow rad="101600">
                    <a:schemeClr val="bg1">
                      <a:alpha val="60000"/>
                    </a:schemeClr>
                  </a:glow>
                </a:effectLst>
              </a:rPr>
              <a:t>earned, managed and given according </a:t>
            </a:r>
            <a:r>
              <a:rPr lang="en-US" dirty="0">
                <a:effectLst>
                  <a:glow rad="101600">
                    <a:schemeClr val="bg1">
                      <a:alpha val="60000"/>
                    </a:schemeClr>
                  </a:glow>
                </a:effectLst>
              </a:rPr>
              <a:t>to S</a:t>
            </a:r>
            <a:r>
              <a:rPr lang="en-US" dirty="0" smtClean="0">
                <a:effectLst>
                  <a:glow rad="101600">
                    <a:schemeClr val="bg1">
                      <a:alpha val="60000"/>
                    </a:schemeClr>
                  </a:glow>
                </a:effectLst>
              </a:rPr>
              <a:t>criptural </a:t>
            </a:r>
            <a:r>
              <a:rPr lang="en-US" dirty="0" smtClean="0">
                <a:effectLst>
                  <a:glow rad="101600">
                    <a:schemeClr val="bg1">
                      <a:alpha val="60000"/>
                    </a:schemeClr>
                  </a:glow>
                </a:effectLst>
              </a:rPr>
              <a:t>principles.  </a:t>
            </a:r>
            <a:r>
              <a:rPr lang="en-US" i="1" dirty="0">
                <a:effectLst>
                  <a:glow rad="101600">
                    <a:schemeClr val="bg1">
                      <a:alpha val="60000"/>
                    </a:schemeClr>
                  </a:glow>
                </a:effectLst>
              </a:rPr>
              <a:t>(</a:t>
            </a:r>
            <a:r>
              <a:rPr lang="en-US" i="1" dirty="0" smtClean="0">
                <a:effectLst>
                  <a:glow rad="101600">
                    <a:schemeClr val="bg1">
                      <a:alpha val="60000"/>
                    </a:schemeClr>
                  </a:glow>
                </a:effectLst>
              </a:rPr>
              <a:t>Exodus </a:t>
            </a:r>
            <a:r>
              <a:rPr lang="en-US" i="1" dirty="0">
                <a:effectLst>
                  <a:glow rad="101600">
                    <a:schemeClr val="bg1">
                      <a:alpha val="60000"/>
                    </a:schemeClr>
                  </a:glow>
                </a:effectLst>
              </a:rPr>
              <a:t>20:17; </a:t>
            </a:r>
            <a:r>
              <a:rPr lang="en-US" i="1" dirty="0" smtClean="0">
                <a:effectLst>
                  <a:glow rad="101600">
                    <a:schemeClr val="bg1">
                      <a:alpha val="60000"/>
                    </a:schemeClr>
                  </a:glow>
                </a:effectLst>
              </a:rPr>
              <a:t>Proverbs </a:t>
            </a:r>
            <a:r>
              <a:rPr lang="en-US" i="1" dirty="0">
                <a:effectLst>
                  <a:glow rad="101600">
                    <a:schemeClr val="bg1">
                      <a:alpha val="60000"/>
                    </a:schemeClr>
                  </a:glow>
                </a:effectLst>
              </a:rPr>
              <a:t>15:6;  </a:t>
            </a:r>
            <a:r>
              <a:rPr lang="en-US" i="1" dirty="0" smtClean="0">
                <a:effectLst>
                  <a:glow rad="101600">
                    <a:schemeClr val="bg1">
                      <a:alpha val="60000"/>
                    </a:schemeClr>
                  </a:glow>
                </a:effectLst>
              </a:rPr>
              <a:t>    Malachi </a:t>
            </a:r>
            <a:r>
              <a:rPr lang="en-US" i="1" dirty="0">
                <a:effectLst>
                  <a:glow rad="101600">
                    <a:schemeClr val="bg1">
                      <a:alpha val="60000"/>
                    </a:schemeClr>
                  </a:glow>
                </a:effectLst>
              </a:rPr>
              <a:t>3:8;  Luke 6:38; </a:t>
            </a:r>
            <a:r>
              <a:rPr lang="en-US" i="1" dirty="0" smtClean="0">
                <a:effectLst>
                  <a:glow rad="101600">
                    <a:schemeClr val="bg1">
                      <a:alpha val="60000"/>
                    </a:schemeClr>
                  </a:glow>
                </a:effectLst>
              </a:rPr>
              <a:t>                            </a:t>
            </a:r>
            <a:r>
              <a:rPr lang="en-US" i="1" dirty="0">
                <a:effectLst>
                  <a:glow rad="101600">
                    <a:schemeClr val="bg1">
                      <a:alpha val="60000"/>
                    </a:schemeClr>
                  </a:glow>
                </a:effectLst>
              </a:rPr>
              <a:t>I Timothy </a:t>
            </a:r>
            <a:r>
              <a:rPr lang="en-US" i="1" dirty="0" smtClean="0">
                <a:effectLst>
                  <a:glow rad="101600">
                    <a:schemeClr val="bg1">
                      <a:alpha val="60000"/>
                    </a:schemeClr>
                  </a:glow>
                </a:effectLst>
              </a:rPr>
              <a:t>6:6-10)</a:t>
            </a:r>
            <a:endParaRPr lang="en-US" i="1" dirty="0">
              <a:effectLst>
                <a:glow rad="101600">
                  <a:schemeClr val="bg1">
                    <a:alpha val="60000"/>
                  </a:schemeClr>
                </a:glow>
              </a:effectLst>
            </a:endParaRPr>
          </a:p>
        </p:txBody>
      </p:sp>
      <p:pic>
        <p:nvPicPr>
          <p:cNvPr id="12290" name="Picture 2"/>
          <p:cNvPicPr>
            <a:picLocks noChangeAspect="1" noChangeArrowheads="1"/>
          </p:cNvPicPr>
          <p:nvPr/>
        </p:nvPicPr>
        <p:blipFill>
          <a:blip r:embed="rId3" cstate="print"/>
          <a:srcRect l="2597" r="1299" b="3846"/>
          <a:stretch>
            <a:fillRect/>
          </a:stretch>
        </p:blipFill>
        <p:spPr bwMode="auto">
          <a:xfrm rot="570340">
            <a:off x="5700546" y="4733273"/>
            <a:ext cx="28194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1" name="Picture 3"/>
          <p:cNvPicPr>
            <a:picLocks noChangeAspect="1" noChangeArrowheads="1"/>
          </p:cNvPicPr>
          <p:nvPr/>
        </p:nvPicPr>
        <p:blipFill>
          <a:blip r:embed="rId4" cstate="print"/>
          <a:srcRect/>
          <a:stretch>
            <a:fillRect/>
          </a:stretch>
        </p:blipFill>
        <p:spPr bwMode="auto">
          <a:xfrm rot="21137877">
            <a:off x="2164462" y="1213900"/>
            <a:ext cx="2313192" cy="1753400"/>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a:stretch>
            <a:fillRect/>
          </a:stretch>
        </p:blipFill>
        <p:spPr bwMode="auto">
          <a:xfrm rot="545430">
            <a:off x="4425487" y="1148148"/>
            <a:ext cx="2167338" cy="2176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3" name="Picture 5"/>
          <p:cNvPicPr>
            <a:picLocks noChangeAspect="1" noChangeArrowheads="1"/>
          </p:cNvPicPr>
          <p:nvPr/>
        </p:nvPicPr>
        <p:blipFill>
          <a:blip r:embed="rId6" cstate="print"/>
          <a:srcRect/>
          <a:stretch>
            <a:fillRect/>
          </a:stretch>
        </p:blipFill>
        <p:spPr bwMode="auto">
          <a:xfrm rot="21151571">
            <a:off x="6502979" y="1864625"/>
            <a:ext cx="1909763" cy="2867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4" name="Picture 6"/>
          <p:cNvPicPr>
            <a:picLocks noChangeAspect="1" noChangeArrowheads="1"/>
          </p:cNvPicPr>
          <p:nvPr/>
        </p:nvPicPr>
        <p:blipFill>
          <a:blip r:embed="rId7" cstate="print"/>
          <a:srcRect/>
          <a:stretch>
            <a:fillRect/>
          </a:stretch>
        </p:blipFill>
        <p:spPr bwMode="auto">
          <a:xfrm rot="20857838">
            <a:off x="593534" y="760365"/>
            <a:ext cx="1653422" cy="2268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630362"/>
          </a:xfrm>
        </p:spPr>
        <p:txBody>
          <a:bodyPr>
            <a:noAutofit/>
          </a:bodyPr>
          <a:lstStyle/>
          <a:p>
            <a:r>
              <a:rPr lang="en-US" i="1" dirty="0" smtClean="0">
                <a:solidFill>
                  <a:srgbClr val="FFFF00"/>
                </a:solidFill>
                <a:effectLst>
                  <a:glow rad="101600">
                    <a:schemeClr val="bg1">
                      <a:alpha val="60000"/>
                    </a:schemeClr>
                  </a:glow>
                </a:effectLst>
              </a:rPr>
              <a:t>“Thou shalt not bear </a:t>
            </a:r>
            <a:br>
              <a:rPr lang="en-US" i="1"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false witness…”</a:t>
            </a:r>
            <a:br>
              <a:rPr lang="en-US" i="1" dirty="0" smtClean="0">
                <a:solidFill>
                  <a:srgbClr val="FFFF00"/>
                </a:solidFill>
                <a:effectLst>
                  <a:glow rad="101600">
                    <a:schemeClr val="bg1">
                      <a:alpha val="60000"/>
                    </a:schemeClr>
                  </a:glow>
                </a:effectLst>
              </a:rPr>
            </a:br>
            <a:endParaRPr lang="en-US" dirty="0"/>
          </a:p>
        </p:txBody>
      </p:sp>
      <p:sp>
        <p:nvSpPr>
          <p:cNvPr id="3" name="Content Placeholder 2"/>
          <p:cNvSpPr>
            <a:spLocks noGrp="1"/>
          </p:cNvSpPr>
          <p:nvPr>
            <p:ph idx="1"/>
          </p:nvPr>
        </p:nvSpPr>
        <p:spPr>
          <a:xfrm>
            <a:off x="3505200" y="1828800"/>
            <a:ext cx="5410200" cy="5029200"/>
          </a:xfrm>
        </p:spPr>
        <p:txBody>
          <a:bodyPr>
            <a:normAutofit/>
          </a:bodyPr>
          <a:lstStyle/>
          <a:p>
            <a:pPr algn="ctr">
              <a:buNone/>
            </a:pPr>
            <a:r>
              <a:rPr lang="en-US" dirty="0" smtClean="0">
                <a:effectLst>
                  <a:glow rad="101600">
                    <a:schemeClr val="bg1">
                      <a:alpha val="60000"/>
                    </a:schemeClr>
                  </a:glow>
                </a:effectLst>
              </a:rPr>
              <a:t>   My </a:t>
            </a:r>
            <a:r>
              <a:rPr lang="en-US" dirty="0">
                <a:effectLst>
                  <a:glow rad="101600">
                    <a:schemeClr val="bg1">
                      <a:alpha val="60000"/>
                    </a:schemeClr>
                  </a:glow>
                </a:effectLst>
              </a:rPr>
              <a:t>words </a:t>
            </a:r>
            <a:r>
              <a:rPr lang="en-US" dirty="0" smtClean="0">
                <a:effectLst>
                  <a:glow rad="101600">
                    <a:schemeClr val="bg1">
                      <a:alpha val="60000"/>
                    </a:schemeClr>
                  </a:glow>
                </a:effectLst>
              </a:rPr>
              <a:t>must always be truthful and in harmony with God’s Word. I will always seek be honest in all my business dealings. I will refrain from gossip, slander and spreading evil reports about </a:t>
            </a:r>
            <a:r>
              <a:rPr lang="en-US" dirty="0" smtClean="0">
                <a:effectLst>
                  <a:glow rad="101600">
                    <a:schemeClr val="bg1">
                      <a:alpha val="60000"/>
                    </a:schemeClr>
                  </a:glow>
                </a:effectLst>
              </a:rPr>
              <a:t>others. </a:t>
            </a:r>
            <a:r>
              <a:rPr lang="en-US" i="1" dirty="0" smtClean="0">
                <a:effectLst>
                  <a:glow rad="101600">
                    <a:schemeClr val="bg1">
                      <a:alpha val="60000"/>
                    </a:schemeClr>
                  </a:glow>
                </a:effectLst>
              </a:rPr>
              <a:t>(Exodus 18:20; Ephesians 4:13; Proverbs 10:18; II Corinthians 6:8)</a:t>
            </a:r>
            <a:endParaRPr lang="en-US" i="1" dirty="0">
              <a:effectLst>
                <a:glow rad="101600">
                  <a:schemeClr val="bg1">
                    <a:alpha val="60000"/>
                  </a:schemeClr>
                </a:glow>
              </a:effectLst>
            </a:endParaRPr>
          </a:p>
        </p:txBody>
      </p:sp>
      <p:pic>
        <p:nvPicPr>
          <p:cNvPr id="13314" name="Picture 2"/>
          <p:cNvPicPr>
            <a:picLocks noChangeAspect="1" noChangeArrowheads="1"/>
          </p:cNvPicPr>
          <p:nvPr/>
        </p:nvPicPr>
        <p:blipFill>
          <a:blip r:embed="rId3" cstate="print"/>
          <a:srcRect/>
          <a:stretch>
            <a:fillRect/>
          </a:stretch>
        </p:blipFill>
        <p:spPr bwMode="auto">
          <a:xfrm>
            <a:off x="228600" y="1828800"/>
            <a:ext cx="3015933" cy="4495800"/>
          </a:xfrm>
          <a:prstGeom prst="rect">
            <a:avLst/>
          </a:prstGeom>
          <a:ln w="88900" cap="sq" cmpd="thickThin">
            <a:solidFill>
              <a:srgbClr val="000000"/>
            </a:solidFill>
            <a:prstDash val="solid"/>
            <a:miter lim="800000"/>
          </a:ln>
          <a:effectLst>
            <a:innerShdw blurRad="76200">
              <a:srgbClr val="000000"/>
            </a:innerShdw>
          </a:effectLst>
        </p:spPr>
      </p:pic>
      <p:pic>
        <p:nvPicPr>
          <p:cNvPr id="7170" name="Picture 2"/>
          <p:cNvPicPr>
            <a:picLocks noChangeAspect="1" noChangeArrowheads="1"/>
          </p:cNvPicPr>
          <p:nvPr/>
        </p:nvPicPr>
        <p:blipFill>
          <a:blip r:embed="rId4" cstate="print">
            <a:lum bright="-10000"/>
          </a:blip>
          <a:srcRect/>
          <a:stretch>
            <a:fillRect/>
          </a:stretch>
        </p:blipFill>
        <p:spPr bwMode="auto">
          <a:xfrm>
            <a:off x="3581400" y="1981200"/>
            <a:ext cx="5410200" cy="4724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228600"/>
            <a:ext cx="99822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304800"/>
            <a:ext cx="9144000" cy="7239000"/>
          </a:xfrm>
          <a:solidFill>
            <a:schemeClr val="bg1"/>
          </a:solidFill>
        </p:spPr>
        <p:txBody>
          <a:bodyPr>
            <a:normAutofit fontScale="92500" lnSpcReduction="10000"/>
          </a:bodyPr>
          <a:lstStyle/>
          <a:p>
            <a:pPr>
              <a:buFont typeface="Arial" charset="0"/>
              <a:buChar char="•"/>
            </a:pPr>
            <a:r>
              <a:rPr lang="en-US" i="1" dirty="0" smtClean="0"/>
              <a:t>I Tim. </a:t>
            </a:r>
            <a:r>
              <a:rPr lang="en-US" i="1" dirty="0" smtClean="0"/>
              <a:t>3:9 </a:t>
            </a:r>
            <a:r>
              <a:rPr lang="en-US" i="1" dirty="0" smtClean="0"/>
              <a:t>“Holding </a:t>
            </a:r>
            <a:r>
              <a:rPr lang="en-US" i="1" dirty="0" smtClean="0"/>
              <a:t>the mystery of the faith in a pure </a:t>
            </a:r>
            <a:r>
              <a:rPr lang="en-US" i="1" dirty="0" smtClean="0"/>
              <a:t>conscience.”</a:t>
            </a:r>
          </a:p>
          <a:p>
            <a:pPr>
              <a:buFont typeface="Arial" charset="0"/>
              <a:buChar char="•"/>
            </a:pPr>
            <a:r>
              <a:rPr lang="en-US" i="1" dirty="0" smtClean="0"/>
              <a:t>Tit. </a:t>
            </a:r>
            <a:r>
              <a:rPr lang="en-US" i="1" dirty="0" smtClean="0"/>
              <a:t>1:9 </a:t>
            </a:r>
            <a:r>
              <a:rPr lang="en-US" i="1" dirty="0" smtClean="0"/>
              <a:t>“Holding </a:t>
            </a:r>
            <a:r>
              <a:rPr lang="en-US" i="1" dirty="0" smtClean="0"/>
              <a:t>fast the faithful word as he hath been taught, that he may be able by sound doctrine both to exhort and to convince the </a:t>
            </a:r>
            <a:r>
              <a:rPr lang="en-US" i="1" dirty="0" smtClean="0"/>
              <a:t>gainsayers.”</a:t>
            </a:r>
          </a:p>
          <a:p>
            <a:pPr>
              <a:buFont typeface="Arial" charset="0"/>
              <a:buChar char="•"/>
            </a:pPr>
            <a:r>
              <a:rPr lang="en-US" i="1" dirty="0" smtClean="0"/>
              <a:t> I Cor. </a:t>
            </a:r>
            <a:r>
              <a:rPr lang="en-US" i="1" dirty="0" smtClean="0"/>
              <a:t>15:58 </a:t>
            </a:r>
            <a:r>
              <a:rPr lang="en-US" i="1" dirty="0" smtClean="0"/>
              <a:t>“Therefore</a:t>
            </a:r>
            <a:r>
              <a:rPr lang="en-US" i="1" dirty="0" smtClean="0"/>
              <a:t>, my beloved brethren, be ye </a:t>
            </a:r>
            <a:r>
              <a:rPr lang="en-US" i="1" dirty="0" err="1" smtClean="0"/>
              <a:t>stedfast</a:t>
            </a:r>
            <a:r>
              <a:rPr lang="en-US" i="1" dirty="0" smtClean="0"/>
              <a:t>, </a:t>
            </a:r>
            <a:r>
              <a:rPr lang="en-US" i="1" dirty="0" err="1" smtClean="0"/>
              <a:t>unmoveable</a:t>
            </a:r>
            <a:r>
              <a:rPr lang="en-US" i="1" dirty="0" smtClean="0"/>
              <a:t>, always abounding in the work of the Lord, forasmuch as ye know that your </a:t>
            </a:r>
            <a:r>
              <a:rPr lang="en-US" i="1" dirty="0" err="1" smtClean="0"/>
              <a:t>labour</a:t>
            </a:r>
            <a:r>
              <a:rPr lang="en-US" i="1" dirty="0" smtClean="0"/>
              <a:t> is not in vain in the </a:t>
            </a:r>
            <a:r>
              <a:rPr lang="en-US" i="1" dirty="0" smtClean="0"/>
              <a:t>Lord.”</a:t>
            </a:r>
            <a:endParaRPr lang="en-US" i="1" dirty="0" smtClean="0"/>
          </a:p>
          <a:p>
            <a:pPr>
              <a:buFont typeface="Arial" charset="0"/>
              <a:buChar char="•"/>
            </a:pPr>
            <a:r>
              <a:rPr lang="en-US" i="1" dirty="0" smtClean="0"/>
              <a:t> </a:t>
            </a:r>
            <a:r>
              <a:rPr lang="en-US" i="1" dirty="0" smtClean="0"/>
              <a:t>Ps. </a:t>
            </a:r>
            <a:r>
              <a:rPr lang="en-US" i="1" dirty="0" smtClean="0"/>
              <a:t>78:8 </a:t>
            </a:r>
            <a:r>
              <a:rPr lang="en-US" i="1" dirty="0" smtClean="0"/>
              <a:t> “A stubborn </a:t>
            </a:r>
            <a:r>
              <a:rPr lang="en-US" i="1" dirty="0" smtClean="0"/>
              <a:t>and rebellious generation; a generation that set not their heart aright, and whose spirit was not </a:t>
            </a:r>
            <a:r>
              <a:rPr lang="en-US" i="1" dirty="0" err="1" smtClean="0"/>
              <a:t>stedfast</a:t>
            </a:r>
            <a:r>
              <a:rPr lang="en-US" i="1" dirty="0" smtClean="0"/>
              <a:t> with God</a:t>
            </a:r>
            <a:r>
              <a:rPr lang="en-US" i="1" dirty="0" smtClean="0"/>
              <a:t>.”</a:t>
            </a:r>
          </a:p>
          <a:p>
            <a:pPr>
              <a:buFont typeface="Arial" charset="0"/>
              <a:buChar char="•"/>
            </a:pPr>
            <a:r>
              <a:rPr lang="en-US" i="1" dirty="0" smtClean="0"/>
              <a:t>II Thess. </a:t>
            </a:r>
            <a:r>
              <a:rPr lang="en-US" i="1" dirty="0" smtClean="0"/>
              <a:t>2:15 </a:t>
            </a:r>
            <a:r>
              <a:rPr lang="en-US" i="1" dirty="0" smtClean="0"/>
              <a:t>“Therefore</a:t>
            </a:r>
            <a:r>
              <a:rPr lang="en-US" i="1" dirty="0" smtClean="0"/>
              <a:t>, brethren, stand fast, and hold the traditions which ye have been taught, whether by word, or our </a:t>
            </a:r>
            <a:r>
              <a:rPr lang="en-US" i="1" dirty="0" smtClean="0"/>
              <a:t>epistle.”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381000"/>
            <a:ext cx="99822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cstate="print">
            <a:lum bright="-10000"/>
          </a:blip>
          <a:srcRect/>
          <a:stretch>
            <a:fillRect/>
          </a:stretch>
        </p:blipFill>
        <p:spPr bwMode="auto">
          <a:xfrm>
            <a:off x="304800" y="381000"/>
            <a:ext cx="3158802" cy="2786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23" name="Picture 3"/>
          <p:cNvPicPr>
            <a:picLocks noChangeAspect="1" noChangeArrowheads="1"/>
          </p:cNvPicPr>
          <p:nvPr/>
        </p:nvPicPr>
        <p:blipFill>
          <a:blip r:embed="rId4" cstate="print">
            <a:lum bright="-10000"/>
          </a:blip>
          <a:srcRect r="-667" b="26000"/>
          <a:stretch>
            <a:fillRect/>
          </a:stretch>
        </p:blipFill>
        <p:spPr bwMode="auto">
          <a:xfrm>
            <a:off x="4919877" y="2743200"/>
            <a:ext cx="4224123" cy="31051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itle 3"/>
          <p:cNvSpPr>
            <a:spLocks noGrp="1"/>
          </p:cNvSpPr>
          <p:nvPr>
            <p:ph type="ctrTitle"/>
          </p:nvPr>
        </p:nvSpPr>
        <p:spPr>
          <a:xfrm>
            <a:off x="3352800" y="228601"/>
            <a:ext cx="5791200" cy="2133599"/>
          </a:xfrm>
        </p:spPr>
        <p:txBody>
          <a:bodyPr/>
          <a:lstStyle/>
          <a:p>
            <a:r>
              <a:rPr lang="en-US" i="1" dirty="0" smtClean="0">
                <a:effectLst>
                  <a:glow rad="101600">
                    <a:schemeClr val="bg1">
                      <a:alpha val="60000"/>
                    </a:schemeClr>
                  </a:glow>
                </a:effectLst>
              </a:rPr>
              <a:t>“Let </a:t>
            </a:r>
            <a:r>
              <a:rPr lang="en-US" i="1" dirty="0" smtClean="0">
                <a:effectLst>
                  <a:glow rad="101600">
                    <a:schemeClr val="bg1">
                      <a:alpha val="60000"/>
                    </a:schemeClr>
                  </a:glow>
                </a:effectLst>
              </a:rPr>
              <a:t>your speech be </a:t>
            </a:r>
            <a:r>
              <a:rPr lang="en-US" i="1" dirty="0" err="1" smtClean="0">
                <a:effectLst>
                  <a:glow rad="101600">
                    <a:schemeClr val="bg1">
                      <a:alpha val="60000"/>
                    </a:schemeClr>
                  </a:glow>
                </a:effectLst>
              </a:rPr>
              <a:t>alway</a:t>
            </a:r>
            <a:r>
              <a:rPr lang="en-US" i="1" dirty="0" smtClean="0">
                <a:effectLst>
                  <a:glow rad="101600">
                    <a:schemeClr val="bg1">
                      <a:alpha val="60000"/>
                    </a:schemeClr>
                  </a:glow>
                </a:effectLst>
              </a:rPr>
              <a:t> </a:t>
            </a:r>
            <a:r>
              <a:rPr lang="en-US" i="1" dirty="0" smtClean="0">
                <a:effectLst>
                  <a:glow rad="101600">
                    <a:schemeClr val="bg1">
                      <a:alpha val="60000"/>
                    </a:schemeClr>
                  </a:glow>
                </a:effectLst>
              </a:rPr>
              <a:t>with </a:t>
            </a:r>
            <a:r>
              <a:rPr lang="en-US" i="1" dirty="0" smtClean="0">
                <a:effectLst>
                  <a:glow rad="101600">
                    <a:schemeClr val="bg1">
                      <a:alpha val="60000"/>
                    </a:schemeClr>
                  </a:glow>
                </a:effectLst>
              </a:rPr>
              <a:t>grace,</a:t>
            </a:r>
            <a:endParaRPr lang="en-US" i="1" dirty="0">
              <a:effectLst>
                <a:glow rad="101600">
                  <a:schemeClr val="bg1">
                    <a:alpha val="60000"/>
                  </a:schemeClr>
                </a:glow>
              </a:effectLst>
            </a:endParaRPr>
          </a:p>
        </p:txBody>
      </p:sp>
      <p:sp>
        <p:nvSpPr>
          <p:cNvPr id="5" name="Subtitle 4"/>
          <p:cNvSpPr>
            <a:spLocks noGrp="1"/>
          </p:cNvSpPr>
          <p:nvPr>
            <p:ph type="subTitle" idx="1"/>
          </p:nvPr>
        </p:nvSpPr>
        <p:spPr>
          <a:xfrm>
            <a:off x="0" y="4419600"/>
            <a:ext cx="5334000" cy="2286000"/>
          </a:xfrm>
        </p:spPr>
        <p:txBody>
          <a:bodyPr>
            <a:normAutofit/>
          </a:bodyPr>
          <a:lstStyle/>
          <a:p>
            <a:r>
              <a:rPr lang="en-US" sz="4400" dirty="0" smtClean="0">
                <a:effectLst>
                  <a:glow rad="101600">
                    <a:schemeClr val="bg1">
                      <a:alpha val="60000"/>
                    </a:schemeClr>
                  </a:glow>
                </a:effectLst>
              </a:rPr>
              <a:t> </a:t>
            </a:r>
            <a:r>
              <a:rPr lang="en-US" sz="4400" i="1" dirty="0" smtClean="0">
                <a:effectLst>
                  <a:glow rad="101600">
                    <a:schemeClr val="bg1">
                      <a:alpha val="60000"/>
                    </a:schemeClr>
                  </a:glow>
                </a:effectLst>
              </a:rPr>
              <a:t>seasoned with </a:t>
            </a:r>
            <a:r>
              <a:rPr lang="en-US" sz="4400" i="1" dirty="0" smtClean="0">
                <a:effectLst>
                  <a:glow rad="101600">
                    <a:schemeClr val="bg1">
                      <a:alpha val="60000"/>
                    </a:schemeClr>
                  </a:glow>
                </a:effectLst>
              </a:rPr>
              <a:t>salt.”</a:t>
            </a:r>
          </a:p>
          <a:p>
            <a:r>
              <a:rPr lang="en-US" sz="4400" i="1" dirty="0" smtClean="0">
                <a:effectLst>
                  <a:glow rad="101600">
                    <a:schemeClr val="bg1">
                      <a:alpha val="60000"/>
                    </a:schemeClr>
                  </a:glow>
                </a:effectLst>
              </a:rPr>
              <a:t>(Col. 4:6)</a:t>
            </a:r>
            <a:endParaRPr lang="en-US" sz="4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52600"/>
            <a:ext cx="4876800" cy="5105400"/>
          </a:xfrm>
        </p:spPr>
        <p:txBody>
          <a:bodyPr>
            <a:noAutofit/>
          </a:bodyPr>
          <a:lstStyle/>
          <a:p>
            <a:pPr algn="ctr">
              <a:buNone/>
            </a:pPr>
            <a:r>
              <a:rPr lang="en-US" sz="3600" dirty="0" smtClean="0">
                <a:effectLst>
                  <a:glow rad="101600">
                    <a:schemeClr val="bg1">
                      <a:alpha val="60000"/>
                    </a:schemeClr>
                  </a:glow>
                </a:effectLst>
              </a:rPr>
              <a:t>     My </a:t>
            </a:r>
            <a:r>
              <a:rPr lang="en-US" sz="3600" dirty="0">
                <a:effectLst>
                  <a:glow rad="101600">
                    <a:schemeClr val="bg1">
                      <a:alpha val="60000"/>
                    </a:schemeClr>
                  </a:glow>
                </a:effectLst>
              </a:rPr>
              <a:t>affections must be set on things above, not on the things </a:t>
            </a:r>
            <a:endParaRPr lang="en-US" sz="3600" dirty="0" smtClean="0">
              <a:effectLst>
                <a:glow rad="101600">
                  <a:schemeClr val="bg1">
                    <a:alpha val="60000"/>
                  </a:schemeClr>
                </a:glow>
              </a:effectLst>
            </a:endParaRPr>
          </a:p>
          <a:p>
            <a:pPr algn="ctr">
              <a:buNone/>
            </a:pPr>
            <a:r>
              <a:rPr lang="en-US" sz="3600" dirty="0" smtClean="0">
                <a:effectLst>
                  <a:glow rad="101600">
                    <a:schemeClr val="bg1">
                      <a:alpha val="60000"/>
                    </a:schemeClr>
                  </a:glow>
                </a:effectLst>
              </a:rPr>
              <a:t>of </a:t>
            </a:r>
            <a:r>
              <a:rPr lang="en-US" sz="3600" dirty="0">
                <a:effectLst>
                  <a:glow rad="101600">
                    <a:schemeClr val="bg1">
                      <a:alpha val="60000"/>
                    </a:schemeClr>
                  </a:glow>
                </a:effectLst>
              </a:rPr>
              <a:t>this </a:t>
            </a:r>
            <a:r>
              <a:rPr lang="en-US" sz="3600" dirty="0" smtClean="0">
                <a:effectLst>
                  <a:glow rad="101600">
                    <a:schemeClr val="bg1">
                      <a:alpha val="60000"/>
                    </a:schemeClr>
                  </a:glow>
                </a:effectLst>
              </a:rPr>
              <a:t>world.   </a:t>
            </a:r>
            <a:r>
              <a:rPr lang="en-US" sz="3600" dirty="0">
                <a:effectLst>
                  <a:glow rad="101600">
                    <a:schemeClr val="bg1">
                      <a:alpha val="60000"/>
                    </a:schemeClr>
                  </a:glow>
                </a:effectLst>
              </a:rPr>
              <a:t/>
            </a:r>
            <a:br>
              <a:rPr lang="en-US" sz="3600" dirty="0">
                <a:effectLst>
                  <a:glow rad="101600">
                    <a:schemeClr val="bg1">
                      <a:alpha val="60000"/>
                    </a:schemeClr>
                  </a:glow>
                </a:effectLst>
              </a:rPr>
            </a:br>
            <a:r>
              <a:rPr lang="en-US" sz="3600" i="1" dirty="0" smtClean="0">
                <a:effectLst>
                  <a:glow rad="101600">
                    <a:schemeClr val="bg1">
                      <a:alpha val="60000"/>
                    </a:schemeClr>
                  </a:glow>
                </a:effectLst>
              </a:rPr>
              <a:t>(Exodus </a:t>
            </a:r>
            <a:r>
              <a:rPr lang="en-US" sz="3600" i="1" dirty="0">
                <a:effectLst>
                  <a:glow rad="101600">
                    <a:schemeClr val="bg1">
                      <a:alpha val="60000"/>
                    </a:schemeClr>
                  </a:glow>
                </a:effectLst>
              </a:rPr>
              <a:t>20:17;  Job 1:21;  Matthew 6:20-21;  Colossians </a:t>
            </a:r>
            <a:r>
              <a:rPr lang="en-US" sz="3600" i="1" dirty="0" smtClean="0">
                <a:effectLst>
                  <a:glow rad="101600">
                    <a:schemeClr val="bg1">
                      <a:alpha val="60000"/>
                    </a:schemeClr>
                  </a:glow>
                </a:effectLst>
              </a:rPr>
              <a:t>3:1-2)</a:t>
            </a:r>
            <a:endParaRPr lang="en-US" sz="3600" i="1" dirty="0">
              <a:effectLst>
                <a:glow rad="101600">
                  <a:schemeClr val="bg1">
                    <a:alpha val="60000"/>
                  </a:schemeClr>
                </a:glow>
              </a:effectLst>
            </a:endParaRPr>
          </a:p>
          <a:p>
            <a:pPr algn="ctr"/>
            <a:endParaRPr lang="en-US" sz="3600" dirty="0">
              <a:effectLst>
                <a:glow rad="101600">
                  <a:schemeClr val="bg1">
                    <a:alpha val="60000"/>
                  </a:schemeClr>
                </a:glow>
              </a:effectLst>
            </a:endParaRPr>
          </a:p>
        </p:txBody>
      </p:sp>
      <p:pic>
        <p:nvPicPr>
          <p:cNvPr id="14339" name="Picture 3"/>
          <p:cNvPicPr>
            <a:picLocks noChangeAspect="1" noChangeArrowheads="1"/>
          </p:cNvPicPr>
          <p:nvPr/>
        </p:nvPicPr>
        <p:blipFill>
          <a:blip r:embed="rId3" cstate="print"/>
          <a:srcRect/>
          <a:stretch>
            <a:fillRect/>
          </a:stretch>
        </p:blipFill>
        <p:spPr bwMode="auto">
          <a:xfrm rot="589313">
            <a:off x="4813195" y="2387213"/>
            <a:ext cx="4114800" cy="2886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4" name="Picture 2"/>
          <p:cNvPicPr>
            <a:picLocks noChangeAspect="1" noChangeArrowheads="1"/>
          </p:cNvPicPr>
          <p:nvPr/>
        </p:nvPicPr>
        <p:blipFill>
          <a:blip r:embed="rId4"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457200"/>
            <a:ext cx="8229600" cy="1371600"/>
          </a:xfrm>
        </p:spPr>
        <p:txBody>
          <a:bodyPr>
            <a:noAutofit/>
          </a:bodyPr>
          <a:lstStyle/>
          <a:p>
            <a:r>
              <a:rPr lang="en-US" i="1" dirty="0" smtClean="0">
                <a:solidFill>
                  <a:srgbClr val="FFFF00"/>
                </a:solidFill>
                <a:effectLst>
                  <a:glow rad="101600">
                    <a:schemeClr val="bg1">
                      <a:alpha val="60000"/>
                    </a:schemeClr>
                  </a:glow>
                </a:effectLst>
              </a:rPr>
              <a:t>“Thou </a:t>
            </a:r>
            <a:r>
              <a:rPr lang="en-US" i="1" dirty="0" err="1" smtClean="0">
                <a:solidFill>
                  <a:srgbClr val="FFFF00"/>
                </a:solidFill>
                <a:effectLst>
                  <a:glow rad="101600">
                    <a:schemeClr val="bg1">
                      <a:alpha val="60000"/>
                    </a:schemeClr>
                  </a:glow>
                </a:effectLst>
              </a:rPr>
              <a:t>shalt</a:t>
            </a:r>
            <a:r>
              <a:rPr lang="en-US" i="1" dirty="0" smtClean="0">
                <a:solidFill>
                  <a:srgbClr val="FFFF00"/>
                </a:solidFill>
                <a:effectLst>
                  <a:glow rad="101600">
                    <a:schemeClr val="bg1">
                      <a:alpha val="60000"/>
                    </a:schemeClr>
                  </a:glow>
                </a:effectLst>
              </a:rPr>
              <a:t> not covet…”</a:t>
            </a:r>
            <a:br>
              <a:rPr lang="en-US" i="1" dirty="0" smtClean="0">
                <a:solidFill>
                  <a:srgbClr val="FFFF00"/>
                </a:solidFill>
                <a:effectLst>
                  <a:glow rad="101600">
                    <a:schemeClr val="bg1">
                      <a:alpha val="60000"/>
                    </a:schemeClr>
                  </a:glow>
                </a:effectLst>
              </a:rPr>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04800"/>
            <a:ext cx="100584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1066800" y="0"/>
            <a:ext cx="6858000" cy="4498848"/>
          </a:xfrm>
          <a:prstGeom prst="rect">
            <a:avLst/>
          </a:prstGeom>
          <a:ln>
            <a:noFill/>
          </a:ln>
          <a:effectLst>
            <a:softEdge rad="112500"/>
          </a:effectLst>
        </p:spPr>
      </p:pic>
      <p:sp>
        <p:nvSpPr>
          <p:cNvPr id="5" name="Content Placeholder 4"/>
          <p:cNvSpPr>
            <a:spLocks noGrp="1"/>
          </p:cNvSpPr>
          <p:nvPr>
            <p:ph idx="1"/>
          </p:nvPr>
        </p:nvSpPr>
        <p:spPr>
          <a:xfrm>
            <a:off x="-457200" y="4191000"/>
            <a:ext cx="9753600" cy="3048000"/>
          </a:xfrm>
        </p:spPr>
        <p:txBody>
          <a:bodyPr>
            <a:normAutofit/>
          </a:bodyPr>
          <a:lstStyle/>
          <a:p>
            <a:pPr algn="ctr">
              <a:buNone/>
            </a:pPr>
            <a:r>
              <a:rPr lang="en-US" i="1" dirty="0" smtClean="0"/>
              <a:t>    “And </a:t>
            </a:r>
            <a:r>
              <a:rPr lang="en-US" i="1" dirty="0" smtClean="0"/>
              <a:t>they that shall be of thee shall build the old waste places: thou </a:t>
            </a:r>
            <a:r>
              <a:rPr lang="en-US" i="1" dirty="0" err="1" smtClean="0"/>
              <a:t>shalt</a:t>
            </a:r>
            <a:r>
              <a:rPr lang="en-US" i="1" dirty="0" smtClean="0"/>
              <a:t> raise up the foundations of many generations; and thou </a:t>
            </a:r>
            <a:r>
              <a:rPr lang="en-US" i="1" dirty="0" err="1" smtClean="0"/>
              <a:t>shalt</a:t>
            </a:r>
            <a:r>
              <a:rPr lang="en-US" i="1" dirty="0" smtClean="0"/>
              <a:t> be called, The repairer of the breach, The restorer of paths to dwell </a:t>
            </a:r>
            <a:r>
              <a:rPr lang="en-US" i="1" dirty="0" smtClean="0"/>
              <a:t>in.”  </a:t>
            </a:r>
          </a:p>
          <a:p>
            <a:pPr algn="ctr">
              <a:buNone/>
            </a:pPr>
            <a:r>
              <a:rPr lang="en-US" i="1" dirty="0" smtClean="0"/>
              <a:t>(</a:t>
            </a:r>
            <a:r>
              <a:rPr lang="en-US" i="1" dirty="0" smtClean="0"/>
              <a:t>Isa</a:t>
            </a:r>
            <a:r>
              <a:rPr lang="en-US" i="1" dirty="0" smtClean="0"/>
              <a:t>. </a:t>
            </a:r>
            <a:r>
              <a:rPr lang="en-US" i="1" dirty="0" smtClean="0"/>
              <a:t>58:12) </a:t>
            </a:r>
            <a:endParaRPr lang="en-US"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04800"/>
            <a:ext cx="10058400"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idx="1"/>
          </p:nvPr>
        </p:nvSpPr>
        <p:spPr>
          <a:xfrm>
            <a:off x="152400" y="381000"/>
            <a:ext cx="8839200" cy="5821363"/>
          </a:xfrm>
          <a:solidFill>
            <a:schemeClr val="bg1"/>
          </a:solidFill>
        </p:spPr>
        <p:txBody>
          <a:bodyPr>
            <a:normAutofit lnSpcReduction="10000"/>
          </a:bodyPr>
          <a:lstStyle/>
          <a:p>
            <a:r>
              <a:rPr lang="en-US" i="1" dirty="0" smtClean="0"/>
              <a:t>Jam. </a:t>
            </a:r>
            <a:r>
              <a:rPr lang="en-US" i="1" dirty="0" smtClean="0"/>
              <a:t>1:8 </a:t>
            </a:r>
            <a:r>
              <a:rPr lang="en-US" i="1" dirty="0" smtClean="0"/>
              <a:t>“A </a:t>
            </a:r>
            <a:r>
              <a:rPr lang="en-US" i="1" dirty="0" smtClean="0"/>
              <a:t>double minded man is unstable in all his </a:t>
            </a:r>
            <a:r>
              <a:rPr lang="en-US" i="1" dirty="0" smtClean="0"/>
              <a:t>ways.”</a:t>
            </a:r>
          </a:p>
          <a:p>
            <a:r>
              <a:rPr lang="en-US" i="1" dirty="0" smtClean="0"/>
              <a:t>II Pet. </a:t>
            </a:r>
            <a:r>
              <a:rPr lang="en-US" i="1" dirty="0" smtClean="0"/>
              <a:t>3:16  </a:t>
            </a:r>
            <a:r>
              <a:rPr lang="en-US" i="1" dirty="0" smtClean="0"/>
              <a:t>“They </a:t>
            </a:r>
            <a:r>
              <a:rPr lang="en-US" i="1" dirty="0" smtClean="0"/>
              <a:t>that are unlearned and unstable </a:t>
            </a:r>
            <a:r>
              <a:rPr lang="en-US" i="1" dirty="0" smtClean="0"/>
              <a:t>wrest (pervert/twist), </a:t>
            </a:r>
            <a:r>
              <a:rPr lang="en-US" i="1" dirty="0" smtClean="0"/>
              <a:t>as they do also the other scriptures, unto their own </a:t>
            </a:r>
            <a:r>
              <a:rPr lang="en-US" i="1" dirty="0" smtClean="0"/>
              <a:t>destruction.”</a:t>
            </a:r>
          </a:p>
          <a:p>
            <a:r>
              <a:rPr lang="en-US" i="1" dirty="0" smtClean="0"/>
              <a:t>I Thess. </a:t>
            </a:r>
            <a:r>
              <a:rPr lang="en-US" i="1" dirty="0" smtClean="0"/>
              <a:t>3:8 </a:t>
            </a:r>
            <a:r>
              <a:rPr lang="en-US" i="1" dirty="0" smtClean="0"/>
              <a:t>“For </a:t>
            </a:r>
            <a:r>
              <a:rPr lang="en-US" i="1" dirty="0" smtClean="0"/>
              <a:t>now we live, if ye stand fast in the </a:t>
            </a:r>
            <a:r>
              <a:rPr lang="en-US" i="1" dirty="0" smtClean="0"/>
              <a:t>Lord.”</a:t>
            </a:r>
          </a:p>
          <a:p>
            <a:r>
              <a:rPr lang="en-US" i="1" dirty="0" smtClean="0"/>
              <a:t>Eph. </a:t>
            </a:r>
            <a:r>
              <a:rPr lang="en-US" i="1" dirty="0" smtClean="0"/>
              <a:t>4:14 </a:t>
            </a:r>
            <a:r>
              <a:rPr lang="en-US" i="1" dirty="0" smtClean="0"/>
              <a:t>“That </a:t>
            </a:r>
            <a:r>
              <a:rPr lang="en-US" i="1" dirty="0" smtClean="0"/>
              <a:t>we henceforth be no more children, tossed to and fro, and carried about with every wind of doctrine, by the sleight of men, and cunning craftiness, whereby they lie in wait to </a:t>
            </a:r>
            <a:r>
              <a:rPr lang="en-US" i="1" dirty="0" smtClean="0"/>
              <a:t>deceive.”</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to="" calcmode="lin" valueType="num">
                                      <p:cBhvr>
                                        <p:cTn id="12" dur="1" fill="hold"/>
                                        <p:tgtEl>
                                          <p:spTgt spid="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to="" calcmode="lin" valueType="num">
                                      <p:cBhvr>
                                        <p:cTn id="17"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9753600"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Desktop\Bible pictures\Bible pictures New Testament\55 2 Timothy\55004007 ELL - 2 Timothy 4 7 - I have fought the good fight.jpg"/>
          <p:cNvPicPr>
            <a:picLocks noChangeAspect="1" noChangeArrowheads="1"/>
          </p:cNvPicPr>
          <p:nvPr/>
        </p:nvPicPr>
        <p:blipFill>
          <a:blip r:embed="rId3" cstate="print"/>
          <a:srcRect/>
          <a:stretch>
            <a:fillRect/>
          </a:stretch>
        </p:blipFill>
        <p:spPr bwMode="auto">
          <a:xfrm>
            <a:off x="0" y="914400"/>
            <a:ext cx="3733800" cy="4910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3733800" y="609600"/>
            <a:ext cx="5029200" cy="6705600"/>
          </a:xfrm>
        </p:spPr>
        <p:txBody>
          <a:bodyPr>
            <a:noAutofit/>
          </a:bodyPr>
          <a:lstStyle/>
          <a:p>
            <a:pPr algn="ctr">
              <a:buNone/>
            </a:pPr>
            <a:r>
              <a:rPr lang="en-US" sz="4000" i="1" dirty="0" smtClean="0"/>
              <a:t>    “And </a:t>
            </a:r>
            <a:r>
              <a:rPr lang="en-US" sz="4000" i="1" dirty="0" smtClean="0"/>
              <a:t>the things that thou hast heard of me among many witnesses, the same commit thou to </a:t>
            </a:r>
            <a:r>
              <a:rPr lang="en-US" sz="4000" i="1" u="sng" dirty="0" smtClean="0"/>
              <a:t>faithful men</a:t>
            </a:r>
            <a:r>
              <a:rPr lang="en-US" sz="4000" i="1" dirty="0" smtClean="0"/>
              <a:t>, who shall be able to teach others also</a:t>
            </a:r>
            <a:r>
              <a:rPr lang="en-US" sz="4000" i="1" dirty="0" smtClean="0"/>
              <a:t>.”  </a:t>
            </a:r>
          </a:p>
          <a:p>
            <a:pPr algn="ctr">
              <a:buNone/>
            </a:pPr>
            <a:r>
              <a:rPr lang="en-US" sz="4000" i="1" dirty="0" smtClean="0"/>
              <a:t>(</a:t>
            </a:r>
            <a:r>
              <a:rPr lang="en-US" sz="4000" i="1" dirty="0" smtClean="0"/>
              <a:t>II Tim. 2:2) </a:t>
            </a:r>
            <a:endParaRPr lang="en-US" sz="40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609600"/>
            <a:ext cx="9982200" cy="830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228600"/>
            <a:ext cx="8991600" cy="6494085"/>
          </a:xfrm>
          <a:prstGeom prst="rect">
            <a:avLst/>
          </a:prstGeom>
        </p:spPr>
        <p:txBody>
          <a:bodyPr wrap="square">
            <a:spAutoFit/>
          </a:bodyPr>
          <a:lstStyle/>
          <a:p>
            <a:pPr algn="ctr"/>
            <a:r>
              <a:rPr lang="en-US" sz="3200" i="1" dirty="0" smtClean="0">
                <a:effectLst>
                  <a:glow rad="101600">
                    <a:schemeClr val="bg1">
                      <a:alpha val="60000"/>
                    </a:schemeClr>
                  </a:glow>
                </a:effectLst>
              </a:rPr>
              <a:t>“For I know him, that he will command his children and his household after him, and they shall keep the way of the LORD, </a:t>
            </a:r>
          </a:p>
          <a:p>
            <a:pPr algn="ctr"/>
            <a:endParaRPr lang="en-US" sz="3200" i="1" dirty="0">
              <a:effectLst>
                <a:glow rad="101600">
                  <a:schemeClr val="bg1">
                    <a:alpha val="60000"/>
                  </a:schemeClr>
                </a:glow>
              </a:effectLst>
            </a:endParaRPr>
          </a:p>
          <a:p>
            <a:pPr algn="ctr"/>
            <a:endParaRPr lang="en-US" sz="3200" i="1" dirty="0" smtClean="0">
              <a:effectLst>
                <a:glow rad="101600">
                  <a:schemeClr val="bg1">
                    <a:alpha val="60000"/>
                  </a:schemeClr>
                </a:glow>
              </a:effectLst>
            </a:endParaRPr>
          </a:p>
          <a:p>
            <a:pPr algn="ctr"/>
            <a:endParaRPr lang="en-US" sz="3200" i="1" dirty="0">
              <a:effectLst>
                <a:glow rad="101600">
                  <a:schemeClr val="bg1">
                    <a:alpha val="60000"/>
                  </a:schemeClr>
                </a:glow>
              </a:effectLst>
            </a:endParaRPr>
          </a:p>
          <a:p>
            <a:pPr algn="ctr"/>
            <a:endParaRPr lang="en-US" sz="3200" i="1" dirty="0" smtClean="0">
              <a:effectLst>
                <a:glow rad="101600">
                  <a:schemeClr val="bg1">
                    <a:alpha val="60000"/>
                  </a:schemeClr>
                </a:glow>
              </a:effectLst>
            </a:endParaRPr>
          </a:p>
          <a:p>
            <a:pPr algn="ctr"/>
            <a:endParaRPr lang="en-US" sz="3200" i="1" dirty="0">
              <a:effectLst>
                <a:glow rad="101600">
                  <a:schemeClr val="bg1">
                    <a:alpha val="60000"/>
                  </a:schemeClr>
                </a:glow>
              </a:effectLst>
            </a:endParaRPr>
          </a:p>
          <a:p>
            <a:pPr algn="ctr"/>
            <a:endParaRPr lang="en-US" sz="3200" i="1" dirty="0" smtClean="0">
              <a:effectLst>
                <a:glow rad="101600">
                  <a:schemeClr val="bg1">
                    <a:alpha val="60000"/>
                  </a:schemeClr>
                </a:glow>
              </a:effectLst>
            </a:endParaRPr>
          </a:p>
          <a:p>
            <a:pPr algn="ctr"/>
            <a:endParaRPr lang="en-US" sz="3200" i="1" dirty="0">
              <a:effectLst>
                <a:glow rad="101600">
                  <a:schemeClr val="bg1">
                    <a:alpha val="60000"/>
                  </a:schemeClr>
                </a:glow>
              </a:effectLst>
            </a:endParaRPr>
          </a:p>
          <a:p>
            <a:pPr algn="ctr"/>
            <a:r>
              <a:rPr lang="en-US" sz="3200" i="1" dirty="0" smtClean="0">
                <a:effectLst>
                  <a:glow rad="101600">
                    <a:schemeClr val="bg1">
                      <a:alpha val="60000"/>
                    </a:schemeClr>
                  </a:glow>
                </a:effectLst>
              </a:rPr>
              <a:t>to do justice and judgment; that the LORD may bring upon Abraham that which he hath spoken of him.” </a:t>
            </a:r>
          </a:p>
          <a:p>
            <a:pPr algn="ctr"/>
            <a:r>
              <a:rPr lang="en-US" sz="3200" i="1" dirty="0">
                <a:effectLst>
                  <a:glow rad="101600">
                    <a:schemeClr val="bg1">
                      <a:alpha val="60000"/>
                    </a:schemeClr>
                  </a:glow>
                </a:effectLst>
              </a:rPr>
              <a:t>(</a:t>
            </a:r>
            <a:r>
              <a:rPr lang="en-US" sz="3200" i="1" dirty="0" smtClean="0">
                <a:effectLst>
                  <a:glow rad="101600">
                    <a:schemeClr val="bg1">
                      <a:alpha val="60000"/>
                    </a:schemeClr>
                  </a:glow>
                </a:effectLst>
              </a:rPr>
              <a:t>Gen. 18:19) </a:t>
            </a:r>
            <a:endParaRPr lang="en-US" sz="3200" i="1"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a:off x="2362200" y="1752600"/>
            <a:ext cx="4468912" cy="33527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pPr hangingPunct="0"/>
            <a:r>
              <a:rPr lang="en-US" sz="3300" dirty="0" smtClean="0">
                <a:effectLst>
                  <a:glow rad="101600">
                    <a:schemeClr val="bg1">
                      <a:alpha val="60000"/>
                    </a:schemeClr>
                  </a:glow>
                </a:effectLst>
              </a:rPr>
              <a:t>Every </a:t>
            </a:r>
            <a:r>
              <a:rPr lang="en-US" sz="3300" dirty="0">
                <a:effectLst>
                  <a:glow rad="101600">
                    <a:schemeClr val="bg1">
                      <a:alpha val="60000"/>
                    </a:schemeClr>
                  </a:glow>
                </a:effectLst>
              </a:rPr>
              <a:t>Christian husband knows that he is to be the spiritual leader of his family </a:t>
            </a:r>
            <a:r>
              <a:rPr lang="en-US" sz="3300" dirty="0" smtClean="0">
                <a:effectLst>
                  <a:glow rad="101600">
                    <a:schemeClr val="bg1">
                      <a:alpha val="60000"/>
                    </a:schemeClr>
                  </a:glow>
                </a:effectLst>
              </a:rPr>
              <a:t>- </a:t>
            </a:r>
            <a:r>
              <a:rPr lang="en-US" sz="3300" i="1" dirty="0" smtClean="0">
                <a:effectLst>
                  <a:glow rad="101600">
                    <a:schemeClr val="bg1">
                      <a:alpha val="60000"/>
                    </a:schemeClr>
                  </a:glow>
                </a:effectLst>
              </a:rPr>
              <a:t>I </a:t>
            </a:r>
            <a:r>
              <a:rPr lang="en-US" sz="3300" i="1" dirty="0">
                <a:effectLst>
                  <a:glow rad="101600">
                    <a:schemeClr val="bg1">
                      <a:alpha val="60000"/>
                    </a:schemeClr>
                  </a:glow>
                </a:effectLst>
              </a:rPr>
              <a:t>Corinthians 11:1-5;  Ephesians 5:22-31;  Colossians 3:18-21;  I Peter </a:t>
            </a:r>
            <a:r>
              <a:rPr lang="en-US" sz="3300" i="1" dirty="0" smtClean="0">
                <a:effectLst>
                  <a:glow rad="101600">
                    <a:schemeClr val="bg1">
                      <a:alpha val="60000"/>
                    </a:schemeClr>
                  </a:glow>
                </a:effectLst>
              </a:rPr>
              <a:t>3:7</a:t>
            </a:r>
            <a:endParaRPr lang="en-US" sz="3300" i="1" dirty="0">
              <a:effectLst>
                <a:glow rad="101600">
                  <a:schemeClr val="bg1">
                    <a:alpha val="60000"/>
                  </a:schemeClr>
                </a:glow>
              </a:effectLst>
            </a:endParaRPr>
          </a:p>
          <a:p>
            <a:pPr hangingPunct="0"/>
            <a:r>
              <a:rPr lang="en-US" sz="3300" dirty="0">
                <a:effectLst>
                  <a:glow rad="101600">
                    <a:schemeClr val="bg1">
                      <a:alpha val="60000"/>
                    </a:schemeClr>
                  </a:glow>
                </a:effectLst>
              </a:rPr>
              <a:t>God established the husband’s headship  -  God created man first and gave him tasks to </a:t>
            </a:r>
            <a:r>
              <a:rPr lang="en-US" sz="3300" dirty="0" smtClean="0">
                <a:effectLst>
                  <a:glow rad="101600">
                    <a:schemeClr val="bg1">
                      <a:alpha val="60000"/>
                    </a:schemeClr>
                  </a:glow>
                </a:effectLst>
              </a:rPr>
              <a:t>perform</a:t>
            </a:r>
            <a:r>
              <a:rPr lang="en-US" sz="3300" dirty="0">
                <a:effectLst>
                  <a:glow rad="101600">
                    <a:schemeClr val="bg1">
                      <a:alpha val="60000"/>
                    </a:schemeClr>
                  </a:glow>
                </a:effectLst>
              </a:rPr>
              <a:t>;  then God created woman!  </a:t>
            </a:r>
            <a:r>
              <a:rPr lang="en-US" sz="3300" i="1" dirty="0">
                <a:solidFill>
                  <a:srgbClr val="FFFF00"/>
                </a:solidFill>
                <a:effectLst>
                  <a:glow rad="101600">
                    <a:schemeClr val="bg1">
                      <a:alpha val="60000"/>
                    </a:schemeClr>
                  </a:glow>
                </a:effectLst>
              </a:rPr>
              <a:t>“...I will make him an help meet for him...”</a:t>
            </a:r>
          </a:p>
          <a:p>
            <a:pPr hangingPunct="0"/>
            <a:r>
              <a:rPr lang="en-US" sz="3300" dirty="0" smtClean="0">
                <a:effectLst>
                  <a:glow rad="101600">
                    <a:schemeClr val="bg1">
                      <a:alpha val="60000"/>
                    </a:schemeClr>
                  </a:glow>
                </a:effectLst>
              </a:rPr>
              <a:t>The </a:t>
            </a:r>
            <a:r>
              <a:rPr lang="en-US" sz="3300" dirty="0">
                <a:effectLst>
                  <a:glow rad="101600">
                    <a:schemeClr val="bg1">
                      <a:alpha val="60000"/>
                    </a:schemeClr>
                  </a:glow>
                </a:effectLst>
              </a:rPr>
              <a:t>Hebrew word for </a:t>
            </a:r>
            <a:r>
              <a:rPr lang="en-US" sz="3300" i="1" dirty="0">
                <a:solidFill>
                  <a:srgbClr val="FFFF00"/>
                </a:solidFill>
                <a:effectLst>
                  <a:glow rad="101600">
                    <a:schemeClr val="bg1">
                      <a:alpha val="60000"/>
                    </a:schemeClr>
                  </a:glow>
                </a:effectLst>
              </a:rPr>
              <a:t>“help” </a:t>
            </a:r>
            <a:r>
              <a:rPr lang="en-US" sz="3300" dirty="0">
                <a:effectLst>
                  <a:glow rad="101600">
                    <a:schemeClr val="bg1">
                      <a:alpha val="60000"/>
                    </a:schemeClr>
                  </a:glow>
                </a:effectLst>
              </a:rPr>
              <a:t>means  -  To aid or assist.  If Eve was created to </a:t>
            </a:r>
            <a:r>
              <a:rPr lang="en-US" sz="3300" i="1" dirty="0">
                <a:effectLst>
                  <a:glow rad="101600">
                    <a:schemeClr val="bg1">
                      <a:alpha val="60000"/>
                    </a:schemeClr>
                  </a:glow>
                </a:effectLst>
              </a:rPr>
              <a:t>“aid” </a:t>
            </a:r>
            <a:r>
              <a:rPr lang="en-US" sz="3300" dirty="0">
                <a:effectLst>
                  <a:glow rad="101600">
                    <a:schemeClr val="bg1">
                      <a:alpha val="60000"/>
                    </a:schemeClr>
                  </a:glow>
                </a:effectLst>
              </a:rPr>
              <a:t>Adam, it </a:t>
            </a:r>
            <a:r>
              <a:rPr lang="en-US" sz="3300" dirty="0" smtClean="0">
                <a:effectLst>
                  <a:glow rad="101600">
                    <a:schemeClr val="bg1">
                      <a:alpha val="60000"/>
                    </a:schemeClr>
                  </a:glow>
                </a:effectLst>
              </a:rPr>
              <a:t>is </a:t>
            </a:r>
            <a:r>
              <a:rPr lang="en-US" sz="3300" dirty="0">
                <a:effectLst>
                  <a:glow rad="101600">
                    <a:schemeClr val="bg1">
                      <a:alpha val="60000"/>
                    </a:schemeClr>
                  </a:glow>
                </a:effectLst>
              </a:rPr>
              <a:t>logical that Adam held the position of headship.  He was to provide direction, and Eve was </a:t>
            </a:r>
            <a:r>
              <a:rPr lang="en-US" sz="3300" dirty="0" smtClean="0">
                <a:effectLst>
                  <a:glow rad="101600">
                    <a:schemeClr val="bg1">
                      <a:alpha val="60000"/>
                    </a:schemeClr>
                  </a:glow>
                </a:effectLst>
              </a:rPr>
              <a:t>to </a:t>
            </a:r>
            <a:r>
              <a:rPr lang="en-US" sz="3300" dirty="0">
                <a:effectLst>
                  <a:glow rad="101600">
                    <a:schemeClr val="bg1">
                      <a:alpha val="60000"/>
                    </a:schemeClr>
                  </a:glow>
                </a:effectLst>
              </a:rPr>
              <a:t>assist him  -  </a:t>
            </a:r>
            <a:r>
              <a:rPr lang="en-US" sz="3300" i="1" dirty="0">
                <a:effectLst>
                  <a:glow rad="101600">
                    <a:schemeClr val="bg1">
                      <a:alpha val="60000"/>
                    </a:schemeClr>
                  </a:glow>
                </a:effectLst>
              </a:rPr>
              <a:t>Genesis </a:t>
            </a:r>
            <a:r>
              <a:rPr lang="en-US" sz="3300" i="1" dirty="0" smtClean="0">
                <a:effectLst>
                  <a:glow rad="101600">
                    <a:schemeClr val="bg1">
                      <a:alpha val="60000"/>
                    </a:schemeClr>
                  </a:glow>
                </a:effectLst>
              </a:rPr>
              <a:t>2:18-3:16</a:t>
            </a:r>
            <a:endParaRPr lang="en-US" sz="3300" i="1" dirty="0">
              <a:effectLst>
                <a:glow rad="101600">
                  <a:schemeClr val="bg1">
                    <a:alpha val="60000"/>
                  </a:schemeClr>
                </a:glow>
              </a:effectLst>
            </a:endParaRPr>
          </a:p>
          <a:p>
            <a:pPr hangingPunct="0">
              <a:buNone/>
            </a:pPr>
            <a:r>
              <a:rPr lang="en-US" sz="3300" dirty="0">
                <a:effectLst>
                  <a:glow rad="101600">
                    <a:schemeClr val="bg1">
                      <a:alpha val="60000"/>
                    </a:schemeClr>
                  </a:glow>
                </a:effectLst>
              </a:rPr>
              <a:t> </a:t>
            </a:r>
          </a:p>
          <a:p>
            <a:pPr hangingPunct="0"/>
            <a:endParaRPr lang="en-US" sz="33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r>
              <a:rPr lang="en-US" dirty="0">
                <a:effectLst>
                  <a:glow rad="101600">
                    <a:schemeClr val="bg1">
                      <a:alpha val="60000"/>
                    </a:schemeClr>
                  </a:glow>
                </a:effectLst>
              </a:rPr>
              <a:t>Headship </a:t>
            </a:r>
            <a:r>
              <a:rPr lang="en-US" cap="all" dirty="0" smtClean="0">
                <a:effectLst>
                  <a:glow rad="101600">
                    <a:schemeClr val="bg1">
                      <a:alpha val="60000"/>
                    </a:schemeClr>
                  </a:glow>
                </a:effectLst>
              </a:rPr>
              <a:t>i</a:t>
            </a:r>
            <a:r>
              <a:rPr lang="en-US" dirty="0" smtClean="0">
                <a:effectLst>
                  <a:glow rad="101600">
                    <a:schemeClr val="bg1">
                      <a:alpha val="60000"/>
                    </a:schemeClr>
                  </a:glow>
                </a:effectLst>
              </a:rPr>
              <a:t>s </a:t>
            </a:r>
            <a:r>
              <a:rPr lang="en-US" cap="all" dirty="0">
                <a:effectLst>
                  <a:glow rad="101600">
                    <a:schemeClr val="bg1">
                      <a:alpha val="60000"/>
                    </a:schemeClr>
                  </a:glow>
                </a:effectLst>
              </a:rPr>
              <a:t>e</a:t>
            </a:r>
            <a:r>
              <a:rPr lang="en-US" dirty="0">
                <a:effectLst>
                  <a:glow rad="101600">
                    <a:schemeClr val="bg1">
                      <a:alpha val="60000"/>
                    </a:schemeClr>
                  </a:glow>
                </a:effectLst>
              </a:rPr>
              <a:t>stablished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cap="all" dirty="0" smtClean="0">
                <a:effectLst>
                  <a:glow rad="101600">
                    <a:schemeClr val="bg1">
                      <a:alpha val="60000"/>
                    </a:schemeClr>
                  </a:glow>
                </a:effectLst>
              </a:rPr>
              <a:t>b</a:t>
            </a:r>
            <a:r>
              <a:rPr lang="en-US" dirty="0" smtClean="0">
                <a:effectLst>
                  <a:glow rad="101600">
                    <a:schemeClr val="bg1">
                      <a:alpha val="60000"/>
                    </a:schemeClr>
                  </a:glow>
                </a:effectLst>
              </a:rPr>
              <a:t>y </a:t>
            </a:r>
            <a:r>
              <a:rPr lang="en-US" cap="all" dirty="0">
                <a:effectLst>
                  <a:glow rad="101600">
                    <a:schemeClr val="bg1">
                      <a:alpha val="60000"/>
                    </a:schemeClr>
                  </a:glow>
                </a:effectLst>
              </a:rPr>
              <a:t>p</a:t>
            </a:r>
            <a:r>
              <a:rPr lang="en-US" dirty="0">
                <a:effectLst>
                  <a:glow rad="101600">
                    <a:schemeClr val="bg1">
                      <a:alpha val="60000"/>
                    </a:schemeClr>
                  </a:glow>
                </a:effectLst>
              </a:rPr>
              <a:t>ersonal </a:t>
            </a:r>
            <a:r>
              <a:rPr lang="en-US" cap="all" dirty="0">
                <a:effectLst>
                  <a:glow rad="101600">
                    <a:schemeClr val="bg1">
                      <a:alpha val="60000"/>
                    </a:schemeClr>
                  </a:glow>
                </a:effectLst>
              </a:rPr>
              <a:t>c</a:t>
            </a:r>
            <a:r>
              <a:rPr lang="en-US" dirty="0">
                <a:effectLst>
                  <a:glow rad="101600">
                    <a:schemeClr val="bg1">
                      <a:alpha val="60000"/>
                    </a:schemeClr>
                  </a:glow>
                </a:effectLst>
              </a:rPr>
              <a:t>onvictions</a:t>
            </a:r>
          </a:p>
        </p:txBody>
      </p:sp>
      <p:sp>
        <p:nvSpPr>
          <p:cNvPr id="3" name="Content Placeholder 2"/>
          <p:cNvSpPr>
            <a:spLocks noGrp="1"/>
          </p:cNvSpPr>
          <p:nvPr>
            <p:ph idx="1"/>
          </p:nvPr>
        </p:nvSpPr>
        <p:spPr>
          <a:xfrm>
            <a:off x="152400" y="1905000"/>
            <a:ext cx="8839200" cy="4953000"/>
          </a:xfrm>
        </p:spPr>
        <p:txBody>
          <a:bodyPr>
            <a:normAutofit/>
          </a:bodyPr>
          <a:lstStyle/>
          <a:p>
            <a:pPr hangingPunct="0"/>
            <a:r>
              <a:rPr lang="en-US" dirty="0">
                <a:effectLst>
                  <a:glow rad="101600">
                    <a:schemeClr val="bg1">
                      <a:alpha val="60000"/>
                    </a:schemeClr>
                  </a:glow>
                </a:effectLst>
              </a:rPr>
              <a:t>What is a conviction </a:t>
            </a:r>
            <a:r>
              <a:rPr lang="en-US" dirty="0" smtClean="0">
                <a:effectLst>
                  <a:glow rad="101600">
                    <a:schemeClr val="bg1">
                      <a:alpha val="60000"/>
                    </a:schemeClr>
                  </a:glow>
                </a:effectLst>
              </a:rPr>
              <a:t>- </a:t>
            </a:r>
            <a:r>
              <a:rPr lang="en-US" i="1" dirty="0">
                <a:effectLst>
                  <a:glow rad="101600">
                    <a:schemeClr val="bg1">
                      <a:alpha val="60000"/>
                    </a:schemeClr>
                  </a:glow>
                </a:effectLst>
              </a:rPr>
              <a:t>I Corinthians 15:58;  Ephesians 4:14-15;  6:10-12</a:t>
            </a:r>
            <a:r>
              <a:rPr lang="en-US" i="1" dirty="0" smtClean="0">
                <a:effectLst>
                  <a:glow rad="101600">
                    <a:schemeClr val="bg1">
                      <a:alpha val="60000"/>
                    </a:schemeClr>
                  </a:glow>
                </a:effectLst>
              </a:rPr>
              <a:t>;  </a:t>
            </a:r>
            <a:r>
              <a:rPr lang="en-US" i="1" dirty="0" smtClean="0">
                <a:effectLst>
                  <a:glow rad="101600">
                    <a:schemeClr val="bg1">
                      <a:alpha val="60000"/>
                    </a:schemeClr>
                  </a:glow>
                </a:effectLst>
              </a:rPr>
              <a:t>I </a:t>
            </a:r>
            <a:r>
              <a:rPr lang="en-US" i="1" dirty="0">
                <a:effectLst>
                  <a:glow rad="101600">
                    <a:schemeClr val="bg1">
                      <a:alpha val="60000"/>
                    </a:schemeClr>
                  </a:glow>
                </a:effectLst>
              </a:rPr>
              <a:t>Timothy 1:18-20;  3:9;  4:6-13;  6:12, 20;  II Timothy </a:t>
            </a:r>
            <a:r>
              <a:rPr lang="en-US" i="1" dirty="0" smtClean="0">
                <a:effectLst>
                  <a:glow rad="101600">
                    <a:schemeClr val="bg1">
                      <a:alpha val="60000"/>
                    </a:schemeClr>
                  </a:glow>
                </a:effectLst>
              </a:rPr>
              <a:t>4:6-7 </a:t>
            </a:r>
            <a:endParaRPr lang="en-US" i="1" dirty="0">
              <a:effectLst>
                <a:glow rad="101600">
                  <a:schemeClr val="bg1">
                    <a:alpha val="60000"/>
                  </a:schemeClr>
                </a:glow>
              </a:effectLst>
            </a:endParaRPr>
          </a:p>
          <a:p>
            <a:pPr hangingPunct="0">
              <a:buNone/>
            </a:pPr>
            <a:r>
              <a:rPr lang="en-US" i="1" dirty="0" smtClean="0">
                <a:solidFill>
                  <a:srgbClr val="FFFF00"/>
                </a:solidFill>
                <a:effectLst>
                  <a:glow rad="101600">
                    <a:schemeClr val="bg1">
                      <a:alpha val="60000"/>
                    </a:schemeClr>
                  </a:glow>
                </a:effectLst>
              </a:rPr>
              <a:t>    A </a:t>
            </a:r>
            <a:r>
              <a:rPr lang="en-US" i="1" dirty="0">
                <a:solidFill>
                  <a:srgbClr val="FFFF00"/>
                </a:solidFill>
                <a:effectLst>
                  <a:glow rad="101600">
                    <a:schemeClr val="bg1">
                      <a:alpha val="60000"/>
                    </a:schemeClr>
                  </a:glow>
                </a:effectLst>
              </a:rPr>
              <a:t>conviction is a basic scriptural principle which we purpose to follow, whatever </a:t>
            </a:r>
            <a:r>
              <a:rPr lang="en-US" i="1" dirty="0" smtClean="0">
                <a:solidFill>
                  <a:srgbClr val="FFFF00"/>
                </a:solidFill>
                <a:effectLst>
                  <a:glow rad="101600">
                    <a:schemeClr val="bg1">
                      <a:alpha val="60000"/>
                    </a:schemeClr>
                  </a:glow>
                </a:effectLst>
              </a:rPr>
              <a:t> the </a:t>
            </a:r>
            <a:r>
              <a:rPr lang="en-US" i="1" dirty="0">
                <a:solidFill>
                  <a:srgbClr val="FFFF00"/>
                </a:solidFill>
                <a:effectLst>
                  <a:glow rad="101600">
                    <a:schemeClr val="bg1">
                      <a:alpha val="60000"/>
                    </a:schemeClr>
                  </a:glow>
                </a:effectLst>
              </a:rPr>
              <a:t>cost!  -  Revelation </a:t>
            </a:r>
            <a:r>
              <a:rPr lang="en-US" i="1" dirty="0" smtClean="0">
                <a:solidFill>
                  <a:srgbClr val="FFFF00"/>
                </a:solidFill>
                <a:effectLst>
                  <a:glow rad="101600">
                    <a:schemeClr val="bg1">
                      <a:alpha val="60000"/>
                    </a:schemeClr>
                  </a:glow>
                </a:effectLst>
              </a:rPr>
              <a:t>2:13</a:t>
            </a:r>
          </a:p>
          <a:p>
            <a:pPr hangingPunct="0"/>
            <a:r>
              <a:rPr lang="en-US" dirty="0" smtClean="0">
                <a:effectLst>
                  <a:glow rad="101600">
                    <a:schemeClr val="bg1">
                      <a:alpha val="60000"/>
                    </a:schemeClr>
                  </a:glow>
                </a:effectLst>
              </a:rPr>
              <a:t>What </a:t>
            </a:r>
            <a:r>
              <a:rPr lang="en-US" dirty="0">
                <a:effectLst>
                  <a:glow rad="101600">
                    <a:schemeClr val="bg1">
                      <a:alpha val="60000"/>
                    </a:schemeClr>
                  </a:glow>
                </a:effectLst>
              </a:rPr>
              <a:t>is a </a:t>
            </a:r>
            <a:r>
              <a:rPr lang="en-US" dirty="0" smtClean="0">
                <a:effectLst>
                  <a:glow rad="101600">
                    <a:schemeClr val="bg1">
                      <a:alpha val="60000"/>
                    </a:schemeClr>
                  </a:glow>
                </a:effectLst>
              </a:rPr>
              <a:t>preference?</a:t>
            </a:r>
          </a:p>
          <a:p>
            <a:pPr hangingPunct="0">
              <a:buNone/>
            </a:pPr>
            <a:r>
              <a:rPr lang="en-US" dirty="0" smtClean="0">
                <a:effectLst>
                  <a:glow rad="101600">
                    <a:schemeClr val="bg1">
                      <a:alpha val="60000"/>
                    </a:schemeClr>
                  </a:glow>
                </a:effectLst>
              </a:rPr>
              <a:t>    </a:t>
            </a:r>
            <a:r>
              <a:rPr lang="en-US" i="1" dirty="0" smtClean="0">
                <a:solidFill>
                  <a:srgbClr val="FFFF00"/>
                </a:solidFill>
                <a:effectLst>
                  <a:glow rad="101600">
                    <a:schemeClr val="bg1">
                      <a:alpha val="60000"/>
                    </a:schemeClr>
                  </a:glow>
                </a:effectLst>
              </a:rPr>
              <a:t>A </a:t>
            </a:r>
            <a:r>
              <a:rPr lang="en-US" i="1" dirty="0">
                <a:solidFill>
                  <a:srgbClr val="FFFF00"/>
                </a:solidFill>
                <a:effectLst>
                  <a:glow rad="101600">
                    <a:schemeClr val="bg1">
                      <a:alpha val="60000"/>
                    </a:schemeClr>
                  </a:glow>
                </a:effectLst>
              </a:rPr>
              <a:t>preference is the first choice a person would make </a:t>
            </a:r>
            <a:r>
              <a:rPr lang="en-US" i="1" dirty="0" smtClean="0">
                <a:solidFill>
                  <a:srgbClr val="FFFF00"/>
                </a:solidFill>
                <a:effectLst>
                  <a:glow rad="101600">
                    <a:schemeClr val="bg1">
                      <a:alpha val="60000"/>
                    </a:schemeClr>
                  </a:glow>
                </a:effectLst>
              </a:rPr>
              <a:t>in a </a:t>
            </a:r>
            <a:r>
              <a:rPr lang="en-US" i="1" dirty="0">
                <a:solidFill>
                  <a:srgbClr val="FFFF00"/>
                </a:solidFill>
                <a:effectLst>
                  <a:glow rad="101600">
                    <a:schemeClr val="bg1">
                      <a:alpha val="60000"/>
                    </a:schemeClr>
                  </a:glow>
                </a:effectLst>
              </a:rPr>
              <a:t>given situation / not </a:t>
            </a:r>
            <a:r>
              <a:rPr lang="en-US" i="1" dirty="0" smtClean="0">
                <a:solidFill>
                  <a:srgbClr val="FFFF00"/>
                </a:solidFill>
                <a:effectLst>
                  <a:glow rad="101600">
                    <a:schemeClr val="bg1">
                      <a:alpha val="60000"/>
                    </a:schemeClr>
                  </a:glow>
                </a:effectLst>
              </a:rPr>
              <a:t>the </a:t>
            </a:r>
            <a:r>
              <a:rPr lang="en-US" i="1" dirty="0">
                <a:solidFill>
                  <a:srgbClr val="FFFF00"/>
                </a:solidFill>
                <a:effectLst>
                  <a:glow rad="101600">
                    <a:schemeClr val="bg1">
                      <a:alpha val="60000"/>
                    </a:schemeClr>
                  </a:glow>
                </a:effectLst>
              </a:rPr>
              <a:t>only choice</a:t>
            </a:r>
          </a:p>
          <a:p>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4800600" cy="6705600"/>
          </a:xfrm>
        </p:spPr>
        <p:txBody>
          <a:bodyPr>
            <a:normAutofit lnSpcReduction="10000"/>
          </a:bodyPr>
          <a:lstStyle/>
          <a:p>
            <a:pPr hangingPunct="0"/>
            <a:r>
              <a:rPr lang="en-US" sz="3300" dirty="0">
                <a:effectLst>
                  <a:glow rad="101600">
                    <a:schemeClr val="bg1">
                      <a:alpha val="60000"/>
                    </a:schemeClr>
                  </a:glow>
                </a:effectLst>
              </a:rPr>
              <a:t>The difference between a conviction and a preference  -</a:t>
            </a:r>
          </a:p>
          <a:p>
            <a:pPr hangingPunct="0">
              <a:buFont typeface="Wingdings"/>
              <a:buChar char="Ø"/>
            </a:pPr>
            <a:r>
              <a:rPr lang="en-US" sz="3300" i="1" dirty="0" smtClean="0">
                <a:solidFill>
                  <a:srgbClr val="FFFF00"/>
                </a:solidFill>
                <a:effectLst>
                  <a:glow rad="101600">
                    <a:schemeClr val="bg1">
                      <a:alpha val="60000"/>
                    </a:schemeClr>
                  </a:glow>
                </a:effectLst>
              </a:rPr>
              <a:t> Conviction </a:t>
            </a:r>
            <a:r>
              <a:rPr lang="en-US" sz="3300" i="1" dirty="0">
                <a:solidFill>
                  <a:srgbClr val="FFFF00"/>
                </a:solidFill>
                <a:effectLst>
                  <a:glow rad="101600">
                    <a:schemeClr val="bg1">
                      <a:alpha val="60000"/>
                    </a:schemeClr>
                  </a:glow>
                </a:effectLst>
              </a:rPr>
              <a:t>does not change  </a:t>
            </a:r>
          </a:p>
          <a:p>
            <a:pPr hangingPunct="0">
              <a:buFont typeface="Wingdings"/>
              <a:buChar char="Ø"/>
            </a:pPr>
            <a:r>
              <a:rPr lang="en-US" sz="3300" i="1" dirty="0" smtClean="0">
                <a:solidFill>
                  <a:srgbClr val="FFFF00"/>
                </a:solidFill>
                <a:effectLst>
                  <a:glow rad="101600">
                    <a:schemeClr val="bg1">
                      <a:alpha val="60000"/>
                    </a:schemeClr>
                  </a:glow>
                </a:effectLst>
              </a:rPr>
              <a:t> Preference does</a:t>
            </a:r>
          </a:p>
          <a:p>
            <a:pPr hangingPunct="0">
              <a:buFont typeface="Wingdings"/>
              <a:buChar char="Ø"/>
            </a:pPr>
            <a:r>
              <a:rPr lang="en-US" sz="3300" i="1" dirty="0" smtClean="0">
                <a:solidFill>
                  <a:srgbClr val="FFFF00"/>
                </a:solidFill>
                <a:effectLst>
                  <a:glow rad="101600">
                    <a:schemeClr val="bg1">
                      <a:alpha val="60000"/>
                    </a:schemeClr>
                  </a:glow>
                </a:effectLst>
              </a:rPr>
              <a:t> Conviction </a:t>
            </a:r>
            <a:r>
              <a:rPr lang="en-US" sz="3300" i="1" dirty="0">
                <a:solidFill>
                  <a:srgbClr val="FFFF00"/>
                </a:solidFill>
                <a:effectLst>
                  <a:glow rad="101600">
                    <a:schemeClr val="bg1">
                      <a:alpha val="60000"/>
                    </a:schemeClr>
                  </a:glow>
                </a:effectLst>
              </a:rPr>
              <a:t>will be seen in daily living </a:t>
            </a:r>
            <a:endParaRPr lang="en-US" sz="3300" i="1" dirty="0" smtClean="0">
              <a:solidFill>
                <a:srgbClr val="FFFF00"/>
              </a:solidFill>
              <a:effectLst>
                <a:glow rad="101600">
                  <a:schemeClr val="bg1">
                    <a:alpha val="60000"/>
                  </a:schemeClr>
                </a:glow>
              </a:effectLst>
            </a:endParaRPr>
          </a:p>
          <a:p>
            <a:pPr hangingPunct="0">
              <a:buFont typeface="Wingdings"/>
              <a:buChar char="Ø"/>
            </a:pPr>
            <a:r>
              <a:rPr lang="en-US" sz="3300" i="1" dirty="0" smtClean="0">
                <a:solidFill>
                  <a:srgbClr val="FFFF00"/>
                </a:solidFill>
                <a:effectLst>
                  <a:glow rad="101600">
                    <a:schemeClr val="bg1">
                      <a:alpha val="60000"/>
                    </a:schemeClr>
                  </a:glow>
                </a:effectLst>
              </a:rPr>
              <a:t> Preference  may not</a:t>
            </a:r>
          </a:p>
          <a:p>
            <a:pPr hangingPunct="0">
              <a:buFont typeface="Wingdings"/>
              <a:buChar char="Ø"/>
            </a:pPr>
            <a:r>
              <a:rPr lang="en-US" sz="3300" i="1" dirty="0" smtClean="0">
                <a:solidFill>
                  <a:srgbClr val="FFFF00"/>
                </a:solidFill>
                <a:effectLst>
                  <a:glow rad="101600">
                    <a:schemeClr val="bg1">
                      <a:alpha val="60000"/>
                    </a:schemeClr>
                  </a:glow>
                </a:effectLst>
              </a:rPr>
              <a:t> Conviction </a:t>
            </a:r>
            <a:r>
              <a:rPr lang="en-US" sz="3300" i="1" dirty="0">
                <a:solidFill>
                  <a:srgbClr val="FFFF00"/>
                </a:solidFill>
                <a:effectLst>
                  <a:glow rad="101600">
                    <a:schemeClr val="bg1">
                      <a:alpha val="60000"/>
                    </a:schemeClr>
                  </a:glow>
                </a:effectLst>
              </a:rPr>
              <a:t>will be consistent  </a:t>
            </a:r>
          </a:p>
          <a:p>
            <a:pPr hangingPunct="0">
              <a:buFont typeface="Wingdings"/>
              <a:buChar char="Ø"/>
            </a:pPr>
            <a:r>
              <a:rPr lang="en-US" sz="3300" i="1" dirty="0" smtClean="0">
                <a:solidFill>
                  <a:srgbClr val="FFFF00"/>
                </a:solidFill>
                <a:effectLst>
                  <a:glow rad="101600">
                    <a:schemeClr val="bg1">
                      <a:alpha val="60000"/>
                    </a:schemeClr>
                  </a:glow>
                </a:effectLst>
              </a:rPr>
              <a:t> Preference </a:t>
            </a:r>
            <a:r>
              <a:rPr lang="en-US" sz="3300" i="1" dirty="0">
                <a:solidFill>
                  <a:srgbClr val="FFFF00"/>
                </a:solidFill>
                <a:effectLst>
                  <a:glow rad="101600">
                    <a:schemeClr val="bg1">
                      <a:alpha val="60000"/>
                    </a:schemeClr>
                  </a:glow>
                </a:effectLst>
              </a:rPr>
              <a:t>may </a:t>
            </a:r>
            <a:r>
              <a:rPr lang="en-US" sz="3300" i="1" dirty="0" smtClean="0">
                <a:solidFill>
                  <a:srgbClr val="FFFF00"/>
                </a:solidFill>
                <a:effectLst>
                  <a:glow rad="101600">
                    <a:schemeClr val="bg1">
                      <a:alpha val="60000"/>
                    </a:schemeClr>
                  </a:glow>
                </a:effectLst>
              </a:rPr>
              <a:t> vary</a:t>
            </a:r>
            <a:endParaRPr lang="en-US" sz="3300" i="1" dirty="0">
              <a:solidFill>
                <a:srgbClr val="FFFF00"/>
              </a:solidFill>
              <a:effectLst>
                <a:glow rad="101600">
                  <a:schemeClr val="bg1">
                    <a:alpha val="60000"/>
                  </a:schemeClr>
                </a:glow>
              </a:effectLst>
            </a:endParaRPr>
          </a:p>
          <a:p>
            <a:endParaRPr lang="en-US" sz="3300" dirty="0">
              <a:effectLst>
                <a:glow rad="101600">
                  <a:schemeClr val="bg1">
                    <a:alpha val="60000"/>
                  </a:schemeClr>
                </a:glow>
              </a:effectLst>
            </a:endParaRPr>
          </a:p>
        </p:txBody>
      </p:sp>
      <p:pic>
        <p:nvPicPr>
          <p:cNvPr id="15362" name="Picture 2"/>
          <p:cNvPicPr>
            <a:picLocks noChangeAspect="1" noChangeArrowheads="1"/>
          </p:cNvPicPr>
          <p:nvPr/>
        </p:nvPicPr>
        <p:blipFill>
          <a:blip r:embed="rId3" cstate="print">
            <a:lum bright="-10000"/>
          </a:blip>
          <a:srcRect/>
          <a:stretch>
            <a:fillRect/>
          </a:stretch>
        </p:blipFill>
        <p:spPr bwMode="auto">
          <a:xfrm>
            <a:off x="4572000" y="1066800"/>
            <a:ext cx="421005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2143</TotalTime>
  <Words>1738</Words>
  <Application>Microsoft Office PowerPoint</Application>
  <PresentationFormat>On-screen Show (4:3)</PresentationFormat>
  <Paragraphs>148</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Becoming Men and Women  of Biblical Convictions</vt:lpstr>
      <vt:lpstr>How to be an Effective  Spiritual Leader</vt:lpstr>
      <vt:lpstr>Slide 3</vt:lpstr>
      <vt:lpstr>Slide 4</vt:lpstr>
      <vt:lpstr>Slide 5</vt:lpstr>
      <vt:lpstr>Slide 6</vt:lpstr>
      <vt:lpstr>Slide 7</vt:lpstr>
      <vt:lpstr>Headship is established  by personal convictions</vt:lpstr>
      <vt:lpstr>Slide 9</vt:lpstr>
      <vt:lpstr>Ten Biblical convictions         (Exodus 20)  “The Ten Commandments”</vt:lpstr>
      <vt:lpstr>Ten Commandments Basis of Ten Scriptural Convictions</vt:lpstr>
      <vt:lpstr>Slide 12</vt:lpstr>
      <vt:lpstr>Slide 13</vt:lpstr>
      <vt:lpstr>Slide 14</vt:lpstr>
      <vt:lpstr>“No other gods before me…” </vt:lpstr>
      <vt:lpstr>God's Word is the “incorruptible seed”   Incorruptible = Does not perish.  "The Word of God...lives and abides forever."  </vt:lpstr>
      <vt:lpstr>God Promised to Preserve</vt:lpstr>
      <vt:lpstr>“Do not make any graven images… nor serve them…” </vt:lpstr>
      <vt:lpstr>Idolatry</vt:lpstr>
      <vt:lpstr>“Do not take the name of the  Lord thy God in vain…” </vt:lpstr>
      <vt:lpstr>“For I am not ashamed…”</vt:lpstr>
      <vt:lpstr>“Remember the Sabbath day…” </vt:lpstr>
      <vt:lpstr>“Honor thy Mother and Father…”</vt:lpstr>
      <vt:lpstr>Slide 24</vt:lpstr>
      <vt:lpstr>“Thou shalt not kill…” </vt:lpstr>
      <vt:lpstr>“Thou shalt not commit adultery…” </vt:lpstr>
      <vt:lpstr>Marriage Vows</vt:lpstr>
      <vt:lpstr>“Thou shalt not steal…” </vt:lpstr>
      <vt:lpstr>“Thou shalt not bear  false witness…” </vt:lpstr>
      <vt:lpstr>“Let your speech be alway with grace,</vt:lpstr>
      <vt:lpstr>“Thou shalt not covet…” </vt:lpstr>
      <vt:lpstr>Slide 32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Effective  Spiritual Leader</dc:title>
  <dc:creator>Ptr. Daniel White</dc:creator>
  <cp:lastModifiedBy>Ptr. Daniel White</cp:lastModifiedBy>
  <cp:revision>26</cp:revision>
  <dcterms:created xsi:type="dcterms:W3CDTF">2010-11-18T13:03:03Z</dcterms:created>
  <dcterms:modified xsi:type="dcterms:W3CDTF">2010-12-08T22:03:16Z</dcterms:modified>
</cp:coreProperties>
</file>